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5"/>
  </p:notesMasterIdLst>
  <p:sldIdLst>
    <p:sldId id="257" r:id="rId2"/>
    <p:sldId id="282" r:id="rId3"/>
    <p:sldId id="298" r:id="rId4"/>
    <p:sldId id="296" r:id="rId5"/>
    <p:sldId id="297" r:id="rId6"/>
    <p:sldId id="295" r:id="rId7"/>
    <p:sldId id="294" r:id="rId8"/>
    <p:sldId id="293" r:id="rId9"/>
    <p:sldId id="292" r:id="rId10"/>
    <p:sldId id="291" r:id="rId11"/>
    <p:sldId id="290" r:id="rId12"/>
    <p:sldId id="289" r:id="rId13"/>
    <p:sldId id="288" r:id="rId14"/>
    <p:sldId id="287" r:id="rId15"/>
    <p:sldId id="286" r:id="rId16"/>
    <p:sldId id="285" r:id="rId17"/>
    <p:sldId id="284" r:id="rId18"/>
    <p:sldId id="299" r:id="rId19"/>
    <p:sldId id="300" r:id="rId20"/>
    <p:sldId id="301" r:id="rId21"/>
    <p:sldId id="302" r:id="rId22"/>
    <p:sldId id="303" r:id="rId23"/>
    <p:sldId id="304" r:id="rId24"/>
    <p:sldId id="305" r:id="rId25"/>
    <p:sldId id="306" r:id="rId26"/>
    <p:sldId id="307" r:id="rId27"/>
    <p:sldId id="308" r:id="rId28"/>
    <p:sldId id="309" r:id="rId29"/>
    <p:sldId id="310" r:id="rId30"/>
    <p:sldId id="313" r:id="rId31"/>
    <p:sldId id="314" r:id="rId32"/>
    <p:sldId id="315" r:id="rId33"/>
    <p:sldId id="283" r:id="rId34"/>
  </p:sldIdLst>
  <p:sldSz cx="9144000" cy="6858000" type="screen4x3"/>
  <p:notesSz cx="7010400" cy="9296400"/>
  <p:embeddedFontLst>
    <p:embeddedFont>
      <p:font typeface="Bodoni MT Black" pitchFamily="18" charset="0"/>
      <p:bold r:id="rId36"/>
      <p:boldItalic r:id="rId37"/>
    </p:embeddedFont>
    <p:embeddedFont>
      <p:font typeface="Calibri"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3192">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2" roundtripDataSignature="AMtx7mjF72jVoAYnw80zR91oJlDI5WUS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990CAE3C-2207-4B95-BB52-F20DB7E6FEB8}">
  <a:tblStyle styleId="{990CAE3C-2207-4B95-BB52-F20DB7E6FEB8}"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1"/>
              </a:solidFill>
              <a:prstDash val="solid"/>
              <a:round/>
              <a:headEnd type="none" w="sm" len="sm"/>
              <a:tailEnd type="none" w="sm" len="sm"/>
            </a:ln>
          </a:top>
          <a:bottom>
            <a:ln w="12700" cap="flat" cmpd="sng">
              <a:solidFill>
                <a:schemeClr val="accent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accent1">
              <a:alpha val="20000"/>
            </a:schemeClr>
          </a:solidFill>
        </a:fill>
      </a:tcStyle>
    </a:band1H>
    <a:band2H>
      <a:tcTxStyle/>
      <a:tcStyle>
        <a:tcBdr/>
      </a:tcStyle>
    </a:band2H>
    <a:band1V>
      <a:tcTxStyle/>
      <a:tcStyle>
        <a:tcBdr/>
        <a:fill>
          <a:solidFill>
            <a:schemeClr val="accent1">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accent1"/>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1932" y="-318"/>
      </p:cViewPr>
      <p:guideLst>
        <p:guide orient="horz" pos="3192"/>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1" y="0"/>
            <a:ext cx="3038160" cy="465139"/>
          </a:xfrm>
          <a:prstGeom prst="rect">
            <a:avLst/>
          </a:prstGeom>
          <a:noFill/>
          <a:ln>
            <a:noFill/>
          </a:ln>
        </p:spPr>
        <p:txBody>
          <a:bodyPr spcFirstLastPara="1" wrap="square" lIns="93150" tIns="46550" rIns="93150" bIns="4655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0635" y="0"/>
            <a:ext cx="3038160" cy="465139"/>
          </a:xfrm>
          <a:prstGeom prst="rect">
            <a:avLst/>
          </a:prstGeom>
          <a:noFill/>
          <a:ln>
            <a:noFill/>
          </a:ln>
        </p:spPr>
        <p:txBody>
          <a:bodyPr spcFirstLastPara="1" wrap="square" lIns="93150" tIns="46550" rIns="93150" bIns="4655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1" y="8829662"/>
            <a:ext cx="3038160" cy="465139"/>
          </a:xfrm>
          <a:prstGeom prst="rect">
            <a:avLst/>
          </a:prstGeom>
          <a:noFill/>
          <a:ln>
            <a:noFill/>
          </a:ln>
        </p:spPr>
        <p:txBody>
          <a:bodyPr spcFirstLastPara="1" wrap="square" lIns="93150" tIns="46550" rIns="93150" bIns="4655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0635" y="8829662"/>
            <a:ext cx="3038160" cy="465139"/>
          </a:xfrm>
          <a:prstGeom prst="rect">
            <a:avLst/>
          </a:prstGeom>
          <a:noFill/>
          <a:ln>
            <a:noFill/>
          </a:ln>
        </p:spPr>
        <p:txBody>
          <a:bodyPr spcFirstLastPara="1" wrap="square" lIns="93150" tIns="46550" rIns="93150" bIns="46550" anchor="b" anchorCtr="0">
            <a:noAutofit/>
          </a:bodyPr>
          <a:lstStyle/>
          <a:p>
            <a:pPr marL="0" marR="0" lvl="0" indent="0" algn="r" rtl="0">
              <a:lnSpc>
                <a:spcPct val="100000"/>
              </a:lnSpc>
              <a:spcBef>
                <a:spcPts val="0"/>
              </a:spcBef>
              <a:spcAft>
                <a:spcPts val="0"/>
              </a:spcAft>
              <a:buNone/>
            </a:pPr>
            <a:fld id="{00000000-1234-1234-1234-123412341234}" type="slidenum">
              <a:rPr lang="en-US" sz="1200" b="0" i="0" u="none" strike="noStrike" cap="none">
                <a:solidFill>
                  <a:srgbClr val="000000"/>
                </a:solidFill>
                <a:latin typeface="Calibri"/>
                <a:ea typeface="Calibri"/>
                <a:cs typeface="Calibri"/>
                <a:sym typeface="Calibri"/>
              </a:rPr>
              <a:t>‹#›</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48313499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3" name="Google Shape;23;p10"/>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4" name="Google Shape;24;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7"/>
        <p:cNvGrpSpPr/>
        <p:nvPr/>
      </p:nvGrpSpPr>
      <p:grpSpPr>
        <a:xfrm>
          <a:off x="0" y="0"/>
          <a:ext cx="0" cy="0"/>
          <a:chOff x="0" y="0"/>
          <a:chExt cx="0" cy="0"/>
        </a:xfrm>
      </p:grpSpPr>
      <p:sp>
        <p:nvSpPr>
          <p:cNvPr id="28" name="Google Shape;28;p11"/>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9" name="Google Shape;29;p11"/>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0" name="Google Shape;30;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3"/>
        <p:cNvGrpSpPr/>
        <p:nvPr/>
      </p:nvGrpSpPr>
      <p:grpSpPr>
        <a:xfrm>
          <a:off x="0" y="0"/>
          <a:ext cx="0" cy="0"/>
          <a:chOff x="0" y="0"/>
          <a:chExt cx="0" cy="0"/>
        </a:xfrm>
      </p:grpSpPr>
      <p:sp>
        <p:nvSpPr>
          <p:cNvPr id="34" name="Google Shape;34;p1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5" name="Google Shape;35;p12"/>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6" name="Google Shape;36;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9"/>
        <p:cNvGrpSpPr/>
        <p:nvPr/>
      </p:nvGrpSpPr>
      <p:grpSpPr>
        <a:xfrm>
          <a:off x="0" y="0"/>
          <a:ext cx="0" cy="0"/>
          <a:chOff x="0" y="0"/>
          <a:chExt cx="0" cy="0"/>
        </a:xfrm>
      </p:grpSpPr>
      <p:sp>
        <p:nvSpPr>
          <p:cNvPr id="40" name="Google Shape;40;p1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1" name="Google Shape;41;p13"/>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42" name="Google Shape;42;p1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43" name="Google Shape;43;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6"/>
        <p:cNvGrpSpPr/>
        <p:nvPr/>
      </p:nvGrpSpPr>
      <p:grpSpPr>
        <a:xfrm>
          <a:off x="0" y="0"/>
          <a:ext cx="0" cy="0"/>
          <a:chOff x="0" y="0"/>
          <a:chExt cx="0" cy="0"/>
        </a:xfrm>
      </p:grpSpPr>
      <p:sp>
        <p:nvSpPr>
          <p:cNvPr id="47" name="Google Shape;47;p14"/>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8" name="Google Shape;48;p14"/>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49" name="Google Shape;49;p14"/>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0" name="Google Shape;50;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7"/>
        <p:cNvGrpSpPr/>
        <p:nvPr/>
      </p:nvGrpSpPr>
      <p:grpSpPr>
        <a:xfrm>
          <a:off x="0" y="0"/>
          <a:ext cx="0" cy="0"/>
          <a:chOff x="0" y="0"/>
          <a:chExt cx="0" cy="0"/>
        </a:xfrm>
      </p:grpSpPr>
      <p:sp>
        <p:nvSpPr>
          <p:cNvPr id="58" name="Google Shape;58;p16"/>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9" name="Google Shape;59;p16"/>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60" name="Google Shape;60;p1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9">
            <a:alphaModFix/>
          </a:blip>
          <a:stretch>
            <a:fillRect/>
          </a:stretch>
        </a:blip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1" name="Google Shape;11;p8"/>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98989"/>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hyperlink" Target="http://titli.uz/"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a:t>
            </a:fld>
            <a:endParaRPr/>
          </a:p>
        </p:txBody>
      </p:sp>
      <p:sp>
        <p:nvSpPr>
          <p:cNvPr id="11" name="Прямоугольник 10"/>
          <p:cNvSpPr/>
          <p:nvPr/>
        </p:nvSpPr>
        <p:spPr>
          <a:xfrm>
            <a:off x="4481422" y="5894388"/>
            <a:ext cx="4555105" cy="95408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800" dirty="0" err="1" smtClean="0">
                <a:latin typeface="Bodoni MT Black" pitchFamily="18" charset="0"/>
                <a:cs typeface="Times New Roman" pitchFamily="18" charset="0"/>
              </a:rPr>
              <a:t>Andijon</a:t>
            </a:r>
            <a:r>
              <a:rPr lang="en-US" sz="2800" dirty="0" smtClean="0">
                <a:latin typeface="Bodoni MT Black" pitchFamily="18" charset="0"/>
                <a:cs typeface="Times New Roman" pitchFamily="18" charset="0"/>
              </a:rPr>
              <a:t> </a:t>
            </a:r>
            <a:r>
              <a:rPr lang="en-US" sz="2800" dirty="0" err="1" smtClean="0">
                <a:latin typeface="Bodoni MT Black" pitchFamily="18" charset="0"/>
                <a:cs typeface="Times New Roman" pitchFamily="18" charset="0"/>
              </a:rPr>
              <a:t>mashinasozlik</a:t>
            </a:r>
            <a:r>
              <a:rPr lang="en-US" sz="2800" dirty="0" smtClean="0">
                <a:latin typeface="Bodoni MT Black" pitchFamily="18" charset="0"/>
                <a:cs typeface="Times New Roman" pitchFamily="18" charset="0"/>
              </a:rPr>
              <a:t> </a:t>
            </a:r>
            <a:r>
              <a:rPr lang="en-US" sz="2800" dirty="0" err="1" smtClean="0">
                <a:latin typeface="Bodoni MT Black" pitchFamily="18" charset="0"/>
                <a:cs typeface="Times New Roman" pitchFamily="18" charset="0"/>
              </a:rPr>
              <a:t>instituti</a:t>
            </a:r>
            <a:endParaRPr lang="ru-RU" sz="2800" dirty="0">
              <a:latin typeface="Times New Roman" pitchFamily="18" charset="0"/>
              <a:cs typeface="Times New Roman" pitchFamily="18" charset="0"/>
            </a:endParaRPr>
          </a:p>
        </p:txBody>
      </p:sp>
      <p:sp>
        <p:nvSpPr>
          <p:cNvPr id="6" name="Скругленный прямоугольник 5"/>
          <p:cNvSpPr/>
          <p:nvPr/>
        </p:nvSpPr>
        <p:spPr>
          <a:xfrm>
            <a:off x="1505919" y="1736065"/>
            <a:ext cx="6150634" cy="221699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4500" dirty="0"/>
              <a:t>LECTURE </a:t>
            </a:r>
            <a:r>
              <a:rPr lang="en-US" sz="4500" dirty="0" smtClean="0"/>
              <a:t>1</a:t>
            </a:r>
            <a:endParaRPr lang="ru-RU" sz="4500" dirty="0"/>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a:t>
            </a:fld>
            <a:endParaRPr/>
          </a:p>
        </p:txBody>
      </p:sp>
      <p:sp>
        <p:nvSpPr>
          <p:cNvPr id="2" name="Скругленный прямоугольник 1"/>
          <p:cNvSpPr/>
          <p:nvPr/>
        </p:nvSpPr>
        <p:spPr>
          <a:xfrm>
            <a:off x="40861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a:t>
            </a:r>
            <a:endParaRPr lang="ru-RU" altLang="ru-RU" sz="2900" b="1" dirty="0">
              <a:solidFill>
                <a:srgbClr val="000099"/>
              </a:solidFill>
              <a:latin typeface="Times New Roman" pitchFamily="18" charset="0"/>
              <a:cs typeface="Times New Roman" pitchFamily="18" charset="0"/>
            </a:endParaRPr>
          </a:p>
        </p:txBody>
      </p:sp>
      <p:sp>
        <p:nvSpPr>
          <p:cNvPr id="3" name="Скругленный прямоугольник 2"/>
          <p:cNvSpPr/>
          <p:nvPr/>
        </p:nvSpPr>
        <p:spPr>
          <a:xfrm>
            <a:off x="1449243" y="187870"/>
            <a:ext cx="6918385" cy="72557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defRPr/>
            </a:pPr>
            <a:r>
              <a:rPr lang="uz-Latn-UZ" sz="2000" b="1" dirty="0"/>
              <a:t>Mavzu:</a:t>
            </a:r>
            <a:r>
              <a:rPr lang="uz-Cyrl-UZ" sz="2000" b="1" dirty="0"/>
              <a:t> </a:t>
            </a:r>
            <a:r>
              <a:rPr lang="en-US" sz="2000" dirty="0" err="1"/>
              <a:t>Siniq</a:t>
            </a:r>
            <a:r>
              <a:rPr lang="en-US" sz="2000" dirty="0"/>
              <a:t> </a:t>
            </a:r>
            <a:r>
              <a:rPr lang="en-US" sz="2000" dirty="0" err="1"/>
              <a:t>bahyaqator</a:t>
            </a:r>
            <a:r>
              <a:rPr lang="en-US" sz="2000" dirty="0"/>
              <a:t> </a:t>
            </a:r>
            <a:r>
              <a:rPr lang="en-US" sz="2000" dirty="0" err="1"/>
              <a:t>hosil</a:t>
            </a:r>
            <a:r>
              <a:rPr lang="en-US" sz="2000" dirty="0"/>
              <a:t> </a:t>
            </a:r>
            <a:r>
              <a:rPr lang="en-US" sz="2000" dirty="0" err="1"/>
              <a:t>qilib</a:t>
            </a:r>
            <a:r>
              <a:rPr lang="en-US" sz="2000" dirty="0"/>
              <a:t> </a:t>
            </a:r>
            <a:r>
              <a:rPr lang="en-US" sz="2000" dirty="0" err="1"/>
              <a:t>tikish</a:t>
            </a:r>
            <a:r>
              <a:rPr lang="en-US" sz="2000" dirty="0"/>
              <a:t> </a:t>
            </a:r>
            <a:r>
              <a:rPr lang="en-US" sz="2000" dirty="0" err="1" smtClean="0"/>
              <a:t>mashinalari</a:t>
            </a:r>
            <a:r>
              <a:rPr lang="en-US" sz="2000" dirty="0"/>
              <a:t>.</a:t>
            </a:r>
            <a:endParaRPr lang="ru-RU" sz="2000" b="1" dirty="0"/>
          </a:p>
        </p:txBody>
      </p:sp>
      <p:sp>
        <p:nvSpPr>
          <p:cNvPr id="4" name="Скругленный прямоугольник 3"/>
          <p:cNvSpPr/>
          <p:nvPr/>
        </p:nvSpPr>
        <p:spPr>
          <a:xfrm>
            <a:off x="2743200" y="1083129"/>
            <a:ext cx="3554083" cy="71330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3000" dirty="0" err="1"/>
              <a:t>Reja</a:t>
            </a:r>
            <a:r>
              <a:rPr lang="en-US" sz="3000" dirty="0" smtClean="0"/>
              <a:t>: </a:t>
            </a:r>
            <a:endParaRPr lang="ru-RU" dirty="0"/>
          </a:p>
        </p:txBody>
      </p:sp>
      <p:sp>
        <p:nvSpPr>
          <p:cNvPr id="5" name="Прямоугольник 4"/>
          <p:cNvSpPr/>
          <p:nvPr/>
        </p:nvSpPr>
        <p:spPr>
          <a:xfrm>
            <a:off x="558350" y="1893536"/>
            <a:ext cx="8244333" cy="368187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1800" i="1" dirty="0"/>
              <a:t>1.</a:t>
            </a:r>
            <a:r>
              <a:rPr lang="uz-Cyrl-UZ" sz="1800" i="1" dirty="0"/>
              <a:t>Kirish. Fanni o‘rganishdan maqsad. Tikuv sanoati haqida umumiy ma’lumotlar.</a:t>
            </a:r>
            <a:endParaRPr lang="en-US" sz="1800" i="1" dirty="0"/>
          </a:p>
          <a:p>
            <a:r>
              <a:rPr lang="it-IT" sz="1800" i="1" dirty="0"/>
              <a:t>2. </a:t>
            </a:r>
            <a:r>
              <a:rPr lang="uz-Cyrl-UZ" sz="1800" i="1" dirty="0"/>
              <a:t>Tikuv mashinalarini yaratilish tarixi. </a:t>
            </a:r>
            <a:endParaRPr lang="ru-RU" sz="1800" i="1" dirty="0"/>
          </a:p>
          <a:p>
            <a:r>
              <a:rPr lang="uz-Cyrl-UZ" sz="1800" i="1" dirty="0"/>
              <a:t>3. </a:t>
            </a:r>
            <a:r>
              <a:rPr lang="it-IT" sz="1800" i="1" dirty="0"/>
              <a:t>Tikuv mashinalari va jihozlarini</a:t>
            </a:r>
            <a:r>
              <a:rPr lang="uz-Cyrl-UZ" sz="1800" i="1" dirty="0"/>
              <a:t> ishlab chiqaruvchi firma va zavodlar.</a:t>
            </a:r>
            <a:endParaRPr lang="ru-RU" sz="1800" i="1" dirty="0"/>
          </a:p>
          <a:p>
            <a:r>
              <a:rPr lang="en-US" sz="1800" i="1" dirty="0"/>
              <a:t>4. </a:t>
            </a:r>
            <a:r>
              <a:rPr lang="en-US" sz="1800" i="1" dirty="0" err="1"/>
              <a:t>Siniq</a:t>
            </a:r>
            <a:r>
              <a:rPr lang="en-US" sz="1800" i="1" dirty="0"/>
              <a:t> </a:t>
            </a:r>
            <a:r>
              <a:rPr lang="en-US" sz="1800" i="1" dirty="0" err="1"/>
              <a:t>bahyaqatorlar</a:t>
            </a:r>
            <a:r>
              <a:rPr lang="en-US" sz="1800" i="1" dirty="0"/>
              <a:t> </a:t>
            </a:r>
            <a:r>
              <a:rPr lang="en-US" sz="1800" i="1" dirty="0" err="1"/>
              <a:t>hosil</a:t>
            </a:r>
            <a:r>
              <a:rPr lang="en-US" sz="1800" i="1" dirty="0"/>
              <a:t> </a:t>
            </a:r>
            <a:r>
              <a:rPr lang="en-US" sz="1800" i="1" dirty="0" err="1"/>
              <a:t>bo`lish</a:t>
            </a:r>
            <a:r>
              <a:rPr lang="en-US" sz="1800" i="1" dirty="0"/>
              <a:t> </a:t>
            </a:r>
            <a:r>
              <a:rPr lang="en-US" sz="1800" i="1" dirty="0" err="1"/>
              <a:t>xususiyatlari</a:t>
            </a:r>
            <a:endParaRPr lang="en-US" sz="1800" i="1" dirty="0"/>
          </a:p>
          <a:p>
            <a:r>
              <a:rPr lang="en-US" sz="1800" i="1" dirty="0"/>
              <a:t>5. 1026 (</a:t>
            </a:r>
            <a:r>
              <a:rPr lang="en-US" sz="1800" i="1" dirty="0" err="1"/>
              <a:t>Rossiya</a:t>
            </a:r>
            <a:r>
              <a:rPr lang="en-US" sz="1800" i="1" dirty="0"/>
              <a:t>) </a:t>
            </a:r>
            <a:r>
              <a:rPr lang="en-US" sz="1800" i="1" dirty="0" err="1"/>
              <a:t>rusumli</a:t>
            </a:r>
            <a:r>
              <a:rPr lang="en-US" sz="1800" i="1" dirty="0"/>
              <a:t> </a:t>
            </a:r>
            <a:r>
              <a:rPr lang="en-US" sz="1800" i="1" dirty="0" err="1"/>
              <a:t>tikuv</a:t>
            </a:r>
            <a:r>
              <a:rPr lang="en-US" sz="1800" i="1" dirty="0"/>
              <a:t> </a:t>
            </a:r>
            <a:r>
              <a:rPr lang="en-US" sz="1800" i="1" dirty="0" err="1"/>
              <a:t>mashinasi</a:t>
            </a:r>
            <a:endParaRPr lang="en-US" sz="1800" i="1" dirty="0"/>
          </a:p>
          <a:p>
            <a:r>
              <a:rPr lang="en-US" sz="1800" i="1" dirty="0"/>
              <a:t>6. </a:t>
            </a:r>
            <a:r>
              <a:rPr lang="en-US" sz="1800" i="1" dirty="0" err="1"/>
              <a:t>Tikuv</a:t>
            </a:r>
            <a:r>
              <a:rPr lang="en-US" sz="1800" i="1" dirty="0"/>
              <a:t> </a:t>
            </a:r>
            <a:r>
              <a:rPr lang="en-US" sz="1800" i="1" dirty="0" err="1"/>
              <a:t>mashinalarining</a:t>
            </a:r>
            <a:r>
              <a:rPr lang="en-US" sz="1800" i="1" dirty="0"/>
              <a:t> </a:t>
            </a:r>
            <a:r>
              <a:rPr lang="en-US" sz="1800" i="1" dirty="0" err="1"/>
              <a:t>belgilanishi</a:t>
            </a:r>
            <a:endParaRPr lang="en-US" sz="1800" i="1" dirty="0"/>
          </a:p>
          <a:p>
            <a:r>
              <a:rPr lang="en-US" sz="1800" i="1" dirty="0"/>
              <a:t>7. </a:t>
            </a:r>
            <a:r>
              <a:rPr lang="en-US" sz="1800" i="1" dirty="0" err="1"/>
              <a:t>Tekis</a:t>
            </a:r>
            <a:r>
              <a:rPr lang="en-US" sz="1800" i="1" dirty="0"/>
              <a:t> </a:t>
            </a:r>
            <a:r>
              <a:rPr lang="en-US" sz="1800" i="1" dirty="0" err="1"/>
              <a:t>platformali</a:t>
            </a:r>
            <a:r>
              <a:rPr lang="en-US" sz="1800" i="1" dirty="0"/>
              <a:t> </a:t>
            </a:r>
            <a:r>
              <a:rPr lang="en-US" sz="1800" i="1" dirty="0" err="1"/>
              <a:t>siniq</a:t>
            </a:r>
            <a:r>
              <a:rPr lang="en-US" sz="1800" i="1" dirty="0"/>
              <a:t> </a:t>
            </a:r>
            <a:r>
              <a:rPr lang="en-US" sz="1800" i="1" dirty="0" err="1"/>
              <a:t>bahyaqator</a:t>
            </a:r>
            <a:r>
              <a:rPr lang="en-US" sz="1800" i="1" dirty="0"/>
              <a:t> </a:t>
            </a:r>
            <a:r>
              <a:rPr lang="en-US" sz="1800" i="1" dirty="0" err="1"/>
              <a:t>yuritib</a:t>
            </a:r>
            <a:r>
              <a:rPr lang="en-US" sz="1800" i="1" dirty="0"/>
              <a:t> </a:t>
            </a:r>
            <a:r>
              <a:rPr lang="en-US" sz="1800" i="1" dirty="0" err="1"/>
              <a:t>tikuvchi</a:t>
            </a:r>
            <a:r>
              <a:rPr lang="en-US" sz="1800" i="1" dirty="0"/>
              <a:t> 72527-101 ("Minerva") </a:t>
            </a:r>
            <a:r>
              <a:rPr lang="en-US" sz="1800" i="1" dirty="0" err="1"/>
              <a:t>mashinasi</a:t>
            </a:r>
            <a:endParaRPr lang="en-US" sz="1800" i="1" dirty="0"/>
          </a:p>
          <a:p>
            <a:r>
              <a:rPr lang="en-US" sz="1800" i="1" dirty="0"/>
              <a:t>8. "Minerva" (</a:t>
            </a:r>
            <a:r>
              <a:rPr lang="en-US" sz="1800" i="1" dirty="0" err="1"/>
              <a:t>Chexiya</a:t>
            </a:r>
            <a:r>
              <a:rPr lang="en-US" sz="1800" i="1" dirty="0"/>
              <a:t>) </a:t>
            </a:r>
            <a:r>
              <a:rPr lang="en-US" sz="1800" i="1" dirty="0" err="1"/>
              <a:t>firmasining</a:t>
            </a:r>
            <a:r>
              <a:rPr lang="en-US" sz="1800" i="1" dirty="0"/>
              <a:t> 335 </a:t>
            </a:r>
            <a:r>
              <a:rPr lang="en-US" sz="1800" i="1" dirty="0" err="1"/>
              <a:t>rusumli</a:t>
            </a:r>
            <a:r>
              <a:rPr lang="en-US" sz="1800" i="1" dirty="0"/>
              <a:t> </a:t>
            </a:r>
            <a:r>
              <a:rPr lang="en-US" sz="1800" i="1" dirty="0" err="1"/>
              <a:t>tikuv</a:t>
            </a:r>
            <a:r>
              <a:rPr lang="en-US" sz="1800" i="1" dirty="0"/>
              <a:t> </a:t>
            </a:r>
            <a:r>
              <a:rPr lang="en-US" sz="1800" i="1" dirty="0" err="1"/>
              <a:t>mashinasi</a:t>
            </a:r>
            <a:endParaRPr lang="en-US" sz="1800" i="1" dirty="0"/>
          </a:p>
          <a:p>
            <a:r>
              <a:rPr lang="en-US" sz="1800" i="1" dirty="0"/>
              <a:t>9. </a:t>
            </a:r>
            <a:r>
              <a:rPr lang="en-US" sz="1800" i="1" dirty="0" err="1"/>
              <a:t>Kashta</a:t>
            </a:r>
            <a:r>
              <a:rPr lang="en-US" sz="1800" i="1" dirty="0"/>
              <a:t> </a:t>
            </a:r>
            <a:r>
              <a:rPr lang="en-US" sz="1800" i="1" dirty="0" err="1"/>
              <a:t>tikish</a:t>
            </a:r>
            <a:r>
              <a:rPr lang="en-US" sz="1800" i="1" dirty="0"/>
              <a:t> </a:t>
            </a:r>
            <a:r>
              <a:rPr lang="en-US" sz="1800" i="1" dirty="0" err="1"/>
              <a:t>mashinalari</a:t>
            </a:r>
            <a:r>
              <a:rPr lang="en-US" sz="1800" i="1" dirty="0"/>
              <a:t>. BM-50 </a:t>
            </a:r>
            <a:r>
              <a:rPr lang="en-US" sz="1800" i="1" dirty="0" err="1"/>
              <a:t>tipidagi</a:t>
            </a:r>
            <a:r>
              <a:rPr lang="en-US" sz="1800" i="1" dirty="0"/>
              <a:t> </a:t>
            </a:r>
            <a:r>
              <a:rPr lang="en-US" sz="1800" i="1" dirty="0" err="1"/>
              <a:t>kashta</a:t>
            </a:r>
            <a:r>
              <a:rPr lang="en-US" sz="1800" i="1" dirty="0"/>
              <a:t> </a:t>
            </a:r>
            <a:r>
              <a:rPr lang="en-US" sz="1800" i="1" dirty="0" err="1"/>
              <a:t>tikish</a:t>
            </a:r>
            <a:r>
              <a:rPr lang="en-US" sz="1800" i="1" dirty="0"/>
              <a:t> </a:t>
            </a:r>
            <a:r>
              <a:rPr lang="en-US" sz="1800" i="1" dirty="0" err="1"/>
              <a:t>mashinasi</a:t>
            </a:r>
            <a:endParaRPr lang="en-US" sz="1800" i="1" dirty="0"/>
          </a:p>
          <a:p>
            <a:r>
              <a:rPr lang="en-US" sz="1800" i="1" dirty="0"/>
              <a:t>10. "</a:t>
            </a:r>
            <a:r>
              <a:rPr lang="en-US" sz="1800" i="1" dirty="0" err="1"/>
              <a:t>Tekstima</a:t>
            </a:r>
            <a:r>
              <a:rPr lang="en-US" sz="1800" i="1" dirty="0"/>
              <a:t>" (</a:t>
            </a:r>
            <a:r>
              <a:rPr lang="en-US" sz="1800" i="1" dirty="0" err="1"/>
              <a:t>Germaniya</a:t>
            </a:r>
            <a:r>
              <a:rPr lang="en-US" sz="1800" i="1" dirty="0"/>
              <a:t>) </a:t>
            </a:r>
            <a:r>
              <a:rPr lang="en-US" sz="1800" i="1" dirty="0" err="1"/>
              <a:t>mashinasozlik</a:t>
            </a:r>
            <a:r>
              <a:rPr lang="en-US" sz="1800" i="1" dirty="0"/>
              <a:t> </a:t>
            </a:r>
            <a:r>
              <a:rPr lang="en-US" sz="1800" i="1" dirty="0" err="1"/>
              <a:t>birlashmasining</a:t>
            </a:r>
            <a:r>
              <a:rPr lang="en-US" sz="1800" i="1" dirty="0"/>
              <a:t> 8630 </a:t>
            </a:r>
            <a:r>
              <a:rPr lang="en-US" sz="1800" i="1" dirty="0" err="1"/>
              <a:t>rusumli</a:t>
            </a:r>
            <a:r>
              <a:rPr lang="en-US" sz="1800" i="1" dirty="0"/>
              <a:t> </a:t>
            </a:r>
            <a:r>
              <a:rPr lang="en-US" sz="1800" i="1" dirty="0" err="1"/>
              <a:t>kashta</a:t>
            </a:r>
            <a:r>
              <a:rPr lang="en-US" sz="1800" i="1" dirty="0"/>
              <a:t> </a:t>
            </a:r>
            <a:r>
              <a:rPr lang="en-US" sz="1800" i="1" dirty="0" err="1"/>
              <a:t>tikish</a:t>
            </a:r>
            <a:r>
              <a:rPr lang="en-US" sz="1800" i="1" dirty="0"/>
              <a:t> </a:t>
            </a:r>
            <a:r>
              <a:rPr lang="en-US" sz="1800" i="1" dirty="0" err="1"/>
              <a:t>yarimavtomati</a:t>
            </a:r>
            <a:endParaRPr lang="en-US" sz="1800" i="1" dirty="0"/>
          </a:p>
        </p:txBody>
      </p:sp>
    </p:spTree>
    <p:extLst>
      <p:ext uri="{BB962C8B-B14F-4D97-AF65-F5344CB8AC3E}">
        <p14:creationId xmlns:p14="http://schemas.microsoft.com/office/powerpoint/2010/main" val="1556220892"/>
      </p:ext>
    </p:extLst>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a:t>
            </a:fld>
            <a:endParaRPr/>
          </a:p>
        </p:txBody>
      </p:sp>
      <p:sp>
        <p:nvSpPr>
          <p:cNvPr id="2" name="Прямоугольник 1"/>
          <p:cNvSpPr/>
          <p:nvPr/>
        </p:nvSpPr>
        <p:spPr>
          <a:xfrm>
            <a:off x="561326" y="1694527"/>
            <a:ext cx="8039819" cy="553998"/>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endParaRPr lang="ru-RU" sz="3000" dirty="0">
              <a:latin typeface="Times New Roman" pitchFamily="18" charset="0"/>
              <a:cs typeface="Times New Roman" pitchFamily="18" charset="0"/>
            </a:endParaRPr>
          </a:p>
        </p:txBody>
      </p:sp>
      <p:sp>
        <p:nvSpPr>
          <p:cNvPr id="3" name="Скругленный прямоугольник 2"/>
          <p:cNvSpPr/>
          <p:nvPr/>
        </p:nvSpPr>
        <p:spPr>
          <a:xfrm>
            <a:off x="1406106" y="310562"/>
            <a:ext cx="7021902" cy="10610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uz-Cyrl-UZ" sz="2400" dirty="0"/>
              <a:t>Kirish. Fanni o‘rganishdan maqsad.</a:t>
            </a:r>
            <a:r>
              <a:rPr lang="uz-Cyrl-UZ" sz="2400" b="1" dirty="0"/>
              <a:t> </a:t>
            </a:r>
            <a:endParaRPr lang="en-US" sz="2400" b="1" dirty="0"/>
          </a:p>
          <a:p>
            <a:pPr algn="ctr">
              <a:defRPr/>
            </a:pPr>
            <a:r>
              <a:rPr lang="uz-Cyrl-UZ" sz="2400" dirty="0"/>
              <a:t>Tikuv sanoati haqida umumiy ma’lumotlar</a:t>
            </a:r>
            <a:endParaRPr lang="ru-RU" sz="2400" b="1" dirty="0"/>
          </a:p>
        </p:txBody>
      </p:sp>
      <p:sp>
        <p:nvSpPr>
          <p:cNvPr id="8" name="Скругленный прямоугольник 7"/>
          <p:cNvSpPr/>
          <p:nvPr/>
        </p:nvSpPr>
        <p:spPr>
          <a:xfrm>
            <a:off x="408619" y="496767"/>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3</a:t>
            </a:r>
            <a:endParaRPr lang="ru-RU" altLang="ru-RU" sz="2900" b="1" dirty="0">
              <a:solidFill>
                <a:srgbClr val="000099"/>
              </a:solidFill>
              <a:latin typeface="Times New Roman" pitchFamily="18" charset="0"/>
              <a:cs typeface="Times New Roman" pitchFamily="18" charset="0"/>
            </a:endParaRPr>
          </a:p>
        </p:txBody>
      </p:sp>
      <p:sp>
        <p:nvSpPr>
          <p:cNvPr id="4" name="Прямоугольник 3"/>
          <p:cNvSpPr/>
          <p:nvPr/>
        </p:nvSpPr>
        <p:spPr>
          <a:xfrm>
            <a:off x="561326" y="1894931"/>
            <a:ext cx="8198103" cy="3108543"/>
          </a:xfrm>
          <a:prstGeom prst="rect">
            <a:avLst/>
          </a:prstGeom>
        </p:spPr>
        <p:txBody>
          <a:bodyPr wrap="square">
            <a:spAutoFit/>
          </a:bodyPr>
          <a:lstStyle/>
          <a:p>
            <a:pPr algn="just"/>
            <a:r>
              <a:rPr lang="en-US" sz="2800" dirty="0" smtClean="0"/>
              <a:t>	</a:t>
            </a:r>
            <a:r>
              <a:rPr lang="uz-Cyrl-UZ" sz="2800" dirty="0" smtClean="0"/>
              <a:t>Tikuvchilik </a:t>
            </a:r>
            <a:r>
              <a:rPr lang="uz-Cyrl-UZ" sz="2800" dirty="0"/>
              <a:t>sanoatini rivojlantirish, xalqimizni sifatli, chiroyli kiyimlar bilan ta’minlash engil sanoat oldida turgan muhim vazifalardandir. Mamlakatimiz iqtisodiyotida tub o’zgarishlar amalga oshirilmoqda, jumladan sohaga oid davlat rahbarining qator farmon va qarorlari bunga misol bo’la oladi. </a:t>
            </a:r>
            <a:endParaRPr lang="ru-RU" sz="2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4</a:t>
            </a:fld>
            <a:endParaRPr/>
          </a:p>
        </p:txBody>
      </p:sp>
      <p:sp>
        <p:nvSpPr>
          <p:cNvPr id="7" name="Скругленный прямоугольник 6"/>
          <p:cNvSpPr/>
          <p:nvPr/>
        </p:nvSpPr>
        <p:spPr>
          <a:xfrm>
            <a:off x="408619" y="27249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4</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602856" y="1121654"/>
            <a:ext cx="8135702" cy="3785652"/>
          </a:xfrm>
          <a:prstGeom prst="rect">
            <a:avLst/>
          </a:prstGeom>
        </p:spPr>
        <p:txBody>
          <a:bodyPr wrap="square">
            <a:spAutoFit/>
          </a:bodyPr>
          <a:lstStyle/>
          <a:p>
            <a:pPr algn="just"/>
            <a:r>
              <a:rPr lang="en-US" sz="2400" dirty="0" smtClean="0"/>
              <a:t>	</a:t>
            </a:r>
            <a:r>
              <a:rPr lang="uz-Cyrl-UZ" sz="2400" dirty="0" smtClean="0"/>
              <a:t>2019 </a:t>
            </a:r>
            <a:r>
              <a:rPr lang="uz-Cyrl-UZ" sz="2400" dirty="0"/>
              <a:t>yil 12 fevraldagi PQ-4186 “To’qimachilik va tikuv-trikotaj sanoatini  isloh qilishni yanada chuqurlashtirish va uning eksport salohiyatini kengaytirish chora-tadbirlari to’g’risida”, 2017 yil 14 dekabrdagi </a:t>
            </a:r>
            <a:r>
              <a:rPr lang="en-US" sz="2400" dirty="0" smtClean="0"/>
              <a:t/>
            </a:r>
            <a:br>
              <a:rPr lang="en-US" sz="2400" dirty="0" smtClean="0"/>
            </a:br>
            <a:r>
              <a:rPr lang="uz-Cyrl-UZ" sz="2400" dirty="0" smtClean="0"/>
              <a:t>PF-5285-son </a:t>
            </a:r>
            <a:r>
              <a:rPr lang="uz-Cyrl-UZ" sz="2400" dirty="0"/>
              <a:t>“To’qimachilik va tikuv-trikotaj sanoatini jadal rivojlantirish chora-tadbirlari to’g’risida” sohani jadal rivojlantirish, tikuv-trikotaj sanoatini yuqori o’sish sur’atlarini ta’minlash, xorijiy investisiyalarini jalb qilish, raqobatbardosh mahsulotlarni ishlab chiqarish va eksport salohiyatini  kengaytirish maqsadlari belgilangan. </a:t>
            </a:r>
            <a:endParaRPr lang="ru-RU" sz="2400" dirty="0"/>
          </a:p>
        </p:txBody>
      </p:sp>
      <p:sp>
        <p:nvSpPr>
          <p:cNvPr id="4" name="Скругленный прямоугольник 3"/>
          <p:cNvSpPr/>
          <p:nvPr/>
        </p:nvSpPr>
        <p:spPr>
          <a:xfrm>
            <a:off x="5729160" y="388418"/>
            <a:ext cx="2913133" cy="5745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Kirish</a:t>
            </a:r>
            <a:endParaRPr lang="ru-RU" sz="24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5</a:t>
            </a:fld>
            <a:endParaRPr/>
          </a:p>
        </p:txBody>
      </p:sp>
      <p:sp>
        <p:nvSpPr>
          <p:cNvPr id="7" name="Скругленный прямоугольник 6"/>
          <p:cNvSpPr/>
          <p:nvPr/>
        </p:nvSpPr>
        <p:spPr>
          <a:xfrm>
            <a:off x="408619" y="27249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a:solidFill>
                  <a:srgbClr val="000099"/>
                </a:solidFill>
                <a:latin typeface="Times New Roman" pitchFamily="18" charset="0"/>
                <a:cs typeface="Times New Roman" pitchFamily="18" charset="0"/>
              </a:rPr>
              <a:t>5</a:t>
            </a:r>
            <a:endParaRPr lang="ru-RU" altLang="ru-RU" sz="2900" b="1" dirty="0">
              <a:solidFill>
                <a:srgbClr val="000099"/>
              </a:solidFill>
              <a:latin typeface="Times New Roman" pitchFamily="18" charset="0"/>
              <a:cs typeface="Times New Roman" pitchFamily="18" charset="0"/>
            </a:endParaRPr>
          </a:p>
        </p:txBody>
      </p:sp>
      <p:sp>
        <p:nvSpPr>
          <p:cNvPr id="8" name="Скругленный прямоугольник 7"/>
          <p:cNvSpPr/>
          <p:nvPr/>
        </p:nvSpPr>
        <p:spPr>
          <a:xfrm>
            <a:off x="5963830" y="324247"/>
            <a:ext cx="2774728" cy="52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t>F</a:t>
            </a:r>
            <a:r>
              <a:rPr lang="it-IT" sz="2000" b="1" dirty="0"/>
              <a:t>anning maqsadi</a:t>
            </a:r>
            <a:endParaRPr lang="ru-RU" sz="2000" dirty="0"/>
          </a:p>
        </p:txBody>
      </p:sp>
      <p:sp>
        <p:nvSpPr>
          <p:cNvPr id="2" name="Прямоугольник 1"/>
          <p:cNvSpPr/>
          <p:nvPr/>
        </p:nvSpPr>
        <p:spPr>
          <a:xfrm>
            <a:off x="509799" y="1032641"/>
            <a:ext cx="8156771" cy="4324261"/>
          </a:xfrm>
          <a:prstGeom prst="rect">
            <a:avLst/>
          </a:prstGeom>
        </p:spPr>
        <p:txBody>
          <a:bodyPr wrap="square">
            <a:spAutoFit/>
          </a:bodyPr>
          <a:lstStyle/>
          <a:p>
            <a:pPr algn="just"/>
            <a:r>
              <a:rPr lang="en-US" sz="2500" b="1" dirty="0" smtClean="0"/>
              <a:t>	</a:t>
            </a:r>
            <a:r>
              <a:rPr lang="uz-Cyrl-UZ" sz="2500" b="1" dirty="0" smtClean="0"/>
              <a:t>F</a:t>
            </a:r>
            <a:r>
              <a:rPr lang="it-IT" sz="2500" b="1" dirty="0"/>
              <a:t>anning maqsadi</a:t>
            </a:r>
            <a:r>
              <a:rPr lang="it-IT" sz="2500" dirty="0"/>
              <a:t> tikuvchilik ishlab chiqarishida barcha jarayonlarni amalga oshiruvchi mashina, uskuna, jihozlarni tuzilishini, ishlashini va sozlash yo‘llarini o‘rganishdir. Bunda mexanizmlarni tuzilishi, mashinalarni ishchi qismlarini lozim bo‘lgan xarakatlari usullarini, texnologik jarayonlarda u yoki bu mashinalarni qo‘llash yo‘llarini, tuzilishi turli bo‘lgan mashinalarni bir-biriga nisbatan afzalliklarini, bajarilayotgan jarayonga qarab mashina mexanizmlarini sozlashni, hamda tikuv korxonalarini mexanizatsiyalash va avtomatizatsiyalash yo‘llari ham o‘rganiladi.</a:t>
            </a:r>
            <a:endParaRPr lang="ru-RU" sz="25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6</a:t>
            </a:fld>
            <a:endParaRPr/>
          </a:p>
        </p:txBody>
      </p:sp>
      <p:sp>
        <p:nvSpPr>
          <p:cNvPr id="7" name="Скругленный прямоугольник 6"/>
          <p:cNvSpPr/>
          <p:nvPr/>
        </p:nvSpPr>
        <p:spPr>
          <a:xfrm>
            <a:off x="408619" y="27249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6</a:t>
            </a:r>
            <a:endParaRPr lang="ru-RU" altLang="ru-RU" sz="2900" b="1" dirty="0">
              <a:solidFill>
                <a:srgbClr val="000099"/>
              </a:solidFill>
              <a:latin typeface="Times New Roman" pitchFamily="18" charset="0"/>
              <a:cs typeface="Times New Roman" pitchFamily="18" charset="0"/>
            </a:endParaRPr>
          </a:p>
        </p:txBody>
      </p:sp>
      <p:sp>
        <p:nvSpPr>
          <p:cNvPr id="8" name="Скругленный прямоугольник 7"/>
          <p:cNvSpPr/>
          <p:nvPr/>
        </p:nvSpPr>
        <p:spPr>
          <a:xfrm>
            <a:off x="5373112" y="324247"/>
            <a:ext cx="3365446" cy="52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800" b="1" dirty="0"/>
              <a:t>Fanning ilmiy muammolari</a:t>
            </a:r>
            <a:endParaRPr lang="ru-RU" sz="1800" dirty="0"/>
          </a:p>
        </p:txBody>
      </p:sp>
      <p:sp>
        <p:nvSpPr>
          <p:cNvPr id="2" name="Прямоугольник 1"/>
          <p:cNvSpPr/>
          <p:nvPr/>
        </p:nvSpPr>
        <p:spPr>
          <a:xfrm>
            <a:off x="408619" y="1223809"/>
            <a:ext cx="8278183" cy="3693319"/>
          </a:xfrm>
          <a:prstGeom prst="rect">
            <a:avLst/>
          </a:prstGeom>
        </p:spPr>
        <p:txBody>
          <a:bodyPr wrap="square">
            <a:spAutoFit/>
          </a:bodyPr>
          <a:lstStyle/>
          <a:p>
            <a:pPr algn="just"/>
            <a:r>
              <a:rPr lang="it-IT" sz="2600" b="1" dirty="0" smtClean="0"/>
              <a:t>	Fanning </a:t>
            </a:r>
            <a:r>
              <a:rPr lang="it-IT" sz="2600" b="1" dirty="0"/>
              <a:t>ilmiy muammolari</a:t>
            </a:r>
            <a:r>
              <a:rPr lang="it-IT" sz="2600" dirty="0"/>
              <a:t> kiyim detallarini tikish jarayonida yordamchi va qo’lda bajariladigan ishlarni avtomatlashtirilgan maxsus mexanizmlarni joriy etish, bichilgan detallarni tikish joyiga etkazib beradigan, keyingi jarayonga uzatib beradigan avtomatik uzatish mexanizmlarni ishlab chiqish, bir vaqtda bir nechta ishni bajaradigan mashinalarni mexanizmlarini takomillashtirish, tikish sifatini yaxshilash uchun moslamalarni modernizasiya qilish.</a:t>
            </a:r>
            <a:endParaRPr lang="ru-RU" sz="26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7</a:t>
            </a:fld>
            <a:endParaRPr/>
          </a:p>
        </p:txBody>
      </p:sp>
      <p:sp>
        <p:nvSpPr>
          <p:cNvPr id="8" name="Скругленный прямоугольник 7"/>
          <p:cNvSpPr/>
          <p:nvPr/>
        </p:nvSpPr>
        <p:spPr>
          <a:xfrm>
            <a:off x="460375" y="25510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7</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3576680" y="198254"/>
            <a:ext cx="5025154" cy="6433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800" b="1" dirty="0"/>
              <a:t>Tikuv sanoati haqida umumiy ma’lumotlar</a:t>
            </a:r>
            <a:endParaRPr lang="ru-RU" sz="1800" dirty="0"/>
          </a:p>
        </p:txBody>
      </p:sp>
      <p:sp>
        <p:nvSpPr>
          <p:cNvPr id="3" name="Прямоугольник 2"/>
          <p:cNvSpPr/>
          <p:nvPr/>
        </p:nvSpPr>
        <p:spPr>
          <a:xfrm>
            <a:off x="460374" y="984605"/>
            <a:ext cx="8270931" cy="4693593"/>
          </a:xfrm>
          <a:prstGeom prst="rect">
            <a:avLst/>
          </a:prstGeom>
        </p:spPr>
        <p:txBody>
          <a:bodyPr wrap="square">
            <a:spAutoFit/>
          </a:bodyPr>
          <a:lstStyle/>
          <a:p>
            <a:pPr algn="just"/>
            <a:r>
              <a:rPr lang="it-IT" sz="2300" dirty="0" smtClean="0"/>
              <a:t>	Tikuvchilik </a:t>
            </a:r>
            <a:r>
              <a:rPr lang="it-IT" sz="2300" dirty="0"/>
              <a:t>sanoati O‘zbekiston Respublikasida eng istiqbolli yo‘nalishlardan biridir. 2019-2025 yillarda to’qimachilik va </a:t>
            </a:r>
            <a:r>
              <a:rPr lang="uz-Cyrl-UZ" sz="2300" dirty="0"/>
              <a:t>tikuv-trikotaj sanoatini jadal rivojlantirish</a:t>
            </a:r>
            <a:r>
              <a:rPr lang="it-IT" sz="2300" dirty="0"/>
              <a:t> konsepsiyasi ishlab chiqilgan. Unda </a:t>
            </a:r>
            <a:r>
              <a:rPr lang="uz-Cyrl-UZ" sz="2300" dirty="0"/>
              <a:t>raqobatbardosh mahsulotlarni ishlab chiqarish va eksport salohiyatini  kengaytirish</a:t>
            </a:r>
            <a:r>
              <a:rPr lang="it-IT" sz="2300" dirty="0"/>
              <a:t>, ichki va tashqi bozorni sifatli mahsulotlar bilan ta’minlash, 2025 yilga borib, ekport salohiyatini 7 milliard AQSH dollariga etkazish, Oliy o’quv yurtlarining xorijiy qo’shma ta’lim dasturlarini tashkil etish, institutimiz bitiruvchilarining kontrakt  to’lo’vini  kadrlar buyurtmachilari tomonidan ikkinchi bosqichda -50%, uchinchi bosqichda -75%, to’rtinchi bosqichda-100% miqdorida to’lab bergan taqdirda, shu korxona bilan bitiruvchi o’rtasida shartnoma tuzish belgilangan. </a:t>
            </a:r>
            <a:endParaRPr lang="ru-RU" sz="23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8</a:t>
            </a:fld>
            <a:endParaRPr/>
          </a:p>
        </p:txBody>
      </p:sp>
      <p:sp>
        <p:nvSpPr>
          <p:cNvPr id="7" name="Скругленный прямоугольник 6"/>
          <p:cNvSpPr/>
          <p:nvPr/>
        </p:nvSpPr>
        <p:spPr>
          <a:xfrm>
            <a:off x="460375" y="25510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8</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69609" y="1051352"/>
            <a:ext cx="8023253" cy="3785652"/>
          </a:xfrm>
          <a:prstGeom prst="rect">
            <a:avLst/>
          </a:prstGeom>
        </p:spPr>
        <p:txBody>
          <a:bodyPr wrap="square">
            <a:spAutoFit/>
          </a:bodyPr>
          <a:lstStyle/>
          <a:p>
            <a:pPr algn="just" hangingPunct="1"/>
            <a:r>
              <a:rPr lang="it-IT" sz="2400" dirty="0" smtClean="0"/>
              <a:t>	Hozirgi </a:t>
            </a:r>
            <a:r>
              <a:rPr lang="it-IT" sz="2400" dirty="0"/>
              <a:t>paytda respublikamizda faoliyat yuritayotgan tikuvchilik korxonalari fan-texnikaning oxirgi yutuqlari asosida ishlab chiqarilgan jihozlar bilan jihozlangan. </a:t>
            </a:r>
            <a:r>
              <a:rPr lang="en-US" sz="2400" dirty="0" err="1"/>
              <a:t>Misol</a:t>
            </a:r>
            <a:r>
              <a:rPr lang="en-US" sz="2400" dirty="0"/>
              <a:t> </a:t>
            </a:r>
            <a:r>
              <a:rPr lang="en-US" sz="2400" dirty="0" err="1"/>
              <a:t>tariqasida</a:t>
            </a:r>
            <a:r>
              <a:rPr lang="en-US" sz="2400" dirty="0"/>
              <a:t> </a:t>
            </a:r>
            <a:r>
              <a:rPr lang="en-US" sz="2400" dirty="0" err="1"/>
              <a:t>yirik</a:t>
            </a:r>
            <a:r>
              <a:rPr lang="en-US" sz="2400" dirty="0"/>
              <a:t> </a:t>
            </a:r>
            <a:r>
              <a:rPr lang="en-US" sz="2400" dirty="0" err="1"/>
              <a:t>korxonalardan</a:t>
            </a:r>
            <a:r>
              <a:rPr lang="en-US" sz="2400" dirty="0"/>
              <a:t> “UZTEX GROUP”, “ISTIQLOL DIZAYN MARKAZI”, “BUXORO BRILLIANT SILK”, “IFTIXOR KIYIM SANOAT”, “ORIGINAL TEXTILE AND PRINT” </a:t>
            </a:r>
            <a:r>
              <a:rPr lang="en-US" sz="2400" dirty="0" err="1"/>
              <a:t>kabilarni</a:t>
            </a:r>
            <a:r>
              <a:rPr lang="en-US" sz="2400" dirty="0"/>
              <a:t> </a:t>
            </a:r>
            <a:r>
              <a:rPr lang="en-US" sz="2400" dirty="0" err="1"/>
              <a:t>keltirish</a:t>
            </a:r>
            <a:r>
              <a:rPr lang="en-US" sz="2400" dirty="0"/>
              <a:t> </a:t>
            </a:r>
            <a:r>
              <a:rPr lang="en-US" sz="2400" dirty="0" err="1"/>
              <a:t>mumkin</a:t>
            </a:r>
            <a:r>
              <a:rPr lang="en-US" sz="2400" dirty="0"/>
              <a:t>. </a:t>
            </a:r>
            <a:r>
              <a:rPr lang="en-US" sz="2400" dirty="0" err="1"/>
              <a:t>Viloyatlarida</a:t>
            </a:r>
            <a:r>
              <a:rPr lang="en-US" sz="2400" dirty="0"/>
              <a:t> </a:t>
            </a:r>
            <a:r>
              <a:rPr lang="en-US" sz="2400" dirty="0" err="1"/>
              <a:t>xam</a:t>
            </a:r>
            <a:r>
              <a:rPr lang="en-US" sz="2400" dirty="0"/>
              <a:t> </a:t>
            </a:r>
            <a:r>
              <a:rPr lang="en-US" sz="2400" dirty="0" err="1"/>
              <a:t>keng</a:t>
            </a:r>
            <a:r>
              <a:rPr lang="en-US" sz="2400" dirty="0"/>
              <a:t> </a:t>
            </a:r>
            <a:r>
              <a:rPr lang="en-US" sz="2400" dirty="0" err="1"/>
              <a:t>sur’atlar</a:t>
            </a:r>
            <a:r>
              <a:rPr lang="en-US" sz="2400" dirty="0"/>
              <a:t> </a:t>
            </a:r>
            <a:r>
              <a:rPr lang="en-US" sz="2400" dirty="0" err="1"/>
              <a:t>bilan</a:t>
            </a:r>
            <a:r>
              <a:rPr lang="en-US" sz="2400" dirty="0"/>
              <a:t> </a:t>
            </a:r>
            <a:r>
              <a:rPr lang="en-US" sz="2400" dirty="0" err="1"/>
              <a:t>yirik-yirik</a:t>
            </a:r>
            <a:r>
              <a:rPr lang="en-US" sz="2400" dirty="0"/>
              <a:t> </a:t>
            </a:r>
            <a:r>
              <a:rPr lang="en-US" sz="2400" dirty="0" err="1"/>
              <a:t>korxonalar</a:t>
            </a:r>
            <a:r>
              <a:rPr lang="en-US" sz="2400" dirty="0"/>
              <a:t> </a:t>
            </a:r>
            <a:r>
              <a:rPr lang="en-US" sz="2400" dirty="0" err="1"/>
              <a:t>ishga</a:t>
            </a:r>
            <a:r>
              <a:rPr lang="en-US" sz="2400" dirty="0"/>
              <a:t> </a:t>
            </a:r>
            <a:r>
              <a:rPr lang="en-US" sz="2400" dirty="0" err="1"/>
              <a:t>tushmoqda</a:t>
            </a:r>
            <a:r>
              <a:rPr lang="en-US" sz="2400" dirty="0"/>
              <a:t>. </a:t>
            </a:r>
            <a:r>
              <a:rPr lang="en-US" sz="2400" dirty="0" err="1"/>
              <a:t>Xususiy</a:t>
            </a:r>
            <a:r>
              <a:rPr lang="en-US" sz="2400" dirty="0"/>
              <a:t> </a:t>
            </a:r>
            <a:r>
              <a:rPr lang="en-US" sz="2400" dirty="0" err="1"/>
              <a:t>korxonalar</a:t>
            </a:r>
            <a:r>
              <a:rPr lang="en-US" sz="2400" dirty="0"/>
              <a:t> ham </a:t>
            </a:r>
            <a:r>
              <a:rPr lang="en-US" sz="2400" dirty="0" err="1"/>
              <a:t>juda</a:t>
            </a:r>
            <a:r>
              <a:rPr lang="en-US" sz="2400" dirty="0"/>
              <a:t> </a:t>
            </a:r>
            <a:r>
              <a:rPr lang="en-US" sz="2400" dirty="0" err="1"/>
              <a:t>ko’p</a:t>
            </a:r>
            <a:r>
              <a:rPr lang="en-US" sz="2400" dirty="0"/>
              <a:t>. </a:t>
            </a:r>
            <a:endParaRPr lang="ru-RU" sz="2400" dirty="0"/>
          </a:p>
        </p:txBody>
      </p:sp>
      <p:sp>
        <p:nvSpPr>
          <p:cNvPr id="8" name="Скругленный прямоугольник 7"/>
          <p:cNvSpPr/>
          <p:nvPr/>
        </p:nvSpPr>
        <p:spPr>
          <a:xfrm>
            <a:off x="1561763" y="198254"/>
            <a:ext cx="5025154" cy="6433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800" b="1" dirty="0"/>
              <a:t>Tikuv sanoati haqida umumiy ma’lumotlar</a:t>
            </a:r>
            <a:endParaRPr lang="ru-RU" sz="1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9</a:t>
            </a:fld>
            <a:endParaRPr/>
          </a:p>
        </p:txBody>
      </p:sp>
      <p:sp>
        <p:nvSpPr>
          <p:cNvPr id="7" name="Скругленный прямоугольник 6"/>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9</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21935" y="1256178"/>
            <a:ext cx="8047529" cy="3693319"/>
          </a:xfrm>
          <a:prstGeom prst="rect">
            <a:avLst/>
          </a:prstGeom>
        </p:spPr>
        <p:txBody>
          <a:bodyPr wrap="square">
            <a:spAutoFit/>
          </a:bodyPr>
          <a:lstStyle/>
          <a:p>
            <a:pPr algn="just"/>
            <a:r>
              <a:rPr lang="en-US" sz="2600" dirty="0" smtClean="0"/>
              <a:t>	</a:t>
            </a:r>
            <a:r>
              <a:rPr lang="en-US" sz="2600" dirty="0" err="1" smtClean="0"/>
              <a:t>Paxta</a:t>
            </a:r>
            <a:r>
              <a:rPr lang="en-US" sz="2600" dirty="0" smtClean="0"/>
              <a:t> </a:t>
            </a:r>
            <a:r>
              <a:rPr lang="en-US" sz="2600" dirty="0" err="1"/>
              <a:t>zavodlarida</a:t>
            </a:r>
            <a:r>
              <a:rPr lang="en-US" sz="2600" dirty="0"/>
              <a:t> </a:t>
            </a:r>
            <a:r>
              <a:rPr lang="en-US" sz="2600" dirty="0" err="1"/>
              <a:t>paxta</a:t>
            </a:r>
            <a:r>
              <a:rPr lang="en-US" sz="2600" dirty="0"/>
              <a:t> </a:t>
            </a:r>
            <a:r>
              <a:rPr lang="en-US" sz="2600" dirty="0" err="1"/>
              <a:t>har</a:t>
            </a:r>
            <a:r>
              <a:rPr lang="en-US" sz="2600" dirty="0"/>
              <a:t> </a:t>
            </a:r>
            <a:r>
              <a:rPr lang="en-US" sz="2600" dirty="0" err="1"/>
              <a:t>xil</a:t>
            </a:r>
            <a:r>
              <a:rPr lang="en-US" sz="2600" dirty="0"/>
              <a:t> </a:t>
            </a:r>
            <a:r>
              <a:rPr lang="en-US" sz="2600" dirty="0" err="1"/>
              <a:t>chiqindilardan</a:t>
            </a:r>
            <a:r>
              <a:rPr lang="en-US" sz="2600" dirty="0"/>
              <a:t> </a:t>
            </a:r>
            <a:r>
              <a:rPr lang="en-US" sz="2600" dirty="0" err="1"/>
              <a:t>tozalanadi</a:t>
            </a:r>
            <a:r>
              <a:rPr lang="en-US" sz="2600" dirty="0"/>
              <a:t>, </a:t>
            </a:r>
            <a:r>
              <a:rPr lang="en-US" sz="2600" dirty="0" err="1"/>
              <a:t>urugidan</a:t>
            </a:r>
            <a:r>
              <a:rPr lang="en-US" sz="2600" dirty="0"/>
              <a:t> </a:t>
            </a:r>
            <a:r>
              <a:rPr lang="en-US" sz="2600" dirty="0" err="1"/>
              <a:t>tolasi</a:t>
            </a:r>
            <a:r>
              <a:rPr lang="en-US" sz="2600" dirty="0"/>
              <a:t> </a:t>
            </a:r>
            <a:r>
              <a:rPr lang="en-US" sz="2600" dirty="0" err="1"/>
              <a:t>ajratib</a:t>
            </a:r>
            <a:r>
              <a:rPr lang="en-US" sz="2600" dirty="0"/>
              <a:t> </a:t>
            </a:r>
            <a:r>
              <a:rPr lang="en-US" sz="2600" dirty="0" err="1"/>
              <a:t>olinadi</a:t>
            </a:r>
            <a:r>
              <a:rPr lang="en-US" sz="2600" dirty="0"/>
              <a:t>, </a:t>
            </a:r>
            <a:r>
              <a:rPr lang="en-US" sz="2600" dirty="0" err="1"/>
              <a:t>tozalangan</a:t>
            </a:r>
            <a:r>
              <a:rPr lang="en-US" sz="2600" dirty="0"/>
              <a:t> </a:t>
            </a:r>
            <a:r>
              <a:rPr lang="en-US" sz="2600" dirty="0" err="1"/>
              <a:t>tola</a:t>
            </a:r>
            <a:r>
              <a:rPr lang="en-US" sz="2600" dirty="0"/>
              <a:t> </a:t>
            </a:r>
            <a:r>
              <a:rPr lang="en-US" sz="2600" dirty="0" err="1"/>
              <a:t>maxsus</a:t>
            </a:r>
            <a:r>
              <a:rPr lang="en-US" sz="2600" dirty="0"/>
              <a:t> </a:t>
            </a:r>
            <a:r>
              <a:rPr lang="en-US" sz="2600" dirty="0" err="1"/>
              <a:t>presslarda</a:t>
            </a:r>
            <a:r>
              <a:rPr lang="en-US" sz="2600" dirty="0"/>
              <a:t> kip </a:t>
            </a:r>
            <a:r>
              <a:rPr lang="en-US" sz="2600" dirty="0" err="1"/>
              <a:t>xoliga</a:t>
            </a:r>
            <a:r>
              <a:rPr lang="en-US" sz="2600" dirty="0"/>
              <a:t> </a:t>
            </a:r>
            <a:r>
              <a:rPr lang="en-US" sz="2600" dirty="0" err="1"/>
              <a:t>keltirilib</a:t>
            </a:r>
            <a:r>
              <a:rPr lang="en-US" sz="2600" dirty="0"/>
              <a:t> </a:t>
            </a:r>
            <a:r>
              <a:rPr lang="en-US" sz="2600" dirty="0" err="1"/>
              <a:t>to‘quv</a:t>
            </a:r>
            <a:r>
              <a:rPr lang="en-US" sz="2600" dirty="0"/>
              <a:t> </a:t>
            </a:r>
            <a:r>
              <a:rPr lang="en-US" sz="2600" dirty="0" err="1"/>
              <a:t>kombinatlariga</a:t>
            </a:r>
            <a:r>
              <a:rPr lang="en-US" sz="2600" dirty="0"/>
              <a:t> </a:t>
            </a:r>
            <a:r>
              <a:rPr lang="en-US" sz="2600" dirty="0" err="1"/>
              <a:t>yuboriladi</a:t>
            </a:r>
            <a:r>
              <a:rPr lang="en-US" sz="2600" dirty="0"/>
              <a:t>. U </a:t>
            </a:r>
            <a:r>
              <a:rPr lang="en-US" sz="2600" dirty="0" err="1"/>
              <a:t>erda</a:t>
            </a:r>
            <a:r>
              <a:rPr lang="en-US" sz="2600" dirty="0"/>
              <a:t> </a:t>
            </a:r>
            <a:r>
              <a:rPr lang="en-US" sz="2600" dirty="0" err="1"/>
              <a:t>yigiruv</a:t>
            </a:r>
            <a:r>
              <a:rPr lang="en-US" sz="2600" dirty="0"/>
              <a:t>, </a:t>
            </a:r>
            <a:r>
              <a:rPr lang="en-US" sz="2600" dirty="0" err="1"/>
              <a:t>to‘quv</a:t>
            </a:r>
            <a:r>
              <a:rPr lang="en-US" sz="2600" dirty="0"/>
              <a:t> </a:t>
            </a:r>
            <a:r>
              <a:rPr lang="en-US" sz="2600" dirty="0" err="1"/>
              <a:t>va</a:t>
            </a:r>
            <a:r>
              <a:rPr lang="en-US" sz="2600" dirty="0"/>
              <a:t> </a:t>
            </a:r>
            <a:r>
              <a:rPr lang="en-US" sz="2600" dirty="0" err="1"/>
              <a:t>boshqa</a:t>
            </a:r>
            <a:r>
              <a:rPr lang="en-US" sz="2600" dirty="0"/>
              <a:t> </a:t>
            </a:r>
            <a:r>
              <a:rPr lang="en-US" sz="2600" dirty="0" err="1"/>
              <a:t>korxonalardan</a:t>
            </a:r>
            <a:r>
              <a:rPr lang="en-US" sz="2600" dirty="0"/>
              <a:t> </a:t>
            </a:r>
            <a:r>
              <a:rPr lang="en-US" sz="2600" dirty="0" err="1"/>
              <a:t>o‘tib</a:t>
            </a:r>
            <a:r>
              <a:rPr lang="en-US" sz="2600" dirty="0"/>
              <a:t> </a:t>
            </a:r>
            <a:r>
              <a:rPr lang="en-US" sz="2600" dirty="0" err="1"/>
              <a:t>gazlama</a:t>
            </a:r>
            <a:r>
              <a:rPr lang="en-US" sz="2600" dirty="0"/>
              <a:t> </a:t>
            </a:r>
            <a:r>
              <a:rPr lang="en-US" sz="2600" dirty="0" err="1"/>
              <a:t>xoliga</a:t>
            </a:r>
            <a:r>
              <a:rPr lang="en-US" sz="2600" dirty="0"/>
              <a:t> </a:t>
            </a:r>
            <a:r>
              <a:rPr lang="en-US" sz="2600" dirty="0" err="1"/>
              <a:t>keltirilib</a:t>
            </a:r>
            <a:r>
              <a:rPr lang="en-US" sz="2600" dirty="0"/>
              <a:t>, </a:t>
            </a:r>
            <a:r>
              <a:rPr lang="en-US" sz="2600" dirty="0" err="1"/>
              <a:t>tikuv</a:t>
            </a:r>
            <a:r>
              <a:rPr lang="en-US" sz="2600" dirty="0"/>
              <a:t> </a:t>
            </a:r>
            <a:r>
              <a:rPr lang="en-US" sz="2600" dirty="0" err="1"/>
              <a:t>korxonalariga</a:t>
            </a:r>
            <a:r>
              <a:rPr lang="en-US" sz="2600" dirty="0"/>
              <a:t> </a:t>
            </a:r>
            <a:r>
              <a:rPr lang="en-US" sz="2600" dirty="0" err="1"/>
              <a:t>o‘ram</a:t>
            </a:r>
            <a:r>
              <a:rPr lang="en-US" sz="2600" dirty="0"/>
              <a:t> </a:t>
            </a:r>
            <a:r>
              <a:rPr lang="en-US" sz="2600" dirty="0" err="1"/>
              <a:t>yoki</a:t>
            </a:r>
            <a:r>
              <a:rPr lang="en-US" sz="2600" dirty="0"/>
              <a:t> </a:t>
            </a:r>
            <a:r>
              <a:rPr lang="en-US" sz="2600" dirty="0" err="1"/>
              <a:t>taxlangan</a:t>
            </a:r>
            <a:r>
              <a:rPr lang="en-US" sz="2600" dirty="0"/>
              <a:t> </a:t>
            </a:r>
            <a:r>
              <a:rPr lang="en-US" sz="2600" dirty="0" err="1"/>
              <a:t>ko’rinishda</a:t>
            </a:r>
            <a:r>
              <a:rPr lang="en-US" sz="2600" dirty="0"/>
              <a:t> </a:t>
            </a:r>
            <a:r>
              <a:rPr lang="en-US" sz="2600" dirty="0" err="1"/>
              <a:t>olib</a:t>
            </a:r>
            <a:r>
              <a:rPr lang="en-US" sz="2600" dirty="0"/>
              <a:t> </a:t>
            </a:r>
            <a:r>
              <a:rPr lang="en-US" sz="2600" dirty="0" err="1"/>
              <a:t>kelinadi</a:t>
            </a:r>
            <a:r>
              <a:rPr lang="en-US" sz="2600" dirty="0"/>
              <a:t>. </a:t>
            </a:r>
            <a:r>
              <a:rPr lang="en-US" sz="2600" dirty="0" err="1"/>
              <a:t>Tikuvchilik</a:t>
            </a:r>
            <a:r>
              <a:rPr lang="en-US" sz="2600" dirty="0"/>
              <a:t> </a:t>
            </a:r>
            <a:r>
              <a:rPr lang="en-US" sz="2600" dirty="0" err="1"/>
              <a:t>korxonalarida</a:t>
            </a:r>
            <a:r>
              <a:rPr lang="en-US" sz="2600" dirty="0"/>
              <a:t>  </a:t>
            </a:r>
            <a:r>
              <a:rPr lang="en-US" sz="2600" dirty="0" err="1"/>
              <a:t>xom</a:t>
            </a:r>
            <a:r>
              <a:rPr lang="en-US" sz="2600" dirty="0"/>
              <a:t> </a:t>
            </a:r>
            <a:r>
              <a:rPr lang="en-US" sz="2600" dirty="0" err="1"/>
              <a:t>ashyo</a:t>
            </a:r>
            <a:r>
              <a:rPr lang="en-US" sz="2600" dirty="0"/>
              <a:t> </a:t>
            </a:r>
            <a:r>
              <a:rPr lang="en-US" sz="2600" dirty="0" err="1"/>
              <a:t>sifatida</a:t>
            </a:r>
            <a:r>
              <a:rPr lang="en-US" sz="2600" dirty="0"/>
              <a:t> </a:t>
            </a:r>
            <a:r>
              <a:rPr lang="en-US" sz="2600" dirty="0" err="1"/>
              <a:t>paxta</a:t>
            </a:r>
            <a:r>
              <a:rPr lang="en-US" sz="2600" dirty="0"/>
              <a:t>, </a:t>
            </a:r>
            <a:r>
              <a:rPr lang="en-US" sz="2600" dirty="0" err="1"/>
              <a:t>jun</a:t>
            </a:r>
            <a:r>
              <a:rPr lang="en-US" sz="2600" dirty="0"/>
              <a:t>, </a:t>
            </a:r>
            <a:r>
              <a:rPr lang="en-US" sz="2600" dirty="0" err="1"/>
              <a:t>shoyi</a:t>
            </a:r>
            <a:r>
              <a:rPr lang="en-US" sz="2600" dirty="0"/>
              <a:t> </a:t>
            </a:r>
            <a:r>
              <a:rPr lang="en-US" sz="2600" dirty="0" err="1"/>
              <a:t>sintetik</a:t>
            </a:r>
            <a:r>
              <a:rPr lang="en-US" sz="2600" dirty="0"/>
              <a:t> </a:t>
            </a:r>
            <a:r>
              <a:rPr lang="en-US" sz="2600" dirty="0" err="1"/>
              <a:t>va</a:t>
            </a:r>
            <a:r>
              <a:rPr lang="en-US" sz="2600" dirty="0"/>
              <a:t> </a:t>
            </a:r>
            <a:r>
              <a:rPr lang="en-US" sz="2600" dirty="0" err="1"/>
              <a:t>aralash</a:t>
            </a:r>
            <a:r>
              <a:rPr lang="en-US" sz="2600" dirty="0"/>
              <a:t> </a:t>
            </a:r>
            <a:r>
              <a:rPr lang="en-US" sz="2600" dirty="0" err="1"/>
              <a:t>tolalardan</a:t>
            </a:r>
            <a:r>
              <a:rPr lang="en-US" sz="2600" dirty="0"/>
              <a:t> </a:t>
            </a:r>
            <a:r>
              <a:rPr lang="en-US" sz="2600" dirty="0" err="1"/>
              <a:t>tayorlangan</a:t>
            </a:r>
            <a:r>
              <a:rPr lang="en-US" sz="2600" dirty="0"/>
              <a:t> </a:t>
            </a:r>
            <a:r>
              <a:rPr lang="en-US" sz="2600" dirty="0" err="1"/>
              <a:t>gazlamalar</a:t>
            </a:r>
            <a:r>
              <a:rPr lang="en-US" sz="2600" dirty="0"/>
              <a:t> </a:t>
            </a:r>
            <a:r>
              <a:rPr lang="en-US" sz="2600" dirty="0" err="1"/>
              <a:t>qo‘llaniladi</a:t>
            </a:r>
            <a:r>
              <a:rPr lang="en-US" sz="2600" dirty="0"/>
              <a:t>.</a:t>
            </a:r>
            <a:endParaRPr lang="ru-RU" sz="2600" dirty="0"/>
          </a:p>
        </p:txBody>
      </p:sp>
      <p:sp>
        <p:nvSpPr>
          <p:cNvPr id="8" name="Скругленный прямоугольник 7"/>
          <p:cNvSpPr/>
          <p:nvPr/>
        </p:nvSpPr>
        <p:spPr>
          <a:xfrm>
            <a:off x="3406747" y="273430"/>
            <a:ext cx="5025154" cy="6433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800" b="1" dirty="0" smtClean="0"/>
              <a:t>Umumiy </a:t>
            </a:r>
            <a:r>
              <a:rPr lang="it-IT" sz="1800" b="1" dirty="0"/>
              <a:t>ma’lumotlar</a:t>
            </a:r>
            <a:endParaRPr lang="ru-RU" sz="1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10</a:t>
            </a:fld>
            <a:endParaRPr/>
          </a:p>
        </p:txBody>
      </p:sp>
      <p:sp>
        <p:nvSpPr>
          <p:cNvPr id="7" name="Скругленный прямоугольник 6"/>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10</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62396" y="550955"/>
            <a:ext cx="8144634" cy="4893647"/>
          </a:xfrm>
          <a:prstGeom prst="rect">
            <a:avLst/>
          </a:prstGeom>
        </p:spPr>
        <p:txBody>
          <a:bodyPr wrap="square">
            <a:spAutoFit/>
          </a:bodyPr>
          <a:lstStyle/>
          <a:p>
            <a:pPr algn="just"/>
            <a:r>
              <a:rPr lang="uz-Cyrl-UZ" sz="2600" dirty="0" smtClean="0"/>
              <a:t>	</a:t>
            </a:r>
            <a:r>
              <a:rPr lang="en-US" sz="2600" dirty="0" err="1" smtClean="0"/>
              <a:t>Tikuv</a:t>
            </a:r>
            <a:r>
              <a:rPr lang="en-US" sz="2600" dirty="0" smtClean="0"/>
              <a:t> </a:t>
            </a:r>
            <a:r>
              <a:rPr lang="en-US" sz="2600" dirty="0" err="1"/>
              <a:t>korxonalari</a:t>
            </a:r>
            <a:r>
              <a:rPr lang="en-US" sz="2600" dirty="0"/>
              <a:t> </a:t>
            </a:r>
            <a:r>
              <a:rPr lang="en-US" sz="2600" dirty="0" err="1"/>
              <a:t>quyidagi</a:t>
            </a:r>
            <a:r>
              <a:rPr lang="en-US" sz="2600" dirty="0"/>
              <a:t> </a:t>
            </a:r>
            <a:r>
              <a:rPr lang="en-US" sz="2600" dirty="0" err="1"/>
              <a:t>asosiy</a:t>
            </a:r>
            <a:r>
              <a:rPr lang="en-US" sz="2600" dirty="0"/>
              <a:t> </a:t>
            </a:r>
            <a:r>
              <a:rPr lang="en-US" sz="2600" dirty="0" err="1"/>
              <a:t>sexlardan</a:t>
            </a:r>
            <a:r>
              <a:rPr lang="en-US" sz="2600" dirty="0"/>
              <a:t> </a:t>
            </a:r>
            <a:r>
              <a:rPr lang="en-US" sz="2600" dirty="0" err="1"/>
              <a:t>tashkil</a:t>
            </a:r>
            <a:r>
              <a:rPr lang="en-US" sz="2600" dirty="0"/>
              <a:t> </a:t>
            </a:r>
            <a:r>
              <a:rPr lang="en-US" sz="2600" dirty="0" err="1"/>
              <a:t>topgan</a:t>
            </a:r>
            <a:r>
              <a:rPr lang="en-US" sz="2600" dirty="0"/>
              <a:t>: </a:t>
            </a:r>
            <a:r>
              <a:rPr lang="en-US" sz="2600" dirty="0" err="1"/>
              <a:t>tayyorlov</a:t>
            </a:r>
            <a:r>
              <a:rPr lang="en-US" sz="2600" dirty="0"/>
              <a:t>, </a:t>
            </a:r>
            <a:r>
              <a:rPr lang="en-US" sz="2600" dirty="0" err="1"/>
              <a:t>bichuv</a:t>
            </a:r>
            <a:r>
              <a:rPr lang="en-US" sz="2600" dirty="0"/>
              <a:t>, </a:t>
            </a:r>
            <a:r>
              <a:rPr lang="en-US" sz="2600" dirty="0" err="1"/>
              <a:t>tikuv</a:t>
            </a:r>
            <a:r>
              <a:rPr lang="en-US" sz="2600" dirty="0"/>
              <a:t>, </a:t>
            </a:r>
            <a:r>
              <a:rPr lang="en-US" sz="2600" dirty="0" err="1"/>
              <a:t>tajriba</a:t>
            </a:r>
            <a:r>
              <a:rPr lang="en-US" sz="2600" dirty="0"/>
              <a:t> </a:t>
            </a:r>
            <a:r>
              <a:rPr lang="en-US" sz="2600" dirty="0" err="1"/>
              <a:t>sexlari</a:t>
            </a:r>
            <a:r>
              <a:rPr lang="en-US" sz="2600" dirty="0"/>
              <a:t>, </a:t>
            </a:r>
            <a:r>
              <a:rPr lang="en-US" sz="2600" dirty="0" err="1"/>
              <a:t>hamda</a:t>
            </a:r>
            <a:r>
              <a:rPr lang="en-US" sz="2600" dirty="0"/>
              <a:t> </a:t>
            </a:r>
            <a:r>
              <a:rPr lang="en-US" sz="2600" dirty="0" err="1"/>
              <a:t>yordamchi</a:t>
            </a:r>
            <a:r>
              <a:rPr lang="en-US" sz="2600" dirty="0"/>
              <a:t> </a:t>
            </a:r>
            <a:r>
              <a:rPr lang="en-US" sz="2600" dirty="0" err="1"/>
              <a:t>va</a:t>
            </a:r>
            <a:r>
              <a:rPr lang="en-US" sz="2600" dirty="0"/>
              <a:t> </a:t>
            </a:r>
            <a:r>
              <a:rPr lang="en-US" sz="2600" dirty="0" err="1"/>
              <a:t>boshqalar</a:t>
            </a:r>
            <a:r>
              <a:rPr lang="en-US" sz="2600" dirty="0"/>
              <a:t>.  </a:t>
            </a:r>
            <a:endParaRPr lang="ru-RU" sz="2600" dirty="0"/>
          </a:p>
          <a:p>
            <a:pPr algn="just"/>
            <a:r>
              <a:rPr lang="en-US" sz="2600" dirty="0"/>
              <a:t>         </a:t>
            </a:r>
            <a:r>
              <a:rPr lang="en-US" sz="2600" dirty="0" err="1"/>
              <a:t>Tikuv</a:t>
            </a:r>
            <a:r>
              <a:rPr lang="en-US" sz="2600" dirty="0"/>
              <a:t> </a:t>
            </a:r>
            <a:r>
              <a:rPr lang="en-US" sz="2600" dirty="0" err="1"/>
              <a:t>mashinalari</a:t>
            </a:r>
            <a:r>
              <a:rPr lang="en-US" sz="2600" dirty="0"/>
              <a:t> </a:t>
            </a:r>
            <a:r>
              <a:rPr lang="en-US" sz="2600" dirty="0" err="1"/>
              <a:t>bajaruvchi</a:t>
            </a:r>
            <a:r>
              <a:rPr lang="en-US" sz="2600" dirty="0"/>
              <a:t> </a:t>
            </a:r>
            <a:r>
              <a:rPr lang="en-US" sz="2600" dirty="0" err="1"/>
              <a:t>jarayonlariga</a:t>
            </a:r>
            <a:r>
              <a:rPr lang="en-US" sz="2600" dirty="0"/>
              <a:t> </a:t>
            </a:r>
            <a:r>
              <a:rPr lang="en-US" sz="2600" dirty="0" err="1"/>
              <a:t>qarab</a:t>
            </a:r>
            <a:r>
              <a:rPr lang="en-US" sz="2600" dirty="0"/>
              <a:t>: </a:t>
            </a:r>
            <a:endParaRPr lang="ru-RU" sz="2600" dirty="0"/>
          </a:p>
          <a:p>
            <a:pPr algn="just"/>
            <a:r>
              <a:rPr lang="en-US" sz="2600" b="1" dirty="0" err="1"/>
              <a:t>keng</a:t>
            </a:r>
            <a:r>
              <a:rPr lang="en-US" sz="2600" b="1" dirty="0"/>
              <a:t> </a:t>
            </a:r>
            <a:r>
              <a:rPr lang="en-US" sz="2600" b="1" dirty="0" err="1"/>
              <a:t>imkoniyatli</a:t>
            </a:r>
            <a:r>
              <a:rPr lang="en-US" sz="2600" b="1" dirty="0"/>
              <a:t> </a:t>
            </a:r>
            <a:r>
              <a:rPr lang="en-US" sz="2600" b="1" dirty="0" err="1"/>
              <a:t>tikuv</a:t>
            </a:r>
            <a:r>
              <a:rPr lang="en-US" sz="2600" b="1" dirty="0"/>
              <a:t> </a:t>
            </a:r>
            <a:r>
              <a:rPr lang="en-US" sz="2600" b="1" dirty="0" err="1"/>
              <a:t>mashinalar</a:t>
            </a:r>
            <a:r>
              <a:rPr lang="en-US" sz="2600" dirty="0"/>
              <a:t> (1022-M, 97-A, , DDL-555, A4-H, DL720-M1), </a:t>
            </a:r>
            <a:r>
              <a:rPr lang="en-US" sz="2600" b="1" dirty="0" err="1"/>
              <a:t>maxsus</a:t>
            </a:r>
            <a:r>
              <a:rPr lang="en-US" sz="2600" b="1" dirty="0"/>
              <a:t> </a:t>
            </a:r>
            <a:r>
              <a:rPr lang="en-US" sz="2600" b="1" dirty="0" err="1"/>
              <a:t>tikuv</a:t>
            </a:r>
            <a:r>
              <a:rPr lang="en-US" sz="2600" b="1" dirty="0"/>
              <a:t> </a:t>
            </a:r>
            <a:r>
              <a:rPr lang="en-US" sz="2600" b="1" dirty="0" err="1"/>
              <a:t>mashinalar</a:t>
            </a:r>
            <a:r>
              <a:rPr lang="en-US" sz="2600" dirty="0"/>
              <a:t> (26, 75, 51-A, 647K-514M2,C5-3, MO-6700S, 100/5), </a:t>
            </a:r>
            <a:r>
              <a:rPr lang="en-US" sz="2600" b="1" dirty="0" err="1"/>
              <a:t>yarim</a:t>
            </a:r>
            <a:r>
              <a:rPr lang="en-US" sz="2600" b="1" dirty="0"/>
              <a:t> </a:t>
            </a:r>
            <a:r>
              <a:rPr lang="en-US" sz="2600" b="1" dirty="0" err="1"/>
              <a:t>avtomat</a:t>
            </a:r>
            <a:r>
              <a:rPr lang="en-US" sz="2600" dirty="0"/>
              <a:t> (25, 27, LK-1903, LBH-1790S, JK-T781E, MEB-3200), </a:t>
            </a:r>
            <a:r>
              <a:rPr lang="en-US" sz="2600" b="1" dirty="0" err="1"/>
              <a:t>uzellarga</a:t>
            </a:r>
            <a:r>
              <a:rPr lang="en-US" sz="2600" b="1" dirty="0"/>
              <a:t> </a:t>
            </a:r>
            <a:r>
              <a:rPr lang="en-US" sz="2600" b="1" dirty="0" err="1"/>
              <a:t>ishlov</a:t>
            </a:r>
            <a:r>
              <a:rPr lang="en-US" sz="2600" b="1" dirty="0"/>
              <a:t> </a:t>
            </a:r>
            <a:r>
              <a:rPr lang="en-US" sz="2600" b="1" dirty="0" err="1"/>
              <a:t>beruvchi</a:t>
            </a:r>
            <a:r>
              <a:rPr lang="en-US" sz="2600" b="1" dirty="0"/>
              <a:t> </a:t>
            </a:r>
            <a:r>
              <a:rPr lang="en-US" sz="2600" b="1" dirty="0" err="1"/>
              <a:t>avtomat</a:t>
            </a:r>
            <a:r>
              <a:rPr lang="en-US" sz="2600" dirty="0"/>
              <a:t> (JK-T5878, 2250/5, AVP-875, 3500/2, 2800/1) </a:t>
            </a:r>
            <a:r>
              <a:rPr lang="en-US" sz="2600" dirty="0" err="1"/>
              <a:t>mashinalarga</a:t>
            </a:r>
            <a:r>
              <a:rPr lang="en-US" sz="2600" dirty="0"/>
              <a:t> </a:t>
            </a:r>
            <a:r>
              <a:rPr lang="en-US" sz="2600" dirty="0" err="1"/>
              <a:t>bo‘linadi</a:t>
            </a:r>
            <a:r>
              <a:rPr lang="en-US" sz="2600" dirty="0"/>
              <a:t>.</a:t>
            </a:r>
            <a:endParaRPr lang="ru-RU" sz="26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11</a:t>
            </a:fld>
            <a:endParaRPr/>
          </a:p>
        </p:txBody>
      </p:sp>
      <p:sp>
        <p:nvSpPr>
          <p:cNvPr id="7" name="Скругленный прямоугольник 6"/>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11</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21936" y="520318"/>
            <a:ext cx="8225554" cy="4893647"/>
          </a:xfrm>
          <a:prstGeom prst="rect">
            <a:avLst/>
          </a:prstGeom>
        </p:spPr>
        <p:txBody>
          <a:bodyPr wrap="square">
            <a:spAutoFit/>
          </a:bodyPr>
          <a:lstStyle/>
          <a:p>
            <a:pPr algn="just"/>
            <a:r>
              <a:rPr lang="uz-Cyrl-UZ" sz="2600" dirty="0" smtClean="0"/>
              <a:t>	</a:t>
            </a:r>
            <a:r>
              <a:rPr lang="en-US" sz="2600" dirty="0" err="1" smtClean="0"/>
              <a:t>Mashinalar</a:t>
            </a:r>
            <a:r>
              <a:rPr lang="en-US" sz="2600" dirty="0" smtClean="0"/>
              <a:t> </a:t>
            </a:r>
            <a:r>
              <a:rPr lang="en-US" sz="2600" dirty="0" err="1"/>
              <a:t>bajarayotgan</a:t>
            </a:r>
            <a:r>
              <a:rPr lang="en-US" sz="2600" dirty="0"/>
              <a:t> </a:t>
            </a:r>
            <a:r>
              <a:rPr lang="en-US" sz="2600" dirty="0" err="1"/>
              <a:t>bahyaqator</a:t>
            </a:r>
            <a:r>
              <a:rPr lang="en-US" sz="2600" dirty="0"/>
              <a:t> </a:t>
            </a:r>
            <a:r>
              <a:rPr lang="en-US" sz="2600" dirty="0" err="1"/>
              <a:t>va</a:t>
            </a:r>
            <a:r>
              <a:rPr lang="en-US" sz="2600" dirty="0"/>
              <a:t> </a:t>
            </a:r>
            <a:r>
              <a:rPr lang="en-US" sz="2600" dirty="0" err="1"/>
              <a:t>chok</a:t>
            </a:r>
            <a:r>
              <a:rPr lang="en-US" sz="2600" dirty="0"/>
              <a:t> </a:t>
            </a:r>
            <a:r>
              <a:rPr lang="en-US" sz="2600" dirty="0" err="1"/>
              <a:t>turiga</a:t>
            </a:r>
            <a:r>
              <a:rPr lang="en-US" sz="2600" dirty="0"/>
              <a:t> </a:t>
            </a:r>
            <a:r>
              <a:rPr lang="en-US" sz="2600" dirty="0" err="1"/>
              <a:t>qarab</a:t>
            </a:r>
            <a:r>
              <a:rPr lang="en-US" sz="2600" dirty="0"/>
              <a:t>: </a:t>
            </a:r>
            <a:endParaRPr lang="ru-RU" sz="2600" dirty="0"/>
          </a:p>
          <a:p>
            <a:pPr algn="just"/>
            <a:r>
              <a:rPr lang="en-US" sz="2600" b="1" dirty="0" err="1"/>
              <a:t>moki</a:t>
            </a:r>
            <a:r>
              <a:rPr lang="en-US" sz="2600" b="1" dirty="0"/>
              <a:t> </a:t>
            </a:r>
            <a:r>
              <a:rPr lang="en-US" sz="2600" b="1" dirty="0" err="1"/>
              <a:t>bahaya</a:t>
            </a:r>
            <a:r>
              <a:rPr lang="en-US" sz="2600" b="1" dirty="0"/>
              <a:t> </a:t>
            </a:r>
            <a:r>
              <a:rPr lang="en-US" sz="2600" b="1" dirty="0" err="1"/>
              <a:t>qatorli</a:t>
            </a:r>
            <a:r>
              <a:rPr lang="en-US" sz="2600" dirty="0"/>
              <a:t> (</a:t>
            </a:r>
            <a:r>
              <a:rPr lang="en-US" sz="2600" dirty="0" err="1"/>
              <a:t>tikuvchi</a:t>
            </a:r>
            <a:r>
              <a:rPr lang="en-US" sz="2600" dirty="0"/>
              <a:t> </a:t>
            </a:r>
            <a:r>
              <a:rPr lang="en-US" sz="2600" dirty="0" err="1"/>
              <a:t>bir</a:t>
            </a:r>
            <a:r>
              <a:rPr lang="en-US" sz="2600" dirty="0"/>
              <a:t>, </a:t>
            </a:r>
            <a:r>
              <a:rPr lang="en-US" sz="2600" dirty="0" err="1"/>
              <a:t>ikki</a:t>
            </a:r>
            <a:r>
              <a:rPr lang="en-US" sz="2600" dirty="0"/>
              <a:t>, </a:t>
            </a:r>
            <a:r>
              <a:rPr lang="en-US" sz="2600" dirty="0" err="1"/>
              <a:t>uch</a:t>
            </a:r>
            <a:r>
              <a:rPr lang="en-US" sz="2600" dirty="0"/>
              <a:t> </a:t>
            </a:r>
            <a:r>
              <a:rPr lang="en-US" sz="2600" dirty="0" err="1"/>
              <a:t>va</a:t>
            </a:r>
            <a:r>
              <a:rPr lang="en-US" sz="2600" dirty="0"/>
              <a:t> </a:t>
            </a:r>
            <a:r>
              <a:rPr lang="en-US" sz="2600" dirty="0" err="1"/>
              <a:t>to‘rt</a:t>
            </a:r>
            <a:r>
              <a:rPr lang="en-US" sz="2600" dirty="0"/>
              <a:t> </a:t>
            </a:r>
            <a:r>
              <a:rPr lang="en-US" sz="2600" dirty="0" err="1"/>
              <a:t>ignali</a:t>
            </a:r>
            <a:r>
              <a:rPr lang="en-US" sz="2600" dirty="0"/>
              <a:t>, </a:t>
            </a:r>
            <a:r>
              <a:rPr lang="en-US" sz="2600" dirty="0" err="1"/>
              <a:t>yashirin-ko‘rinmas</a:t>
            </a:r>
            <a:r>
              <a:rPr lang="en-US" sz="2600" dirty="0"/>
              <a:t> </a:t>
            </a:r>
            <a:r>
              <a:rPr lang="en-US" sz="2600" dirty="0" err="1"/>
              <a:t>bahyali</a:t>
            </a:r>
            <a:r>
              <a:rPr lang="en-US" sz="2600" dirty="0"/>
              <a:t>, </a:t>
            </a:r>
            <a:r>
              <a:rPr lang="en-US" sz="2600" dirty="0" err="1"/>
              <a:t>maxsus</a:t>
            </a:r>
            <a:r>
              <a:rPr lang="en-US" sz="2600" dirty="0"/>
              <a:t> </a:t>
            </a:r>
            <a:r>
              <a:rPr lang="en-US" sz="2600" dirty="0" err="1"/>
              <a:t>chokli</a:t>
            </a:r>
            <a:r>
              <a:rPr lang="en-US" sz="2600" dirty="0"/>
              <a:t> </a:t>
            </a:r>
            <a:r>
              <a:rPr lang="en-US" sz="2600" dirty="0" err="1"/>
              <a:t>va</a:t>
            </a:r>
            <a:r>
              <a:rPr lang="en-US" sz="2600" dirty="0"/>
              <a:t> </a:t>
            </a:r>
            <a:r>
              <a:rPr lang="en-US" sz="2600" dirty="0" err="1"/>
              <a:t>yarim</a:t>
            </a:r>
            <a:r>
              <a:rPr lang="en-US" sz="2600" dirty="0"/>
              <a:t> </a:t>
            </a:r>
            <a:r>
              <a:rPr lang="en-US" sz="2600" dirty="0" err="1"/>
              <a:t>avtomat</a:t>
            </a:r>
            <a:r>
              <a:rPr lang="en-US" sz="2600" dirty="0"/>
              <a:t>), </a:t>
            </a:r>
            <a:endParaRPr lang="ru-RU" sz="2600" dirty="0"/>
          </a:p>
          <a:p>
            <a:pPr algn="just"/>
            <a:r>
              <a:rPr lang="en-US" sz="2600" b="1" dirty="0" err="1"/>
              <a:t>bir</a:t>
            </a:r>
            <a:r>
              <a:rPr lang="en-US" sz="2600" b="1" dirty="0"/>
              <a:t> </a:t>
            </a:r>
            <a:r>
              <a:rPr lang="en-US" sz="2600" b="1" dirty="0" err="1"/>
              <a:t>ipli</a:t>
            </a:r>
            <a:r>
              <a:rPr lang="en-US" sz="2600" b="1" dirty="0"/>
              <a:t> </a:t>
            </a:r>
            <a:r>
              <a:rPr lang="en-US" sz="2600" b="1" dirty="0" err="1"/>
              <a:t>zanjirli</a:t>
            </a:r>
            <a:r>
              <a:rPr lang="en-US" sz="2600" b="1" dirty="0"/>
              <a:t> </a:t>
            </a:r>
            <a:r>
              <a:rPr lang="en-US" sz="2600" b="1" dirty="0" err="1"/>
              <a:t>bahyaqatorli</a:t>
            </a:r>
            <a:r>
              <a:rPr lang="en-US" sz="2600" dirty="0"/>
              <a:t> (</a:t>
            </a:r>
            <a:r>
              <a:rPr lang="en-US" sz="2600" dirty="0" err="1"/>
              <a:t>tikuvchi</a:t>
            </a:r>
            <a:r>
              <a:rPr lang="en-US" sz="2600" dirty="0"/>
              <a:t>, </a:t>
            </a:r>
            <a:r>
              <a:rPr lang="en-US" sz="2600" dirty="0" err="1"/>
              <a:t>va</a:t>
            </a:r>
            <a:r>
              <a:rPr lang="en-US" sz="2600" dirty="0"/>
              <a:t> </a:t>
            </a:r>
            <a:r>
              <a:rPr lang="en-US" sz="2600" dirty="0" err="1"/>
              <a:t>vaqtinchalik</a:t>
            </a:r>
            <a:r>
              <a:rPr lang="en-US" sz="2600" dirty="0"/>
              <a:t> </a:t>
            </a:r>
            <a:r>
              <a:rPr lang="en-US" sz="2600" dirty="0" err="1"/>
              <a:t>birlashtiruvchi</a:t>
            </a:r>
            <a:r>
              <a:rPr lang="en-US" sz="2600" dirty="0"/>
              <a:t>, </a:t>
            </a:r>
            <a:r>
              <a:rPr lang="en-US" sz="2600" dirty="0" err="1"/>
              <a:t>ko‘p</a:t>
            </a:r>
            <a:r>
              <a:rPr lang="en-US" sz="2600" dirty="0"/>
              <a:t> </a:t>
            </a:r>
            <a:r>
              <a:rPr lang="en-US" sz="2600" dirty="0" err="1"/>
              <a:t>ignali</a:t>
            </a:r>
            <a:r>
              <a:rPr lang="en-US" sz="2600" dirty="0"/>
              <a:t>, </a:t>
            </a:r>
            <a:r>
              <a:rPr lang="en-US" sz="2600" dirty="0" err="1"/>
              <a:t>kashta</a:t>
            </a:r>
            <a:r>
              <a:rPr lang="en-US" sz="2600" dirty="0"/>
              <a:t> </a:t>
            </a:r>
            <a:r>
              <a:rPr lang="en-US" sz="2600" dirty="0" err="1"/>
              <a:t>tikuvchi-popop</a:t>
            </a:r>
            <a:r>
              <a:rPr lang="en-US" sz="2600" dirty="0"/>
              <a:t>, </a:t>
            </a:r>
            <a:r>
              <a:rPr lang="en-US" sz="2600" dirty="0" err="1"/>
              <a:t>yashirin</a:t>
            </a:r>
            <a:r>
              <a:rPr lang="en-US" sz="2600" dirty="0"/>
              <a:t> </a:t>
            </a:r>
            <a:r>
              <a:rPr lang="en-US" sz="2600" dirty="0" err="1"/>
              <a:t>bahyali</a:t>
            </a:r>
            <a:r>
              <a:rPr lang="en-US" sz="2600" dirty="0"/>
              <a:t>), </a:t>
            </a:r>
            <a:endParaRPr lang="ru-RU" sz="2600" dirty="0"/>
          </a:p>
          <a:p>
            <a:pPr algn="just"/>
            <a:r>
              <a:rPr lang="en-US" sz="2600" b="1" dirty="0" err="1"/>
              <a:t>ko‘p</a:t>
            </a:r>
            <a:r>
              <a:rPr lang="en-US" sz="2600" b="1" dirty="0"/>
              <a:t> </a:t>
            </a:r>
            <a:r>
              <a:rPr lang="en-US" sz="2600" b="1" dirty="0" err="1"/>
              <a:t>ipli</a:t>
            </a:r>
            <a:r>
              <a:rPr lang="en-US" sz="2600" b="1" dirty="0"/>
              <a:t> </a:t>
            </a:r>
            <a:r>
              <a:rPr lang="en-US" sz="2600" b="1" dirty="0" err="1"/>
              <a:t>zanjirli</a:t>
            </a:r>
            <a:r>
              <a:rPr lang="en-US" sz="2600" b="1" dirty="0"/>
              <a:t> </a:t>
            </a:r>
            <a:r>
              <a:rPr lang="en-US" sz="2600" b="1" dirty="0" err="1"/>
              <a:t>bahya</a:t>
            </a:r>
            <a:r>
              <a:rPr lang="en-US" sz="2600" b="1" dirty="0"/>
              <a:t> </a:t>
            </a:r>
            <a:r>
              <a:rPr lang="en-US" sz="2600" b="1" dirty="0" err="1"/>
              <a:t>hosil</a:t>
            </a:r>
            <a:r>
              <a:rPr lang="en-US" sz="2600" b="1" dirty="0"/>
              <a:t> </a:t>
            </a:r>
            <a:r>
              <a:rPr lang="en-US" sz="2600" b="1" dirty="0" err="1"/>
              <a:t>qilib</a:t>
            </a:r>
            <a:r>
              <a:rPr lang="en-US" sz="2600" b="1" dirty="0"/>
              <a:t> </a:t>
            </a:r>
            <a:r>
              <a:rPr lang="en-US" sz="2600" b="1" dirty="0" err="1"/>
              <a:t>tikuvchi</a:t>
            </a:r>
            <a:r>
              <a:rPr lang="en-US" sz="2600" dirty="0"/>
              <a:t> (</a:t>
            </a:r>
            <a:r>
              <a:rPr lang="en-US" sz="2600" dirty="0" err="1"/>
              <a:t>bir</a:t>
            </a:r>
            <a:r>
              <a:rPr lang="en-US" sz="2600" dirty="0"/>
              <a:t>, </a:t>
            </a:r>
            <a:r>
              <a:rPr lang="en-US" sz="2600" dirty="0" err="1"/>
              <a:t>ikki</a:t>
            </a:r>
            <a:r>
              <a:rPr lang="en-US" sz="2600" dirty="0"/>
              <a:t> </a:t>
            </a:r>
            <a:r>
              <a:rPr lang="en-US" sz="2600" dirty="0" err="1"/>
              <a:t>va</a:t>
            </a:r>
            <a:r>
              <a:rPr lang="en-US" sz="2600" dirty="0"/>
              <a:t> </a:t>
            </a:r>
            <a:r>
              <a:rPr lang="en-US" sz="2600" dirty="0" err="1"/>
              <a:t>ko‘p</a:t>
            </a:r>
            <a:r>
              <a:rPr lang="en-US" sz="2600" dirty="0"/>
              <a:t> </a:t>
            </a:r>
            <a:r>
              <a:rPr lang="en-US" sz="2600" dirty="0" err="1"/>
              <a:t>ipli</a:t>
            </a:r>
            <a:r>
              <a:rPr lang="en-US" sz="2600" dirty="0"/>
              <a:t> </a:t>
            </a:r>
            <a:r>
              <a:rPr lang="en-US" sz="2600" dirty="0" err="1"/>
              <a:t>birlashtiruvchi</a:t>
            </a:r>
            <a:r>
              <a:rPr lang="en-US" sz="2600" dirty="0"/>
              <a:t>, </a:t>
            </a:r>
            <a:r>
              <a:rPr lang="en-US" sz="2600" dirty="0" err="1"/>
              <a:t>buyumlar</a:t>
            </a:r>
            <a:r>
              <a:rPr lang="en-US" sz="2600" dirty="0"/>
              <a:t> </a:t>
            </a:r>
            <a:r>
              <a:rPr lang="en-US" sz="2600" dirty="0" err="1"/>
              <a:t>ziyini</a:t>
            </a:r>
            <a:r>
              <a:rPr lang="en-US" sz="2600" dirty="0"/>
              <a:t> </a:t>
            </a:r>
            <a:r>
              <a:rPr lang="en-US" sz="2600" dirty="0" err="1"/>
              <a:t>yo‘rmalovchi</a:t>
            </a:r>
            <a:r>
              <a:rPr lang="en-US" sz="2600" dirty="0"/>
              <a:t>, </a:t>
            </a:r>
            <a:r>
              <a:rPr lang="en-US" sz="2600" dirty="0" err="1"/>
              <a:t>maxsus</a:t>
            </a:r>
            <a:r>
              <a:rPr lang="en-US" sz="2600" dirty="0"/>
              <a:t> </a:t>
            </a:r>
            <a:r>
              <a:rPr lang="en-US" sz="2600" dirty="0" err="1"/>
              <a:t>va</a:t>
            </a:r>
            <a:r>
              <a:rPr lang="en-US" sz="2600" dirty="0"/>
              <a:t> </a:t>
            </a:r>
            <a:r>
              <a:rPr lang="en-US" sz="2600" dirty="0" err="1"/>
              <a:t>yarim</a:t>
            </a:r>
            <a:r>
              <a:rPr lang="en-US" sz="2600" dirty="0"/>
              <a:t> </a:t>
            </a:r>
            <a:r>
              <a:rPr lang="en-US" sz="2600" dirty="0" err="1"/>
              <a:t>avtomatlar</a:t>
            </a:r>
            <a:r>
              <a:rPr lang="en-US" sz="2600" dirty="0"/>
              <a:t>) </a:t>
            </a:r>
            <a:r>
              <a:rPr lang="en-US" sz="2600" dirty="0" err="1"/>
              <a:t>kabi</a:t>
            </a:r>
            <a:r>
              <a:rPr lang="en-US" sz="2600" dirty="0"/>
              <a:t> </a:t>
            </a:r>
            <a:r>
              <a:rPr lang="en-US" sz="2600" dirty="0" err="1"/>
              <a:t>mashinalarga</a:t>
            </a:r>
            <a:r>
              <a:rPr lang="en-US" sz="2600" dirty="0"/>
              <a:t> </a:t>
            </a:r>
            <a:r>
              <a:rPr lang="en-US" sz="2600" dirty="0" err="1"/>
              <a:t>bo‘linadi</a:t>
            </a:r>
            <a:r>
              <a:rPr lang="en-US" sz="2600" dirty="0"/>
              <a:t>.</a:t>
            </a:r>
            <a:endParaRPr lang="ru-RU" sz="26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12</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12</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00556" y="583857"/>
            <a:ext cx="8355026" cy="4493538"/>
          </a:xfrm>
          <a:prstGeom prst="rect">
            <a:avLst/>
          </a:prstGeom>
        </p:spPr>
        <p:txBody>
          <a:bodyPr wrap="square">
            <a:spAutoFit/>
          </a:bodyPr>
          <a:lstStyle/>
          <a:p>
            <a:pPr algn="just"/>
            <a:r>
              <a:rPr lang="en-US" sz="2600" dirty="0"/>
              <a:t> </a:t>
            </a:r>
            <a:r>
              <a:rPr lang="uz-Cyrl-UZ" sz="2600" dirty="0" smtClean="0"/>
              <a:t>	</a:t>
            </a:r>
            <a:r>
              <a:rPr lang="en-US" sz="2600" dirty="0" err="1" smtClean="0"/>
              <a:t>Tikilgan</a:t>
            </a:r>
            <a:r>
              <a:rPr lang="en-US" sz="2600" dirty="0" smtClean="0"/>
              <a:t> </a:t>
            </a:r>
            <a:r>
              <a:rPr lang="en-US" sz="2600" dirty="0" err="1"/>
              <a:t>buyumga</a:t>
            </a:r>
            <a:r>
              <a:rPr lang="en-US" sz="2600" dirty="0"/>
              <a:t> </a:t>
            </a:r>
            <a:r>
              <a:rPr lang="en-US" sz="2600" dirty="0" err="1"/>
              <a:t>oxirgi</a:t>
            </a:r>
            <a:r>
              <a:rPr lang="en-US" sz="2600" dirty="0"/>
              <a:t> </a:t>
            </a:r>
            <a:r>
              <a:rPr lang="en-US" sz="2600" dirty="0" err="1"/>
              <a:t>ishlov</a:t>
            </a:r>
            <a:r>
              <a:rPr lang="en-US" sz="2600" dirty="0"/>
              <a:t> </a:t>
            </a:r>
            <a:r>
              <a:rPr lang="en-US" sz="2600" dirty="0" err="1"/>
              <a:t>berish</a:t>
            </a:r>
            <a:r>
              <a:rPr lang="en-US" sz="2600" dirty="0"/>
              <a:t>, </a:t>
            </a:r>
            <a:r>
              <a:rPr lang="en-US" sz="2600" dirty="0" err="1"/>
              <a:t>uning</a:t>
            </a:r>
            <a:r>
              <a:rPr lang="en-US" sz="2600" dirty="0"/>
              <a:t> </a:t>
            </a:r>
            <a:r>
              <a:rPr lang="en-US" sz="2600" dirty="0" err="1"/>
              <a:t>tashqi</a:t>
            </a:r>
            <a:r>
              <a:rPr lang="en-US" sz="2600" dirty="0"/>
              <a:t> </a:t>
            </a:r>
            <a:r>
              <a:rPr lang="en-US" sz="2600" dirty="0" err="1"/>
              <a:t>ko’rinishini</a:t>
            </a:r>
            <a:r>
              <a:rPr lang="en-US" sz="2600" dirty="0"/>
              <a:t> </a:t>
            </a:r>
            <a:r>
              <a:rPr lang="en-US" sz="2600" dirty="0" err="1"/>
              <a:t>chiroyli</a:t>
            </a:r>
            <a:r>
              <a:rPr lang="en-US" sz="2600" dirty="0"/>
              <a:t> </a:t>
            </a:r>
            <a:r>
              <a:rPr lang="en-US" sz="2600" dirty="0" err="1"/>
              <a:t>bo’lishi</a:t>
            </a:r>
            <a:r>
              <a:rPr lang="en-US" sz="2600" dirty="0"/>
              <a:t> </a:t>
            </a:r>
            <a:r>
              <a:rPr lang="en-US" sz="2600" dirty="0" err="1"/>
              <a:t>uchun</a:t>
            </a:r>
            <a:r>
              <a:rPr lang="en-US" sz="2600" dirty="0"/>
              <a:t>, </a:t>
            </a:r>
            <a:r>
              <a:rPr lang="en-US" sz="2600" dirty="0" err="1"/>
              <a:t>ularni</a:t>
            </a:r>
            <a:r>
              <a:rPr lang="en-US" sz="2600" dirty="0"/>
              <a:t> </a:t>
            </a:r>
            <a:r>
              <a:rPr lang="en-US" sz="2600" dirty="0" err="1"/>
              <a:t>detallariga</a:t>
            </a:r>
            <a:r>
              <a:rPr lang="en-US" sz="2600" dirty="0"/>
              <a:t> </a:t>
            </a:r>
            <a:r>
              <a:rPr lang="en-US" sz="2600" dirty="0" err="1"/>
              <a:t>issiqlik</a:t>
            </a:r>
            <a:r>
              <a:rPr lang="en-US" sz="2600" dirty="0"/>
              <a:t> </a:t>
            </a:r>
            <a:r>
              <a:rPr lang="en-US" sz="2600" dirty="0" err="1"/>
              <a:t>va</a:t>
            </a:r>
            <a:r>
              <a:rPr lang="en-US" sz="2600" dirty="0"/>
              <a:t> </a:t>
            </a:r>
            <a:r>
              <a:rPr lang="en-US" sz="2600" dirty="0" err="1"/>
              <a:t>namlik</a:t>
            </a:r>
            <a:r>
              <a:rPr lang="en-US" sz="2600" dirty="0"/>
              <a:t> </a:t>
            </a:r>
            <a:r>
              <a:rPr lang="en-US" sz="2600" dirty="0" err="1"/>
              <a:t>bilan</a:t>
            </a:r>
            <a:r>
              <a:rPr lang="en-US" sz="2600" dirty="0"/>
              <a:t> </a:t>
            </a:r>
            <a:r>
              <a:rPr lang="en-US" sz="2600" dirty="0" err="1"/>
              <a:t>ishlov</a:t>
            </a:r>
            <a:r>
              <a:rPr lang="en-US" sz="2600" dirty="0"/>
              <a:t> </a:t>
            </a:r>
            <a:r>
              <a:rPr lang="en-US" sz="2600" dirty="0" err="1"/>
              <a:t>beruvchi</a:t>
            </a:r>
            <a:r>
              <a:rPr lang="en-US" sz="2600" dirty="0"/>
              <a:t> </a:t>
            </a:r>
            <a:r>
              <a:rPr lang="en-US" sz="2600" dirty="0" err="1"/>
              <a:t>presslar</a:t>
            </a:r>
            <a:r>
              <a:rPr lang="en-US" sz="2600" dirty="0"/>
              <a:t> </a:t>
            </a:r>
            <a:r>
              <a:rPr lang="en-US" sz="2600" dirty="0" err="1"/>
              <a:t>turi</a:t>
            </a:r>
            <a:r>
              <a:rPr lang="en-US" sz="2600" dirty="0"/>
              <a:t>, </a:t>
            </a:r>
            <a:r>
              <a:rPr lang="en-US" sz="2600" dirty="0" err="1"/>
              <a:t>bajarayotgan</a:t>
            </a:r>
            <a:r>
              <a:rPr lang="en-US" sz="2600" dirty="0"/>
              <a:t> </a:t>
            </a:r>
            <a:r>
              <a:rPr lang="en-US" sz="2600" dirty="0" err="1"/>
              <a:t>jarayonni</a:t>
            </a:r>
            <a:r>
              <a:rPr lang="en-US" sz="2600" dirty="0"/>
              <a:t> </a:t>
            </a:r>
            <a:r>
              <a:rPr lang="en-US" sz="2600" dirty="0" err="1"/>
              <a:t>amalga</a:t>
            </a:r>
            <a:r>
              <a:rPr lang="en-US" sz="2600" dirty="0"/>
              <a:t> </a:t>
            </a:r>
            <a:r>
              <a:rPr lang="en-US" sz="2600" dirty="0" err="1"/>
              <a:t>oshirishi</a:t>
            </a:r>
            <a:r>
              <a:rPr lang="en-US" sz="2600" dirty="0"/>
              <a:t> </a:t>
            </a:r>
            <a:r>
              <a:rPr lang="en-US" sz="2600" dirty="0" err="1"/>
              <a:t>va</a:t>
            </a:r>
            <a:r>
              <a:rPr lang="en-US" sz="2600" dirty="0"/>
              <a:t> </a:t>
            </a:r>
            <a:r>
              <a:rPr lang="en-US" sz="2600" dirty="0" err="1"/>
              <a:t>issiqlikni</a:t>
            </a:r>
            <a:r>
              <a:rPr lang="en-US" sz="2600" dirty="0"/>
              <a:t> </a:t>
            </a:r>
            <a:r>
              <a:rPr lang="en-US" sz="2600" dirty="0" err="1"/>
              <a:t>tashuvchisi</a:t>
            </a:r>
            <a:r>
              <a:rPr lang="en-US" sz="2600" dirty="0"/>
              <a:t> </a:t>
            </a:r>
            <a:r>
              <a:rPr lang="en-US" sz="2600" dirty="0" err="1"/>
              <a:t>turiga</a:t>
            </a:r>
            <a:r>
              <a:rPr lang="en-US" sz="2600" dirty="0"/>
              <a:t> </a:t>
            </a:r>
            <a:r>
              <a:rPr lang="en-US" sz="2600" dirty="0" err="1"/>
              <a:t>qarab</a:t>
            </a:r>
            <a:r>
              <a:rPr lang="en-US" sz="2600" dirty="0"/>
              <a:t>: </a:t>
            </a:r>
            <a:r>
              <a:rPr lang="en-US" sz="2600" dirty="0" err="1"/>
              <a:t>dazmollash</a:t>
            </a:r>
            <a:r>
              <a:rPr lang="en-US" sz="2600" dirty="0"/>
              <a:t> </a:t>
            </a:r>
            <a:r>
              <a:rPr lang="en-US" sz="2600" dirty="0" err="1"/>
              <a:t>presslari</a:t>
            </a:r>
            <a:r>
              <a:rPr lang="en-US" sz="2600" dirty="0"/>
              <a:t>, </a:t>
            </a:r>
            <a:r>
              <a:rPr lang="en-US" sz="2600" dirty="0" err="1"/>
              <a:t>eguvchi</a:t>
            </a:r>
            <a:r>
              <a:rPr lang="en-US" sz="2600" dirty="0"/>
              <a:t> </a:t>
            </a:r>
            <a:r>
              <a:rPr lang="en-US" sz="2600" dirty="0" err="1"/>
              <a:t>maxsus</a:t>
            </a:r>
            <a:r>
              <a:rPr lang="en-US" sz="2600" dirty="0"/>
              <a:t> </a:t>
            </a:r>
            <a:r>
              <a:rPr lang="en-US" sz="2600" dirty="0" err="1"/>
              <a:t>presslar</a:t>
            </a:r>
            <a:r>
              <a:rPr lang="en-US" sz="2600" dirty="0"/>
              <a:t>, </a:t>
            </a:r>
            <a:r>
              <a:rPr lang="en-US" sz="2600" dirty="0" err="1"/>
              <a:t>parlovchi</a:t>
            </a:r>
            <a:r>
              <a:rPr lang="en-US" sz="2600" dirty="0"/>
              <a:t> </a:t>
            </a:r>
            <a:r>
              <a:rPr lang="en-US" sz="2600" dirty="0" err="1"/>
              <a:t>presslar</a:t>
            </a:r>
            <a:r>
              <a:rPr lang="en-US" sz="2600" dirty="0"/>
              <a:t>, </a:t>
            </a:r>
            <a:r>
              <a:rPr lang="en-US" sz="2600" dirty="0" err="1"/>
              <a:t>qo‘l</a:t>
            </a:r>
            <a:r>
              <a:rPr lang="en-US" sz="2600" dirty="0"/>
              <a:t> </a:t>
            </a:r>
            <a:r>
              <a:rPr lang="en-US" sz="2600" dirty="0" err="1"/>
              <a:t>yoki</a:t>
            </a:r>
            <a:r>
              <a:rPr lang="en-US" sz="2600" dirty="0"/>
              <a:t> pedal </a:t>
            </a:r>
            <a:r>
              <a:rPr lang="en-US" sz="2600" dirty="0" err="1"/>
              <a:t>bilan</a:t>
            </a:r>
            <a:r>
              <a:rPr lang="en-US" sz="2600" dirty="0"/>
              <a:t> </a:t>
            </a:r>
            <a:r>
              <a:rPr lang="en-US" sz="2600" dirty="0" err="1"/>
              <a:t>boshqariluvchi</a:t>
            </a:r>
            <a:r>
              <a:rPr lang="en-US" sz="2600" dirty="0"/>
              <a:t>, </a:t>
            </a:r>
            <a:r>
              <a:rPr lang="en-US" sz="2600" dirty="0" err="1"/>
              <a:t>elektromexanik</a:t>
            </a:r>
            <a:r>
              <a:rPr lang="en-US" sz="2600" dirty="0"/>
              <a:t>, </a:t>
            </a:r>
            <a:r>
              <a:rPr lang="en-US" sz="2600" dirty="0" err="1"/>
              <a:t>gidravlik</a:t>
            </a:r>
            <a:r>
              <a:rPr lang="en-US" sz="2600" dirty="0"/>
              <a:t>, </a:t>
            </a:r>
            <a:r>
              <a:rPr lang="en-US" sz="2600" dirty="0" err="1"/>
              <a:t>pnevmatik</a:t>
            </a:r>
            <a:r>
              <a:rPr lang="en-US" sz="2600" dirty="0"/>
              <a:t> </a:t>
            </a:r>
            <a:r>
              <a:rPr lang="en-US" sz="2600" dirty="0" err="1"/>
              <a:t>hamda</a:t>
            </a:r>
            <a:r>
              <a:rPr lang="en-US" sz="2600" dirty="0"/>
              <a:t> par </a:t>
            </a:r>
            <a:r>
              <a:rPr lang="en-US" sz="2600" dirty="0" err="1"/>
              <a:t>yoki</a:t>
            </a:r>
            <a:r>
              <a:rPr lang="en-US" sz="2600" dirty="0"/>
              <a:t> </a:t>
            </a:r>
            <a:r>
              <a:rPr lang="en-US" sz="2600" dirty="0" err="1"/>
              <a:t>elektr</a:t>
            </a:r>
            <a:r>
              <a:rPr lang="en-US" sz="2600" dirty="0"/>
              <a:t> </a:t>
            </a:r>
            <a:r>
              <a:rPr lang="en-US" sz="2600" dirty="0" err="1"/>
              <a:t>bilan</a:t>
            </a:r>
            <a:r>
              <a:rPr lang="en-US" sz="2600" dirty="0"/>
              <a:t> </a:t>
            </a:r>
            <a:r>
              <a:rPr lang="en-US" sz="2600" dirty="0" err="1"/>
              <a:t>isituvchi</a:t>
            </a:r>
            <a:r>
              <a:rPr lang="en-US" sz="2600" dirty="0"/>
              <a:t> </a:t>
            </a:r>
            <a:r>
              <a:rPr lang="en-US" sz="2600" dirty="0" err="1"/>
              <a:t>presslarga</a:t>
            </a:r>
            <a:r>
              <a:rPr lang="en-US" sz="2600" dirty="0"/>
              <a:t> </a:t>
            </a:r>
            <a:r>
              <a:rPr lang="en-US" sz="2600" dirty="0" err="1"/>
              <a:t>bo‘linadi</a:t>
            </a:r>
            <a:r>
              <a:rPr lang="en-US" sz="2600" dirty="0"/>
              <a:t>. </a:t>
            </a:r>
            <a:r>
              <a:rPr lang="en-US" sz="2600" dirty="0" err="1"/>
              <a:t>Hozirda</a:t>
            </a:r>
            <a:r>
              <a:rPr lang="en-US" sz="2600" dirty="0"/>
              <a:t> “</a:t>
            </a:r>
            <a:r>
              <a:rPr lang="en-US" sz="2600" dirty="0" err="1"/>
              <a:t>Malkan</a:t>
            </a:r>
            <a:r>
              <a:rPr lang="en-US" sz="2600" dirty="0"/>
              <a:t>” </a:t>
            </a:r>
            <a:r>
              <a:rPr lang="en-US" sz="2600" dirty="0" err="1"/>
              <a:t>firmasining</a:t>
            </a:r>
            <a:r>
              <a:rPr lang="en-US" sz="2600" dirty="0"/>
              <a:t> NIIB </a:t>
            </a:r>
            <a:r>
              <a:rPr lang="en-US" sz="2600" dirty="0" err="1"/>
              <a:t>uskunalari</a:t>
            </a:r>
            <a:r>
              <a:rPr lang="en-US" sz="2600" dirty="0"/>
              <a:t> </a:t>
            </a:r>
            <a:r>
              <a:rPr lang="en-US" sz="2600" dirty="0" err="1"/>
              <a:t>tikuvchilik</a:t>
            </a:r>
            <a:r>
              <a:rPr lang="en-US" sz="2600" dirty="0"/>
              <a:t> </a:t>
            </a:r>
            <a:r>
              <a:rPr lang="en-US" sz="2600" dirty="0" err="1"/>
              <a:t>korxonalarida</a:t>
            </a:r>
            <a:r>
              <a:rPr lang="en-US" sz="2600" dirty="0"/>
              <a:t> </a:t>
            </a:r>
            <a:r>
              <a:rPr lang="en-US" sz="2600" dirty="0" err="1"/>
              <a:t>keng</a:t>
            </a:r>
            <a:r>
              <a:rPr lang="en-US" sz="2600" dirty="0"/>
              <a:t> </a:t>
            </a:r>
            <a:r>
              <a:rPr lang="en-US" sz="2600" dirty="0" err="1"/>
              <a:t>qo’llanilmoqda</a:t>
            </a:r>
            <a:r>
              <a:rPr lang="en-US" sz="2600" dirty="0"/>
              <a:t>.</a:t>
            </a:r>
            <a:endParaRPr lang="ru-RU" sz="26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13</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13</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720701" y="263315"/>
            <a:ext cx="5721069" cy="6635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600" dirty="0" err="1"/>
              <a:t>Tikuv</a:t>
            </a:r>
            <a:r>
              <a:rPr lang="en-US" sz="2600" dirty="0"/>
              <a:t> </a:t>
            </a:r>
            <a:r>
              <a:rPr lang="en-US" sz="2600" dirty="0" err="1"/>
              <a:t>mashinalarini</a:t>
            </a:r>
            <a:r>
              <a:rPr lang="en-US" sz="2600" dirty="0"/>
              <a:t> </a:t>
            </a:r>
            <a:r>
              <a:rPr lang="en-US" sz="2600" dirty="0" err="1"/>
              <a:t>yaratilish</a:t>
            </a:r>
            <a:r>
              <a:rPr lang="en-US" sz="2600" dirty="0"/>
              <a:t> </a:t>
            </a:r>
            <a:r>
              <a:rPr lang="en-US" sz="2600" dirty="0" err="1"/>
              <a:t>tarixi</a:t>
            </a:r>
            <a:endParaRPr lang="ru-RU" sz="2600" dirty="0"/>
          </a:p>
        </p:txBody>
      </p:sp>
      <p:sp>
        <p:nvSpPr>
          <p:cNvPr id="3" name="Прямоугольник 2"/>
          <p:cNvSpPr/>
          <p:nvPr/>
        </p:nvSpPr>
        <p:spPr>
          <a:xfrm>
            <a:off x="460374" y="1027590"/>
            <a:ext cx="8303299" cy="4708981"/>
          </a:xfrm>
          <a:prstGeom prst="rect">
            <a:avLst/>
          </a:prstGeom>
        </p:spPr>
        <p:txBody>
          <a:bodyPr wrap="square">
            <a:spAutoFit/>
          </a:bodyPr>
          <a:lstStyle/>
          <a:p>
            <a:pPr algn="just"/>
            <a:r>
              <a:rPr lang="uz-Cyrl-UZ" sz="2500" dirty="0" smtClean="0"/>
              <a:t>	</a:t>
            </a:r>
            <a:r>
              <a:rPr lang="en-US" sz="2500" dirty="0" err="1" smtClean="0"/>
              <a:t>Kiyim</a:t>
            </a:r>
            <a:r>
              <a:rPr lang="en-US" sz="2500" dirty="0" smtClean="0"/>
              <a:t> </a:t>
            </a:r>
            <a:r>
              <a:rPr lang="en-US" sz="2500" dirty="0" err="1"/>
              <a:t>yaratishda</a:t>
            </a:r>
            <a:r>
              <a:rPr lang="en-US" sz="2500" dirty="0"/>
              <a:t> </a:t>
            </a:r>
            <a:r>
              <a:rPr lang="en-US" sz="2500" dirty="0" err="1"/>
              <a:t>mashinalar</a:t>
            </a:r>
            <a:r>
              <a:rPr lang="en-US" sz="2500" dirty="0"/>
              <a:t> </a:t>
            </a:r>
            <a:r>
              <a:rPr lang="en-US" sz="2500" dirty="0" err="1"/>
              <a:t>paydo</a:t>
            </a:r>
            <a:r>
              <a:rPr lang="en-US" sz="2500" dirty="0"/>
              <a:t> </a:t>
            </a:r>
            <a:r>
              <a:rPr lang="en-US" sz="2500" dirty="0" err="1"/>
              <a:t>bo‘lishidan</a:t>
            </a:r>
            <a:r>
              <a:rPr lang="en-US" sz="2500" dirty="0"/>
              <a:t> </a:t>
            </a:r>
            <a:r>
              <a:rPr lang="en-US" sz="2500" dirty="0" err="1"/>
              <a:t>avval</a:t>
            </a:r>
            <a:r>
              <a:rPr lang="en-US" sz="2500" dirty="0"/>
              <a:t>, </a:t>
            </a:r>
            <a:r>
              <a:rPr lang="en-US" sz="2500" dirty="0" err="1"/>
              <a:t>asosan</a:t>
            </a:r>
            <a:r>
              <a:rPr lang="en-US" sz="2500" dirty="0"/>
              <a:t> </a:t>
            </a:r>
            <a:r>
              <a:rPr lang="en-US" sz="2500" dirty="0" err="1"/>
              <a:t>qaychi</a:t>
            </a:r>
            <a:r>
              <a:rPr lang="en-US" sz="2500" dirty="0"/>
              <a:t>, </a:t>
            </a:r>
            <a:r>
              <a:rPr lang="en-US" sz="2500" dirty="0" err="1"/>
              <a:t>qo‘l</a:t>
            </a:r>
            <a:r>
              <a:rPr lang="en-US" sz="2500" dirty="0"/>
              <a:t> </a:t>
            </a:r>
            <a:r>
              <a:rPr lang="en-US" sz="2500" dirty="0" err="1"/>
              <a:t>pichog’i</a:t>
            </a:r>
            <a:r>
              <a:rPr lang="en-US" sz="2500" dirty="0"/>
              <a:t>, </a:t>
            </a:r>
            <a:r>
              <a:rPr lang="en-US" sz="2500" dirty="0" err="1"/>
              <a:t>ip</a:t>
            </a:r>
            <a:r>
              <a:rPr lang="en-US" sz="2500" dirty="0"/>
              <a:t> </a:t>
            </a:r>
            <a:r>
              <a:rPr lang="en-US" sz="2500" dirty="0" err="1"/>
              <a:t>hamda</a:t>
            </a:r>
            <a:r>
              <a:rPr lang="en-US" sz="2500" dirty="0"/>
              <a:t> </a:t>
            </a:r>
            <a:r>
              <a:rPr lang="en-US" sz="2500" dirty="0" err="1"/>
              <a:t>ignadan</a:t>
            </a:r>
            <a:r>
              <a:rPr lang="en-US" sz="2500" dirty="0"/>
              <a:t> </a:t>
            </a:r>
            <a:r>
              <a:rPr lang="en-US" sz="2500" dirty="0" err="1"/>
              <a:t>foydalanishgan</a:t>
            </a:r>
            <a:r>
              <a:rPr lang="en-US" sz="2500" dirty="0"/>
              <a:t>. </a:t>
            </a:r>
            <a:r>
              <a:rPr lang="en-US" sz="2500" dirty="0" err="1"/>
              <a:t>Keyinchalik</a:t>
            </a:r>
            <a:r>
              <a:rPr lang="en-US" sz="2500" dirty="0"/>
              <a:t> </a:t>
            </a:r>
            <a:r>
              <a:rPr lang="en-US" sz="2500" dirty="0" err="1"/>
              <a:t>kichkina</a:t>
            </a:r>
            <a:r>
              <a:rPr lang="en-US" sz="2500" dirty="0"/>
              <a:t> </a:t>
            </a:r>
            <a:r>
              <a:rPr lang="en-US" sz="2500" dirty="0" err="1"/>
              <a:t>atelelar</a:t>
            </a:r>
            <a:r>
              <a:rPr lang="en-US" sz="2500" dirty="0"/>
              <a:t> </a:t>
            </a:r>
            <a:r>
              <a:rPr lang="en-US" sz="2500" dirty="0" err="1"/>
              <a:t>va</a:t>
            </a:r>
            <a:r>
              <a:rPr lang="en-US" sz="2500" dirty="0"/>
              <a:t> </a:t>
            </a:r>
            <a:r>
              <a:rPr lang="en-US" sz="2500" dirty="0" err="1"/>
              <a:t>ustaxonalar</a:t>
            </a:r>
            <a:r>
              <a:rPr lang="en-US" sz="2500" dirty="0"/>
              <a:t> </a:t>
            </a:r>
            <a:r>
              <a:rPr lang="en-US" sz="2500" dirty="0" err="1"/>
              <a:t>bo‘lgan</a:t>
            </a:r>
            <a:r>
              <a:rPr lang="en-US" sz="2500" dirty="0"/>
              <a:t>, </a:t>
            </a:r>
            <a:r>
              <a:rPr lang="en-US" sz="2500" dirty="0" err="1"/>
              <a:t>ular</a:t>
            </a:r>
            <a:r>
              <a:rPr lang="en-US" sz="2500" dirty="0"/>
              <a:t> </a:t>
            </a:r>
            <a:r>
              <a:rPr lang="en-US" sz="2500" dirty="0" err="1"/>
              <a:t>noqulay</a:t>
            </a:r>
            <a:r>
              <a:rPr lang="en-US" sz="2500" dirty="0"/>
              <a:t> </a:t>
            </a:r>
            <a:r>
              <a:rPr lang="en-US" sz="2500" dirty="0" err="1"/>
              <a:t>binolarda</a:t>
            </a:r>
            <a:r>
              <a:rPr lang="en-US" sz="2500" dirty="0"/>
              <a:t> </a:t>
            </a:r>
            <a:r>
              <a:rPr lang="en-US" sz="2500" dirty="0" err="1"/>
              <a:t>joylashib</a:t>
            </a:r>
            <a:r>
              <a:rPr lang="en-US" sz="2500" dirty="0"/>
              <a:t> </a:t>
            </a:r>
            <a:r>
              <a:rPr lang="en-US" sz="2500" dirty="0" err="1"/>
              <a:t>ventilyasiyasi</a:t>
            </a:r>
            <a:r>
              <a:rPr lang="en-US" sz="2500" dirty="0"/>
              <a:t> </a:t>
            </a:r>
            <a:r>
              <a:rPr lang="en-US" sz="2500" dirty="0" err="1"/>
              <a:t>bo‘lmagan</a:t>
            </a:r>
            <a:r>
              <a:rPr lang="en-US" sz="2500" dirty="0"/>
              <a:t>, </a:t>
            </a:r>
            <a:r>
              <a:rPr lang="en-US" sz="2500" dirty="0" err="1"/>
              <a:t>tikish</a:t>
            </a:r>
            <a:r>
              <a:rPr lang="en-US" sz="2500" dirty="0"/>
              <a:t> </a:t>
            </a:r>
            <a:r>
              <a:rPr lang="en-US" sz="2500" dirty="0" err="1"/>
              <a:t>ishlari</a:t>
            </a:r>
            <a:r>
              <a:rPr lang="en-US" sz="2500" dirty="0"/>
              <a:t> </a:t>
            </a:r>
            <a:r>
              <a:rPr lang="en-US" sz="2500" dirty="0" err="1"/>
              <a:t>bir</a:t>
            </a:r>
            <a:r>
              <a:rPr lang="en-US" sz="2500" dirty="0"/>
              <a:t> </a:t>
            </a:r>
            <a:r>
              <a:rPr lang="en-US" sz="2500" dirty="0" err="1"/>
              <a:t>ishchi</a:t>
            </a:r>
            <a:r>
              <a:rPr lang="en-US" sz="2500" dirty="0"/>
              <a:t> </a:t>
            </a:r>
            <a:r>
              <a:rPr lang="en-US" sz="2500" dirty="0" err="1"/>
              <a:t>tomonidan</a:t>
            </a:r>
            <a:r>
              <a:rPr lang="en-US" sz="2500" dirty="0"/>
              <a:t> </a:t>
            </a:r>
            <a:r>
              <a:rPr lang="en-US" sz="2500" dirty="0" err="1"/>
              <a:t>bajarilgan</a:t>
            </a:r>
            <a:r>
              <a:rPr lang="en-US" sz="2500" dirty="0"/>
              <a:t>. </a:t>
            </a:r>
            <a:r>
              <a:rPr lang="en-US" sz="2500" dirty="0" err="1"/>
              <a:t>Tikuv</a:t>
            </a:r>
            <a:r>
              <a:rPr lang="en-US" sz="2500" dirty="0"/>
              <a:t> </a:t>
            </a:r>
            <a:r>
              <a:rPr lang="en-US" sz="2500" dirty="0" err="1"/>
              <a:t>mashinalarini</a:t>
            </a:r>
            <a:r>
              <a:rPr lang="en-US" sz="2500" dirty="0"/>
              <a:t> </a:t>
            </a:r>
            <a:r>
              <a:rPr lang="en-US" sz="2500" dirty="0" err="1"/>
              <a:t>ishlab</a:t>
            </a:r>
            <a:r>
              <a:rPr lang="en-US" sz="2500" dirty="0"/>
              <a:t> </a:t>
            </a:r>
            <a:r>
              <a:rPr lang="en-US" sz="2500" dirty="0" err="1"/>
              <a:t>chiqaruvchi</a:t>
            </a:r>
            <a:r>
              <a:rPr lang="en-US" sz="2500" dirty="0"/>
              <a:t> </a:t>
            </a:r>
            <a:r>
              <a:rPr lang="en-US" sz="2500" dirty="0" err="1"/>
              <a:t>zavodlar</a:t>
            </a:r>
            <a:r>
              <a:rPr lang="en-US" sz="2500" dirty="0"/>
              <a:t> </a:t>
            </a:r>
            <a:r>
              <a:rPr lang="en-US" sz="2500" dirty="0" err="1"/>
              <a:t>bo‘lmagan</a:t>
            </a:r>
            <a:r>
              <a:rPr lang="en-US" sz="2500" dirty="0"/>
              <a:t>. </a:t>
            </a:r>
            <a:endParaRPr lang="ru-RU" sz="2500" dirty="0"/>
          </a:p>
          <a:p>
            <a:pPr algn="just"/>
            <a:r>
              <a:rPr lang="uz-Cyrl-UZ" sz="2500" dirty="0" smtClean="0"/>
              <a:t>	</a:t>
            </a:r>
            <a:r>
              <a:rPr lang="en-US" sz="2500" dirty="0" err="1" smtClean="0"/>
              <a:t>Tikuv</a:t>
            </a:r>
            <a:r>
              <a:rPr lang="en-US" sz="2500" dirty="0" smtClean="0"/>
              <a:t> </a:t>
            </a:r>
            <a:r>
              <a:rPr lang="en-US" sz="2500" dirty="0" err="1"/>
              <a:t>mashinasining</a:t>
            </a:r>
            <a:r>
              <a:rPr lang="en-US" sz="2500" dirty="0"/>
              <a:t> </a:t>
            </a:r>
            <a:r>
              <a:rPr lang="en-US" sz="2500" dirty="0" err="1"/>
              <a:t>dastlabki</a:t>
            </a:r>
            <a:r>
              <a:rPr lang="en-US" sz="2500" dirty="0"/>
              <a:t> </a:t>
            </a:r>
            <a:r>
              <a:rPr lang="en-US" sz="2500" dirty="0" err="1"/>
              <a:t>ko’rinishi</a:t>
            </a:r>
            <a:r>
              <a:rPr lang="en-US" sz="2500" dirty="0"/>
              <a:t> Leonardo Da </a:t>
            </a:r>
            <a:r>
              <a:rPr lang="en-US" sz="2500" dirty="0" err="1"/>
              <a:t>Vinchining</a:t>
            </a:r>
            <a:r>
              <a:rPr lang="en-US" sz="2500" dirty="0"/>
              <a:t> </a:t>
            </a:r>
            <a:r>
              <a:rPr lang="en-US" sz="2500" dirty="0" err="1"/>
              <a:t>loyihalarida</a:t>
            </a:r>
            <a:r>
              <a:rPr lang="en-US" sz="2500" dirty="0"/>
              <a:t> </a:t>
            </a:r>
            <a:r>
              <a:rPr lang="en-US" sz="2500" dirty="0" err="1"/>
              <a:t>aks</a:t>
            </a:r>
            <a:r>
              <a:rPr lang="en-US" sz="2500" dirty="0"/>
              <a:t> </a:t>
            </a:r>
            <a:r>
              <a:rPr lang="en-US" sz="2500" dirty="0" err="1"/>
              <a:t>etgan</a:t>
            </a:r>
            <a:r>
              <a:rPr lang="en-US" sz="2500" dirty="0"/>
              <a:t>. </a:t>
            </a:r>
            <a:r>
              <a:rPr lang="it-IT" sz="2500" dirty="0"/>
              <a:t>XVI asr oxirlarida Uilyam Li bir ipli zanjirsimon bahyali to’qima mashinasini kashf etdi.  1755 yil Karl Veyzental qo’lda bajariladigan qaviqlardan nusxa ko’chiruvchi tikuv mashinasini yaratdi.  </a:t>
            </a:r>
            <a:endParaRPr lang="ru-RU" sz="25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14</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14</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4" y="725661"/>
            <a:ext cx="8311391" cy="4893647"/>
          </a:xfrm>
          <a:prstGeom prst="rect">
            <a:avLst/>
          </a:prstGeom>
        </p:spPr>
        <p:txBody>
          <a:bodyPr wrap="square">
            <a:spAutoFit/>
          </a:bodyPr>
          <a:lstStyle/>
          <a:p>
            <a:pPr algn="just"/>
            <a:r>
              <a:rPr lang="uz-Cyrl-UZ" sz="2400" dirty="0" smtClean="0"/>
              <a:t>	</a:t>
            </a:r>
            <a:r>
              <a:rPr lang="it-IT" sz="2400" dirty="0" smtClean="0"/>
              <a:t>Birinchi </a:t>
            </a:r>
            <a:r>
              <a:rPr lang="it-IT" sz="2400" dirty="0"/>
              <a:t>marotaba Rossiyaning Podolsk shahrida Amerika va Germaniyaning qo‘shma “Zinger” firmasi tomonidan tikuv mashinalari ustaxonasi tashkil etilib, unda xorijdan olib kelingan detallardan mashinalarni yig’ishgan.</a:t>
            </a:r>
            <a:endParaRPr lang="ru-RU" sz="2400" dirty="0"/>
          </a:p>
          <a:p>
            <a:pPr algn="just"/>
            <a:r>
              <a:rPr lang="it-IT" sz="2400" dirty="0"/>
              <a:t>	1829 yili fransuz Bartolomeya Timonye bir ipli zanjirsimon tikuv mashinasi asosida harbiy kiyim tikishga mo’ljallangan 80 ta tikuv mashinasini yaratgan. 1834 yili amerikalik Uoltar Xant birinchi moki bahyali tikuv mashinasini yaratdi. 1845 yili AQSHda  Elias Xou moki bahyali tikuv mashinasi uchun patent olgan</a:t>
            </a:r>
            <a:endParaRPr lang="ru-RU" sz="2400" dirty="0"/>
          </a:p>
          <a:p>
            <a:pPr algn="just"/>
            <a:r>
              <a:rPr lang="it-IT" sz="2400" dirty="0"/>
              <a:t>	Hozirgi paytda firma va zavodlarda ishlab chiqariladigan tikuv mashinalari raqamlar va harflar bilan belgilanadi.</a:t>
            </a:r>
            <a:endParaRPr lang="ru-RU" sz="2400" dirty="0"/>
          </a:p>
        </p:txBody>
      </p:sp>
      <p:sp>
        <p:nvSpPr>
          <p:cNvPr id="8" name="Скругленный прямоугольник 7"/>
          <p:cNvSpPr/>
          <p:nvPr/>
        </p:nvSpPr>
        <p:spPr>
          <a:xfrm>
            <a:off x="5405479" y="164709"/>
            <a:ext cx="3306740" cy="4623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800" dirty="0" err="1"/>
              <a:t>Tikuv</a:t>
            </a:r>
            <a:r>
              <a:rPr lang="en-US" sz="1800" dirty="0"/>
              <a:t> </a:t>
            </a:r>
            <a:r>
              <a:rPr lang="en-US" sz="1800" dirty="0" err="1"/>
              <a:t>mashinalarini</a:t>
            </a:r>
            <a:r>
              <a:rPr lang="en-US" sz="1800" dirty="0"/>
              <a:t> </a:t>
            </a:r>
            <a:r>
              <a:rPr lang="uz-Cyrl-UZ" sz="1800" dirty="0" smtClean="0"/>
              <a:t/>
            </a:r>
            <a:br>
              <a:rPr lang="uz-Cyrl-UZ" sz="1800" dirty="0" smtClean="0"/>
            </a:br>
            <a:r>
              <a:rPr lang="en-US" sz="1800" dirty="0" err="1" smtClean="0"/>
              <a:t>yaratilish</a:t>
            </a:r>
            <a:r>
              <a:rPr lang="en-US" sz="1800" dirty="0" smtClean="0"/>
              <a:t> </a:t>
            </a:r>
            <a:r>
              <a:rPr lang="en-US" sz="1800" dirty="0" err="1"/>
              <a:t>tarixi</a:t>
            </a:r>
            <a:endParaRPr lang="ru-RU" sz="18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15</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15</a:t>
            </a:r>
            <a:endParaRPr lang="ru-RU" altLang="ru-RU" sz="2900" b="1" dirty="0">
              <a:solidFill>
                <a:srgbClr val="000099"/>
              </a:solidFill>
              <a:latin typeface="Times New Roman" pitchFamily="18" charset="0"/>
              <a:cs typeface="Times New Roman" pitchFamily="18" charset="0"/>
            </a:endParaRPr>
          </a:p>
        </p:txBody>
      </p:sp>
      <p:grpSp>
        <p:nvGrpSpPr>
          <p:cNvPr id="7" name="Group 2"/>
          <p:cNvGrpSpPr>
            <a:grpSpLocks/>
          </p:cNvGrpSpPr>
          <p:nvPr/>
        </p:nvGrpSpPr>
        <p:grpSpPr bwMode="auto">
          <a:xfrm>
            <a:off x="1530152" y="629682"/>
            <a:ext cx="5776956" cy="5473700"/>
            <a:chOff x="1728" y="6768"/>
            <a:chExt cx="4896" cy="6016"/>
          </a:xfrm>
        </p:grpSpPr>
        <p:pic>
          <p:nvPicPr>
            <p:cNvPr id="8" name="Picture 3" descr="1-расм"/>
            <p:cNvPicPr>
              <a:picLocks noChangeAspect="1" noChangeArrowheads="1"/>
            </p:cNvPicPr>
            <p:nvPr/>
          </p:nvPicPr>
          <p:blipFill>
            <a:blip r:embed="rId3">
              <a:lum bright="-42000" contrast="84000"/>
              <a:extLst>
                <a:ext uri="{28A0092B-C50C-407E-A947-70E740481C1C}">
                  <a14:useLocalDpi xmlns:a14="http://schemas.microsoft.com/office/drawing/2010/main" val="0"/>
                </a:ext>
              </a:extLst>
            </a:blip>
            <a:srcRect b="5484"/>
            <a:stretch>
              <a:fillRect/>
            </a:stretch>
          </p:blipFill>
          <p:spPr bwMode="auto">
            <a:xfrm>
              <a:off x="1728" y="6768"/>
              <a:ext cx="4896" cy="4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4"/>
            <p:cNvSpPr txBox="1">
              <a:spLocks noChangeArrowheads="1"/>
            </p:cNvSpPr>
            <p:nvPr/>
          </p:nvSpPr>
          <p:spPr bwMode="auto">
            <a:xfrm>
              <a:off x="1881" y="11332"/>
              <a:ext cx="4428" cy="1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itchFamily="18" charset="0"/>
                  <a:cs typeface="Arial" charset="0"/>
                </a:defRPr>
              </a:lvl1pPr>
              <a:lvl2pPr marL="742950" indent="-285750">
                <a:defRPr>
                  <a:solidFill>
                    <a:schemeClr val="tx1"/>
                  </a:solidFill>
                  <a:latin typeface="Times New Roman" pitchFamily="18" charset="0"/>
                  <a:cs typeface="Arial" charset="0"/>
                </a:defRPr>
              </a:lvl2pPr>
              <a:lvl3pPr marL="1143000" indent="-228600">
                <a:defRPr>
                  <a:solidFill>
                    <a:schemeClr val="tx1"/>
                  </a:solidFill>
                  <a:latin typeface="Times New Roman" pitchFamily="18" charset="0"/>
                  <a:cs typeface="Arial" charset="0"/>
                </a:defRPr>
              </a:lvl3pPr>
              <a:lvl4pPr marL="1600200" indent="-228600">
                <a:defRPr>
                  <a:solidFill>
                    <a:schemeClr val="tx1"/>
                  </a:solidFill>
                  <a:latin typeface="Times New Roman" pitchFamily="18" charset="0"/>
                  <a:cs typeface="Arial" charset="0"/>
                </a:defRPr>
              </a:lvl4pPr>
              <a:lvl5pPr marL="2057400" indent="-228600">
                <a:defRPr>
                  <a:solidFill>
                    <a:schemeClr val="tx1"/>
                  </a:solidFill>
                  <a:latin typeface="Times New Roman" pitchFamily="18" charset="0"/>
                  <a:cs typeface="Arial" charset="0"/>
                </a:defRPr>
              </a:lvl5pPr>
              <a:lvl6pPr marL="2514600" indent="-228600" eaLnBrk="0" fontAlgn="base" hangingPunct="0">
                <a:spcBef>
                  <a:spcPct val="0"/>
                </a:spcBef>
                <a:spcAft>
                  <a:spcPct val="0"/>
                </a:spcAft>
                <a:defRPr>
                  <a:solidFill>
                    <a:schemeClr val="tx1"/>
                  </a:solidFill>
                  <a:latin typeface="Times New Roman" pitchFamily="18" charset="0"/>
                  <a:cs typeface="Arial" charset="0"/>
                </a:defRPr>
              </a:lvl6pPr>
              <a:lvl7pPr marL="2971800" indent="-228600" eaLnBrk="0" fontAlgn="base" hangingPunct="0">
                <a:spcBef>
                  <a:spcPct val="0"/>
                </a:spcBef>
                <a:spcAft>
                  <a:spcPct val="0"/>
                </a:spcAft>
                <a:defRPr>
                  <a:solidFill>
                    <a:schemeClr val="tx1"/>
                  </a:solidFill>
                  <a:latin typeface="Times New Roman" pitchFamily="18" charset="0"/>
                  <a:cs typeface="Arial" charset="0"/>
                </a:defRPr>
              </a:lvl7pPr>
              <a:lvl8pPr marL="3429000" indent="-228600" eaLnBrk="0" fontAlgn="base" hangingPunct="0">
                <a:spcBef>
                  <a:spcPct val="0"/>
                </a:spcBef>
                <a:spcAft>
                  <a:spcPct val="0"/>
                </a:spcAft>
                <a:defRPr>
                  <a:solidFill>
                    <a:schemeClr val="tx1"/>
                  </a:solidFill>
                  <a:latin typeface="Times New Roman" pitchFamily="18" charset="0"/>
                  <a:cs typeface="Arial" charset="0"/>
                </a:defRPr>
              </a:lvl8pPr>
              <a:lvl9pPr marL="3886200" indent="-228600" eaLnBrk="0" fontAlgn="base" hangingPunct="0">
                <a:spcBef>
                  <a:spcPct val="0"/>
                </a:spcBef>
                <a:spcAft>
                  <a:spcPct val="0"/>
                </a:spcAft>
                <a:defRPr>
                  <a:solidFill>
                    <a:schemeClr val="tx1"/>
                  </a:solidFill>
                  <a:latin typeface="Times New Roman" pitchFamily="18" charset="0"/>
                  <a:cs typeface="Arial" charset="0"/>
                </a:defRPr>
              </a:lvl9pPr>
            </a:lstStyle>
            <a:p>
              <a:pPr algn="just"/>
              <a:r>
                <a:rPr lang="ru-RU" sz="1200"/>
                <a:t>1-расм. 1790 йили Томас Сент томонидан яратилган дастлабки тикув машинаси</a:t>
              </a:r>
              <a:endParaRPr lang="ru-RU"/>
            </a:p>
          </p:txBody>
        </p:sp>
      </p:gr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16</a:t>
            </a:fld>
            <a:endParaRPr/>
          </a:p>
        </p:txBody>
      </p:sp>
      <p:sp>
        <p:nvSpPr>
          <p:cNvPr id="6" name="Скругленный прямоугольник 5"/>
          <p:cNvSpPr/>
          <p:nvPr/>
        </p:nvSpPr>
        <p:spPr>
          <a:xfrm>
            <a:off x="330985" y="233173"/>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16</a:t>
            </a:r>
            <a:endParaRPr lang="ru-RU" altLang="ru-RU" sz="2900" b="1" dirty="0">
              <a:solidFill>
                <a:srgbClr val="000099"/>
              </a:solidFill>
              <a:latin typeface="Times New Roman" pitchFamily="18" charset="0"/>
              <a:cs typeface="Times New Roman" pitchFamily="18" charset="0"/>
            </a:endParaRPr>
          </a:p>
        </p:txBody>
      </p:sp>
      <p:sp>
        <p:nvSpPr>
          <p:cNvPr id="3" name="Скругленный прямоугольник 2"/>
          <p:cNvSpPr/>
          <p:nvPr/>
        </p:nvSpPr>
        <p:spPr>
          <a:xfrm>
            <a:off x="3932729" y="233173"/>
            <a:ext cx="4507264" cy="52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Tikuv mashinalarini va jihozlarini ishlab chiqaruvchi firmalar va zavodlar</a:t>
            </a:r>
            <a:r>
              <a:rPr lang="en-US" b="1" dirty="0" smtClean="0"/>
              <a:t>i</a:t>
            </a:r>
            <a:endParaRPr lang="ru-RU" dirty="0"/>
          </a:p>
        </p:txBody>
      </p:sp>
      <p:sp>
        <p:nvSpPr>
          <p:cNvPr id="4" name="Прямоугольник 3"/>
          <p:cNvSpPr/>
          <p:nvPr/>
        </p:nvSpPr>
        <p:spPr>
          <a:xfrm>
            <a:off x="460374" y="841473"/>
            <a:ext cx="8270931" cy="4708981"/>
          </a:xfrm>
          <a:prstGeom prst="rect">
            <a:avLst/>
          </a:prstGeom>
        </p:spPr>
        <p:txBody>
          <a:bodyPr wrap="square">
            <a:spAutoFit/>
          </a:bodyPr>
          <a:lstStyle/>
          <a:p>
            <a:pPr algn="just"/>
            <a:r>
              <a:rPr lang="uz-Cyrl-UZ" sz="2500" dirty="0" smtClean="0"/>
              <a:t>	</a:t>
            </a:r>
            <a:r>
              <a:rPr lang="it-IT" sz="2500" dirty="0" smtClean="0"/>
              <a:t>1</a:t>
            </a:r>
            <a:r>
              <a:rPr lang="it-IT" sz="2500" dirty="0"/>
              <a:t>. Yaponiyaning “Djuki” firmasi turli xil tikuv mashinalarini: DDL-555, DDL-8700 elektron boshqaruvli sinf keng imkoniyatli, MO-816, MO-6700S, MF-7823 maxsus zanjirli yo‘rmalash mashinalarini, LBH-1790S, LK-1903 ASS yarim avtomatlarni va MOL-254, AVP-875 avtomatlarni, “Tadjima” firmasining kashta tikish avtomatlarini ishlab chiqaradi.</a:t>
            </a:r>
            <a:endParaRPr lang="ru-RU" sz="2500" dirty="0"/>
          </a:p>
          <a:p>
            <a:pPr algn="just"/>
            <a:r>
              <a:rPr lang="uz-Cyrl-UZ" sz="2500" dirty="0" smtClean="0"/>
              <a:t>	</a:t>
            </a:r>
            <a:r>
              <a:rPr lang="it-IT" sz="2500" dirty="0" smtClean="0"/>
              <a:t>2</a:t>
            </a:r>
            <a:r>
              <a:rPr lang="it-IT" sz="2500" dirty="0"/>
              <a:t>. Germaniyaning “Tekstima”, “Pfaff”, “Shtrobel”, “Dyurkopp”, “Adler”, “Zinger” firmalari 8332, 8115, 8605, 8630, 91, 99, 267-703, 265-115203, 558, 204, 1381, 3116, 299U keng imkoniyatli, yo‘rmalash, izma ochish, puxtalash, kashta tikish mashinalarini ishlab chiqaradilar.</a:t>
            </a:r>
            <a:endParaRPr lang="ru-RU" sz="25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17</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17</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62396" y="599525"/>
            <a:ext cx="8160817" cy="4939814"/>
          </a:xfrm>
          <a:prstGeom prst="rect">
            <a:avLst/>
          </a:prstGeom>
        </p:spPr>
        <p:txBody>
          <a:bodyPr wrap="square">
            <a:spAutoFit/>
          </a:bodyPr>
          <a:lstStyle/>
          <a:p>
            <a:pPr algn="just"/>
            <a:r>
              <a:rPr lang="uz-Cyrl-UZ" sz="2100" dirty="0" smtClean="0"/>
              <a:t>	</a:t>
            </a:r>
            <a:r>
              <a:rPr lang="it-IT" sz="2100" dirty="0" smtClean="0"/>
              <a:t>3</a:t>
            </a:r>
            <a:r>
              <a:rPr lang="it-IT" sz="2100" dirty="0"/>
              <a:t>. Xitoyda judayam ko’p tikuv mashinalarini ishlab chiqaruvchi zavodlar     joylashgan, ular “Jack”, “Baoyu”, “Juita”, “Gemsy”, “Sansir”, “Siruba” va     boshqalar. Birinchi gapiradigan elektron boshqaruvli mashinalar, ko’p ipli     maxsus yo’rmalash mashinalari, turli xil operasiyalarni tikish uchun     mo’ljallangan maxsus mashinalar, tugma qadash, izma ochish yarim     avtomatlarini va boshqa avtomatlarni ishlab chiqaradi. </a:t>
            </a:r>
            <a:endParaRPr lang="uz-Cyrl-UZ" sz="2100" dirty="0" smtClean="0"/>
          </a:p>
          <a:p>
            <a:pPr algn="just"/>
            <a:r>
              <a:rPr lang="uz-Cyrl-UZ" sz="2100" dirty="0" smtClean="0"/>
              <a:t>	</a:t>
            </a:r>
            <a:r>
              <a:rPr lang="it-IT" sz="2100" dirty="0" smtClean="0"/>
              <a:t>4</a:t>
            </a:r>
            <a:r>
              <a:rPr lang="it-IT" sz="2100" dirty="0"/>
              <a:t>. Rossiyada to‘shamalarni qirqish va bo‘laklarga bo‘luvchi </a:t>
            </a:r>
            <a:r>
              <a:rPr lang="en-US" sz="2100" dirty="0"/>
              <a:t>ЭЗМ</a:t>
            </a:r>
            <a:r>
              <a:rPr lang="it-IT" sz="2100" dirty="0"/>
              <a:t>-2, </a:t>
            </a:r>
            <a:r>
              <a:rPr lang="en-US" sz="2100" dirty="0"/>
              <a:t>ЭЗМ</a:t>
            </a:r>
            <a:r>
              <a:rPr lang="it-IT" sz="2100" dirty="0"/>
              <a:t>-3,  </a:t>
            </a:r>
            <a:r>
              <a:rPr lang="en-US" sz="2100" dirty="0"/>
              <a:t>ЭЗДМ</a:t>
            </a:r>
            <a:r>
              <a:rPr lang="it-IT" sz="2100" dirty="0"/>
              <a:t>-3 mashinalarini ishlab chiqaradi.</a:t>
            </a:r>
            <a:endParaRPr lang="ru-RU" sz="2100" dirty="0"/>
          </a:p>
          <a:p>
            <a:pPr algn="just"/>
            <a:r>
              <a:rPr lang="en-US" sz="2100" dirty="0"/>
              <a:t>	5. </a:t>
            </a:r>
            <a:r>
              <a:rPr lang="en-US" sz="2100" dirty="0" err="1"/>
              <a:t>Rossiyada</a:t>
            </a:r>
            <a:r>
              <a:rPr lang="en-US" sz="2100" dirty="0"/>
              <a:t> </a:t>
            </a:r>
            <a:r>
              <a:rPr lang="en-US" sz="2100" dirty="0" err="1"/>
              <a:t>dazmollash</a:t>
            </a:r>
            <a:r>
              <a:rPr lang="en-US" sz="2100" dirty="0"/>
              <a:t> </a:t>
            </a:r>
            <a:r>
              <a:rPr lang="en-US" sz="2100" dirty="0" err="1"/>
              <a:t>presslari</a:t>
            </a:r>
            <a:r>
              <a:rPr lang="en-US" sz="2100" dirty="0"/>
              <a:t>,  </a:t>
            </a:r>
            <a:r>
              <a:rPr lang="en-US" sz="2100" dirty="0" err="1"/>
              <a:t>tikuv</a:t>
            </a:r>
            <a:r>
              <a:rPr lang="en-US" sz="2100" dirty="0"/>
              <a:t> </a:t>
            </a:r>
            <a:r>
              <a:rPr lang="en-US" sz="2100" dirty="0" err="1"/>
              <a:t>buyumlariga</a:t>
            </a:r>
            <a:r>
              <a:rPr lang="en-US" sz="2100" dirty="0"/>
              <a:t> </a:t>
            </a:r>
            <a:r>
              <a:rPr lang="en-US" sz="2100" dirty="0" err="1"/>
              <a:t>issiqlik</a:t>
            </a:r>
            <a:r>
              <a:rPr lang="en-US" sz="2100" dirty="0"/>
              <a:t> </a:t>
            </a:r>
            <a:r>
              <a:rPr lang="en-US" sz="2100" dirty="0" err="1"/>
              <a:t>va</a:t>
            </a:r>
            <a:r>
              <a:rPr lang="en-US" sz="2100" dirty="0"/>
              <a:t> </a:t>
            </a:r>
            <a:r>
              <a:rPr lang="en-US" sz="2100" dirty="0" err="1"/>
              <a:t>namlik</a:t>
            </a:r>
            <a:r>
              <a:rPr lang="en-US" sz="2100" dirty="0"/>
              <a:t> </a:t>
            </a:r>
            <a:r>
              <a:rPr lang="en-US" sz="2100" dirty="0" err="1"/>
              <a:t>bilan</a:t>
            </a:r>
            <a:r>
              <a:rPr lang="en-US" sz="2100" dirty="0"/>
              <a:t>  </a:t>
            </a:r>
            <a:r>
              <a:rPr lang="en-US" sz="2100" dirty="0" err="1"/>
              <a:t>ishlov</a:t>
            </a:r>
            <a:r>
              <a:rPr lang="en-US" sz="2100" dirty="0"/>
              <a:t> </a:t>
            </a:r>
            <a:r>
              <a:rPr lang="en-US" sz="2100" dirty="0" err="1"/>
              <a:t>beruvchi</a:t>
            </a:r>
            <a:r>
              <a:rPr lang="en-US" sz="2100" dirty="0"/>
              <a:t> PLP, PSP, TPP, GP-2,5, GPD-5, POR-G, PLS-1, PGP-1  </a:t>
            </a:r>
            <a:r>
              <a:rPr lang="en-US" sz="2100" dirty="0" err="1"/>
              <a:t>presslarini</a:t>
            </a:r>
            <a:r>
              <a:rPr lang="en-US" sz="2100" dirty="0"/>
              <a:t> </a:t>
            </a:r>
            <a:r>
              <a:rPr lang="en-US" sz="2100" dirty="0" err="1"/>
              <a:t>hamda</a:t>
            </a:r>
            <a:r>
              <a:rPr lang="en-US" sz="2100" dirty="0"/>
              <a:t>, </a:t>
            </a:r>
            <a:r>
              <a:rPr lang="en-US" sz="2100" dirty="0" err="1"/>
              <a:t>qo‘zg’almas</a:t>
            </a:r>
            <a:r>
              <a:rPr lang="en-US" sz="2100" dirty="0"/>
              <a:t>, </a:t>
            </a:r>
            <a:r>
              <a:rPr lang="en-US" sz="2100" dirty="0" err="1"/>
              <a:t>lenta-pichoqli</a:t>
            </a:r>
            <a:r>
              <a:rPr lang="en-US" sz="2100" dirty="0"/>
              <a:t> </a:t>
            </a:r>
            <a:r>
              <a:rPr lang="en-US" sz="2100" dirty="0" err="1"/>
              <a:t>tushamalarni</a:t>
            </a:r>
            <a:r>
              <a:rPr lang="en-US" sz="2100" dirty="0"/>
              <a:t> </a:t>
            </a:r>
            <a:r>
              <a:rPr lang="en-US" sz="2100" dirty="0" err="1"/>
              <a:t>yakuniy</a:t>
            </a:r>
            <a:r>
              <a:rPr lang="en-US" sz="2100" dirty="0"/>
              <a:t> </a:t>
            </a:r>
            <a:r>
              <a:rPr lang="en-US" sz="2100" dirty="0" err="1"/>
              <a:t>kesib</a:t>
            </a:r>
            <a:r>
              <a:rPr lang="en-US" sz="2100" dirty="0"/>
              <a:t>  </a:t>
            </a:r>
            <a:r>
              <a:rPr lang="en-US" sz="2100" dirty="0" err="1"/>
              <a:t>bo‘laklarga</a:t>
            </a:r>
            <a:r>
              <a:rPr lang="en-US" sz="2100" dirty="0"/>
              <a:t> </a:t>
            </a:r>
            <a:r>
              <a:rPr lang="en-US" sz="2100" dirty="0" err="1"/>
              <a:t>bo‘luvchi</a:t>
            </a:r>
            <a:r>
              <a:rPr lang="en-US" sz="2100" dirty="0"/>
              <a:t> RL-2, RL-3, RL-4, RL-5, RL-6, RL-1000-1 </a:t>
            </a:r>
            <a:r>
              <a:rPr lang="en-US" sz="2100" dirty="0" err="1"/>
              <a:t>kabi</a:t>
            </a:r>
            <a:r>
              <a:rPr lang="en-US" sz="2100" dirty="0"/>
              <a:t>   </a:t>
            </a:r>
            <a:r>
              <a:rPr lang="en-US" sz="2100" dirty="0" err="1"/>
              <a:t>mashinalarni</a:t>
            </a:r>
            <a:r>
              <a:rPr lang="en-US" sz="2100" dirty="0"/>
              <a:t> </a:t>
            </a:r>
            <a:r>
              <a:rPr lang="en-US" sz="2100" dirty="0" err="1"/>
              <a:t>ishlab</a:t>
            </a:r>
            <a:r>
              <a:rPr lang="en-US" sz="2100" dirty="0"/>
              <a:t> </a:t>
            </a:r>
            <a:r>
              <a:rPr lang="en-US" sz="2100" dirty="0" err="1"/>
              <a:t>chiqaradi</a:t>
            </a:r>
            <a:r>
              <a:rPr lang="en-US" sz="2100" dirty="0" smtClean="0"/>
              <a:t>.</a:t>
            </a:r>
            <a:endParaRPr lang="ru-RU" sz="2100" dirty="0"/>
          </a:p>
        </p:txBody>
      </p:sp>
      <p:sp>
        <p:nvSpPr>
          <p:cNvPr id="8" name="Скругленный прямоугольник 7"/>
          <p:cNvSpPr/>
          <p:nvPr/>
        </p:nvSpPr>
        <p:spPr>
          <a:xfrm>
            <a:off x="4434435" y="5946150"/>
            <a:ext cx="4507264" cy="52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Tikuv mashinalarini va jihozlarini ishlab chiqaruvchi firmalar va zavodlar</a:t>
            </a:r>
            <a:r>
              <a:rPr lang="en-US" b="1" dirty="0" smtClean="0"/>
              <a:t>i</a:t>
            </a:r>
            <a:endParaRPr lang="ru-RU"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18</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18</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0375" y="617937"/>
            <a:ext cx="8262839" cy="4693593"/>
          </a:xfrm>
          <a:prstGeom prst="rect">
            <a:avLst/>
          </a:prstGeom>
        </p:spPr>
        <p:txBody>
          <a:bodyPr wrap="square">
            <a:spAutoFit/>
          </a:bodyPr>
          <a:lstStyle/>
          <a:p>
            <a:pPr algn="just"/>
            <a:r>
              <a:rPr lang="uz-Cyrl-UZ" sz="2300" dirty="0" smtClean="0"/>
              <a:t>	</a:t>
            </a:r>
            <a:r>
              <a:rPr lang="en-US" sz="2300" dirty="0" smtClean="0"/>
              <a:t>6</a:t>
            </a:r>
            <a:r>
              <a:rPr lang="en-US" sz="2300" dirty="0"/>
              <a:t>. </a:t>
            </a:r>
            <a:r>
              <a:rPr lang="en-US" sz="2300" dirty="0" err="1"/>
              <a:t>Vengriyaning</a:t>
            </a:r>
            <a:r>
              <a:rPr lang="en-US" sz="2300" dirty="0"/>
              <a:t> “</a:t>
            </a:r>
            <a:r>
              <a:rPr lang="en-US" sz="2300" dirty="0" err="1"/>
              <a:t>Pannoniya</a:t>
            </a:r>
            <a:r>
              <a:rPr lang="en-US" sz="2300" dirty="0"/>
              <a:t>”  </a:t>
            </a:r>
            <a:r>
              <a:rPr lang="en-US" sz="2300" dirty="0" err="1"/>
              <a:t>firmasi</a:t>
            </a:r>
            <a:r>
              <a:rPr lang="en-US" sz="2300" dirty="0"/>
              <a:t> </a:t>
            </a:r>
            <a:r>
              <a:rPr lang="en-US" sz="2300" dirty="0" err="1"/>
              <a:t>qo‘lda</a:t>
            </a:r>
            <a:r>
              <a:rPr lang="en-US" sz="2300" dirty="0"/>
              <a:t> </a:t>
            </a:r>
            <a:r>
              <a:rPr lang="en-US" sz="2300" dirty="0" err="1"/>
              <a:t>boshqariluvchi</a:t>
            </a:r>
            <a:r>
              <a:rPr lang="en-US" sz="2300" dirty="0"/>
              <a:t> </a:t>
            </a:r>
            <a:r>
              <a:rPr lang="en-US" sz="2300" dirty="0" err="1"/>
              <a:t>va</a:t>
            </a:r>
            <a:r>
              <a:rPr lang="en-US" sz="2300" dirty="0"/>
              <a:t> </a:t>
            </a:r>
            <a:r>
              <a:rPr lang="en-US" sz="2300" dirty="0" err="1"/>
              <a:t>to‘shamani</a:t>
            </a:r>
            <a:r>
              <a:rPr lang="en-US" sz="2300" dirty="0"/>
              <a:t> </a:t>
            </a:r>
            <a:r>
              <a:rPr lang="en-US" sz="2300" dirty="0" err="1"/>
              <a:t>qirqib</a:t>
            </a:r>
            <a:r>
              <a:rPr lang="en-US" sz="2300" dirty="0"/>
              <a:t>     </a:t>
            </a:r>
            <a:r>
              <a:rPr lang="en-US" sz="2300" dirty="0" err="1"/>
              <a:t>bo‘laklarga</a:t>
            </a:r>
            <a:r>
              <a:rPr lang="en-US" sz="2300" dirty="0"/>
              <a:t> </a:t>
            </a:r>
            <a:r>
              <a:rPr lang="en-US" sz="2300" dirty="0" err="1"/>
              <a:t>bo‘luvchi</a:t>
            </a:r>
            <a:r>
              <a:rPr lang="en-US" sz="2300" dirty="0"/>
              <a:t> SS-529,CS-530 </a:t>
            </a:r>
            <a:r>
              <a:rPr lang="en-US" sz="2300" dirty="0" err="1"/>
              <a:t>mashinalarini</a:t>
            </a:r>
            <a:r>
              <a:rPr lang="en-US" sz="2300" dirty="0"/>
              <a:t>, </a:t>
            </a:r>
            <a:r>
              <a:rPr lang="en-US" sz="2300" dirty="0" err="1"/>
              <a:t>yashirin</a:t>
            </a:r>
            <a:r>
              <a:rPr lang="en-US" sz="2300" dirty="0"/>
              <a:t> </a:t>
            </a:r>
            <a:r>
              <a:rPr lang="en-US" sz="2300" dirty="0" err="1"/>
              <a:t>chok</a:t>
            </a:r>
            <a:r>
              <a:rPr lang="en-US" sz="2300" dirty="0"/>
              <a:t> </a:t>
            </a:r>
            <a:r>
              <a:rPr lang="en-US" sz="2300" dirty="0" err="1"/>
              <a:t>bilan</a:t>
            </a:r>
            <a:r>
              <a:rPr lang="en-US" sz="2300" dirty="0"/>
              <a:t> </a:t>
            </a:r>
            <a:r>
              <a:rPr lang="en-US" sz="2300" dirty="0" err="1"/>
              <a:t>tikuvchi</a:t>
            </a:r>
            <a:r>
              <a:rPr lang="en-US" sz="2300" dirty="0"/>
              <a:t> CS-761 </a:t>
            </a:r>
            <a:r>
              <a:rPr lang="en-US" sz="2300" dirty="0" err="1"/>
              <a:t>va</a:t>
            </a:r>
            <a:r>
              <a:rPr lang="en-US" sz="2300" dirty="0"/>
              <a:t> CS-790 </a:t>
            </a:r>
            <a:r>
              <a:rPr lang="en-US" sz="2300" dirty="0" err="1"/>
              <a:t>mashinalarini</a:t>
            </a:r>
            <a:r>
              <a:rPr lang="en-US" sz="2300" dirty="0"/>
              <a:t>, </a:t>
            </a:r>
            <a:r>
              <a:rPr lang="en-US" sz="2300" dirty="0" err="1"/>
              <a:t>dazmollovchi</a:t>
            </a:r>
            <a:r>
              <a:rPr lang="en-US" sz="2300" dirty="0"/>
              <a:t> CS-311U, CS-313, CS-351 </a:t>
            </a:r>
            <a:r>
              <a:rPr lang="en-US" sz="2300" dirty="0" err="1"/>
              <a:t>presslarni</a:t>
            </a:r>
            <a:r>
              <a:rPr lang="en-US" sz="2300" dirty="0"/>
              <a:t> </a:t>
            </a:r>
            <a:r>
              <a:rPr lang="en-US" sz="2300" dirty="0" err="1"/>
              <a:t>hamda</a:t>
            </a:r>
            <a:r>
              <a:rPr lang="en-US" sz="2300" dirty="0"/>
              <a:t> </a:t>
            </a:r>
            <a:r>
              <a:rPr lang="en-US" sz="2300" dirty="0" err="1"/>
              <a:t>tugma</a:t>
            </a:r>
            <a:r>
              <a:rPr lang="en-US" sz="2300" dirty="0"/>
              <a:t> </a:t>
            </a:r>
            <a:r>
              <a:rPr lang="en-US" sz="2300" dirty="0" err="1"/>
              <a:t>tikuvchi</a:t>
            </a:r>
            <a:r>
              <a:rPr lang="en-US" sz="2300" dirty="0"/>
              <a:t> </a:t>
            </a:r>
            <a:r>
              <a:rPr lang="en-US" sz="2300" dirty="0" err="1"/>
              <a:t>va</a:t>
            </a:r>
            <a:r>
              <a:rPr lang="en-US" sz="2300" dirty="0"/>
              <a:t> </a:t>
            </a:r>
            <a:r>
              <a:rPr lang="en-US" sz="2300" dirty="0" err="1"/>
              <a:t>puxtalovchi</a:t>
            </a:r>
            <a:r>
              <a:rPr lang="en-US" sz="2300" dirty="0"/>
              <a:t> CS-600, CS-652 </a:t>
            </a:r>
            <a:r>
              <a:rPr lang="en-US" sz="2300" dirty="0" err="1"/>
              <a:t>yarim</a:t>
            </a:r>
            <a:r>
              <a:rPr lang="en-US" sz="2300" dirty="0"/>
              <a:t> </a:t>
            </a:r>
            <a:r>
              <a:rPr lang="en-US" sz="2300" dirty="0" err="1"/>
              <a:t>avtomatlarni</a:t>
            </a:r>
            <a:r>
              <a:rPr lang="en-US" sz="2300" dirty="0"/>
              <a:t> </a:t>
            </a:r>
            <a:r>
              <a:rPr lang="en-US" sz="2300" dirty="0" err="1"/>
              <a:t>ishlab</a:t>
            </a:r>
            <a:r>
              <a:rPr lang="en-US" sz="2300" dirty="0"/>
              <a:t> </a:t>
            </a:r>
            <a:r>
              <a:rPr lang="en-US" sz="2300" dirty="0" err="1"/>
              <a:t>chiqaradi</a:t>
            </a:r>
            <a:r>
              <a:rPr lang="en-US" sz="2300" dirty="0"/>
              <a:t>.</a:t>
            </a:r>
            <a:endParaRPr lang="ru-RU" sz="2300" dirty="0"/>
          </a:p>
          <a:p>
            <a:pPr algn="just"/>
            <a:r>
              <a:rPr lang="en-US" sz="2300" dirty="0"/>
              <a:t>	7. </a:t>
            </a:r>
            <a:r>
              <a:rPr lang="en-US" sz="2300" dirty="0" err="1"/>
              <a:t>Chexoslovakiyaning</a:t>
            </a:r>
            <a:r>
              <a:rPr lang="en-US" sz="2300" dirty="0"/>
              <a:t> “Minerva” </a:t>
            </a:r>
            <a:r>
              <a:rPr lang="en-US" sz="2300" dirty="0" err="1"/>
              <a:t>firmasi</a:t>
            </a:r>
            <a:r>
              <a:rPr lang="en-US" sz="2300" dirty="0"/>
              <a:t> 811, 62-761, 335 </a:t>
            </a:r>
            <a:r>
              <a:rPr lang="en-US" sz="2300" dirty="0" err="1"/>
              <a:t>sinf</a:t>
            </a:r>
            <a:r>
              <a:rPr lang="en-US" sz="2300" dirty="0"/>
              <a:t> </a:t>
            </a:r>
            <a:r>
              <a:rPr lang="en-US" sz="2300" dirty="0" err="1"/>
              <a:t>izma</a:t>
            </a:r>
            <a:r>
              <a:rPr lang="en-US" sz="2300" dirty="0"/>
              <a:t> </a:t>
            </a:r>
            <a:r>
              <a:rPr lang="en-US" sz="2300" dirty="0" err="1"/>
              <a:t>ochish</a:t>
            </a:r>
            <a:r>
              <a:rPr lang="en-US" sz="2300" dirty="0"/>
              <a:t> </a:t>
            </a:r>
            <a:r>
              <a:rPr lang="en-US" sz="2300" dirty="0" err="1"/>
              <a:t>va</a:t>
            </a:r>
            <a:r>
              <a:rPr lang="en-US" sz="2300" dirty="0"/>
              <a:t> </a:t>
            </a:r>
            <a:r>
              <a:rPr lang="en-US" sz="2300" dirty="0" err="1"/>
              <a:t>siniq</a:t>
            </a:r>
            <a:r>
              <a:rPr lang="en-US" sz="2300" dirty="0"/>
              <a:t> </a:t>
            </a:r>
            <a:r>
              <a:rPr lang="en-US" sz="2300" dirty="0" err="1"/>
              <a:t>chok</a:t>
            </a:r>
            <a:r>
              <a:rPr lang="en-US" sz="2300" dirty="0"/>
              <a:t> </a:t>
            </a:r>
            <a:r>
              <a:rPr lang="en-US" sz="2300" dirty="0" err="1"/>
              <a:t>bilan</a:t>
            </a:r>
            <a:r>
              <a:rPr lang="en-US" sz="2300" dirty="0"/>
              <a:t> </a:t>
            </a:r>
            <a:r>
              <a:rPr lang="en-US" sz="2300" dirty="0" err="1"/>
              <a:t>tikish</a:t>
            </a:r>
            <a:r>
              <a:rPr lang="en-US" sz="2300" dirty="0"/>
              <a:t> </a:t>
            </a:r>
            <a:r>
              <a:rPr lang="en-US" sz="2300" dirty="0" err="1"/>
              <a:t>yarim</a:t>
            </a:r>
            <a:r>
              <a:rPr lang="en-US" sz="2300" dirty="0"/>
              <a:t> </a:t>
            </a:r>
            <a:r>
              <a:rPr lang="en-US" sz="2300" dirty="0" err="1"/>
              <a:t>avtomatlarini</a:t>
            </a:r>
            <a:r>
              <a:rPr lang="en-US" sz="2300" dirty="0"/>
              <a:t> </a:t>
            </a:r>
            <a:r>
              <a:rPr lang="en-US" sz="2300" dirty="0" err="1"/>
              <a:t>va</a:t>
            </a:r>
            <a:r>
              <a:rPr lang="en-US" sz="2300" dirty="0"/>
              <a:t> </a:t>
            </a:r>
            <a:r>
              <a:rPr lang="en-US" sz="2300" dirty="0" err="1"/>
              <a:t>mashinalarini</a:t>
            </a:r>
            <a:r>
              <a:rPr lang="en-US" sz="2300" dirty="0"/>
              <a:t> </a:t>
            </a:r>
            <a:r>
              <a:rPr lang="en-US" sz="2300" dirty="0" err="1"/>
              <a:t>ishlab</a:t>
            </a:r>
            <a:r>
              <a:rPr lang="en-US" sz="2300" dirty="0"/>
              <a:t> </a:t>
            </a:r>
            <a:r>
              <a:rPr lang="en-US" sz="2300" dirty="0" err="1"/>
              <a:t>chiqaradi</a:t>
            </a:r>
            <a:r>
              <a:rPr lang="en-US" sz="2300" dirty="0"/>
              <a:t>.</a:t>
            </a:r>
            <a:endParaRPr lang="ru-RU" sz="2300" dirty="0"/>
          </a:p>
          <a:p>
            <a:pPr algn="just"/>
            <a:r>
              <a:rPr lang="en-US" sz="2300" dirty="0"/>
              <a:t>	8. </a:t>
            </a:r>
            <a:r>
              <a:rPr lang="en-US" sz="2300" dirty="0" err="1"/>
              <a:t>Italiyaning</a:t>
            </a:r>
            <a:r>
              <a:rPr lang="en-US" sz="2300" dirty="0"/>
              <a:t> “</a:t>
            </a:r>
            <a:r>
              <a:rPr lang="en-US" sz="2300" dirty="0" err="1"/>
              <a:t>Nekki</a:t>
            </a:r>
            <a:r>
              <a:rPr lang="en-US" sz="2300" dirty="0"/>
              <a:t>”, “</a:t>
            </a:r>
            <a:r>
              <a:rPr lang="en-US" sz="2300" dirty="0" err="1"/>
              <a:t>Rimoldi</a:t>
            </a:r>
            <a:r>
              <a:rPr lang="en-US" sz="2300" dirty="0"/>
              <a:t>” </a:t>
            </a:r>
            <a:r>
              <a:rPr lang="en-US" sz="2300" dirty="0" err="1"/>
              <a:t>firmalari</a:t>
            </a:r>
            <a:r>
              <a:rPr lang="en-US" sz="2300" dirty="0"/>
              <a:t> </a:t>
            </a:r>
            <a:r>
              <a:rPr lang="en-US" sz="2300" dirty="0" err="1"/>
              <a:t>keng</a:t>
            </a:r>
            <a:r>
              <a:rPr lang="en-US" sz="2300" dirty="0"/>
              <a:t> </a:t>
            </a:r>
            <a:r>
              <a:rPr lang="en-US" sz="2300" dirty="0" err="1"/>
              <a:t>imkoniyatli</a:t>
            </a:r>
            <a:r>
              <a:rPr lang="en-US" sz="2300" dirty="0"/>
              <a:t>, </a:t>
            </a:r>
            <a:r>
              <a:rPr lang="en-US" sz="2300" dirty="0" err="1"/>
              <a:t>tugma</a:t>
            </a:r>
            <a:r>
              <a:rPr lang="en-US" sz="2300" dirty="0"/>
              <a:t> </a:t>
            </a:r>
            <a:r>
              <a:rPr lang="en-US" sz="2300" dirty="0" err="1"/>
              <a:t>qadovchi</a:t>
            </a:r>
            <a:r>
              <a:rPr lang="en-US" sz="2300" dirty="0"/>
              <a:t> </a:t>
            </a:r>
            <a:r>
              <a:rPr lang="en-US" sz="2300" dirty="0" err="1"/>
              <a:t>va</a:t>
            </a:r>
            <a:r>
              <a:rPr lang="en-US" sz="2300" dirty="0"/>
              <a:t>    </a:t>
            </a:r>
            <a:r>
              <a:rPr lang="en-US" sz="2300" dirty="0" err="1"/>
              <a:t>yo‘rmalovchi</a:t>
            </a:r>
            <a:r>
              <a:rPr lang="en-US" sz="2300" dirty="0"/>
              <a:t> 830-100, NAN-1441, NAN-1405, 829-7 </a:t>
            </a:r>
            <a:r>
              <a:rPr lang="en-US" sz="2300" dirty="0" err="1"/>
              <a:t>sinf</a:t>
            </a:r>
            <a:r>
              <a:rPr lang="en-US" sz="2300" dirty="0"/>
              <a:t> </a:t>
            </a:r>
            <a:r>
              <a:rPr lang="en-US" sz="2300" dirty="0" err="1"/>
              <a:t>mashina</a:t>
            </a:r>
            <a:r>
              <a:rPr lang="en-US" sz="2300" dirty="0"/>
              <a:t> </a:t>
            </a:r>
            <a:r>
              <a:rPr lang="en-US" sz="2300" dirty="0" err="1"/>
              <a:t>va</a:t>
            </a:r>
            <a:r>
              <a:rPr lang="en-US" sz="2300" dirty="0"/>
              <a:t> </a:t>
            </a:r>
            <a:r>
              <a:rPr lang="en-US" sz="2300" dirty="0" err="1"/>
              <a:t>yarim</a:t>
            </a:r>
            <a:r>
              <a:rPr lang="en-US" sz="2300" dirty="0"/>
              <a:t>     </a:t>
            </a:r>
            <a:r>
              <a:rPr lang="en-US" sz="2300" dirty="0" err="1"/>
              <a:t>avtomatlarini</a:t>
            </a:r>
            <a:r>
              <a:rPr lang="en-US" sz="2300" dirty="0"/>
              <a:t> </a:t>
            </a:r>
            <a:r>
              <a:rPr lang="en-US" sz="2300" dirty="0" err="1"/>
              <a:t>ishlab</a:t>
            </a:r>
            <a:r>
              <a:rPr lang="en-US" sz="2300" dirty="0"/>
              <a:t> </a:t>
            </a:r>
            <a:r>
              <a:rPr lang="en-US" sz="2300" dirty="0" err="1"/>
              <a:t>chiqarishadi</a:t>
            </a:r>
            <a:r>
              <a:rPr lang="en-US" sz="2300" dirty="0"/>
              <a:t>.</a:t>
            </a:r>
            <a:endParaRPr lang="ru-RU" sz="2300" dirty="0"/>
          </a:p>
        </p:txBody>
      </p:sp>
      <p:sp>
        <p:nvSpPr>
          <p:cNvPr id="8" name="Скругленный прямоугольник 7"/>
          <p:cNvSpPr/>
          <p:nvPr/>
        </p:nvSpPr>
        <p:spPr>
          <a:xfrm>
            <a:off x="4434435" y="5946150"/>
            <a:ext cx="4507264" cy="52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Tikuv mashinalarini va jihozlarini ishlab chiqaruvchi firmalar va zavodlar</a:t>
            </a:r>
            <a:r>
              <a:rPr lang="en-US" b="1" dirty="0" smtClean="0"/>
              <a:t>i</a:t>
            </a:r>
            <a:endParaRPr lang="ru-RU"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30984" y="788987"/>
            <a:ext cx="8336765" cy="2761577"/>
          </a:xfrm>
          <a:prstGeom prst="rect">
            <a:avLst/>
          </a:prstGeom>
          <a:noFill/>
          <a:ln>
            <a:noFill/>
          </a:ln>
        </p:spPr>
        <p:txBody>
          <a:bodyPr spcFirstLastPara="1" wrap="square" lIns="91425" tIns="45700" rIns="91425" bIns="45700" anchor="t" anchorCtr="0">
            <a:noAutofit/>
          </a:bodyPr>
          <a:lstStyle/>
          <a:p>
            <a:pPr algn="just"/>
            <a:r>
              <a:rPr lang="uz-Cyrl-UZ" sz="2300" dirty="0" smtClean="0"/>
              <a:t>	</a:t>
            </a:r>
            <a:r>
              <a:rPr lang="en-US" sz="2300" dirty="0" smtClean="0"/>
              <a:t>9</a:t>
            </a:r>
            <a:r>
              <a:rPr lang="en-US" sz="2300" dirty="0"/>
              <a:t>. </a:t>
            </a:r>
            <a:r>
              <a:rPr lang="en-US" sz="2300" dirty="0" err="1"/>
              <a:t>Germaniyaning</a:t>
            </a:r>
            <a:r>
              <a:rPr lang="en-US" sz="2300" dirty="0"/>
              <a:t> “</a:t>
            </a:r>
            <a:r>
              <a:rPr lang="en-US" sz="2300" dirty="0" err="1"/>
              <a:t>Kannegiser</a:t>
            </a:r>
            <a:r>
              <a:rPr lang="en-US" sz="2300" dirty="0"/>
              <a:t>” </a:t>
            </a:r>
            <a:r>
              <a:rPr lang="en-US" sz="2300" dirty="0" err="1"/>
              <a:t>firmasi</a:t>
            </a:r>
            <a:r>
              <a:rPr lang="en-US" sz="2300" dirty="0"/>
              <a:t> </a:t>
            </a:r>
            <a:r>
              <a:rPr lang="en-US" sz="2300" dirty="0" err="1"/>
              <a:t>erkaklar</a:t>
            </a:r>
            <a:r>
              <a:rPr lang="en-US" sz="2300" dirty="0"/>
              <a:t> </a:t>
            </a:r>
            <a:r>
              <a:rPr lang="en-US" sz="2300" dirty="0" err="1"/>
              <a:t>ko‘ylagini</a:t>
            </a:r>
            <a:r>
              <a:rPr lang="en-US" sz="2300" dirty="0"/>
              <a:t> </a:t>
            </a:r>
            <a:r>
              <a:rPr lang="en-US" sz="2300" dirty="0" err="1"/>
              <a:t>yoqasini</a:t>
            </a:r>
            <a:r>
              <a:rPr lang="en-US" sz="2300" dirty="0"/>
              <a:t> </a:t>
            </a:r>
            <a:r>
              <a:rPr lang="en-US" sz="2300" dirty="0" err="1"/>
              <a:t>elimlab</a:t>
            </a:r>
            <a:r>
              <a:rPr lang="en-US" sz="2300" dirty="0"/>
              <a:t>     </a:t>
            </a:r>
            <a:r>
              <a:rPr lang="en-US" sz="2300" dirty="0" err="1"/>
              <a:t>yig`uvchi</a:t>
            </a:r>
            <a:r>
              <a:rPr lang="en-US" sz="2300" dirty="0"/>
              <a:t> </a:t>
            </a:r>
            <a:r>
              <a:rPr lang="en-US" sz="2300" dirty="0" err="1"/>
              <a:t>presslarni</a:t>
            </a:r>
            <a:r>
              <a:rPr lang="en-US" sz="2300" dirty="0"/>
              <a:t> </a:t>
            </a:r>
            <a:r>
              <a:rPr lang="en-US" sz="2300" dirty="0" err="1"/>
              <a:t>ishlab</a:t>
            </a:r>
            <a:r>
              <a:rPr lang="en-US" sz="2300" dirty="0"/>
              <a:t> </a:t>
            </a:r>
            <a:r>
              <a:rPr lang="en-US" sz="2300" dirty="0" err="1"/>
              <a:t>chiqaradi</a:t>
            </a:r>
            <a:r>
              <a:rPr lang="en-US" sz="2300" dirty="0"/>
              <a:t>.</a:t>
            </a:r>
            <a:endParaRPr lang="ru-RU" sz="2300" dirty="0"/>
          </a:p>
          <a:p>
            <a:pPr algn="just"/>
            <a:r>
              <a:rPr lang="en-US" sz="2300" dirty="0"/>
              <a:t>	10. </a:t>
            </a:r>
            <a:r>
              <a:rPr lang="en-US" sz="2300" dirty="0" err="1"/>
              <a:t>Koreyaning</a:t>
            </a:r>
            <a:r>
              <a:rPr lang="en-US" sz="2300" dirty="0"/>
              <a:t> “San star” </a:t>
            </a:r>
            <a:r>
              <a:rPr lang="en-US" sz="2300" dirty="0" err="1"/>
              <a:t>firmasining</a:t>
            </a:r>
            <a:r>
              <a:rPr lang="en-US" sz="2300" dirty="0"/>
              <a:t> </a:t>
            </a:r>
            <a:r>
              <a:rPr lang="en-US" sz="2300" dirty="0" err="1"/>
              <a:t>mashinalari</a:t>
            </a:r>
            <a:r>
              <a:rPr lang="en-US" sz="2300" dirty="0"/>
              <a:t>, </a:t>
            </a:r>
            <a:r>
              <a:rPr lang="en-US" sz="2300" dirty="0" err="1"/>
              <a:t>yarim</a:t>
            </a:r>
            <a:r>
              <a:rPr lang="en-US" sz="2300" dirty="0"/>
              <a:t> </a:t>
            </a:r>
            <a:r>
              <a:rPr lang="en-US" sz="2300" dirty="0" err="1"/>
              <a:t>avtomatlari</a:t>
            </a:r>
            <a:r>
              <a:rPr lang="en-US" sz="2300" dirty="0"/>
              <a:t> </a:t>
            </a:r>
            <a:r>
              <a:rPr lang="en-US" sz="2300" dirty="0" err="1"/>
              <a:t>turli</a:t>
            </a:r>
            <a:r>
              <a:rPr lang="en-US" sz="2300" dirty="0"/>
              <a:t> </a:t>
            </a:r>
            <a:r>
              <a:rPr lang="en-US" sz="2300" dirty="0" err="1"/>
              <a:t>xil</a:t>
            </a:r>
            <a:r>
              <a:rPr lang="en-US" sz="2300" dirty="0"/>
              <a:t>     </a:t>
            </a:r>
            <a:r>
              <a:rPr lang="en-US" sz="2300" dirty="0" err="1"/>
              <a:t>operasiyalarni</a:t>
            </a:r>
            <a:r>
              <a:rPr lang="en-US" sz="2300" dirty="0"/>
              <a:t> </a:t>
            </a:r>
            <a:r>
              <a:rPr lang="en-US" sz="2300" dirty="0" err="1"/>
              <a:t>bajarish</a:t>
            </a:r>
            <a:r>
              <a:rPr lang="en-US" sz="2300" dirty="0"/>
              <a:t> </a:t>
            </a:r>
            <a:r>
              <a:rPr lang="en-US" sz="2300" dirty="0" err="1"/>
              <a:t>uchun</a:t>
            </a:r>
            <a:r>
              <a:rPr lang="en-US" sz="2300" dirty="0"/>
              <a:t> </a:t>
            </a:r>
            <a:r>
              <a:rPr lang="en-US" sz="2300" dirty="0" err="1"/>
              <a:t>mo’ljallangan</a:t>
            </a:r>
            <a:r>
              <a:rPr lang="en-US" sz="2300" dirty="0"/>
              <a:t>. </a:t>
            </a:r>
            <a:r>
              <a:rPr lang="en-US" sz="2300" dirty="0" err="1"/>
              <a:t>Hozirda</a:t>
            </a:r>
            <a:r>
              <a:rPr lang="en-US" sz="2300" dirty="0"/>
              <a:t> “</a:t>
            </a:r>
            <a:r>
              <a:rPr lang="en-US" sz="2300" dirty="0" err="1"/>
              <a:t>KorUz</a:t>
            </a:r>
            <a:r>
              <a:rPr lang="en-US" sz="2300" dirty="0"/>
              <a:t>” </a:t>
            </a:r>
            <a:r>
              <a:rPr lang="en-US" sz="2300" dirty="0" err="1"/>
              <a:t>Texnoparkka</a:t>
            </a:r>
            <a:r>
              <a:rPr lang="en-US" sz="2300" dirty="0"/>
              <a:t>      </a:t>
            </a:r>
            <a:r>
              <a:rPr lang="en-US" sz="2300" dirty="0" err="1"/>
              <a:t>keltirilgan</a:t>
            </a:r>
            <a:r>
              <a:rPr lang="en-US" sz="2300" dirty="0"/>
              <a:t>. “</a:t>
            </a:r>
            <a:r>
              <a:rPr lang="en-US" sz="2300" dirty="0" err="1"/>
              <a:t>Nawon</a:t>
            </a:r>
            <a:r>
              <a:rPr lang="en-US" sz="2300" dirty="0"/>
              <a:t>” </a:t>
            </a:r>
            <a:r>
              <a:rPr lang="en-US" sz="2300" dirty="0" err="1"/>
              <a:t>firmasining</a:t>
            </a:r>
            <a:r>
              <a:rPr lang="en-US" sz="2300" dirty="0"/>
              <a:t> </a:t>
            </a:r>
            <a:r>
              <a:rPr lang="en-US" sz="2300" dirty="0" err="1"/>
              <a:t>mashinalari</a:t>
            </a:r>
            <a:r>
              <a:rPr lang="en-US" sz="2300" dirty="0"/>
              <a:t> </a:t>
            </a:r>
            <a:r>
              <a:rPr lang="en-US" sz="2300" dirty="0" err="1"/>
              <a:t>payvandlash</a:t>
            </a:r>
            <a:r>
              <a:rPr lang="en-US" sz="2300" dirty="0"/>
              <a:t> </a:t>
            </a:r>
            <a:r>
              <a:rPr lang="en-US" sz="2300" dirty="0" err="1"/>
              <a:t>mashinalarini</a:t>
            </a:r>
            <a:r>
              <a:rPr lang="en-US" sz="2300" dirty="0"/>
              <a:t> </a:t>
            </a:r>
            <a:r>
              <a:rPr lang="en-US" sz="2300" dirty="0" err="1"/>
              <a:t>va</a:t>
            </a:r>
            <a:r>
              <a:rPr lang="en-US" sz="2300" dirty="0"/>
              <a:t> NIIB     </a:t>
            </a:r>
            <a:r>
              <a:rPr lang="en-US" sz="2300" dirty="0" err="1"/>
              <a:t>uskunalarini</a:t>
            </a:r>
            <a:r>
              <a:rPr lang="en-US" sz="2300" dirty="0"/>
              <a:t> </a:t>
            </a:r>
            <a:r>
              <a:rPr lang="en-US" sz="2300" dirty="0" err="1"/>
              <a:t>ishlab</a:t>
            </a:r>
            <a:r>
              <a:rPr lang="en-US" sz="2300" dirty="0"/>
              <a:t> </a:t>
            </a:r>
            <a:r>
              <a:rPr lang="en-US" sz="2300" dirty="0" err="1"/>
              <a:t>chiqaradi</a:t>
            </a:r>
            <a:r>
              <a:rPr lang="en-US" sz="2300" dirty="0"/>
              <a:t>.</a:t>
            </a:r>
            <a:endParaRPr lang="ru-RU" sz="2300" dirty="0"/>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19</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19</a:t>
            </a:r>
            <a:endParaRPr lang="ru-RU" altLang="ru-RU" sz="2900" b="1" dirty="0">
              <a:solidFill>
                <a:srgbClr val="000099"/>
              </a:solidFill>
              <a:latin typeface="Times New Roman" pitchFamily="18" charset="0"/>
              <a:cs typeface="Times New Roman" pitchFamily="18" charset="0"/>
            </a:endParaRPr>
          </a:p>
        </p:txBody>
      </p:sp>
      <p:sp>
        <p:nvSpPr>
          <p:cNvPr id="7" name="Скругленный прямоугольник 6"/>
          <p:cNvSpPr/>
          <p:nvPr/>
        </p:nvSpPr>
        <p:spPr>
          <a:xfrm>
            <a:off x="4434435" y="5946150"/>
            <a:ext cx="4507264" cy="52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b="1" dirty="0"/>
              <a:t>Tikuv mashinalarini va jihozlarini ishlab chiqaruvchi firmalar va zavodlar</a:t>
            </a:r>
            <a:r>
              <a:rPr lang="en-US" b="1" dirty="0" smtClean="0"/>
              <a:t>i</a:t>
            </a:r>
            <a:endParaRPr lang="ru-RU"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20</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20</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04824" y="926545"/>
            <a:ext cx="8220075" cy="4693593"/>
          </a:xfrm>
          <a:prstGeom prst="rect">
            <a:avLst/>
          </a:prstGeom>
        </p:spPr>
        <p:txBody>
          <a:bodyPr wrap="square">
            <a:spAutoFit/>
          </a:bodyPr>
          <a:lstStyle/>
          <a:p>
            <a:pPr algn="just"/>
            <a:r>
              <a:rPr lang="uz-Cyrl-UZ" sz="2300" dirty="0" smtClean="0"/>
              <a:t>	Respublikamizda </a:t>
            </a:r>
            <a:r>
              <a:rPr lang="uz-Cyrl-UZ" sz="2300" dirty="0"/>
              <a:t>hamma sohalar singari yengil sanoat sohasiga alohida e’tibor qaratilgan, chunki bizda paxta, ipak, jun kabi xomashyo mahsulotlari yetishtiriladi. Xomashyodan tayyor mahsulot ishlab chiqarish va uni jahon bozoriga olib chiqish bir qancha bosqichlarni o‘z ichiga oladi. Bu esa sifatli va raqobatbardosh mahsulot ishlab chiqarishdek mas’uliyatli vazifani talab etadi.</a:t>
            </a:r>
            <a:endParaRPr lang="ru-RU" sz="2300" dirty="0"/>
          </a:p>
          <a:p>
            <a:pPr algn="just"/>
            <a:r>
              <a:rPr lang="en-US" sz="2300" dirty="0"/>
              <a:t>	</a:t>
            </a:r>
            <a:r>
              <a:rPr lang="uz-Cyrl-UZ" sz="2300" dirty="0"/>
              <a:t>Hozirda yangi texnika va texnologiyaning respublikamizga kirib kelishi ham amaliy, ham nazariy bilimga ega bo‘lgan, maxsus fanlardan chuqur bilimli ishchilar kerakligidan dalolat beradi. Kadrlar tayyorlash milliy dasturi uzluksiz ta’limni mazmunli va tashkiliy rivojlantirishga doir strategik yo‘nalishga asoslangan holda aniq belgilangan.</a:t>
            </a:r>
            <a:endParaRPr lang="ru-RU" sz="2300" dirty="0"/>
          </a:p>
        </p:txBody>
      </p:sp>
      <p:sp>
        <p:nvSpPr>
          <p:cNvPr id="8" name="Скругленный прямоугольник 7"/>
          <p:cNvSpPr/>
          <p:nvPr/>
        </p:nvSpPr>
        <p:spPr>
          <a:xfrm>
            <a:off x="5476874" y="330278"/>
            <a:ext cx="2998099" cy="52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t>Dolzarbligi</a:t>
            </a:r>
            <a:endParaRPr lang="ru-RU"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155575" y="859900"/>
            <a:ext cx="8521700" cy="2761577"/>
          </a:xfrm>
          <a:prstGeom prst="rect">
            <a:avLst/>
          </a:prstGeom>
          <a:noFill/>
          <a:ln>
            <a:noFill/>
          </a:ln>
        </p:spPr>
        <p:txBody>
          <a:bodyPr spcFirstLastPara="1" wrap="square" lIns="91425" tIns="45700" rIns="91425" bIns="45700" anchor="t" anchorCtr="0">
            <a:noAutofit/>
          </a:bodyPr>
          <a:lstStyle/>
          <a:p>
            <a:pPr algn="just"/>
            <a:r>
              <a:rPr lang="en-US" sz="2500" dirty="0" smtClean="0"/>
              <a:t>	</a:t>
            </a:r>
            <a:r>
              <a:rPr lang="uz-Cyrl-UZ" sz="2500" dirty="0" smtClean="0"/>
              <a:t>Bu </a:t>
            </a:r>
            <a:r>
              <a:rPr lang="uz-Cyrl-UZ" sz="2500" dirty="0"/>
              <a:t>vazifani muvaffaqiyatli hal etish imkonini beradigan omillardan biri yangi texnika va texnologiyadan mohirona foydalanib, ijodiy va yuksak unumli ishlay oladigan, zamon taraqqiyoti bilan hamnafas bo‘la oladigan, mutaxassislikka oid har qanday masalalarni yechishga qodir malakali kadrlar tayyorlashdan iboratdir.</a:t>
            </a:r>
            <a:endParaRPr lang="en-US" sz="2500" dirty="0"/>
          </a:p>
          <a:p>
            <a:pPr algn="just"/>
            <a:r>
              <a:rPr lang="en-US" sz="2500" dirty="0"/>
              <a:t>	</a:t>
            </a:r>
            <a:r>
              <a:rPr lang="uz-Cyrl-UZ" sz="2500" dirty="0"/>
              <a:t>Hozirda respublikamizda bu masalaga katta e’tibor qaratilgan. Ko‘plab kasb-hunar kollejlarining tashkil topishi, ularning zamonaviy asbob-uskunalar bilan jihozlanganligi o‘quvchilarning mutaxassislik fanlarini chuqur egallashlari uchun yetarli sharoitlar yaratilganligidan dalolatdir.</a:t>
            </a:r>
            <a:endParaRPr lang="ru-RU" sz="2500" dirty="0"/>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21</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21</a:t>
            </a:r>
            <a:endParaRPr lang="ru-RU" altLang="ru-RU" sz="2900" b="1" dirty="0">
              <a:solidFill>
                <a:srgbClr val="000099"/>
              </a:solidFill>
              <a:latin typeface="Times New Roman" pitchFamily="18" charset="0"/>
              <a:cs typeface="Times New Roman" pitchFamily="18" charset="0"/>
            </a:endParaRPr>
          </a:p>
        </p:txBody>
      </p:sp>
      <p:sp>
        <p:nvSpPr>
          <p:cNvPr id="7" name="Скругленный прямоугольник 6"/>
          <p:cNvSpPr/>
          <p:nvPr/>
        </p:nvSpPr>
        <p:spPr>
          <a:xfrm>
            <a:off x="5248274" y="6035753"/>
            <a:ext cx="2998099" cy="52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t>Dolzarbligi</a:t>
            </a:r>
            <a:endParaRPr lang="ru-RU"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22</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22</a:t>
            </a:r>
            <a:endParaRPr lang="ru-RU" altLang="ru-RU" sz="2900" b="1" dirty="0">
              <a:solidFill>
                <a:srgbClr val="000099"/>
              </a:solidFill>
              <a:latin typeface="Times New Roman" pitchFamily="18" charset="0"/>
              <a:cs typeface="Times New Roman" pitchFamily="18" charset="0"/>
            </a:endParaRPr>
          </a:p>
        </p:txBody>
      </p:sp>
      <p:sp>
        <p:nvSpPr>
          <p:cNvPr id="7" name="Овал 6"/>
          <p:cNvSpPr/>
          <p:nvPr/>
        </p:nvSpPr>
        <p:spPr>
          <a:xfrm>
            <a:off x="1571626" y="282653"/>
            <a:ext cx="7019924" cy="6412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SINIQ BAHYAQATORLAR HOSIL BO`LISH XUSUSIYATLARI</a:t>
            </a:r>
            <a:endParaRPr lang="ru-RU" dirty="0"/>
          </a:p>
        </p:txBody>
      </p:sp>
      <p:sp>
        <p:nvSpPr>
          <p:cNvPr id="2" name="Прямоугольник 1"/>
          <p:cNvSpPr/>
          <p:nvPr/>
        </p:nvSpPr>
        <p:spPr>
          <a:xfrm>
            <a:off x="533399" y="1131779"/>
            <a:ext cx="8124825" cy="4339650"/>
          </a:xfrm>
          <a:prstGeom prst="rect">
            <a:avLst/>
          </a:prstGeom>
        </p:spPr>
        <p:txBody>
          <a:bodyPr wrap="square">
            <a:spAutoFit/>
          </a:bodyPr>
          <a:lstStyle/>
          <a:p>
            <a:pPr algn="just"/>
            <a:r>
              <a:rPr lang="uz-Cyrl-UZ" sz="2300" dirty="0" smtClean="0"/>
              <a:t>	</a:t>
            </a:r>
            <a:r>
              <a:rPr lang="en-US" sz="2300" dirty="0" err="1" smtClean="0"/>
              <a:t>Siniq</a:t>
            </a:r>
            <a:r>
              <a:rPr lang="en-US" sz="2300" dirty="0" smtClean="0"/>
              <a:t> </a:t>
            </a:r>
            <a:r>
              <a:rPr lang="en-US" sz="2300" dirty="0" err="1"/>
              <a:t>bahyaqatordan</a:t>
            </a:r>
            <a:r>
              <a:rPr lang="en-US" sz="2300" dirty="0"/>
              <a:t> </a:t>
            </a:r>
            <a:r>
              <a:rPr lang="en-US" sz="2300" dirty="0" err="1"/>
              <a:t>tikuvchilik</a:t>
            </a:r>
            <a:r>
              <a:rPr lang="en-US" sz="2300" dirty="0"/>
              <a:t> </a:t>
            </a:r>
            <a:r>
              <a:rPr lang="en-US" sz="2300" dirty="0" err="1"/>
              <a:t>sanoatida</a:t>
            </a:r>
            <a:r>
              <a:rPr lang="en-US" sz="2300" dirty="0"/>
              <a:t> </a:t>
            </a:r>
            <a:r>
              <a:rPr lang="en-US" sz="2300" dirty="0" err="1"/>
              <a:t>keng</a:t>
            </a:r>
            <a:r>
              <a:rPr lang="en-US" sz="2300" dirty="0"/>
              <a:t> </a:t>
            </a:r>
            <a:r>
              <a:rPr lang="en-US" sz="2300" dirty="0" err="1"/>
              <a:t>foydalaniladi</a:t>
            </a:r>
            <a:r>
              <a:rPr lang="en-US" sz="2300" dirty="0"/>
              <a:t>. </a:t>
            </a:r>
            <a:r>
              <a:rPr lang="en-US" sz="2300" dirty="0" err="1"/>
              <a:t>Bunday</a:t>
            </a:r>
            <a:r>
              <a:rPr lang="en-US" sz="2300" dirty="0"/>
              <a:t> </a:t>
            </a:r>
            <a:r>
              <a:rPr lang="en-US" sz="2300" dirty="0" err="1"/>
              <a:t>bahyaqator</a:t>
            </a:r>
            <a:r>
              <a:rPr lang="en-US" sz="2300" dirty="0"/>
              <a:t> </a:t>
            </a:r>
            <a:r>
              <a:rPr lang="en-US" sz="2300" dirty="0" err="1"/>
              <a:t>moki</a:t>
            </a:r>
            <a:r>
              <a:rPr lang="en-US" sz="2300" dirty="0"/>
              <a:t> </a:t>
            </a:r>
            <a:r>
              <a:rPr lang="en-US" sz="2300" dirty="0" err="1"/>
              <a:t>bahya</a:t>
            </a:r>
            <a:r>
              <a:rPr lang="en-US" sz="2300" dirty="0"/>
              <a:t> </a:t>
            </a:r>
            <a:r>
              <a:rPr lang="en-US" sz="2300" dirty="0" err="1"/>
              <a:t>mashinalarda</a:t>
            </a:r>
            <a:r>
              <a:rPr lang="en-US" sz="2300" dirty="0"/>
              <a:t> ham, </a:t>
            </a:r>
            <a:r>
              <a:rPr lang="en-US" sz="2300" dirty="0" err="1"/>
              <a:t>zanjirsimon</a:t>
            </a:r>
            <a:r>
              <a:rPr lang="en-US" sz="2300" dirty="0"/>
              <a:t> </a:t>
            </a:r>
            <a:r>
              <a:rPr lang="en-US" sz="2300" dirty="0" err="1"/>
              <a:t>bahya</a:t>
            </a:r>
            <a:r>
              <a:rPr lang="en-US" sz="2300" dirty="0"/>
              <a:t> </a:t>
            </a:r>
            <a:r>
              <a:rPr lang="en-US" sz="2300" dirty="0" err="1"/>
              <a:t>mashinalarda</a:t>
            </a:r>
            <a:r>
              <a:rPr lang="en-US" sz="2300" dirty="0"/>
              <a:t> ham </a:t>
            </a:r>
            <a:r>
              <a:rPr lang="en-US" sz="2300" dirty="0" err="1"/>
              <a:t>yuritilishi</a:t>
            </a:r>
            <a:r>
              <a:rPr lang="en-US" sz="2300" dirty="0"/>
              <a:t> </a:t>
            </a:r>
            <a:r>
              <a:rPr lang="en-US" sz="2300" dirty="0" err="1"/>
              <a:t>mumkin</a:t>
            </a:r>
            <a:r>
              <a:rPr lang="en-US" sz="2300" dirty="0"/>
              <a:t>. </a:t>
            </a:r>
            <a:r>
              <a:rPr lang="en-US" sz="2300" dirty="0" err="1"/>
              <a:t>Siniq</a:t>
            </a:r>
            <a:r>
              <a:rPr lang="en-US" sz="2300" dirty="0"/>
              <a:t> </a:t>
            </a:r>
            <a:r>
              <a:rPr lang="en-US" sz="2300" dirty="0" err="1"/>
              <a:t>bahyaqator</a:t>
            </a:r>
            <a:r>
              <a:rPr lang="en-US" sz="2300" dirty="0"/>
              <a:t> </a:t>
            </a:r>
            <a:r>
              <a:rPr lang="en-US" sz="2300" dirty="0" err="1"/>
              <a:t>kavish</a:t>
            </a:r>
            <a:r>
              <a:rPr lang="en-US" sz="2300" dirty="0"/>
              <a:t> </a:t>
            </a:r>
            <a:r>
              <a:rPr lang="en-US" sz="2300" dirty="0" err="1"/>
              <a:t>va</a:t>
            </a:r>
            <a:r>
              <a:rPr lang="en-US" sz="2300" dirty="0"/>
              <a:t> </a:t>
            </a:r>
            <a:r>
              <a:rPr lang="en-US" sz="2300" dirty="0" err="1"/>
              <a:t>bo`qib</a:t>
            </a:r>
            <a:r>
              <a:rPr lang="en-US" sz="2300" dirty="0"/>
              <a:t> </a:t>
            </a:r>
            <a:r>
              <a:rPr lang="en-US" sz="2300" dirty="0" err="1"/>
              <a:t>tikish</a:t>
            </a:r>
            <a:r>
              <a:rPr lang="en-US" sz="2300" dirty="0"/>
              <a:t> </a:t>
            </a:r>
            <a:r>
              <a:rPr lang="en-US" sz="2300" dirty="0" err="1"/>
              <a:t>ishlarida</a:t>
            </a:r>
            <a:r>
              <a:rPr lang="en-US" sz="2300" dirty="0"/>
              <a:t>, </a:t>
            </a:r>
            <a:r>
              <a:rPr lang="en-US" sz="2300" dirty="0" err="1"/>
              <a:t>turlarni</a:t>
            </a:r>
            <a:r>
              <a:rPr lang="en-US" sz="2300" dirty="0"/>
              <a:t>, </a:t>
            </a:r>
            <a:r>
              <a:rPr lang="en-US" sz="2300" dirty="0" err="1"/>
              <a:t>qoplama</a:t>
            </a:r>
            <a:r>
              <a:rPr lang="en-US" sz="2300" dirty="0"/>
              <a:t> </a:t>
            </a:r>
            <a:r>
              <a:rPr lang="en-US" sz="2300" dirty="0" err="1"/>
              <a:t>bezaklarni</a:t>
            </a:r>
            <a:r>
              <a:rPr lang="en-US" sz="2300" dirty="0"/>
              <a:t> </a:t>
            </a:r>
            <a:r>
              <a:rPr lang="en-US" sz="2300" dirty="0" err="1"/>
              <a:t>ulashda</a:t>
            </a:r>
            <a:r>
              <a:rPr lang="en-US" sz="2300" dirty="0"/>
              <a:t>, </a:t>
            </a:r>
            <a:r>
              <a:rPr lang="en-US" sz="2300" dirty="0" err="1"/>
              <a:t>detallarni</a:t>
            </a:r>
            <a:r>
              <a:rPr lang="en-US" sz="2300" dirty="0"/>
              <a:t> </a:t>
            </a:r>
            <a:r>
              <a:rPr lang="en-US" sz="2300" dirty="0" err="1"/>
              <a:t>tutashtirib</a:t>
            </a:r>
            <a:r>
              <a:rPr lang="en-US" sz="2300" dirty="0"/>
              <a:t> </a:t>
            </a:r>
            <a:r>
              <a:rPr lang="en-US" sz="2300" dirty="0" err="1"/>
              <a:t>tikishda</a:t>
            </a:r>
            <a:r>
              <a:rPr lang="en-US" sz="2300" dirty="0"/>
              <a:t>, </a:t>
            </a:r>
            <a:r>
              <a:rPr lang="en-US" sz="2300" dirty="0" err="1"/>
              <a:t>bezak</a:t>
            </a:r>
            <a:r>
              <a:rPr lang="en-US" sz="2300" dirty="0"/>
              <a:t> </a:t>
            </a:r>
            <a:r>
              <a:rPr lang="en-US" sz="2300" dirty="0" err="1"/>
              <a:t>guli</a:t>
            </a:r>
            <a:r>
              <a:rPr lang="en-US" sz="2300" dirty="0"/>
              <a:t> </a:t>
            </a:r>
            <a:r>
              <a:rPr lang="en-US" sz="2300" dirty="0" err="1"/>
              <a:t>takrorlanib</a:t>
            </a:r>
            <a:r>
              <a:rPr lang="en-US" sz="2300" dirty="0"/>
              <a:t> </a:t>
            </a:r>
            <a:r>
              <a:rPr lang="en-US" sz="2300" dirty="0" err="1"/>
              <a:t>turadigan</a:t>
            </a:r>
            <a:r>
              <a:rPr lang="en-US" sz="2300" dirty="0"/>
              <a:t> </a:t>
            </a:r>
            <a:r>
              <a:rPr lang="en-US" sz="2300" dirty="0" err="1"/>
              <a:t>eng</a:t>
            </a:r>
            <a:r>
              <a:rPr lang="en-US" sz="2300" dirty="0"/>
              <a:t> </a:t>
            </a:r>
            <a:r>
              <a:rPr lang="en-US" sz="2300" dirty="0" err="1"/>
              <a:t>oddiy</a:t>
            </a:r>
            <a:r>
              <a:rPr lang="en-US" sz="2300" dirty="0"/>
              <a:t> </a:t>
            </a:r>
            <a:r>
              <a:rPr lang="en-US" sz="2300" dirty="0" err="1"/>
              <a:t>kashta</a:t>
            </a:r>
            <a:r>
              <a:rPr lang="en-US" sz="2300" dirty="0"/>
              <a:t> </a:t>
            </a:r>
            <a:r>
              <a:rPr lang="en-US" sz="2300" dirty="0" err="1"/>
              <a:t>bahyaqatorlar</a:t>
            </a:r>
            <a:r>
              <a:rPr lang="en-US" sz="2300" dirty="0"/>
              <a:t> </a:t>
            </a:r>
            <a:r>
              <a:rPr lang="en-US" sz="2300" dirty="0" err="1"/>
              <a:t>yuritishda</a:t>
            </a:r>
            <a:r>
              <a:rPr lang="en-US" sz="2300" dirty="0"/>
              <a:t>, </a:t>
            </a:r>
            <a:r>
              <a:rPr lang="en-US" sz="2300" dirty="0" err="1"/>
              <a:t>halqalarni</a:t>
            </a:r>
            <a:r>
              <a:rPr lang="en-US" sz="2300" dirty="0"/>
              <a:t> </a:t>
            </a:r>
            <a:r>
              <a:rPr lang="en-US" sz="2300" dirty="0" err="1"/>
              <a:t>yurmashda</a:t>
            </a:r>
            <a:r>
              <a:rPr lang="en-US" sz="2300" dirty="0"/>
              <a:t> </a:t>
            </a:r>
            <a:r>
              <a:rPr lang="en-US" sz="2300" dirty="0" err="1"/>
              <a:t>ishlatiladi</a:t>
            </a:r>
            <a:r>
              <a:rPr lang="en-US" sz="2300" dirty="0"/>
              <a:t>.</a:t>
            </a:r>
            <a:endParaRPr lang="ru-RU" sz="2300" dirty="0"/>
          </a:p>
          <a:p>
            <a:pPr algn="just"/>
            <a:r>
              <a:rPr lang="en-US" sz="2300" dirty="0"/>
              <a:t>	</a:t>
            </a:r>
            <a:r>
              <a:rPr lang="en-US" sz="2300" dirty="0" err="1"/>
              <a:t>Siniq</a:t>
            </a:r>
            <a:r>
              <a:rPr lang="en-US" sz="2300" dirty="0"/>
              <a:t> </a:t>
            </a:r>
            <a:r>
              <a:rPr lang="en-US" sz="2300" dirty="0" err="1"/>
              <a:t>moki</a:t>
            </a:r>
            <a:r>
              <a:rPr lang="en-US" sz="2300" dirty="0"/>
              <a:t> </a:t>
            </a:r>
            <a:r>
              <a:rPr lang="en-US" sz="2300" dirty="0" err="1"/>
              <a:t>bahyaqator</a:t>
            </a:r>
            <a:r>
              <a:rPr lang="en-US" sz="2300" dirty="0"/>
              <a:t> </a:t>
            </a:r>
            <a:r>
              <a:rPr lang="en-US" sz="2300" dirty="0" err="1"/>
              <a:t>yuritishda</a:t>
            </a:r>
            <a:r>
              <a:rPr lang="en-US" sz="2300" dirty="0"/>
              <a:t> </a:t>
            </a:r>
            <a:r>
              <a:rPr lang="en-US" sz="2300" dirty="0" err="1"/>
              <a:t>igna</a:t>
            </a:r>
            <a:r>
              <a:rPr lang="en-US" sz="2300" dirty="0"/>
              <a:t> </a:t>
            </a:r>
            <a:r>
              <a:rPr lang="en-US" sz="2300" dirty="0" err="1"/>
              <a:t>vertikal</a:t>
            </a:r>
            <a:r>
              <a:rPr lang="en-US" sz="2300" dirty="0"/>
              <a:t> </a:t>
            </a:r>
            <a:r>
              <a:rPr lang="en-US" sz="2300" dirty="0" err="1"/>
              <a:t>harakatdan</a:t>
            </a:r>
            <a:r>
              <a:rPr lang="en-US" sz="2300" dirty="0"/>
              <a:t> </a:t>
            </a:r>
            <a:r>
              <a:rPr lang="en-US" sz="2300" dirty="0" err="1"/>
              <a:t>tashqari</a:t>
            </a:r>
            <a:r>
              <a:rPr lang="en-US" sz="2300" dirty="0"/>
              <a:t> </a:t>
            </a:r>
            <a:r>
              <a:rPr lang="en-US" sz="2300" dirty="0" err="1"/>
              <a:t>bahyaqatorning</a:t>
            </a:r>
            <a:r>
              <a:rPr lang="en-US" sz="2300" dirty="0"/>
              <a:t> </a:t>
            </a:r>
            <a:r>
              <a:rPr lang="en-US" sz="2300" dirty="0" err="1"/>
              <a:t>ko`ndalangiga</a:t>
            </a:r>
            <a:r>
              <a:rPr lang="en-US" sz="2300" dirty="0"/>
              <a:t> (</a:t>
            </a:r>
            <a:r>
              <a:rPr lang="en-US" sz="2300" dirty="0" err="1"/>
              <a:t>platformaning</a:t>
            </a:r>
            <a:r>
              <a:rPr lang="en-US" sz="2300" dirty="0"/>
              <a:t> </a:t>
            </a:r>
            <a:r>
              <a:rPr lang="en-US" sz="2300" dirty="0" err="1"/>
              <a:t>uzunasiga</a:t>
            </a:r>
            <a:r>
              <a:rPr lang="en-US" sz="2300" dirty="0"/>
              <a:t>) ham </a:t>
            </a:r>
            <a:r>
              <a:rPr lang="en-US" sz="2300" dirty="0" err="1"/>
              <a:t>harakatlanadi</a:t>
            </a:r>
            <a:r>
              <a:rPr lang="en-US" sz="2300" dirty="0"/>
              <a:t>, </a:t>
            </a:r>
            <a:r>
              <a:rPr lang="en-US" sz="2300" dirty="0" err="1"/>
              <a:t>shuning</a:t>
            </a:r>
            <a:r>
              <a:rPr lang="en-US" sz="2300" dirty="0"/>
              <a:t> </a:t>
            </a:r>
            <a:r>
              <a:rPr lang="en-US" sz="2300" dirty="0" err="1"/>
              <a:t>uchun</a:t>
            </a:r>
            <a:r>
              <a:rPr lang="en-US" sz="2300" dirty="0"/>
              <a:t> </a:t>
            </a:r>
            <a:r>
              <a:rPr lang="en-US" sz="2300" dirty="0" err="1"/>
              <a:t>moki</a:t>
            </a:r>
            <a:r>
              <a:rPr lang="en-US" sz="2300" dirty="0"/>
              <a:t> </a:t>
            </a:r>
            <a:r>
              <a:rPr lang="en-US" sz="2300" dirty="0" err="1"/>
              <a:t>shunday</a:t>
            </a:r>
            <a:r>
              <a:rPr lang="en-US" sz="2300" dirty="0"/>
              <a:t> </a:t>
            </a:r>
            <a:r>
              <a:rPr lang="en-US" sz="2300" dirty="0" err="1"/>
              <a:t>burilgan</a:t>
            </a:r>
            <a:r>
              <a:rPr lang="en-US" sz="2300" dirty="0"/>
              <a:t> </a:t>
            </a:r>
            <a:r>
              <a:rPr lang="en-US" sz="2300" dirty="0" err="1"/>
              <a:t>bo`ladiki</a:t>
            </a:r>
            <a:r>
              <a:rPr lang="en-US" sz="2300" dirty="0"/>
              <a:t>, </a:t>
            </a:r>
            <a:r>
              <a:rPr lang="en-US" sz="2300" dirty="0" err="1"/>
              <a:t>uning</a:t>
            </a:r>
            <a:r>
              <a:rPr lang="en-US" sz="2300" dirty="0"/>
              <a:t> </a:t>
            </a:r>
            <a:r>
              <a:rPr lang="en-US" sz="2300" dirty="0" err="1"/>
              <a:t>aylanish</a:t>
            </a:r>
            <a:r>
              <a:rPr lang="en-US" sz="2300" dirty="0"/>
              <a:t> </a:t>
            </a:r>
            <a:r>
              <a:rPr lang="en-US" sz="2300" dirty="0" err="1"/>
              <a:t>tekisligi</a:t>
            </a:r>
            <a:r>
              <a:rPr lang="en-US" sz="2300" dirty="0"/>
              <a:t> </a:t>
            </a:r>
            <a:r>
              <a:rPr lang="en-US" sz="2300" dirty="0" err="1"/>
              <a:t>ignaning</a:t>
            </a:r>
            <a:r>
              <a:rPr lang="en-US" sz="2300" dirty="0"/>
              <a:t> </a:t>
            </a:r>
            <a:r>
              <a:rPr lang="en-US" sz="2300" dirty="0" err="1"/>
              <a:t>og`ish</a:t>
            </a:r>
            <a:r>
              <a:rPr lang="en-US" sz="2300" dirty="0"/>
              <a:t> </a:t>
            </a:r>
            <a:r>
              <a:rPr lang="en-US" sz="2300" dirty="0" err="1"/>
              <a:t>tekisligiga</a:t>
            </a:r>
            <a:r>
              <a:rPr lang="en-US" sz="2300" dirty="0"/>
              <a:t> parallel </a:t>
            </a:r>
            <a:r>
              <a:rPr lang="en-US" sz="2300" dirty="0" err="1"/>
              <a:t>bo`lsin</a:t>
            </a:r>
            <a:r>
              <a:rPr lang="en-US" sz="2300" dirty="0"/>
              <a:t>.</a:t>
            </a:r>
            <a:endParaRPr lang="ru-RU" sz="23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23</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23</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90261" y="862832"/>
            <a:ext cx="7981950" cy="3970318"/>
          </a:xfrm>
          <a:prstGeom prst="rect">
            <a:avLst/>
          </a:prstGeom>
        </p:spPr>
        <p:txBody>
          <a:bodyPr wrap="square">
            <a:spAutoFit/>
          </a:bodyPr>
          <a:lstStyle/>
          <a:p>
            <a:pPr algn="just"/>
            <a:r>
              <a:rPr lang="uz-Cyrl-UZ"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Siniq</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moki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bahyaqator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quyidagicha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hosil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igna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chapki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teshik</a:t>
            </a:r>
            <a:r>
              <a:rPr lang="en-US" sz="2800" dirty="0">
                <a:latin typeface="Times New Roman" pitchFamily="18" charset="0"/>
                <a:cs typeface="Times New Roman" pitchFamily="18" charset="0"/>
              </a:rPr>
              <a:t> 1 </a:t>
            </a:r>
            <a:r>
              <a:rPr lang="en-US" sz="2800" dirty="0" err="1">
                <a:latin typeface="Times New Roman" pitchFamily="18" charset="0"/>
                <a:cs typeface="Times New Roman" pitchFamily="18" charset="0"/>
              </a:rPr>
              <a:t>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teshadi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pastki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holatdan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ko`tarilayotganda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ustki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ipdan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halqa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hosil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halqani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mokining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naycha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atrofidan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aylantirib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o`tadi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keyin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igna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materialdan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chiqib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bahyaqatorning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ko`ndalangiga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ogadi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reyka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paytda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materialni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bahyaqator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kengligicha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suradi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ikkinchi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teshik</a:t>
            </a:r>
            <a:r>
              <a:rPr lang="en-US" sz="2800" dirty="0">
                <a:latin typeface="Times New Roman" pitchFamily="18" charset="0"/>
                <a:cs typeface="Times New Roman" pitchFamily="18" charset="0"/>
              </a:rPr>
              <a:t> 2 </a:t>
            </a:r>
            <a:r>
              <a:rPr lang="en-US" sz="2800" dirty="0" err="1">
                <a:latin typeface="Times New Roman" pitchFamily="18" charset="0"/>
                <a:cs typeface="Times New Roman" pitchFamily="18" charset="0"/>
              </a:rPr>
              <a:t>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teshadi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Keyin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jarayon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takrorlanadi</a:t>
            </a:r>
            <a:r>
              <a:rPr lang="en-US" sz="2800"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3" name="Скругленный прямоугольник 2"/>
          <p:cNvSpPr/>
          <p:nvPr/>
        </p:nvSpPr>
        <p:spPr>
          <a:xfrm>
            <a:off x="3743325" y="6183312"/>
            <a:ext cx="5391150" cy="5794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SINIQ BAHYAQATORLAR HOSIL BO`LISH XUSUSIYATLARI</a:t>
            </a:r>
            <a:endParaRPr lang="ru-RU"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24</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24</a:t>
            </a:r>
            <a:endParaRPr lang="ru-RU" altLang="ru-RU" sz="2900" b="1" dirty="0">
              <a:solidFill>
                <a:srgbClr val="000099"/>
              </a:solidFill>
              <a:latin typeface="Times New Roman" pitchFamily="18" charset="0"/>
              <a:cs typeface="Times New Roman" pitchFamily="18" charset="0"/>
            </a:endParaRPr>
          </a:p>
        </p:txBody>
      </p:sp>
      <p:pic>
        <p:nvPicPr>
          <p:cNvPr id="7" name="Рисунок 14" descr="Описание: r0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053" y="985163"/>
            <a:ext cx="7665522" cy="3839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a:xfrm>
            <a:off x="666750" y="5057775"/>
            <a:ext cx="7867650" cy="400050"/>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2000" dirty="0">
                <a:latin typeface="Times New Roman" pitchFamily="18" charset="0"/>
                <a:cs typeface="Times New Roman" pitchFamily="18" charset="0"/>
              </a:rPr>
              <a:t>1 </a:t>
            </a:r>
            <a:r>
              <a:rPr lang="ru-RU" sz="2000" dirty="0">
                <a:latin typeface="Times New Roman" pitchFamily="18" charset="0"/>
                <a:cs typeface="Times New Roman" pitchFamily="18" charset="0"/>
              </a:rPr>
              <a:t>-</a:t>
            </a:r>
            <a:r>
              <a:rPr lang="en-US" sz="2000" dirty="0" err="1">
                <a:latin typeface="Times New Roman" pitchFamily="18" charset="0"/>
                <a:cs typeface="Times New Roman" pitchFamily="18" charset="0"/>
              </a:rPr>
              <a:t>rasm</a:t>
            </a:r>
            <a:r>
              <a:rPr lang="ru-RU"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Siniq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bahyaqatorning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turlari</a:t>
            </a:r>
            <a:r>
              <a:rPr lang="ru-RU" dirty="0"/>
              <a:t>.</a:t>
            </a: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25</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25</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75973" y="596339"/>
            <a:ext cx="8010525" cy="4708981"/>
          </a:xfrm>
          <a:prstGeom prst="rect">
            <a:avLst/>
          </a:prstGeom>
        </p:spPr>
        <p:txBody>
          <a:bodyPr wrap="square">
            <a:spAutoFit/>
          </a:bodyPr>
          <a:lstStyle/>
          <a:p>
            <a:pPr algn="just"/>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Bezak</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ishlarini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bajarishda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detallarni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bir</a:t>
            </a:r>
            <a:r>
              <a:rPr lang="ru-RU" sz="2500" dirty="0">
                <a:latin typeface="Times New Roman" pitchFamily="18" charset="0"/>
                <a:cs typeface="Times New Roman" pitchFamily="18" charset="0"/>
              </a:rPr>
              <a:t>-</a:t>
            </a:r>
            <a:r>
              <a:rPr lang="en-US" sz="2500" dirty="0" err="1">
                <a:latin typeface="Times New Roman" pitchFamily="18" charset="0"/>
                <a:cs typeface="Times New Roman" pitchFamily="18" charset="0"/>
              </a:rPr>
              <a:t>biriga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juda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pishik</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qilib</a:t>
            </a:r>
            <a:r>
              <a:rPr lang="en-US" sz="2500" dirty="0">
                <a:latin typeface="Times New Roman" pitchFamily="18" charset="0"/>
                <a:cs typeface="Times New Roman" pitchFamily="18" charset="0"/>
              </a:rPr>
              <a:t> o</a:t>
            </a:r>
            <a:r>
              <a:rPr lang="ru-RU" sz="2500" dirty="0">
                <a:latin typeface="Times New Roman" pitchFamily="18" charset="0"/>
                <a:cs typeface="Times New Roman" pitchFamily="18" charset="0"/>
              </a:rPr>
              <a:t>`</a:t>
            </a:r>
            <a:r>
              <a:rPr lang="en-US" sz="2500" dirty="0">
                <a:latin typeface="Times New Roman" pitchFamily="18" charset="0"/>
                <a:cs typeface="Times New Roman" pitchFamily="18" charset="0"/>
              </a:rPr>
              <a:t>lash </a:t>
            </a:r>
            <a:r>
              <a:rPr lang="en-US" sz="2500" dirty="0" err="1">
                <a:latin typeface="Times New Roman" pitchFamily="18" charset="0"/>
                <a:cs typeface="Times New Roman" pitchFamily="18" charset="0"/>
              </a:rPr>
              <a:t>uchun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a:t>
            </a:r>
            <a:r>
              <a:rPr lang="ru-RU" sz="2500" dirty="0">
                <a:latin typeface="Times New Roman" pitchFamily="18" charset="0"/>
                <a:cs typeface="Times New Roman" pitchFamily="18" charset="0"/>
              </a:rPr>
              <a:t>`</a:t>
            </a:r>
            <a:r>
              <a:rPr lang="en-US" sz="2500" dirty="0">
                <a:latin typeface="Times New Roman" pitchFamily="18" charset="0"/>
                <a:cs typeface="Times New Roman" pitchFamily="18" charset="0"/>
              </a:rPr>
              <a:t>p </a:t>
            </a:r>
            <a:r>
              <a:rPr lang="en-US" sz="2500" dirty="0" err="1">
                <a:latin typeface="Times New Roman" pitchFamily="18" charset="0"/>
                <a:cs typeface="Times New Roman" pitchFamily="18" charset="0"/>
              </a:rPr>
              <a:t>sanchiqli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siniq</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bahyaqator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yuritiladi</a:t>
            </a:r>
            <a:r>
              <a:rPr lang="ru-RU" sz="2500" dirty="0">
                <a:latin typeface="Times New Roman" pitchFamily="18" charset="0"/>
                <a:cs typeface="Times New Roman" pitchFamily="18" charset="0"/>
              </a:rPr>
              <a:t>. </a:t>
            </a:r>
            <a:r>
              <a:rPr lang="en-US" sz="2500" dirty="0">
                <a:latin typeface="Times New Roman" pitchFamily="18" charset="0"/>
                <a:cs typeface="Times New Roman" pitchFamily="18" charset="0"/>
              </a:rPr>
              <a:t>Bu </a:t>
            </a:r>
            <a:r>
              <a:rPr lang="en-US" sz="2500" dirty="0" err="1">
                <a:latin typeface="Times New Roman" pitchFamily="18" charset="0"/>
                <a:cs typeface="Times New Roman" pitchFamily="18" charset="0"/>
              </a:rPr>
              <a:t>bahyaqatorlar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mashinalarda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bajariladi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Bunday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bahyaqatorlar</a:t>
            </a:r>
            <a:r>
              <a:rPr lang="en-US" sz="2500" dirty="0">
                <a:latin typeface="Times New Roman" pitchFamily="18" charset="0"/>
                <a:cs typeface="Times New Roman" pitchFamily="18" charset="0"/>
              </a:rPr>
              <a:t> 5.1.-rasm, b da </a:t>
            </a:r>
            <a:r>
              <a:rPr lang="en-US" sz="2500" dirty="0" err="1">
                <a:latin typeface="Times New Roman" pitchFamily="18" charset="0"/>
                <a:cs typeface="Times New Roman" pitchFamily="18" charset="0"/>
              </a:rPr>
              <a:t>tasvirlangan</a:t>
            </a:r>
            <a:r>
              <a:rPr lang="en-US" sz="2500" dirty="0">
                <a:latin typeface="Times New Roman" pitchFamily="18" charset="0"/>
                <a:cs typeface="Times New Roman" pitchFamily="18" charset="0"/>
              </a:rPr>
              <a:t>. Bu </a:t>
            </a:r>
            <a:r>
              <a:rPr lang="en-US" sz="2500" dirty="0" err="1">
                <a:latin typeface="Times New Roman" pitchFamily="18" charset="0"/>
                <a:cs typeface="Times New Roman" pitchFamily="18" charset="0"/>
              </a:rPr>
              <a:t>rasmlarda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ko`rinishicha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ularga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chapdan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o`ngga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tomon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karalsa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sanchiqli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bahyaqatorlar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uchta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oltita</a:t>
            </a:r>
            <a:r>
              <a:rPr lang="en-US" sz="2500" dirty="0">
                <a:latin typeface="Times New Roman" pitchFamily="18" charset="0"/>
                <a:cs typeface="Times New Roman" pitchFamily="18" charset="0"/>
              </a:rPr>
              <a:t>, un </a:t>
            </a:r>
            <a:r>
              <a:rPr lang="en-US" sz="2500" dirty="0" err="1">
                <a:latin typeface="Times New Roman" pitchFamily="18" charset="0"/>
                <a:cs typeface="Times New Roman" pitchFamily="18" charset="0"/>
              </a:rPr>
              <a:t>ikkita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ikkita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ketma-ket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takrorlanadigan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bahyalardan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iborat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bo`ladi</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a:p>
            <a:pPr algn="just"/>
            <a:r>
              <a:rPr lang="uz-Cyrl-UZ"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chizikli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siniq</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bahyaqator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yuritish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uchun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bitta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bilan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ishlaydigan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ikkita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maxsus</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tutgichga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o`rnatiladi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Ignalarni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gorizontal</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harakatga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kopir</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g`ildiragi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keltiradi</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525" y="5771285"/>
            <a:ext cx="9144000" cy="1112983"/>
          </a:xfrm>
          <a:prstGeom prst="rect">
            <a:avLst/>
          </a:prstGeom>
          <a:solidFill>
            <a:srgbClr val="BC9A6A"/>
          </a:solidFill>
          <a:ln>
            <a:noFill/>
          </a:ln>
        </p:spPr>
        <p:txBody>
          <a:bodyPr spcFirstLastPara="1" wrap="square" lIns="91425" tIns="45700" rIns="91425" bIns="45700" anchor="ctr" anchorCtr="0">
            <a:noAutofit/>
          </a:bodyPr>
          <a:lstStyle/>
          <a:p>
            <a:endParaRPr lang="ru-RU" dirty="0"/>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26</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26</a:t>
            </a:r>
            <a:endParaRPr lang="ru-RU" altLang="ru-RU" sz="2900" b="1" dirty="0">
              <a:solidFill>
                <a:srgbClr val="000099"/>
              </a:solidFill>
              <a:latin typeface="Times New Roman" pitchFamily="18" charset="0"/>
              <a:cs typeface="Times New Roman" pitchFamily="18" charset="0"/>
            </a:endParaRPr>
          </a:p>
        </p:txBody>
      </p:sp>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304389"/>
            <a:ext cx="6762750" cy="4916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Скругленный прямоугольник 1"/>
          <p:cNvSpPr/>
          <p:nvPr/>
        </p:nvSpPr>
        <p:spPr>
          <a:xfrm>
            <a:off x="1495425" y="5163613"/>
            <a:ext cx="6353175" cy="381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t>2</a:t>
            </a:r>
            <a:r>
              <a:rPr lang="en-US" dirty="0"/>
              <a:t>-</a:t>
            </a:r>
            <a:r>
              <a:rPr lang="en-US" dirty="0" err="1"/>
              <a:t>rasm</a:t>
            </a:r>
            <a:r>
              <a:rPr lang="en-US" dirty="0"/>
              <a:t>. </a:t>
            </a:r>
            <a:r>
              <a:rPr lang="en-US" dirty="0" err="1"/>
              <a:t>Igna</a:t>
            </a:r>
            <a:r>
              <a:rPr lang="en-US" dirty="0"/>
              <a:t> </a:t>
            </a:r>
            <a:r>
              <a:rPr lang="en-US" dirty="0" err="1"/>
              <a:t>va</a:t>
            </a:r>
            <a:r>
              <a:rPr lang="en-US" dirty="0"/>
              <a:t> </a:t>
            </a:r>
            <a:r>
              <a:rPr lang="en-US" dirty="0" err="1"/>
              <a:t>mokining</a:t>
            </a:r>
            <a:r>
              <a:rPr lang="en-US" dirty="0"/>
              <a:t> </a:t>
            </a:r>
            <a:r>
              <a:rPr lang="en-US" dirty="0" err="1"/>
              <a:t>o`zaro</a:t>
            </a:r>
            <a:r>
              <a:rPr lang="en-US" dirty="0"/>
              <a:t> </a:t>
            </a:r>
            <a:r>
              <a:rPr lang="en-US" dirty="0" err="1"/>
              <a:t>harakat</a:t>
            </a:r>
            <a:r>
              <a:rPr lang="en-US" dirty="0"/>
              <a:t> </a:t>
            </a:r>
            <a:r>
              <a:rPr lang="en-US" dirty="0" err="1"/>
              <a:t>sxemasi</a:t>
            </a:r>
            <a:r>
              <a:rPr lang="en-US" dirty="0" smtClean="0"/>
              <a:t>.</a:t>
            </a:r>
            <a:endParaRPr lang="ru-RU"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27</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27</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638175" y="503813"/>
            <a:ext cx="7981950" cy="5047536"/>
          </a:xfrm>
          <a:prstGeom prst="rect">
            <a:avLst/>
          </a:prstGeom>
        </p:spPr>
        <p:txBody>
          <a:bodyPr wrap="square">
            <a:spAutoFit/>
          </a:bodyPr>
          <a:lstStyle/>
          <a:p>
            <a:pPr algn="just"/>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Igna</a:t>
            </a:r>
            <a:r>
              <a:rPr lang="en-US" sz="2300" dirty="0" smtClean="0">
                <a:latin typeface="Times New Roman" pitchFamily="18" charset="0"/>
                <a:cs typeface="Times New Roman" pitchFamily="18" charset="0"/>
              </a:rPr>
              <a:t> </a:t>
            </a:r>
            <a:r>
              <a:rPr lang="en-US" sz="2300" dirty="0" err="1">
                <a:latin typeface="Times New Roman" pitchFamily="18" charset="0"/>
                <a:cs typeface="Times New Roman" pitchFamily="18" charset="0"/>
              </a:rPr>
              <a:t>ostki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holatidan</a:t>
            </a:r>
            <a:r>
              <a:rPr lang="en-US" sz="2300" dirty="0">
                <a:latin typeface="Times New Roman" pitchFamily="18" charset="0"/>
                <a:cs typeface="Times New Roman" pitchFamily="18" charset="0"/>
              </a:rPr>
              <a:t> DZ1 </a:t>
            </a:r>
            <a:r>
              <a:rPr lang="en-US" sz="2300" dirty="0" err="1">
                <a:latin typeface="Times New Roman" pitchFamily="18" charset="0"/>
                <a:cs typeface="Times New Roman" pitchFamily="18" charset="0"/>
              </a:rPr>
              <a:t>uzunlikka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ko`tarilganda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ustki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ipdan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halqa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hosil</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qiladi</a:t>
            </a:r>
            <a:r>
              <a:rPr lang="en-US" sz="2300" dirty="0">
                <a:latin typeface="Times New Roman" pitchFamily="18" charset="0"/>
                <a:cs typeface="Times New Roman" pitchFamily="18" charset="0"/>
              </a:rPr>
              <a:t>. Bu </a:t>
            </a:r>
            <a:r>
              <a:rPr lang="en-US" sz="2300" dirty="0" err="1">
                <a:latin typeface="Times New Roman" pitchFamily="18" charset="0"/>
                <a:cs typeface="Times New Roman" pitchFamily="18" charset="0"/>
              </a:rPr>
              <a:t>vaqtda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moki</a:t>
            </a:r>
            <a:r>
              <a:rPr lang="en-US" sz="2300" dirty="0">
                <a:latin typeface="Times New Roman" pitchFamily="18" charset="0"/>
                <a:cs typeface="Times New Roman" pitchFamily="18" charset="0"/>
              </a:rPr>
              <a:t> b1 </a:t>
            </a:r>
            <a:r>
              <a:rPr lang="en-US" sz="2300" dirty="0" err="1">
                <a:latin typeface="Times New Roman" pitchFamily="18" charset="0"/>
                <a:cs typeface="Times New Roman" pitchFamily="18" charset="0"/>
              </a:rPr>
              <a:t>burchakka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buriladi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Halqani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ilib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olish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davrida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uchi</a:t>
            </a:r>
            <a:r>
              <a:rPr lang="en-US" sz="2300" dirty="0">
                <a:latin typeface="Times New Roman" pitchFamily="18" charset="0"/>
                <a:cs typeface="Times New Roman" pitchFamily="18" charset="0"/>
              </a:rPr>
              <a:t> m </a:t>
            </a:r>
            <a:r>
              <a:rPr lang="en-US" sz="2300" dirty="0" err="1">
                <a:latin typeface="Times New Roman" pitchFamily="18" charset="0"/>
                <a:cs typeface="Times New Roman" pitchFamily="18" charset="0"/>
              </a:rPr>
              <a:t>nuqtada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ko`zidan</a:t>
            </a:r>
            <a:r>
              <a:rPr lang="en-US" sz="2300" dirty="0">
                <a:latin typeface="Times New Roman" pitchFamily="18" charset="0"/>
                <a:cs typeface="Times New Roman" pitchFamily="18" charset="0"/>
              </a:rPr>
              <a:t> S1 </a:t>
            </a:r>
            <a:r>
              <a:rPr lang="en-US" sz="2300" dirty="0" err="1">
                <a:latin typeface="Times New Roman" pitchFamily="18" charset="0"/>
                <a:cs typeface="Times New Roman" pitchFamily="18" charset="0"/>
              </a:rPr>
              <a:t>masofada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joylashgan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tomonga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sanchilishida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burilish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burchagi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bo`ladi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ipi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halqasini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ilib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olish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vaqtida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uchi</a:t>
            </a:r>
            <a:r>
              <a:rPr lang="en-US" sz="2300" dirty="0">
                <a:latin typeface="Times New Roman" pitchFamily="18" charset="0"/>
                <a:cs typeface="Times New Roman" pitchFamily="18" charset="0"/>
              </a:rPr>
              <a:t> h </a:t>
            </a:r>
            <a:r>
              <a:rPr lang="en-US" sz="2300" dirty="0" err="1">
                <a:latin typeface="Times New Roman" pitchFamily="18" charset="0"/>
                <a:cs typeface="Times New Roman" pitchFamily="18" charset="0"/>
              </a:rPr>
              <a:t>nuqtada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joylashadi</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a:p>
            <a:pPr algn="just"/>
            <a:r>
              <a:rPr lang="uz-Cyrl-UZ"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Ignaning</a:t>
            </a:r>
            <a:r>
              <a:rPr lang="en-US" sz="2300" dirty="0">
                <a:latin typeface="Times New Roman" pitchFamily="18" charset="0"/>
                <a:cs typeface="Times New Roman" pitchFamily="18" charset="0"/>
              </a:rPr>
              <a:t> DZ2 </a:t>
            </a:r>
            <a:r>
              <a:rPr lang="en-US" sz="2300" dirty="0" err="1">
                <a:latin typeface="Times New Roman" pitchFamily="18" charset="0"/>
                <a:cs typeface="Times New Roman" pitchFamily="18" charset="0"/>
              </a:rPr>
              <a:t>ko`tarilish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balandligi</a:t>
            </a:r>
            <a:r>
              <a:rPr lang="en-US" sz="2300" dirty="0">
                <a:latin typeface="Times New Roman" pitchFamily="18" charset="0"/>
                <a:cs typeface="Times New Roman" pitchFamily="18" charset="0"/>
              </a:rPr>
              <a:t> DZ1 </a:t>
            </a:r>
            <a:r>
              <a:rPr lang="en-US" sz="2300" dirty="0" err="1">
                <a:latin typeface="Times New Roman" pitchFamily="18" charset="0"/>
                <a:cs typeface="Times New Roman" pitchFamily="18" charset="0"/>
              </a:rPr>
              <a:t>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karaganda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kichiq</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masofa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esa</a:t>
            </a:r>
            <a:r>
              <a:rPr lang="en-US" sz="2300" dirty="0">
                <a:latin typeface="Times New Roman" pitchFamily="18" charset="0"/>
                <a:cs typeface="Times New Roman" pitchFamily="18" charset="0"/>
              </a:rPr>
              <a:t> S2&lt;S1 </a:t>
            </a:r>
            <a:r>
              <a:rPr lang="en-US" sz="2300" dirty="0" err="1">
                <a:latin typeface="Times New Roman" pitchFamily="18" charset="0"/>
                <a:cs typeface="Times New Roman" pitchFamily="18" charset="0"/>
              </a:rPr>
              <a:t>bo`ladi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Bundan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ma`lumki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tebranish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masofasi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oshishi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bilan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holatida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uchining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halqani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ilib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olishi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yomonlashadi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Buni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bartaraf</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etish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uchun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quyidagi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texnik</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echimlarni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qo`llash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mumkin</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a:p>
            <a:pPr algn="just"/>
            <a:r>
              <a:rPr lang="uz-Cyrl-UZ"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diametrini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kattalashtirish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bilan</a:t>
            </a:r>
            <a:r>
              <a:rPr lang="en-US" sz="2300" dirty="0">
                <a:latin typeface="Times New Roman" pitchFamily="18" charset="0"/>
                <a:cs typeface="Times New Roman" pitchFamily="18" charset="0"/>
              </a:rPr>
              <a:t> h </a:t>
            </a:r>
            <a:r>
              <a:rPr lang="en-US" sz="2300" dirty="0" err="1">
                <a:latin typeface="Times New Roman" pitchFamily="18" charset="0"/>
                <a:cs typeface="Times New Roman" pitchFamily="18" charset="0"/>
              </a:rPr>
              <a:t>va</a:t>
            </a:r>
            <a:r>
              <a:rPr lang="en-US" sz="2300" dirty="0">
                <a:latin typeface="Times New Roman" pitchFamily="18" charset="0"/>
                <a:cs typeface="Times New Roman" pitchFamily="18" charset="0"/>
              </a:rPr>
              <a:t> b2 </a:t>
            </a:r>
            <a:r>
              <a:rPr lang="en-US" sz="2300" dirty="0" err="1">
                <a:latin typeface="Times New Roman" pitchFamily="18" charset="0"/>
                <a:cs typeface="Times New Roman" pitchFamily="18" charset="0"/>
              </a:rPr>
              <a:t>burchaklarni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kamaytirishga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erishish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mumkin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Biroq</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moki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diametrining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kattalashishi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natijasida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igna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ipining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eyilishi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oshadi</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28</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28</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676275" y="1104424"/>
            <a:ext cx="7800975" cy="2785378"/>
          </a:xfrm>
          <a:prstGeom prst="rect">
            <a:avLst/>
          </a:prstGeom>
        </p:spPr>
        <p:txBody>
          <a:bodyPr wrap="square">
            <a:spAutoFit/>
          </a:bodyPr>
          <a:lstStyle/>
          <a:p>
            <a:pPr algn="just"/>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Mokining</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notekis</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harakatini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ta`minlash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orqali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mokining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ikkinchi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holatidagi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aylanishini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kamaytirish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mumkin</a:t>
            </a:r>
            <a:r>
              <a:rPr lang="en-US" sz="2500" dirty="0">
                <a:latin typeface="Times New Roman" pitchFamily="18" charset="0"/>
                <a:cs typeface="Times New Roman" pitchFamily="18" charset="0"/>
              </a:rPr>
              <a:t>. Bu </a:t>
            </a:r>
            <a:r>
              <a:rPr lang="en-US" sz="2500" dirty="0" err="1">
                <a:latin typeface="Times New Roman" pitchFamily="18" charset="0"/>
                <a:cs typeface="Times New Roman" pitchFamily="18" charset="0"/>
              </a:rPr>
              <a:t>usulni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yuqori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tezlikda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ishlaydigan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mashinalarda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qo`llab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bulmaydi</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a:p>
            <a:pPr algn="just"/>
            <a:r>
              <a:rPr lang="uz-Cyrl-UZ"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uchi</a:t>
            </a:r>
            <a:r>
              <a:rPr lang="en-US" sz="2500" dirty="0">
                <a:latin typeface="Times New Roman" pitchFamily="18" charset="0"/>
                <a:cs typeface="Times New Roman" pitchFamily="18" charset="0"/>
              </a:rPr>
              <a:t> O1 </a:t>
            </a:r>
            <a:r>
              <a:rPr lang="en-US" sz="2500" dirty="0" err="1">
                <a:latin typeface="Times New Roman" pitchFamily="18" charset="0"/>
                <a:cs typeface="Times New Roman" pitchFamily="18" charset="0"/>
              </a:rPr>
              <a:t>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siljitish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yo`li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bilan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moki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uchining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igna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ipi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halqasini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uz</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vaqtida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ilib</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olishni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ta`minlash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mumkin</a:t>
            </a:r>
            <a:r>
              <a:rPr lang="en-US" sz="2500" dirty="0">
                <a:latin typeface="Times New Roman" pitchFamily="18" charset="0"/>
                <a:cs typeface="Times New Roman" pitchFamily="18" charset="0"/>
              </a:rPr>
              <a:t>.</a:t>
            </a:r>
            <a:endParaRPr lang="ru-RU" sz="25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29</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29</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590675" y="264928"/>
            <a:ext cx="7067550" cy="6603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defRPr/>
            </a:pPr>
            <a:r>
              <a:rPr lang="en-US" sz="2300" b="1" dirty="0"/>
              <a:t>1026 (ROSSIYA) RUSUMLI TIKUV MASHINASI</a:t>
            </a:r>
            <a:endParaRPr lang="ru-RU" sz="2300" dirty="0"/>
          </a:p>
        </p:txBody>
      </p:sp>
      <p:sp>
        <p:nvSpPr>
          <p:cNvPr id="3" name="Прямоугольник 2"/>
          <p:cNvSpPr/>
          <p:nvPr/>
        </p:nvSpPr>
        <p:spPr>
          <a:xfrm>
            <a:off x="561975" y="1142701"/>
            <a:ext cx="8172450" cy="4708981"/>
          </a:xfrm>
          <a:prstGeom prst="rect">
            <a:avLst/>
          </a:prstGeom>
        </p:spPr>
        <p:txBody>
          <a:bodyPr wrap="square">
            <a:spAutoFit/>
          </a:bodyPr>
          <a:lstStyle/>
          <a:p>
            <a:pPr algn="just"/>
            <a:r>
              <a:rPr lang="en-US" sz="2000" dirty="0" smtClean="0">
                <a:cs typeface="Times New Roman" pitchFamily="18" charset="0"/>
              </a:rPr>
              <a:t>	</a:t>
            </a:r>
            <a:r>
              <a:rPr lang="en-US" sz="2000" dirty="0" err="1" smtClean="0">
                <a:cs typeface="Times New Roman" pitchFamily="18" charset="0"/>
              </a:rPr>
              <a:t>Rossiyadagi</a:t>
            </a:r>
            <a:r>
              <a:rPr lang="en-US" sz="2000" dirty="0" smtClean="0">
                <a:cs typeface="Times New Roman" pitchFamily="18" charset="0"/>
              </a:rPr>
              <a:t> </a:t>
            </a:r>
            <a:r>
              <a:rPr lang="en-US" sz="2000" dirty="0">
                <a:cs typeface="Times New Roman" pitchFamily="18" charset="0"/>
              </a:rPr>
              <a:t>Podolsk </a:t>
            </a:r>
            <a:r>
              <a:rPr lang="en-US" sz="2000" dirty="0" err="1">
                <a:cs typeface="Times New Roman" pitchFamily="18" charset="0"/>
              </a:rPr>
              <a:t>mexanika</a:t>
            </a:r>
            <a:r>
              <a:rPr lang="en-US" sz="2000" dirty="0">
                <a:cs typeface="Times New Roman" pitchFamily="18" charset="0"/>
              </a:rPr>
              <a:t> </a:t>
            </a:r>
            <a:r>
              <a:rPr lang="en-US" sz="2000" dirty="0" err="1">
                <a:cs typeface="Times New Roman" pitchFamily="18" charset="0"/>
              </a:rPr>
              <a:t>zavodi</a:t>
            </a:r>
            <a:r>
              <a:rPr lang="en-US" sz="2000" dirty="0">
                <a:cs typeface="Times New Roman" pitchFamily="18" charset="0"/>
              </a:rPr>
              <a:t> </a:t>
            </a:r>
            <a:r>
              <a:rPr lang="en-US" sz="2000" dirty="0" err="1">
                <a:cs typeface="Times New Roman" pitchFamily="18" charset="0"/>
              </a:rPr>
              <a:t>ishlab</a:t>
            </a:r>
            <a:r>
              <a:rPr lang="en-US" sz="2000" dirty="0">
                <a:cs typeface="Times New Roman" pitchFamily="18" charset="0"/>
              </a:rPr>
              <a:t> </a:t>
            </a:r>
            <a:r>
              <a:rPr lang="en-US" sz="2000" dirty="0" err="1">
                <a:cs typeface="Times New Roman" pitchFamily="18" charset="0"/>
              </a:rPr>
              <a:t>chiqaradigan</a:t>
            </a:r>
            <a:r>
              <a:rPr lang="en-US" sz="2000" dirty="0">
                <a:cs typeface="Times New Roman" pitchFamily="18" charset="0"/>
              </a:rPr>
              <a:t> 1026 </a:t>
            </a:r>
            <a:r>
              <a:rPr lang="en-US" sz="2000" dirty="0" err="1">
                <a:cs typeface="Times New Roman" pitchFamily="18" charset="0"/>
              </a:rPr>
              <a:t>rusumli</a:t>
            </a:r>
            <a:r>
              <a:rPr lang="en-US" sz="2000" dirty="0">
                <a:cs typeface="Times New Roman" pitchFamily="18" charset="0"/>
              </a:rPr>
              <a:t> </a:t>
            </a:r>
            <a:r>
              <a:rPr lang="en-US" sz="2000" dirty="0" err="1">
                <a:cs typeface="Times New Roman" pitchFamily="18" charset="0"/>
              </a:rPr>
              <a:t>tikuv</a:t>
            </a:r>
            <a:r>
              <a:rPr lang="en-US" sz="2000" dirty="0">
                <a:cs typeface="Times New Roman" pitchFamily="18" charset="0"/>
              </a:rPr>
              <a:t> </a:t>
            </a:r>
            <a:r>
              <a:rPr lang="en-US" sz="2000" dirty="0" err="1">
                <a:cs typeface="Times New Roman" pitchFamily="18" charset="0"/>
              </a:rPr>
              <a:t>mashinasi</a:t>
            </a:r>
            <a:r>
              <a:rPr lang="en-US" sz="2000" dirty="0">
                <a:cs typeface="Times New Roman" pitchFamily="18" charset="0"/>
              </a:rPr>
              <a:t> </a:t>
            </a:r>
            <a:r>
              <a:rPr lang="en-US" sz="2000" dirty="0" err="1">
                <a:cs typeface="Times New Roman" pitchFamily="18" charset="0"/>
              </a:rPr>
              <a:t>yupqa</a:t>
            </a:r>
            <a:r>
              <a:rPr lang="en-US" sz="2000" dirty="0">
                <a:cs typeface="Times New Roman" pitchFamily="18" charset="0"/>
              </a:rPr>
              <a:t> </a:t>
            </a:r>
            <a:r>
              <a:rPr lang="en-US" sz="2000" dirty="0" err="1">
                <a:cs typeface="Times New Roman" pitchFamily="18" charset="0"/>
              </a:rPr>
              <a:t>va</a:t>
            </a:r>
            <a:r>
              <a:rPr lang="en-US" sz="2000" dirty="0">
                <a:cs typeface="Times New Roman" pitchFamily="18" charset="0"/>
              </a:rPr>
              <a:t> </a:t>
            </a:r>
            <a:r>
              <a:rPr lang="en-US" sz="2000" dirty="0" err="1">
                <a:cs typeface="Times New Roman" pitchFamily="18" charset="0"/>
              </a:rPr>
              <a:t>o`rtacha</a:t>
            </a:r>
            <a:r>
              <a:rPr lang="en-US" sz="2000" dirty="0">
                <a:cs typeface="Times New Roman" pitchFamily="18" charset="0"/>
              </a:rPr>
              <a:t> </a:t>
            </a:r>
            <a:r>
              <a:rPr lang="en-US" sz="2000" dirty="0" err="1">
                <a:cs typeface="Times New Roman" pitchFamily="18" charset="0"/>
              </a:rPr>
              <a:t>qalinlikdagi</a:t>
            </a:r>
            <a:r>
              <a:rPr lang="en-US" sz="2000" dirty="0">
                <a:cs typeface="Times New Roman" pitchFamily="18" charset="0"/>
              </a:rPr>
              <a:t> </a:t>
            </a:r>
            <a:r>
              <a:rPr lang="en-US" sz="2000" dirty="0" err="1">
                <a:cs typeface="Times New Roman" pitchFamily="18" charset="0"/>
              </a:rPr>
              <a:t>materiallarga</a:t>
            </a:r>
            <a:r>
              <a:rPr lang="en-US" sz="2000" dirty="0">
                <a:cs typeface="Times New Roman" pitchFamily="18" charset="0"/>
              </a:rPr>
              <a:t> </a:t>
            </a:r>
            <a:r>
              <a:rPr lang="en-US" sz="2000" dirty="0" err="1">
                <a:cs typeface="Times New Roman" pitchFamily="18" charset="0"/>
              </a:rPr>
              <a:t>ishlov</a:t>
            </a:r>
            <a:r>
              <a:rPr lang="en-US" sz="2000" dirty="0">
                <a:cs typeface="Times New Roman" pitchFamily="18" charset="0"/>
              </a:rPr>
              <a:t> </a:t>
            </a:r>
            <a:r>
              <a:rPr lang="en-US" sz="2000" dirty="0" err="1">
                <a:cs typeface="Times New Roman" pitchFamily="18" charset="0"/>
              </a:rPr>
              <a:t>berishda</a:t>
            </a:r>
            <a:r>
              <a:rPr lang="en-US" sz="2000" dirty="0">
                <a:cs typeface="Times New Roman" pitchFamily="18" charset="0"/>
              </a:rPr>
              <a:t> </a:t>
            </a:r>
            <a:r>
              <a:rPr lang="en-US" sz="2000" dirty="0" err="1">
                <a:cs typeface="Times New Roman" pitchFamily="18" charset="0"/>
              </a:rPr>
              <a:t>siniq</a:t>
            </a:r>
            <a:r>
              <a:rPr lang="en-US" sz="2000" dirty="0">
                <a:cs typeface="Times New Roman" pitchFamily="18" charset="0"/>
              </a:rPr>
              <a:t> </a:t>
            </a:r>
            <a:r>
              <a:rPr lang="en-US" sz="2000" dirty="0" err="1">
                <a:cs typeface="Times New Roman" pitchFamily="18" charset="0"/>
              </a:rPr>
              <a:t>moki</a:t>
            </a:r>
            <a:r>
              <a:rPr lang="en-US" sz="2000" dirty="0">
                <a:cs typeface="Times New Roman" pitchFamily="18" charset="0"/>
              </a:rPr>
              <a:t> </a:t>
            </a:r>
            <a:r>
              <a:rPr lang="en-US" sz="2000" dirty="0" err="1">
                <a:cs typeface="Times New Roman" pitchFamily="18" charset="0"/>
              </a:rPr>
              <a:t>bahyaqator</a:t>
            </a:r>
            <a:r>
              <a:rPr lang="en-US" sz="2000" dirty="0">
                <a:cs typeface="Times New Roman" pitchFamily="18" charset="0"/>
              </a:rPr>
              <a:t> </a:t>
            </a:r>
            <a:r>
              <a:rPr lang="en-US" sz="2000" dirty="0" err="1">
                <a:cs typeface="Times New Roman" pitchFamily="18" charset="0"/>
              </a:rPr>
              <a:t>yuritib</a:t>
            </a:r>
            <a:r>
              <a:rPr lang="en-US" sz="2000" dirty="0">
                <a:cs typeface="Times New Roman" pitchFamily="18" charset="0"/>
              </a:rPr>
              <a:t>, </a:t>
            </a:r>
            <a:r>
              <a:rPr lang="en-US" sz="2000" dirty="0" err="1">
                <a:cs typeface="Times New Roman" pitchFamily="18" charset="0"/>
              </a:rPr>
              <a:t>kavish</a:t>
            </a:r>
            <a:r>
              <a:rPr lang="en-US" sz="2000" dirty="0">
                <a:cs typeface="Times New Roman" pitchFamily="18" charset="0"/>
              </a:rPr>
              <a:t>, </a:t>
            </a:r>
            <a:r>
              <a:rPr lang="en-US" sz="2000" dirty="0" err="1">
                <a:cs typeface="Times New Roman" pitchFamily="18" charset="0"/>
              </a:rPr>
              <a:t>bo`qib</a:t>
            </a:r>
            <a:r>
              <a:rPr lang="en-US" sz="2000" dirty="0">
                <a:cs typeface="Times New Roman" pitchFamily="18" charset="0"/>
              </a:rPr>
              <a:t> </a:t>
            </a:r>
            <a:r>
              <a:rPr lang="en-US" sz="2000" dirty="0" err="1">
                <a:cs typeface="Times New Roman" pitchFamily="18" charset="0"/>
              </a:rPr>
              <a:t>tikish</a:t>
            </a:r>
            <a:r>
              <a:rPr lang="en-US" sz="2000" dirty="0">
                <a:cs typeface="Times New Roman" pitchFamily="18" charset="0"/>
              </a:rPr>
              <a:t> </a:t>
            </a:r>
            <a:r>
              <a:rPr lang="en-US" sz="2000" dirty="0" err="1">
                <a:cs typeface="Times New Roman" pitchFamily="18" charset="0"/>
              </a:rPr>
              <a:t>ishlarini</a:t>
            </a:r>
            <a:r>
              <a:rPr lang="en-US" sz="2000" dirty="0">
                <a:cs typeface="Times New Roman" pitchFamily="18" charset="0"/>
              </a:rPr>
              <a:t> </a:t>
            </a:r>
            <a:r>
              <a:rPr lang="en-US" sz="2000" dirty="0" err="1">
                <a:cs typeface="Times New Roman" pitchFamily="18" charset="0"/>
              </a:rPr>
              <a:t>bajarishga</a:t>
            </a:r>
            <a:r>
              <a:rPr lang="en-US" sz="2000" dirty="0">
                <a:cs typeface="Times New Roman" pitchFamily="18" charset="0"/>
              </a:rPr>
              <a:t> </a:t>
            </a:r>
            <a:r>
              <a:rPr lang="en-US" sz="2000" dirty="0" err="1">
                <a:cs typeface="Times New Roman" pitchFamily="18" charset="0"/>
              </a:rPr>
              <a:t>mo`ljallangan</a:t>
            </a:r>
            <a:r>
              <a:rPr lang="en-US" sz="2000" dirty="0">
                <a:cs typeface="Times New Roman" pitchFamily="18" charset="0"/>
              </a:rPr>
              <a:t>. </a:t>
            </a:r>
            <a:r>
              <a:rPr lang="en-US" sz="2000" dirty="0" err="1">
                <a:cs typeface="Times New Roman" pitchFamily="18" charset="0"/>
              </a:rPr>
              <a:t>Mashina</a:t>
            </a:r>
            <a:r>
              <a:rPr lang="en-US" sz="2000" dirty="0">
                <a:cs typeface="Times New Roman" pitchFamily="18" charset="0"/>
              </a:rPr>
              <a:t> </a:t>
            </a:r>
            <a:r>
              <a:rPr lang="en-US" sz="2000" dirty="0" err="1">
                <a:cs typeface="Times New Roman" pitchFamily="18" charset="0"/>
              </a:rPr>
              <a:t>asosiy</a:t>
            </a:r>
            <a:r>
              <a:rPr lang="en-US" sz="2000" dirty="0">
                <a:cs typeface="Times New Roman" pitchFamily="18" charset="0"/>
              </a:rPr>
              <a:t> </a:t>
            </a:r>
            <a:r>
              <a:rPr lang="en-US" sz="2000" dirty="0" err="1">
                <a:cs typeface="Times New Roman" pitchFamily="18" charset="0"/>
              </a:rPr>
              <a:t>valining</a:t>
            </a:r>
            <a:r>
              <a:rPr lang="en-US" sz="2000" dirty="0">
                <a:cs typeface="Times New Roman" pitchFamily="18" charset="0"/>
              </a:rPr>
              <a:t> </a:t>
            </a:r>
            <a:r>
              <a:rPr lang="en-US" sz="2000" dirty="0" err="1">
                <a:cs typeface="Times New Roman" pitchFamily="18" charset="0"/>
              </a:rPr>
              <a:t>aylanish</a:t>
            </a:r>
            <a:r>
              <a:rPr lang="en-US" sz="2000" dirty="0">
                <a:cs typeface="Times New Roman" pitchFamily="18" charset="0"/>
              </a:rPr>
              <a:t> </a:t>
            </a:r>
            <a:r>
              <a:rPr lang="en-US" sz="2000" dirty="0" err="1">
                <a:cs typeface="Times New Roman" pitchFamily="18" charset="0"/>
              </a:rPr>
              <a:t>chastotasi</a:t>
            </a:r>
            <a:r>
              <a:rPr lang="en-US" sz="2000" dirty="0">
                <a:cs typeface="Times New Roman" pitchFamily="18" charset="0"/>
              </a:rPr>
              <a:t> 4500 </a:t>
            </a:r>
            <a:r>
              <a:rPr lang="en-US" sz="2000" dirty="0" err="1">
                <a:cs typeface="Times New Roman" pitchFamily="18" charset="0"/>
              </a:rPr>
              <a:t>ayl</a:t>
            </a:r>
            <a:r>
              <a:rPr lang="en-US" sz="2000" dirty="0">
                <a:cs typeface="Times New Roman" pitchFamily="18" charset="0"/>
              </a:rPr>
              <a:t>/min. </a:t>
            </a:r>
            <a:r>
              <a:rPr lang="en-US" sz="2000" dirty="0" err="1">
                <a:cs typeface="Times New Roman" pitchFamily="18" charset="0"/>
              </a:rPr>
              <a:t>Bahyasining</a:t>
            </a:r>
            <a:r>
              <a:rPr lang="en-US" sz="2000" dirty="0">
                <a:cs typeface="Times New Roman" pitchFamily="18" charset="0"/>
              </a:rPr>
              <a:t> </a:t>
            </a:r>
            <a:r>
              <a:rPr lang="en-US" sz="2000" dirty="0" err="1">
                <a:cs typeface="Times New Roman" pitchFamily="18" charset="0"/>
              </a:rPr>
              <a:t>yirikligi</a:t>
            </a:r>
            <a:r>
              <a:rPr lang="en-US" sz="2000" dirty="0">
                <a:cs typeface="Times New Roman" pitchFamily="18" charset="0"/>
              </a:rPr>
              <a:t> 0,5 </a:t>
            </a:r>
            <a:r>
              <a:rPr lang="en-US" sz="2000" dirty="0" err="1">
                <a:cs typeface="Times New Roman" pitchFamily="18" charset="0"/>
              </a:rPr>
              <a:t>dan</a:t>
            </a:r>
            <a:r>
              <a:rPr lang="en-US" sz="2000" dirty="0">
                <a:cs typeface="Times New Roman" pitchFamily="18" charset="0"/>
              </a:rPr>
              <a:t> 3 mm </a:t>
            </a:r>
            <a:r>
              <a:rPr lang="en-US" sz="2000" dirty="0" err="1">
                <a:cs typeface="Times New Roman" pitchFamily="18" charset="0"/>
              </a:rPr>
              <a:t>gacha</a:t>
            </a:r>
            <a:r>
              <a:rPr lang="en-US" sz="2000" dirty="0">
                <a:cs typeface="Times New Roman" pitchFamily="18" charset="0"/>
              </a:rPr>
              <a:t>, </a:t>
            </a:r>
            <a:r>
              <a:rPr lang="en-US" sz="2000" dirty="0" err="1">
                <a:cs typeface="Times New Roman" pitchFamily="18" charset="0"/>
              </a:rPr>
              <a:t>bahyaqator</a:t>
            </a:r>
            <a:r>
              <a:rPr lang="en-US" sz="2000" dirty="0">
                <a:cs typeface="Times New Roman" pitchFamily="18" charset="0"/>
              </a:rPr>
              <a:t> </a:t>
            </a:r>
            <a:r>
              <a:rPr lang="en-US" sz="2000" dirty="0" err="1">
                <a:cs typeface="Times New Roman" pitchFamily="18" charset="0"/>
              </a:rPr>
              <a:t>kengligini</a:t>
            </a:r>
            <a:r>
              <a:rPr lang="en-US" sz="2000" dirty="0">
                <a:cs typeface="Times New Roman" pitchFamily="18" charset="0"/>
              </a:rPr>
              <a:t> 6 mm </a:t>
            </a:r>
            <a:r>
              <a:rPr lang="en-US" sz="2000" dirty="0" err="1">
                <a:cs typeface="Times New Roman" pitchFamily="18" charset="0"/>
              </a:rPr>
              <a:t>gacha</a:t>
            </a:r>
            <a:r>
              <a:rPr lang="en-US" sz="2000" dirty="0">
                <a:cs typeface="Times New Roman" pitchFamily="18" charset="0"/>
              </a:rPr>
              <a:t> </a:t>
            </a:r>
            <a:r>
              <a:rPr lang="en-US" sz="2000" dirty="0" err="1">
                <a:cs typeface="Times New Roman" pitchFamily="18" charset="0"/>
              </a:rPr>
              <a:t>o`zgartirish</a:t>
            </a:r>
            <a:r>
              <a:rPr lang="en-US" sz="2000" dirty="0">
                <a:cs typeface="Times New Roman" pitchFamily="18" charset="0"/>
              </a:rPr>
              <a:t> </a:t>
            </a:r>
            <a:r>
              <a:rPr lang="en-US" sz="2000" dirty="0" err="1">
                <a:cs typeface="Times New Roman" pitchFamily="18" charset="0"/>
              </a:rPr>
              <a:t>mumkin</a:t>
            </a:r>
            <a:r>
              <a:rPr lang="en-US" sz="2000" dirty="0">
                <a:cs typeface="Times New Roman" pitchFamily="18" charset="0"/>
              </a:rPr>
              <a:t>.</a:t>
            </a:r>
            <a:endParaRPr lang="uz-Cyrl-UZ" sz="2000" dirty="0">
              <a:cs typeface="Times New Roman" pitchFamily="18" charset="0"/>
            </a:endParaRPr>
          </a:p>
          <a:p>
            <a:pPr algn="just"/>
            <a:r>
              <a:rPr lang="en-US" sz="2000" dirty="0">
                <a:cs typeface="Times New Roman" pitchFamily="18" charset="0"/>
              </a:rPr>
              <a:t> </a:t>
            </a:r>
            <a:r>
              <a:rPr lang="uz-Cyrl-UZ" sz="2000" dirty="0">
                <a:cs typeface="Times New Roman" pitchFamily="18" charset="0"/>
              </a:rPr>
              <a:t>	</a:t>
            </a:r>
            <a:r>
              <a:rPr lang="en-US" sz="2000" dirty="0" err="1">
                <a:cs typeface="Times New Roman" pitchFamily="18" charset="0"/>
              </a:rPr>
              <a:t>Materialning</a:t>
            </a:r>
            <a:r>
              <a:rPr lang="en-US" sz="2000" dirty="0">
                <a:cs typeface="Times New Roman" pitchFamily="18" charset="0"/>
              </a:rPr>
              <a:t> </a:t>
            </a:r>
            <a:r>
              <a:rPr lang="en-US" sz="2000" dirty="0" err="1">
                <a:cs typeface="Times New Roman" pitchFamily="18" charset="0"/>
              </a:rPr>
              <a:t>tepki</a:t>
            </a:r>
            <a:r>
              <a:rPr lang="en-US" sz="2000" dirty="0">
                <a:cs typeface="Times New Roman" pitchFamily="18" charset="0"/>
              </a:rPr>
              <a:t> </a:t>
            </a:r>
            <a:r>
              <a:rPr lang="en-US" sz="2000" dirty="0" err="1">
                <a:cs typeface="Times New Roman" pitchFamily="18" charset="0"/>
              </a:rPr>
              <a:t>tagida</a:t>
            </a:r>
            <a:r>
              <a:rPr lang="en-US" sz="2000" dirty="0">
                <a:cs typeface="Times New Roman" pitchFamily="18" charset="0"/>
              </a:rPr>
              <a:t> </a:t>
            </a:r>
            <a:r>
              <a:rPr lang="en-US" sz="2000" dirty="0" err="1">
                <a:cs typeface="Times New Roman" pitchFamily="18" charset="0"/>
              </a:rPr>
              <a:t>qisilgan</a:t>
            </a:r>
            <a:r>
              <a:rPr lang="en-US" sz="2000" dirty="0">
                <a:cs typeface="Times New Roman" pitchFamily="18" charset="0"/>
              </a:rPr>
              <a:t> </a:t>
            </a:r>
            <a:r>
              <a:rPr lang="en-US" sz="2000" dirty="0" err="1">
                <a:cs typeface="Times New Roman" pitchFamily="18" charset="0"/>
              </a:rPr>
              <a:t>holatdagi</a:t>
            </a:r>
            <a:r>
              <a:rPr lang="en-US" sz="2000" dirty="0">
                <a:cs typeface="Times New Roman" pitchFamily="18" charset="0"/>
              </a:rPr>
              <a:t> </a:t>
            </a:r>
            <a:r>
              <a:rPr lang="en-US" sz="2000" dirty="0" err="1">
                <a:cs typeface="Times New Roman" pitchFamily="18" charset="0"/>
              </a:rPr>
              <a:t>maksimal</a:t>
            </a:r>
            <a:r>
              <a:rPr lang="en-US" sz="2000" dirty="0">
                <a:cs typeface="Times New Roman" pitchFamily="18" charset="0"/>
              </a:rPr>
              <a:t> </a:t>
            </a:r>
            <a:r>
              <a:rPr lang="en-US" sz="2000" dirty="0" err="1">
                <a:cs typeface="Times New Roman" pitchFamily="18" charset="0"/>
              </a:rPr>
              <a:t>qalinligi</a:t>
            </a:r>
            <a:r>
              <a:rPr lang="en-US" sz="2000" dirty="0">
                <a:cs typeface="Times New Roman" pitchFamily="18" charset="0"/>
              </a:rPr>
              <a:t> 4 mm. </a:t>
            </a:r>
            <a:r>
              <a:rPr lang="en-US" sz="2000" dirty="0" err="1">
                <a:cs typeface="Times New Roman" pitchFamily="18" charset="0"/>
              </a:rPr>
              <a:t>Mashinada</a:t>
            </a:r>
            <a:r>
              <a:rPr lang="en-US" sz="2000" dirty="0">
                <a:cs typeface="Times New Roman" pitchFamily="18" charset="0"/>
              </a:rPr>
              <a:t> </a:t>
            </a:r>
            <a:r>
              <a:rPr lang="en-US" sz="2000" dirty="0" err="1">
                <a:cs typeface="Times New Roman" pitchFamily="18" charset="0"/>
              </a:rPr>
              <a:t>krivoship-shatunli</a:t>
            </a:r>
            <a:r>
              <a:rPr lang="en-US" sz="2000" dirty="0">
                <a:cs typeface="Times New Roman" pitchFamily="18" charset="0"/>
              </a:rPr>
              <a:t> </a:t>
            </a:r>
            <a:r>
              <a:rPr lang="en-US" sz="2000" dirty="0" err="1">
                <a:cs typeface="Times New Roman" pitchFamily="18" charset="0"/>
              </a:rPr>
              <a:t>igna</a:t>
            </a:r>
            <a:r>
              <a:rPr lang="en-US" sz="2000" dirty="0">
                <a:cs typeface="Times New Roman" pitchFamily="18" charset="0"/>
              </a:rPr>
              <a:t> </a:t>
            </a:r>
            <a:r>
              <a:rPr lang="en-US" sz="2000" dirty="0" err="1">
                <a:cs typeface="Times New Roman" pitchFamily="18" charset="0"/>
              </a:rPr>
              <a:t>mexanizmi</a:t>
            </a:r>
            <a:r>
              <a:rPr lang="en-US" sz="2000" dirty="0">
                <a:cs typeface="Times New Roman" pitchFamily="18" charset="0"/>
              </a:rPr>
              <a:t> </a:t>
            </a:r>
            <a:r>
              <a:rPr lang="en-US" sz="2000" dirty="0" err="1">
                <a:cs typeface="Times New Roman" pitchFamily="18" charset="0"/>
              </a:rPr>
              <a:t>bo`lib</a:t>
            </a:r>
            <a:r>
              <a:rPr lang="en-US" sz="2000" dirty="0">
                <a:cs typeface="Times New Roman" pitchFamily="18" charset="0"/>
              </a:rPr>
              <a:t>, </a:t>
            </a:r>
            <a:r>
              <a:rPr lang="en-US" sz="2000" dirty="0" err="1">
                <a:cs typeface="Times New Roman" pitchFamily="18" charset="0"/>
              </a:rPr>
              <a:t>ignasi</a:t>
            </a:r>
            <a:r>
              <a:rPr lang="en-US" sz="2000" dirty="0">
                <a:cs typeface="Times New Roman" pitchFamily="18" charset="0"/>
              </a:rPr>
              <a:t> </a:t>
            </a:r>
            <a:r>
              <a:rPr lang="en-US" sz="2000" dirty="0" err="1">
                <a:cs typeface="Times New Roman" pitchFamily="18" charset="0"/>
              </a:rPr>
              <a:t>mashina</a:t>
            </a:r>
            <a:r>
              <a:rPr lang="en-US" sz="2000" dirty="0">
                <a:cs typeface="Times New Roman" pitchFamily="18" charset="0"/>
              </a:rPr>
              <a:t> </a:t>
            </a:r>
            <a:r>
              <a:rPr lang="en-US" sz="2000" dirty="0" err="1">
                <a:cs typeface="Times New Roman" pitchFamily="18" charset="0"/>
              </a:rPr>
              <a:t>platformasining</a:t>
            </a:r>
            <a:r>
              <a:rPr lang="en-US" sz="2000" dirty="0">
                <a:cs typeface="Times New Roman" pitchFamily="18" charset="0"/>
              </a:rPr>
              <a:t> </a:t>
            </a:r>
            <a:r>
              <a:rPr lang="en-US" sz="2000" dirty="0" err="1">
                <a:cs typeface="Times New Roman" pitchFamily="18" charset="0"/>
              </a:rPr>
              <a:t>uzunasiga</a:t>
            </a:r>
            <a:r>
              <a:rPr lang="en-US" sz="2000" dirty="0">
                <a:cs typeface="Times New Roman" pitchFamily="18" charset="0"/>
              </a:rPr>
              <a:t> </a:t>
            </a:r>
            <a:r>
              <a:rPr lang="en-US" sz="2000" dirty="0" err="1">
                <a:cs typeface="Times New Roman" pitchFamily="18" charset="0"/>
              </a:rPr>
              <a:t>oga</a:t>
            </a:r>
            <a:r>
              <a:rPr lang="en-US" sz="2000" dirty="0">
                <a:cs typeface="Times New Roman" pitchFamily="18" charset="0"/>
              </a:rPr>
              <a:t> </a:t>
            </a:r>
            <a:r>
              <a:rPr lang="en-US" sz="2000" dirty="0" err="1">
                <a:cs typeface="Times New Roman" pitchFamily="18" charset="0"/>
              </a:rPr>
              <a:t>oladi</a:t>
            </a:r>
            <a:r>
              <a:rPr lang="en-US" sz="2000" dirty="0" smtClean="0">
                <a:cs typeface="Times New Roman" pitchFamily="18" charset="0"/>
              </a:rPr>
              <a:t>. </a:t>
            </a:r>
            <a:r>
              <a:rPr lang="en-US" sz="2000" dirty="0" err="1">
                <a:cs typeface="Times New Roman" pitchFamily="18" charset="0"/>
              </a:rPr>
              <a:t>Mokisi</a:t>
            </a:r>
            <a:r>
              <a:rPr lang="en-US" sz="2000" dirty="0">
                <a:cs typeface="Times New Roman" pitchFamily="18" charset="0"/>
              </a:rPr>
              <a:t> </a:t>
            </a:r>
            <a:r>
              <a:rPr lang="en-US" sz="2000" dirty="0" err="1">
                <a:cs typeface="Times New Roman" pitchFamily="18" charset="0"/>
              </a:rPr>
              <a:t>aylanadigan</a:t>
            </a:r>
            <a:r>
              <a:rPr lang="en-US" sz="2000" dirty="0">
                <a:cs typeface="Times New Roman" pitchFamily="18" charset="0"/>
              </a:rPr>
              <a:t> </a:t>
            </a:r>
            <a:r>
              <a:rPr lang="en-US" sz="2000" dirty="0" err="1">
                <a:cs typeface="Times New Roman" pitchFamily="18" charset="0"/>
              </a:rPr>
              <a:t>markazlashgan</a:t>
            </a:r>
            <a:r>
              <a:rPr lang="en-US" sz="2000" dirty="0">
                <a:cs typeface="Times New Roman" pitchFamily="18" charset="0"/>
              </a:rPr>
              <a:t> </a:t>
            </a:r>
            <a:r>
              <a:rPr lang="en-US" sz="2000" dirty="0" err="1">
                <a:cs typeface="Times New Roman" pitchFamily="18" charset="0"/>
              </a:rPr>
              <a:t>naychali</a:t>
            </a:r>
            <a:r>
              <a:rPr lang="en-US" sz="2000" dirty="0">
                <a:cs typeface="Times New Roman" pitchFamily="18" charset="0"/>
              </a:rPr>
              <a:t> (97-A </a:t>
            </a:r>
            <a:r>
              <a:rPr lang="en-US" sz="2000" dirty="0" err="1">
                <a:cs typeface="Times New Roman" pitchFamily="18" charset="0"/>
              </a:rPr>
              <a:t>rusumli</a:t>
            </a:r>
            <a:r>
              <a:rPr lang="en-US" sz="2000" dirty="0">
                <a:cs typeface="Times New Roman" pitchFamily="18" charset="0"/>
              </a:rPr>
              <a:t> </a:t>
            </a:r>
            <a:r>
              <a:rPr lang="en-US" sz="2000" dirty="0" err="1">
                <a:cs typeface="Times New Roman" pitchFamily="18" charset="0"/>
              </a:rPr>
              <a:t>tikuv</a:t>
            </a:r>
            <a:r>
              <a:rPr lang="en-US" sz="2000" dirty="0">
                <a:cs typeface="Times New Roman" pitchFamily="18" charset="0"/>
              </a:rPr>
              <a:t> </a:t>
            </a:r>
            <a:r>
              <a:rPr lang="en-US" sz="2000" dirty="0" err="1">
                <a:cs typeface="Times New Roman" pitchFamily="18" charset="0"/>
              </a:rPr>
              <a:t>mashinasidagidek</a:t>
            </a:r>
            <a:r>
              <a:rPr lang="en-US" sz="2000" dirty="0">
                <a:cs typeface="Times New Roman" pitchFamily="18" charset="0"/>
              </a:rPr>
              <a:t>) </a:t>
            </a:r>
            <a:r>
              <a:rPr lang="en-US" sz="2000" dirty="0" err="1">
                <a:cs typeface="Times New Roman" pitchFamily="18" charset="0"/>
              </a:rPr>
              <a:t>bo`lib</a:t>
            </a:r>
            <a:r>
              <a:rPr lang="en-US" sz="2000" dirty="0">
                <a:cs typeface="Times New Roman" pitchFamily="18" charset="0"/>
              </a:rPr>
              <a:t>, </a:t>
            </a:r>
            <a:r>
              <a:rPr lang="en-US" sz="2000" dirty="0" err="1">
                <a:cs typeface="Times New Roman" pitchFamily="18" charset="0"/>
              </a:rPr>
              <a:t>chetlatgichi</a:t>
            </a:r>
            <a:r>
              <a:rPr lang="en-US" sz="2000" dirty="0">
                <a:cs typeface="Times New Roman" pitchFamily="18" charset="0"/>
              </a:rPr>
              <a:t> ham bor. </a:t>
            </a:r>
            <a:r>
              <a:rPr lang="en-US" sz="2000" dirty="0" err="1">
                <a:cs typeface="Times New Roman" pitchFamily="18" charset="0"/>
              </a:rPr>
              <a:t>Ip</a:t>
            </a:r>
            <a:r>
              <a:rPr lang="en-US" sz="2000" dirty="0">
                <a:cs typeface="Times New Roman" pitchFamily="18" charset="0"/>
              </a:rPr>
              <a:t> </a:t>
            </a:r>
            <a:r>
              <a:rPr lang="en-US" sz="2000" dirty="0" err="1">
                <a:cs typeface="Times New Roman" pitchFamily="18" charset="0"/>
              </a:rPr>
              <a:t>tortgich</a:t>
            </a:r>
            <a:r>
              <a:rPr lang="en-US" sz="2000" dirty="0">
                <a:cs typeface="Times New Roman" pitchFamily="18" charset="0"/>
              </a:rPr>
              <a:t> </a:t>
            </a:r>
            <a:r>
              <a:rPr lang="en-US" sz="2000" dirty="0" err="1">
                <a:cs typeface="Times New Roman" pitchFamily="18" charset="0"/>
              </a:rPr>
              <a:t>sharnir-sterjenli</a:t>
            </a:r>
            <a:r>
              <a:rPr lang="en-US" sz="2000" dirty="0">
                <a:cs typeface="Times New Roman" pitchFamily="18" charset="0"/>
              </a:rPr>
              <a:t>, </a:t>
            </a:r>
            <a:r>
              <a:rPr lang="en-US" sz="2000" dirty="0" err="1">
                <a:cs typeface="Times New Roman" pitchFamily="18" charset="0"/>
              </a:rPr>
              <a:t>reyka</a:t>
            </a:r>
            <a:r>
              <a:rPr lang="en-US" sz="2000" dirty="0">
                <a:cs typeface="Times New Roman" pitchFamily="18" charset="0"/>
              </a:rPr>
              <a:t> </a:t>
            </a:r>
            <a:r>
              <a:rPr lang="en-US" sz="2000" dirty="0" err="1">
                <a:cs typeface="Times New Roman" pitchFamily="18" charset="0"/>
              </a:rPr>
              <a:t>tipidagi</a:t>
            </a:r>
            <a:r>
              <a:rPr lang="en-US" sz="2000" dirty="0">
                <a:cs typeface="Times New Roman" pitchFamily="18" charset="0"/>
              </a:rPr>
              <a:t> </a:t>
            </a:r>
            <a:r>
              <a:rPr lang="en-US" sz="2000" dirty="0" err="1">
                <a:cs typeface="Times New Roman" pitchFamily="18" charset="0"/>
              </a:rPr>
              <a:t>materiallarni</a:t>
            </a:r>
            <a:r>
              <a:rPr lang="en-US" sz="2000" dirty="0">
                <a:cs typeface="Times New Roman" pitchFamily="18" charset="0"/>
              </a:rPr>
              <a:t> </a:t>
            </a:r>
            <a:r>
              <a:rPr lang="en-US" sz="2000" dirty="0" err="1">
                <a:cs typeface="Times New Roman" pitchFamily="18" charset="0"/>
              </a:rPr>
              <a:t>suradigan</a:t>
            </a:r>
            <a:r>
              <a:rPr lang="en-US" sz="2000" dirty="0">
                <a:cs typeface="Times New Roman" pitchFamily="18" charset="0"/>
              </a:rPr>
              <a:t> </a:t>
            </a:r>
            <a:r>
              <a:rPr lang="en-US" sz="2000" dirty="0" err="1">
                <a:cs typeface="Times New Roman" pitchFamily="18" charset="0"/>
              </a:rPr>
              <a:t>mexa-nizm</a:t>
            </a:r>
            <a:r>
              <a:rPr lang="en-US" sz="2000" dirty="0">
                <a:cs typeface="Times New Roman" pitchFamily="18" charset="0"/>
              </a:rPr>
              <a:t> </a:t>
            </a:r>
            <a:r>
              <a:rPr lang="en-US" sz="2000" dirty="0" err="1">
                <a:cs typeface="Times New Roman" pitchFamily="18" charset="0"/>
              </a:rPr>
              <a:t>qo`llanilgan</a:t>
            </a:r>
            <a:r>
              <a:rPr lang="en-US" sz="2000" dirty="0">
                <a:cs typeface="Times New Roman" pitchFamily="18" charset="0"/>
              </a:rPr>
              <a:t>. </a:t>
            </a:r>
            <a:r>
              <a:rPr lang="en-US" sz="2000" dirty="0" err="1">
                <a:cs typeface="Times New Roman" pitchFamily="18" charset="0"/>
              </a:rPr>
              <a:t>Naychaga</a:t>
            </a:r>
            <a:r>
              <a:rPr lang="en-US" sz="2000" dirty="0">
                <a:cs typeface="Times New Roman" pitchFamily="18" charset="0"/>
              </a:rPr>
              <a:t> </a:t>
            </a:r>
            <a:r>
              <a:rPr lang="en-US" sz="2000" dirty="0" err="1">
                <a:cs typeface="Times New Roman" pitchFamily="18" charset="0"/>
              </a:rPr>
              <a:t>ip</a:t>
            </a:r>
            <a:r>
              <a:rPr lang="en-US" sz="2000" dirty="0">
                <a:cs typeface="Times New Roman" pitchFamily="18" charset="0"/>
              </a:rPr>
              <a:t> </a:t>
            </a:r>
            <a:r>
              <a:rPr lang="en-US" sz="2000" dirty="0" err="1">
                <a:cs typeface="Times New Roman" pitchFamily="18" charset="0"/>
              </a:rPr>
              <a:t>uraydigan</a:t>
            </a:r>
            <a:r>
              <a:rPr lang="en-US" sz="2000" dirty="0">
                <a:cs typeface="Times New Roman" pitchFamily="18" charset="0"/>
              </a:rPr>
              <a:t> </a:t>
            </a:r>
            <a:r>
              <a:rPr lang="en-US" sz="2000" dirty="0" err="1">
                <a:cs typeface="Times New Roman" pitchFamily="18" charset="0"/>
              </a:rPr>
              <a:t>o`ragich</a:t>
            </a:r>
            <a:r>
              <a:rPr lang="en-US" sz="2000" dirty="0">
                <a:cs typeface="Times New Roman" pitchFamily="18" charset="0"/>
              </a:rPr>
              <a:t> </a:t>
            </a:r>
            <a:r>
              <a:rPr lang="en-US" sz="2000" dirty="0" err="1">
                <a:cs typeface="Times New Roman" pitchFamily="18" charset="0"/>
              </a:rPr>
              <a:t>mashina</a:t>
            </a:r>
            <a:r>
              <a:rPr lang="en-US" sz="2000" dirty="0">
                <a:cs typeface="Times New Roman" pitchFamily="18" charset="0"/>
              </a:rPr>
              <a:t> </a:t>
            </a:r>
            <a:r>
              <a:rPr lang="en-US" sz="2000" dirty="0" err="1">
                <a:cs typeface="Times New Roman" pitchFamily="18" charset="0"/>
              </a:rPr>
              <a:t>tanasiga</a:t>
            </a:r>
            <a:r>
              <a:rPr lang="en-US" sz="2000" dirty="0">
                <a:cs typeface="Times New Roman" pitchFamily="18" charset="0"/>
              </a:rPr>
              <a:t> </a:t>
            </a:r>
            <a:r>
              <a:rPr lang="en-US" sz="2000" dirty="0" err="1">
                <a:cs typeface="Times New Roman" pitchFamily="18" charset="0"/>
              </a:rPr>
              <a:t>o`rnatilgan</a:t>
            </a:r>
            <a:r>
              <a:rPr lang="en-US" sz="2000" dirty="0">
                <a:cs typeface="Times New Roman" pitchFamily="18" charset="0"/>
              </a:rPr>
              <a:t> (V 292-185082 («</a:t>
            </a:r>
            <a:r>
              <a:rPr lang="en-US" sz="2000" dirty="0" err="1">
                <a:cs typeface="Times New Roman" pitchFamily="18" charset="0"/>
              </a:rPr>
              <a:t>Dyurkopp</a:t>
            </a:r>
            <a:r>
              <a:rPr lang="en-US" sz="2000" dirty="0">
                <a:cs typeface="Times New Roman" pitchFamily="18" charset="0"/>
              </a:rPr>
              <a:t>» </a:t>
            </a:r>
            <a:r>
              <a:rPr lang="en-US" sz="2000" dirty="0" err="1">
                <a:cs typeface="Times New Roman" pitchFamily="18" charset="0"/>
              </a:rPr>
              <a:t>firmasi</a:t>
            </a:r>
            <a:r>
              <a:rPr lang="en-US" sz="2000" dirty="0">
                <a:cs typeface="Times New Roman" pitchFamily="18" charset="0"/>
              </a:rPr>
              <a:t>) </a:t>
            </a:r>
            <a:r>
              <a:rPr lang="en-US" sz="2000" dirty="0" err="1">
                <a:cs typeface="Times New Roman" pitchFamily="18" charset="0"/>
              </a:rPr>
              <a:t>rusumli</a:t>
            </a:r>
            <a:r>
              <a:rPr lang="en-US" sz="2000" dirty="0">
                <a:cs typeface="Times New Roman" pitchFamily="18" charset="0"/>
              </a:rPr>
              <a:t> </a:t>
            </a:r>
            <a:r>
              <a:rPr lang="en-US" sz="2000" dirty="0" err="1">
                <a:cs typeface="Times New Roman" pitchFamily="18" charset="0"/>
              </a:rPr>
              <a:t>tikuv</a:t>
            </a:r>
            <a:r>
              <a:rPr lang="en-US" sz="2000" dirty="0">
                <a:cs typeface="Times New Roman" pitchFamily="18" charset="0"/>
              </a:rPr>
              <a:t> </a:t>
            </a:r>
            <a:r>
              <a:rPr lang="en-US" sz="2000" dirty="0" err="1">
                <a:cs typeface="Times New Roman" pitchFamily="18" charset="0"/>
              </a:rPr>
              <a:t>mashinasidagiga</a:t>
            </a:r>
            <a:r>
              <a:rPr lang="en-US" sz="2000" dirty="0">
                <a:cs typeface="Times New Roman" pitchFamily="18" charset="0"/>
              </a:rPr>
              <a:t> </a:t>
            </a:r>
            <a:r>
              <a:rPr lang="en-US" sz="2000" dirty="0" err="1">
                <a:cs typeface="Times New Roman" pitchFamily="18" charset="0"/>
              </a:rPr>
              <a:t>uxshash</a:t>
            </a:r>
            <a:r>
              <a:rPr lang="en-US" sz="2000" dirty="0">
                <a:cs typeface="Times New Roman" pitchFamily="18" charset="0"/>
              </a:rPr>
              <a:t>)</a:t>
            </a:r>
            <a:r>
              <a:rPr lang="uz-Cyrl-UZ" sz="2000" dirty="0">
                <a:cs typeface="Times New Roman" pitchFamily="18" charset="0"/>
              </a:rPr>
              <a:t>.</a:t>
            </a:r>
            <a:r>
              <a:rPr lang="ru-RU" sz="2000" dirty="0"/>
              <a:t> </a:t>
            </a:r>
          </a:p>
          <a:p>
            <a:pPr algn="just"/>
            <a:r>
              <a:rPr lang="en-US" sz="2000" dirty="0" smtClean="0">
                <a:cs typeface="Times New Roman" pitchFamily="18" charset="0"/>
              </a:rPr>
              <a:t> </a:t>
            </a:r>
            <a:endParaRPr lang="ru-RU" sz="2000" dirty="0"/>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30</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a:t>
            </a:r>
            <a:r>
              <a:rPr lang="en-US" altLang="ru-RU" sz="2900" b="1" dirty="0" smtClean="0">
                <a:solidFill>
                  <a:srgbClr val="000099"/>
                </a:solidFill>
                <a:latin typeface="Times New Roman" pitchFamily="18" charset="0"/>
                <a:cs typeface="Times New Roman" pitchFamily="18" charset="0"/>
              </a:rPr>
              <a:t>0</a:t>
            </a:r>
            <a:endParaRPr lang="ru-RU" altLang="ru-RU" sz="2900" b="1" dirty="0">
              <a:solidFill>
                <a:srgbClr val="000099"/>
              </a:solidFill>
              <a:latin typeface="Times New Roman" pitchFamily="18" charset="0"/>
              <a:cs typeface="Times New Roman" pitchFamily="18" charset="0"/>
            </a:endParaRPr>
          </a:p>
        </p:txBody>
      </p:sp>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1639" y="433164"/>
            <a:ext cx="6624638"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Скругленный прямоугольник 2"/>
          <p:cNvSpPr/>
          <p:nvPr/>
        </p:nvSpPr>
        <p:spPr>
          <a:xfrm>
            <a:off x="1466850" y="5934075"/>
            <a:ext cx="6419850" cy="6286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00" dirty="0">
                <a:latin typeface="Times New Roman" pitchFamily="18" charset="0"/>
                <a:cs typeface="Times New Roman" pitchFamily="18" charset="0"/>
              </a:rPr>
              <a:t>3-rasm. 1026 </a:t>
            </a:r>
            <a:r>
              <a:rPr lang="en-US" sz="2300" dirty="0" err="1">
                <a:latin typeface="Times New Roman" pitchFamily="18" charset="0"/>
                <a:cs typeface="Times New Roman" pitchFamily="18" charset="0"/>
              </a:rPr>
              <a:t>rusumli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tikuv</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mashinasi</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p:txBody>
      </p:sp>
    </p:spTree>
    <p:extLst>
      <p:ext uri="{BB962C8B-B14F-4D97-AF65-F5344CB8AC3E}">
        <p14:creationId xmlns:p14="http://schemas.microsoft.com/office/powerpoint/2010/main" val="4065792312"/>
      </p:ext>
    </p:extLst>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31</a:t>
            </a:fld>
            <a:endParaRPr/>
          </a:p>
        </p:txBody>
      </p:sp>
      <p:sp>
        <p:nvSpPr>
          <p:cNvPr id="6" name="Скругленный прямоугольник 5"/>
          <p:cNvSpPr/>
          <p:nvPr/>
        </p:nvSpPr>
        <p:spPr>
          <a:xfrm>
            <a:off x="330985" y="33027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a:t>
            </a:r>
            <a:r>
              <a:rPr lang="en-US" altLang="ru-RU" sz="2900" b="1" dirty="0" smtClean="0">
                <a:solidFill>
                  <a:srgbClr val="000099"/>
                </a:solidFill>
                <a:latin typeface="Times New Roman" pitchFamily="18" charset="0"/>
                <a:cs typeface="Times New Roman" pitchFamily="18" charset="0"/>
              </a:rPr>
              <a:t>1</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745052" y="960091"/>
            <a:ext cx="8036997" cy="307777"/>
          </a:xfrm>
          <a:prstGeom prst="rect">
            <a:avLst/>
          </a:prstGeom>
        </p:spPr>
        <p:txBody>
          <a:bodyPr wrap="square">
            <a:spAutoFit/>
          </a:bodyPr>
          <a:lstStyle/>
          <a:p>
            <a:pPr algn="just"/>
            <a:r>
              <a:rPr lang="en-US" dirty="0" smtClean="0">
                <a:cs typeface="Times New Roman" pitchFamily="18" charset="0"/>
              </a:rPr>
              <a:t>	</a:t>
            </a:r>
            <a:endParaRPr lang="ru-RU" dirty="0"/>
          </a:p>
        </p:txBody>
      </p:sp>
      <p:sp>
        <p:nvSpPr>
          <p:cNvPr id="3" name="Скругленный прямоугольник 2"/>
          <p:cNvSpPr/>
          <p:nvPr/>
        </p:nvSpPr>
        <p:spPr>
          <a:xfrm>
            <a:off x="2219325" y="330278"/>
            <a:ext cx="6391275" cy="6984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300" b="1" dirty="0" err="1">
                <a:latin typeface="Times New Roman" pitchFamily="18" charset="0"/>
                <a:cs typeface="Times New Roman" pitchFamily="18" charset="0"/>
              </a:rPr>
              <a:t>Iplarni</a:t>
            </a:r>
            <a:r>
              <a:rPr lang="en-US" sz="2300" b="1" dirty="0">
                <a:latin typeface="Times New Roman" pitchFamily="18" charset="0"/>
                <a:cs typeface="Times New Roman" pitchFamily="18" charset="0"/>
              </a:rPr>
              <a:t> </a:t>
            </a:r>
            <a:r>
              <a:rPr lang="en-US" sz="2300" b="1" dirty="0" err="1" smtClean="0">
                <a:latin typeface="Times New Roman" pitchFamily="18" charset="0"/>
                <a:cs typeface="Times New Roman" pitchFamily="18" charset="0"/>
              </a:rPr>
              <a:t>taqish</a:t>
            </a:r>
            <a:endParaRPr lang="ru-RU" sz="2300" dirty="0">
              <a:latin typeface="Times New Roman" pitchFamily="18" charset="0"/>
              <a:cs typeface="Times New Roman" pitchFamily="18" charset="0"/>
            </a:endParaRPr>
          </a:p>
        </p:txBody>
      </p:sp>
      <p:sp>
        <p:nvSpPr>
          <p:cNvPr id="4" name="Прямоугольник 3"/>
          <p:cNvSpPr/>
          <p:nvPr/>
        </p:nvSpPr>
        <p:spPr>
          <a:xfrm>
            <a:off x="460375" y="1048793"/>
            <a:ext cx="8321673" cy="5032147"/>
          </a:xfrm>
          <a:prstGeom prst="rect">
            <a:avLst/>
          </a:prstGeom>
        </p:spPr>
        <p:txBody>
          <a:bodyPr wrap="square">
            <a:spAutoFit/>
          </a:bodyPr>
          <a:lstStyle/>
          <a:p>
            <a:pPr algn="just"/>
            <a:r>
              <a:rPr lang="en-US" sz="2400" dirty="0" smtClean="0">
                <a:latin typeface="Times New Roman" pitchFamily="18" charset="0"/>
                <a:cs typeface="Times New Roman" pitchFamily="18" charset="0"/>
              </a:rPr>
              <a:t>	</a:t>
            </a:r>
            <a:r>
              <a:rPr lang="en-US" sz="2100" dirty="0" err="1" smtClean="0">
                <a:latin typeface="Times New Roman" pitchFamily="18" charset="0"/>
                <a:cs typeface="Times New Roman" pitchFamily="18" charset="0"/>
              </a:rPr>
              <a:t>G`altakdan</a:t>
            </a:r>
            <a:r>
              <a:rPr lang="en-US" sz="2100" dirty="0" smtClean="0">
                <a:latin typeface="Times New Roman" pitchFamily="18" charset="0"/>
                <a:cs typeface="Times New Roman" pitchFamily="18" charset="0"/>
              </a:rPr>
              <a:t> </a:t>
            </a:r>
            <a:r>
              <a:rPr lang="en-US" sz="2100" dirty="0" err="1">
                <a:latin typeface="Times New Roman" pitchFamily="18" charset="0"/>
                <a:cs typeface="Times New Roman" pitchFamily="18" charset="0"/>
              </a:rPr>
              <a:t>chiqqan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naycha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yo`naltirgich</a:t>
            </a:r>
            <a:r>
              <a:rPr lang="en-US" sz="2100" dirty="0">
                <a:latin typeface="Times New Roman" pitchFamily="18" charset="0"/>
                <a:cs typeface="Times New Roman" pitchFamily="18" charset="0"/>
              </a:rPr>
              <a:t> 9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teshigidan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o`tkaziladi</a:t>
            </a:r>
            <a:r>
              <a:rPr lang="en-US" sz="2100" dirty="0">
                <a:latin typeface="Times New Roman" pitchFamily="18" charset="0"/>
                <a:cs typeface="Times New Roman" pitchFamily="18" charset="0"/>
              </a:rPr>
              <a:t> </a:t>
            </a:r>
            <a:r>
              <a:rPr lang="en-US" sz="2100" dirty="0" smtClean="0">
                <a:latin typeface="Times New Roman" pitchFamily="18" charset="0"/>
                <a:cs typeface="Times New Roman" pitchFamily="18" charset="0"/>
              </a:rPr>
              <a:t>(3-rasm</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yuqoridan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pastga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esa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yo`naltirgich</a:t>
            </a:r>
            <a:r>
              <a:rPr lang="en-US" sz="2100" dirty="0">
                <a:latin typeface="Times New Roman" pitchFamily="18" charset="0"/>
                <a:cs typeface="Times New Roman" pitchFamily="18" charset="0"/>
              </a:rPr>
              <a:t> 6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teshiklari</a:t>
            </a:r>
            <a:r>
              <a:rPr lang="en-US" sz="2100" dirty="0">
                <a:latin typeface="Times New Roman" pitchFamily="18" charset="0"/>
                <a:cs typeface="Times New Roman" pitchFamily="18" charset="0"/>
              </a:rPr>
              <a:t> 20, 8, 7 </a:t>
            </a:r>
            <a:r>
              <a:rPr lang="en-US" sz="2100" dirty="0" err="1">
                <a:latin typeface="Times New Roman" pitchFamily="18" charset="0"/>
                <a:cs typeface="Times New Roman" pitchFamily="18" charset="0"/>
              </a:rPr>
              <a:t>dan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o`tkazilib</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soat</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mili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harakati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yo`nalishida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taranglik</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rostlagichi</a:t>
            </a:r>
            <a:r>
              <a:rPr lang="en-US" sz="2100" dirty="0">
                <a:latin typeface="Times New Roman" pitchFamily="18" charset="0"/>
                <a:cs typeface="Times New Roman" pitchFamily="18" charset="0"/>
              </a:rPr>
              <a:t> 21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shaybalari</a:t>
            </a:r>
            <a:r>
              <a:rPr lang="en-US" sz="2100" dirty="0">
                <a:latin typeface="Times New Roman" pitchFamily="18" charset="0"/>
                <a:cs typeface="Times New Roman" pitchFamily="18" charset="0"/>
              </a:rPr>
              <a:t> 22 </a:t>
            </a:r>
            <a:r>
              <a:rPr lang="en-US" sz="2100" dirty="0" err="1">
                <a:latin typeface="Times New Roman" pitchFamily="18" charset="0"/>
                <a:cs typeface="Times New Roman" pitchFamily="18" charset="0"/>
              </a:rPr>
              <a:t>orasidan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aylantirib</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olinadi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soat</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mili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harakati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yo`nalishida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shayba</a:t>
            </a:r>
            <a:r>
              <a:rPr lang="en-US" sz="2100" dirty="0">
                <a:latin typeface="Times New Roman" pitchFamily="18" charset="0"/>
                <a:cs typeface="Times New Roman" pitchFamily="18" charset="0"/>
              </a:rPr>
              <a:t> 2Z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arikchasiga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kiritiladi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o`ngdan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chapga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tortgich</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prujina</a:t>
            </a:r>
            <a:r>
              <a:rPr lang="en-US" sz="2100" dirty="0">
                <a:latin typeface="Times New Roman" pitchFamily="18" charset="0"/>
                <a:cs typeface="Times New Roman" pitchFamily="18" charset="0"/>
              </a:rPr>
              <a:t> 24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ortiga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o`tkazib</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yana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o`ngdan</a:t>
            </a:r>
            <a:r>
              <a:rPr lang="en-US" sz="2100" dirty="0">
                <a:latin typeface="Times New Roman" pitchFamily="18" charset="0"/>
                <a:cs typeface="Times New Roman" pitchFamily="18" charset="0"/>
              </a:rPr>
              <a:t> chap </a:t>
            </a:r>
            <a:r>
              <a:rPr lang="en-US" sz="2100" dirty="0" err="1">
                <a:latin typeface="Times New Roman" pitchFamily="18" charset="0"/>
                <a:cs typeface="Times New Roman" pitchFamily="18" charset="0"/>
              </a:rPr>
              <a:t>tomonga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tortgich</a:t>
            </a:r>
            <a:r>
              <a:rPr lang="en-US" sz="2100" dirty="0">
                <a:latin typeface="Times New Roman" pitchFamily="18" charset="0"/>
                <a:cs typeface="Times New Roman" pitchFamily="18" charset="0"/>
              </a:rPr>
              <a:t> 5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qo`logiga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kiritiladi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keyin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yo`naltirgich</a:t>
            </a:r>
            <a:r>
              <a:rPr lang="en-US" sz="2100" dirty="0">
                <a:latin typeface="Times New Roman" pitchFamily="18" charset="0"/>
                <a:cs typeface="Times New Roman" pitchFamily="18" charset="0"/>
              </a:rPr>
              <a:t> 25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tagiga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olib</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utiladi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igna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yuritgich</a:t>
            </a:r>
            <a:r>
              <a:rPr lang="en-US" sz="2100" dirty="0">
                <a:latin typeface="Times New Roman" pitchFamily="18" charset="0"/>
                <a:cs typeface="Times New Roman" pitchFamily="18" charset="0"/>
              </a:rPr>
              <a:t> 27 </a:t>
            </a:r>
            <a:r>
              <a:rPr lang="en-US" sz="2100" dirty="0" err="1">
                <a:latin typeface="Times New Roman" pitchFamily="18" charset="0"/>
                <a:cs typeface="Times New Roman" pitchFamily="18" charset="0"/>
              </a:rPr>
              <a:t>ni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yo`naltirgich</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teshigiga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kiritib</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tikuvchidan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nariga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tomon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igna</a:t>
            </a:r>
            <a:r>
              <a:rPr lang="en-US" sz="2100" dirty="0">
                <a:latin typeface="Times New Roman" pitchFamily="18" charset="0"/>
                <a:cs typeface="Times New Roman" pitchFamily="18" charset="0"/>
              </a:rPr>
              <a:t> 28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ko`ziga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taqiladi</a:t>
            </a:r>
            <a:r>
              <a:rPr lang="en-US" sz="2100" dirty="0" smtClean="0">
                <a:latin typeface="Times New Roman" pitchFamily="18" charset="0"/>
                <a:cs typeface="Times New Roman" pitchFamily="18" charset="0"/>
              </a:rPr>
              <a:t>. </a:t>
            </a:r>
            <a:r>
              <a:rPr lang="en-US" sz="2100" dirty="0" err="1">
                <a:latin typeface="Times New Roman" pitchFamily="18" charset="0"/>
                <a:cs typeface="Times New Roman" pitchFamily="18" charset="0"/>
              </a:rPr>
              <a:t>Ostki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ipni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yo`naltirgich</a:t>
            </a:r>
            <a:r>
              <a:rPr lang="en-US" sz="2100" dirty="0">
                <a:latin typeface="Times New Roman" pitchFamily="18" charset="0"/>
                <a:cs typeface="Times New Roman" pitchFamily="18" charset="0"/>
              </a:rPr>
              <a:t> 14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teshigiga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kiritib</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taranglik</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rostlagichi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shaybalari</a:t>
            </a:r>
            <a:r>
              <a:rPr lang="en-US" sz="2100" dirty="0">
                <a:latin typeface="Times New Roman" pitchFamily="18" charset="0"/>
                <a:cs typeface="Times New Roman" pitchFamily="18" charset="0"/>
              </a:rPr>
              <a:t> 13 </a:t>
            </a:r>
            <a:r>
              <a:rPr lang="en-US" sz="2100" dirty="0" err="1">
                <a:latin typeface="Times New Roman" pitchFamily="18" charset="0"/>
                <a:cs typeface="Times New Roman" pitchFamily="18" charset="0"/>
              </a:rPr>
              <a:t>orasidan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aylantirib</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olib</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o`ngdan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chapga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naycha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yo`naltirgich</a:t>
            </a:r>
            <a:r>
              <a:rPr lang="en-US" sz="2100" dirty="0">
                <a:latin typeface="Times New Roman" pitchFamily="18" charset="0"/>
                <a:cs typeface="Times New Roman" pitchFamily="18" charset="0"/>
              </a:rPr>
              <a:t> 12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to`rtta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teshigidan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bittasiga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taqiladi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So`ng</a:t>
            </a:r>
            <a:r>
              <a:rPr lang="en-US" sz="2100" dirty="0">
                <a:latin typeface="Times New Roman" pitchFamily="18" charset="0"/>
                <a:cs typeface="Times New Roman" pitchFamily="18" charset="0"/>
              </a:rPr>
              <a:t> 852 </a:t>
            </a:r>
            <a:r>
              <a:rPr lang="en-US" sz="2100" dirty="0" err="1">
                <a:latin typeface="Times New Roman" pitchFamily="18" charset="0"/>
                <a:cs typeface="Times New Roman" pitchFamily="18" charset="0"/>
              </a:rPr>
              <a:t>rusumli</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tikuv</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mashinasidagidek</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o`ragich</a:t>
            </a:r>
            <a:r>
              <a:rPr lang="en-US" sz="2100" dirty="0">
                <a:latin typeface="Times New Roman" pitchFamily="18" charset="0"/>
                <a:cs typeface="Times New Roman" pitchFamily="18" charset="0"/>
              </a:rPr>
              <a:t> 11 </a:t>
            </a:r>
            <a:r>
              <a:rPr lang="en-US" sz="2100" dirty="0" err="1">
                <a:latin typeface="Times New Roman" pitchFamily="18" charset="0"/>
                <a:cs typeface="Times New Roman" pitchFamily="18" charset="0"/>
              </a:rPr>
              <a:t>ning</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shpindeliga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kiydirilgan</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naycha</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ip</a:t>
            </a:r>
            <a:r>
              <a:rPr lang="en-US" sz="2100" dirty="0">
                <a:latin typeface="Times New Roman" pitchFamily="18" charset="0"/>
                <a:cs typeface="Times New Roman" pitchFamily="18" charset="0"/>
              </a:rPr>
              <a:t> </a:t>
            </a:r>
            <a:r>
              <a:rPr lang="en-US" sz="2100" dirty="0" err="1">
                <a:latin typeface="Times New Roman" pitchFamily="18" charset="0"/>
                <a:cs typeface="Times New Roman" pitchFamily="18" charset="0"/>
              </a:rPr>
              <a:t>o`raladi</a:t>
            </a:r>
            <a:r>
              <a:rPr lang="en-US" sz="2100" dirty="0">
                <a:latin typeface="Times New Roman" pitchFamily="18" charset="0"/>
                <a:cs typeface="Times New Roman" pitchFamily="18" charset="0"/>
              </a:rPr>
              <a:t>.</a:t>
            </a:r>
            <a:endParaRPr lang="ru-RU" sz="2100" dirty="0">
              <a:latin typeface="Times New Roman" pitchFamily="18" charset="0"/>
              <a:cs typeface="Times New Roman" pitchFamily="18" charset="0"/>
            </a:endParaRPr>
          </a:p>
          <a:p>
            <a:pPr algn="just"/>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065792312"/>
      </p:ext>
    </p:extLst>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0" y="5753100"/>
            <a:ext cx="9144000" cy="1104900"/>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ru-RU"/>
          </a:p>
        </p:txBody>
      </p:sp>
      <p:sp>
        <p:nvSpPr>
          <p:cNvPr id="6" name="Скругленный прямоугольник 5"/>
          <p:cNvSpPr/>
          <p:nvPr/>
        </p:nvSpPr>
        <p:spPr>
          <a:xfrm>
            <a:off x="1047750" y="228600"/>
            <a:ext cx="7353300" cy="952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t>FOYDALANILGAN ADABIYOTLAR</a:t>
            </a:r>
          </a:p>
          <a:p>
            <a:pPr algn="ctr"/>
            <a:r>
              <a:rPr lang="en-US" sz="2000" dirty="0" smtClean="0"/>
              <a:t>REFERENCE</a:t>
            </a:r>
            <a:endParaRPr lang="ru-RU" sz="2000" dirty="0"/>
          </a:p>
        </p:txBody>
      </p:sp>
      <p:sp>
        <p:nvSpPr>
          <p:cNvPr id="7" name="Прямоугольник 6"/>
          <p:cNvSpPr/>
          <p:nvPr/>
        </p:nvSpPr>
        <p:spPr>
          <a:xfrm>
            <a:off x="495300" y="1194822"/>
            <a:ext cx="8153400" cy="4801314"/>
          </a:xfrm>
          <a:prstGeom prst="rect">
            <a:avLst/>
          </a:prstGeom>
        </p:spPr>
        <p:txBody>
          <a:bodyPr wrap="square">
            <a:spAutoFit/>
          </a:bodyPr>
          <a:lstStyle/>
          <a:p>
            <a:pPr algn="just"/>
            <a:r>
              <a:rPr lang="en-US" sz="1800" dirty="0" smtClean="0">
                <a:latin typeface="Times New Roman" pitchFamily="18" charset="0"/>
                <a:cs typeface="Times New Roman" pitchFamily="18" charset="0"/>
              </a:rPr>
              <a:t>1. </a:t>
            </a:r>
            <a:r>
              <a:rPr lang="en-US" sz="1800" dirty="0" err="1">
                <a:latin typeface="Times New Roman" pitchFamily="18" charset="0"/>
                <a:cs typeface="Times New Roman" pitchFamily="18" charset="0"/>
              </a:rPr>
              <a:t>Valikov</a:t>
            </a:r>
            <a:r>
              <a:rPr lang="en-US" sz="1800" dirty="0">
                <a:latin typeface="Times New Roman" pitchFamily="18" charset="0"/>
                <a:cs typeface="Times New Roman" pitchFamily="18" charset="0"/>
              </a:rPr>
              <a:t> N.M. “</a:t>
            </a:r>
            <a:r>
              <a:rPr lang="en-US" sz="1800" dirty="0" err="1">
                <a:latin typeface="Times New Roman" pitchFamily="18" charset="0"/>
                <a:cs typeface="Times New Roman" pitchFamily="18" charset="0"/>
              </a:rPr>
              <a:t>Oborudovaniye</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shveynogo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proizvodsva</a:t>
            </a:r>
            <a:r>
              <a:rPr lang="en-US" sz="1800" dirty="0">
                <a:latin typeface="Times New Roman" pitchFamily="18" charset="0"/>
                <a:cs typeface="Times New Roman" pitchFamily="18" charset="0"/>
              </a:rPr>
              <a:t>”, M.,1977 g. (s. 17-43).</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2.Katalog </a:t>
            </a:r>
            <a:r>
              <a:rPr lang="en-US" sz="1800" dirty="0" err="1">
                <a:latin typeface="Times New Roman" pitchFamily="18" charset="0"/>
                <a:cs typeface="Times New Roman" pitchFamily="18" charset="0"/>
              </a:rPr>
              <a:t>shveynogo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oborudovaniya</a:t>
            </a:r>
            <a:r>
              <a:rPr lang="en-US" sz="1800" dirty="0">
                <a:latin typeface="Times New Roman" pitchFamily="18" charset="0"/>
                <a:cs typeface="Times New Roman" pitchFamily="18" charset="0"/>
              </a:rPr>
              <a:t>: JACK, SIRUBA, JUKI, MAIER, REXEL, BELLUSSI, BIEFFE, HASHIMA, ROTONDI, BARUDAN, LK.IND.CO.  </a:t>
            </a:r>
            <a:r>
              <a:rPr lang="en-US" sz="1800" dirty="0" err="1">
                <a:latin typeface="Times New Roman" pitchFamily="18" charset="0"/>
                <a:cs typeface="Times New Roman" pitchFamily="18" charset="0"/>
              </a:rPr>
              <a:t>Transmetall</a:t>
            </a:r>
            <a:r>
              <a:rPr lang="en-US" sz="1800" dirty="0">
                <a:latin typeface="Times New Roman" pitchFamily="18" charset="0"/>
                <a:cs typeface="Times New Roman" pitchFamily="18" charset="0"/>
              </a:rPr>
              <a:t>. M. 2015.</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3</a:t>
            </a:r>
            <a:r>
              <a:rPr lang="uz-Cyrl-UZ" sz="1800" dirty="0" smtClean="0">
                <a:latin typeface="Times New Roman" pitchFamily="18" charset="0"/>
                <a:cs typeface="Times New Roman" pitchFamily="18" charset="0"/>
              </a:rPr>
              <a:t>.Q.Olimov</a:t>
            </a:r>
            <a:r>
              <a:rPr lang="uz-Cyrl-UZ" sz="1800" dirty="0">
                <a:latin typeface="Times New Roman" pitchFamily="18" charset="0"/>
                <a:cs typeface="Times New Roman" pitchFamily="18" charset="0"/>
              </a:rPr>
              <a:t>, R.X.Nurboev, G.K.Soatova, I.M.Raҳmonov. Tikuvchilik buyumlarini   ishlab chiқarish jihozlari, Darslik.-T. “Fan”, 2011y</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4. </a:t>
            </a:r>
            <a:r>
              <a:rPr lang="uz-Cyrl-UZ" sz="1800" dirty="0">
                <a:latin typeface="Times New Roman" pitchFamily="18" charset="0"/>
                <a:cs typeface="Times New Roman" pitchFamily="18" charset="0"/>
              </a:rPr>
              <a:t>Frants V.A. Oborudovani</a:t>
            </a:r>
            <a:r>
              <a:rPr lang="en-US" sz="1800" dirty="0">
                <a:latin typeface="Times New Roman" pitchFamily="18" charset="0"/>
                <a:cs typeface="Times New Roman" pitchFamily="18" charset="0"/>
              </a:rPr>
              <a:t>y</a:t>
            </a:r>
            <a:r>
              <a:rPr lang="uz-Cyrl-UZ" sz="1800" dirty="0">
                <a:latin typeface="Times New Roman" pitchFamily="18" charset="0"/>
                <a:cs typeface="Times New Roman" pitchFamily="18" charset="0"/>
              </a:rPr>
              <a:t>e shveyn</a:t>
            </a:r>
            <a:r>
              <a:rPr lang="en-US" sz="1800" dirty="0" err="1">
                <a:latin typeface="Times New Roman" pitchFamily="18" charset="0"/>
                <a:cs typeface="Times New Roman" pitchFamily="18" charset="0"/>
              </a:rPr>
              <a:t>ogo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proizvodstva</a:t>
            </a:r>
            <a:r>
              <a:rPr lang="uz-Cyrl-UZ"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Uchebnik.M</a:t>
            </a:r>
            <a:r>
              <a:rPr lang="en-US" sz="1800" dirty="0">
                <a:latin typeface="Times New Roman" pitchFamily="18" charset="0"/>
                <a:cs typeface="Times New Roman" pitchFamily="18" charset="0"/>
              </a:rPr>
              <a:t>.</a:t>
            </a:r>
            <a:r>
              <a:rPr lang="uz-Cyrl-UZ" sz="1800" dirty="0">
                <a:latin typeface="Times New Roman" pitchFamily="18" charset="0"/>
                <a:cs typeface="Times New Roman" pitchFamily="18" charset="0"/>
              </a:rPr>
              <a:t>  Izdatelskiy  dom «Akademiya», 2002g. </a:t>
            </a:r>
            <a:endParaRPr lang="en-US" sz="1800" dirty="0" smtClean="0">
              <a:latin typeface="Times New Roman" pitchFamily="18" charset="0"/>
              <a:cs typeface="Times New Roman" pitchFamily="18" charset="0"/>
            </a:endParaRPr>
          </a:p>
          <a:p>
            <a:pPr algn="just"/>
            <a:r>
              <a:rPr lang="en-US" sz="1800" dirty="0">
                <a:latin typeface="Times New Roman" pitchFamily="18" charset="0"/>
                <a:cs typeface="Times New Roman" pitchFamily="18" charset="0"/>
              </a:rPr>
              <a:t>5</a:t>
            </a:r>
            <a:r>
              <a:rPr lang="uz-Latn-UZ" sz="1800" dirty="0" smtClean="0">
                <a:latin typeface="Times New Roman" pitchFamily="18" charset="0"/>
                <a:cs typeface="Times New Roman" pitchFamily="18" charset="0"/>
              </a:rPr>
              <a:t>.  </a:t>
            </a:r>
            <a:r>
              <a:rPr lang="uz-Latn-UZ" sz="1800" dirty="0">
                <a:latin typeface="Times New Roman" pitchFamily="18" charset="0"/>
                <a:cs typeface="Times New Roman" pitchFamily="18" charset="0"/>
              </a:rPr>
              <a:t>Fran</a:t>
            </a:r>
            <a:r>
              <a:rPr lang="uz-Cyrl-UZ" sz="1800" dirty="0">
                <a:latin typeface="Times New Roman" pitchFamily="18" charset="0"/>
                <a:cs typeface="Times New Roman" pitchFamily="18" charset="0"/>
              </a:rPr>
              <a:t>ts</a:t>
            </a:r>
            <a:r>
              <a:rPr lang="uz-Latn-UZ" sz="1800" dirty="0">
                <a:latin typeface="Times New Roman" pitchFamily="18" charset="0"/>
                <a:cs typeface="Times New Roman" pitchFamily="18" charset="0"/>
              </a:rPr>
              <a:t> V.A. Oborudovanie shveynogo proizvodstva</a:t>
            </a:r>
            <a:r>
              <a:rPr lang="uz-Cyrl-UZ" sz="1800" dirty="0">
                <a:latin typeface="Times New Roman" pitchFamily="18" charset="0"/>
                <a:cs typeface="Times New Roman" pitchFamily="18" charset="0"/>
              </a:rPr>
              <a:t>,</a:t>
            </a:r>
            <a:r>
              <a:rPr lang="uz-Latn-UZ" sz="1800" dirty="0">
                <a:latin typeface="Times New Roman" pitchFamily="18" charset="0"/>
                <a:cs typeface="Times New Roman" pitchFamily="18" charset="0"/>
              </a:rPr>
              <a:t>Uchebnik.-M</a:t>
            </a:r>
            <a:r>
              <a:rPr lang="uz-Latn-UZ"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a:t>
            </a:r>
            <a:r>
              <a:rPr lang="uz-Latn-UZ" sz="1800" dirty="0" smtClean="0">
                <a:latin typeface="Times New Roman" pitchFamily="18" charset="0"/>
                <a:cs typeface="Times New Roman" pitchFamily="18" charset="0"/>
              </a:rPr>
              <a:t>Izdatelskiy </a:t>
            </a:r>
            <a:r>
              <a:rPr lang="uz-Cyrl-UZ" sz="1800" dirty="0">
                <a:latin typeface="Times New Roman" pitchFamily="18" charset="0"/>
                <a:cs typeface="Times New Roman" pitchFamily="18" charset="0"/>
              </a:rPr>
              <a:t>dom «Akademiya», 2002g.</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6</a:t>
            </a:r>
            <a:r>
              <a:rPr lang="uz-Cyrl-UZ" sz="1800" dirty="0" smtClean="0">
                <a:latin typeface="Times New Roman" pitchFamily="18" charset="0"/>
                <a:cs typeface="Times New Roman" pitchFamily="18" charset="0"/>
              </a:rPr>
              <a:t>. </a:t>
            </a:r>
            <a:r>
              <a:rPr lang="uz-Cyrl-UZ" sz="1800" dirty="0">
                <a:latin typeface="Times New Roman" pitchFamily="18" charset="0"/>
                <a:cs typeface="Times New Roman" pitchFamily="18" charset="0"/>
              </a:rPr>
              <a:t>Yermakov A.S. Oborudovaniye shveynix predpriyatiy,Uchebnik</a:t>
            </a:r>
            <a:r>
              <a:rPr lang="uz-Cyrl-UZ"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M</a:t>
            </a:r>
            <a:r>
              <a:rPr lang="en-US" sz="1800" dirty="0">
                <a:latin typeface="Times New Roman" pitchFamily="18" charset="0"/>
                <a:cs typeface="Times New Roman" pitchFamily="18" charset="0"/>
              </a:rPr>
              <a:t>.</a:t>
            </a:r>
            <a:r>
              <a:rPr lang="uz-Cyrl-UZ" sz="1800" dirty="0">
                <a:latin typeface="Times New Roman" pitchFamily="18" charset="0"/>
                <a:cs typeface="Times New Roman" pitchFamily="18" charset="0"/>
              </a:rPr>
              <a:t>:</a:t>
            </a:r>
            <a:r>
              <a:rPr lang="en-US" sz="1800" dirty="0">
                <a:latin typeface="Times New Roman" pitchFamily="18" charset="0"/>
                <a:cs typeface="Times New Roman" pitchFamily="18" charset="0"/>
              </a:rPr>
              <a:t>Prof </a:t>
            </a:r>
            <a:r>
              <a:rPr lang="uz-Cyrl-UZ" sz="1800" dirty="0">
                <a:latin typeface="Times New Roman" pitchFamily="18" charset="0"/>
                <a:cs typeface="Times New Roman" pitchFamily="18" charset="0"/>
              </a:rPr>
              <a:t>O</a:t>
            </a:r>
            <a:r>
              <a:rPr lang="en-US" sz="1800" dirty="0" err="1">
                <a:latin typeface="Times New Roman" pitchFamily="18" charset="0"/>
                <a:cs typeface="Times New Roman" pitchFamily="18" charset="0"/>
              </a:rPr>
              <a:t>br</a:t>
            </a:r>
            <a:r>
              <a:rPr lang="uz-Cyrl-UZ" sz="1800" dirty="0">
                <a:latin typeface="Times New Roman" pitchFamily="18" charset="0"/>
                <a:cs typeface="Times New Roman" pitchFamily="18" charset="0"/>
              </a:rPr>
              <a:t>I</a:t>
            </a:r>
            <a:r>
              <a:rPr lang="en-US" sz="1800" dirty="0" err="1">
                <a:latin typeface="Times New Roman" pitchFamily="18" charset="0"/>
                <a:cs typeface="Times New Roman" pitchFamily="18" charset="0"/>
              </a:rPr>
              <a:t>zdat</a:t>
            </a:r>
            <a:r>
              <a:rPr lang="uz-Cyrl-UZ" sz="1800" dirty="0">
                <a:latin typeface="Times New Roman" pitchFamily="18" charset="0"/>
                <a:cs typeface="Times New Roman" pitchFamily="18" charset="0"/>
              </a:rPr>
              <a:t>, </a:t>
            </a:r>
            <a:r>
              <a:rPr lang="en-US" sz="1800" dirty="0">
                <a:latin typeface="Times New Roman" pitchFamily="18" charset="0"/>
                <a:cs typeface="Times New Roman" pitchFamily="18" charset="0"/>
              </a:rPr>
              <a:t>2002 </a:t>
            </a:r>
            <a:r>
              <a:rPr lang="uz-Cyrl-UZ" sz="1800" dirty="0">
                <a:latin typeface="Times New Roman" pitchFamily="18" charset="0"/>
                <a:cs typeface="Times New Roman" pitchFamily="18" charset="0"/>
              </a:rPr>
              <a:t>g.</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7</a:t>
            </a:r>
            <a:r>
              <a:rPr lang="uz-Cyrl-UZ"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Isayev</a:t>
            </a:r>
            <a:r>
              <a:rPr lang="en-US" sz="1800" dirty="0">
                <a:latin typeface="Times New Roman" pitchFamily="18" charset="0"/>
                <a:cs typeface="Times New Roman" pitchFamily="18" charset="0"/>
              </a:rPr>
              <a:t> V.V., </a:t>
            </a:r>
            <a:r>
              <a:rPr lang="en-US" sz="1800" dirty="0" err="1">
                <a:latin typeface="Times New Roman" pitchFamily="18" charset="0"/>
                <a:cs typeface="Times New Roman" pitchFamily="18" charset="0"/>
              </a:rPr>
              <a:t>Frants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V.Ya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Ustroystvo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rabota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naladka</a:t>
            </a:r>
            <a:r>
              <a:rPr lang="en-US" sz="1800" dirty="0">
                <a:latin typeface="Times New Roman" pitchFamily="18" charset="0"/>
                <a:cs typeface="Times New Roman" pitchFamily="18" charset="0"/>
              </a:rPr>
              <a:t> i </a:t>
            </a:r>
            <a:r>
              <a:rPr lang="en-US" sz="1800" dirty="0" err="1">
                <a:latin typeface="Times New Roman" pitchFamily="18" charset="0"/>
                <a:cs typeface="Times New Roman" pitchFamily="18" charset="0"/>
              </a:rPr>
              <a:t>remont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shveynix</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mashin</a:t>
            </a:r>
            <a:r>
              <a:rPr lang="en-US" sz="1800" dirty="0">
                <a:latin typeface="Times New Roman" pitchFamily="18" charset="0"/>
                <a:cs typeface="Times New Roman" pitchFamily="18" charset="0"/>
              </a:rPr>
              <a:t>. M. 1995g.</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8. </a:t>
            </a:r>
            <a:r>
              <a:rPr lang="en-US" sz="1800" u="sng" dirty="0">
                <a:latin typeface="Times New Roman" pitchFamily="18" charset="0"/>
                <a:cs typeface="Times New Roman" pitchFamily="18" charset="0"/>
                <a:hlinkClick r:id="rId2"/>
              </a:rPr>
              <a:t>http://titli.uz</a:t>
            </a:r>
            <a:r>
              <a:rPr lang="en-US" sz="1800" dirty="0">
                <a:latin typeface="Times New Roman" pitchFamily="18" charset="0"/>
                <a:cs typeface="Times New Roman" pitchFamily="18" charset="0"/>
              </a:rPr>
              <a:t> – Toshkent </a:t>
            </a:r>
            <a:r>
              <a:rPr lang="en-US" sz="1800" dirty="0" err="1">
                <a:latin typeface="Times New Roman" pitchFamily="18" charset="0"/>
                <a:cs typeface="Times New Roman" pitchFamily="18" charset="0"/>
              </a:rPr>
              <a:t>to’qimachilik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yengil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sanoati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instituti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sayti</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pPr algn="just"/>
            <a:r>
              <a:rPr lang="en-US" sz="1800" u="sng" dirty="0" smtClean="0">
                <a:latin typeface="Times New Roman" pitchFamily="18" charset="0"/>
                <a:cs typeface="Times New Roman" pitchFamily="18" charset="0"/>
              </a:rPr>
              <a:t>9. </a:t>
            </a:r>
            <a:r>
              <a:rPr lang="en-US" sz="1800" u="sng" dirty="0">
                <a:latin typeface="Times New Roman" pitchFamily="18" charset="0"/>
                <a:cs typeface="Times New Roman" pitchFamily="18" charset="0"/>
              </a:rPr>
              <a:t>lex.uz -</a:t>
            </a:r>
            <a:r>
              <a:rPr lang="en-US" sz="1800" dirty="0" err="1">
                <a:latin typeface="Times New Roman" pitchFamily="18" charset="0"/>
                <a:cs typeface="Times New Roman" pitchFamily="18" charset="0"/>
              </a:rPr>
              <a:t>O’zbekiston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Res’ublikasi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qonun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hujjatlari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ma’lumotlari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milliy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bazasi</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pPr algn="just"/>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14037895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33</a:t>
            </a:fld>
            <a:endParaRPr/>
          </a:p>
        </p:txBody>
      </p:sp>
      <p:sp>
        <p:nvSpPr>
          <p:cNvPr id="6" name="Прямоугольник 5"/>
          <p:cNvSpPr/>
          <p:nvPr/>
        </p:nvSpPr>
        <p:spPr>
          <a:xfrm>
            <a:off x="2013196" y="2132856"/>
            <a:ext cx="5117618" cy="1754326"/>
          </a:xfrm>
          <a:prstGeom prst="rect">
            <a:avLst/>
          </a:prstGeom>
          <a:noFill/>
        </p:spPr>
        <p:txBody>
          <a:bodyPr wrap="none">
            <a:spAutoFit/>
          </a:bodyPr>
          <a:lstStyle/>
          <a:p>
            <a:pPr algn="ctr">
              <a:defRPr/>
            </a:pPr>
            <a:r>
              <a:rPr lang="uz-Cyrl-UZ"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Эътиборингиз</a:t>
            </a:r>
          </a:p>
          <a:p>
            <a:pPr algn="ctr">
              <a:defRPr/>
            </a:pPr>
            <a:r>
              <a:rPr lang="uz-Cyrl-UZ"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учун рахмат</a:t>
            </a:r>
            <a:endParaRPr lang="ru-RU"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690</TotalTime>
  <Words>513</Words>
  <Application>Microsoft Office PowerPoint</Application>
  <PresentationFormat>Экран (4:3)</PresentationFormat>
  <Paragraphs>163</Paragraphs>
  <Slides>33</Slides>
  <Notes>32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33</vt:i4>
      </vt:variant>
    </vt:vector>
  </HeadingPairs>
  <TitlesOfParts>
    <vt:vector size="38" baseType="lpstr">
      <vt:lpstr>Arial</vt:lpstr>
      <vt:lpstr>Times New Roman</vt:lpstr>
      <vt:lpstr>Bodoni MT Black</vt:lpstr>
      <vt:lpstr>Calibri</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TRACIE (Trombley) JONES</dc:creator>
  <cp:lastModifiedBy>Пользователь Windows</cp:lastModifiedBy>
  <cp:revision>57</cp:revision>
  <dcterms:modified xsi:type="dcterms:W3CDTF">2021-04-18T07:08:49Z</dcterms:modified>
</cp:coreProperties>
</file>