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B7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-900" y="-2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9C518E-C4A2-420C-B2A3-0D38B4C3CF3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113CC0D-09B6-4BD1-A51D-CF2348F40942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rtl="0"/>
          <a:r>
            <a:rPr lang="uz-Cyrl-UZ" sz="20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Mikrоprotsessorli bоshqаrish sistеmаlаridа xоtirа qurilmаsi eng аsоsiy qisimlаrdаn biri b</a:t>
          </a:r>
          <a:r>
            <a:rPr lang="en-US" sz="20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</a:t>
          </a:r>
          <a:r>
            <a:rPr lang="uz-Cyrl-UZ" sz="20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lib, u ikki turdаn: tаshqi vа ichki xоtirаlаrdаn ibоrаt bo</a:t>
          </a:r>
          <a:r>
            <a:rPr lang="en-US" sz="20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`</a:t>
          </a:r>
          <a:r>
            <a:rPr lang="uz-Cyrl-UZ" sz="20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lаdi. 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16584FE-5D36-4A3D-917D-F06567B1D786}" type="parTrans" cxnId="{88B9865D-36F5-42C2-B323-83ACA077C4CE}">
      <dgm:prSet/>
      <dgm:spPr/>
      <dgm:t>
        <a:bodyPr/>
        <a:lstStyle/>
        <a:p>
          <a:endParaRPr lang="ru-RU"/>
        </a:p>
      </dgm:t>
    </dgm:pt>
    <dgm:pt modelId="{D4D50DD9-42EE-4FFA-A828-6F5F5F5A2A97}" type="sibTrans" cxnId="{88B9865D-36F5-42C2-B323-83ACA077C4CE}">
      <dgm:prSet/>
      <dgm:spPr/>
      <dgm:t>
        <a:bodyPr/>
        <a:lstStyle/>
        <a:p>
          <a:endParaRPr lang="ru-RU"/>
        </a:p>
      </dgm:t>
    </dgm:pt>
    <dgm:pt modelId="{95DAF869-2FE8-49B0-AE72-0876691F9D69}">
      <dgm:prSet custT="1"/>
      <dgm:spPr>
        <a:solidFill>
          <a:srgbClr val="00B0F0"/>
        </a:solidFill>
      </dgm:spPr>
      <dgm:t>
        <a:bodyPr/>
        <a:lstStyle/>
        <a:p>
          <a:pPr rtl="0"/>
          <a:r>
            <a:rPr lang="uz-Cyrl-UZ" sz="24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Tаshqi xоtirаgа: qаttiq disk, mаgnit disk, mаgnit lеntа, kоmpаkt disk, Flash xоtirа vа bоshqаlаr kirаdi</a:t>
          </a:r>
          <a:r>
            <a:rPr lang="uz-Cyrl-UZ" sz="2400" b="0" i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EE1D010F-AD69-44E6-881A-A776708D7ADB}" type="parTrans" cxnId="{52A44F10-22BE-4990-AA63-1DEC1943FA33}">
      <dgm:prSet/>
      <dgm:spPr/>
      <dgm:t>
        <a:bodyPr/>
        <a:lstStyle/>
        <a:p>
          <a:endParaRPr lang="ru-RU"/>
        </a:p>
      </dgm:t>
    </dgm:pt>
    <dgm:pt modelId="{3AF0B411-BAAE-4458-B2E2-8D763B36AC2F}" type="sibTrans" cxnId="{52A44F10-22BE-4990-AA63-1DEC1943FA33}">
      <dgm:prSet/>
      <dgm:spPr/>
      <dgm:t>
        <a:bodyPr/>
        <a:lstStyle/>
        <a:p>
          <a:endParaRPr lang="ru-RU"/>
        </a:p>
      </dgm:t>
    </dgm:pt>
    <dgm:pt modelId="{60A7F40D-AC0F-440A-A508-59937A17B988}">
      <dgm:prSet custT="1"/>
      <dgm:spPr>
        <a:solidFill>
          <a:srgbClr val="0DB78A"/>
        </a:solidFill>
      </dgm:spPr>
      <dgm:t>
        <a:bodyPr/>
        <a:lstStyle/>
        <a:p>
          <a:pPr rtl="0"/>
          <a:r>
            <a:rPr lang="uz-Cyrl-UZ" sz="16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Ichki xоtirа kаttа intеgrаl sxеmаlаr аsоsidа qurilgаn b</a:t>
          </a:r>
          <a:r>
            <a:rPr lang="en-US" sz="16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</a:t>
          </a:r>
          <a:r>
            <a:rPr lang="uz-Cyrl-UZ" sz="16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lib, ulаr enеrgiyagа bоg</a:t>
          </a:r>
          <a:r>
            <a:rPr lang="en-US" sz="16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`</a:t>
          </a:r>
          <a:r>
            <a:rPr lang="uz-Cyrl-UZ" sz="16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liqligi, ichki tuzilishi, ishlаsh prinsipi, ishlаb chiqаrilish tеxn</a:t>
          </a:r>
          <a:r>
            <a:rPr lang="en-US" sz="16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</a:t>
          </a:r>
          <a:r>
            <a:rPr lang="uz-Cyrl-UZ" sz="16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lоgiyasi vа bоshqа k</a:t>
          </a:r>
          <a:r>
            <a:rPr lang="en-US" sz="16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</a:t>
          </a:r>
          <a:r>
            <a:rPr lang="uz-Cyrl-UZ" sz="16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rsаtkichlаr bilаn </a:t>
          </a:r>
          <a:r>
            <a:rPr lang="en-US" sz="16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</a:t>
          </a:r>
          <a:r>
            <a:rPr lang="uz-Cyrl-UZ" sz="16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zаrо fаrqlаnаdi. Quyidаgi rаsmdа MPli  bоshqаrish sistеmаlаridа qo</a:t>
          </a:r>
          <a:r>
            <a:rPr lang="en-US" sz="16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`</a:t>
          </a:r>
          <a:r>
            <a:rPr lang="uz-Cyrl-UZ" sz="16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llаnаdigаn xоtirа qurilmаsi turlаri klаssifiksiоn grаfi</a:t>
          </a:r>
          <a:r>
            <a:rPr lang="en-US" sz="1600" b="0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gi</a:t>
          </a:r>
          <a:r>
            <a:rPr lang="uz-Cyrl-UZ" sz="16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kеltirilgаn</a:t>
          </a:r>
          <a:r>
            <a:rPr lang="uz-Cyrl-UZ" sz="1600" b="0" i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2D47ECB9-581E-4F95-8777-818294EBBCA5}" type="parTrans" cxnId="{A92061B0-FC46-4EE9-AC51-CD50C0B8B37D}">
      <dgm:prSet/>
      <dgm:spPr/>
      <dgm:t>
        <a:bodyPr/>
        <a:lstStyle/>
        <a:p>
          <a:endParaRPr lang="ru-RU"/>
        </a:p>
      </dgm:t>
    </dgm:pt>
    <dgm:pt modelId="{74CDDE44-B4D7-4609-88D3-5D1F5ADA83BE}" type="sibTrans" cxnId="{A92061B0-FC46-4EE9-AC51-CD50C0B8B37D}">
      <dgm:prSet/>
      <dgm:spPr/>
      <dgm:t>
        <a:bodyPr/>
        <a:lstStyle/>
        <a:p>
          <a:endParaRPr lang="ru-RU"/>
        </a:p>
      </dgm:t>
    </dgm:pt>
    <dgm:pt modelId="{670A3801-1FE6-4266-880E-1AC73654A067}" type="pres">
      <dgm:prSet presAssocID="{449C518E-C4A2-420C-B2A3-0D38B4C3CF3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BC075A-3B9D-476B-A13E-AA77E5C5785F}" type="pres">
      <dgm:prSet presAssocID="{5113CC0D-09B6-4BD1-A51D-CF2348F40942}" presName="node" presStyleLbl="node1" presStyleIdx="0" presStyleCnt="3" custScaleX="98394" custScaleY="1303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EC4BBC-7278-469C-B33A-D5FF8A24A97B}" type="pres">
      <dgm:prSet presAssocID="{D4D50DD9-42EE-4FFA-A828-6F5F5F5A2A97}" presName="sibTrans" presStyleLbl="sibTrans2D1" presStyleIdx="0" presStyleCnt="2"/>
      <dgm:spPr/>
      <dgm:t>
        <a:bodyPr/>
        <a:lstStyle/>
        <a:p>
          <a:endParaRPr lang="ru-RU"/>
        </a:p>
      </dgm:t>
    </dgm:pt>
    <dgm:pt modelId="{4BD885D0-7A36-4B97-9CE1-F911CF8A9082}" type="pres">
      <dgm:prSet presAssocID="{D4D50DD9-42EE-4FFA-A828-6F5F5F5A2A97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4B09F5AF-1647-49DF-B618-83E78559FB64}" type="pres">
      <dgm:prSet presAssocID="{95DAF869-2FE8-49B0-AE72-0876691F9D69}" presName="node" presStyleLbl="node1" presStyleIdx="1" presStyleCnt="3" custScaleX="99032" custScaleY="1303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B5A6C1-6A10-4DF7-99C8-DC6FE798D475}" type="pres">
      <dgm:prSet presAssocID="{3AF0B411-BAAE-4458-B2E2-8D763B36AC2F}" presName="sibTrans" presStyleLbl="sibTrans2D1" presStyleIdx="1" presStyleCnt="2"/>
      <dgm:spPr/>
      <dgm:t>
        <a:bodyPr/>
        <a:lstStyle/>
        <a:p>
          <a:endParaRPr lang="ru-RU"/>
        </a:p>
      </dgm:t>
    </dgm:pt>
    <dgm:pt modelId="{A4E60821-633A-44A3-903D-B4DBE30756D6}" type="pres">
      <dgm:prSet presAssocID="{3AF0B411-BAAE-4458-B2E2-8D763B36AC2F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C2BB513A-374F-4605-B29E-2FFB270F5185}" type="pres">
      <dgm:prSet presAssocID="{60A7F40D-AC0F-440A-A508-59937A17B988}" presName="node" presStyleLbl="node1" presStyleIdx="2" presStyleCnt="3" custScaleX="94514" custScaleY="1303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A14FCF-1F54-4667-89D2-B50ABAB642A9}" type="presOf" srcId="{95DAF869-2FE8-49B0-AE72-0876691F9D69}" destId="{4B09F5AF-1647-49DF-B618-83E78559FB64}" srcOrd="0" destOrd="0" presId="urn:microsoft.com/office/officeart/2005/8/layout/process1"/>
    <dgm:cxn modelId="{4B7E0BF9-FBBB-4812-99DE-1A54FE7555EF}" type="presOf" srcId="{3AF0B411-BAAE-4458-B2E2-8D763B36AC2F}" destId="{A1B5A6C1-6A10-4DF7-99C8-DC6FE798D475}" srcOrd="0" destOrd="0" presId="urn:microsoft.com/office/officeart/2005/8/layout/process1"/>
    <dgm:cxn modelId="{A92061B0-FC46-4EE9-AC51-CD50C0B8B37D}" srcId="{449C518E-C4A2-420C-B2A3-0D38B4C3CF3F}" destId="{60A7F40D-AC0F-440A-A508-59937A17B988}" srcOrd="2" destOrd="0" parTransId="{2D47ECB9-581E-4F95-8777-818294EBBCA5}" sibTransId="{74CDDE44-B4D7-4609-88D3-5D1F5ADA83BE}"/>
    <dgm:cxn modelId="{EEBA2605-6114-4674-8C74-06E7A42BAB88}" type="presOf" srcId="{D4D50DD9-42EE-4FFA-A828-6F5F5F5A2A97}" destId="{66EC4BBC-7278-469C-B33A-D5FF8A24A97B}" srcOrd="0" destOrd="0" presId="urn:microsoft.com/office/officeart/2005/8/layout/process1"/>
    <dgm:cxn modelId="{039172D5-5D9F-487F-8B66-2D179EBC2EF8}" type="presOf" srcId="{5113CC0D-09B6-4BD1-A51D-CF2348F40942}" destId="{71BC075A-3B9D-476B-A13E-AA77E5C5785F}" srcOrd="0" destOrd="0" presId="urn:microsoft.com/office/officeart/2005/8/layout/process1"/>
    <dgm:cxn modelId="{2D0F92BC-1864-4516-9FF8-5345DC29D3EB}" type="presOf" srcId="{449C518E-C4A2-420C-B2A3-0D38B4C3CF3F}" destId="{670A3801-1FE6-4266-880E-1AC73654A067}" srcOrd="0" destOrd="0" presId="urn:microsoft.com/office/officeart/2005/8/layout/process1"/>
    <dgm:cxn modelId="{853D28F0-1BC0-4C68-9670-DB5E1FA282D1}" type="presOf" srcId="{D4D50DD9-42EE-4FFA-A828-6F5F5F5A2A97}" destId="{4BD885D0-7A36-4B97-9CE1-F911CF8A9082}" srcOrd="1" destOrd="0" presId="urn:microsoft.com/office/officeart/2005/8/layout/process1"/>
    <dgm:cxn modelId="{52A44F10-22BE-4990-AA63-1DEC1943FA33}" srcId="{449C518E-C4A2-420C-B2A3-0D38B4C3CF3F}" destId="{95DAF869-2FE8-49B0-AE72-0876691F9D69}" srcOrd="1" destOrd="0" parTransId="{EE1D010F-AD69-44E6-881A-A776708D7ADB}" sibTransId="{3AF0B411-BAAE-4458-B2E2-8D763B36AC2F}"/>
    <dgm:cxn modelId="{ED1A347B-AD40-41E5-9939-FB9136561845}" type="presOf" srcId="{3AF0B411-BAAE-4458-B2E2-8D763B36AC2F}" destId="{A4E60821-633A-44A3-903D-B4DBE30756D6}" srcOrd="1" destOrd="0" presId="urn:microsoft.com/office/officeart/2005/8/layout/process1"/>
    <dgm:cxn modelId="{20E971BA-F1F7-4377-8096-A58453A193C0}" type="presOf" srcId="{60A7F40D-AC0F-440A-A508-59937A17B988}" destId="{C2BB513A-374F-4605-B29E-2FFB270F5185}" srcOrd="0" destOrd="0" presId="urn:microsoft.com/office/officeart/2005/8/layout/process1"/>
    <dgm:cxn modelId="{88B9865D-36F5-42C2-B323-83ACA077C4CE}" srcId="{449C518E-C4A2-420C-B2A3-0D38B4C3CF3F}" destId="{5113CC0D-09B6-4BD1-A51D-CF2348F40942}" srcOrd="0" destOrd="0" parTransId="{716584FE-5D36-4A3D-917D-F06567B1D786}" sibTransId="{D4D50DD9-42EE-4FFA-A828-6F5F5F5A2A97}"/>
    <dgm:cxn modelId="{4130D835-44E1-4644-B25B-C4FFC1CEDC48}" type="presParOf" srcId="{670A3801-1FE6-4266-880E-1AC73654A067}" destId="{71BC075A-3B9D-476B-A13E-AA77E5C5785F}" srcOrd="0" destOrd="0" presId="urn:microsoft.com/office/officeart/2005/8/layout/process1"/>
    <dgm:cxn modelId="{589E83B4-9BC3-43FF-87C2-6B0BF35EA034}" type="presParOf" srcId="{670A3801-1FE6-4266-880E-1AC73654A067}" destId="{66EC4BBC-7278-469C-B33A-D5FF8A24A97B}" srcOrd="1" destOrd="0" presId="urn:microsoft.com/office/officeart/2005/8/layout/process1"/>
    <dgm:cxn modelId="{7682396C-EF4E-4296-9B49-A90FE0CAB3BD}" type="presParOf" srcId="{66EC4BBC-7278-469C-B33A-D5FF8A24A97B}" destId="{4BD885D0-7A36-4B97-9CE1-F911CF8A9082}" srcOrd="0" destOrd="0" presId="urn:microsoft.com/office/officeart/2005/8/layout/process1"/>
    <dgm:cxn modelId="{8B0A57D2-5772-4475-9A38-EC23AB6A89B6}" type="presParOf" srcId="{670A3801-1FE6-4266-880E-1AC73654A067}" destId="{4B09F5AF-1647-49DF-B618-83E78559FB64}" srcOrd="2" destOrd="0" presId="urn:microsoft.com/office/officeart/2005/8/layout/process1"/>
    <dgm:cxn modelId="{5023BE9E-3915-4837-B50E-3B05F04961FB}" type="presParOf" srcId="{670A3801-1FE6-4266-880E-1AC73654A067}" destId="{A1B5A6C1-6A10-4DF7-99C8-DC6FE798D475}" srcOrd="3" destOrd="0" presId="urn:microsoft.com/office/officeart/2005/8/layout/process1"/>
    <dgm:cxn modelId="{7EEE6A55-7D74-408B-A283-A946872DC5AD}" type="presParOf" srcId="{A1B5A6C1-6A10-4DF7-99C8-DC6FE798D475}" destId="{A4E60821-633A-44A3-903D-B4DBE30756D6}" srcOrd="0" destOrd="0" presId="urn:microsoft.com/office/officeart/2005/8/layout/process1"/>
    <dgm:cxn modelId="{2CBC9627-FC47-4001-B131-15FD929D5657}" type="presParOf" srcId="{670A3801-1FE6-4266-880E-1AC73654A067}" destId="{C2BB513A-374F-4605-B29E-2FFB270F5185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465A6F-E3E4-45C2-9E15-A215C67110E7}" type="doc">
      <dgm:prSet loTypeId="urn:microsoft.com/office/officeart/2005/8/layout/venn1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00A1AFE-F863-4337-8737-841BC1AB0323}">
      <dgm:prSet/>
      <dgm:spPr/>
      <dgm:t>
        <a:bodyPr/>
        <a:lstStyle/>
        <a:p>
          <a:pPr rtl="0"/>
          <a:r>
            <a:rPr lang="uz-Cyrl-UZ" b="0" i="0" dirty="0" smtClean="0"/>
            <a:t>PZU- bir mаrtа prоgrаmmаlаshtirilаdigаn xоtirа qurilmаsi; PPZU- qаytа prоgrаmmаlаshtirilаdigаn xоtirа qurilmаsi; EYoEU- elеktr impul`si bilаn yozilаdi, elеktr impul`si bilаn </a:t>
          </a:r>
          <a:r>
            <a:rPr lang="en-US" b="0" i="0" dirty="0" smtClean="0"/>
            <a:t>o`</a:t>
          </a:r>
          <a:r>
            <a:rPr lang="uz-Cyrl-UZ" b="0" i="0" dirty="0" smtClean="0"/>
            <a:t>chirilаdigаn qаytа prоgrаmmаlаshtirilаdigаn dоimiy xоtirа; EYoUFU- elеktr impul`si bilаn yozilаdi, ul`trаfiоlеt nur bilаn </a:t>
          </a:r>
          <a:r>
            <a:rPr lang="en-US" b="0" i="0" dirty="0" smtClean="0"/>
            <a:t>o`</a:t>
          </a:r>
          <a:r>
            <a:rPr lang="uz-Cyrl-UZ" b="0" i="0" dirty="0" smtClean="0"/>
            <a:t>chirilаdigаn qаytа prоgrаmmаlаshtirilаdigаn dоimiy xоtirа. </a:t>
          </a:r>
          <a:endParaRPr lang="ru-RU" dirty="0"/>
        </a:p>
      </dgm:t>
    </dgm:pt>
    <dgm:pt modelId="{AC94B318-0F30-4C86-88E3-6AF75670B104}" type="parTrans" cxnId="{D1DD1055-9EE6-46D6-85DE-4F80E93059B3}">
      <dgm:prSet/>
      <dgm:spPr/>
      <dgm:t>
        <a:bodyPr/>
        <a:lstStyle/>
        <a:p>
          <a:endParaRPr lang="ru-RU"/>
        </a:p>
      </dgm:t>
    </dgm:pt>
    <dgm:pt modelId="{89B14D1D-EB29-45D3-B17A-7490E5B28721}" type="sibTrans" cxnId="{D1DD1055-9EE6-46D6-85DE-4F80E93059B3}">
      <dgm:prSet/>
      <dgm:spPr/>
      <dgm:t>
        <a:bodyPr/>
        <a:lstStyle/>
        <a:p>
          <a:endParaRPr lang="ru-RU"/>
        </a:p>
      </dgm:t>
    </dgm:pt>
    <dgm:pt modelId="{55972052-6EBC-4A7D-BCAA-236AA568018E}">
      <dgm:prSet/>
      <dgm:spPr/>
      <dgm:t>
        <a:bodyPr/>
        <a:lstStyle/>
        <a:p>
          <a:pPr rtl="0"/>
          <a:r>
            <a:rPr lang="uz-Cyrl-UZ" b="0" i="0" dirty="0" smtClean="0"/>
            <a:t>Оpеrаtiv xоtirаning stаtik vа dinаmik turlаri quyidаgi аfzаllik vа kаmchiliklаrgа egа: Birlik yuzаgа egа b</a:t>
          </a:r>
          <a:r>
            <a:rPr lang="en-US" b="0" i="0" dirty="0" smtClean="0"/>
            <a:t>o`</a:t>
          </a:r>
          <a:r>
            <a:rPr lang="uz-Cyrl-UZ" b="0" i="0" dirty="0" smtClean="0"/>
            <a:t>lgаn kristаldа stаtik ОZU gа nisbаtаn 10 bаrоbаr kаttа xаjimdаgi dinаmik ОZUni jоylаshtirish mumkin.  Lеkin dinаmik ОZU yachеykаsidаgi аxbоrоtni ishоnchli sаqlаsh uchun mа`lum vаqt intеrvаllаridа dinаmik rеgеnrаsiya qilish zаrur. Rеgеnrаsiya dеgаndа – dinаmik ОZU yachеykаsidаgi аxbоrоtlаrni q</a:t>
          </a:r>
          <a:r>
            <a:rPr lang="en-US" b="0" i="0" dirty="0" smtClean="0"/>
            <a:t>o`</a:t>
          </a:r>
          <a:r>
            <a:rPr lang="uz-Cyrl-UZ" b="0" i="0" dirty="0" smtClean="0"/>
            <a:t>llаb-quvvаtlаb turish vаzifаsini bаjаruvchi si</a:t>
          </a:r>
          <a:r>
            <a:rPr lang="en-US" b="0" i="0" dirty="0" smtClean="0"/>
            <a:t>g`</a:t>
          </a:r>
          <a:r>
            <a:rPr lang="uz-Cyrl-UZ" b="0" i="0" dirty="0" smtClean="0"/>
            <a:t>im zаryadini dаvriy rаvishdа tiklаb turish tushinilаdi. Stаtik ОZU esа bundаy jаryongа muxtоj emаs. </a:t>
          </a:r>
          <a:endParaRPr lang="ru-RU" dirty="0"/>
        </a:p>
      </dgm:t>
    </dgm:pt>
    <dgm:pt modelId="{D952EF23-4705-419C-82E9-C91139C8B25E}" type="parTrans" cxnId="{66A43D8A-075D-411D-9596-DD2E3EA11458}">
      <dgm:prSet/>
      <dgm:spPr/>
      <dgm:t>
        <a:bodyPr/>
        <a:lstStyle/>
        <a:p>
          <a:endParaRPr lang="ru-RU"/>
        </a:p>
      </dgm:t>
    </dgm:pt>
    <dgm:pt modelId="{38F32F6E-522F-4589-B3AF-0878868E0780}" type="sibTrans" cxnId="{66A43D8A-075D-411D-9596-DD2E3EA11458}">
      <dgm:prSet/>
      <dgm:spPr/>
      <dgm:t>
        <a:bodyPr/>
        <a:lstStyle/>
        <a:p>
          <a:endParaRPr lang="ru-RU"/>
        </a:p>
      </dgm:t>
    </dgm:pt>
    <dgm:pt modelId="{2E317045-01EC-4D73-AF3F-F5F07A82A1B9}" type="pres">
      <dgm:prSet presAssocID="{1B465A6F-E3E4-45C2-9E15-A215C67110E7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91BA31-AB8B-4E6F-B898-F542E2B856C1}" type="pres">
      <dgm:prSet presAssocID="{C00A1AFE-F863-4337-8737-841BC1AB0323}" presName="circ1" presStyleLbl="vennNode1" presStyleIdx="0" presStyleCnt="2"/>
      <dgm:spPr/>
      <dgm:t>
        <a:bodyPr/>
        <a:lstStyle/>
        <a:p>
          <a:endParaRPr lang="ru-RU"/>
        </a:p>
      </dgm:t>
    </dgm:pt>
    <dgm:pt modelId="{8931F0C9-9080-4BB4-8D80-18E354B84D94}" type="pres">
      <dgm:prSet presAssocID="{C00A1AFE-F863-4337-8737-841BC1AB032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40B8AB-8847-4C19-BBC4-4A45C55CA595}" type="pres">
      <dgm:prSet presAssocID="{55972052-6EBC-4A7D-BCAA-236AA568018E}" presName="circ2" presStyleLbl="vennNode1" presStyleIdx="1" presStyleCnt="2"/>
      <dgm:spPr/>
      <dgm:t>
        <a:bodyPr/>
        <a:lstStyle/>
        <a:p>
          <a:endParaRPr lang="ru-RU"/>
        </a:p>
      </dgm:t>
    </dgm:pt>
    <dgm:pt modelId="{6FAC7463-8F70-4BAA-9A9E-43A06F5848FF}" type="pres">
      <dgm:prSet presAssocID="{55972052-6EBC-4A7D-BCAA-236AA568018E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A43D8A-075D-411D-9596-DD2E3EA11458}" srcId="{1B465A6F-E3E4-45C2-9E15-A215C67110E7}" destId="{55972052-6EBC-4A7D-BCAA-236AA568018E}" srcOrd="1" destOrd="0" parTransId="{D952EF23-4705-419C-82E9-C91139C8B25E}" sibTransId="{38F32F6E-522F-4589-B3AF-0878868E0780}"/>
    <dgm:cxn modelId="{7E790574-3084-48E7-A438-21FD83D71CD8}" type="presOf" srcId="{C00A1AFE-F863-4337-8737-841BC1AB0323}" destId="{8931F0C9-9080-4BB4-8D80-18E354B84D94}" srcOrd="1" destOrd="0" presId="urn:microsoft.com/office/officeart/2005/8/layout/venn1"/>
    <dgm:cxn modelId="{C4F069AB-BE81-4526-9FA3-9C7AB37DDEAB}" type="presOf" srcId="{55972052-6EBC-4A7D-BCAA-236AA568018E}" destId="{6FAC7463-8F70-4BAA-9A9E-43A06F5848FF}" srcOrd="1" destOrd="0" presId="urn:microsoft.com/office/officeart/2005/8/layout/venn1"/>
    <dgm:cxn modelId="{A48E5011-9B91-435A-80EE-AF742B723285}" type="presOf" srcId="{C00A1AFE-F863-4337-8737-841BC1AB0323}" destId="{4A91BA31-AB8B-4E6F-B898-F542E2B856C1}" srcOrd="0" destOrd="0" presId="urn:microsoft.com/office/officeart/2005/8/layout/venn1"/>
    <dgm:cxn modelId="{9D2C5607-C7BA-45F8-AA39-D45D5E6E2F2E}" type="presOf" srcId="{1B465A6F-E3E4-45C2-9E15-A215C67110E7}" destId="{2E317045-01EC-4D73-AF3F-F5F07A82A1B9}" srcOrd="0" destOrd="0" presId="urn:microsoft.com/office/officeart/2005/8/layout/venn1"/>
    <dgm:cxn modelId="{D1DD1055-9EE6-46D6-85DE-4F80E93059B3}" srcId="{1B465A6F-E3E4-45C2-9E15-A215C67110E7}" destId="{C00A1AFE-F863-4337-8737-841BC1AB0323}" srcOrd="0" destOrd="0" parTransId="{AC94B318-0F30-4C86-88E3-6AF75670B104}" sibTransId="{89B14D1D-EB29-45D3-B17A-7490E5B28721}"/>
    <dgm:cxn modelId="{E9BA9C7F-5C3C-49B3-8135-F11DB7E9A574}" type="presOf" srcId="{55972052-6EBC-4A7D-BCAA-236AA568018E}" destId="{3840B8AB-8847-4C19-BBC4-4A45C55CA595}" srcOrd="0" destOrd="0" presId="urn:microsoft.com/office/officeart/2005/8/layout/venn1"/>
    <dgm:cxn modelId="{656E8FA8-2B48-4017-8CC5-F117C4576179}" type="presParOf" srcId="{2E317045-01EC-4D73-AF3F-F5F07A82A1B9}" destId="{4A91BA31-AB8B-4E6F-B898-F542E2B856C1}" srcOrd="0" destOrd="0" presId="urn:microsoft.com/office/officeart/2005/8/layout/venn1"/>
    <dgm:cxn modelId="{3803756A-D275-4F6B-A773-DBD080C1ACC2}" type="presParOf" srcId="{2E317045-01EC-4D73-AF3F-F5F07A82A1B9}" destId="{8931F0C9-9080-4BB4-8D80-18E354B84D94}" srcOrd="1" destOrd="0" presId="urn:microsoft.com/office/officeart/2005/8/layout/venn1"/>
    <dgm:cxn modelId="{7397E4FC-0730-4A2E-A2F3-46B8228E895E}" type="presParOf" srcId="{2E317045-01EC-4D73-AF3F-F5F07A82A1B9}" destId="{3840B8AB-8847-4C19-BBC4-4A45C55CA595}" srcOrd="2" destOrd="0" presId="urn:microsoft.com/office/officeart/2005/8/layout/venn1"/>
    <dgm:cxn modelId="{9246CAAE-1CF7-4986-952C-53B876CC06F3}" type="presParOf" srcId="{2E317045-01EC-4D73-AF3F-F5F07A82A1B9}" destId="{6FAC7463-8F70-4BAA-9A9E-43A06F5848FF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FA7FECD-ECD7-4890-BDA6-0C101801EFAD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F41399D-3F18-44F6-9F66-B9254085AE8F}">
      <dgm:prSet/>
      <dgm:spPr/>
      <dgm:t>
        <a:bodyPr/>
        <a:lstStyle/>
        <a:p>
          <a:pPr rtl="0"/>
          <a:r>
            <a:rPr lang="uz-Cyrl-UZ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Stаtik ОZU dа N rаzryadli аdrеslаr shinаsidаn kеluvchi kоdni bir qismi qаtоrlаr dеshifrаtоrigа (QD), qоlgаn qismi ustunlаr dеshifrаtоrigа (UD) uzаtilаdi. </a:t>
          </a:r>
          <a:r>
            <a:rPr lang="en-US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</a:t>
          </a:r>
          <a:r>
            <a:rPr lang="uz-Cyrl-UZ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qish/yozishni bоshqаrish blоkigа (BB) RD(</a:t>
          </a:r>
          <a:r>
            <a:rPr lang="en-US" b="0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o`q</a:t>
          </a:r>
          <a:r>
            <a:rPr lang="uz-Cyrl-UZ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ish) vа WR(yozish) signаllаri аsоsidа t</a:t>
          </a:r>
          <a:r>
            <a:rPr lang="en-US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</a:t>
          </a:r>
          <a:r>
            <a:rPr lang="uz-Cyrl-UZ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plоvchi mаtrisа(TM) </a:t>
          </a:r>
          <a:r>
            <a:rPr lang="en-US" b="0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ya</a:t>
          </a:r>
          <a:r>
            <a:rPr lang="uz-Cyrl-UZ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chеykаsi bilаn MP оrаsidа mа`lumоtlаr bufеri(MB) оrqаli mа`lumоtlаr аlmаshinilаdi. Quyidаgi rаsmlаrdа stаtik vа dinаmik ОZU kаttа intеgrаl sxеmаlаrining umumlаshtirilgаn ichki strukturаsi kеltirilgаn. 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7E81D4B-8DA4-4BE3-AF1A-6F23C205818D}" type="parTrans" cxnId="{37855634-2718-4C56-BCE4-F762685E34C7}">
      <dgm:prSet/>
      <dgm:spPr/>
      <dgm:t>
        <a:bodyPr/>
        <a:lstStyle/>
        <a:p>
          <a:endParaRPr lang="ru-RU"/>
        </a:p>
      </dgm:t>
    </dgm:pt>
    <dgm:pt modelId="{E6ED84DE-8F7D-42A4-9E6F-BED3B9C45CB7}" type="sibTrans" cxnId="{37855634-2718-4C56-BCE4-F762685E34C7}">
      <dgm:prSet/>
      <dgm:spPr/>
      <dgm:t>
        <a:bodyPr/>
        <a:lstStyle/>
        <a:p>
          <a:endParaRPr lang="ru-RU"/>
        </a:p>
      </dgm:t>
    </dgm:pt>
    <dgm:pt modelId="{F528060D-B785-45A1-AAEC-CCAF79FC0384}" type="pres">
      <dgm:prSet presAssocID="{DFA7FECD-ECD7-4890-BDA6-0C101801EFAD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CDE3E5D-0AEC-4FF8-A151-F79A031B29AA}" type="pres">
      <dgm:prSet presAssocID="{1F41399D-3F18-44F6-9F66-B9254085AE8F}" presName="horFlow" presStyleCnt="0"/>
      <dgm:spPr/>
    </dgm:pt>
    <dgm:pt modelId="{2ACB062C-C8B4-4D34-918D-D5E5E8C67044}" type="pres">
      <dgm:prSet presAssocID="{1F41399D-3F18-44F6-9F66-B9254085AE8F}" presName="bigChev" presStyleLbl="node1" presStyleIdx="0" presStyleCnt="1" custScaleX="121905"/>
      <dgm:spPr/>
      <dgm:t>
        <a:bodyPr/>
        <a:lstStyle/>
        <a:p>
          <a:endParaRPr lang="ru-RU"/>
        </a:p>
      </dgm:t>
    </dgm:pt>
  </dgm:ptLst>
  <dgm:cxnLst>
    <dgm:cxn modelId="{23F38ADF-50FF-445C-96DE-DD82AC4A58B0}" type="presOf" srcId="{DFA7FECD-ECD7-4890-BDA6-0C101801EFAD}" destId="{F528060D-B785-45A1-AAEC-CCAF79FC0384}" srcOrd="0" destOrd="0" presId="urn:microsoft.com/office/officeart/2005/8/layout/lProcess3"/>
    <dgm:cxn modelId="{37855634-2718-4C56-BCE4-F762685E34C7}" srcId="{DFA7FECD-ECD7-4890-BDA6-0C101801EFAD}" destId="{1F41399D-3F18-44F6-9F66-B9254085AE8F}" srcOrd="0" destOrd="0" parTransId="{E7E81D4B-8DA4-4BE3-AF1A-6F23C205818D}" sibTransId="{E6ED84DE-8F7D-42A4-9E6F-BED3B9C45CB7}"/>
    <dgm:cxn modelId="{5BD5C0BF-C566-4811-8EFD-03E8840C31A7}" type="presOf" srcId="{1F41399D-3F18-44F6-9F66-B9254085AE8F}" destId="{2ACB062C-C8B4-4D34-918D-D5E5E8C67044}" srcOrd="0" destOrd="0" presId="urn:microsoft.com/office/officeart/2005/8/layout/lProcess3"/>
    <dgm:cxn modelId="{3D071081-CF94-4075-B1EC-2DA37B20127A}" type="presParOf" srcId="{F528060D-B785-45A1-AAEC-CCAF79FC0384}" destId="{2CDE3E5D-0AEC-4FF8-A151-F79A031B29AA}" srcOrd="0" destOrd="0" presId="urn:microsoft.com/office/officeart/2005/8/layout/lProcess3"/>
    <dgm:cxn modelId="{ECFBE766-F377-493C-B601-4781783058C3}" type="presParOf" srcId="{2CDE3E5D-0AEC-4FF8-A151-F79A031B29AA}" destId="{2ACB062C-C8B4-4D34-918D-D5E5E8C67044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B50873F-14BC-48F4-BD6B-C90F5680824D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64AE660-2C47-4CAE-8575-0462E8DE94B5}">
      <dgm:prSet/>
      <dgm:spPr/>
      <dgm:t>
        <a:bodyPr/>
        <a:lstStyle/>
        <a:p>
          <a:pPr rtl="0"/>
          <a:r>
            <a:rPr lang="uz-Cyrl-UZ" b="0" i="0" dirty="0" smtClean="0"/>
            <a:t>PZU, PPZU vа аyrim turdаgi stаtik ОZU mikrоsxеmаlаri аsоsidа xоtirа qurilmаsini lоyi</a:t>
          </a:r>
          <a:r>
            <a:rPr lang="en-US" b="0" i="0" dirty="0" smtClean="0"/>
            <a:t>h</a:t>
          </a:r>
          <a:r>
            <a:rPr lang="uz-Cyrl-UZ" b="0" i="0" dirty="0" smtClean="0"/>
            <a:t>аlаsh uchun tаlаb etilgаn xаjimni tа`minlаsh mаqsаdidа bir nеchtа kаttа intеgrаl sxеmаlаrni xоtirа vаrа</a:t>
          </a:r>
          <a:r>
            <a:rPr lang="en-US" b="0" i="0" dirty="0" smtClean="0"/>
            <a:t>g`</a:t>
          </a:r>
          <a:r>
            <a:rPr lang="uz-Cyrl-UZ" b="0" i="0" dirty="0" smtClean="0"/>
            <a:t>i kаbi ulаsh lоzim. Xоtirа qurilmаsining xаr bir vаrа</a:t>
          </a:r>
          <a:r>
            <a:rPr lang="en-US" b="0" i="0" dirty="0" smtClean="0"/>
            <a:t>g`</a:t>
          </a:r>
          <a:r>
            <a:rPr lang="uz-Cyrl-UZ" b="0" i="0" dirty="0" smtClean="0"/>
            <a:t>idаgi mа`lumоtlаr kirish/chiqish rаzryadlаri sоni mikrоprotsessor mа`lumоtlаr shinаsi rаzryadlаri sоnigа mоs b</a:t>
          </a:r>
          <a:r>
            <a:rPr lang="en-US" b="0" i="0" dirty="0" smtClean="0"/>
            <a:t>o`</a:t>
          </a:r>
          <a:r>
            <a:rPr lang="uz-Cyrl-UZ" b="0" i="0" dirty="0" smtClean="0"/>
            <a:t>lishi zаrur. </a:t>
          </a:r>
          <a:endParaRPr lang="ru-RU" dirty="0"/>
        </a:p>
      </dgm:t>
    </dgm:pt>
    <dgm:pt modelId="{0BCD505B-459E-4C84-9D97-4E728207A0F4}" type="parTrans" cxnId="{A899109E-7615-4E24-8DCF-D397B2807071}">
      <dgm:prSet/>
      <dgm:spPr/>
      <dgm:t>
        <a:bodyPr/>
        <a:lstStyle/>
        <a:p>
          <a:endParaRPr lang="ru-RU"/>
        </a:p>
      </dgm:t>
    </dgm:pt>
    <dgm:pt modelId="{733B0920-A055-4654-A142-0943DB189853}" type="sibTrans" cxnId="{A899109E-7615-4E24-8DCF-D397B2807071}">
      <dgm:prSet/>
      <dgm:spPr/>
      <dgm:t>
        <a:bodyPr/>
        <a:lstStyle/>
        <a:p>
          <a:endParaRPr lang="ru-RU"/>
        </a:p>
      </dgm:t>
    </dgm:pt>
    <dgm:pt modelId="{F59118B4-9BAB-4ADF-929E-827FBBE0F55B}" type="pres">
      <dgm:prSet presAssocID="{9B50873F-14BC-48F4-BD6B-C90F5680824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0D21A4-5614-4ED9-8BCB-B9D88BBF5FF7}" type="pres">
      <dgm:prSet presAssocID="{264AE660-2C47-4CAE-8575-0462E8DE94B5}" presName="composite" presStyleCnt="0"/>
      <dgm:spPr/>
    </dgm:pt>
    <dgm:pt modelId="{F3803A45-573C-458F-89DA-C231A94AC01D}" type="pres">
      <dgm:prSet presAssocID="{264AE660-2C47-4CAE-8575-0462E8DE94B5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94F628-B71C-4965-A466-59A86505D436}" type="pres">
      <dgm:prSet presAssocID="{264AE660-2C47-4CAE-8575-0462E8DE94B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A899109E-7615-4E24-8DCF-D397B2807071}" srcId="{9B50873F-14BC-48F4-BD6B-C90F5680824D}" destId="{264AE660-2C47-4CAE-8575-0462E8DE94B5}" srcOrd="0" destOrd="0" parTransId="{0BCD505B-459E-4C84-9D97-4E728207A0F4}" sibTransId="{733B0920-A055-4654-A142-0943DB189853}"/>
    <dgm:cxn modelId="{52EA22B9-0ED7-4B40-A88A-9EA6976EEE93}" type="presOf" srcId="{264AE660-2C47-4CAE-8575-0462E8DE94B5}" destId="{F3803A45-573C-458F-89DA-C231A94AC01D}" srcOrd="0" destOrd="0" presId="urn:microsoft.com/office/officeart/2005/8/layout/hList1"/>
    <dgm:cxn modelId="{B0CDF2AE-122D-4363-9B31-C00198418CDF}" type="presOf" srcId="{9B50873F-14BC-48F4-BD6B-C90F5680824D}" destId="{F59118B4-9BAB-4ADF-929E-827FBBE0F55B}" srcOrd="0" destOrd="0" presId="urn:microsoft.com/office/officeart/2005/8/layout/hList1"/>
    <dgm:cxn modelId="{D9185B05-2A4C-4B6F-87F6-F6A20B62D825}" type="presParOf" srcId="{F59118B4-9BAB-4ADF-929E-827FBBE0F55B}" destId="{4A0D21A4-5614-4ED9-8BCB-B9D88BBF5FF7}" srcOrd="0" destOrd="0" presId="urn:microsoft.com/office/officeart/2005/8/layout/hList1"/>
    <dgm:cxn modelId="{870F990A-6F61-4FC0-A0AA-2590E6B727DB}" type="presParOf" srcId="{4A0D21A4-5614-4ED9-8BCB-B9D88BBF5FF7}" destId="{F3803A45-573C-458F-89DA-C231A94AC01D}" srcOrd="0" destOrd="0" presId="urn:microsoft.com/office/officeart/2005/8/layout/hList1"/>
    <dgm:cxn modelId="{61A405C1-0626-41E5-86D4-B3D93DF3043D}" type="presParOf" srcId="{4A0D21A4-5614-4ED9-8BCB-B9D88BBF5FF7}" destId="{4094F628-B71C-4965-A466-59A86505D43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EA943E8-FEFB-46A1-94A0-76675B2DE9C0}" type="doc">
      <dgm:prSet loTypeId="urn:microsoft.com/office/officeart/2005/8/layout/cycle2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8880EA-0EFE-471C-9837-A5DDFCB78DD2}">
      <dgm:prSet custT="1"/>
      <dgm:spPr/>
      <dgm:t>
        <a:bodyPr/>
        <a:lstStyle/>
        <a:p>
          <a:pPr rtl="0"/>
          <a:r>
            <a:rPr lang="uz-Cyrl-UZ" sz="1600" b="0" i="0" dirty="0" smtClean="0">
              <a:solidFill>
                <a:schemeClr val="tx1"/>
              </a:solidFill>
            </a:rPr>
            <a:t>Stаtik ОZU mikrоsxеmаlаrining аyrim turlаridа t</a:t>
          </a:r>
          <a:r>
            <a:rPr lang="en-US" sz="1600" b="0" i="0" dirty="0" smtClean="0">
              <a:solidFill>
                <a:schemeClr val="tx1"/>
              </a:solidFill>
            </a:rPr>
            <a:t>o`</a:t>
          </a:r>
          <a:r>
            <a:rPr lang="uz-Cyrl-UZ" sz="1600" b="0" i="0" dirty="0" smtClean="0">
              <a:solidFill>
                <a:schemeClr val="tx1"/>
              </a:solidFill>
            </a:rPr>
            <a:t>plоvchi mаtrisаning yachеykаlаri bir rаzryadli strukturаgа egа b</a:t>
          </a:r>
          <a:r>
            <a:rPr lang="en-US" sz="1600" b="0" i="0" dirty="0" smtClean="0">
              <a:solidFill>
                <a:schemeClr val="tx1"/>
              </a:solidFill>
            </a:rPr>
            <a:t>o`</a:t>
          </a:r>
          <a:r>
            <a:rPr lang="uz-Cyrl-UZ" sz="1600" b="0" i="0" dirty="0" smtClean="0">
              <a:solidFill>
                <a:schemeClr val="tx1"/>
              </a:solidFill>
            </a:rPr>
            <a:t>lib, ulаrdа mа`lumоtlаr kirishi vа chiqishi uchun mikrоsxеmаning аlоxidа оyoqchаlаri аjrаtilgаn. Bundаy mikrоsxеmаlаr аsоsidа qurilgаn оpеrаtiv xоtirа qurilmаsini mikrоprotsessorli bоshqаrish sistеmаlаrining ikki yoqlаmа y</a:t>
          </a:r>
          <a:r>
            <a:rPr lang="en-US" sz="1600" b="0" i="0" dirty="0" smtClean="0">
              <a:solidFill>
                <a:schemeClr val="tx1"/>
              </a:solidFill>
            </a:rPr>
            <a:t>o`</a:t>
          </a:r>
          <a:r>
            <a:rPr lang="uz-Cyrl-UZ" sz="1600" b="0" i="0" dirty="0" smtClean="0">
              <a:solidFill>
                <a:schemeClr val="tx1"/>
              </a:solidFill>
            </a:rPr>
            <a:t>nаlishgа egа b</a:t>
          </a:r>
          <a:r>
            <a:rPr lang="en-US" sz="1600" b="0" i="0" dirty="0" smtClean="0">
              <a:solidFill>
                <a:schemeClr val="tx1"/>
              </a:solidFill>
            </a:rPr>
            <a:t>o`</a:t>
          </a:r>
          <a:r>
            <a:rPr lang="uz-Cyrl-UZ" sz="1600" b="0" i="0" dirty="0" smtClean="0">
              <a:solidFill>
                <a:schemeClr val="tx1"/>
              </a:solidFill>
            </a:rPr>
            <a:t>lgаn mа`lumоtlаr shinаsigа ulаnishi </a:t>
          </a:r>
          <a:endParaRPr lang="ru-RU" sz="1600" dirty="0">
            <a:solidFill>
              <a:schemeClr val="tx1"/>
            </a:solidFill>
          </a:endParaRPr>
        </a:p>
      </dgm:t>
    </dgm:pt>
    <dgm:pt modelId="{2158E8E5-7574-41BC-B3F4-E0C58B0905F2}" type="parTrans" cxnId="{9561F511-6FFE-4F32-92A6-E3A955A5DEB8}">
      <dgm:prSet/>
      <dgm:spPr/>
      <dgm:t>
        <a:bodyPr/>
        <a:lstStyle/>
        <a:p>
          <a:endParaRPr lang="ru-RU"/>
        </a:p>
      </dgm:t>
    </dgm:pt>
    <dgm:pt modelId="{7121CFA9-D27C-4A52-B11F-D3B3F9E65D2B}" type="sibTrans" cxnId="{9561F511-6FFE-4F32-92A6-E3A955A5DEB8}">
      <dgm:prSet/>
      <dgm:spPr/>
      <dgm:t>
        <a:bodyPr/>
        <a:lstStyle/>
        <a:p>
          <a:endParaRPr lang="ru-RU"/>
        </a:p>
      </dgm:t>
    </dgm:pt>
    <dgm:pt modelId="{3E1709D9-42D4-4107-A697-B7AA55F69B56}">
      <dgm:prSet custT="1"/>
      <dgm:spPr/>
      <dgm:t>
        <a:bodyPr/>
        <a:lstStyle/>
        <a:p>
          <a:pPr rtl="0"/>
          <a:r>
            <a:rPr lang="uz-Cyrl-UZ" sz="1400" b="0" i="0" dirty="0" smtClean="0">
              <a:solidFill>
                <a:schemeClr val="tx1"/>
              </a:solidFill>
            </a:rPr>
            <a:t>Dinаmik xоtirа kаttа intеgrаl sxеmаlаridа k</a:t>
          </a:r>
          <a:r>
            <a:rPr lang="en-US" sz="1400" b="0" i="0" dirty="0" smtClean="0">
              <a:solidFill>
                <a:schemeClr val="tx1"/>
              </a:solidFill>
            </a:rPr>
            <a:t>o`</a:t>
          </a:r>
          <a:r>
            <a:rPr lang="uz-Cyrl-UZ" sz="1400" b="0" i="0" dirty="0" smtClean="0">
              <a:solidFill>
                <a:schemeClr val="tx1"/>
              </a:solidFill>
            </a:rPr>
            <a:t>p xоllаrdа аdrеslаr bufеri(АB) аdrеslаr shinаsigа nisbаtаn ikki mаrоtаbа kаm kirishgа egа b</a:t>
          </a:r>
          <a:r>
            <a:rPr lang="en-US" sz="1400" b="0" i="0" dirty="0" smtClean="0">
              <a:solidFill>
                <a:schemeClr val="tx1"/>
              </a:solidFill>
            </a:rPr>
            <a:t>o`</a:t>
          </a:r>
          <a:r>
            <a:rPr lang="uz-Cyrl-UZ" sz="1400" b="0" i="0" dirty="0" smtClean="0">
              <a:solidFill>
                <a:schemeClr val="tx1"/>
              </a:solidFill>
            </a:rPr>
            <a:t>lib, ulаrdа аdrеs shinаsi rаzryadlаrini xоtirа mikrоsxеmаsining qаtоrlаr vа ustunlаr dеshifrаtоrlаrigа qаbul qilish jаrаyoni tаkt impul`si dаvri ikki qismgа  b</a:t>
          </a:r>
          <a:r>
            <a:rPr lang="en-US" sz="1400" b="0" i="0" dirty="0" smtClean="0">
              <a:solidFill>
                <a:schemeClr val="tx1"/>
              </a:solidFill>
            </a:rPr>
            <a:t>o`</a:t>
          </a:r>
          <a:r>
            <a:rPr lang="uz-Cyrl-UZ" sz="1400" b="0" i="0" dirty="0" smtClean="0">
              <a:solidFill>
                <a:schemeClr val="tx1"/>
              </a:solidFill>
            </a:rPr>
            <a:t>ligаn xоldа аmаlgа оshirilаdi. Birinchi qismidа аdrеsning kаttа rаzryadlаri qаtоrlаr dеshifrаtоrigа, ikkinchi qismidа аdrеslаrning kichik rаzryadlаri ustunlаr dеshifrаtоrigа qаbul qilinаdi Bu jаrаyon RAS vа CAS signаllаri bilаn bоshqаrilаdi. Mа`lumоtlаr kiritish vа chiqаrish аlоxidа bufеrlаr аsоsidа аmаlgа оshirilgаnligi uchun mа`lumоtlаrni kiritish bufеri (MKB) vа mа`lumоtlаrni chiqаrish bufеri(MChB) t</a:t>
          </a:r>
          <a:r>
            <a:rPr lang="en-US" sz="1400" b="0" i="0" dirty="0" err="1" smtClean="0">
              <a:solidFill>
                <a:schemeClr val="tx1"/>
              </a:solidFill>
            </a:rPr>
            <a:t>o`g</a:t>
          </a:r>
          <a:r>
            <a:rPr lang="en-US" sz="1400" b="0" i="0" dirty="0" smtClean="0">
              <a:solidFill>
                <a:schemeClr val="tx1"/>
              </a:solidFill>
            </a:rPr>
            <a:t>`</a:t>
          </a:r>
          <a:r>
            <a:rPr lang="uz-Cyrl-UZ" sz="1400" b="0" i="0" dirty="0" smtClean="0">
              <a:solidFill>
                <a:schemeClr val="tx1"/>
              </a:solidFill>
            </a:rPr>
            <a:t>ridаn-t</a:t>
          </a:r>
          <a:r>
            <a:rPr lang="en-US" sz="1400" b="0" i="0" dirty="0" err="1" smtClean="0">
              <a:solidFill>
                <a:schemeClr val="tx1"/>
              </a:solidFill>
            </a:rPr>
            <a:t>o`g</a:t>
          </a:r>
          <a:r>
            <a:rPr lang="en-US" sz="1400" b="0" i="0" dirty="0" smtClean="0">
              <a:solidFill>
                <a:schemeClr val="tx1"/>
              </a:solidFill>
            </a:rPr>
            <a:t>`</a:t>
          </a:r>
          <a:r>
            <a:rPr lang="uz-Cyrl-UZ" sz="1400" b="0" i="0" dirty="0" smtClean="0">
              <a:solidFill>
                <a:schemeClr val="tx1"/>
              </a:solidFill>
            </a:rPr>
            <a:t>ri MPni mа`lumоtlаr shinаsigа ulаnish imkоniyatigа egа emаs.</a:t>
          </a:r>
          <a:endParaRPr lang="ru-RU" sz="1400" dirty="0">
            <a:solidFill>
              <a:schemeClr val="tx1"/>
            </a:solidFill>
          </a:endParaRPr>
        </a:p>
      </dgm:t>
    </dgm:pt>
    <dgm:pt modelId="{902DD3C0-9A82-436B-947D-7F13F6BF394D}" type="parTrans" cxnId="{95EC4DD9-8424-4476-9CF9-2C4EC1FC799B}">
      <dgm:prSet/>
      <dgm:spPr/>
      <dgm:t>
        <a:bodyPr/>
        <a:lstStyle/>
        <a:p>
          <a:endParaRPr lang="ru-RU"/>
        </a:p>
      </dgm:t>
    </dgm:pt>
    <dgm:pt modelId="{D83FEF57-C82D-4FD2-8AD9-53D38DC55FCC}" type="sibTrans" cxnId="{95EC4DD9-8424-4476-9CF9-2C4EC1FC799B}">
      <dgm:prSet/>
      <dgm:spPr/>
      <dgm:t>
        <a:bodyPr/>
        <a:lstStyle/>
        <a:p>
          <a:endParaRPr lang="ru-RU"/>
        </a:p>
      </dgm:t>
    </dgm:pt>
    <dgm:pt modelId="{B7BCA0E2-E7F5-4FE7-9A1F-6C7E6DA2BDEA}" type="pres">
      <dgm:prSet presAssocID="{6EA943E8-FEFB-46A1-94A0-76675B2DE9C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E478DA-1541-4FE3-BFF5-388D5CA9490F}" type="pres">
      <dgm:prSet presAssocID="{838880EA-0EFE-471C-9837-A5DDFCB78DD2}" presName="node" presStyleLbl="node1" presStyleIdx="0" presStyleCnt="2" custScaleY="1421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76AFD5-BE5A-4824-B8D0-5CE27529F492}" type="pres">
      <dgm:prSet presAssocID="{7121CFA9-D27C-4A52-B11F-D3B3F9E65D2B}" presName="sibTrans" presStyleLbl="sibTrans2D1" presStyleIdx="0" presStyleCnt="2" custLinFactNeighborX="5733" custLinFactNeighborY="44226"/>
      <dgm:spPr/>
      <dgm:t>
        <a:bodyPr/>
        <a:lstStyle/>
        <a:p>
          <a:endParaRPr lang="ru-RU"/>
        </a:p>
      </dgm:t>
    </dgm:pt>
    <dgm:pt modelId="{105A445F-E1E3-4AAA-86BA-BB91CAF741B8}" type="pres">
      <dgm:prSet presAssocID="{7121CFA9-D27C-4A52-B11F-D3B3F9E65D2B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CD7BE959-F5CB-40C3-91DB-89A99E05E879}" type="pres">
      <dgm:prSet presAssocID="{3E1709D9-42D4-4107-A697-B7AA55F69B56}" presName="node" presStyleLbl="node1" presStyleIdx="1" presStyleCnt="2" custScaleY="1421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43093C-E84C-4D67-BD2B-73C7583C2628}" type="pres">
      <dgm:prSet presAssocID="{D83FEF57-C82D-4FD2-8AD9-53D38DC55FCC}" presName="sibTrans" presStyleLbl="sibTrans2D1" presStyleIdx="1" presStyleCnt="2" custLinFactNeighborX="-6255" custLinFactNeighborY="-3851"/>
      <dgm:spPr/>
      <dgm:t>
        <a:bodyPr/>
        <a:lstStyle/>
        <a:p>
          <a:endParaRPr lang="ru-RU"/>
        </a:p>
      </dgm:t>
    </dgm:pt>
    <dgm:pt modelId="{F70BB2D8-1443-42E3-9F2D-62BE75350C64}" type="pres">
      <dgm:prSet presAssocID="{D83FEF57-C82D-4FD2-8AD9-53D38DC55FCC}" presName="connectorText" presStyleLbl="sibTrans2D1" presStyleIdx="1" presStyleCnt="2"/>
      <dgm:spPr/>
      <dgm:t>
        <a:bodyPr/>
        <a:lstStyle/>
        <a:p>
          <a:endParaRPr lang="ru-RU"/>
        </a:p>
      </dgm:t>
    </dgm:pt>
  </dgm:ptLst>
  <dgm:cxnLst>
    <dgm:cxn modelId="{DDEC41D5-D9DC-41EC-AB99-8A88A1425830}" type="presOf" srcId="{6EA943E8-FEFB-46A1-94A0-76675B2DE9C0}" destId="{B7BCA0E2-E7F5-4FE7-9A1F-6C7E6DA2BDEA}" srcOrd="0" destOrd="0" presId="urn:microsoft.com/office/officeart/2005/8/layout/cycle2"/>
    <dgm:cxn modelId="{A3AD5AB3-A68B-4731-8A3F-DE74A8F34021}" type="presOf" srcId="{838880EA-0EFE-471C-9837-A5DDFCB78DD2}" destId="{46E478DA-1541-4FE3-BFF5-388D5CA9490F}" srcOrd="0" destOrd="0" presId="urn:microsoft.com/office/officeart/2005/8/layout/cycle2"/>
    <dgm:cxn modelId="{6C776878-34DC-49D2-8BD9-9FB4B4D5C32A}" type="presOf" srcId="{D83FEF57-C82D-4FD2-8AD9-53D38DC55FCC}" destId="{F70BB2D8-1443-42E3-9F2D-62BE75350C64}" srcOrd="1" destOrd="0" presId="urn:microsoft.com/office/officeart/2005/8/layout/cycle2"/>
    <dgm:cxn modelId="{95EC4DD9-8424-4476-9CF9-2C4EC1FC799B}" srcId="{6EA943E8-FEFB-46A1-94A0-76675B2DE9C0}" destId="{3E1709D9-42D4-4107-A697-B7AA55F69B56}" srcOrd="1" destOrd="0" parTransId="{902DD3C0-9A82-436B-947D-7F13F6BF394D}" sibTransId="{D83FEF57-C82D-4FD2-8AD9-53D38DC55FCC}"/>
    <dgm:cxn modelId="{94276473-8236-4548-B20A-4AE43DFBF987}" type="presOf" srcId="{3E1709D9-42D4-4107-A697-B7AA55F69B56}" destId="{CD7BE959-F5CB-40C3-91DB-89A99E05E879}" srcOrd="0" destOrd="0" presId="urn:microsoft.com/office/officeart/2005/8/layout/cycle2"/>
    <dgm:cxn modelId="{356E580B-1208-4B79-BBB8-97F3DFE36AEF}" type="presOf" srcId="{D83FEF57-C82D-4FD2-8AD9-53D38DC55FCC}" destId="{E243093C-E84C-4D67-BD2B-73C7583C2628}" srcOrd="0" destOrd="0" presId="urn:microsoft.com/office/officeart/2005/8/layout/cycle2"/>
    <dgm:cxn modelId="{E0C0E5EB-8F79-4BE9-BED4-819D665DC70A}" type="presOf" srcId="{7121CFA9-D27C-4A52-B11F-D3B3F9E65D2B}" destId="{3B76AFD5-BE5A-4824-B8D0-5CE27529F492}" srcOrd="0" destOrd="0" presId="urn:microsoft.com/office/officeart/2005/8/layout/cycle2"/>
    <dgm:cxn modelId="{9561F511-6FFE-4F32-92A6-E3A955A5DEB8}" srcId="{6EA943E8-FEFB-46A1-94A0-76675B2DE9C0}" destId="{838880EA-0EFE-471C-9837-A5DDFCB78DD2}" srcOrd="0" destOrd="0" parTransId="{2158E8E5-7574-41BC-B3F4-E0C58B0905F2}" sibTransId="{7121CFA9-D27C-4A52-B11F-D3B3F9E65D2B}"/>
    <dgm:cxn modelId="{46D5ECDF-087A-484F-B001-222D15DD0FD7}" type="presOf" srcId="{7121CFA9-D27C-4A52-B11F-D3B3F9E65D2B}" destId="{105A445F-E1E3-4AAA-86BA-BB91CAF741B8}" srcOrd="1" destOrd="0" presId="urn:microsoft.com/office/officeart/2005/8/layout/cycle2"/>
    <dgm:cxn modelId="{69B16D98-8DBC-45EF-848D-39CAC494D123}" type="presParOf" srcId="{B7BCA0E2-E7F5-4FE7-9A1F-6C7E6DA2BDEA}" destId="{46E478DA-1541-4FE3-BFF5-388D5CA9490F}" srcOrd="0" destOrd="0" presId="urn:microsoft.com/office/officeart/2005/8/layout/cycle2"/>
    <dgm:cxn modelId="{0FA30D3E-4740-4130-AF6B-47C327CE20C8}" type="presParOf" srcId="{B7BCA0E2-E7F5-4FE7-9A1F-6C7E6DA2BDEA}" destId="{3B76AFD5-BE5A-4824-B8D0-5CE27529F492}" srcOrd="1" destOrd="0" presId="urn:microsoft.com/office/officeart/2005/8/layout/cycle2"/>
    <dgm:cxn modelId="{3A3A0BE5-2297-404A-BAE0-8FD17737030E}" type="presParOf" srcId="{3B76AFD5-BE5A-4824-B8D0-5CE27529F492}" destId="{105A445F-E1E3-4AAA-86BA-BB91CAF741B8}" srcOrd="0" destOrd="0" presId="urn:microsoft.com/office/officeart/2005/8/layout/cycle2"/>
    <dgm:cxn modelId="{A5500BD9-9DFD-4C5A-832C-38E19593D785}" type="presParOf" srcId="{B7BCA0E2-E7F5-4FE7-9A1F-6C7E6DA2BDEA}" destId="{CD7BE959-F5CB-40C3-91DB-89A99E05E879}" srcOrd="2" destOrd="0" presId="urn:microsoft.com/office/officeart/2005/8/layout/cycle2"/>
    <dgm:cxn modelId="{BB1020C1-4B25-424B-BE1C-D857AEE4F14B}" type="presParOf" srcId="{B7BCA0E2-E7F5-4FE7-9A1F-6C7E6DA2BDEA}" destId="{E243093C-E84C-4D67-BD2B-73C7583C2628}" srcOrd="3" destOrd="0" presId="urn:microsoft.com/office/officeart/2005/8/layout/cycle2"/>
    <dgm:cxn modelId="{C85E32D1-CD8F-4B70-8350-02C92C974760}" type="presParOf" srcId="{E243093C-E84C-4D67-BD2B-73C7583C2628}" destId="{F70BB2D8-1443-42E3-9F2D-62BE75350C64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1999E51-8EAF-4683-9435-2DA780436201}" type="doc">
      <dgm:prSet loTypeId="urn:microsoft.com/office/officeart/2005/8/layout/hList6" loCatId="list" qsTypeId="urn:microsoft.com/office/officeart/2005/8/quickstyle/3d6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72C5B73-ED5B-4604-87C7-6EE3B52411E4}">
      <dgm:prSet/>
      <dgm:spPr/>
      <dgm:t>
        <a:bodyPr/>
        <a:lstStyle/>
        <a:p>
          <a:pPr rtl="0"/>
          <a:r>
            <a:rPr lang="en-US" dirty="0" err="1" smtClean="0"/>
            <a:t>magnitli</a:t>
          </a:r>
          <a:r>
            <a:rPr lang="en-US" dirty="0" smtClean="0"/>
            <a:t> XQ </a:t>
          </a:r>
          <a:r>
            <a:rPr lang="en-US" dirty="0" err="1" smtClean="0"/>
            <a:t>lar</a:t>
          </a:r>
          <a:r>
            <a:rPr lang="en-US" dirty="0" smtClean="0"/>
            <a:t>. </a:t>
          </a:r>
          <a:r>
            <a:rPr lang="en-US" dirty="0" err="1" smtClean="0"/>
            <a:t>Ularning</a:t>
          </a:r>
          <a:r>
            <a:rPr lang="en-US" dirty="0" smtClean="0"/>
            <a:t> XE </a:t>
          </a:r>
          <a:r>
            <a:rPr lang="en-US" dirty="0" err="1" smtClean="0"/>
            <a:t>lari</a:t>
          </a:r>
          <a:r>
            <a:rPr lang="en-US" dirty="0" smtClean="0"/>
            <a:t> </a:t>
          </a:r>
          <a:r>
            <a:rPr lang="en-US" dirty="0" err="1" smtClean="0"/>
            <a:t>ferrit</a:t>
          </a:r>
          <a:r>
            <a:rPr lang="en-US" dirty="0" smtClean="0"/>
            <a:t> </a:t>
          </a:r>
          <a:r>
            <a:rPr lang="en-US" dirty="0" err="1" smtClean="0"/>
            <a:t>xalqalar</a:t>
          </a:r>
          <a:r>
            <a:rPr lang="en-US" dirty="0" smtClean="0"/>
            <a:t>, </a:t>
          </a:r>
          <a:r>
            <a:rPr lang="en-US" dirty="0" err="1" smtClean="0"/>
            <a:t>ferrit</a:t>
          </a:r>
          <a:r>
            <a:rPr lang="en-US" dirty="0" smtClean="0"/>
            <a:t> </a:t>
          </a:r>
          <a:r>
            <a:rPr lang="en-US" dirty="0" err="1" smtClean="0"/>
            <a:t>plastinkalar</a:t>
          </a:r>
          <a:r>
            <a:rPr lang="en-US" dirty="0" smtClean="0"/>
            <a:t>, </a:t>
          </a:r>
          <a:r>
            <a:rPr lang="en-US" dirty="0" err="1" smtClean="0"/>
            <a:t>yupqa</a:t>
          </a:r>
          <a:r>
            <a:rPr lang="en-US" dirty="0" smtClean="0"/>
            <a:t> </a:t>
          </a:r>
          <a:r>
            <a:rPr lang="en-US" dirty="0" err="1" smtClean="0"/>
            <a:t>magnit</a:t>
          </a:r>
          <a:r>
            <a:rPr lang="en-US" dirty="0" smtClean="0"/>
            <a:t> </a:t>
          </a:r>
          <a:r>
            <a:rPr lang="en-US" dirty="0" err="1" smtClean="0"/>
            <a:t>plyonka</a:t>
          </a:r>
          <a:r>
            <a:rPr lang="en-US" dirty="0" smtClean="0"/>
            <a:t> </a:t>
          </a:r>
          <a:r>
            <a:rPr lang="en-US" dirty="0" err="1" smtClean="0"/>
            <a:t>asosida</a:t>
          </a:r>
          <a:r>
            <a:rPr lang="en-US" dirty="0" smtClean="0"/>
            <a:t> </a:t>
          </a:r>
          <a:r>
            <a:rPr lang="en-US" dirty="0" err="1" smtClean="0"/>
            <a:t>yaratiladi</a:t>
          </a:r>
          <a:r>
            <a:rPr lang="en-US" dirty="0" smtClean="0"/>
            <a:t>;</a:t>
          </a:r>
          <a:endParaRPr lang="ru-RU" dirty="0"/>
        </a:p>
      </dgm:t>
    </dgm:pt>
    <dgm:pt modelId="{0B887C61-103A-4642-858F-25352294C53B}" type="parTrans" cxnId="{E99080D3-CD20-477D-A65D-6E64708B1781}">
      <dgm:prSet/>
      <dgm:spPr/>
      <dgm:t>
        <a:bodyPr/>
        <a:lstStyle/>
        <a:p>
          <a:endParaRPr lang="ru-RU"/>
        </a:p>
      </dgm:t>
    </dgm:pt>
    <dgm:pt modelId="{4154EA64-F6CC-4C93-B619-641F2B23978B}" type="sibTrans" cxnId="{E99080D3-CD20-477D-A65D-6E64708B1781}">
      <dgm:prSet/>
      <dgm:spPr/>
      <dgm:t>
        <a:bodyPr/>
        <a:lstStyle/>
        <a:p>
          <a:endParaRPr lang="ru-RU"/>
        </a:p>
      </dgm:t>
    </dgm:pt>
    <dgm:pt modelId="{5D96C114-9438-4D16-AC13-8A7D65A1BCD9}">
      <dgm:prSet/>
      <dgm:spPr/>
      <dgm:t>
        <a:bodyPr/>
        <a:lstStyle/>
        <a:p>
          <a:pPr rtl="0"/>
          <a:r>
            <a:rPr lang="en-US" smtClean="0"/>
            <a:t>eiektron XQ (bipolyar va unipolyar tranzistorlarda qurilgan triggerlar);</a:t>
          </a:r>
          <a:endParaRPr lang="ru-RU"/>
        </a:p>
      </dgm:t>
    </dgm:pt>
    <dgm:pt modelId="{E45859D4-4C5F-49A3-918A-92E310D548F5}" type="parTrans" cxnId="{642C6BB4-EF09-4CB9-9A65-EFF4A84F1FCA}">
      <dgm:prSet/>
      <dgm:spPr/>
      <dgm:t>
        <a:bodyPr/>
        <a:lstStyle/>
        <a:p>
          <a:endParaRPr lang="ru-RU"/>
        </a:p>
      </dgm:t>
    </dgm:pt>
    <dgm:pt modelId="{90F4EE16-6FAC-4828-9641-507B7DDD0607}" type="sibTrans" cxnId="{642C6BB4-EF09-4CB9-9A65-EFF4A84F1FCA}">
      <dgm:prSet/>
      <dgm:spPr/>
      <dgm:t>
        <a:bodyPr/>
        <a:lstStyle/>
        <a:p>
          <a:endParaRPr lang="ru-RU"/>
        </a:p>
      </dgm:t>
    </dgm:pt>
    <dgm:pt modelId="{6E56A9CD-F0F8-471F-AF23-4A8CF29CE0E8}">
      <dgm:prSet/>
      <dgm:spPr/>
      <dgm:t>
        <a:bodyPr/>
        <a:lstStyle/>
        <a:p>
          <a:pPr rtl="0"/>
          <a:r>
            <a:rPr lang="en-US" smtClean="0"/>
            <a:t>optik XQ (golografiya printsipidagi XQ) lar;</a:t>
          </a:r>
          <a:endParaRPr lang="ru-RU"/>
        </a:p>
      </dgm:t>
    </dgm:pt>
    <dgm:pt modelId="{057576D4-1F7F-4200-BF9A-9F8AE7A29E2A}" type="parTrans" cxnId="{51CB2F52-3F0A-48E5-984D-900085B8442E}">
      <dgm:prSet/>
      <dgm:spPr/>
      <dgm:t>
        <a:bodyPr/>
        <a:lstStyle/>
        <a:p>
          <a:endParaRPr lang="ru-RU"/>
        </a:p>
      </dgm:t>
    </dgm:pt>
    <dgm:pt modelId="{EAF19D81-8BB4-485A-8B79-75102673C906}" type="sibTrans" cxnId="{51CB2F52-3F0A-48E5-984D-900085B8442E}">
      <dgm:prSet/>
      <dgm:spPr/>
      <dgm:t>
        <a:bodyPr/>
        <a:lstStyle/>
        <a:p>
          <a:endParaRPr lang="ru-RU"/>
        </a:p>
      </dgm:t>
    </dgm:pt>
    <dgm:pt modelId="{90BBCB69-E340-4141-B91C-B4CED9A28D97}">
      <dgm:prSet/>
      <dgm:spPr/>
      <dgm:t>
        <a:bodyPr/>
        <a:lstStyle/>
        <a:p>
          <a:pPr rtl="0"/>
          <a:r>
            <a:rPr lang="en-US" smtClean="0"/>
            <a:t>kriogen XQ lar;</a:t>
          </a:r>
          <a:endParaRPr lang="ru-RU"/>
        </a:p>
      </dgm:t>
    </dgm:pt>
    <dgm:pt modelId="{E592D0FA-2A5B-46AE-BC25-114745BD95B9}" type="parTrans" cxnId="{6174374D-4EE5-4068-BAE6-54C470092916}">
      <dgm:prSet/>
      <dgm:spPr/>
      <dgm:t>
        <a:bodyPr/>
        <a:lstStyle/>
        <a:p>
          <a:endParaRPr lang="ru-RU"/>
        </a:p>
      </dgm:t>
    </dgm:pt>
    <dgm:pt modelId="{0BEA25C9-3853-4C23-B441-CD64546325DD}" type="sibTrans" cxnId="{6174374D-4EE5-4068-BAE6-54C470092916}">
      <dgm:prSet/>
      <dgm:spPr/>
      <dgm:t>
        <a:bodyPr/>
        <a:lstStyle/>
        <a:p>
          <a:endParaRPr lang="ru-RU"/>
        </a:p>
      </dgm:t>
    </dgm:pt>
    <dgm:pt modelId="{BAA5E13F-C039-4110-94DB-9876219292B5}">
      <dgm:prSet/>
      <dgm:spPr/>
      <dgm:t>
        <a:bodyPr/>
        <a:lstStyle/>
        <a:p>
          <a:pPr rtl="0"/>
          <a:r>
            <a:rPr lang="en-US" smtClean="0"/>
            <a:t>ultratovush XQ lar:</a:t>
          </a:r>
          <a:endParaRPr lang="ru-RU"/>
        </a:p>
      </dgm:t>
    </dgm:pt>
    <dgm:pt modelId="{A7935C73-9265-4D5D-8C8D-1BE9918B22EB}" type="parTrans" cxnId="{53F993EC-4A13-4682-A260-C2C51ED3968B}">
      <dgm:prSet/>
      <dgm:spPr/>
      <dgm:t>
        <a:bodyPr/>
        <a:lstStyle/>
        <a:p>
          <a:endParaRPr lang="ru-RU"/>
        </a:p>
      </dgm:t>
    </dgm:pt>
    <dgm:pt modelId="{2F8C6AF0-B236-43DF-9C36-921FDD7FE551}" type="sibTrans" cxnId="{53F993EC-4A13-4682-A260-C2C51ED3968B}">
      <dgm:prSet/>
      <dgm:spPr/>
      <dgm:t>
        <a:bodyPr/>
        <a:lstStyle/>
        <a:p>
          <a:endParaRPr lang="ru-RU"/>
        </a:p>
      </dgm:t>
    </dgm:pt>
    <dgm:pt modelId="{DFD65416-1B15-4DCC-9704-384262E99B5A}">
      <dgm:prSet/>
      <dgm:spPr/>
      <dgm:t>
        <a:bodyPr/>
        <a:lstStyle/>
        <a:p>
          <a:pPr rtl="0"/>
          <a:r>
            <a:rPr lang="en-US" smtClean="0"/>
            <a:t>mexanik XQ (perfolenta, perfokarta va h.k.) lar.</a:t>
          </a:r>
          <a:endParaRPr lang="ru-RU"/>
        </a:p>
      </dgm:t>
    </dgm:pt>
    <dgm:pt modelId="{4BC3F987-86AC-45A6-8816-FDAF4D2C1FCE}" type="parTrans" cxnId="{E22A290D-00EC-4633-B111-63E53F171690}">
      <dgm:prSet/>
      <dgm:spPr/>
      <dgm:t>
        <a:bodyPr/>
        <a:lstStyle/>
        <a:p>
          <a:endParaRPr lang="ru-RU"/>
        </a:p>
      </dgm:t>
    </dgm:pt>
    <dgm:pt modelId="{A5BA6B84-F0C4-4D45-8797-41B639D7347A}" type="sibTrans" cxnId="{E22A290D-00EC-4633-B111-63E53F171690}">
      <dgm:prSet/>
      <dgm:spPr/>
      <dgm:t>
        <a:bodyPr/>
        <a:lstStyle/>
        <a:p>
          <a:endParaRPr lang="ru-RU"/>
        </a:p>
      </dgm:t>
    </dgm:pt>
    <dgm:pt modelId="{059F72F3-D010-423F-BFDE-29DC83A37EF4}" type="pres">
      <dgm:prSet presAssocID="{61999E51-8EAF-4683-9435-2DA78043620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A045695-A220-455E-9CAF-FFDDE81D33D0}" type="pres">
      <dgm:prSet presAssocID="{472C5B73-ED5B-4604-87C7-6EE3B52411E4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552B68-6A0A-42F3-A93F-B5BDD903D0B3}" type="pres">
      <dgm:prSet presAssocID="{4154EA64-F6CC-4C93-B619-641F2B23978B}" presName="sibTrans" presStyleCnt="0"/>
      <dgm:spPr/>
    </dgm:pt>
    <dgm:pt modelId="{71A34B1C-4889-477A-8D96-36CA6E60D4C9}" type="pres">
      <dgm:prSet presAssocID="{5D96C114-9438-4D16-AC13-8A7D65A1BCD9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B537D2-C66D-4AAF-A885-1A5FAA756D4D}" type="pres">
      <dgm:prSet presAssocID="{90F4EE16-6FAC-4828-9641-507B7DDD0607}" presName="sibTrans" presStyleCnt="0"/>
      <dgm:spPr/>
    </dgm:pt>
    <dgm:pt modelId="{E2267773-7A1A-45C2-8425-48C2EFB0B526}" type="pres">
      <dgm:prSet presAssocID="{6E56A9CD-F0F8-471F-AF23-4A8CF29CE0E8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ABF3A8-E4C2-4429-84A6-5297BA3B72EF}" type="pres">
      <dgm:prSet presAssocID="{EAF19D81-8BB4-485A-8B79-75102673C906}" presName="sibTrans" presStyleCnt="0"/>
      <dgm:spPr/>
    </dgm:pt>
    <dgm:pt modelId="{75A020CD-90B9-40C2-B6A5-7F83961C4008}" type="pres">
      <dgm:prSet presAssocID="{90BBCB69-E340-4141-B91C-B4CED9A28D97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B5DB4E-D928-4D1D-8F53-061E103D834B}" type="pres">
      <dgm:prSet presAssocID="{0BEA25C9-3853-4C23-B441-CD64546325DD}" presName="sibTrans" presStyleCnt="0"/>
      <dgm:spPr/>
    </dgm:pt>
    <dgm:pt modelId="{C7F52859-1CD1-46A3-90AD-C4C70FEBC384}" type="pres">
      <dgm:prSet presAssocID="{BAA5E13F-C039-4110-94DB-9876219292B5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D62D23-7D55-4732-AC4C-1C432D9C7E39}" type="pres">
      <dgm:prSet presAssocID="{2F8C6AF0-B236-43DF-9C36-921FDD7FE551}" presName="sibTrans" presStyleCnt="0"/>
      <dgm:spPr/>
    </dgm:pt>
    <dgm:pt modelId="{43158A5A-BC57-4347-93F3-23C05F793D5D}" type="pres">
      <dgm:prSet presAssocID="{DFD65416-1B15-4DCC-9704-384262E99B5A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99080D3-CD20-477D-A65D-6E64708B1781}" srcId="{61999E51-8EAF-4683-9435-2DA780436201}" destId="{472C5B73-ED5B-4604-87C7-6EE3B52411E4}" srcOrd="0" destOrd="0" parTransId="{0B887C61-103A-4642-858F-25352294C53B}" sibTransId="{4154EA64-F6CC-4C93-B619-641F2B23978B}"/>
    <dgm:cxn modelId="{DCAFF866-8C1C-422E-A9D0-C8AE6F6E5EDE}" type="presOf" srcId="{5D96C114-9438-4D16-AC13-8A7D65A1BCD9}" destId="{71A34B1C-4889-477A-8D96-36CA6E60D4C9}" srcOrd="0" destOrd="0" presId="urn:microsoft.com/office/officeart/2005/8/layout/hList6"/>
    <dgm:cxn modelId="{06141B74-7EEF-42DB-97F5-0DFC17B67E54}" type="presOf" srcId="{472C5B73-ED5B-4604-87C7-6EE3B52411E4}" destId="{FA045695-A220-455E-9CAF-FFDDE81D33D0}" srcOrd="0" destOrd="0" presId="urn:microsoft.com/office/officeart/2005/8/layout/hList6"/>
    <dgm:cxn modelId="{E22A290D-00EC-4633-B111-63E53F171690}" srcId="{61999E51-8EAF-4683-9435-2DA780436201}" destId="{DFD65416-1B15-4DCC-9704-384262E99B5A}" srcOrd="5" destOrd="0" parTransId="{4BC3F987-86AC-45A6-8816-FDAF4D2C1FCE}" sibTransId="{A5BA6B84-F0C4-4D45-8797-41B639D7347A}"/>
    <dgm:cxn modelId="{53F993EC-4A13-4682-A260-C2C51ED3968B}" srcId="{61999E51-8EAF-4683-9435-2DA780436201}" destId="{BAA5E13F-C039-4110-94DB-9876219292B5}" srcOrd="4" destOrd="0" parTransId="{A7935C73-9265-4D5D-8C8D-1BE9918B22EB}" sibTransId="{2F8C6AF0-B236-43DF-9C36-921FDD7FE551}"/>
    <dgm:cxn modelId="{3EB31FA5-E4E4-434C-A677-33A497D222C9}" type="presOf" srcId="{DFD65416-1B15-4DCC-9704-384262E99B5A}" destId="{43158A5A-BC57-4347-93F3-23C05F793D5D}" srcOrd="0" destOrd="0" presId="urn:microsoft.com/office/officeart/2005/8/layout/hList6"/>
    <dgm:cxn modelId="{51CB2F52-3F0A-48E5-984D-900085B8442E}" srcId="{61999E51-8EAF-4683-9435-2DA780436201}" destId="{6E56A9CD-F0F8-471F-AF23-4A8CF29CE0E8}" srcOrd="2" destOrd="0" parTransId="{057576D4-1F7F-4200-BF9A-9F8AE7A29E2A}" sibTransId="{EAF19D81-8BB4-485A-8B79-75102673C906}"/>
    <dgm:cxn modelId="{1698CF32-615E-467F-929B-9BD408E36BCE}" type="presOf" srcId="{61999E51-8EAF-4683-9435-2DA780436201}" destId="{059F72F3-D010-423F-BFDE-29DC83A37EF4}" srcOrd="0" destOrd="0" presId="urn:microsoft.com/office/officeart/2005/8/layout/hList6"/>
    <dgm:cxn modelId="{4A1466E2-38B4-412C-94E3-95A21FB088CC}" type="presOf" srcId="{90BBCB69-E340-4141-B91C-B4CED9A28D97}" destId="{75A020CD-90B9-40C2-B6A5-7F83961C4008}" srcOrd="0" destOrd="0" presId="urn:microsoft.com/office/officeart/2005/8/layout/hList6"/>
    <dgm:cxn modelId="{642C6BB4-EF09-4CB9-9A65-EFF4A84F1FCA}" srcId="{61999E51-8EAF-4683-9435-2DA780436201}" destId="{5D96C114-9438-4D16-AC13-8A7D65A1BCD9}" srcOrd="1" destOrd="0" parTransId="{E45859D4-4C5F-49A3-918A-92E310D548F5}" sibTransId="{90F4EE16-6FAC-4828-9641-507B7DDD0607}"/>
    <dgm:cxn modelId="{451AEDB8-479D-400B-9617-2E6763E3F24A}" type="presOf" srcId="{BAA5E13F-C039-4110-94DB-9876219292B5}" destId="{C7F52859-1CD1-46A3-90AD-C4C70FEBC384}" srcOrd="0" destOrd="0" presId="urn:microsoft.com/office/officeart/2005/8/layout/hList6"/>
    <dgm:cxn modelId="{142D09CF-B6D9-4A04-B927-F662286FC56A}" type="presOf" srcId="{6E56A9CD-F0F8-471F-AF23-4A8CF29CE0E8}" destId="{E2267773-7A1A-45C2-8425-48C2EFB0B526}" srcOrd="0" destOrd="0" presId="urn:microsoft.com/office/officeart/2005/8/layout/hList6"/>
    <dgm:cxn modelId="{6174374D-4EE5-4068-BAE6-54C470092916}" srcId="{61999E51-8EAF-4683-9435-2DA780436201}" destId="{90BBCB69-E340-4141-B91C-B4CED9A28D97}" srcOrd="3" destOrd="0" parTransId="{E592D0FA-2A5B-46AE-BC25-114745BD95B9}" sibTransId="{0BEA25C9-3853-4C23-B441-CD64546325DD}"/>
    <dgm:cxn modelId="{D5CA7C6C-E7BF-4DFB-A44B-CC3A5E437E88}" type="presParOf" srcId="{059F72F3-D010-423F-BFDE-29DC83A37EF4}" destId="{FA045695-A220-455E-9CAF-FFDDE81D33D0}" srcOrd="0" destOrd="0" presId="urn:microsoft.com/office/officeart/2005/8/layout/hList6"/>
    <dgm:cxn modelId="{CBAB2582-A8C7-4935-B9CB-D251B504E8A3}" type="presParOf" srcId="{059F72F3-D010-423F-BFDE-29DC83A37EF4}" destId="{49552B68-6A0A-42F3-A93F-B5BDD903D0B3}" srcOrd="1" destOrd="0" presId="urn:microsoft.com/office/officeart/2005/8/layout/hList6"/>
    <dgm:cxn modelId="{337B18EF-6F7E-490A-BA07-32F3C9B0337F}" type="presParOf" srcId="{059F72F3-D010-423F-BFDE-29DC83A37EF4}" destId="{71A34B1C-4889-477A-8D96-36CA6E60D4C9}" srcOrd="2" destOrd="0" presId="urn:microsoft.com/office/officeart/2005/8/layout/hList6"/>
    <dgm:cxn modelId="{297AB3F1-A48A-4B3A-A215-A5F89F590432}" type="presParOf" srcId="{059F72F3-D010-423F-BFDE-29DC83A37EF4}" destId="{74B537D2-C66D-4AAF-A885-1A5FAA756D4D}" srcOrd="3" destOrd="0" presId="urn:microsoft.com/office/officeart/2005/8/layout/hList6"/>
    <dgm:cxn modelId="{34AB4BE6-C926-4377-AB57-8DD06847355F}" type="presParOf" srcId="{059F72F3-D010-423F-BFDE-29DC83A37EF4}" destId="{E2267773-7A1A-45C2-8425-48C2EFB0B526}" srcOrd="4" destOrd="0" presId="urn:microsoft.com/office/officeart/2005/8/layout/hList6"/>
    <dgm:cxn modelId="{BF442496-2F90-4B0A-885B-8B7977110014}" type="presParOf" srcId="{059F72F3-D010-423F-BFDE-29DC83A37EF4}" destId="{8BABF3A8-E4C2-4429-84A6-5297BA3B72EF}" srcOrd="5" destOrd="0" presId="urn:microsoft.com/office/officeart/2005/8/layout/hList6"/>
    <dgm:cxn modelId="{C137FB44-8FDC-436B-8878-0A99EBFD1303}" type="presParOf" srcId="{059F72F3-D010-423F-BFDE-29DC83A37EF4}" destId="{75A020CD-90B9-40C2-B6A5-7F83961C4008}" srcOrd="6" destOrd="0" presId="urn:microsoft.com/office/officeart/2005/8/layout/hList6"/>
    <dgm:cxn modelId="{EEAD6D2C-A68A-455D-94E5-223D40F388EC}" type="presParOf" srcId="{059F72F3-D010-423F-BFDE-29DC83A37EF4}" destId="{12B5DB4E-D928-4D1D-8F53-061E103D834B}" srcOrd="7" destOrd="0" presId="urn:microsoft.com/office/officeart/2005/8/layout/hList6"/>
    <dgm:cxn modelId="{5E566AE6-8972-4A9E-A0E5-4920E802D4CC}" type="presParOf" srcId="{059F72F3-D010-423F-BFDE-29DC83A37EF4}" destId="{C7F52859-1CD1-46A3-90AD-C4C70FEBC384}" srcOrd="8" destOrd="0" presId="urn:microsoft.com/office/officeart/2005/8/layout/hList6"/>
    <dgm:cxn modelId="{8743EA72-7A6D-4532-9ACF-8035681CF856}" type="presParOf" srcId="{059F72F3-D010-423F-BFDE-29DC83A37EF4}" destId="{61D62D23-7D55-4732-AC4C-1C432D9C7E39}" srcOrd="9" destOrd="0" presId="urn:microsoft.com/office/officeart/2005/8/layout/hList6"/>
    <dgm:cxn modelId="{74EBBABB-3151-414D-A9F8-6B0F9D29E811}" type="presParOf" srcId="{059F72F3-D010-423F-BFDE-29DC83A37EF4}" destId="{43158A5A-BC57-4347-93F3-23C05F793D5D}" srcOrd="1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24FAEE5-E323-41AF-9029-3872F196093C}" type="doc">
      <dgm:prSet loTypeId="urn:microsoft.com/office/officeart/2005/8/layout/hList6" loCatId="list" qsTypeId="urn:microsoft.com/office/officeart/2005/8/quickstyle/3d9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2989C5DF-EC63-4ADD-AC30-1FD1735A02DB}">
      <dgm:prSet/>
      <dgm:spPr/>
      <dgm:t>
        <a:bodyPr/>
        <a:lstStyle/>
        <a:p>
          <a:pPr rtl="0"/>
          <a:r>
            <a:rPr lang="en-US" smtClean="0"/>
            <a:t>ixtiyoriy foydalanuvchi;</a:t>
          </a:r>
          <a:endParaRPr lang="ru-RU"/>
        </a:p>
      </dgm:t>
    </dgm:pt>
    <dgm:pt modelId="{3A974999-1194-4D83-A4B3-5E1EA21F436B}" type="parTrans" cxnId="{8116A45C-F22E-44EE-89CD-9BED309472DC}">
      <dgm:prSet/>
      <dgm:spPr/>
      <dgm:t>
        <a:bodyPr/>
        <a:lstStyle/>
        <a:p>
          <a:endParaRPr lang="ru-RU"/>
        </a:p>
      </dgm:t>
    </dgm:pt>
    <dgm:pt modelId="{B912C044-8ADE-4EB1-8F9A-639F93DF3E55}" type="sibTrans" cxnId="{8116A45C-F22E-44EE-89CD-9BED309472DC}">
      <dgm:prSet/>
      <dgm:spPr/>
      <dgm:t>
        <a:bodyPr/>
        <a:lstStyle/>
        <a:p>
          <a:endParaRPr lang="ru-RU"/>
        </a:p>
      </dgm:t>
    </dgm:pt>
    <dgm:pt modelId="{58E08C09-8C24-4E13-B28E-4EF28FF8BBD2}">
      <dgm:prSet/>
      <dgm:spPr/>
      <dgm:t>
        <a:bodyPr/>
        <a:lstStyle/>
        <a:p>
          <a:pPr rtl="0"/>
          <a:r>
            <a:rPr lang="en-US" smtClean="0"/>
            <a:t>siklik foydalanuvchi;</a:t>
          </a:r>
          <a:endParaRPr lang="ru-RU"/>
        </a:p>
      </dgm:t>
    </dgm:pt>
    <dgm:pt modelId="{5DD3382D-A529-480D-A4C1-C324142B1CAE}" type="parTrans" cxnId="{1D59C901-55EC-412F-828B-D40158D295AB}">
      <dgm:prSet/>
      <dgm:spPr/>
      <dgm:t>
        <a:bodyPr/>
        <a:lstStyle/>
        <a:p>
          <a:endParaRPr lang="ru-RU"/>
        </a:p>
      </dgm:t>
    </dgm:pt>
    <dgm:pt modelId="{250E7B32-AB67-43B9-8FD4-79D43673FFA3}" type="sibTrans" cxnId="{1D59C901-55EC-412F-828B-D40158D295AB}">
      <dgm:prSet/>
      <dgm:spPr/>
      <dgm:t>
        <a:bodyPr/>
        <a:lstStyle/>
        <a:p>
          <a:endParaRPr lang="ru-RU"/>
        </a:p>
      </dgm:t>
    </dgm:pt>
    <dgm:pt modelId="{DF875099-E24C-496B-A356-462626C4A5F7}">
      <dgm:prSet/>
      <dgm:spPr/>
      <dgm:t>
        <a:bodyPr/>
        <a:lstStyle/>
        <a:p>
          <a:pPr rtl="0"/>
          <a:r>
            <a:rPr lang="en-US" smtClean="0"/>
            <a:t>ketma-ket foydaianuvchi.</a:t>
          </a:r>
          <a:endParaRPr lang="ru-RU"/>
        </a:p>
      </dgm:t>
    </dgm:pt>
    <dgm:pt modelId="{6B5305C8-06A2-4BF9-95C1-E7F1AEF1682B}" type="parTrans" cxnId="{1850514F-CAAB-452B-9C55-ED8EFD66C16B}">
      <dgm:prSet/>
      <dgm:spPr/>
      <dgm:t>
        <a:bodyPr/>
        <a:lstStyle/>
        <a:p>
          <a:endParaRPr lang="ru-RU"/>
        </a:p>
      </dgm:t>
    </dgm:pt>
    <dgm:pt modelId="{5745A288-AA11-48B0-9B22-424BF50B393E}" type="sibTrans" cxnId="{1850514F-CAAB-452B-9C55-ED8EFD66C16B}">
      <dgm:prSet/>
      <dgm:spPr/>
      <dgm:t>
        <a:bodyPr/>
        <a:lstStyle/>
        <a:p>
          <a:endParaRPr lang="ru-RU"/>
        </a:p>
      </dgm:t>
    </dgm:pt>
    <dgm:pt modelId="{A48C2306-5363-4A8A-B01F-70ADA10B8623}" type="pres">
      <dgm:prSet presAssocID="{E24FAEE5-E323-41AF-9029-3872F196093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EB501F-81C5-4E1F-AD4B-C95630375546}" type="pres">
      <dgm:prSet presAssocID="{2989C5DF-EC63-4ADD-AC30-1FD1735A02D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1430F0-5CCA-48F4-9D54-AAD7A2A192D4}" type="pres">
      <dgm:prSet presAssocID="{B912C044-8ADE-4EB1-8F9A-639F93DF3E55}" presName="sibTrans" presStyleCnt="0"/>
      <dgm:spPr/>
    </dgm:pt>
    <dgm:pt modelId="{8945C919-1B53-475B-9C40-3686B796DEFF}" type="pres">
      <dgm:prSet presAssocID="{58E08C09-8C24-4E13-B28E-4EF28FF8BBD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6883F8-C0D8-4353-9510-CABAF9B08D92}" type="pres">
      <dgm:prSet presAssocID="{250E7B32-AB67-43B9-8FD4-79D43673FFA3}" presName="sibTrans" presStyleCnt="0"/>
      <dgm:spPr/>
    </dgm:pt>
    <dgm:pt modelId="{53720D50-FA48-4664-9017-8BA0E4D0333F}" type="pres">
      <dgm:prSet presAssocID="{DF875099-E24C-496B-A356-462626C4A5F7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85A4400-7A9A-43D1-A89D-7C1D2D2823DC}" type="presOf" srcId="{E24FAEE5-E323-41AF-9029-3872F196093C}" destId="{A48C2306-5363-4A8A-B01F-70ADA10B8623}" srcOrd="0" destOrd="0" presId="urn:microsoft.com/office/officeart/2005/8/layout/hList6"/>
    <dgm:cxn modelId="{0A34AA97-C26E-455C-9E4D-4F108ED21E6D}" type="presOf" srcId="{DF875099-E24C-496B-A356-462626C4A5F7}" destId="{53720D50-FA48-4664-9017-8BA0E4D0333F}" srcOrd="0" destOrd="0" presId="urn:microsoft.com/office/officeart/2005/8/layout/hList6"/>
    <dgm:cxn modelId="{8116A45C-F22E-44EE-89CD-9BED309472DC}" srcId="{E24FAEE5-E323-41AF-9029-3872F196093C}" destId="{2989C5DF-EC63-4ADD-AC30-1FD1735A02DB}" srcOrd="0" destOrd="0" parTransId="{3A974999-1194-4D83-A4B3-5E1EA21F436B}" sibTransId="{B912C044-8ADE-4EB1-8F9A-639F93DF3E55}"/>
    <dgm:cxn modelId="{1D59C901-55EC-412F-828B-D40158D295AB}" srcId="{E24FAEE5-E323-41AF-9029-3872F196093C}" destId="{58E08C09-8C24-4E13-B28E-4EF28FF8BBD2}" srcOrd="1" destOrd="0" parTransId="{5DD3382D-A529-480D-A4C1-C324142B1CAE}" sibTransId="{250E7B32-AB67-43B9-8FD4-79D43673FFA3}"/>
    <dgm:cxn modelId="{7939391F-9612-48B8-BD7F-C7C1A395B940}" type="presOf" srcId="{2989C5DF-EC63-4ADD-AC30-1FD1735A02DB}" destId="{91EB501F-81C5-4E1F-AD4B-C95630375546}" srcOrd="0" destOrd="0" presId="urn:microsoft.com/office/officeart/2005/8/layout/hList6"/>
    <dgm:cxn modelId="{9D40E10A-D7D9-4D39-B584-18087FC41BC3}" type="presOf" srcId="{58E08C09-8C24-4E13-B28E-4EF28FF8BBD2}" destId="{8945C919-1B53-475B-9C40-3686B796DEFF}" srcOrd="0" destOrd="0" presId="urn:microsoft.com/office/officeart/2005/8/layout/hList6"/>
    <dgm:cxn modelId="{1850514F-CAAB-452B-9C55-ED8EFD66C16B}" srcId="{E24FAEE5-E323-41AF-9029-3872F196093C}" destId="{DF875099-E24C-496B-A356-462626C4A5F7}" srcOrd="2" destOrd="0" parTransId="{6B5305C8-06A2-4BF9-95C1-E7F1AEF1682B}" sibTransId="{5745A288-AA11-48B0-9B22-424BF50B393E}"/>
    <dgm:cxn modelId="{71DF8646-E2BD-4906-B6D1-F3A01A8853BA}" type="presParOf" srcId="{A48C2306-5363-4A8A-B01F-70ADA10B8623}" destId="{91EB501F-81C5-4E1F-AD4B-C95630375546}" srcOrd="0" destOrd="0" presId="urn:microsoft.com/office/officeart/2005/8/layout/hList6"/>
    <dgm:cxn modelId="{F798ADC1-1818-4451-A0FF-C999F33D39C9}" type="presParOf" srcId="{A48C2306-5363-4A8A-B01F-70ADA10B8623}" destId="{C71430F0-5CCA-48F4-9D54-AAD7A2A192D4}" srcOrd="1" destOrd="0" presId="urn:microsoft.com/office/officeart/2005/8/layout/hList6"/>
    <dgm:cxn modelId="{994A08BB-649C-4CE4-84F8-A0554C35649F}" type="presParOf" srcId="{A48C2306-5363-4A8A-B01F-70ADA10B8623}" destId="{8945C919-1B53-475B-9C40-3686B796DEFF}" srcOrd="2" destOrd="0" presId="urn:microsoft.com/office/officeart/2005/8/layout/hList6"/>
    <dgm:cxn modelId="{87DDD7C0-EB9C-4E5F-8763-BB669FE81722}" type="presParOf" srcId="{A48C2306-5363-4A8A-B01F-70ADA10B8623}" destId="{F96883F8-C0D8-4353-9510-CABAF9B08D92}" srcOrd="3" destOrd="0" presId="urn:microsoft.com/office/officeart/2005/8/layout/hList6"/>
    <dgm:cxn modelId="{8D6AD553-3303-4FFF-9FC7-4F22242A7F43}" type="presParOf" srcId="{A48C2306-5363-4A8A-B01F-70ADA10B8623}" destId="{53720D50-FA48-4664-9017-8BA0E4D0333F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4FE58E4-08CC-472B-B7B4-C903BD5D9ECD}" type="doc">
      <dgm:prSet loTypeId="urn:microsoft.com/office/officeart/2005/8/layout/hList6" loCatId="list" qsTypeId="urn:microsoft.com/office/officeart/2005/8/quickstyle/3d6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1178EF0-F5EC-4FA8-811C-00BBA61E1768}">
      <dgm:prSet/>
      <dgm:spPr/>
      <dgm:t>
        <a:bodyPr/>
        <a:lstStyle/>
        <a:p>
          <a:pPr rtl="0"/>
          <a:r>
            <a:rPr lang="en-US" dirty="0" err="1" smtClean="0"/>
            <a:t>o`ta</a:t>
          </a:r>
          <a:r>
            <a:rPr lang="en-US" dirty="0" smtClean="0"/>
            <a:t> </a:t>
          </a:r>
          <a:r>
            <a:rPr lang="en-US" dirty="0" err="1" smtClean="0"/>
            <a:t>operativ</a:t>
          </a:r>
          <a:r>
            <a:rPr lang="en-US" dirty="0" smtClean="0"/>
            <a:t> XQ;</a:t>
          </a:r>
          <a:endParaRPr lang="ru-RU" dirty="0"/>
        </a:p>
      </dgm:t>
    </dgm:pt>
    <dgm:pt modelId="{344E7844-563D-4396-A01A-45F13F55397A}" type="parTrans" cxnId="{CFBF74B2-27C7-49E4-8A02-B1E6A03B2817}">
      <dgm:prSet/>
      <dgm:spPr/>
      <dgm:t>
        <a:bodyPr/>
        <a:lstStyle/>
        <a:p>
          <a:endParaRPr lang="ru-RU"/>
        </a:p>
      </dgm:t>
    </dgm:pt>
    <dgm:pt modelId="{5643C611-A12C-4FB5-A2DB-66D8CDDD6FBC}" type="sibTrans" cxnId="{CFBF74B2-27C7-49E4-8A02-B1E6A03B2817}">
      <dgm:prSet/>
      <dgm:spPr/>
      <dgm:t>
        <a:bodyPr/>
        <a:lstStyle/>
        <a:p>
          <a:endParaRPr lang="ru-RU"/>
        </a:p>
      </dgm:t>
    </dgm:pt>
    <dgm:pt modelId="{50DB0926-7421-4482-BBC3-8850B354C26B}">
      <dgm:prSet/>
      <dgm:spPr/>
      <dgm:t>
        <a:bodyPr/>
        <a:lstStyle/>
        <a:p>
          <a:pPr rtl="0"/>
          <a:r>
            <a:rPr lang="en-US" smtClean="0"/>
            <a:t>operativ XQ;</a:t>
          </a:r>
          <a:endParaRPr lang="ru-RU"/>
        </a:p>
      </dgm:t>
    </dgm:pt>
    <dgm:pt modelId="{6FEBC3F8-790D-488F-9B1F-FD90A99AB6AE}" type="parTrans" cxnId="{73C2DC7C-6C33-4B92-BD8E-BEF100117A93}">
      <dgm:prSet/>
      <dgm:spPr/>
      <dgm:t>
        <a:bodyPr/>
        <a:lstStyle/>
        <a:p>
          <a:endParaRPr lang="ru-RU"/>
        </a:p>
      </dgm:t>
    </dgm:pt>
    <dgm:pt modelId="{4ED1FC35-E434-4F53-9256-35D49DB500FE}" type="sibTrans" cxnId="{73C2DC7C-6C33-4B92-BD8E-BEF100117A93}">
      <dgm:prSet/>
      <dgm:spPr/>
      <dgm:t>
        <a:bodyPr/>
        <a:lstStyle/>
        <a:p>
          <a:endParaRPr lang="ru-RU"/>
        </a:p>
      </dgm:t>
    </dgm:pt>
    <dgm:pt modelId="{9D9CCEE9-1A57-4D6D-8B4D-A7D16F2A8E57}">
      <dgm:prSet/>
      <dgm:spPr/>
      <dgm:t>
        <a:bodyPr/>
        <a:lstStyle/>
        <a:p>
          <a:pPr rtl="0"/>
          <a:r>
            <a:rPr lang="en-US" smtClean="0"/>
            <a:t>buferli XQ;</a:t>
          </a:r>
          <a:endParaRPr lang="ru-RU"/>
        </a:p>
      </dgm:t>
    </dgm:pt>
    <dgm:pt modelId="{31E21747-5C4F-4631-855B-9D22596E9DCD}" type="parTrans" cxnId="{BA55C654-1BAC-4A29-86BD-542CEC6238B3}">
      <dgm:prSet/>
      <dgm:spPr/>
      <dgm:t>
        <a:bodyPr/>
        <a:lstStyle/>
        <a:p>
          <a:endParaRPr lang="ru-RU"/>
        </a:p>
      </dgm:t>
    </dgm:pt>
    <dgm:pt modelId="{90D5B7E1-C359-45B8-8006-F47AFB19CAA3}" type="sibTrans" cxnId="{BA55C654-1BAC-4A29-86BD-542CEC6238B3}">
      <dgm:prSet/>
      <dgm:spPr/>
      <dgm:t>
        <a:bodyPr/>
        <a:lstStyle/>
        <a:p>
          <a:endParaRPr lang="ru-RU"/>
        </a:p>
      </dgm:t>
    </dgm:pt>
    <dgm:pt modelId="{A2D83113-33AC-4DC2-9510-CE0053774A22}">
      <dgm:prSet/>
      <dgm:spPr/>
      <dgm:t>
        <a:bodyPr/>
        <a:lstStyle/>
        <a:p>
          <a:pPr rtl="0"/>
          <a:r>
            <a:rPr lang="en-US" smtClean="0"/>
            <a:t>tashqi XQ;</a:t>
          </a:r>
          <a:endParaRPr lang="ru-RU"/>
        </a:p>
      </dgm:t>
    </dgm:pt>
    <dgm:pt modelId="{34CD5CFC-C311-4AFD-A0AE-88719DDBF856}" type="parTrans" cxnId="{92D88902-F429-4B4C-B203-653E3B1B7DAF}">
      <dgm:prSet/>
      <dgm:spPr/>
      <dgm:t>
        <a:bodyPr/>
        <a:lstStyle/>
        <a:p>
          <a:endParaRPr lang="ru-RU"/>
        </a:p>
      </dgm:t>
    </dgm:pt>
    <dgm:pt modelId="{B4EE3F51-8AEB-4130-B223-38F1FAD0BE38}" type="sibTrans" cxnId="{92D88902-F429-4B4C-B203-653E3B1B7DAF}">
      <dgm:prSet/>
      <dgm:spPr/>
      <dgm:t>
        <a:bodyPr/>
        <a:lstStyle/>
        <a:p>
          <a:endParaRPr lang="ru-RU"/>
        </a:p>
      </dgm:t>
    </dgm:pt>
    <dgm:pt modelId="{55466AF7-113B-4D36-B23C-601B32E06A40}">
      <dgm:prSet/>
      <dgm:spPr/>
      <dgm:t>
        <a:bodyPr/>
        <a:lstStyle/>
        <a:p>
          <a:pPr rtl="0"/>
          <a:r>
            <a:rPr lang="en-US" dirty="0" err="1" smtClean="0"/>
            <a:t>o`zgarmas</a:t>
          </a:r>
          <a:r>
            <a:rPr lang="en-US" dirty="0" smtClean="0"/>
            <a:t> XQ.</a:t>
          </a:r>
          <a:endParaRPr lang="ru-RU" dirty="0"/>
        </a:p>
      </dgm:t>
    </dgm:pt>
    <dgm:pt modelId="{BC8E37FD-C45E-43B6-9392-76C4C9DAC6ED}" type="parTrans" cxnId="{D6378007-1A09-4D08-915E-4F3DC0B06169}">
      <dgm:prSet/>
      <dgm:spPr/>
      <dgm:t>
        <a:bodyPr/>
        <a:lstStyle/>
        <a:p>
          <a:endParaRPr lang="ru-RU"/>
        </a:p>
      </dgm:t>
    </dgm:pt>
    <dgm:pt modelId="{14E4608E-C610-4234-99B1-6F81759AA0D7}" type="sibTrans" cxnId="{D6378007-1A09-4D08-915E-4F3DC0B06169}">
      <dgm:prSet/>
      <dgm:spPr/>
      <dgm:t>
        <a:bodyPr/>
        <a:lstStyle/>
        <a:p>
          <a:endParaRPr lang="ru-RU"/>
        </a:p>
      </dgm:t>
    </dgm:pt>
    <dgm:pt modelId="{FD65C341-F70C-4F91-8E09-D164FAEBE11A}" type="pres">
      <dgm:prSet presAssocID="{74FE58E4-08CC-472B-B7B4-C903BD5D9EC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E718A04-DCEB-4953-B85D-2BCEAC11E72A}" type="pres">
      <dgm:prSet presAssocID="{71178EF0-F5EC-4FA8-811C-00BBA61E1768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4355E5-9AE1-4114-ABBA-3E0FEE0BCFEA}" type="pres">
      <dgm:prSet presAssocID="{5643C611-A12C-4FB5-A2DB-66D8CDDD6FBC}" presName="sibTrans" presStyleCnt="0"/>
      <dgm:spPr/>
    </dgm:pt>
    <dgm:pt modelId="{2A59F7B3-25F9-4B85-9033-2A659FC776E3}" type="pres">
      <dgm:prSet presAssocID="{50DB0926-7421-4482-BBC3-8850B354C26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B1EB66-892D-4CCE-96FB-B3F9EBFE82A6}" type="pres">
      <dgm:prSet presAssocID="{4ED1FC35-E434-4F53-9256-35D49DB500FE}" presName="sibTrans" presStyleCnt="0"/>
      <dgm:spPr/>
    </dgm:pt>
    <dgm:pt modelId="{50A6EAA0-E27B-4326-AEBF-D4DD52462CE5}" type="pres">
      <dgm:prSet presAssocID="{9D9CCEE9-1A57-4D6D-8B4D-A7D16F2A8E5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B05C8E-BEE1-44FE-A479-7F755B6E839E}" type="pres">
      <dgm:prSet presAssocID="{90D5B7E1-C359-45B8-8006-F47AFB19CAA3}" presName="sibTrans" presStyleCnt="0"/>
      <dgm:spPr/>
    </dgm:pt>
    <dgm:pt modelId="{2A115E32-F561-44F5-B69F-59CC4DBBB63B}" type="pres">
      <dgm:prSet presAssocID="{A2D83113-33AC-4DC2-9510-CE0053774A22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40D1CD-C7AE-4C7F-A73B-527E37AE72B6}" type="pres">
      <dgm:prSet presAssocID="{B4EE3F51-8AEB-4130-B223-38F1FAD0BE38}" presName="sibTrans" presStyleCnt="0"/>
      <dgm:spPr/>
    </dgm:pt>
    <dgm:pt modelId="{13008146-A101-4BBA-902A-3A8CC8B740E3}" type="pres">
      <dgm:prSet presAssocID="{55466AF7-113B-4D36-B23C-601B32E06A4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378007-1A09-4D08-915E-4F3DC0B06169}" srcId="{74FE58E4-08CC-472B-B7B4-C903BD5D9ECD}" destId="{55466AF7-113B-4D36-B23C-601B32E06A40}" srcOrd="4" destOrd="0" parTransId="{BC8E37FD-C45E-43B6-9392-76C4C9DAC6ED}" sibTransId="{14E4608E-C610-4234-99B1-6F81759AA0D7}"/>
    <dgm:cxn modelId="{E95AC6CE-EE57-4BE6-A25C-03045AC5628F}" type="presOf" srcId="{71178EF0-F5EC-4FA8-811C-00BBA61E1768}" destId="{8E718A04-DCEB-4953-B85D-2BCEAC11E72A}" srcOrd="0" destOrd="0" presId="urn:microsoft.com/office/officeart/2005/8/layout/hList6"/>
    <dgm:cxn modelId="{BA55C654-1BAC-4A29-86BD-542CEC6238B3}" srcId="{74FE58E4-08CC-472B-B7B4-C903BD5D9ECD}" destId="{9D9CCEE9-1A57-4D6D-8B4D-A7D16F2A8E57}" srcOrd="2" destOrd="0" parTransId="{31E21747-5C4F-4631-855B-9D22596E9DCD}" sibTransId="{90D5B7E1-C359-45B8-8006-F47AFB19CAA3}"/>
    <dgm:cxn modelId="{23E40F5E-4BE2-480C-8867-7407082EFCDF}" type="presOf" srcId="{74FE58E4-08CC-472B-B7B4-C903BD5D9ECD}" destId="{FD65C341-F70C-4F91-8E09-D164FAEBE11A}" srcOrd="0" destOrd="0" presId="urn:microsoft.com/office/officeart/2005/8/layout/hList6"/>
    <dgm:cxn modelId="{301B506D-606E-4542-B5DE-9BA6D0D66C70}" type="presOf" srcId="{55466AF7-113B-4D36-B23C-601B32E06A40}" destId="{13008146-A101-4BBA-902A-3A8CC8B740E3}" srcOrd="0" destOrd="0" presId="urn:microsoft.com/office/officeart/2005/8/layout/hList6"/>
    <dgm:cxn modelId="{92D88902-F429-4B4C-B203-653E3B1B7DAF}" srcId="{74FE58E4-08CC-472B-B7B4-C903BD5D9ECD}" destId="{A2D83113-33AC-4DC2-9510-CE0053774A22}" srcOrd="3" destOrd="0" parTransId="{34CD5CFC-C311-4AFD-A0AE-88719DDBF856}" sibTransId="{B4EE3F51-8AEB-4130-B223-38F1FAD0BE38}"/>
    <dgm:cxn modelId="{9799AA51-224E-4ECF-8F69-6052E6DA4D15}" type="presOf" srcId="{50DB0926-7421-4482-BBC3-8850B354C26B}" destId="{2A59F7B3-25F9-4B85-9033-2A659FC776E3}" srcOrd="0" destOrd="0" presId="urn:microsoft.com/office/officeart/2005/8/layout/hList6"/>
    <dgm:cxn modelId="{9E1A34EB-1C16-44EF-A13B-865D0F723198}" type="presOf" srcId="{A2D83113-33AC-4DC2-9510-CE0053774A22}" destId="{2A115E32-F561-44F5-B69F-59CC4DBBB63B}" srcOrd="0" destOrd="0" presId="urn:microsoft.com/office/officeart/2005/8/layout/hList6"/>
    <dgm:cxn modelId="{CFBF74B2-27C7-49E4-8A02-B1E6A03B2817}" srcId="{74FE58E4-08CC-472B-B7B4-C903BD5D9ECD}" destId="{71178EF0-F5EC-4FA8-811C-00BBA61E1768}" srcOrd="0" destOrd="0" parTransId="{344E7844-563D-4396-A01A-45F13F55397A}" sibTransId="{5643C611-A12C-4FB5-A2DB-66D8CDDD6FBC}"/>
    <dgm:cxn modelId="{73C2DC7C-6C33-4B92-BD8E-BEF100117A93}" srcId="{74FE58E4-08CC-472B-B7B4-C903BD5D9ECD}" destId="{50DB0926-7421-4482-BBC3-8850B354C26B}" srcOrd="1" destOrd="0" parTransId="{6FEBC3F8-790D-488F-9B1F-FD90A99AB6AE}" sibTransId="{4ED1FC35-E434-4F53-9256-35D49DB500FE}"/>
    <dgm:cxn modelId="{E69FBC87-AA7F-414B-8C2A-F9F8660CB9AC}" type="presOf" srcId="{9D9CCEE9-1A57-4D6D-8B4D-A7D16F2A8E57}" destId="{50A6EAA0-E27B-4326-AEBF-D4DD52462CE5}" srcOrd="0" destOrd="0" presId="urn:microsoft.com/office/officeart/2005/8/layout/hList6"/>
    <dgm:cxn modelId="{48656D46-695D-4D1C-9CE4-5FAE1306CB3F}" type="presParOf" srcId="{FD65C341-F70C-4F91-8E09-D164FAEBE11A}" destId="{8E718A04-DCEB-4953-B85D-2BCEAC11E72A}" srcOrd="0" destOrd="0" presId="urn:microsoft.com/office/officeart/2005/8/layout/hList6"/>
    <dgm:cxn modelId="{BABEA007-E4E4-4292-85BE-A41D3278BE48}" type="presParOf" srcId="{FD65C341-F70C-4F91-8E09-D164FAEBE11A}" destId="{9C4355E5-9AE1-4114-ABBA-3E0FEE0BCFEA}" srcOrd="1" destOrd="0" presId="urn:microsoft.com/office/officeart/2005/8/layout/hList6"/>
    <dgm:cxn modelId="{36C1AD36-1A80-45B6-A152-4148BA13F66C}" type="presParOf" srcId="{FD65C341-F70C-4F91-8E09-D164FAEBE11A}" destId="{2A59F7B3-25F9-4B85-9033-2A659FC776E3}" srcOrd="2" destOrd="0" presId="urn:microsoft.com/office/officeart/2005/8/layout/hList6"/>
    <dgm:cxn modelId="{44EF8FF1-3368-40A2-850C-8E5A60E50621}" type="presParOf" srcId="{FD65C341-F70C-4F91-8E09-D164FAEBE11A}" destId="{47B1EB66-892D-4CCE-96FB-B3F9EBFE82A6}" srcOrd="3" destOrd="0" presId="urn:microsoft.com/office/officeart/2005/8/layout/hList6"/>
    <dgm:cxn modelId="{33CBE1F3-1C4F-48D9-A224-ABBC370B0FE7}" type="presParOf" srcId="{FD65C341-F70C-4F91-8E09-D164FAEBE11A}" destId="{50A6EAA0-E27B-4326-AEBF-D4DD52462CE5}" srcOrd="4" destOrd="0" presId="urn:microsoft.com/office/officeart/2005/8/layout/hList6"/>
    <dgm:cxn modelId="{DEF5CFE3-7691-41F8-9F35-83EF2BBFFF5B}" type="presParOf" srcId="{FD65C341-F70C-4F91-8E09-D164FAEBE11A}" destId="{B7B05C8E-BEE1-44FE-A479-7F755B6E839E}" srcOrd="5" destOrd="0" presId="urn:microsoft.com/office/officeart/2005/8/layout/hList6"/>
    <dgm:cxn modelId="{C9EDFB5F-0F14-4B26-A92B-A41EA1788C7E}" type="presParOf" srcId="{FD65C341-F70C-4F91-8E09-D164FAEBE11A}" destId="{2A115E32-F561-44F5-B69F-59CC4DBBB63B}" srcOrd="6" destOrd="0" presId="urn:microsoft.com/office/officeart/2005/8/layout/hList6"/>
    <dgm:cxn modelId="{B71F092D-7595-4AD7-AA5A-78B4D20C820B}" type="presParOf" srcId="{FD65C341-F70C-4F91-8E09-D164FAEBE11A}" destId="{2540D1CD-C7AE-4C7F-A73B-527E37AE72B6}" srcOrd="7" destOrd="0" presId="urn:microsoft.com/office/officeart/2005/8/layout/hList6"/>
    <dgm:cxn modelId="{19110107-86F0-4DA7-AF80-B55697435BAE}" type="presParOf" srcId="{FD65C341-F70C-4F91-8E09-D164FAEBE11A}" destId="{13008146-A101-4BBA-902A-3A8CC8B740E3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70D2CD1-6BA0-4EC8-BEA5-51F3B2547291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2FD72E-A2BB-46A6-8072-773139E65E8C}">
      <dgm:prSet/>
      <dgm:spPr>
        <a:solidFill>
          <a:srgbClr val="FFFF00"/>
        </a:solidFill>
      </dgm:spPr>
      <dgm:t>
        <a:bodyPr/>
        <a:lstStyle/>
        <a:p>
          <a:pPr rtl="0"/>
          <a:r>
            <a:rPr lang="en-US" dirty="0" err="1" smtClean="0">
              <a:solidFill>
                <a:schemeClr val="tx1"/>
              </a:solidFill>
            </a:rPr>
            <a:t>Tashqi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xotira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qurilmalari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ma’lumotlarning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katta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massivini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saqlashga</a:t>
          </a:r>
          <a:r>
            <a:rPr lang="en-US" dirty="0" smtClean="0">
              <a:solidFill>
                <a:schemeClr val="tx1"/>
              </a:solidFill>
            </a:rPr>
            <a:t> </a:t>
          </a:r>
          <a:endParaRPr lang="ru-RU" dirty="0">
            <a:solidFill>
              <a:schemeClr val="tx1"/>
            </a:solidFill>
          </a:endParaRPr>
        </a:p>
      </dgm:t>
    </dgm:pt>
    <dgm:pt modelId="{2790DAD1-3203-47D3-B75F-E4668CE5A7B9}" type="parTrans" cxnId="{0AE66570-62B1-4C38-9DDB-121EDA1CB82E}">
      <dgm:prSet/>
      <dgm:spPr/>
      <dgm:t>
        <a:bodyPr/>
        <a:lstStyle/>
        <a:p>
          <a:endParaRPr lang="ru-RU"/>
        </a:p>
      </dgm:t>
    </dgm:pt>
    <dgm:pt modelId="{C75C49B8-852C-4024-B858-00868BE10E3E}" type="sibTrans" cxnId="{0AE66570-62B1-4C38-9DDB-121EDA1CB82E}">
      <dgm:prSet/>
      <dgm:spPr/>
      <dgm:t>
        <a:bodyPr/>
        <a:lstStyle/>
        <a:p>
          <a:endParaRPr lang="ru-RU"/>
        </a:p>
      </dgm:t>
    </dgm:pt>
    <dgm:pt modelId="{67307647-AD1C-4FDA-A65F-F402B797F365}">
      <dgm:prSet/>
      <dgm:spPr>
        <a:solidFill>
          <a:srgbClr val="92D050"/>
        </a:solidFill>
      </dgm:spPr>
      <dgm:t>
        <a:bodyPr/>
        <a:lstStyle/>
        <a:p>
          <a:pPr rtl="0"/>
          <a:r>
            <a:rPr lang="en-US" dirty="0" err="1" smtClean="0">
              <a:solidFill>
                <a:schemeClr val="tx1"/>
              </a:solidFill>
            </a:rPr>
            <a:t>Mo`ljallangan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bo`lib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xotiralovchi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muhit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sifatida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magnit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disklar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ishlatiladi</a:t>
          </a:r>
          <a:r>
            <a:rPr lang="en-US" dirty="0" smtClean="0">
              <a:solidFill>
                <a:schemeClr val="tx1"/>
              </a:solidFill>
            </a:rPr>
            <a:t>. </a:t>
          </a:r>
          <a:r>
            <a:rPr lang="en-US" dirty="0" err="1" smtClean="0">
              <a:solidFill>
                <a:schemeClr val="tx1"/>
              </a:solidFill>
            </a:rPr>
            <a:t>Tashqi</a:t>
          </a:r>
          <a:r>
            <a:rPr lang="en-US" dirty="0" smtClean="0">
              <a:solidFill>
                <a:schemeClr val="tx1"/>
              </a:solidFill>
            </a:rPr>
            <a:t> XQ </a:t>
          </a:r>
          <a:r>
            <a:rPr lang="en-US" dirty="0" err="1" smtClean="0">
              <a:solidFill>
                <a:schemeClr val="tx1"/>
              </a:solidFill>
            </a:rPr>
            <a:t>lardagi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ma’lumotlardan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foydalanish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uchun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ularni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asosiy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operativ</a:t>
          </a:r>
          <a:r>
            <a:rPr lang="en-US" dirty="0" smtClean="0">
              <a:solidFill>
                <a:schemeClr val="tx1"/>
              </a:solidFill>
            </a:rPr>
            <a:t> XQ </a:t>
          </a:r>
          <a:r>
            <a:rPr lang="en-US" dirty="0" err="1" smtClean="0">
              <a:solidFill>
                <a:schemeClr val="tx1"/>
              </a:solidFill>
            </a:rPr>
            <a:t>siga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o`tkazish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lozim</a:t>
          </a:r>
          <a:r>
            <a:rPr lang="en-US" dirty="0" smtClean="0">
              <a:solidFill>
                <a:schemeClr val="tx1"/>
              </a:solidFill>
            </a:rPr>
            <a:t>. </a:t>
          </a:r>
          <a:r>
            <a:rPr lang="en-US" dirty="0" err="1" smtClean="0">
              <a:solidFill>
                <a:schemeClr val="tx1"/>
              </a:solidFill>
            </a:rPr>
            <a:t>Tashqi</a:t>
          </a:r>
          <a:r>
            <a:rPr lang="en-US" dirty="0" smtClean="0">
              <a:solidFill>
                <a:schemeClr val="tx1"/>
              </a:solidFill>
            </a:rPr>
            <a:t> XQ </a:t>
          </a:r>
          <a:r>
            <a:rPr lang="en-US" dirty="0" err="1" smtClean="0">
              <a:solidFill>
                <a:schemeClr val="tx1"/>
              </a:solidFill>
            </a:rPr>
            <a:t>larda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ko`pincha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murojaat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usuli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ishlatilgani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sababli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murojaat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vaqti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axborot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saqlanadigan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xotira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katagi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qaerda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joylashganligiga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bog`liq</a:t>
          </a:r>
          <a:r>
            <a:rPr lang="en-US" dirty="0" smtClean="0">
              <a:solidFill>
                <a:schemeClr val="tx1"/>
              </a:solidFill>
            </a:rPr>
            <a:t>. </a:t>
          </a:r>
          <a:r>
            <a:rPr lang="en-US" dirty="0" err="1" smtClean="0">
              <a:solidFill>
                <a:schemeClr val="tx1"/>
              </a:solidFill>
            </a:rPr>
            <a:t>Bunday</a:t>
          </a:r>
          <a:r>
            <a:rPr lang="en-US" dirty="0" smtClean="0">
              <a:solidFill>
                <a:schemeClr val="tx1"/>
              </a:solidFill>
            </a:rPr>
            <a:t> XQ SAM (Serial Access Memory) </a:t>
          </a:r>
          <a:r>
            <a:rPr lang="en-US" dirty="0" err="1" smtClean="0">
              <a:solidFill>
                <a:schemeClr val="tx1"/>
              </a:solidFill>
            </a:rPr>
            <a:t>harflari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bilan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ifodalash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mumkin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misol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tariqasida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magnit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lentali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magnit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diskli</a:t>
          </a:r>
          <a:r>
            <a:rPr lang="en-US" dirty="0" smtClean="0">
              <a:solidFill>
                <a:schemeClr val="tx1"/>
              </a:solidFill>
            </a:rPr>
            <a:t> XQ </a:t>
          </a:r>
          <a:r>
            <a:rPr lang="en-US" dirty="0" err="1" smtClean="0">
              <a:solidFill>
                <a:schemeClr val="tx1"/>
              </a:solidFill>
            </a:rPr>
            <a:t>larni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ko`rsatish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mumkin</a:t>
          </a:r>
          <a:r>
            <a:rPr lang="en-US" dirty="0" smtClean="0">
              <a:solidFill>
                <a:schemeClr val="tx1"/>
              </a:solidFill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A1412D9A-9B6C-4CBD-B8FC-57652E0B143C}" type="parTrans" cxnId="{D7ED0FA2-6D54-42AC-A95E-49A8CD97B88F}">
      <dgm:prSet/>
      <dgm:spPr/>
      <dgm:t>
        <a:bodyPr/>
        <a:lstStyle/>
        <a:p>
          <a:endParaRPr lang="ru-RU"/>
        </a:p>
      </dgm:t>
    </dgm:pt>
    <dgm:pt modelId="{00D2CA58-D3CF-4965-BE09-3D48415EC79E}" type="sibTrans" cxnId="{D7ED0FA2-6D54-42AC-A95E-49A8CD97B88F}">
      <dgm:prSet/>
      <dgm:spPr/>
      <dgm:t>
        <a:bodyPr/>
        <a:lstStyle/>
        <a:p>
          <a:endParaRPr lang="ru-RU"/>
        </a:p>
      </dgm:t>
    </dgm:pt>
    <dgm:pt modelId="{DBA48838-C56B-4A2C-A7E1-F8A604363406}">
      <dgm:prSet/>
      <dgm:spPr>
        <a:solidFill>
          <a:srgbClr val="92D050"/>
        </a:solidFill>
      </dgm:spPr>
      <dgm:t>
        <a:bodyPr/>
        <a:lstStyle/>
        <a:p>
          <a:pPr rtl="0"/>
          <a:r>
            <a:rPr lang="en-US" dirty="0" err="1" smtClean="0">
              <a:solidFill>
                <a:schemeClr val="tx1"/>
              </a:solidFill>
            </a:rPr>
            <a:t>Buferli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xotira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qurilmalari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har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xil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tezkorlikka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ega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bo`lgan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qurilmalar</a:t>
          </a:r>
          <a:endParaRPr lang="ru-RU" dirty="0">
            <a:solidFill>
              <a:schemeClr val="tx1"/>
            </a:solidFill>
          </a:endParaRPr>
        </a:p>
      </dgm:t>
    </dgm:pt>
    <dgm:pt modelId="{85F14F4F-9F2E-46E3-B6D1-271F3F696F5F}" type="parTrans" cxnId="{AC7CBD9E-25E6-40CC-B5F3-9B3BEAB8E95A}">
      <dgm:prSet/>
      <dgm:spPr/>
      <dgm:t>
        <a:bodyPr/>
        <a:lstStyle/>
        <a:p>
          <a:endParaRPr lang="ru-RU"/>
        </a:p>
      </dgm:t>
    </dgm:pt>
    <dgm:pt modelId="{613F4842-A3BF-458D-88B3-BF4F5EE14CE2}" type="sibTrans" cxnId="{AC7CBD9E-25E6-40CC-B5F3-9B3BEAB8E95A}">
      <dgm:prSet/>
      <dgm:spPr/>
      <dgm:t>
        <a:bodyPr/>
        <a:lstStyle/>
        <a:p>
          <a:endParaRPr lang="ru-RU"/>
        </a:p>
      </dgm:t>
    </dgm:pt>
    <dgm:pt modelId="{93E3C5D5-8EF7-444A-9A96-2101DF273A09}">
      <dgm:prSet custT="1"/>
      <dgm:spPr>
        <a:solidFill>
          <a:srgbClr val="FFFF00"/>
        </a:solidFill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operativ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tashqi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xotira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o`rtasida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axborot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ayirboshlashda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vosita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vazifasini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bajaradi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Hajmi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tezkorligi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bo`yicha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buferli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XQ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lari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operativ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tashqi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XQ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lar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o`rtasida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oraliq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o`rinni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egallaydi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EAE6BA5-EE40-4664-9BCF-43CEE2A73F25}" type="parTrans" cxnId="{72E887F4-C563-46C8-8873-9A33649E4568}">
      <dgm:prSet/>
      <dgm:spPr/>
      <dgm:t>
        <a:bodyPr/>
        <a:lstStyle/>
        <a:p>
          <a:endParaRPr lang="ru-RU"/>
        </a:p>
      </dgm:t>
    </dgm:pt>
    <dgm:pt modelId="{8206842E-FC01-4662-92A1-1E0B5125904D}" type="sibTrans" cxnId="{72E887F4-C563-46C8-8873-9A33649E4568}">
      <dgm:prSet/>
      <dgm:spPr/>
      <dgm:t>
        <a:bodyPr/>
        <a:lstStyle/>
        <a:p>
          <a:endParaRPr lang="ru-RU"/>
        </a:p>
      </dgm:t>
    </dgm:pt>
    <dgm:pt modelId="{35B7BD1C-F299-4684-87E9-5F9B9BD9ED1C}">
      <dgm:prSet custT="1"/>
      <dgm:spPr>
        <a:solidFill>
          <a:srgbClr val="FFFF00"/>
        </a:solidFill>
      </dgm:spPr>
      <dgm:t>
        <a:bodyPr/>
        <a:lstStyle/>
        <a:p>
          <a:pPr rtl="0"/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o`ta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tezkor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operativ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XQ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lar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Bu XQ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lar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tez-tez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ishlatiladigan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ma’lumotlarni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doimiylami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yoki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tez-tez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qaytariluvchi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programmalarni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vaqtincha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saqlash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ishlatiladi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Bu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xotira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qurilmalarining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hajmi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bir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nechta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yoki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minglab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so`zdan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iborat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bo`lib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murojaat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davri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mikrosekundning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o`ndan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yoki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yuzdan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birini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tashkil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etadi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Xotira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element!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sifatida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yarim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o`tkazgichli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elementlar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yupqa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plyonkalar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boshqalar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ishlatiladi</a:t>
          </a:r>
          <a:r>
            <a: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;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1C147A9-29AC-4165-B028-F84E2A8419CF}" type="parTrans" cxnId="{8AFD3EA2-F1E8-473A-9421-390611032B46}">
      <dgm:prSet/>
      <dgm:spPr/>
      <dgm:t>
        <a:bodyPr/>
        <a:lstStyle/>
        <a:p>
          <a:endParaRPr lang="ru-RU"/>
        </a:p>
      </dgm:t>
    </dgm:pt>
    <dgm:pt modelId="{F6C5F8FD-8BED-4D0C-9FE8-F721B8812BE4}" type="sibTrans" cxnId="{8AFD3EA2-F1E8-473A-9421-390611032B46}">
      <dgm:prSet/>
      <dgm:spPr/>
      <dgm:t>
        <a:bodyPr/>
        <a:lstStyle/>
        <a:p>
          <a:endParaRPr lang="ru-RU"/>
        </a:p>
      </dgm:t>
    </dgm:pt>
    <dgm:pt modelId="{3FFFD69E-2971-4218-84C8-105F1DA59389}" type="pres">
      <dgm:prSet presAssocID="{C70D2CD1-6BA0-4EC8-BEA5-51F3B2547291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5E85410-15AC-491F-8EA6-AE66072101C6}" type="pres">
      <dgm:prSet presAssocID="{C70D2CD1-6BA0-4EC8-BEA5-51F3B2547291}" presName="diamond" presStyleLbl="bgShp" presStyleIdx="0" presStyleCnt="1"/>
      <dgm:spPr/>
    </dgm:pt>
    <dgm:pt modelId="{4DA43FE7-A866-43D7-9DB7-F620B36E42AE}" type="pres">
      <dgm:prSet presAssocID="{C70D2CD1-6BA0-4EC8-BEA5-51F3B2547291}" presName="quad1" presStyleLbl="node1" presStyleIdx="0" presStyleCnt="4" custScaleX="131854" custScaleY="101409" custLinFactX="-18211" custLinFactNeighborX="-100000" custLinFactNeighborY="-205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163CC6-C5B2-4B7D-8DBF-D3A20885EBB5}" type="pres">
      <dgm:prSet presAssocID="{C70D2CD1-6BA0-4EC8-BEA5-51F3B2547291}" presName="quad2" presStyleLbl="node1" presStyleIdx="1" presStyleCnt="4" custScaleX="254938" custScaleY="121970" custLinFactNeighborX="49112" custLinFactNeighborY="-880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7F5E82-192F-4A2E-9EE5-49F05FA39886}" type="pres">
      <dgm:prSet presAssocID="{C70D2CD1-6BA0-4EC8-BEA5-51F3B2547291}" presName="quad3" presStyleLbl="node1" presStyleIdx="2" presStyleCnt="4" custScaleX="142134" custScaleY="102159" custLinFactNeighborX="-66252" custLinFactNeighborY="729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E6D07A-2736-48B9-8991-79534294CD6A}" type="pres">
      <dgm:prSet presAssocID="{C70D2CD1-6BA0-4EC8-BEA5-51F3B2547291}" presName="quad4" presStyleLbl="node1" presStyleIdx="3" presStyleCnt="4" custScaleX="257792" custScaleY="105979" custLinFactNeighborX="50254" custLinFactNeighborY="342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BF86BA5-7A13-4AE2-A7BD-6B4C5CF45891}" type="presOf" srcId="{DBA48838-C56B-4A2C-A7E1-F8A604363406}" destId="{0E7F5E82-192F-4A2E-9EE5-49F05FA39886}" srcOrd="0" destOrd="0" presId="urn:microsoft.com/office/officeart/2005/8/layout/matrix3"/>
    <dgm:cxn modelId="{8AFD3EA2-F1E8-473A-9421-390611032B46}" srcId="{93E3C5D5-8EF7-444A-9A96-2101DF273A09}" destId="{35B7BD1C-F299-4684-87E9-5F9B9BD9ED1C}" srcOrd="0" destOrd="0" parTransId="{11C147A9-29AC-4165-B028-F84E2A8419CF}" sibTransId="{F6C5F8FD-8BED-4D0C-9FE8-F721B8812BE4}"/>
    <dgm:cxn modelId="{CE402789-4D7C-4A42-A180-AAD0D9A36B9B}" type="presOf" srcId="{67307647-AD1C-4FDA-A65F-F402B797F365}" destId="{DE163CC6-C5B2-4B7D-8DBF-D3A20885EBB5}" srcOrd="0" destOrd="0" presId="urn:microsoft.com/office/officeart/2005/8/layout/matrix3"/>
    <dgm:cxn modelId="{A54ECE51-EC8F-409C-9D19-06CF90DA05E4}" type="presOf" srcId="{C70D2CD1-6BA0-4EC8-BEA5-51F3B2547291}" destId="{3FFFD69E-2971-4218-84C8-105F1DA59389}" srcOrd="0" destOrd="0" presId="urn:microsoft.com/office/officeart/2005/8/layout/matrix3"/>
    <dgm:cxn modelId="{AC7CBD9E-25E6-40CC-B5F3-9B3BEAB8E95A}" srcId="{C70D2CD1-6BA0-4EC8-BEA5-51F3B2547291}" destId="{DBA48838-C56B-4A2C-A7E1-F8A604363406}" srcOrd="2" destOrd="0" parTransId="{85F14F4F-9F2E-46E3-B6D1-271F3F696F5F}" sibTransId="{613F4842-A3BF-458D-88B3-BF4F5EE14CE2}"/>
    <dgm:cxn modelId="{D2657F2D-3B0A-4AFF-ACC4-813E4ACCA41B}" type="presOf" srcId="{93E3C5D5-8EF7-444A-9A96-2101DF273A09}" destId="{67E6D07A-2736-48B9-8991-79534294CD6A}" srcOrd="0" destOrd="0" presId="urn:microsoft.com/office/officeart/2005/8/layout/matrix3"/>
    <dgm:cxn modelId="{D7ED0FA2-6D54-42AC-A95E-49A8CD97B88F}" srcId="{C70D2CD1-6BA0-4EC8-BEA5-51F3B2547291}" destId="{67307647-AD1C-4FDA-A65F-F402B797F365}" srcOrd="1" destOrd="0" parTransId="{A1412D9A-9B6C-4CBD-B8FC-57652E0B143C}" sibTransId="{00D2CA58-D3CF-4965-BE09-3D48415EC79E}"/>
    <dgm:cxn modelId="{0AE66570-62B1-4C38-9DDB-121EDA1CB82E}" srcId="{C70D2CD1-6BA0-4EC8-BEA5-51F3B2547291}" destId="{DA2FD72E-A2BB-46A6-8072-773139E65E8C}" srcOrd="0" destOrd="0" parTransId="{2790DAD1-3203-47D3-B75F-E4668CE5A7B9}" sibTransId="{C75C49B8-852C-4024-B858-00868BE10E3E}"/>
    <dgm:cxn modelId="{684E1082-CD8A-498A-9FF2-74A5BD05C376}" type="presOf" srcId="{DA2FD72E-A2BB-46A6-8072-773139E65E8C}" destId="{4DA43FE7-A866-43D7-9DB7-F620B36E42AE}" srcOrd="0" destOrd="0" presId="urn:microsoft.com/office/officeart/2005/8/layout/matrix3"/>
    <dgm:cxn modelId="{72E887F4-C563-46C8-8873-9A33649E4568}" srcId="{C70D2CD1-6BA0-4EC8-BEA5-51F3B2547291}" destId="{93E3C5D5-8EF7-444A-9A96-2101DF273A09}" srcOrd="3" destOrd="0" parTransId="{1EAE6BA5-EE40-4664-9BCF-43CEE2A73F25}" sibTransId="{8206842E-FC01-4662-92A1-1E0B5125904D}"/>
    <dgm:cxn modelId="{BAD34050-DE65-4C97-9910-D771E4966BE0}" type="presOf" srcId="{35B7BD1C-F299-4684-87E9-5F9B9BD9ED1C}" destId="{67E6D07A-2736-48B9-8991-79534294CD6A}" srcOrd="0" destOrd="1" presId="urn:microsoft.com/office/officeart/2005/8/layout/matrix3"/>
    <dgm:cxn modelId="{1D24C629-B4C0-4663-8166-446E1313D2E8}" type="presParOf" srcId="{3FFFD69E-2971-4218-84C8-105F1DA59389}" destId="{35E85410-15AC-491F-8EA6-AE66072101C6}" srcOrd="0" destOrd="0" presId="urn:microsoft.com/office/officeart/2005/8/layout/matrix3"/>
    <dgm:cxn modelId="{F88375B7-CE92-40F7-B6AF-D3C7945493B3}" type="presParOf" srcId="{3FFFD69E-2971-4218-84C8-105F1DA59389}" destId="{4DA43FE7-A866-43D7-9DB7-F620B36E42AE}" srcOrd="1" destOrd="0" presId="urn:microsoft.com/office/officeart/2005/8/layout/matrix3"/>
    <dgm:cxn modelId="{D1525AA0-01D9-4835-BC21-9EFA211967EA}" type="presParOf" srcId="{3FFFD69E-2971-4218-84C8-105F1DA59389}" destId="{DE163CC6-C5B2-4B7D-8DBF-D3A20885EBB5}" srcOrd="2" destOrd="0" presId="urn:microsoft.com/office/officeart/2005/8/layout/matrix3"/>
    <dgm:cxn modelId="{CB487244-73CE-406A-BDF1-3C0B73E0B178}" type="presParOf" srcId="{3FFFD69E-2971-4218-84C8-105F1DA59389}" destId="{0E7F5E82-192F-4A2E-9EE5-49F05FA39886}" srcOrd="3" destOrd="0" presId="urn:microsoft.com/office/officeart/2005/8/layout/matrix3"/>
    <dgm:cxn modelId="{F8DC86E7-A962-4DF3-84B8-4FEBC67EF455}" type="presParOf" srcId="{3FFFD69E-2971-4218-84C8-105F1DA59389}" destId="{67E6D07A-2736-48B9-8991-79534294CD6A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E44EFA7-BB6F-478A-8486-2D054C2473D8}" type="doc">
      <dgm:prSet loTypeId="urn:microsoft.com/office/officeart/2005/8/layout/venn1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558B215-8091-49B4-B2BF-B010F508F3E0}">
      <dgm:prSet/>
      <dgm:spPr/>
      <dgm:t>
        <a:bodyPr/>
        <a:lstStyle/>
        <a:p>
          <a:pPr rtl="0"/>
          <a:r>
            <a:rPr lang="en-US" dirty="0" err="1" smtClean="0"/>
            <a:t>Operativ</a:t>
          </a:r>
          <a:r>
            <a:rPr lang="en-US" dirty="0" smtClean="0"/>
            <a:t> </a:t>
          </a:r>
          <a:r>
            <a:rPr lang="en-US" dirty="0" err="1" smtClean="0"/>
            <a:t>xotira</a:t>
          </a:r>
          <a:r>
            <a:rPr lang="en-US" dirty="0" smtClean="0"/>
            <a:t> </a:t>
          </a:r>
          <a:r>
            <a:rPr lang="en-US" dirty="0" err="1" smtClean="0"/>
            <a:t>qurilmada</a:t>
          </a:r>
          <a:r>
            <a:rPr lang="en-US" dirty="0" smtClean="0"/>
            <a:t> </a:t>
          </a:r>
          <a:r>
            <a:rPr lang="en-US" dirty="0" err="1" smtClean="0"/>
            <a:t>masalani</a:t>
          </a:r>
          <a:r>
            <a:rPr lang="en-US" dirty="0" smtClean="0"/>
            <a:t> </a:t>
          </a:r>
          <a:r>
            <a:rPr lang="en-US" dirty="0" err="1" smtClean="0"/>
            <a:t>yechuvchi</a:t>
          </a:r>
          <a:r>
            <a:rPr lang="en-US" dirty="0" smtClean="0"/>
            <a:t> </a:t>
          </a:r>
          <a:r>
            <a:rPr lang="en-US" dirty="0" err="1" smtClean="0"/>
            <a:t>programmani</a:t>
          </a:r>
          <a:r>
            <a:rPr lang="en-US" dirty="0" smtClean="0"/>
            <a:t> </a:t>
          </a:r>
          <a:r>
            <a:rPr lang="en-US" dirty="0" err="1" smtClean="0"/>
            <a:t>amalga</a:t>
          </a:r>
          <a:r>
            <a:rPr lang="en-US" dirty="0" smtClean="0"/>
            <a:t> </a:t>
          </a:r>
          <a:r>
            <a:rPr lang="en-US" dirty="0" err="1" smtClean="0"/>
            <a:t>oshirishda</a:t>
          </a:r>
          <a:r>
            <a:rPr lang="en-US" dirty="0" smtClean="0"/>
            <a:t> </a:t>
          </a:r>
          <a:r>
            <a:rPr lang="en-US" dirty="0" err="1" smtClean="0"/>
            <a:t>bevosita</a:t>
          </a:r>
          <a:r>
            <a:rPr lang="en-US" dirty="0" smtClean="0"/>
            <a:t> </a:t>
          </a:r>
          <a:r>
            <a:rPr lang="en-US" dirty="0" err="1" smtClean="0"/>
            <a:t>ishlatiladigan</a:t>
          </a:r>
          <a:r>
            <a:rPr lang="en-US" dirty="0" smtClean="0"/>
            <a:t> </a:t>
          </a:r>
          <a:r>
            <a:rPr lang="en-US" dirty="0" err="1" smtClean="0"/>
            <a:t>ma’lumotlarni</a:t>
          </a:r>
          <a:r>
            <a:rPr lang="en-US" dirty="0" smtClean="0"/>
            <a:t> </a:t>
          </a:r>
          <a:r>
            <a:rPr lang="en-US" dirty="0" err="1" smtClean="0"/>
            <a:t>saqlashga</a:t>
          </a:r>
          <a:r>
            <a:rPr lang="en-US" dirty="0" smtClean="0"/>
            <a:t> </a:t>
          </a:r>
          <a:r>
            <a:rPr lang="en-US" dirty="0" err="1" smtClean="0"/>
            <a:t>mo`ljallangan</a:t>
          </a:r>
          <a:r>
            <a:rPr lang="en-US" dirty="0" smtClean="0"/>
            <a:t>. </a:t>
          </a:r>
          <a:r>
            <a:rPr lang="en-US" dirty="0" err="1" smtClean="0"/>
            <a:t>Hozirgi</a:t>
          </a:r>
          <a:r>
            <a:rPr lang="en-US" dirty="0" smtClean="0"/>
            <a:t> </a:t>
          </a:r>
          <a:r>
            <a:rPr lang="en-US" dirty="0" err="1" smtClean="0"/>
            <a:t>zamon</a:t>
          </a:r>
          <a:r>
            <a:rPr lang="en-US" dirty="0" smtClean="0"/>
            <a:t> </a:t>
          </a:r>
          <a:r>
            <a:rPr lang="en-US" dirty="0" err="1" smtClean="0"/>
            <a:t>operativ</a:t>
          </a:r>
          <a:r>
            <a:rPr lang="en-US" dirty="0" smtClean="0"/>
            <a:t> XQ </a:t>
          </a:r>
          <a:r>
            <a:rPr lang="en-US" dirty="0" err="1" smtClean="0"/>
            <a:t>larda</a:t>
          </a:r>
          <a:r>
            <a:rPr lang="en-US" dirty="0" smtClean="0"/>
            <a:t> </a:t>
          </a:r>
          <a:r>
            <a:rPr lang="en-US" dirty="0" err="1" smtClean="0"/>
            <a:t>Ixtiyoriy</a:t>
          </a:r>
          <a:r>
            <a:rPr lang="en-US" dirty="0" smtClean="0"/>
            <a:t> </a:t>
          </a:r>
          <a:r>
            <a:rPr lang="en-US" dirty="0" err="1" smtClean="0"/>
            <a:t>murojaat</a:t>
          </a:r>
          <a:r>
            <a:rPr lang="en-US" dirty="0" smtClean="0"/>
            <a:t> </a:t>
          </a:r>
          <a:r>
            <a:rPr lang="en-US" dirty="0" err="1" smtClean="0"/>
            <a:t>usuli</a:t>
          </a:r>
          <a:r>
            <a:rPr lang="en-US" dirty="0" smtClean="0"/>
            <a:t> </a:t>
          </a:r>
          <a:r>
            <a:rPr lang="en-US" dirty="0" err="1" smtClean="0"/>
            <a:t>ishlatilib</a:t>
          </a:r>
          <a:r>
            <a:rPr lang="en-US" dirty="0" smtClean="0"/>
            <a:t>, </a:t>
          </a:r>
          <a:r>
            <a:rPr lang="en-US" dirty="0" err="1" smtClean="0"/>
            <a:t>murojaat</a:t>
          </a:r>
          <a:r>
            <a:rPr lang="en-US" dirty="0" smtClean="0"/>
            <a:t> </a:t>
          </a:r>
          <a:r>
            <a:rPr lang="en-US" dirty="0" err="1" smtClean="0"/>
            <a:t>vaqti</a:t>
          </a:r>
          <a:r>
            <a:rPr lang="en-US" dirty="0" smtClean="0"/>
            <a:t> </a:t>
          </a:r>
          <a:r>
            <a:rPr lang="en-US" dirty="0" err="1" smtClean="0"/>
            <a:t>ancha</a:t>
          </a:r>
          <a:r>
            <a:rPr lang="en-US" dirty="0" smtClean="0"/>
            <a:t> </a:t>
          </a:r>
          <a:r>
            <a:rPr lang="en-US" dirty="0" err="1" smtClean="0"/>
            <a:t>qisqa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tezkorligi</a:t>
          </a:r>
          <a:r>
            <a:rPr lang="en-US" dirty="0" smtClean="0"/>
            <a:t> </a:t>
          </a:r>
          <a:r>
            <a:rPr lang="en-US" dirty="0" err="1" smtClean="0"/>
            <a:t>yuqori</a:t>
          </a:r>
          <a:r>
            <a:rPr lang="en-US" dirty="0" smtClean="0"/>
            <a:t>. </a:t>
          </a:r>
          <a:r>
            <a:rPr lang="en-US" dirty="0" err="1" smtClean="0"/>
            <a:t>Bunday</a:t>
          </a:r>
          <a:r>
            <a:rPr lang="en-US" dirty="0" smtClean="0"/>
            <a:t> XQ </a:t>
          </a:r>
          <a:r>
            <a:rPr lang="en-US" dirty="0" err="1" smtClean="0"/>
            <a:t>ni</a:t>
          </a:r>
          <a:r>
            <a:rPr lang="en-US" dirty="0" smtClean="0"/>
            <a:t> RAM (Random Access Memory) </a:t>
          </a:r>
          <a:r>
            <a:rPr lang="en-US" dirty="0" err="1" smtClean="0"/>
            <a:t>harflari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ifodalanadi</a:t>
          </a:r>
          <a:r>
            <a:rPr lang="en-US" dirty="0" smtClean="0"/>
            <a:t>.</a:t>
          </a:r>
          <a:endParaRPr lang="ru-RU" dirty="0"/>
        </a:p>
      </dgm:t>
    </dgm:pt>
    <dgm:pt modelId="{E235A4E9-DB79-4EAB-B70A-4810EB506E42}" type="parTrans" cxnId="{A0415BC6-E503-4CE6-9DFD-22450E38D027}">
      <dgm:prSet/>
      <dgm:spPr/>
      <dgm:t>
        <a:bodyPr/>
        <a:lstStyle/>
        <a:p>
          <a:endParaRPr lang="ru-RU"/>
        </a:p>
      </dgm:t>
    </dgm:pt>
    <dgm:pt modelId="{6A769048-FD18-4D53-A335-F3114B3EFB0B}" type="sibTrans" cxnId="{A0415BC6-E503-4CE6-9DFD-22450E38D027}">
      <dgm:prSet/>
      <dgm:spPr/>
      <dgm:t>
        <a:bodyPr/>
        <a:lstStyle/>
        <a:p>
          <a:endParaRPr lang="ru-RU"/>
        </a:p>
      </dgm:t>
    </dgm:pt>
    <dgm:pt modelId="{FBC17E97-54A8-4576-B530-DD32416CB2F3}">
      <dgm:prSet/>
      <dgm:spPr/>
      <dgm:t>
        <a:bodyPr/>
        <a:lstStyle/>
        <a:p>
          <a:pPr rtl="0"/>
          <a:r>
            <a:rPr lang="en-US" dirty="0" err="1" smtClean="0"/>
            <a:t>Zamonaviy</a:t>
          </a:r>
          <a:r>
            <a:rPr lang="en-US" dirty="0" smtClean="0"/>
            <a:t> </a:t>
          </a:r>
          <a:r>
            <a:rPr lang="en-US" dirty="0" err="1" smtClean="0"/>
            <a:t>operativ</a:t>
          </a:r>
          <a:r>
            <a:rPr lang="en-US" dirty="0" smtClean="0"/>
            <a:t> XQ </a:t>
          </a:r>
          <a:r>
            <a:rPr lang="en-US" dirty="0" err="1" smtClean="0"/>
            <a:t>larda</a:t>
          </a:r>
          <a:r>
            <a:rPr lang="en-US" dirty="0" smtClean="0"/>
            <a:t> </a:t>
          </a:r>
          <a:r>
            <a:rPr lang="en-US" dirty="0" err="1" smtClean="0"/>
            <a:t>yarim</a:t>
          </a:r>
          <a:r>
            <a:rPr lang="en-US" dirty="0" smtClean="0"/>
            <a:t> </a:t>
          </a:r>
          <a:r>
            <a:rPr lang="en-US" dirty="0" err="1" smtClean="0"/>
            <a:t>o`tkazgichli</a:t>
          </a:r>
          <a:r>
            <a:rPr lang="en-US" dirty="0" smtClean="0"/>
            <a:t> XE </a:t>
          </a:r>
          <a:r>
            <a:rPr lang="en-US" dirty="0" err="1" smtClean="0"/>
            <a:t>lari</a:t>
          </a:r>
          <a:r>
            <a:rPr lang="en-US" dirty="0" smtClean="0"/>
            <a:t> </a:t>
          </a:r>
          <a:r>
            <a:rPr lang="en-US" dirty="0" err="1" smtClean="0"/>
            <a:t>ishlatilib</a:t>
          </a:r>
          <a:r>
            <a:rPr lang="en-US" dirty="0" smtClean="0"/>
            <a:t>, </a:t>
          </a:r>
          <a:r>
            <a:rPr lang="en-US" dirty="0" err="1" smtClean="0"/>
            <a:t>ular</a:t>
          </a:r>
          <a:r>
            <a:rPr lang="en-US" dirty="0" smtClean="0"/>
            <a:t> </a:t>
          </a:r>
          <a:r>
            <a:rPr lang="en-US" dirty="0" err="1" smtClean="0"/>
            <a:t>bipolyar</a:t>
          </a:r>
          <a:r>
            <a:rPr lang="en-US" dirty="0" smtClean="0"/>
            <a:t> </a:t>
          </a:r>
          <a:r>
            <a:rPr lang="en-US" dirty="0" err="1" smtClean="0"/>
            <a:t>yoki</a:t>
          </a:r>
          <a:r>
            <a:rPr lang="en-US" dirty="0" smtClean="0"/>
            <a:t> </a:t>
          </a:r>
          <a:r>
            <a:rPr lang="en-US" dirty="0" err="1" smtClean="0"/>
            <a:t>unipolyar</a:t>
          </a:r>
          <a:r>
            <a:rPr lang="en-US" dirty="0" smtClean="0"/>
            <a:t> (MOP) </a:t>
          </a:r>
          <a:r>
            <a:rPr lang="en-US" dirty="0" err="1" smtClean="0"/>
            <a:t>tranzistorlarda</a:t>
          </a:r>
          <a:r>
            <a:rPr lang="en-US" dirty="0" smtClean="0"/>
            <a:t> </a:t>
          </a:r>
          <a:r>
            <a:rPr lang="en-US" dirty="0" err="1" smtClean="0"/>
            <a:t>tuzilgan</a:t>
          </a:r>
          <a:r>
            <a:rPr lang="en-US" dirty="0" smtClean="0"/>
            <a:t> </a:t>
          </a:r>
          <a:r>
            <a:rPr lang="en-US" dirty="0" err="1" smtClean="0"/>
            <a:t>statik</a:t>
          </a:r>
          <a:r>
            <a:rPr lang="en-US" dirty="0" smtClean="0"/>
            <a:t> </a:t>
          </a:r>
          <a:r>
            <a:rPr lang="en-US" dirty="0" err="1" smtClean="0"/>
            <a:t>yoki</a:t>
          </a:r>
          <a:r>
            <a:rPr lang="en-US" dirty="0" smtClean="0"/>
            <a:t> </a:t>
          </a:r>
          <a:r>
            <a:rPr lang="en-US" dirty="0" err="1" smtClean="0"/>
            <a:t>dinamik</a:t>
          </a:r>
          <a:r>
            <a:rPr lang="en-US" dirty="0" smtClean="0"/>
            <a:t> </a:t>
          </a:r>
          <a:r>
            <a:rPr lang="en-US" dirty="0" err="1" smtClean="0"/>
            <a:t>triggerlar</a:t>
          </a:r>
          <a:r>
            <a:rPr lang="en-US" dirty="0" smtClean="0"/>
            <a:t> </a:t>
          </a:r>
          <a:r>
            <a:rPr lang="en-US" dirty="0" err="1" smtClean="0"/>
            <a:t>bo`lishi</a:t>
          </a:r>
          <a:r>
            <a:rPr lang="en-US" dirty="0" smtClean="0"/>
            <a:t> </a:t>
          </a:r>
          <a:r>
            <a:rPr lang="en-US" dirty="0" err="1" smtClean="0"/>
            <a:t>mumkin</a:t>
          </a:r>
          <a:r>
            <a:rPr lang="en-US" dirty="0" smtClean="0"/>
            <a:t>.</a:t>
          </a:r>
          <a:endParaRPr lang="ru-RU" dirty="0"/>
        </a:p>
      </dgm:t>
    </dgm:pt>
    <dgm:pt modelId="{16904423-076A-420E-9392-811808902B7F}" type="parTrans" cxnId="{DADBD697-62FC-4969-AFC9-888445EAA1ED}">
      <dgm:prSet/>
      <dgm:spPr/>
      <dgm:t>
        <a:bodyPr/>
        <a:lstStyle/>
        <a:p>
          <a:endParaRPr lang="ru-RU"/>
        </a:p>
      </dgm:t>
    </dgm:pt>
    <dgm:pt modelId="{FFDD426B-BF7F-4752-B5AB-A68AD541465E}" type="sibTrans" cxnId="{DADBD697-62FC-4969-AFC9-888445EAA1ED}">
      <dgm:prSet/>
      <dgm:spPr/>
      <dgm:t>
        <a:bodyPr/>
        <a:lstStyle/>
        <a:p>
          <a:endParaRPr lang="ru-RU"/>
        </a:p>
      </dgm:t>
    </dgm:pt>
    <dgm:pt modelId="{AD2016B9-E690-4A3C-92B6-9F61CFF211C2}" type="pres">
      <dgm:prSet presAssocID="{5E44EFA7-BB6F-478A-8486-2D054C2473D8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09A928-EAC4-42B8-92C8-97EF60D8A27C}" type="pres">
      <dgm:prSet presAssocID="{3558B215-8091-49B4-B2BF-B010F508F3E0}" presName="circ1" presStyleLbl="vennNode1" presStyleIdx="0" presStyleCnt="2" custScaleX="143202" custLinFactNeighborX="-22559" custLinFactNeighborY="3657"/>
      <dgm:spPr/>
      <dgm:t>
        <a:bodyPr/>
        <a:lstStyle/>
        <a:p>
          <a:endParaRPr lang="ru-RU"/>
        </a:p>
      </dgm:t>
    </dgm:pt>
    <dgm:pt modelId="{CEB85553-E774-434C-9F0F-9D366318785B}" type="pres">
      <dgm:prSet presAssocID="{3558B215-8091-49B4-B2BF-B010F508F3E0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37C74C-EA39-4BDC-9C4D-3F134C048171}" type="pres">
      <dgm:prSet presAssocID="{FBC17E97-54A8-4576-B530-DD32416CB2F3}" presName="circ2" presStyleLbl="vennNode1" presStyleIdx="1" presStyleCnt="2" custScaleX="127401" custLinFactNeighborX="22319" custLinFactNeighborY="-322"/>
      <dgm:spPr/>
      <dgm:t>
        <a:bodyPr/>
        <a:lstStyle/>
        <a:p>
          <a:endParaRPr lang="ru-RU"/>
        </a:p>
      </dgm:t>
    </dgm:pt>
    <dgm:pt modelId="{EEE79B4C-A83F-4263-9DCD-F0EAC307EE29}" type="pres">
      <dgm:prSet presAssocID="{FBC17E97-54A8-4576-B530-DD32416CB2F3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F24648-8DAE-4D13-B52A-A9DC5CEC20A2}" type="presOf" srcId="{3558B215-8091-49B4-B2BF-B010F508F3E0}" destId="{EB09A928-EAC4-42B8-92C8-97EF60D8A27C}" srcOrd="0" destOrd="0" presId="urn:microsoft.com/office/officeart/2005/8/layout/venn1"/>
    <dgm:cxn modelId="{A45E9D3F-DBFB-44CB-A701-248F7C00DB27}" type="presOf" srcId="{FBC17E97-54A8-4576-B530-DD32416CB2F3}" destId="{E137C74C-EA39-4BDC-9C4D-3F134C048171}" srcOrd="0" destOrd="0" presId="urn:microsoft.com/office/officeart/2005/8/layout/venn1"/>
    <dgm:cxn modelId="{BC24D66E-9B36-4BFC-A554-16EF81A7AD48}" type="presOf" srcId="{FBC17E97-54A8-4576-B530-DD32416CB2F3}" destId="{EEE79B4C-A83F-4263-9DCD-F0EAC307EE29}" srcOrd="1" destOrd="0" presId="urn:microsoft.com/office/officeart/2005/8/layout/venn1"/>
    <dgm:cxn modelId="{7E892E1B-7FEB-4127-A94B-15F4D3A000FD}" type="presOf" srcId="{5E44EFA7-BB6F-478A-8486-2D054C2473D8}" destId="{AD2016B9-E690-4A3C-92B6-9F61CFF211C2}" srcOrd="0" destOrd="0" presId="urn:microsoft.com/office/officeart/2005/8/layout/venn1"/>
    <dgm:cxn modelId="{240C1AA1-33F4-4A7E-AD20-91BBC7638CF2}" type="presOf" srcId="{3558B215-8091-49B4-B2BF-B010F508F3E0}" destId="{CEB85553-E774-434C-9F0F-9D366318785B}" srcOrd="1" destOrd="0" presId="urn:microsoft.com/office/officeart/2005/8/layout/venn1"/>
    <dgm:cxn modelId="{DADBD697-62FC-4969-AFC9-888445EAA1ED}" srcId="{5E44EFA7-BB6F-478A-8486-2D054C2473D8}" destId="{FBC17E97-54A8-4576-B530-DD32416CB2F3}" srcOrd="1" destOrd="0" parTransId="{16904423-076A-420E-9392-811808902B7F}" sibTransId="{FFDD426B-BF7F-4752-B5AB-A68AD541465E}"/>
    <dgm:cxn modelId="{A0415BC6-E503-4CE6-9DFD-22450E38D027}" srcId="{5E44EFA7-BB6F-478A-8486-2D054C2473D8}" destId="{3558B215-8091-49B4-B2BF-B010F508F3E0}" srcOrd="0" destOrd="0" parTransId="{E235A4E9-DB79-4EAB-B70A-4810EB506E42}" sibTransId="{6A769048-FD18-4D53-A335-F3114B3EFB0B}"/>
    <dgm:cxn modelId="{53EC5D31-2FC1-439D-A8E6-2AFE330F83E5}" type="presParOf" srcId="{AD2016B9-E690-4A3C-92B6-9F61CFF211C2}" destId="{EB09A928-EAC4-42B8-92C8-97EF60D8A27C}" srcOrd="0" destOrd="0" presId="urn:microsoft.com/office/officeart/2005/8/layout/venn1"/>
    <dgm:cxn modelId="{B7809B30-072E-4715-9A04-5B7D0A6EA201}" type="presParOf" srcId="{AD2016B9-E690-4A3C-92B6-9F61CFF211C2}" destId="{CEB85553-E774-434C-9F0F-9D366318785B}" srcOrd="1" destOrd="0" presId="urn:microsoft.com/office/officeart/2005/8/layout/venn1"/>
    <dgm:cxn modelId="{C18912BD-4D48-4D1A-953A-FF70B17B2990}" type="presParOf" srcId="{AD2016B9-E690-4A3C-92B6-9F61CFF211C2}" destId="{E137C74C-EA39-4BDC-9C4D-3F134C048171}" srcOrd="2" destOrd="0" presId="urn:microsoft.com/office/officeart/2005/8/layout/venn1"/>
    <dgm:cxn modelId="{4473DF32-6455-41E1-A758-6FD0C184659D}" type="presParOf" srcId="{AD2016B9-E690-4A3C-92B6-9F61CFF211C2}" destId="{EEE79B4C-A83F-4263-9DCD-F0EAC307EE29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93B6302-2EAD-412A-A06F-2A8F5040A6E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A41A23F-EE6A-45EA-91BF-F17F2AAA7CD1}">
      <dgm:prSet/>
      <dgm:spPr/>
      <dgm:t>
        <a:bodyPr/>
        <a:lstStyle/>
        <a:p>
          <a:pPr rtl="0"/>
          <a:r>
            <a:rPr lang="en-US" dirty="0" err="1" smtClean="0"/>
            <a:t>Axborotni</a:t>
          </a:r>
          <a:r>
            <a:rPr lang="en-US" dirty="0" smtClean="0"/>
            <a:t> </a:t>
          </a:r>
          <a:r>
            <a:rPr lang="en-US" dirty="0" err="1" smtClean="0"/>
            <a:t>saqlash</a:t>
          </a:r>
          <a:r>
            <a:rPr lang="en-US" dirty="0" smtClean="0"/>
            <a:t> </a:t>
          </a:r>
          <a:r>
            <a:rPr lang="en-US" dirty="0" err="1" smtClean="0"/>
            <a:t>rejimida</a:t>
          </a:r>
          <a:r>
            <a:rPr lang="en-US" dirty="0" smtClean="0"/>
            <a:t> ASH </a:t>
          </a:r>
          <a:r>
            <a:rPr lang="en-US" dirty="0" err="1" smtClean="0"/>
            <a:t>ga</a:t>
          </a:r>
          <a:r>
            <a:rPr lang="en-US" dirty="0" smtClean="0"/>
            <a:t> </a:t>
          </a:r>
          <a:r>
            <a:rPr lang="en-US" dirty="0" err="1" smtClean="0"/>
            <a:t>musbat</a:t>
          </a:r>
          <a:r>
            <a:rPr lang="en-US" dirty="0" smtClean="0"/>
            <a:t>, XSH0 </a:t>
          </a:r>
          <a:r>
            <a:rPr lang="en-US" dirty="0" err="1" smtClean="0"/>
            <a:t>va</a:t>
          </a:r>
          <a:r>
            <a:rPr lang="en-US" dirty="0" smtClean="0"/>
            <a:t> XSH1 </a:t>
          </a:r>
          <a:r>
            <a:rPr lang="en-US" dirty="0" err="1" smtClean="0"/>
            <a:t>xona</a:t>
          </a:r>
          <a:r>
            <a:rPr lang="en-US" dirty="0" smtClean="0"/>
            <a:t> </a:t>
          </a:r>
          <a:r>
            <a:rPr lang="en-US" dirty="0" err="1" smtClean="0"/>
            <a:t>shinalariga</a:t>
          </a:r>
          <a:r>
            <a:rPr lang="en-US" dirty="0" smtClean="0"/>
            <a:t> </a:t>
          </a:r>
          <a:r>
            <a:rPr lang="en-US" dirty="0" err="1" smtClean="0"/>
            <a:t>esa</a:t>
          </a:r>
          <a:r>
            <a:rPr lang="en-US" dirty="0" smtClean="0"/>
            <a:t> </a:t>
          </a:r>
          <a:r>
            <a:rPr lang="en-US" dirty="0" err="1" smtClean="0"/>
            <a:t>yoziladigan</a:t>
          </a:r>
          <a:r>
            <a:rPr lang="en-US" dirty="0" smtClean="0"/>
            <a:t> </a:t>
          </a:r>
          <a:r>
            <a:rPr lang="en-US" dirty="0" err="1" smtClean="0"/>
            <a:t>axborotga</a:t>
          </a:r>
          <a:r>
            <a:rPr lang="en-US" dirty="0" smtClean="0"/>
            <a:t> </a:t>
          </a:r>
          <a:r>
            <a:rPr lang="en-US" dirty="0" err="1" smtClean="0"/>
            <a:t>qarab</a:t>
          </a:r>
          <a:r>
            <a:rPr lang="en-US" dirty="0" smtClean="0"/>
            <a:t>, </a:t>
          </a:r>
          <a:r>
            <a:rPr lang="en-US" dirty="0" err="1" smtClean="0"/>
            <a:t>mos</a:t>
          </a:r>
          <a:r>
            <a:rPr lang="en-US" dirty="0" smtClean="0"/>
            <a:t> </a:t>
          </a:r>
          <a:r>
            <a:rPr lang="en-US" dirty="0" err="1" smtClean="0"/>
            <a:t>holda</a:t>
          </a:r>
          <a:r>
            <a:rPr lang="en-US" dirty="0" smtClean="0"/>
            <a:t> </a:t>
          </a:r>
          <a:r>
            <a:rPr lang="en-US" dirty="0" err="1" smtClean="0"/>
            <a:t>musbat</a:t>
          </a:r>
          <a:r>
            <a:rPr lang="en-US" dirty="0" smtClean="0"/>
            <a:t> </a:t>
          </a:r>
          <a:r>
            <a:rPr lang="en-US" dirty="0" err="1" smtClean="0"/>
            <a:t>yoki</a:t>
          </a:r>
          <a:r>
            <a:rPr lang="en-US" dirty="0" smtClean="0"/>
            <a:t> </a:t>
          </a:r>
          <a:r>
            <a:rPr lang="en-US" dirty="0" err="1" smtClean="0"/>
            <a:t>manfiy</a:t>
          </a:r>
          <a:r>
            <a:rPr lang="en-US" dirty="0" smtClean="0"/>
            <a:t> </a:t>
          </a:r>
          <a:r>
            <a:rPr lang="en-US" dirty="0" err="1" smtClean="0"/>
            <a:t>signallarni</a:t>
          </a:r>
          <a:r>
            <a:rPr lang="en-US" dirty="0" smtClean="0"/>
            <a:t> </a:t>
          </a:r>
          <a:r>
            <a:rPr lang="en-US" dirty="0" err="1" smtClean="0"/>
            <a:t>bir</a:t>
          </a:r>
          <a:r>
            <a:rPr lang="en-US" dirty="0" smtClean="0"/>
            <a:t> </a:t>
          </a:r>
          <a:r>
            <a:rPr lang="en-US" dirty="0" err="1" smtClean="0"/>
            <a:t>vaqtda</a:t>
          </a:r>
          <a:r>
            <a:rPr lang="en-US" dirty="0" smtClean="0"/>
            <a:t> </a:t>
          </a:r>
          <a:r>
            <a:rPr lang="en-US" dirty="0" err="1" smtClean="0"/>
            <a:t>berish</a:t>
          </a:r>
          <a:r>
            <a:rPr lang="en-US" dirty="0" smtClean="0"/>
            <a:t> </a:t>
          </a:r>
          <a:r>
            <a:rPr lang="en-US" dirty="0" err="1" smtClean="0"/>
            <a:t>orqali</a:t>
          </a:r>
          <a:r>
            <a:rPr lang="en-US" dirty="0" smtClean="0"/>
            <a:t> </a:t>
          </a:r>
          <a:r>
            <a:rPr lang="en-US" dirty="0" err="1" smtClean="0"/>
            <a:t>amalga</a:t>
          </a:r>
          <a:r>
            <a:rPr lang="en-US" dirty="0" smtClean="0"/>
            <a:t> </a:t>
          </a:r>
          <a:r>
            <a:rPr lang="en-US" dirty="0" err="1" smtClean="0"/>
            <a:t>oshiriladi</a:t>
          </a:r>
          <a:r>
            <a:rPr lang="en-US" dirty="0" smtClean="0"/>
            <a:t>. «0» </a:t>
          </a:r>
          <a:r>
            <a:rPr lang="en-US" dirty="0" err="1" smtClean="0"/>
            <a:t>ni</a:t>
          </a:r>
          <a:r>
            <a:rPr lang="en-US" dirty="0" smtClean="0"/>
            <a:t> </a:t>
          </a:r>
          <a:r>
            <a:rPr lang="en-US" dirty="0" err="1" smtClean="0"/>
            <a:t>yozganda</a:t>
          </a:r>
          <a:r>
            <a:rPr lang="en-US" dirty="0" smtClean="0"/>
            <a:t> XSH0 </a:t>
          </a:r>
          <a:r>
            <a:rPr lang="en-US" dirty="0" err="1" smtClean="0"/>
            <a:t>shinasiga</a:t>
          </a:r>
          <a:r>
            <a:rPr lang="en-US" dirty="0" smtClean="0"/>
            <a:t> </a:t>
          </a:r>
          <a:r>
            <a:rPr lang="en-US" dirty="0" err="1" smtClean="0"/>
            <a:t>manfiy</a:t>
          </a:r>
          <a:r>
            <a:rPr lang="en-US" dirty="0" smtClean="0"/>
            <a:t>, XSH1shinasiga </a:t>
          </a:r>
          <a:r>
            <a:rPr lang="en-US" dirty="0" err="1" smtClean="0"/>
            <a:t>musbat</a:t>
          </a:r>
          <a:r>
            <a:rPr lang="en-US" dirty="0" smtClean="0"/>
            <a:t> </a:t>
          </a:r>
          <a:r>
            <a:rPr lang="en-US" dirty="0" err="1" smtClean="0"/>
            <a:t>kuchlanish</a:t>
          </a:r>
          <a:r>
            <a:rPr lang="en-US" dirty="0" smtClean="0"/>
            <a:t> </a:t>
          </a:r>
          <a:r>
            <a:rPr lang="en-US" dirty="0" err="1" smtClean="0"/>
            <a:t>impulsi</a:t>
          </a:r>
          <a:r>
            <a:rPr lang="en-US" dirty="0" smtClean="0"/>
            <a:t> </a:t>
          </a:r>
          <a:r>
            <a:rPr lang="en-US" dirty="0" err="1" smtClean="0"/>
            <a:t>beriladi</a:t>
          </a:r>
          <a:r>
            <a:rPr lang="en-US" dirty="0" smtClean="0"/>
            <a:t>. Bu </a:t>
          </a:r>
          <a:r>
            <a:rPr lang="en-US" dirty="0" err="1" smtClean="0"/>
            <a:t>vaqtda</a:t>
          </a:r>
          <a:r>
            <a:rPr lang="en-US" dirty="0" smtClean="0"/>
            <a:t> T</a:t>
          </a:r>
          <a:r>
            <a:rPr lang="en-US" baseline="-25000" dirty="0" smtClean="0"/>
            <a:t>1</a:t>
          </a:r>
          <a:r>
            <a:rPr lang="en-US" dirty="0" smtClean="0"/>
            <a:t> </a:t>
          </a:r>
          <a:r>
            <a:rPr lang="en-US" dirty="0" err="1" smtClean="0"/>
            <a:t>tranzistor</a:t>
          </a:r>
          <a:r>
            <a:rPr lang="en-US" dirty="0" smtClean="0"/>
            <a:t> </a:t>
          </a:r>
          <a:r>
            <a:rPr lang="en-US" dirty="0" err="1" smtClean="0"/>
            <a:t>ochiladi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tok</a:t>
          </a:r>
          <a:r>
            <a:rPr lang="en-US" dirty="0" smtClean="0"/>
            <a:t> E</a:t>
          </a:r>
          <a:r>
            <a:rPr lang="en-US" baseline="-25000" dirty="0" smtClean="0"/>
            <a:t>1</a:t>
          </a:r>
          <a:r>
            <a:rPr lang="en-US" dirty="0" smtClean="0"/>
            <a:t> emitter </a:t>
          </a:r>
          <a:r>
            <a:rPr lang="en-US" dirty="0" err="1" smtClean="0"/>
            <a:t>orqali</a:t>
          </a:r>
          <a:r>
            <a:rPr lang="en-US" dirty="0" smtClean="0"/>
            <a:t> XSH0 </a:t>
          </a:r>
          <a:r>
            <a:rPr lang="en-US" dirty="0" err="1" smtClean="0"/>
            <a:t>shinasiga</a:t>
          </a:r>
          <a:r>
            <a:rPr lang="en-US" dirty="0" smtClean="0"/>
            <a:t> </a:t>
          </a:r>
          <a:r>
            <a:rPr lang="en-US" dirty="0" err="1" smtClean="0"/>
            <a:t>oqadi</a:t>
          </a:r>
          <a:r>
            <a:rPr lang="en-US" dirty="0" smtClean="0"/>
            <a:t>.</a:t>
          </a:r>
          <a:endParaRPr lang="ru-RU" dirty="0"/>
        </a:p>
      </dgm:t>
    </dgm:pt>
    <dgm:pt modelId="{96429C80-3F13-45B6-A0CC-38A3E7FC5B11}" type="parTrans" cxnId="{0107FF25-2CFC-4241-AD1B-FD7C3E82075A}">
      <dgm:prSet/>
      <dgm:spPr/>
      <dgm:t>
        <a:bodyPr/>
        <a:lstStyle/>
        <a:p>
          <a:endParaRPr lang="ru-RU"/>
        </a:p>
      </dgm:t>
    </dgm:pt>
    <dgm:pt modelId="{307661AC-5C2F-4A84-ABDF-40CFA69B5CCC}" type="sibTrans" cxnId="{0107FF25-2CFC-4241-AD1B-FD7C3E82075A}">
      <dgm:prSet/>
      <dgm:spPr/>
      <dgm:t>
        <a:bodyPr/>
        <a:lstStyle/>
        <a:p>
          <a:endParaRPr lang="ru-RU"/>
        </a:p>
      </dgm:t>
    </dgm:pt>
    <dgm:pt modelId="{1D58B446-C071-47E5-94BE-92FFAB5BCFEB}">
      <dgm:prSet/>
      <dgm:spPr/>
      <dgm:t>
        <a:bodyPr/>
        <a:lstStyle/>
        <a:p>
          <a:pPr rtl="0"/>
          <a:r>
            <a:rPr lang="en-US" dirty="0" err="1" smtClean="0"/>
            <a:t>Axborotni</a:t>
          </a:r>
          <a:r>
            <a:rPr lang="en-US" dirty="0" smtClean="0"/>
            <a:t> </a:t>
          </a:r>
          <a:r>
            <a:rPr lang="en-US" dirty="0" err="1" smtClean="0"/>
            <a:t>o`qish</a:t>
          </a:r>
          <a:r>
            <a:rPr lang="en-US" dirty="0" smtClean="0"/>
            <a:t> </a:t>
          </a:r>
          <a:r>
            <a:rPr lang="en-US" dirty="0" err="1" smtClean="0"/>
            <a:t>rejimida</a:t>
          </a:r>
          <a:r>
            <a:rPr lang="en-US" dirty="0" smtClean="0"/>
            <a:t> ASH </a:t>
          </a:r>
          <a:r>
            <a:rPr lang="en-US" dirty="0" err="1" smtClean="0"/>
            <a:t>ga</a:t>
          </a:r>
          <a:r>
            <a:rPr lang="en-US" dirty="0" smtClean="0"/>
            <a:t> </a:t>
          </a:r>
          <a:r>
            <a:rPr lang="en-US" dirty="0" err="1" smtClean="0"/>
            <a:t>xona</a:t>
          </a:r>
          <a:r>
            <a:rPr lang="en-US" dirty="0" smtClean="0"/>
            <a:t> </a:t>
          </a:r>
          <a:r>
            <a:rPr lang="en-US" dirty="0" err="1" smtClean="0"/>
            <a:t>shinalaridagi</a:t>
          </a:r>
          <a:r>
            <a:rPr lang="en-US" dirty="0" smtClean="0"/>
            <a:t> </a:t>
          </a:r>
          <a:r>
            <a:rPr lang="en-US" dirty="0" err="1" smtClean="0"/>
            <a:t>potentsialdan</a:t>
          </a:r>
          <a:r>
            <a:rPr lang="en-US" dirty="0" smtClean="0"/>
            <a:t> </a:t>
          </a:r>
          <a:r>
            <a:rPr lang="en-US" dirty="0" err="1" smtClean="0"/>
            <a:t>katta</a:t>
          </a:r>
          <a:r>
            <a:rPr lang="en-US" dirty="0" smtClean="0"/>
            <a:t> </a:t>
          </a:r>
          <a:r>
            <a:rPr lang="en-US" dirty="0" err="1" smtClean="0"/>
            <a:t>bo`lgan</a:t>
          </a:r>
          <a:r>
            <a:rPr lang="en-US" dirty="0" smtClean="0"/>
            <a:t> </a:t>
          </a:r>
          <a:r>
            <a:rPr lang="en-US" dirty="0" err="1" smtClean="0"/>
            <a:t>musbat</a:t>
          </a:r>
          <a:r>
            <a:rPr lang="en-US" dirty="0" smtClean="0"/>
            <a:t> signal </a:t>
          </a:r>
          <a:r>
            <a:rPr lang="en-US" dirty="0" err="1" smtClean="0"/>
            <a:t>beriladi</a:t>
          </a:r>
          <a:r>
            <a:rPr lang="en-US" dirty="0" smtClean="0"/>
            <a:t>. </a:t>
          </a:r>
          <a:r>
            <a:rPr lang="en-US" dirty="0" err="1" smtClean="0"/>
            <a:t>Ru</a:t>
          </a:r>
          <a:r>
            <a:rPr lang="en-US" dirty="0" smtClean="0"/>
            <a:t> </a:t>
          </a:r>
          <a:r>
            <a:rPr lang="en-US" dirty="0" err="1" smtClean="0"/>
            <a:t>vaqtda</a:t>
          </a:r>
          <a:r>
            <a:rPr lang="en-US" dirty="0" smtClean="0"/>
            <a:t> </a:t>
          </a:r>
          <a:r>
            <a:rPr lang="en-US" dirty="0" err="1" smtClean="0"/>
            <a:t>saqlash</a:t>
          </a:r>
          <a:r>
            <a:rPr lang="en-US" dirty="0" smtClean="0"/>
            <a:t> </a:t>
          </a:r>
          <a:r>
            <a:rPr lang="en-US" dirty="0" err="1" smtClean="0"/>
            <a:t>rejimida</a:t>
          </a:r>
          <a:r>
            <a:rPr lang="en-US" dirty="0" smtClean="0"/>
            <a:t> E</a:t>
          </a:r>
          <a:r>
            <a:rPr lang="en-US" baseline="-25000" dirty="0" smtClean="0"/>
            <a:t>2</a:t>
          </a:r>
          <a:r>
            <a:rPr lang="en-US" dirty="0" smtClean="0"/>
            <a:t> </a:t>
          </a:r>
          <a:r>
            <a:rPr lang="en-US" dirty="0" err="1" smtClean="0"/>
            <a:t>yoki</a:t>
          </a:r>
          <a:r>
            <a:rPr lang="en-US" dirty="0" smtClean="0"/>
            <a:t> E</a:t>
          </a:r>
          <a:r>
            <a:rPr lang="en-US" baseline="-25000" dirty="0" smtClean="0"/>
            <a:t>4</a:t>
          </a:r>
          <a:r>
            <a:rPr lang="en-US" dirty="0" smtClean="0"/>
            <a:t>emitterlar </a:t>
          </a:r>
          <a:r>
            <a:rPr lang="en-US" dirty="0" err="1" smtClean="0"/>
            <a:t>orqali</a:t>
          </a:r>
          <a:r>
            <a:rPr lang="en-US" dirty="0" smtClean="0"/>
            <a:t> ASH </a:t>
          </a:r>
          <a:r>
            <a:rPr lang="en-US" dirty="0" err="1" smtClean="0"/>
            <a:t>ga</a:t>
          </a:r>
          <a:r>
            <a:rPr lang="en-US" dirty="0" smtClean="0"/>
            <a:t> </a:t>
          </a:r>
          <a:r>
            <a:rPr lang="en-US" dirty="0" err="1" smtClean="0"/>
            <a:t>oqayotgan</a:t>
          </a:r>
          <a:r>
            <a:rPr lang="en-US" dirty="0" smtClean="0"/>
            <a:t> </a:t>
          </a:r>
          <a:r>
            <a:rPr lang="en-US" dirty="0" err="1" smtClean="0"/>
            <a:t>tokning</a:t>
          </a:r>
          <a:r>
            <a:rPr lang="en-US" dirty="0" smtClean="0"/>
            <a:t> </a:t>
          </a:r>
          <a:r>
            <a:rPr lang="en-US" dirty="0" err="1" smtClean="0"/>
            <a:t>hammasi</a:t>
          </a:r>
          <a:r>
            <a:rPr lang="en-US" dirty="0" smtClean="0"/>
            <a:t> E</a:t>
          </a:r>
          <a:r>
            <a:rPr lang="en-US" baseline="-25000" dirty="0" smtClean="0"/>
            <a:t>1</a:t>
          </a:r>
          <a:r>
            <a:rPr lang="en-US" dirty="0" smtClean="0"/>
            <a:t> </a:t>
          </a:r>
          <a:r>
            <a:rPr lang="en-US" dirty="0" err="1" smtClean="0"/>
            <a:t>yoki</a:t>
          </a:r>
          <a:r>
            <a:rPr lang="en-US" dirty="0" smtClean="0"/>
            <a:t> E</a:t>
          </a:r>
          <a:r>
            <a:rPr lang="en-US" baseline="-25000" dirty="0" smtClean="0"/>
            <a:t>8</a:t>
          </a:r>
          <a:r>
            <a:rPr lang="en-US" dirty="0" smtClean="0"/>
            <a:t>, </a:t>
          </a:r>
          <a:r>
            <a:rPr lang="en-US" dirty="0" err="1" smtClean="0"/>
            <a:t>emitterlar</a:t>
          </a:r>
          <a:r>
            <a:rPr lang="en-US" dirty="0" smtClean="0"/>
            <a:t> </a:t>
          </a:r>
          <a:r>
            <a:rPr lang="en-US" dirty="0" err="1" smtClean="0"/>
            <a:t>yordamida</a:t>
          </a:r>
          <a:r>
            <a:rPr lang="en-US" dirty="0" smtClean="0"/>
            <a:t> </a:t>
          </a:r>
          <a:r>
            <a:rPr lang="en-US" dirty="0" err="1" smtClean="0"/>
            <a:t>mos</a:t>
          </a:r>
          <a:r>
            <a:rPr lang="en-US" dirty="0" smtClean="0"/>
            <a:t> </a:t>
          </a:r>
          <a:r>
            <a:rPr lang="en-US" dirty="0" err="1" smtClean="0"/>
            <a:t>xona</a:t>
          </a:r>
          <a:r>
            <a:rPr lang="en-US" dirty="0" smtClean="0"/>
            <a:t> </a:t>
          </a:r>
          <a:r>
            <a:rPr lang="en-US" dirty="0" err="1" smtClean="0"/>
            <a:t>shinalariga</a:t>
          </a:r>
          <a:r>
            <a:rPr lang="en-US" dirty="0" smtClean="0"/>
            <a:t> </a:t>
          </a:r>
          <a:r>
            <a:rPr lang="en-US" dirty="0" err="1" smtClean="0"/>
            <a:t>ulanadi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chiqish</a:t>
          </a:r>
          <a:r>
            <a:rPr lang="en-US" dirty="0" smtClean="0"/>
            <a:t> </a:t>
          </a:r>
          <a:r>
            <a:rPr lang="en-US" dirty="0" err="1" smtClean="0"/>
            <a:t>yo`li</a:t>
          </a:r>
          <a:r>
            <a:rPr lang="en-US" dirty="0" smtClean="0"/>
            <a:t> </a:t>
          </a:r>
          <a:r>
            <a:rPr lang="en-US" dirty="0" err="1" smtClean="0"/>
            <a:t>signali</a:t>
          </a:r>
          <a:r>
            <a:rPr lang="en-US" dirty="0" smtClean="0"/>
            <a:t> </a:t>
          </a:r>
          <a:r>
            <a:rPr lang="en-US" dirty="0" err="1" smtClean="0"/>
            <a:t>sifatida</a:t>
          </a:r>
          <a:r>
            <a:rPr lang="en-US" dirty="0" smtClean="0"/>
            <a:t> </a:t>
          </a:r>
          <a:r>
            <a:rPr lang="en-US" dirty="0" err="1" smtClean="0"/>
            <a:t>ishlatiladi</a:t>
          </a:r>
          <a:r>
            <a:rPr lang="en-US" dirty="0" smtClean="0"/>
            <a:t>. </a:t>
          </a:r>
          <a:r>
            <a:rPr lang="en-US" dirty="0" err="1" smtClean="0"/>
            <a:t>Adres</a:t>
          </a:r>
          <a:r>
            <a:rPr lang="en-US" dirty="0" smtClean="0"/>
            <a:t> </a:t>
          </a:r>
          <a:r>
            <a:rPr lang="en-US" dirty="0" err="1" smtClean="0"/>
            <a:t>shinasidagi</a:t>
          </a:r>
          <a:r>
            <a:rPr lang="en-US" dirty="0" smtClean="0"/>
            <a:t> </a:t>
          </a:r>
          <a:r>
            <a:rPr lang="en-US" dirty="0" err="1" smtClean="0"/>
            <a:t>impul’s</a:t>
          </a:r>
          <a:r>
            <a:rPr lang="en-US" dirty="0" smtClean="0"/>
            <a:t> </a:t>
          </a:r>
          <a:r>
            <a:rPr lang="en-US" dirty="0" err="1" smtClean="0"/>
            <a:t>tugashi</a:t>
          </a:r>
          <a:r>
            <a:rPr lang="en-US" dirty="0" smtClean="0"/>
            <a:t> </a:t>
          </a:r>
          <a:r>
            <a:rPr lang="en-US" dirty="0" err="1" smtClean="0"/>
            <a:t>bilanoq</a:t>
          </a:r>
          <a:r>
            <a:rPr lang="en-US" dirty="0" smtClean="0"/>
            <a:t> </a:t>
          </a:r>
          <a:r>
            <a:rPr lang="en-US" dirty="0" err="1" smtClean="0"/>
            <a:t>tranzistor</a:t>
          </a:r>
          <a:r>
            <a:rPr lang="en-US" dirty="0" smtClean="0"/>
            <a:t> </a:t>
          </a:r>
          <a:r>
            <a:rPr lang="en-US" dirty="0" err="1" smtClean="0"/>
            <a:t>yana</a:t>
          </a:r>
          <a:r>
            <a:rPr lang="en-US" dirty="0" smtClean="0"/>
            <a:t> ASH </a:t>
          </a:r>
          <a:r>
            <a:rPr lang="en-US" dirty="0" err="1" smtClean="0"/>
            <a:t>ga</a:t>
          </a:r>
          <a:r>
            <a:rPr lang="en-US" dirty="0" smtClean="0"/>
            <a:t> </a:t>
          </a:r>
          <a:r>
            <a:rPr lang="en-US" dirty="0" err="1" smtClean="0"/>
            <a:t>ulanadi</a:t>
          </a:r>
          <a:r>
            <a:rPr lang="en-US" dirty="0" smtClean="0"/>
            <a:t>, </a:t>
          </a:r>
          <a:r>
            <a:rPr lang="en-US" dirty="0" err="1" smtClean="0"/>
            <a:t>ya’ni</a:t>
          </a:r>
          <a:r>
            <a:rPr lang="en-US" dirty="0" smtClean="0"/>
            <a:t> </a:t>
          </a:r>
          <a:r>
            <a:rPr lang="en-US" dirty="0" err="1" smtClean="0"/>
            <a:t>o`qisbdan</a:t>
          </a:r>
          <a:r>
            <a:rPr lang="en-US" dirty="0" smtClean="0"/>
            <a:t> </a:t>
          </a:r>
          <a:r>
            <a:rPr lang="en-US" dirty="0" err="1" smtClean="0"/>
            <a:t>so`ng</a:t>
          </a:r>
          <a:r>
            <a:rPr lang="en-US" dirty="0" smtClean="0"/>
            <a:t> </a:t>
          </a:r>
          <a:r>
            <a:rPr lang="en-US" dirty="0" err="1" smtClean="0"/>
            <a:t>axborot</a:t>
          </a:r>
          <a:r>
            <a:rPr lang="en-US" dirty="0" smtClean="0"/>
            <a:t> </a:t>
          </a:r>
          <a:r>
            <a:rPr lang="en-US" dirty="0" err="1" smtClean="0"/>
            <a:t>o`chirilmaydi</a:t>
          </a:r>
          <a:r>
            <a:rPr lang="en-US" dirty="0" smtClean="0"/>
            <a:t>.</a:t>
          </a:r>
          <a:endParaRPr lang="ru-RU" dirty="0"/>
        </a:p>
      </dgm:t>
    </dgm:pt>
    <dgm:pt modelId="{1C875C13-04C0-4A55-8821-C1B7B9C843FC}" type="parTrans" cxnId="{505A178C-DE7B-42EF-8ACF-FACD16EA13E4}">
      <dgm:prSet/>
      <dgm:spPr/>
      <dgm:t>
        <a:bodyPr/>
        <a:lstStyle/>
        <a:p>
          <a:endParaRPr lang="ru-RU"/>
        </a:p>
      </dgm:t>
    </dgm:pt>
    <dgm:pt modelId="{DC1C8805-B789-4992-8CA5-2C42BCF97FB1}" type="sibTrans" cxnId="{505A178C-DE7B-42EF-8ACF-FACD16EA13E4}">
      <dgm:prSet/>
      <dgm:spPr/>
      <dgm:t>
        <a:bodyPr/>
        <a:lstStyle/>
        <a:p>
          <a:endParaRPr lang="ru-RU"/>
        </a:p>
      </dgm:t>
    </dgm:pt>
    <dgm:pt modelId="{7AB8BCDB-612F-46B3-A63A-968AC1BA95F7}" type="pres">
      <dgm:prSet presAssocID="{193B6302-2EAD-412A-A06F-2A8F5040A6E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32E451-BA3B-47A7-9C2D-D5684A4E9D50}" type="pres">
      <dgm:prSet presAssocID="{FA41A23F-EE6A-45EA-91BF-F17F2AAA7CD1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8DFEB0-BFD3-4C4F-957B-B24F05082C19}" type="pres">
      <dgm:prSet presAssocID="{307661AC-5C2F-4A84-ABDF-40CFA69B5CCC}" presName="sibTrans" presStyleLbl="sibTrans2D1" presStyleIdx="0" presStyleCnt="1"/>
      <dgm:spPr/>
      <dgm:t>
        <a:bodyPr/>
        <a:lstStyle/>
        <a:p>
          <a:endParaRPr lang="ru-RU"/>
        </a:p>
      </dgm:t>
    </dgm:pt>
    <dgm:pt modelId="{23A32D6C-9C58-40E1-8114-062F9299E300}" type="pres">
      <dgm:prSet presAssocID="{307661AC-5C2F-4A84-ABDF-40CFA69B5CCC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6873366A-1CBE-425D-9219-2FABCC7057D0}" type="pres">
      <dgm:prSet presAssocID="{1D58B446-C071-47E5-94BE-92FFAB5BCFEB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07FF25-2CFC-4241-AD1B-FD7C3E82075A}" srcId="{193B6302-2EAD-412A-A06F-2A8F5040A6EF}" destId="{FA41A23F-EE6A-45EA-91BF-F17F2AAA7CD1}" srcOrd="0" destOrd="0" parTransId="{96429C80-3F13-45B6-A0CC-38A3E7FC5B11}" sibTransId="{307661AC-5C2F-4A84-ABDF-40CFA69B5CCC}"/>
    <dgm:cxn modelId="{1343DC90-02B2-4AC0-9513-7449D528B319}" type="presOf" srcId="{307661AC-5C2F-4A84-ABDF-40CFA69B5CCC}" destId="{DC8DFEB0-BFD3-4C4F-957B-B24F05082C19}" srcOrd="0" destOrd="0" presId="urn:microsoft.com/office/officeart/2005/8/layout/process1"/>
    <dgm:cxn modelId="{505A178C-DE7B-42EF-8ACF-FACD16EA13E4}" srcId="{193B6302-2EAD-412A-A06F-2A8F5040A6EF}" destId="{1D58B446-C071-47E5-94BE-92FFAB5BCFEB}" srcOrd="1" destOrd="0" parTransId="{1C875C13-04C0-4A55-8821-C1B7B9C843FC}" sibTransId="{DC1C8805-B789-4992-8CA5-2C42BCF97FB1}"/>
    <dgm:cxn modelId="{49688571-D370-407A-8EA5-9F0EF116336D}" type="presOf" srcId="{1D58B446-C071-47E5-94BE-92FFAB5BCFEB}" destId="{6873366A-1CBE-425D-9219-2FABCC7057D0}" srcOrd="0" destOrd="0" presId="urn:microsoft.com/office/officeart/2005/8/layout/process1"/>
    <dgm:cxn modelId="{DF71BD1F-7B1F-434B-B230-A1A7D9FD896D}" type="presOf" srcId="{FA41A23F-EE6A-45EA-91BF-F17F2AAA7CD1}" destId="{F232E451-BA3B-47A7-9C2D-D5684A4E9D50}" srcOrd="0" destOrd="0" presId="urn:microsoft.com/office/officeart/2005/8/layout/process1"/>
    <dgm:cxn modelId="{D1980DFC-67F4-419D-9CB0-7A1913D103BF}" type="presOf" srcId="{307661AC-5C2F-4A84-ABDF-40CFA69B5CCC}" destId="{23A32D6C-9C58-40E1-8114-062F9299E300}" srcOrd="1" destOrd="0" presId="urn:microsoft.com/office/officeart/2005/8/layout/process1"/>
    <dgm:cxn modelId="{EFFDD5FA-7725-4595-B644-B45B269D2B94}" type="presOf" srcId="{193B6302-2EAD-412A-A06F-2A8F5040A6EF}" destId="{7AB8BCDB-612F-46B3-A63A-968AC1BA95F7}" srcOrd="0" destOrd="0" presId="urn:microsoft.com/office/officeart/2005/8/layout/process1"/>
    <dgm:cxn modelId="{BF8B76AF-EB97-4C91-ADD4-3F71FE9EC5B4}" type="presParOf" srcId="{7AB8BCDB-612F-46B3-A63A-968AC1BA95F7}" destId="{F232E451-BA3B-47A7-9C2D-D5684A4E9D50}" srcOrd="0" destOrd="0" presId="urn:microsoft.com/office/officeart/2005/8/layout/process1"/>
    <dgm:cxn modelId="{88E6D8B7-503C-4264-AF57-D9907126A324}" type="presParOf" srcId="{7AB8BCDB-612F-46B3-A63A-968AC1BA95F7}" destId="{DC8DFEB0-BFD3-4C4F-957B-B24F05082C19}" srcOrd="1" destOrd="0" presId="urn:microsoft.com/office/officeart/2005/8/layout/process1"/>
    <dgm:cxn modelId="{FF6374DA-D387-4609-973D-B3EE3F5EF815}" type="presParOf" srcId="{DC8DFEB0-BFD3-4C4F-957B-B24F05082C19}" destId="{23A32D6C-9C58-40E1-8114-062F9299E300}" srcOrd="0" destOrd="0" presId="urn:microsoft.com/office/officeart/2005/8/layout/process1"/>
    <dgm:cxn modelId="{A0CC52DD-B41A-4D75-A065-EB047E556955}" type="presParOf" srcId="{7AB8BCDB-612F-46B3-A63A-968AC1BA95F7}" destId="{6873366A-1CBE-425D-9219-2FABCC7057D0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BC075A-3B9D-476B-A13E-AA77E5C5785F}">
      <dsp:nvSpPr>
        <dsp:cNvPr id="0" name=""/>
        <dsp:cNvSpPr/>
      </dsp:nvSpPr>
      <dsp:spPr>
        <a:xfrm>
          <a:off x="9324" y="0"/>
          <a:ext cx="2329829" cy="3985986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Mikrоprotsessorli bоshqаrish sistеmаlаridа xоtirа qurilmаsi eng аsоsiy qisimlаrdаn biri b</a:t>
          </a:r>
          <a:r>
            <a:rPr lang="en-US" sz="20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</a:t>
          </a:r>
          <a:r>
            <a:rPr lang="uz-Cyrl-UZ" sz="20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lib, u ikki turdаn: tаshqi vа ichki xоtirаlаrdаn ibоrаt bo</a:t>
          </a:r>
          <a:r>
            <a:rPr lang="en-US" sz="20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`</a:t>
          </a:r>
          <a:r>
            <a:rPr lang="uz-Cyrl-UZ" sz="20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lаdi. 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77562" y="68238"/>
        <a:ext cx="2193353" cy="3849510"/>
      </dsp:txXfrm>
    </dsp:sp>
    <dsp:sp modelId="{66EC4BBC-7278-469C-B33A-D5FF8A24A97B}">
      <dsp:nvSpPr>
        <dsp:cNvPr id="0" name=""/>
        <dsp:cNvSpPr/>
      </dsp:nvSpPr>
      <dsp:spPr>
        <a:xfrm>
          <a:off x="2575940" y="1699378"/>
          <a:ext cx="501985" cy="5872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>
        <a:off x="2575940" y="1816824"/>
        <a:ext cx="351390" cy="352336"/>
      </dsp:txXfrm>
    </dsp:sp>
    <dsp:sp modelId="{4B09F5AF-1647-49DF-B618-83E78559FB64}">
      <dsp:nvSpPr>
        <dsp:cNvPr id="0" name=""/>
        <dsp:cNvSpPr/>
      </dsp:nvSpPr>
      <dsp:spPr>
        <a:xfrm>
          <a:off x="3286297" y="0"/>
          <a:ext cx="2344936" cy="3985986"/>
        </a:xfrm>
        <a:prstGeom prst="roundRect">
          <a:avLst>
            <a:gd name="adj" fmla="val 10000"/>
          </a:avLst>
        </a:prstGeom>
        <a:solidFill>
          <a:srgbClr val="00B0F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Tаshqi xоtirаgа: qаttiq disk, mаgnit disk, mаgnit lеntа, kоmpаkt disk, Flash xоtirа vа bоshqаlаr kirаdi</a:t>
          </a:r>
          <a:r>
            <a:rPr lang="uz-Cyrl-UZ" sz="2400" b="0" i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54978" y="68681"/>
        <a:ext cx="2207574" cy="3848624"/>
      </dsp:txXfrm>
    </dsp:sp>
    <dsp:sp modelId="{A1B5A6C1-6A10-4DF7-99C8-DC6FE798D475}">
      <dsp:nvSpPr>
        <dsp:cNvPr id="0" name=""/>
        <dsp:cNvSpPr/>
      </dsp:nvSpPr>
      <dsp:spPr>
        <a:xfrm>
          <a:off x="5868019" y="1699378"/>
          <a:ext cx="501985" cy="5872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>
        <a:off x="5868019" y="1816824"/>
        <a:ext cx="351390" cy="352336"/>
      </dsp:txXfrm>
    </dsp:sp>
    <dsp:sp modelId="{C2BB513A-374F-4605-B29E-2FFB270F5185}">
      <dsp:nvSpPr>
        <dsp:cNvPr id="0" name=""/>
        <dsp:cNvSpPr/>
      </dsp:nvSpPr>
      <dsp:spPr>
        <a:xfrm>
          <a:off x="6578377" y="0"/>
          <a:ext cx="2237956" cy="3985986"/>
        </a:xfrm>
        <a:prstGeom prst="roundRect">
          <a:avLst>
            <a:gd name="adj" fmla="val 10000"/>
          </a:avLst>
        </a:prstGeom>
        <a:solidFill>
          <a:srgbClr val="0DB78A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Ichki xоtirа kаttа intеgrаl sxеmаlаr аsоsidа qurilgаn b</a:t>
          </a:r>
          <a:r>
            <a:rPr lang="en-US" sz="16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</a:t>
          </a:r>
          <a:r>
            <a:rPr lang="uz-Cyrl-UZ" sz="16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lib, ulаr enеrgiyagа bоg</a:t>
          </a:r>
          <a:r>
            <a:rPr lang="en-US" sz="16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`</a:t>
          </a:r>
          <a:r>
            <a:rPr lang="uz-Cyrl-UZ" sz="16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liqligi, ichki tuzilishi, ishlаsh prinsipi, ishlаb chiqаrilish tеxn</a:t>
          </a:r>
          <a:r>
            <a:rPr lang="en-US" sz="16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</a:t>
          </a:r>
          <a:r>
            <a:rPr lang="uz-Cyrl-UZ" sz="16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lоgiyasi vа bоshqа k</a:t>
          </a:r>
          <a:r>
            <a:rPr lang="en-US" sz="16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</a:t>
          </a:r>
          <a:r>
            <a:rPr lang="uz-Cyrl-UZ" sz="16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rsаtkichlаr bilаn </a:t>
          </a:r>
          <a:r>
            <a:rPr lang="en-US" sz="16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</a:t>
          </a:r>
          <a:r>
            <a:rPr lang="uz-Cyrl-UZ" sz="16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zаrо fаrqlаnаdi. Quyidаgi rаsmdа MPli  bоshqаrish sistеmаlаridа qo</a:t>
          </a:r>
          <a:r>
            <a:rPr lang="en-US" sz="16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`</a:t>
          </a:r>
          <a:r>
            <a:rPr lang="uz-Cyrl-UZ" sz="16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llаnаdigаn xоtirа qurilmаsi turlаri klаssifiksiоn grаfi</a:t>
          </a:r>
          <a:r>
            <a:rPr lang="en-US" sz="1600" b="0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gi</a:t>
          </a:r>
          <a:r>
            <a:rPr lang="uz-Cyrl-UZ" sz="16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kеltirilgаn</a:t>
          </a:r>
          <a:r>
            <a:rPr lang="uz-Cyrl-UZ" sz="1600" b="0" i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643924" y="65547"/>
        <a:ext cx="2106862" cy="38548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91BA31-AB8B-4E6F-B898-F542E2B856C1}">
      <dsp:nvSpPr>
        <dsp:cNvPr id="0" name=""/>
        <dsp:cNvSpPr/>
      </dsp:nvSpPr>
      <dsp:spPr>
        <a:xfrm>
          <a:off x="375649" y="15571"/>
          <a:ext cx="5693795" cy="5693795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0" i="0" kern="1200" dirty="0" smtClean="0"/>
            <a:t>PZU- bir mаrtа prоgrаmmаlаshtirilаdigаn xоtirа qurilmаsi; PPZU- qаytа prоgrаmmаlаshtirilаdigаn xоtirа qurilmаsi; EYoEU- elеktr impul`si bilаn yozilаdi, elеktr impul`si bilаn </a:t>
          </a:r>
          <a:r>
            <a:rPr lang="en-US" sz="1600" b="0" i="0" kern="1200" dirty="0" smtClean="0"/>
            <a:t>o`</a:t>
          </a:r>
          <a:r>
            <a:rPr lang="uz-Cyrl-UZ" sz="1600" b="0" i="0" kern="1200" dirty="0" smtClean="0"/>
            <a:t>chirilаdigаn qаytа prоgrаmmаlаshtirilаdigаn dоimiy xоtirа; EYoUFU- elеktr impul`si bilаn yozilаdi, ul`trаfiоlеt nur bilаn </a:t>
          </a:r>
          <a:r>
            <a:rPr lang="en-US" sz="1600" b="0" i="0" kern="1200" dirty="0" smtClean="0"/>
            <a:t>o`</a:t>
          </a:r>
          <a:r>
            <a:rPr lang="uz-Cyrl-UZ" sz="1600" b="0" i="0" kern="1200" dirty="0" smtClean="0"/>
            <a:t>chirilаdigаn qаytа prоgrаmmаlаshtirilаdigаn dоimiy xоtirа. </a:t>
          </a:r>
          <a:endParaRPr lang="ru-RU" sz="1600" kern="1200" dirty="0"/>
        </a:p>
      </dsp:txBody>
      <dsp:txXfrm>
        <a:off x="1170728" y="686992"/>
        <a:ext cx="3282909" cy="4350953"/>
      </dsp:txXfrm>
    </dsp:sp>
    <dsp:sp modelId="{3840B8AB-8847-4C19-BBC4-4A45C55CA595}">
      <dsp:nvSpPr>
        <dsp:cNvPr id="0" name=""/>
        <dsp:cNvSpPr/>
      </dsp:nvSpPr>
      <dsp:spPr>
        <a:xfrm>
          <a:off x="4479285" y="15571"/>
          <a:ext cx="5693795" cy="5693795"/>
        </a:xfrm>
        <a:prstGeom prst="ellipse">
          <a:avLst/>
        </a:prstGeom>
        <a:solidFill>
          <a:schemeClr val="accent4">
            <a:alpha val="50000"/>
            <a:hueOff val="13828557"/>
            <a:satOff val="3941"/>
            <a:lumOff val="1137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0" i="0" kern="1200" dirty="0" smtClean="0"/>
            <a:t>Оpеrаtiv xоtirаning stаtik vа dinаmik turlаri quyidаgi аfzаllik vа kаmchiliklаrgа egа: Birlik yuzаgа egа b</a:t>
          </a:r>
          <a:r>
            <a:rPr lang="en-US" sz="1600" b="0" i="0" kern="1200" dirty="0" smtClean="0"/>
            <a:t>o`</a:t>
          </a:r>
          <a:r>
            <a:rPr lang="uz-Cyrl-UZ" sz="1600" b="0" i="0" kern="1200" dirty="0" smtClean="0"/>
            <a:t>lgаn kristаldа stаtik ОZU gа nisbаtаn 10 bаrоbаr kаttа xаjimdаgi dinаmik ОZUni jоylаshtirish mumkin.  Lеkin dinаmik ОZU yachеykаsidаgi аxbоrоtni ishоnchli sаqlаsh uchun mа`lum vаqt intеrvаllаridа dinаmik rеgеnrаsiya qilish zаrur. Rеgеnrаsiya dеgаndа – dinаmik ОZU yachеykаsidаgi аxbоrоtlаrni q</a:t>
          </a:r>
          <a:r>
            <a:rPr lang="en-US" sz="1600" b="0" i="0" kern="1200" dirty="0" smtClean="0"/>
            <a:t>o`</a:t>
          </a:r>
          <a:r>
            <a:rPr lang="uz-Cyrl-UZ" sz="1600" b="0" i="0" kern="1200" dirty="0" smtClean="0"/>
            <a:t>llаb-quvvаtlаb turish vаzifаsini bаjаruvchi si</a:t>
          </a:r>
          <a:r>
            <a:rPr lang="en-US" sz="1600" b="0" i="0" kern="1200" dirty="0" smtClean="0"/>
            <a:t>g`</a:t>
          </a:r>
          <a:r>
            <a:rPr lang="uz-Cyrl-UZ" sz="1600" b="0" i="0" kern="1200" dirty="0" smtClean="0"/>
            <a:t>im zаryadini dаvriy rаvishdа tiklаb turish tushinilаdi. Stаtik ОZU esа bundаy jаryongа muxtоj emаs. </a:t>
          </a:r>
          <a:endParaRPr lang="ru-RU" sz="1600" kern="1200" dirty="0"/>
        </a:p>
      </dsp:txBody>
      <dsp:txXfrm>
        <a:off x="6095092" y="686992"/>
        <a:ext cx="3282909" cy="43509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CB062C-C8B4-4D34-918D-D5E5E8C67044}">
      <dsp:nvSpPr>
        <dsp:cNvPr id="0" name=""/>
        <dsp:cNvSpPr/>
      </dsp:nvSpPr>
      <dsp:spPr>
        <a:xfrm>
          <a:off x="6180" y="3776"/>
          <a:ext cx="10388580" cy="340874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15875" rIns="0" bIns="15875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Stаtik ОZU dа N rаzryadli аdrеslаr shinаsidаn kеluvchi kоdni bir qismi qаtоrlаr dеshifrаtоrigа (QD), qоlgаn qismi ustunlаr dеshifrаtоrigа (UD) uzаtilаdi. </a:t>
          </a:r>
          <a:r>
            <a:rPr lang="en-US" sz="25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</a:t>
          </a:r>
          <a:r>
            <a:rPr lang="uz-Cyrl-UZ" sz="25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qish/yozishni bоshqаrish blоkigа (BB) RD(</a:t>
          </a:r>
          <a:r>
            <a:rPr lang="en-US" sz="2500" b="0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o`q</a:t>
          </a:r>
          <a:r>
            <a:rPr lang="uz-Cyrl-UZ" sz="25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ish) vа WR(yozish) signаllаri аsоsidа t</a:t>
          </a:r>
          <a:r>
            <a:rPr lang="en-US" sz="25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</a:t>
          </a:r>
          <a:r>
            <a:rPr lang="uz-Cyrl-UZ" sz="25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plоvchi mаtrisа(TM) </a:t>
          </a:r>
          <a:r>
            <a:rPr lang="en-US" sz="2500" b="0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ya</a:t>
          </a:r>
          <a:r>
            <a:rPr lang="uz-Cyrl-UZ" sz="25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chеykаsi bilаn MP оrаsidа mа`lumоtlаr bufеri(MB) оrqаli mа`lumоtlаr аlmаshinilаdi. Quyidаgi rаsmlаrdа stаtik vа dinаmik ОZU kаttа intеgrаl sxеmаlаrining umumlаshtirilgаn ichki strukturаsi kеltirilgаn. </a:t>
          </a:r>
          <a:endParaRPr lang="ru-RU" sz="25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710553" y="3776"/>
        <a:ext cx="6979834" cy="34087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803A45-573C-458F-89DA-C231A94AC01D}">
      <dsp:nvSpPr>
        <dsp:cNvPr id="0" name=""/>
        <dsp:cNvSpPr/>
      </dsp:nvSpPr>
      <dsp:spPr>
        <a:xfrm>
          <a:off x="0" y="218097"/>
          <a:ext cx="9884107" cy="2205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b="0" i="0" kern="1200" dirty="0" smtClean="0"/>
            <a:t>PZU, PPZU vа аyrim turdаgi stаtik ОZU mikrоsxеmаlаri аsоsidа xоtirа qurilmаsini lоyi</a:t>
          </a:r>
          <a:r>
            <a:rPr lang="en-US" sz="2300" b="0" i="0" kern="1200" dirty="0" smtClean="0"/>
            <a:t>h</a:t>
          </a:r>
          <a:r>
            <a:rPr lang="uz-Cyrl-UZ" sz="2300" b="0" i="0" kern="1200" dirty="0" smtClean="0"/>
            <a:t>аlаsh uchun tаlаb etilgаn xаjimni tа`minlаsh mаqsаdidа bir nеchtа kаttа intеgrаl sxеmаlаrni xоtirа vаrа</a:t>
          </a:r>
          <a:r>
            <a:rPr lang="en-US" sz="2300" b="0" i="0" kern="1200" dirty="0" smtClean="0"/>
            <a:t>g`</a:t>
          </a:r>
          <a:r>
            <a:rPr lang="uz-Cyrl-UZ" sz="2300" b="0" i="0" kern="1200" dirty="0" smtClean="0"/>
            <a:t>i kаbi ulаsh lоzim. Xоtirа qurilmаsining xаr bir vаrа</a:t>
          </a:r>
          <a:r>
            <a:rPr lang="en-US" sz="2300" b="0" i="0" kern="1200" dirty="0" smtClean="0"/>
            <a:t>g`</a:t>
          </a:r>
          <a:r>
            <a:rPr lang="uz-Cyrl-UZ" sz="2300" b="0" i="0" kern="1200" dirty="0" smtClean="0"/>
            <a:t>idаgi mа`lumоtlаr kirish/chiqish rаzryadlаri sоni mikrоprotsessor mа`lumоtlаr shinаsi rаzryadlаri sоnigа mоs b</a:t>
          </a:r>
          <a:r>
            <a:rPr lang="en-US" sz="2300" b="0" i="0" kern="1200" dirty="0" smtClean="0"/>
            <a:t>o`</a:t>
          </a:r>
          <a:r>
            <a:rPr lang="uz-Cyrl-UZ" sz="2300" b="0" i="0" kern="1200" dirty="0" smtClean="0"/>
            <a:t>lishi zаrur. </a:t>
          </a:r>
          <a:endParaRPr lang="ru-RU" sz="2300" kern="1200" dirty="0"/>
        </a:p>
      </dsp:txBody>
      <dsp:txXfrm>
        <a:off x="0" y="218097"/>
        <a:ext cx="9884107" cy="2205170"/>
      </dsp:txXfrm>
    </dsp:sp>
    <dsp:sp modelId="{4094F628-B71C-4965-A466-59A86505D436}">
      <dsp:nvSpPr>
        <dsp:cNvPr id="0" name=""/>
        <dsp:cNvSpPr/>
      </dsp:nvSpPr>
      <dsp:spPr>
        <a:xfrm>
          <a:off x="0" y="2423268"/>
          <a:ext cx="9884107" cy="10101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 </a:t>
            </a:r>
            <a:r>
              <a:rPr lang="ru-RU" b="1" dirty="0" smtClean="0"/>
              <a:t>11- </a:t>
            </a:r>
            <a:r>
              <a:rPr lang="en-US" b="1" smtClean="0"/>
              <a:t>MAVZU Mikroprosessorli</a:t>
            </a:r>
            <a:r>
              <a:rPr lang="en-US" b="1" dirty="0" smtClean="0"/>
              <a:t> </a:t>
            </a:r>
            <a:r>
              <a:rPr lang="en-US" b="1" dirty="0" err="1"/>
              <a:t>boshqarish</a:t>
            </a:r>
            <a:r>
              <a:rPr lang="en-US" b="1" dirty="0"/>
              <a:t> </a:t>
            </a:r>
            <a:r>
              <a:rPr lang="en-US" b="1" dirty="0" err="1"/>
              <a:t>sistemalarida</a:t>
            </a:r>
            <a:r>
              <a:rPr lang="en-US" b="1" dirty="0"/>
              <a:t> </a:t>
            </a:r>
            <a:r>
              <a:rPr lang="en-US" b="1" dirty="0" err="1" smtClean="0"/>
              <a:t>qo`llaniladigan</a:t>
            </a:r>
            <a:r>
              <a:rPr lang="en-US" b="1" dirty="0" smtClean="0"/>
              <a:t> </a:t>
            </a:r>
            <a:r>
              <a:rPr lang="en-US" b="1" dirty="0" err="1"/>
              <a:t>xotira</a:t>
            </a:r>
            <a:r>
              <a:rPr lang="en-US" b="1" dirty="0"/>
              <a:t> </a:t>
            </a:r>
            <a:r>
              <a:rPr lang="en-US" b="1" dirty="0" err="1"/>
              <a:t>qurilmalari</a:t>
            </a:r>
            <a:r>
              <a:rPr lang="en-US" b="1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034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r>
              <a:rPr lang="ru-RU" dirty="0"/>
              <a:t>.</a:t>
            </a:r>
            <a:r>
              <a:rPr lang="en-US" dirty="0" smtClean="0"/>
              <a:t> </a:t>
            </a:r>
            <a:r>
              <a:rPr lang="en-US" dirty="0" err="1"/>
              <a:t>MPli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sistemalarida</a:t>
            </a:r>
            <a:r>
              <a:rPr lang="en-US" dirty="0"/>
              <a:t> </a:t>
            </a:r>
            <a:r>
              <a:rPr lang="en-US" dirty="0" err="1" smtClean="0"/>
              <a:t>qo`llaniladigan</a:t>
            </a:r>
            <a:r>
              <a:rPr lang="en-US" dirty="0" smtClean="0"/>
              <a:t>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programmalashtiriladigan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integral </a:t>
            </a:r>
            <a:r>
              <a:rPr lang="en-US" dirty="0" err="1"/>
              <a:t>sxemalari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 </a:t>
            </a:r>
            <a:r>
              <a:rPr lang="en-US" dirty="0" err="1"/>
              <a:t>qurilmasini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smtClean="0"/>
              <a:t>2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/>
              <a:t>MPli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sistemasining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 </a:t>
            </a:r>
            <a:r>
              <a:rPr lang="en-US" dirty="0" err="1"/>
              <a:t>bloki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smtClean="0"/>
              <a:t>3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/>
              <a:t>Xotira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integral </a:t>
            </a:r>
            <a:r>
              <a:rPr lang="en-US" dirty="0" err="1"/>
              <a:t>sxemalarining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strukturalari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prinsiplari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 </a:t>
            </a:r>
            <a:r>
              <a:rPr lang="en-US" dirty="0" err="1"/>
              <a:t>qurilmasini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116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0041282"/>
              </p:ext>
            </p:extLst>
          </p:nvPr>
        </p:nvGraphicFramePr>
        <p:xfrm>
          <a:off x="1154954" y="2603500"/>
          <a:ext cx="8825659" cy="39859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21495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1669773" y="636104"/>
            <a:ext cx="8282609" cy="6056244"/>
            <a:chOff x="1136" y="5036"/>
            <a:chExt cx="9809" cy="5332"/>
          </a:xfrm>
        </p:grpSpPr>
        <p:sp>
          <p:nvSpPr>
            <p:cNvPr id="5" name="Text Box 3"/>
            <p:cNvSpPr txBox="1">
              <a:spLocks noChangeArrowheads="1"/>
            </p:cNvSpPr>
            <p:nvPr/>
          </p:nvSpPr>
          <p:spPr bwMode="auto">
            <a:xfrm>
              <a:off x="5085" y="5036"/>
              <a:ext cx="1628" cy="44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uz-Cyrl-UZ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ru-RU" sz="14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MPTB XQ</a:t>
              </a:r>
              <a:endParaRPr lang="ru-RU" sz="14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Text Box 4"/>
            <p:cNvSpPr txBox="1">
              <a:spLocks noChangeArrowheads="1"/>
            </p:cNvSpPr>
            <p:nvPr/>
          </p:nvSpPr>
          <p:spPr bwMode="auto">
            <a:xfrm>
              <a:off x="2238" y="5476"/>
              <a:ext cx="2305" cy="329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35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Ichki</a:t>
              </a:r>
              <a:r>
                <a:rPr lang="en-US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r>
                <a:rPr lang="en-US" sz="135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xotira</a:t>
              </a:r>
              <a:endParaRPr lang="ru-RU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Text Box 5"/>
            <p:cNvSpPr txBox="1">
              <a:spLocks noChangeArrowheads="1"/>
            </p:cNvSpPr>
            <p:nvPr/>
          </p:nvSpPr>
          <p:spPr bwMode="auto">
            <a:xfrm>
              <a:off x="7391" y="5476"/>
              <a:ext cx="2305" cy="329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l"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Tashqi xotira </a:t>
              </a:r>
              <a:endParaRPr lang="ru-RU" sz="14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Text Box 6"/>
            <p:cNvSpPr txBox="1">
              <a:spLocks noChangeArrowheads="1"/>
            </p:cNvSpPr>
            <p:nvPr/>
          </p:nvSpPr>
          <p:spPr bwMode="auto">
            <a:xfrm>
              <a:off x="9967" y="6025"/>
              <a:ext cx="814" cy="33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Flash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" name="Text Box 7"/>
            <p:cNvSpPr txBox="1">
              <a:spLocks noChangeArrowheads="1"/>
            </p:cNvSpPr>
            <p:nvPr/>
          </p:nvSpPr>
          <p:spPr bwMode="auto">
            <a:xfrm>
              <a:off x="8882" y="6025"/>
              <a:ext cx="910" cy="33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35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С</a:t>
              </a:r>
              <a:r>
                <a:rPr lang="en-US" sz="135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D</a:t>
              </a:r>
              <a:endParaRPr lang="ru-RU" sz="12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7798" y="6025"/>
              <a:ext cx="949" cy="33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ru-RU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uz-Cyrl-UZ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М</a:t>
              </a:r>
              <a:r>
                <a:rPr lang="en-US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D</a:t>
              </a:r>
              <a:endParaRPr lang="ru-RU" sz="12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1" name="Text Box 9"/>
            <p:cNvSpPr txBox="1">
              <a:spLocks noChangeArrowheads="1"/>
            </p:cNvSpPr>
            <p:nvPr/>
          </p:nvSpPr>
          <p:spPr bwMode="auto">
            <a:xfrm>
              <a:off x="6035" y="6025"/>
              <a:ext cx="1627" cy="33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Qattiq disk</a:t>
              </a:r>
              <a:endParaRPr lang="ru-RU" sz="12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12" name="Line 10"/>
            <p:cNvCxnSpPr/>
            <p:nvPr/>
          </p:nvCxnSpPr>
          <p:spPr bwMode="auto">
            <a:xfrm flipH="1">
              <a:off x="4543" y="5255"/>
              <a:ext cx="542" cy="22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13" name="Line 11"/>
            <p:cNvCxnSpPr/>
            <p:nvPr/>
          </p:nvCxnSpPr>
          <p:spPr bwMode="auto">
            <a:xfrm>
              <a:off x="6713" y="5255"/>
              <a:ext cx="678" cy="22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14" name="Line 12"/>
            <p:cNvCxnSpPr/>
            <p:nvPr/>
          </p:nvCxnSpPr>
          <p:spPr bwMode="auto">
            <a:xfrm>
              <a:off x="9561" y="5805"/>
              <a:ext cx="678" cy="2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15" name="Line 13"/>
            <p:cNvCxnSpPr/>
            <p:nvPr/>
          </p:nvCxnSpPr>
          <p:spPr bwMode="auto">
            <a:xfrm flipH="1">
              <a:off x="6713" y="5805"/>
              <a:ext cx="678" cy="2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16" name="Line 14"/>
            <p:cNvCxnSpPr/>
            <p:nvPr/>
          </p:nvCxnSpPr>
          <p:spPr bwMode="auto">
            <a:xfrm flipH="1">
              <a:off x="8204" y="5805"/>
              <a:ext cx="0" cy="2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17" name="Line 15"/>
            <p:cNvCxnSpPr/>
            <p:nvPr/>
          </p:nvCxnSpPr>
          <p:spPr bwMode="auto">
            <a:xfrm>
              <a:off x="8747" y="5805"/>
              <a:ext cx="542" cy="2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1712" y="6120"/>
              <a:ext cx="2712" cy="33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М</a:t>
              </a:r>
              <a:r>
                <a:rPr lang="en-US" sz="135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anbaga</a:t>
              </a:r>
              <a:r>
                <a:rPr lang="en-US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35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bog`liq</a:t>
              </a:r>
              <a:endParaRPr lang="ru-RU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Text Box 17"/>
            <p:cNvSpPr txBox="1">
              <a:spLocks noChangeArrowheads="1"/>
            </p:cNvSpPr>
            <p:nvPr/>
          </p:nvSpPr>
          <p:spPr bwMode="auto">
            <a:xfrm>
              <a:off x="6035" y="6575"/>
              <a:ext cx="3932" cy="33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300" b="1" kern="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М</a:t>
              </a:r>
              <a:r>
                <a:rPr lang="en-US" sz="1300" b="1" kern="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anba’ga</a:t>
              </a:r>
              <a:r>
                <a:rPr lang="en-US" sz="1300" b="1" kern="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300" b="1" kern="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bo`g`liq</a:t>
              </a:r>
              <a:r>
                <a:rPr lang="en-US" sz="1300" b="1" kern="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300" b="1" kern="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bo`lmagan</a:t>
              </a:r>
              <a:endParaRPr lang="ru-RU" sz="1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20" name="Line 18"/>
            <p:cNvCxnSpPr/>
            <p:nvPr/>
          </p:nvCxnSpPr>
          <p:spPr bwMode="auto">
            <a:xfrm flipH="1">
              <a:off x="2864" y="5805"/>
              <a:ext cx="187" cy="3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21" name="Line 19"/>
            <p:cNvCxnSpPr/>
            <p:nvPr/>
          </p:nvCxnSpPr>
          <p:spPr bwMode="auto">
            <a:xfrm>
              <a:off x="3729" y="5805"/>
              <a:ext cx="2848" cy="7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sp>
          <p:nvSpPr>
            <p:cNvPr id="22" name="Text Box 20"/>
            <p:cNvSpPr txBox="1">
              <a:spLocks noChangeArrowheads="1"/>
            </p:cNvSpPr>
            <p:nvPr/>
          </p:nvSpPr>
          <p:spPr bwMode="auto">
            <a:xfrm>
              <a:off x="2432" y="6642"/>
              <a:ext cx="949" cy="39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О</a:t>
              </a: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ZU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auto">
            <a:xfrm>
              <a:off x="6306" y="7124"/>
              <a:ext cx="949" cy="33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PZU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4" name="Text Box 22"/>
            <p:cNvSpPr txBox="1">
              <a:spLocks noChangeArrowheads="1"/>
            </p:cNvSpPr>
            <p:nvPr/>
          </p:nvSpPr>
          <p:spPr bwMode="auto">
            <a:xfrm>
              <a:off x="8476" y="7124"/>
              <a:ext cx="1085" cy="33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PPZU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5" name="Text Box 23"/>
            <p:cNvSpPr txBox="1">
              <a:spLocks noChangeArrowheads="1"/>
            </p:cNvSpPr>
            <p:nvPr/>
          </p:nvSpPr>
          <p:spPr bwMode="auto">
            <a:xfrm>
              <a:off x="1424" y="7283"/>
              <a:ext cx="1627" cy="33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35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statik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6" name="Text Box 24"/>
            <p:cNvSpPr txBox="1">
              <a:spLocks noChangeArrowheads="1"/>
            </p:cNvSpPr>
            <p:nvPr/>
          </p:nvSpPr>
          <p:spPr bwMode="auto">
            <a:xfrm>
              <a:off x="1424" y="7833"/>
              <a:ext cx="1627" cy="77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uz-Cyrl-UZ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35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o`rtacha</a:t>
              </a:r>
              <a:r>
                <a:rPr lang="en-US" sz="13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35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tezkor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7" name="Text Box 25"/>
            <p:cNvSpPr txBox="1">
              <a:spLocks noChangeArrowheads="1"/>
            </p:cNvSpPr>
            <p:nvPr/>
          </p:nvSpPr>
          <p:spPr bwMode="auto">
            <a:xfrm>
              <a:off x="1439" y="8938"/>
              <a:ext cx="1627" cy="769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uz-Cyrl-UZ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35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o`ta</a:t>
              </a:r>
              <a:r>
                <a:rPr lang="en-US" sz="13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35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tezkor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8" name="Text Box 26"/>
            <p:cNvSpPr txBox="1">
              <a:spLocks noChangeArrowheads="1"/>
            </p:cNvSpPr>
            <p:nvPr/>
          </p:nvSpPr>
          <p:spPr bwMode="auto">
            <a:xfrm>
              <a:off x="3296" y="7292"/>
              <a:ext cx="1898" cy="33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dinamik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9" name="Text Box 27"/>
            <p:cNvSpPr txBox="1">
              <a:spLocks noChangeArrowheads="1"/>
            </p:cNvSpPr>
            <p:nvPr/>
          </p:nvSpPr>
          <p:spPr bwMode="auto">
            <a:xfrm>
              <a:off x="3296" y="7943"/>
              <a:ext cx="1898" cy="552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rejali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regeneratsiya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30" name="Text Box 28"/>
            <p:cNvSpPr txBox="1">
              <a:spLocks noChangeArrowheads="1"/>
            </p:cNvSpPr>
            <p:nvPr/>
          </p:nvSpPr>
          <p:spPr bwMode="auto">
            <a:xfrm>
              <a:off x="3296" y="8854"/>
              <a:ext cx="1898" cy="577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Qatorli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regeneratsiya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31" name="Text Box 29"/>
            <p:cNvSpPr txBox="1">
              <a:spLocks noChangeArrowheads="1"/>
            </p:cNvSpPr>
            <p:nvPr/>
          </p:nvSpPr>
          <p:spPr bwMode="auto">
            <a:xfrm>
              <a:off x="3296" y="9636"/>
              <a:ext cx="2176" cy="732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35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Zaryad</a:t>
              </a:r>
              <a:r>
                <a:rPr lang="en-US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35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to`plashga</a:t>
              </a:r>
              <a:r>
                <a:rPr lang="en-US" sz="13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35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asoslangan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32" name="Line 30"/>
            <p:cNvCxnSpPr/>
            <p:nvPr/>
          </p:nvCxnSpPr>
          <p:spPr bwMode="auto">
            <a:xfrm>
              <a:off x="2864" y="6382"/>
              <a:ext cx="0" cy="2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33" name="Line 31"/>
            <p:cNvCxnSpPr/>
            <p:nvPr/>
          </p:nvCxnSpPr>
          <p:spPr bwMode="auto">
            <a:xfrm flipH="1">
              <a:off x="2144" y="7032"/>
              <a:ext cx="576" cy="21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34" name="Line 32"/>
            <p:cNvCxnSpPr/>
            <p:nvPr/>
          </p:nvCxnSpPr>
          <p:spPr bwMode="auto">
            <a:xfrm>
              <a:off x="3008" y="7032"/>
              <a:ext cx="686" cy="21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35" name="Line 33"/>
            <p:cNvCxnSpPr/>
            <p:nvPr/>
          </p:nvCxnSpPr>
          <p:spPr bwMode="auto">
            <a:xfrm>
              <a:off x="4016" y="7752"/>
              <a:ext cx="0" cy="2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36" name="Line 34"/>
            <p:cNvCxnSpPr/>
            <p:nvPr/>
          </p:nvCxnSpPr>
          <p:spPr bwMode="auto">
            <a:xfrm>
              <a:off x="4016" y="8594"/>
              <a:ext cx="0" cy="2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37" name="Line 35"/>
            <p:cNvCxnSpPr/>
            <p:nvPr/>
          </p:nvCxnSpPr>
          <p:spPr bwMode="auto">
            <a:xfrm>
              <a:off x="4016" y="9505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38" name="Line 36"/>
            <p:cNvCxnSpPr/>
            <p:nvPr/>
          </p:nvCxnSpPr>
          <p:spPr bwMode="auto">
            <a:xfrm>
              <a:off x="2238" y="7613"/>
              <a:ext cx="0" cy="2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39" name="Line 37"/>
            <p:cNvCxnSpPr/>
            <p:nvPr/>
          </p:nvCxnSpPr>
          <p:spPr bwMode="auto">
            <a:xfrm>
              <a:off x="2288" y="8724"/>
              <a:ext cx="0" cy="21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40" name="Line 38"/>
            <p:cNvCxnSpPr/>
            <p:nvPr/>
          </p:nvCxnSpPr>
          <p:spPr bwMode="auto">
            <a:xfrm flipH="1">
              <a:off x="6848" y="6905"/>
              <a:ext cx="407" cy="21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41" name="Line 39"/>
            <p:cNvCxnSpPr/>
            <p:nvPr/>
          </p:nvCxnSpPr>
          <p:spPr bwMode="auto">
            <a:xfrm>
              <a:off x="8069" y="6905"/>
              <a:ext cx="813" cy="21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sp>
          <p:nvSpPr>
            <p:cNvPr id="42" name="Text Box 40"/>
            <p:cNvSpPr txBox="1">
              <a:spLocks noChangeArrowheads="1"/>
            </p:cNvSpPr>
            <p:nvPr/>
          </p:nvSpPr>
          <p:spPr bwMode="auto">
            <a:xfrm>
              <a:off x="5355" y="7682"/>
              <a:ext cx="1356" cy="551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и/ч жараёнида про</a:t>
              </a:r>
              <a:r>
                <a:rPr lang="uz-Cyrl-UZ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граммалаш-тириладиган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3" name="Text Box 41"/>
            <p:cNvSpPr txBox="1">
              <a:spLocks noChangeArrowheads="1"/>
            </p:cNvSpPr>
            <p:nvPr/>
          </p:nvSpPr>
          <p:spPr bwMode="auto">
            <a:xfrm>
              <a:off x="6800" y="7663"/>
              <a:ext cx="1454" cy="545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t" anchorCtr="0" upright="1">
              <a:noAutofit/>
            </a:bodyPr>
            <a:lstStyle/>
            <a:p>
              <a:pPr marL="179705" algn="ctr">
                <a:spcAft>
                  <a:spcPts val="600"/>
                </a:spcAft>
              </a:pPr>
              <a:r>
                <a:rPr lang="ru-RU" sz="9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Фойдаланувчи   </a:t>
              </a:r>
              <a:r>
                <a:rPr lang="uz-Cyrl-UZ" sz="9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  </a:t>
              </a:r>
              <a:r>
                <a:rPr lang="ru-RU" sz="9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программа</a:t>
              </a:r>
              <a:r>
                <a:rPr lang="uz-Cyrl-UZ" sz="9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-</a:t>
              </a:r>
              <a:r>
                <a:rPr lang="ru-RU" sz="9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лашт</a:t>
              </a:r>
              <a:r>
                <a:rPr lang="uz-Cyrl-UZ" sz="9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ирадиган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4" name="Text Box 42"/>
            <p:cNvSpPr txBox="1">
              <a:spLocks noChangeArrowheads="1"/>
            </p:cNvSpPr>
            <p:nvPr/>
          </p:nvSpPr>
          <p:spPr bwMode="auto">
            <a:xfrm>
              <a:off x="5472" y="8444"/>
              <a:ext cx="2029" cy="854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uz-Cyrl-UZ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ulovchi diodni</a:t>
              </a:r>
              <a:r>
                <a:rPr lang="ru-RU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 </a:t>
              </a: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kuydirish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5" name="Text Box 43"/>
            <p:cNvSpPr txBox="1">
              <a:spLocks noChangeArrowheads="1"/>
            </p:cNvSpPr>
            <p:nvPr/>
          </p:nvSpPr>
          <p:spPr bwMode="auto">
            <a:xfrm>
              <a:off x="8350" y="7682"/>
              <a:ext cx="1211" cy="551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l"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ru-RU" sz="14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l"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EYOEU</a:t>
              </a:r>
              <a:endParaRPr lang="ru-RU" sz="14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6" name="Text Box 44"/>
            <p:cNvSpPr txBox="1">
              <a:spLocks noChangeArrowheads="1"/>
            </p:cNvSpPr>
            <p:nvPr/>
          </p:nvSpPr>
          <p:spPr bwMode="auto">
            <a:xfrm>
              <a:off x="9574" y="7682"/>
              <a:ext cx="1371" cy="551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uz-Cyrl-UZ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ru-RU" sz="14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EYOUFU</a:t>
              </a:r>
              <a:endParaRPr lang="ru-RU" sz="14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Text Box 45"/>
            <p:cNvSpPr txBox="1">
              <a:spLocks noChangeArrowheads="1"/>
            </p:cNvSpPr>
            <p:nvPr/>
          </p:nvSpPr>
          <p:spPr bwMode="auto">
            <a:xfrm>
              <a:off x="7632" y="8444"/>
              <a:ext cx="1659" cy="854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uz-Cyrl-UZ" sz="1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4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Kremniyni</a:t>
              </a:r>
              <a:endParaRPr lang="ru-RU" sz="1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4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nitratli</a:t>
              </a:r>
              <a:endParaRPr lang="ru-RU" sz="1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4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qatlami</a:t>
              </a:r>
              <a:endParaRPr lang="ru-RU" sz="1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8" name="Text Box 46"/>
            <p:cNvSpPr txBox="1">
              <a:spLocks noChangeArrowheads="1"/>
            </p:cNvSpPr>
            <p:nvPr/>
          </p:nvSpPr>
          <p:spPr bwMode="auto">
            <a:xfrm>
              <a:off x="9504" y="8444"/>
              <a:ext cx="1319" cy="854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54000" tIns="0" rIns="54000" bIns="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uz-Cyrl-UZ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suzuvchi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zatvor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49" name="Line 47"/>
            <p:cNvCxnSpPr/>
            <p:nvPr/>
          </p:nvCxnSpPr>
          <p:spPr bwMode="auto">
            <a:xfrm flipH="1">
              <a:off x="6035" y="7454"/>
              <a:ext cx="407" cy="2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50" name="Line 48"/>
            <p:cNvCxnSpPr/>
            <p:nvPr/>
          </p:nvCxnSpPr>
          <p:spPr bwMode="auto">
            <a:xfrm>
              <a:off x="6984" y="7454"/>
              <a:ext cx="271" cy="2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51" name="Line 49"/>
            <p:cNvCxnSpPr/>
            <p:nvPr/>
          </p:nvCxnSpPr>
          <p:spPr bwMode="auto">
            <a:xfrm>
              <a:off x="5899" y="8223"/>
              <a:ext cx="543" cy="22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52" name="Line 50"/>
            <p:cNvCxnSpPr/>
            <p:nvPr/>
          </p:nvCxnSpPr>
          <p:spPr bwMode="auto">
            <a:xfrm flipH="1">
              <a:off x="6984" y="8223"/>
              <a:ext cx="407" cy="22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53" name="Line 51"/>
            <p:cNvCxnSpPr/>
            <p:nvPr/>
          </p:nvCxnSpPr>
          <p:spPr bwMode="auto">
            <a:xfrm flipH="1">
              <a:off x="8624" y="7454"/>
              <a:ext cx="123" cy="22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54" name="Line 52"/>
            <p:cNvCxnSpPr/>
            <p:nvPr/>
          </p:nvCxnSpPr>
          <p:spPr bwMode="auto">
            <a:xfrm>
              <a:off x="9289" y="7454"/>
              <a:ext cx="487" cy="22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55" name="Line 53"/>
            <p:cNvCxnSpPr/>
            <p:nvPr/>
          </p:nvCxnSpPr>
          <p:spPr bwMode="auto">
            <a:xfrm>
              <a:off x="8840" y="8233"/>
              <a:ext cx="0" cy="2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56" name="Line 54"/>
            <p:cNvCxnSpPr/>
            <p:nvPr/>
          </p:nvCxnSpPr>
          <p:spPr bwMode="auto">
            <a:xfrm>
              <a:off x="10115" y="8219"/>
              <a:ext cx="0" cy="2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57" name="Line 55"/>
            <p:cNvCxnSpPr/>
            <p:nvPr/>
          </p:nvCxnSpPr>
          <p:spPr bwMode="auto">
            <a:xfrm flipH="1">
              <a:off x="1136" y="7422"/>
              <a:ext cx="28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</p:cxnSp>
        <p:cxnSp>
          <p:nvCxnSpPr>
            <p:cNvPr id="58" name="Line 56"/>
            <p:cNvCxnSpPr/>
            <p:nvPr/>
          </p:nvCxnSpPr>
          <p:spPr bwMode="auto">
            <a:xfrm>
              <a:off x="1136" y="7422"/>
              <a:ext cx="0" cy="13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</p:cxnSp>
        <p:cxnSp>
          <p:nvCxnSpPr>
            <p:cNvPr id="59" name="Line 57"/>
            <p:cNvCxnSpPr/>
            <p:nvPr/>
          </p:nvCxnSpPr>
          <p:spPr bwMode="auto">
            <a:xfrm>
              <a:off x="1136" y="8724"/>
              <a:ext cx="115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</p:cxnSp>
        <p:cxnSp>
          <p:nvCxnSpPr>
            <p:cNvPr id="60" name="Line 58"/>
            <p:cNvCxnSpPr/>
            <p:nvPr/>
          </p:nvCxnSpPr>
          <p:spPr bwMode="auto">
            <a:xfrm flipH="1">
              <a:off x="3152" y="7422"/>
              <a:ext cx="14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</p:cxnSp>
        <p:cxnSp>
          <p:nvCxnSpPr>
            <p:cNvPr id="61" name="Line 59"/>
            <p:cNvCxnSpPr/>
            <p:nvPr/>
          </p:nvCxnSpPr>
          <p:spPr bwMode="auto">
            <a:xfrm>
              <a:off x="3152" y="7422"/>
              <a:ext cx="0" cy="208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</p:cxnSp>
        <p:cxnSp>
          <p:nvCxnSpPr>
            <p:cNvPr id="62" name="Line 60"/>
            <p:cNvCxnSpPr/>
            <p:nvPr/>
          </p:nvCxnSpPr>
          <p:spPr bwMode="auto">
            <a:xfrm>
              <a:off x="3152" y="9505"/>
              <a:ext cx="8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</p:cxnSp>
        <p:cxnSp>
          <p:nvCxnSpPr>
            <p:cNvPr id="63" name="Line 61"/>
            <p:cNvCxnSpPr/>
            <p:nvPr/>
          </p:nvCxnSpPr>
          <p:spPr bwMode="auto">
            <a:xfrm>
              <a:off x="3152" y="8594"/>
              <a:ext cx="8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</p:cxnSp>
        <p:cxnSp>
          <p:nvCxnSpPr>
            <p:cNvPr id="64" name="Line 62"/>
            <p:cNvCxnSpPr/>
            <p:nvPr/>
          </p:nvCxnSpPr>
          <p:spPr bwMode="auto">
            <a:xfrm>
              <a:off x="3152" y="7752"/>
              <a:ext cx="8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</p:cxnSp>
      </p:grpSp>
      <p:sp>
        <p:nvSpPr>
          <p:cNvPr id="65" name="Прямоугольник 64"/>
          <p:cNvSpPr/>
          <p:nvPr/>
        </p:nvSpPr>
        <p:spPr>
          <a:xfrm>
            <a:off x="5506074" y="597927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MPli  bоshqаrish sistеmаlаridа </a:t>
            </a:r>
            <a:r>
              <a:rPr lang="uz-Cyrl-UZ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o`</a:t>
            </a:r>
            <a:r>
              <a:rPr lang="uz-Cyrl-UZ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llаnаdigаn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xоtirа qurilmаsi turlаri klаssifiksiоn grаfigi.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5496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8162246"/>
              </p:ext>
            </p:extLst>
          </p:nvPr>
        </p:nvGraphicFramePr>
        <p:xfrm>
          <a:off x="706394" y="980660"/>
          <a:ext cx="10548730" cy="57249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76866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b="1" dirty="0"/>
              <a:t>Xоtirа </a:t>
            </a:r>
            <a:r>
              <a:rPr lang="uz-Cyrl-UZ" b="1" dirty="0" smtClean="0"/>
              <a:t>kаt</a:t>
            </a:r>
            <a:r>
              <a:rPr lang="en-US" b="1" dirty="0" smtClean="0"/>
              <a:t>t</a:t>
            </a:r>
            <a:r>
              <a:rPr lang="uz-Cyrl-UZ" b="1" dirty="0" smtClean="0"/>
              <a:t>а </a:t>
            </a:r>
            <a:r>
              <a:rPr lang="uz-Cyrl-UZ" b="1" dirty="0"/>
              <a:t>intеgrаl sxеmаlаrining ichki </a:t>
            </a:r>
            <a:r>
              <a:rPr lang="uz-Cyrl-UZ" b="1" dirty="0" smtClean="0"/>
              <a:t>strukturаlаri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5979613"/>
              </p:ext>
            </p:extLst>
          </p:nvPr>
        </p:nvGraphicFramePr>
        <p:xfrm>
          <a:off x="1154954" y="2603500"/>
          <a:ext cx="10400942" cy="341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547441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1086678" y="1245704"/>
            <a:ext cx="9621079" cy="4562061"/>
            <a:chOff x="1363" y="4845"/>
            <a:chExt cx="9429" cy="3888"/>
          </a:xfrm>
        </p:grpSpPr>
        <p:sp>
          <p:nvSpPr>
            <p:cNvPr id="5" name="Text Box 290"/>
            <p:cNvSpPr txBox="1">
              <a:spLocks noChangeArrowheads="1"/>
            </p:cNvSpPr>
            <p:nvPr/>
          </p:nvSpPr>
          <p:spPr bwMode="auto">
            <a:xfrm>
              <a:off x="6760" y="4845"/>
              <a:ext cx="4032" cy="432"/>
            </a:xfrm>
            <a:prstGeom prst="rect">
              <a:avLst/>
            </a:prstGeom>
            <a:ln/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</a:t>
              </a:r>
              <a:r>
                <a:rPr lang="en-US" sz="20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CS-</a:t>
              </a:r>
              <a:r>
                <a:rPr lang="en-US" sz="200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kristal</a:t>
              </a:r>
              <a:r>
                <a:rPr lang="en-US" sz="20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00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tanlash</a:t>
              </a:r>
              <a:r>
                <a:rPr lang="en-US" sz="20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00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signali</a:t>
              </a:r>
              <a:endPara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</a:t>
              </a:r>
              <a:endPara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" name="Rectangle 291"/>
            <p:cNvSpPr>
              <a:spLocks noChangeArrowheads="1"/>
            </p:cNvSpPr>
            <p:nvPr/>
          </p:nvSpPr>
          <p:spPr bwMode="auto">
            <a:xfrm>
              <a:off x="2296" y="8013"/>
              <a:ext cx="1584" cy="14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7" name="Rectangle 292"/>
            <p:cNvSpPr>
              <a:spLocks noChangeArrowheads="1"/>
            </p:cNvSpPr>
            <p:nvPr/>
          </p:nvSpPr>
          <p:spPr bwMode="auto">
            <a:xfrm>
              <a:off x="2296" y="6285"/>
              <a:ext cx="144" cy="187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8" name="Rectangle 293"/>
            <p:cNvSpPr>
              <a:spLocks noChangeArrowheads="1"/>
            </p:cNvSpPr>
            <p:nvPr/>
          </p:nvSpPr>
          <p:spPr bwMode="auto">
            <a:xfrm>
              <a:off x="6616" y="5421"/>
              <a:ext cx="864" cy="2016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9" name="Text Box 294"/>
            <p:cNvSpPr txBox="1">
              <a:spLocks noChangeArrowheads="1"/>
            </p:cNvSpPr>
            <p:nvPr/>
          </p:nvSpPr>
          <p:spPr bwMode="auto">
            <a:xfrm>
              <a:off x="2728" y="5421"/>
              <a:ext cx="864" cy="2016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9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9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9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350" b="1" kern="0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Q</a:t>
              </a:r>
              <a:r>
                <a:rPr lang="en-US" sz="1350" b="1" kern="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D</a:t>
              </a:r>
              <a:endParaRPr lang="ru-RU" sz="1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9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9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9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9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9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9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0" name="Rectangle 295"/>
            <p:cNvSpPr>
              <a:spLocks noChangeArrowheads="1"/>
            </p:cNvSpPr>
            <p:nvPr/>
          </p:nvSpPr>
          <p:spPr bwMode="auto">
            <a:xfrm>
              <a:off x="1720" y="6285"/>
              <a:ext cx="864" cy="14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1" name="Text Box 296"/>
            <p:cNvSpPr txBox="1">
              <a:spLocks noChangeArrowheads="1"/>
            </p:cNvSpPr>
            <p:nvPr/>
          </p:nvSpPr>
          <p:spPr bwMode="auto">
            <a:xfrm>
              <a:off x="6904" y="7725"/>
              <a:ext cx="1296" cy="1008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uz-Cyrl-UZ" sz="1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0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BB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2" name="AutoShape 297"/>
            <p:cNvSpPr>
              <a:spLocks noChangeArrowheads="1"/>
            </p:cNvSpPr>
            <p:nvPr/>
          </p:nvSpPr>
          <p:spPr bwMode="auto">
            <a:xfrm>
              <a:off x="6184" y="6285"/>
              <a:ext cx="432" cy="288"/>
            </a:xfrm>
            <a:prstGeom prst="leftRightArrow">
              <a:avLst>
                <a:gd name="adj1" fmla="val 50000"/>
                <a:gd name="adj2" fmla="val 30000"/>
              </a:avLst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3" name="AutoShape 298"/>
            <p:cNvSpPr>
              <a:spLocks noChangeArrowheads="1"/>
            </p:cNvSpPr>
            <p:nvPr/>
          </p:nvSpPr>
          <p:spPr bwMode="auto">
            <a:xfrm>
              <a:off x="7480" y="6285"/>
              <a:ext cx="432" cy="288"/>
            </a:xfrm>
            <a:prstGeom prst="leftRightArrow">
              <a:avLst>
                <a:gd name="adj1" fmla="val 50000"/>
                <a:gd name="adj2" fmla="val 30000"/>
              </a:avLst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14" name="Line 299"/>
            <p:cNvCxnSpPr/>
            <p:nvPr/>
          </p:nvCxnSpPr>
          <p:spPr bwMode="auto">
            <a:xfrm>
              <a:off x="7048" y="4989"/>
              <a:ext cx="0" cy="432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15" name="Line 300"/>
            <p:cNvCxnSpPr/>
            <p:nvPr/>
          </p:nvCxnSpPr>
          <p:spPr bwMode="auto">
            <a:xfrm flipH="1" flipV="1">
              <a:off x="6184" y="7437"/>
              <a:ext cx="720" cy="576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16" name="Line 301"/>
            <p:cNvCxnSpPr/>
            <p:nvPr/>
          </p:nvCxnSpPr>
          <p:spPr bwMode="auto">
            <a:xfrm flipH="1">
              <a:off x="8200" y="7869"/>
              <a:ext cx="720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17" name="Line 302"/>
            <p:cNvCxnSpPr/>
            <p:nvPr/>
          </p:nvCxnSpPr>
          <p:spPr bwMode="auto">
            <a:xfrm flipH="1">
              <a:off x="8200" y="8157"/>
              <a:ext cx="720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18" name="Line 303"/>
            <p:cNvCxnSpPr/>
            <p:nvPr/>
          </p:nvCxnSpPr>
          <p:spPr bwMode="auto">
            <a:xfrm flipH="1">
              <a:off x="8200" y="8445"/>
              <a:ext cx="720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sp>
          <p:nvSpPr>
            <p:cNvPr id="19" name="Rectangle 304"/>
            <p:cNvSpPr>
              <a:spLocks noChangeArrowheads="1"/>
            </p:cNvSpPr>
            <p:nvPr/>
          </p:nvSpPr>
          <p:spPr bwMode="auto">
            <a:xfrm>
              <a:off x="4024" y="5421"/>
              <a:ext cx="2160" cy="2016"/>
            </a:xfrm>
            <a:prstGeom prst="rect">
              <a:avLst/>
            </a:prstGeom>
            <a:ln>
              <a:headEnd/>
              <a:tailEnd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0" name="Rectangle 305"/>
            <p:cNvSpPr>
              <a:spLocks noChangeArrowheads="1"/>
            </p:cNvSpPr>
            <p:nvPr/>
          </p:nvSpPr>
          <p:spPr bwMode="auto">
            <a:xfrm>
              <a:off x="4312" y="5565"/>
              <a:ext cx="144" cy="14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1" name="Rectangle 306"/>
            <p:cNvSpPr>
              <a:spLocks noChangeArrowheads="1"/>
            </p:cNvSpPr>
            <p:nvPr/>
          </p:nvSpPr>
          <p:spPr bwMode="auto">
            <a:xfrm>
              <a:off x="4600" y="5565"/>
              <a:ext cx="144" cy="14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2" name="Rectangle 307"/>
            <p:cNvSpPr>
              <a:spLocks noChangeArrowheads="1"/>
            </p:cNvSpPr>
            <p:nvPr/>
          </p:nvSpPr>
          <p:spPr bwMode="auto">
            <a:xfrm>
              <a:off x="4312" y="5853"/>
              <a:ext cx="144" cy="14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3" name="Rectangle 308"/>
            <p:cNvSpPr>
              <a:spLocks noChangeArrowheads="1"/>
            </p:cNvSpPr>
            <p:nvPr/>
          </p:nvSpPr>
          <p:spPr bwMode="auto">
            <a:xfrm>
              <a:off x="4600" y="5853"/>
              <a:ext cx="144" cy="14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4" name="Rectangle 309"/>
            <p:cNvSpPr>
              <a:spLocks noChangeArrowheads="1"/>
            </p:cNvSpPr>
            <p:nvPr/>
          </p:nvSpPr>
          <p:spPr bwMode="auto">
            <a:xfrm>
              <a:off x="5896" y="5565"/>
              <a:ext cx="144" cy="14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5" name="Rectangle 310"/>
            <p:cNvSpPr>
              <a:spLocks noChangeArrowheads="1"/>
            </p:cNvSpPr>
            <p:nvPr/>
          </p:nvSpPr>
          <p:spPr bwMode="auto">
            <a:xfrm>
              <a:off x="5896" y="5853"/>
              <a:ext cx="144" cy="14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26" name="Line 311"/>
            <p:cNvCxnSpPr/>
            <p:nvPr/>
          </p:nvCxnSpPr>
          <p:spPr bwMode="auto">
            <a:xfrm>
              <a:off x="4376" y="5421"/>
              <a:ext cx="0" cy="2448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27" name="Line 312"/>
            <p:cNvCxnSpPr/>
            <p:nvPr/>
          </p:nvCxnSpPr>
          <p:spPr bwMode="auto">
            <a:xfrm>
              <a:off x="4660" y="5421"/>
              <a:ext cx="0" cy="2448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28" name="Line 313"/>
            <p:cNvCxnSpPr/>
            <p:nvPr/>
          </p:nvCxnSpPr>
          <p:spPr bwMode="auto">
            <a:xfrm>
              <a:off x="5964" y="5421"/>
              <a:ext cx="0" cy="2448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grpSp>
          <p:nvGrpSpPr>
            <p:cNvPr id="29" name="Group 314"/>
            <p:cNvGrpSpPr>
              <a:grpSpLocks/>
            </p:cNvGrpSpPr>
            <p:nvPr/>
          </p:nvGrpSpPr>
          <p:grpSpPr bwMode="auto">
            <a:xfrm>
              <a:off x="3448" y="5637"/>
              <a:ext cx="2736" cy="1512"/>
              <a:chOff x="3312" y="12456"/>
              <a:chExt cx="2736" cy="1512"/>
            </a:xfrm>
          </p:grpSpPr>
          <p:cxnSp>
            <p:nvCxnSpPr>
              <p:cNvPr id="52" name="Line 315"/>
              <p:cNvCxnSpPr/>
              <p:nvPr/>
            </p:nvCxnSpPr>
            <p:spPr bwMode="auto">
              <a:xfrm flipH="1">
                <a:off x="3312" y="12456"/>
                <a:ext cx="2736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53" name="Line 316"/>
              <p:cNvCxnSpPr/>
              <p:nvPr/>
            </p:nvCxnSpPr>
            <p:spPr bwMode="auto">
              <a:xfrm flipH="1">
                <a:off x="3312" y="12740"/>
                <a:ext cx="2736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54" name="Line 317"/>
              <p:cNvCxnSpPr/>
              <p:nvPr/>
            </p:nvCxnSpPr>
            <p:spPr bwMode="auto">
              <a:xfrm flipH="1">
                <a:off x="3312" y="13968"/>
                <a:ext cx="2736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</p:grpSp>
        <p:sp>
          <p:nvSpPr>
            <p:cNvPr id="30" name="AutoShape 318"/>
            <p:cNvSpPr>
              <a:spLocks noChangeArrowheads="1"/>
            </p:cNvSpPr>
            <p:nvPr/>
          </p:nvSpPr>
          <p:spPr bwMode="auto">
            <a:xfrm rot="5400000">
              <a:off x="2440" y="6285"/>
              <a:ext cx="432" cy="144"/>
            </a:xfrm>
            <a:prstGeom prst="triangle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31" name="Line 319"/>
            <p:cNvCxnSpPr/>
            <p:nvPr/>
          </p:nvCxnSpPr>
          <p:spPr bwMode="auto">
            <a:xfrm>
              <a:off x="2584" y="6285"/>
              <a:ext cx="0" cy="144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32" name="Line 320"/>
            <p:cNvCxnSpPr/>
            <p:nvPr/>
          </p:nvCxnSpPr>
          <p:spPr bwMode="auto">
            <a:xfrm>
              <a:off x="2440" y="6285"/>
              <a:ext cx="0" cy="144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33" name="Line 321"/>
            <p:cNvCxnSpPr/>
            <p:nvPr/>
          </p:nvCxnSpPr>
          <p:spPr bwMode="auto">
            <a:xfrm>
              <a:off x="2296" y="6285"/>
              <a:ext cx="0" cy="144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sp>
          <p:nvSpPr>
            <p:cNvPr id="34" name="AutoShape 322"/>
            <p:cNvSpPr>
              <a:spLocks noChangeArrowheads="1"/>
            </p:cNvSpPr>
            <p:nvPr/>
          </p:nvSpPr>
          <p:spPr bwMode="auto">
            <a:xfrm rot="5400000">
              <a:off x="3736" y="8013"/>
              <a:ext cx="432" cy="144"/>
            </a:xfrm>
            <a:prstGeom prst="triangle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35" name="Line 323"/>
            <p:cNvCxnSpPr/>
            <p:nvPr/>
          </p:nvCxnSpPr>
          <p:spPr bwMode="auto">
            <a:xfrm>
              <a:off x="3880" y="8013"/>
              <a:ext cx="0" cy="144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36" name="Line 324"/>
            <p:cNvCxnSpPr/>
            <p:nvPr/>
          </p:nvCxnSpPr>
          <p:spPr bwMode="auto">
            <a:xfrm>
              <a:off x="2440" y="8013"/>
              <a:ext cx="0" cy="144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37" name="Line 325"/>
            <p:cNvCxnSpPr/>
            <p:nvPr/>
          </p:nvCxnSpPr>
          <p:spPr bwMode="auto">
            <a:xfrm>
              <a:off x="2296" y="6429"/>
              <a:ext cx="144" cy="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sp>
          <p:nvSpPr>
            <p:cNvPr id="38" name="Text Box 326"/>
            <p:cNvSpPr txBox="1">
              <a:spLocks noChangeArrowheads="1"/>
            </p:cNvSpPr>
            <p:nvPr/>
          </p:nvSpPr>
          <p:spPr bwMode="auto">
            <a:xfrm>
              <a:off x="8632" y="7725"/>
              <a:ext cx="1008" cy="432"/>
            </a:xfrm>
            <a:prstGeom prst="rect">
              <a:avLst/>
            </a:prstGeom>
            <a:ln/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</a:t>
              </a:r>
              <a:r>
                <a:rPr lang="en-US" sz="11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R</a:t>
              </a:r>
              <a:r>
                <a:rPr lang="en-US" sz="1150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D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39" name="Text Box 327"/>
            <p:cNvSpPr txBox="1">
              <a:spLocks noChangeArrowheads="1"/>
            </p:cNvSpPr>
            <p:nvPr/>
          </p:nvSpPr>
          <p:spPr bwMode="auto">
            <a:xfrm>
              <a:off x="8632" y="8013"/>
              <a:ext cx="1008" cy="432"/>
            </a:xfrm>
            <a:prstGeom prst="rect">
              <a:avLst/>
            </a:prstGeom>
            <a:ln/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</a:t>
              </a:r>
              <a:r>
                <a:rPr lang="en-US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WR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0" name="Text Box 328"/>
            <p:cNvSpPr txBox="1">
              <a:spLocks noChangeArrowheads="1"/>
            </p:cNvSpPr>
            <p:nvPr/>
          </p:nvSpPr>
          <p:spPr bwMode="auto">
            <a:xfrm>
              <a:off x="8632" y="8301"/>
              <a:ext cx="1008" cy="432"/>
            </a:xfrm>
            <a:prstGeom prst="rect">
              <a:avLst/>
            </a:prstGeom>
            <a:ln/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</a:t>
              </a:r>
              <a:r>
                <a:rPr lang="en-US" sz="115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Upr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1" name="Text Box 329"/>
            <p:cNvSpPr txBox="1">
              <a:spLocks noChangeArrowheads="1"/>
            </p:cNvSpPr>
            <p:nvPr/>
          </p:nvSpPr>
          <p:spPr bwMode="auto">
            <a:xfrm>
              <a:off x="1363" y="5899"/>
              <a:ext cx="1008" cy="432"/>
            </a:xfrm>
            <a:prstGeom prst="rect">
              <a:avLst/>
            </a:prstGeom>
            <a:ln/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350" b="1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А</a:t>
              </a:r>
              <a:r>
                <a:rPr lang="en-US" sz="1350" b="1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SH</a:t>
              </a:r>
              <a:endParaRPr lang="ru-RU" sz="1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2" name="Text Box 330"/>
            <p:cNvSpPr txBox="1">
              <a:spLocks noChangeArrowheads="1"/>
            </p:cNvSpPr>
            <p:nvPr/>
          </p:nvSpPr>
          <p:spPr bwMode="auto">
            <a:xfrm>
              <a:off x="7624" y="6285"/>
              <a:ext cx="1008" cy="432"/>
            </a:xfrm>
            <a:prstGeom prst="rect">
              <a:avLst/>
            </a:prstGeom>
            <a:ln/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ru-RU" sz="13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М</a:t>
              </a:r>
              <a:r>
                <a:rPr lang="en-US" sz="13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SH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3" name="Text Box 331"/>
            <p:cNvSpPr txBox="1">
              <a:spLocks noChangeArrowheads="1"/>
            </p:cNvSpPr>
            <p:nvPr/>
          </p:nvSpPr>
          <p:spPr bwMode="auto">
            <a:xfrm>
              <a:off x="2440" y="4845"/>
              <a:ext cx="2304" cy="432"/>
            </a:xfrm>
            <a:prstGeom prst="rect">
              <a:avLst/>
            </a:prstGeom>
            <a:ln/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dirty="0" err="1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Xotira</a:t>
              </a:r>
              <a:r>
                <a:rPr lang="en-US" dirty="0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dirty="0" err="1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yacheykalari</a:t>
              </a:r>
              <a:endPara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44" name="Line 332"/>
            <p:cNvCxnSpPr/>
            <p:nvPr/>
          </p:nvCxnSpPr>
          <p:spPr bwMode="auto">
            <a:xfrm flipH="1" flipV="1">
              <a:off x="4312" y="5133"/>
              <a:ext cx="288" cy="432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45" name="Line 333"/>
            <p:cNvCxnSpPr/>
            <p:nvPr/>
          </p:nvCxnSpPr>
          <p:spPr bwMode="auto">
            <a:xfrm flipV="1">
              <a:off x="4312" y="5133"/>
              <a:ext cx="0" cy="432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sp>
          <p:nvSpPr>
            <p:cNvPr id="46" name="Text Box 334"/>
            <p:cNvSpPr txBox="1">
              <a:spLocks noChangeArrowheads="1"/>
            </p:cNvSpPr>
            <p:nvPr/>
          </p:nvSpPr>
          <p:spPr bwMode="auto">
            <a:xfrm>
              <a:off x="4600" y="5853"/>
              <a:ext cx="1440" cy="1296"/>
            </a:xfrm>
            <a:prstGeom prst="rect">
              <a:avLst/>
            </a:prstGeom>
            <a:ln/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200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To`plovchi</a:t>
              </a:r>
              <a:r>
                <a:rPr lang="en-US" sz="20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00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matritsa</a:t>
              </a:r>
              <a:endPara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7" name="Text Box 335"/>
            <p:cNvSpPr txBox="1">
              <a:spLocks noChangeArrowheads="1"/>
            </p:cNvSpPr>
            <p:nvPr/>
          </p:nvSpPr>
          <p:spPr bwMode="auto">
            <a:xfrm>
              <a:off x="4024" y="7725"/>
              <a:ext cx="216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0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UD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8" name="Rectangle 336"/>
            <p:cNvSpPr>
              <a:spLocks noChangeArrowheads="1"/>
            </p:cNvSpPr>
            <p:nvPr/>
          </p:nvSpPr>
          <p:spPr bwMode="auto">
            <a:xfrm>
              <a:off x="4597" y="7081"/>
              <a:ext cx="144" cy="14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49" name="Rectangle 337"/>
            <p:cNvSpPr>
              <a:spLocks noChangeArrowheads="1"/>
            </p:cNvSpPr>
            <p:nvPr/>
          </p:nvSpPr>
          <p:spPr bwMode="auto">
            <a:xfrm>
              <a:off x="4305" y="7081"/>
              <a:ext cx="144" cy="14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50" name="Rectangle 338"/>
            <p:cNvSpPr>
              <a:spLocks noChangeArrowheads="1"/>
            </p:cNvSpPr>
            <p:nvPr/>
          </p:nvSpPr>
          <p:spPr bwMode="auto">
            <a:xfrm>
              <a:off x="5904" y="7081"/>
              <a:ext cx="144" cy="14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51" name="Text Box 339"/>
            <p:cNvSpPr txBox="1">
              <a:spLocks noChangeArrowheads="1"/>
            </p:cNvSpPr>
            <p:nvPr/>
          </p:nvSpPr>
          <p:spPr bwMode="auto">
            <a:xfrm>
              <a:off x="6525" y="5869"/>
              <a:ext cx="1008" cy="1008"/>
            </a:xfrm>
            <a:prstGeom prst="rect">
              <a:avLst/>
            </a:prstGeom>
            <a:ln/>
            <a:ex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3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М</a:t>
              </a:r>
              <a:r>
                <a:rPr lang="en-US" sz="13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ru-RU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5" name="Прямоугольник 54"/>
          <p:cNvSpPr/>
          <p:nvPr/>
        </p:nvSpPr>
        <p:spPr>
          <a:xfrm>
            <a:off x="2957887" y="591170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PZU, PPZU vа аyrim turdаgi stаtik ОZU kаttа intеgrаl sxеmаlаrining ichki strukturаsi.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1946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1810735" y="2383821"/>
            <a:ext cx="7529361" cy="3910961"/>
            <a:chOff x="1341" y="11856"/>
            <a:chExt cx="9536" cy="4031"/>
          </a:xfrm>
        </p:grpSpPr>
        <p:sp>
          <p:nvSpPr>
            <p:cNvPr id="5" name="Text Box 231"/>
            <p:cNvSpPr txBox="1">
              <a:spLocks noChangeArrowheads="1"/>
            </p:cNvSpPr>
            <p:nvPr/>
          </p:nvSpPr>
          <p:spPr bwMode="auto">
            <a:xfrm>
              <a:off x="6591" y="11856"/>
              <a:ext cx="608" cy="302"/>
            </a:xfrm>
            <a:prstGeom prst="rect">
              <a:avLst/>
            </a:prstGeom>
            <a:ln/>
            <a:extLst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vert="horz" wrap="square" lIns="18000" tIns="0" rIns="0" bIns="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DI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grpSp>
          <p:nvGrpSpPr>
            <p:cNvPr id="6" name="Group 232"/>
            <p:cNvGrpSpPr>
              <a:grpSpLocks/>
            </p:cNvGrpSpPr>
            <p:nvPr/>
          </p:nvGrpSpPr>
          <p:grpSpPr bwMode="auto">
            <a:xfrm>
              <a:off x="1341" y="11884"/>
              <a:ext cx="9536" cy="4003"/>
              <a:chOff x="1341" y="11884"/>
              <a:chExt cx="9603" cy="4003"/>
            </a:xfrm>
          </p:grpSpPr>
          <p:sp>
            <p:nvSpPr>
              <p:cNvPr id="7" name="AutoShape 233"/>
              <p:cNvSpPr>
                <a:spLocks noChangeArrowheads="1"/>
              </p:cNvSpPr>
              <p:nvPr/>
            </p:nvSpPr>
            <p:spPr bwMode="auto">
              <a:xfrm rot="5400000">
                <a:off x="5074" y="15241"/>
                <a:ext cx="364" cy="144"/>
              </a:xfrm>
              <a:prstGeom prst="triangle">
                <a:avLst>
                  <a:gd name="adj" fmla="val 50000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grpSp>
            <p:nvGrpSpPr>
              <p:cNvPr id="8" name="Group 234"/>
              <p:cNvGrpSpPr>
                <a:grpSpLocks/>
              </p:cNvGrpSpPr>
              <p:nvPr/>
            </p:nvGrpSpPr>
            <p:grpSpPr bwMode="auto">
              <a:xfrm>
                <a:off x="1341" y="11884"/>
                <a:ext cx="9603" cy="4003"/>
                <a:chOff x="1341" y="11884"/>
                <a:chExt cx="9603" cy="4003"/>
              </a:xfrm>
            </p:grpSpPr>
            <p:sp>
              <p:nvSpPr>
                <p:cNvPr id="9" name="Text Box 235"/>
                <p:cNvSpPr txBox="1">
                  <a:spLocks noChangeArrowheads="1"/>
                </p:cNvSpPr>
                <p:nvPr/>
              </p:nvSpPr>
              <p:spPr bwMode="auto">
                <a:xfrm>
                  <a:off x="9936" y="15010"/>
                  <a:ext cx="1008" cy="364"/>
                </a:xfrm>
                <a:prstGeom prst="rect">
                  <a:avLst/>
                </a:prstGeom>
                <a:ln/>
                <a:extLst/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rot="0" vert="horz" wrap="square" lIns="91440" tIns="36000" rIns="91440" bIns="36000" anchor="t" anchorCtr="0" upright="1"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ru-RU" sz="1150" dirty="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   </a:t>
                  </a:r>
                  <a:r>
                    <a:rPr lang="en-US" sz="1050" dirty="0" smtClean="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RD</a:t>
                  </a:r>
                  <a:endParaRPr lang="ru-RU" sz="1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  <a:p>
                  <a:pPr>
                    <a:spcAft>
                      <a:spcPts val="0"/>
                    </a:spcAft>
                  </a:pPr>
                  <a:r>
                    <a:rPr lang="ru-RU" sz="1150" dirty="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    </a:t>
                  </a:r>
                  <a:endParaRPr lang="ru-RU" sz="1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  <a:p>
                  <a:pPr>
                    <a:spcAft>
                      <a:spcPts val="0"/>
                    </a:spcAft>
                  </a:pPr>
                  <a:r>
                    <a:rPr lang="ru-RU" sz="1150" dirty="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 </a:t>
                  </a:r>
                  <a:endParaRPr lang="ru-RU" sz="1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grpSp>
              <p:nvGrpSpPr>
                <p:cNvPr id="10" name="Group 236"/>
                <p:cNvGrpSpPr>
                  <a:grpSpLocks/>
                </p:cNvGrpSpPr>
                <p:nvPr/>
              </p:nvGrpSpPr>
              <p:grpSpPr bwMode="auto">
                <a:xfrm>
                  <a:off x="1341" y="11884"/>
                  <a:ext cx="9603" cy="4003"/>
                  <a:chOff x="1341" y="11884"/>
                  <a:chExt cx="9603" cy="4003"/>
                </a:xfrm>
              </p:grpSpPr>
              <p:sp>
                <p:nvSpPr>
                  <p:cNvPr id="11" name="Text Box 23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064" y="12587"/>
                    <a:ext cx="1440" cy="364"/>
                  </a:xfrm>
                  <a:prstGeom prst="rect">
                    <a:avLst/>
                  </a:prstGeom>
                  <a:ln/>
                  <a:extLst/>
                </p:spPr>
                <p:style>
                  <a:lnRef idx="0">
                    <a:schemeClr val="accent1"/>
                  </a:lnRef>
                  <a:fillRef idx="3">
                    <a:schemeClr val="accent1"/>
                  </a:fillRef>
                  <a:effectRef idx="3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vert="horz" wrap="square" lIns="91440" tIns="0" rIns="91440" bIns="0" anchor="t" anchorCtr="0" upright="1">
                    <a:noAutofit/>
                  </a:bodyPr>
                  <a:lstStyle/>
                  <a:p>
                    <a:pPr>
                      <a:spcAft>
                        <a:spcPts val="0"/>
                      </a:spcAft>
                    </a:pPr>
                    <a:r>
                      <a: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a:t>CS </a:t>
                    </a:r>
                    <a:endParaRPr lang="ru-RU" sz="100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endParaRPr>
                  </a:p>
                </p:txBody>
              </p:sp>
              <p:grpSp>
                <p:nvGrpSpPr>
                  <p:cNvPr id="12" name="Group 238"/>
                  <p:cNvGrpSpPr>
                    <a:grpSpLocks/>
                  </p:cNvGrpSpPr>
                  <p:nvPr/>
                </p:nvGrpSpPr>
                <p:grpSpPr bwMode="auto">
                  <a:xfrm>
                    <a:off x="1341" y="11884"/>
                    <a:ext cx="9603" cy="4003"/>
                    <a:chOff x="1341" y="11884"/>
                    <a:chExt cx="9603" cy="4003"/>
                  </a:xfrm>
                </p:grpSpPr>
                <p:sp>
                  <p:nvSpPr>
                    <p:cNvPr id="13" name="Text Box 239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8928" y="13797"/>
                      <a:ext cx="1008" cy="363"/>
                    </a:xfrm>
                    <a:prstGeom prst="rect">
                      <a:avLst/>
                    </a:prstGeom>
                    <a:ln/>
                    <a:extLst/>
                  </p:spPr>
                  <p:style>
                    <a:lnRef idx="0">
                      <a:schemeClr val="accent1"/>
                    </a:lnRef>
                    <a:fillRef idx="3">
                      <a:schemeClr val="accent1"/>
                    </a:fillRef>
                    <a:effectRef idx="3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vert="horz" wrap="square" lIns="0" tIns="0" rIns="0" bIns="0" anchor="t" anchorCtr="0" upright="1">
                      <a:noAutofit/>
                    </a:bodyPr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</a:t>
                      </a:r>
                      <a:r>
                        <a:rPr lang="en-US" sz="115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</a:t>
                      </a:r>
                      <a:r>
                        <a:rPr lang="ru-RU" sz="115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p:txBody>
                </p:sp>
                <p:grpSp>
                  <p:nvGrpSpPr>
                    <p:cNvPr id="14" name="Group 24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341" y="11884"/>
                      <a:ext cx="9603" cy="4003"/>
                      <a:chOff x="1341" y="11884"/>
                      <a:chExt cx="9603" cy="4003"/>
                    </a:xfrm>
                  </p:grpSpPr>
                  <p:sp>
                    <p:nvSpPr>
                      <p:cNvPr id="15" name="Text Box 241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4062" y="15433"/>
                        <a:ext cx="548" cy="321"/>
                      </a:xfrm>
                      <a:prstGeom prst="rect">
                        <a:avLst/>
                      </a:prstGeom>
                      <a:ln/>
                      <a:extLst/>
                    </p:spPr>
                    <p:style>
                      <a:lnRef idx="0">
                        <a:schemeClr val="accent1"/>
                      </a:lnRef>
                      <a:fillRef idx="3">
                        <a:schemeClr val="accent1"/>
                      </a:fillRef>
                      <a:effectRef idx="3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ot="0" vert="horz" wrap="square" lIns="0" tIns="0" rIns="0" bIns="0" anchor="t" anchorCtr="0" upright="1">
                        <a:noAutofit/>
                      </a:bodyPr>
                      <a:lstStyle/>
                      <a:p>
                        <a:pPr algn="r">
                          <a:spcAft>
                            <a:spcPts val="0"/>
                          </a:spcAft>
                        </a:pPr>
                        <a:r>
                          <a:rPr lang="en-US" sz="115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a:t>CAS</a:t>
                        </a:r>
                        <a:endParaRPr lang="ru-RU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endParaRPr>
                      </a:p>
                    </p:txBody>
                  </p:sp>
                  <p:grpSp>
                    <p:nvGrpSpPr>
                      <p:cNvPr id="16" name="Group 24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341" y="11884"/>
                        <a:ext cx="9603" cy="4003"/>
                        <a:chOff x="1341" y="11884"/>
                        <a:chExt cx="9603" cy="4003"/>
                      </a:xfrm>
                    </p:grpSpPr>
                    <p:sp>
                      <p:nvSpPr>
                        <p:cNvPr id="17" name="Text Box 243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1589" y="13447"/>
                          <a:ext cx="548" cy="321"/>
                        </a:xfrm>
                        <a:prstGeom prst="rect">
                          <a:avLst/>
                        </a:prstGeom>
                        <a:ln/>
                        <a:extLst/>
                      </p:spPr>
                      <p:style>
                        <a:lnRef idx="0">
                          <a:schemeClr val="accent1"/>
                        </a:lnRef>
                        <a:fillRef idx="3">
                          <a:schemeClr val="accent1"/>
                        </a:fillRef>
                        <a:effectRef idx="3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ot="0" vert="horz" wrap="square" lIns="0" tIns="0" rIns="0" bIns="0" anchor="t" anchorCtr="0" upright="1">
                          <a:noAutofit/>
                        </a:bodyPr>
                        <a:lstStyle/>
                        <a:p>
                          <a:pPr>
                            <a:spcAft>
                              <a:spcPts val="0"/>
                            </a:spcAft>
                          </a:pPr>
                          <a:r>
                            <a:rPr lang="ru-RU" sz="1150" b="1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А</a:t>
                          </a:r>
                          <a:r>
                            <a:rPr lang="en-US" sz="1150" b="1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Sh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p:txBody>
                    </p:sp>
                    <p:grpSp>
                      <p:nvGrpSpPr>
                        <p:cNvPr id="18" name="Group 244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341" y="11884"/>
                          <a:ext cx="9603" cy="4003"/>
                          <a:chOff x="1341" y="11884"/>
                          <a:chExt cx="9603" cy="4003"/>
                        </a:xfrm>
                      </p:grpSpPr>
                      <p:sp>
                        <p:nvSpPr>
                          <p:cNvPr id="19" name="Text Box 245"/>
                          <p:cNvSpPr txBox="1"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5904" y="13433"/>
                            <a:ext cx="1440" cy="1092"/>
                          </a:xfrm>
                          <a:prstGeom prst="rect">
                            <a:avLst/>
                          </a:prstGeom>
                          <a:ln/>
                          <a:extLst/>
                        </p:spPr>
                        <p:style>
                          <a:lnRef idx="0">
                            <a:schemeClr val="accent1"/>
                          </a:lnRef>
                          <a:fillRef idx="3">
                            <a:schemeClr val="accent1"/>
                          </a:fillRef>
                          <a:effectRef idx="3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ot="0" vert="horz" wrap="square" lIns="91440" tIns="45720" rIns="91440" bIns="45720" anchor="t" anchorCtr="0" upright="1">
                            <a:noAutofit/>
                          </a:bodyPr>
                          <a:lstStyle/>
                          <a:p>
                            <a:pPr>
                              <a:spcAft>
                                <a:spcPts val="0"/>
                              </a:spcAft>
                            </a:pPr>
                            <a:r>
                              <a:rPr lang="ru-RU" sz="950">
                                <a:effectLst/>
                                <a:latin typeface="Times New Roman" panose="02020603050405020304" pitchFamily="18" charset="0"/>
                                <a:ea typeface="Times New Roman" panose="02020603050405020304" pitchFamily="18" charset="0"/>
                              </a:rPr>
                              <a:t> </a:t>
                            </a:r>
                            <a:endParaRPr lang="ru-RU" sz="1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endParaRPr>
                          </a:p>
                          <a:p>
                            <a:pPr algn="ctr">
                              <a:spcAft>
                                <a:spcPts val="0"/>
                              </a:spcAft>
                            </a:pPr>
                            <a:r>
                              <a:rPr lang="ru-RU" sz="1150">
                                <a:effectLst/>
                                <a:latin typeface="Times New Roman" panose="02020603050405020304" pitchFamily="18" charset="0"/>
                                <a:ea typeface="Times New Roman" panose="02020603050405020304" pitchFamily="18" charset="0"/>
                              </a:rPr>
                              <a:t>Тўпловчи</a:t>
                            </a:r>
                            <a:endParaRPr lang="ru-RU" sz="1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endParaRPr>
                          </a:p>
                          <a:p>
                            <a:pPr algn="ctr">
                              <a:spcAft>
                                <a:spcPts val="0"/>
                              </a:spcAft>
                            </a:pPr>
                            <a:r>
                              <a:rPr lang="ru-RU" sz="1150">
                                <a:effectLst/>
                                <a:latin typeface="Times New Roman" panose="02020603050405020304" pitchFamily="18" charset="0"/>
                                <a:ea typeface="Times New Roman" panose="02020603050405020304" pitchFamily="18" charset="0"/>
                              </a:rPr>
                              <a:t>матрица</a:t>
                            </a:r>
                            <a:endParaRPr lang="ru-RU" sz="1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endParaRPr>
                          </a:p>
                        </p:txBody>
                      </p:sp>
                      <p:cxnSp>
                        <p:nvCxnSpPr>
                          <p:cNvPr id="20" name="Line 246"/>
                          <p:cNvCxnSpPr/>
                          <p:nvPr/>
                        </p:nvCxnSpPr>
                        <p:spPr bwMode="auto">
                          <a:xfrm flipV="1">
                            <a:off x="4581" y="14764"/>
                            <a:ext cx="0" cy="279"/>
                          </a:xfrm>
                          <a:prstGeom prst="line">
                            <a:avLst/>
                          </a:prstGeom>
                          <a:noFill/>
                          <a:ln w="9525">
                            <a:solidFill>
                              <a:srgbClr val="000000"/>
                            </a:solidFill>
                            <a:round/>
                            <a:headEnd/>
                            <a:tailEnd type="triangle" w="med" len="med"/>
                          </a:ln>
                          <a:effectLst/>
                          <a:extLst/>
                        </p:spPr>
                      </p:cxnSp>
                      <p:sp>
                        <p:nvSpPr>
                          <p:cNvPr id="21" name="Text Box 247"/>
                          <p:cNvSpPr txBox="1"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3873" y="14831"/>
                            <a:ext cx="548" cy="321"/>
                          </a:xfrm>
                          <a:prstGeom prst="rect">
                            <a:avLst/>
                          </a:prstGeom>
                          <a:ln/>
                          <a:extLst/>
                        </p:spPr>
                        <p:style>
                          <a:lnRef idx="0">
                            <a:schemeClr val="accent1"/>
                          </a:lnRef>
                          <a:fillRef idx="3">
                            <a:schemeClr val="accent1"/>
                          </a:fillRef>
                          <a:effectRef idx="3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ot="0" vert="horz" wrap="square" lIns="0" tIns="0" rIns="0" bIns="0" anchor="t" anchorCtr="0" upright="1">
                            <a:noAutofit/>
                          </a:bodyPr>
                          <a:lstStyle/>
                          <a:p>
                            <a:pPr algn="r">
                              <a:spcAft>
                                <a:spcPts val="0"/>
                              </a:spcAft>
                            </a:pPr>
                            <a:r>
                              <a:rPr lang="en-US" sz="1150" b="1">
                                <a:effectLst/>
                                <a:latin typeface="Times New Roman" panose="02020603050405020304" pitchFamily="18" charset="0"/>
                                <a:ea typeface="Times New Roman" panose="02020603050405020304" pitchFamily="18" charset="0"/>
                              </a:rPr>
                              <a:t>RAS</a:t>
                            </a:r>
                            <a:endParaRPr lang="ru-RU" sz="120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endParaRPr>
                          </a:p>
                        </p:txBody>
                      </p:sp>
                      <p:grpSp>
                        <p:nvGrpSpPr>
                          <p:cNvPr id="22" name="Group 248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1341" y="11884"/>
                            <a:ext cx="9603" cy="4003"/>
                            <a:chOff x="1341" y="11884"/>
                            <a:chExt cx="9603" cy="4003"/>
                          </a:xfrm>
                        </p:grpSpPr>
                        <p:sp>
                          <p:nvSpPr>
                            <p:cNvPr id="23" name="AutoShape 249"/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 rot="5400000">
                              <a:off x="3778" y="13786"/>
                              <a:ext cx="363" cy="144"/>
                            </a:xfrm>
                            <a:prstGeom prst="triangle">
                              <a:avLst>
                                <a:gd name="adj" fmla="val 50000"/>
                              </a:avLst>
                            </a:prstGeom>
                            <a:ln>
                              <a:headEnd/>
                              <a:tailEnd/>
                            </a:ln>
                          </p:spPr>
                          <p:style>
                            <a:lnRef idx="0">
                              <a:schemeClr val="accent1"/>
                            </a:lnRef>
                            <a:fillRef idx="3">
                              <a:schemeClr val="accent1"/>
                            </a:fillRef>
                            <a:effectRef idx="3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ot="0" vert="horz" wrap="square" lIns="91440" tIns="45720" rIns="91440" bIns="45720" anchor="t" anchorCtr="0" upright="1">
                              <a:noAutofit/>
                            </a:bodyPr>
                            <a:lstStyle/>
                            <a:p>
                              <a:endParaRPr lang="ru-RU"/>
                            </a:p>
                          </p:txBody>
                        </p:sp>
                        <p:sp>
                          <p:nvSpPr>
                            <p:cNvPr id="24" name="AutoShape 250"/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 rot="5400000">
                              <a:off x="2110" y="13834"/>
                              <a:ext cx="425" cy="125"/>
                            </a:xfrm>
                            <a:prstGeom prst="triangle">
                              <a:avLst>
                                <a:gd name="adj" fmla="val 50000"/>
                              </a:avLst>
                            </a:prstGeom>
                            <a:ln>
                              <a:headEnd/>
                              <a:tailEnd/>
                            </a:ln>
                          </p:spPr>
                          <p:style>
                            <a:lnRef idx="0">
                              <a:schemeClr val="accent1"/>
                            </a:lnRef>
                            <a:fillRef idx="3">
                              <a:schemeClr val="accent1"/>
                            </a:fillRef>
                            <a:effectRef idx="3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ot="0" vert="horz" wrap="square" lIns="91440" tIns="45720" rIns="91440" bIns="45720" anchor="t" anchorCtr="0" upright="1">
                              <a:noAutofit/>
                            </a:bodyPr>
                            <a:lstStyle/>
                            <a:p>
                              <a:endParaRPr lang="ru-RU"/>
                            </a:p>
                          </p:txBody>
                        </p:sp>
                        <p:grpSp>
                          <p:nvGrpSpPr>
                            <p:cNvPr id="25" name="Group 251"/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1341" y="11884"/>
                              <a:ext cx="9603" cy="4003"/>
                              <a:chOff x="1341" y="11856"/>
                              <a:chExt cx="9603" cy="4003"/>
                            </a:xfrm>
                          </p:grpSpPr>
                          <p:sp>
                            <p:nvSpPr>
                              <p:cNvPr id="26" name="Rectangle 252"/>
                              <p:cNvSpPr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1341" y="13877"/>
                                <a:ext cx="864" cy="121"/>
                              </a:xfrm>
                              <a:prstGeom prst="rect">
                                <a:avLst/>
                              </a:prstGeom>
                              <a:ln>
                                <a:headEnd/>
                                <a:tailEnd/>
                              </a:ln>
                            </p:spPr>
                            <p:style>
                              <a:lnRef idx="0">
                                <a:schemeClr val="accent1"/>
                              </a:lnRef>
                              <a:fillRef idx="3">
                                <a:schemeClr val="accent1"/>
                              </a:fillRef>
                              <a:effectRef idx="3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ot="0" vert="horz" wrap="square" lIns="91440" tIns="45720" rIns="91440" bIns="45720" anchor="t" anchorCtr="0" upright="1">
                                <a:noAutofit/>
                              </a:bodyPr>
                              <a:lstStyle/>
                              <a:p>
                                <a:endParaRPr lang="ru-RU"/>
                              </a:p>
                            </p:txBody>
                          </p:sp>
                          <p:sp>
                            <p:nvSpPr>
                              <p:cNvPr id="27" name="Rectangle 253"/>
                              <p:cNvSpPr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3600" y="15252"/>
                                <a:ext cx="1584" cy="122"/>
                              </a:xfrm>
                              <a:prstGeom prst="rect">
                                <a:avLst/>
                              </a:prstGeom>
                              <a:ln>
                                <a:headEnd/>
                                <a:tailEnd/>
                              </a:ln>
                            </p:spPr>
                            <p:style>
                              <a:lnRef idx="0">
                                <a:schemeClr val="accent1"/>
                              </a:lnRef>
                              <a:fillRef idx="3">
                                <a:schemeClr val="accent1"/>
                              </a:fillRef>
                              <a:effectRef idx="3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ot="0" vert="horz" wrap="square" lIns="91440" tIns="45720" rIns="91440" bIns="45720" anchor="t" anchorCtr="0" upright="1">
                                <a:noAutofit/>
                              </a:bodyPr>
                              <a:lstStyle/>
                              <a:p>
                                <a:endParaRPr lang="ru-RU"/>
                              </a:p>
                            </p:txBody>
                          </p:sp>
                          <p:sp>
                            <p:nvSpPr>
                              <p:cNvPr id="28" name="Rectangle 254"/>
                              <p:cNvSpPr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3600" y="13797"/>
                                <a:ext cx="144" cy="1577"/>
                              </a:xfrm>
                              <a:prstGeom prst="rect">
                                <a:avLst/>
                              </a:prstGeom>
                              <a:ln>
                                <a:headEnd/>
                                <a:tailEnd/>
                              </a:ln>
                            </p:spPr>
                            <p:style>
                              <a:lnRef idx="0">
                                <a:schemeClr val="accent1"/>
                              </a:lnRef>
                              <a:fillRef idx="3">
                                <a:schemeClr val="accent1"/>
                              </a:fillRef>
                              <a:effectRef idx="3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ot="0" vert="horz" wrap="square" lIns="91440" tIns="45720" rIns="91440" bIns="45720" anchor="t" anchorCtr="0" upright="1">
                                <a:noAutofit/>
                              </a:bodyPr>
                              <a:lstStyle/>
                              <a:p>
                                <a:endParaRPr lang="ru-RU"/>
                              </a:p>
                            </p:txBody>
                          </p:sp>
                          <p:sp>
                            <p:nvSpPr>
                              <p:cNvPr id="29" name="Rectangle 255"/>
                              <p:cNvSpPr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7917" y="13069"/>
                                <a:ext cx="864" cy="1698"/>
                              </a:xfrm>
                              <a:prstGeom prst="rect">
                                <a:avLst/>
                              </a:prstGeom>
                              <a:ln>
                                <a:headEnd/>
                                <a:tailEnd/>
                              </a:ln>
                            </p:spPr>
                            <p:style>
                              <a:lnRef idx="0">
                                <a:schemeClr val="accent1"/>
                              </a:lnRef>
                              <a:fillRef idx="3">
                                <a:schemeClr val="accent1"/>
                              </a:fillRef>
                              <a:effectRef idx="3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ot="0" vert="horz" wrap="square" lIns="0" tIns="0" rIns="0" bIns="0" anchor="t" anchorCtr="0" upright="1">
                                <a:noAutofit/>
                              </a:bodyPr>
                              <a:lstStyle/>
                              <a:p>
                                <a:pPr algn="ctr">
                                  <a:spcAft>
                                    <a:spcPts val="0"/>
                                  </a:spcAft>
                                </a:pPr>
                                <a:r>
                                  <a:rPr lang="ru-RU" sz="1350" dirty="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 </a:t>
                                </a:r>
                                <a:endParaRPr lang="ru-RU" sz="1000" dirty="0">
                                  <a:effectLst/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endParaRPr>
                              </a:p>
                              <a:p>
                                <a:pPr algn="ctr">
                                  <a:spcAft>
                                    <a:spcPts val="0"/>
                                  </a:spcAft>
                                </a:pPr>
                                <a:r>
                                  <a:rPr lang="ru-RU" sz="1350" dirty="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 </a:t>
                                </a:r>
                                <a:endParaRPr lang="ru-RU" sz="1000" dirty="0">
                                  <a:effectLst/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endParaRPr>
                              </a:p>
                              <a:p>
                                <a:pPr algn="ctr">
                                  <a:spcAft>
                                    <a:spcPts val="0"/>
                                  </a:spcAft>
                                </a:pPr>
                                <a:r>
                                  <a:rPr lang="ru-RU" sz="1350" dirty="0" smtClean="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М</a:t>
                                </a:r>
                                <a:r>
                                  <a:rPr lang="en-US" sz="1350" dirty="0" smtClean="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ChB</a:t>
                                </a:r>
                                <a:endParaRPr lang="ru-RU" sz="1000" dirty="0">
                                  <a:effectLst/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endParaRPr>
                              </a:p>
                            </p:txBody>
                          </p:sp>
                          <p:sp>
                            <p:nvSpPr>
                              <p:cNvPr id="30" name="Text Box 256"/>
                              <p:cNvSpPr txBox="1"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4032" y="13069"/>
                                <a:ext cx="864" cy="1698"/>
                              </a:xfrm>
                              <a:prstGeom prst="rect">
                                <a:avLst/>
                              </a:prstGeom>
                              <a:ln>
                                <a:headEnd/>
                                <a:tailEnd/>
                              </a:ln>
                            </p:spPr>
                            <p:style>
                              <a:lnRef idx="0">
                                <a:schemeClr val="accent1"/>
                              </a:lnRef>
                              <a:fillRef idx="3">
                                <a:schemeClr val="accent1"/>
                              </a:fillRef>
                              <a:effectRef idx="3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ot="0" vert="horz" wrap="square" lIns="91440" tIns="45720" rIns="91440" bIns="45720" anchor="t" anchorCtr="0" upright="1">
                                <a:noAutofit/>
                              </a:bodyPr>
                              <a:lstStyle/>
                              <a:p>
                                <a:pPr algn="ctr">
                                  <a:spcAft>
                                    <a:spcPts val="0"/>
                                  </a:spcAft>
                                </a:pPr>
                                <a:r>
                                  <a:rPr lang="ru-RU" sz="1150" dirty="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 </a:t>
                                </a:r>
                                <a:endParaRPr lang="ru-RU" sz="1000" dirty="0">
                                  <a:effectLst/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endParaRPr>
                              </a:p>
                              <a:p>
                                <a:pPr algn="ctr">
                                  <a:spcAft>
                                    <a:spcPts val="0"/>
                                  </a:spcAft>
                                </a:pPr>
                                <a:r>
                                  <a:rPr lang="ru-RU" sz="1150" dirty="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 </a:t>
                                </a:r>
                                <a:endParaRPr lang="ru-RU" sz="1000" dirty="0">
                                  <a:effectLst/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endParaRPr>
                              </a:p>
                              <a:p>
                                <a:pPr algn="ctr">
                                  <a:spcAft>
                                    <a:spcPts val="0"/>
                                  </a:spcAft>
                                </a:pPr>
                                <a:r>
                                  <a:rPr lang="en-US" sz="1400" dirty="0" smtClean="0">
                                    <a:effectLst/>
                                    <a:latin typeface="Arial" panose="020B0604020202020204" pitchFamily="34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a:t>QD</a:t>
                                </a:r>
                                <a:endParaRPr lang="ru-RU" sz="1400" dirty="0">
                                  <a:effectLst/>
                                  <a:latin typeface="Arial" panose="020B0604020202020204" pitchFamily="34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endParaRPr>
                              </a:p>
                            </p:txBody>
                          </p:sp>
                          <p:sp>
                            <p:nvSpPr>
                              <p:cNvPr id="31" name="Text Box 257"/>
                              <p:cNvSpPr txBox="1"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5328" y="15131"/>
                                <a:ext cx="2160" cy="607"/>
                              </a:xfrm>
                              <a:prstGeom prst="rect">
                                <a:avLst/>
                              </a:prstGeom>
                              <a:ln>
                                <a:headEnd/>
                                <a:tailEnd/>
                              </a:ln>
                            </p:spPr>
                            <p:style>
                              <a:lnRef idx="0">
                                <a:schemeClr val="accent1"/>
                              </a:lnRef>
                              <a:fillRef idx="3">
                                <a:schemeClr val="accent1"/>
                              </a:fillRef>
                              <a:effectRef idx="3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ot="0" vert="horz" wrap="square" lIns="0" tIns="0" rIns="0" bIns="0" anchor="t" anchorCtr="0" upright="1">
                                <a:noAutofit/>
                              </a:bodyPr>
                              <a:lstStyle/>
                              <a:p>
                                <a:pPr algn="ctr">
                                  <a:spcAft>
                                    <a:spcPts val="0"/>
                                  </a:spcAft>
                                </a:pPr>
                                <a:endParaRPr lang="en-US" sz="1000" dirty="0" smtClean="0">
                                  <a:effectLst/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endParaRPr>
                              </a:p>
                              <a:p>
                                <a:pPr algn="ctr">
                                  <a:spcAft>
                                    <a:spcPts val="0"/>
                                  </a:spcAft>
                                </a:pPr>
                                <a:r>
                                  <a:rPr lang="en-US" sz="1000" dirty="0" smtClean="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UD</a:t>
                                </a:r>
                                <a:endParaRPr lang="ru-RU" sz="1000" dirty="0">
                                  <a:effectLst/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endParaRPr>
                              </a:p>
                            </p:txBody>
                          </p:sp>
                          <p:sp>
                            <p:nvSpPr>
                              <p:cNvPr id="32" name="Rectangle 258"/>
                              <p:cNvSpPr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3024" y="13797"/>
                                <a:ext cx="864" cy="121"/>
                              </a:xfrm>
                              <a:prstGeom prst="rect">
                                <a:avLst/>
                              </a:prstGeom>
                              <a:ln>
                                <a:headEnd/>
                                <a:tailEnd/>
                              </a:ln>
                            </p:spPr>
                            <p:style>
                              <a:lnRef idx="0">
                                <a:schemeClr val="accent1"/>
                              </a:lnRef>
                              <a:fillRef idx="3">
                                <a:schemeClr val="accent1"/>
                              </a:fillRef>
                              <a:effectRef idx="3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ot="0" vert="horz" wrap="square" lIns="91440" tIns="45720" rIns="91440" bIns="45720" anchor="t" anchorCtr="0" upright="1">
                                <a:noAutofit/>
                              </a:bodyPr>
                              <a:lstStyle/>
                              <a:p>
                                <a:endParaRPr lang="ru-RU"/>
                              </a:p>
                            </p:txBody>
                          </p:sp>
                          <p:sp>
                            <p:nvSpPr>
                              <p:cNvPr id="33" name="Text Box 259"/>
                              <p:cNvSpPr txBox="1"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8208" y="15010"/>
                                <a:ext cx="1296" cy="849"/>
                              </a:xfrm>
                              <a:prstGeom prst="rect">
                                <a:avLst/>
                              </a:prstGeom>
                              <a:ln>
                                <a:headEnd/>
                                <a:tailEnd/>
                              </a:ln>
                            </p:spPr>
                            <p:style>
                              <a:lnRef idx="0">
                                <a:schemeClr val="accent1"/>
                              </a:lnRef>
                              <a:fillRef idx="3">
                                <a:schemeClr val="accent1"/>
                              </a:fillRef>
                              <a:effectRef idx="3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ot="0" vert="horz" wrap="square" lIns="0" tIns="0" rIns="0" bIns="0" anchor="t" anchorCtr="0" upright="1">
                                <a:noAutofit/>
                              </a:bodyPr>
                              <a:lstStyle/>
                              <a:p>
                                <a:pPr algn="ctr">
                                  <a:spcAft>
                                    <a:spcPts val="0"/>
                                  </a:spcAft>
                                </a:pPr>
                                <a:r>
                                  <a:rPr lang="uz-Cyrl-UZ" sz="1150" dirty="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 </a:t>
                                </a:r>
                                <a:endParaRPr lang="ru-RU" sz="1000" dirty="0">
                                  <a:effectLst/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endParaRPr>
                              </a:p>
                              <a:p>
                                <a:pPr algn="ctr">
                                  <a:spcAft>
                                    <a:spcPts val="0"/>
                                  </a:spcAft>
                                </a:pPr>
                                <a:r>
                                  <a:rPr lang="en-US" sz="1000" dirty="0" smtClean="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BB</a:t>
                                </a:r>
                                <a:endParaRPr lang="ru-RU" sz="1000" dirty="0">
                                  <a:effectLst/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endParaRPr>
                              </a:p>
                            </p:txBody>
                          </p:sp>
                          <p:cxnSp>
                            <p:nvCxnSpPr>
                              <p:cNvPr id="34" name="Line 260"/>
                              <p:cNvCxnSpPr/>
                              <p:nvPr/>
                            </p:nvCxnSpPr>
                            <p:spPr bwMode="auto">
                              <a:xfrm>
                                <a:off x="8352" y="12705"/>
                                <a:ext cx="0" cy="364"/>
                              </a:xfrm>
                              <a:prstGeom prst="line">
                                <a:avLst/>
                              </a:prstGeom>
                              <a:noFill/>
                              <a:ln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 type="triangle" w="med" len="med"/>
                              </a:ln>
                              <a:extLst/>
                            </p:spPr>
                          </p:cxnSp>
                          <p:cxnSp>
                            <p:nvCxnSpPr>
                              <p:cNvPr id="35" name="Line 261"/>
                              <p:cNvCxnSpPr/>
                              <p:nvPr/>
                            </p:nvCxnSpPr>
                            <p:spPr bwMode="auto">
                              <a:xfrm flipH="1" flipV="1">
                                <a:off x="7488" y="14525"/>
                                <a:ext cx="720" cy="485"/>
                              </a:xfrm>
                              <a:prstGeom prst="line">
                                <a:avLst/>
                              </a:prstGeom>
                              <a:noFill/>
                              <a:ln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 type="triangle" w="med" len="med"/>
                              </a:ln>
                              <a:extLst/>
                            </p:spPr>
                          </p:cxnSp>
                          <p:cxnSp>
                            <p:nvCxnSpPr>
                              <p:cNvPr id="36" name="Line 262"/>
                              <p:cNvCxnSpPr/>
                              <p:nvPr/>
                            </p:nvCxnSpPr>
                            <p:spPr bwMode="auto">
                              <a:xfrm flipH="1" flipV="1">
                                <a:off x="7488" y="14767"/>
                                <a:ext cx="720" cy="485"/>
                              </a:xfrm>
                              <a:prstGeom prst="line">
                                <a:avLst/>
                              </a:prstGeom>
                              <a:noFill/>
                              <a:ln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 type="triangle" w="med" len="med"/>
                              </a:ln>
                              <a:extLst/>
                            </p:spPr>
                          </p:cxnSp>
                          <p:cxnSp>
                            <p:nvCxnSpPr>
                              <p:cNvPr id="37" name="Line 263"/>
                              <p:cNvCxnSpPr/>
                              <p:nvPr/>
                            </p:nvCxnSpPr>
                            <p:spPr bwMode="auto">
                              <a:xfrm flipH="1">
                                <a:off x="9504" y="15131"/>
                                <a:ext cx="720" cy="0"/>
                              </a:xfrm>
                              <a:prstGeom prst="line">
                                <a:avLst/>
                              </a:prstGeom>
                              <a:noFill/>
                              <a:ln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 type="triangle" w="med" len="med"/>
                              </a:ln>
                              <a:extLst/>
                            </p:spPr>
                          </p:cxnSp>
                          <p:cxnSp>
                            <p:nvCxnSpPr>
                              <p:cNvPr id="38" name="Line 264"/>
                              <p:cNvCxnSpPr/>
                              <p:nvPr/>
                            </p:nvCxnSpPr>
                            <p:spPr bwMode="auto">
                              <a:xfrm flipH="1">
                                <a:off x="9504" y="15374"/>
                                <a:ext cx="720" cy="0"/>
                              </a:xfrm>
                              <a:prstGeom prst="line">
                                <a:avLst/>
                              </a:prstGeom>
                              <a:noFill/>
                              <a:ln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 type="triangle" w="med" len="med"/>
                              </a:ln>
                              <a:extLst/>
                            </p:spPr>
                          </p:cxnSp>
                          <p:grpSp>
                            <p:nvGrpSpPr>
                              <p:cNvPr id="39" name="Group 265"/>
                              <p:cNvGrpSpPr>
                                <a:grpSpLocks/>
                              </p:cNvGrpSpPr>
                              <p:nvPr/>
                            </p:nvGrpSpPr>
                            <p:grpSpPr bwMode="auto">
                              <a:xfrm>
                                <a:off x="4752" y="13069"/>
                                <a:ext cx="2736" cy="2062"/>
                                <a:chOff x="3312" y="12240"/>
                                <a:chExt cx="2736" cy="2448"/>
                              </a:xfrm>
                            </p:grpSpPr>
                            <p:grpSp>
                              <p:nvGrpSpPr>
                                <p:cNvPr id="48" name="Group 266"/>
                                <p:cNvGrpSpPr>
                                  <a:grpSpLocks/>
                                </p:cNvGrpSpPr>
                                <p:nvPr/>
                              </p:nvGrpSpPr>
                              <p:grpSpPr bwMode="auto">
                                <a:xfrm>
                                  <a:off x="3888" y="12240"/>
                                  <a:ext cx="2160" cy="2448"/>
                                  <a:chOff x="2880" y="12240"/>
                                  <a:chExt cx="2160" cy="2448"/>
                                </a:xfrm>
                              </p:grpSpPr>
                              <p:sp>
                                <p:nvSpPr>
                                  <p:cNvPr id="53" name="Rectangle 267"/>
                                  <p:cNvSpPr>
                                    <a:spLocks noChangeArrowheads="1"/>
                                  </p:cNvSpPr>
                                  <p:nvPr/>
                                </p:nvSpPr>
                                <p:spPr bwMode="auto">
                                  <a:xfrm>
                                    <a:off x="2880" y="12240"/>
                                    <a:ext cx="2160" cy="2016"/>
                                  </a:xfrm>
                                  <a:prstGeom prst="rect">
                                    <a:avLst/>
                                  </a:prstGeom>
                                  <a:ln>
                                    <a:headEnd/>
                                    <a:tailEnd/>
                                  </a:ln>
                                  <a:extLst/>
                                </p:spPr>
                                <p:style>
                                  <a:lnRef idx="0">
                                    <a:schemeClr val="accent1"/>
                                  </a:lnRef>
                                  <a:fillRef idx="3">
                                    <a:schemeClr val="accent1"/>
                                  </a:fillRef>
                                  <a:effectRef idx="3">
                                    <a:schemeClr val="accent1"/>
                                  </a:effectRef>
                                  <a:fontRef idx="minor">
                                    <a:schemeClr val="lt1"/>
                                  </a:fontRef>
                                </p:style>
                                <p:txBody>
                                  <a:bodyPr rot="0" vert="horz" wrap="square" lIns="91440" tIns="45720" rIns="91440" bIns="45720" anchor="t" anchorCtr="0" upright="1">
                                    <a:noAutofit/>
                                  </a:bodyPr>
                                  <a:lstStyle/>
                                  <a:p>
                                    <a:endParaRPr lang="ru-RU"/>
                                  </a:p>
                                </p:txBody>
                              </p:sp>
                              <p:sp>
                                <p:nvSpPr>
                                  <p:cNvPr id="54" name="Rectangle 268"/>
                                  <p:cNvSpPr>
                                    <a:spLocks noChangeArrowheads="1"/>
                                  </p:cNvSpPr>
                                  <p:nvPr/>
                                </p:nvSpPr>
                                <p:spPr bwMode="auto">
                                  <a:xfrm>
                                    <a:off x="3168" y="12384"/>
                                    <a:ext cx="144" cy="144"/>
                                  </a:xfrm>
                                  <a:prstGeom prst="rect">
                                    <a:avLst/>
                                  </a:prstGeom>
                                  <a:ln>
                                    <a:headEnd/>
                                    <a:tailEnd/>
                                  </a:ln>
                                </p:spPr>
                                <p:style>
                                  <a:lnRef idx="0">
                                    <a:schemeClr val="accent1"/>
                                  </a:lnRef>
                                  <a:fillRef idx="3">
                                    <a:schemeClr val="accent1"/>
                                  </a:fillRef>
                                  <a:effectRef idx="3">
                                    <a:schemeClr val="accent1"/>
                                  </a:effectRef>
                                  <a:fontRef idx="minor">
                                    <a:schemeClr val="lt1"/>
                                  </a:fontRef>
                                </p:style>
                                <p:txBody>
                                  <a:bodyPr rot="0" vert="horz" wrap="square" lIns="91440" tIns="45720" rIns="91440" bIns="45720" anchor="t" anchorCtr="0" upright="1">
                                    <a:noAutofit/>
                                  </a:bodyPr>
                                  <a:lstStyle/>
                                  <a:p>
                                    <a:endParaRPr lang="ru-RU"/>
                                  </a:p>
                                </p:txBody>
                              </p:sp>
                              <p:sp>
                                <p:nvSpPr>
                                  <p:cNvPr id="55" name="Rectangle 269"/>
                                  <p:cNvSpPr>
                                    <a:spLocks noChangeArrowheads="1"/>
                                  </p:cNvSpPr>
                                  <p:nvPr/>
                                </p:nvSpPr>
                                <p:spPr bwMode="auto">
                                  <a:xfrm>
                                    <a:off x="3456" y="12384"/>
                                    <a:ext cx="144" cy="144"/>
                                  </a:xfrm>
                                  <a:prstGeom prst="rect">
                                    <a:avLst/>
                                  </a:prstGeom>
                                  <a:ln>
                                    <a:headEnd/>
                                    <a:tailEnd/>
                                  </a:ln>
                                </p:spPr>
                                <p:style>
                                  <a:lnRef idx="0">
                                    <a:schemeClr val="accent1"/>
                                  </a:lnRef>
                                  <a:fillRef idx="3">
                                    <a:schemeClr val="accent1"/>
                                  </a:fillRef>
                                  <a:effectRef idx="3">
                                    <a:schemeClr val="accent1"/>
                                  </a:effectRef>
                                  <a:fontRef idx="minor">
                                    <a:schemeClr val="lt1"/>
                                  </a:fontRef>
                                </p:style>
                                <p:txBody>
                                  <a:bodyPr rot="0" vert="horz" wrap="square" lIns="91440" tIns="45720" rIns="91440" bIns="45720" anchor="t" anchorCtr="0" upright="1">
                                    <a:noAutofit/>
                                  </a:bodyPr>
                                  <a:lstStyle/>
                                  <a:p>
                                    <a:endParaRPr lang="ru-RU"/>
                                  </a:p>
                                </p:txBody>
                              </p:sp>
                              <p:sp>
                                <p:nvSpPr>
                                  <p:cNvPr id="56" name="Rectangle 270"/>
                                  <p:cNvSpPr>
                                    <a:spLocks noChangeArrowheads="1"/>
                                  </p:cNvSpPr>
                                  <p:nvPr/>
                                </p:nvSpPr>
                                <p:spPr bwMode="auto">
                                  <a:xfrm>
                                    <a:off x="3168" y="12672"/>
                                    <a:ext cx="144" cy="144"/>
                                  </a:xfrm>
                                  <a:prstGeom prst="rect">
                                    <a:avLst/>
                                  </a:prstGeom>
                                  <a:ln>
                                    <a:headEnd/>
                                    <a:tailEnd/>
                                  </a:ln>
                                </p:spPr>
                                <p:style>
                                  <a:lnRef idx="0">
                                    <a:schemeClr val="accent1"/>
                                  </a:lnRef>
                                  <a:fillRef idx="3">
                                    <a:schemeClr val="accent1"/>
                                  </a:fillRef>
                                  <a:effectRef idx="3">
                                    <a:schemeClr val="accent1"/>
                                  </a:effectRef>
                                  <a:fontRef idx="minor">
                                    <a:schemeClr val="lt1"/>
                                  </a:fontRef>
                                </p:style>
                                <p:txBody>
                                  <a:bodyPr rot="0" vert="horz" wrap="square" lIns="91440" tIns="45720" rIns="91440" bIns="45720" anchor="t" anchorCtr="0" upright="1">
                                    <a:noAutofit/>
                                  </a:bodyPr>
                                  <a:lstStyle/>
                                  <a:p>
                                    <a:endParaRPr lang="ru-RU"/>
                                  </a:p>
                                </p:txBody>
                              </p:sp>
                              <p:sp>
                                <p:nvSpPr>
                                  <p:cNvPr id="57" name="Rectangle 271"/>
                                  <p:cNvSpPr>
                                    <a:spLocks noChangeArrowheads="1"/>
                                  </p:cNvSpPr>
                                  <p:nvPr/>
                                </p:nvSpPr>
                                <p:spPr bwMode="auto">
                                  <a:xfrm>
                                    <a:off x="3456" y="12672"/>
                                    <a:ext cx="144" cy="144"/>
                                  </a:xfrm>
                                  <a:prstGeom prst="rect">
                                    <a:avLst/>
                                  </a:prstGeom>
                                  <a:ln>
                                    <a:headEnd/>
                                    <a:tailEnd/>
                                  </a:ln>
                                </p:spPr>
                                <p:style>
                                  <a:lnRef idx="0">
                                    <a:schemeClr val="accent1"/>
                                  </a:lnRef>
                                  <a:fillRef idx="3">
                                    <a:schemeClr val="accent1"/>
                                  </a:fillRef>
                                  <a:effectRef idx="3">
                                    <a:schemeClr val="accent1"/>
                                  </a:effectRef>
                                  <a:fontRef idx="minor">
                                    <a:schemeClr val="lt1"/>
                                  </a:fontRef>
                                </p:style>
                                <p:txBody>
                                  <a:bodyPr rot="0" vert="horz" wrap="square" lIns="91440" tIns="45720" rIns="91440" bIns="45720" anchor="t" anchorCtr="0" upright="1">
                                    <a:noAutofit/>
                                  </a:bodyPr>
                                  <a:lstStyle/>
                                  <a:p>
                                    <a:endParaRPr lang="ru-RU"/>
                                  </a:p>
                                </p:txBody>
                              </p:sp>
                              <p:sp>
                                <p:nvSpPr>
                                  <p:cNvPr id="58" name="Rectangle 272"/>
                                  <p:cNvSpPr>
                                    <a:spLocks noChangeArrowheads="1"/>
                                  </p:cNvSpPr>
                                  <p:nvPr/>
                                </p:nvSpPr>
                                <p:spPr bwMode="auto">
                                  <a:xfrm>
                                    <a:off x="4752" y="12384"/>
                                    <a:ext cx="144" cy="144"/>
                                  </a:xfrm>
                                  <a:prstGeom prst="rect">
                                    <a:avLst/>
                                  </a:prstGeom>
                                  <a:ln>
                                    <a:headEnd/>
                                    <a:tailEnd/>
                                  </a:ln>
                                </p:spPr>
                                <p:style>
                                  <a:lnRef idx="0">
                                    <a:schemeClr val="accent1"/>
                                  </a:lnRef>
                                  <a:fillRef idx="3">
                                    <a:schemeClr val="accent1"/>
                                  </a:fillRef>
                                  <a:effectRef idx="3">
                                    <a:schemeClr val="accent1"/>
                                  </a:effectRef>
                                  <a:fontRef idx="minor">
                                    <a:schemeClr val="lt1"/>
                                  </a:fontRef>
                                </p:style>
                                <p:txBody>
                                  <a:bodyPr rot="0" vert="horz" wrap="square" lIns="91440" tIns="45720" rIns="91440" bIns="45720" anchor="t" anchorCtr="0" upright="1">
                                    <a:noAutofit/>
                                  </a:bodyPr>
                                  <a:lstStyle/>
                                  <a:p>
                                    <a:endParaRPr lang="ru-RU"/>
                                  </a:p>
                                </p:txBody>
                              </p:sp>
                              <p:sp>
                                <p:nvSpPr>
                                  <p:cNvPr id="59" name="Rectangle 273"/>
                                  <p:cNvSpPr>
                                    <a:spLocks noChangeArrowheads="1"/>
                                  </p:cNvSpPr>
                                  <p:nvPr/>
                                </p:nvSpPr>
                                <p:spPr bwMode="auto">
                                  <a:xfrm>
                                    <a:off x="4752" y="12672"/>
                                    <a:ext cx="144" cy="144"/>
                                  </a:xfrm>
                                  <a:prstGeom prst="rect">
                                    <a:avLst/>
                                  </a:prstGeom>
                                  <a:ln>
                                    <a:headEnd/>
                                    <a:tailEnd/>
                                  </a:ln>
                                </p:spPr>
                                <p:style>
                                  <a:lnRef idx="0">
                                    <a:schemeClr val="accent1"/>
                                  </a:lnRef>
                                  <a:fillRef idx="3">
                                    <a:schemeClr val="accent1"/>
                                  </a:fillRef>
                                  <a:effectRef idx="3">
                                    <a:schemeClr val="accent1"/>
                                  </a:effectRef>
                                  <a:fontRef idx="minor">
                                    <a:schemeClr val="lt1"/>
                                  </a:fontRef>
                                </p:style>
                                <p:txBody>
                                  <a:bodyPr rot="0" vert="horz" wrap="square" lIns="91440" tIns="45720" rIns="91440" bIns="45720" anchor="t" anchorCtr="0" upright="1">
                                    <a:noAutofit/>
                                  </a:bodyPr>
                                  <a:lstStyle/>
                                  <a:p>
                                    <a:endParaRPr lang="ru-RU"/>
                                  </a:p>
                                </p:txBody>
                              </p:sp>
                              <p:cxnSp>
                                <p:nvCxnSpPr>
                                  <p:cNvPr id="60" name="Line 274"/>
                                  <p:cNvCxnSpPr/>
                                  <p:nvPr/>
                                </p:nvCxnSpPr>
                                <p:spPr bwMode="auto">
                                  <a:xfrm>
                                    <a:off x="3232" y="12240"/>
                                    <a:ext cx="0" cy="2448"/>
                                  </a:xfrm>
                                  <a:prstGeom prst="line">
                                    <a:avLst/>
                                  </a:prstGeom>
                                  <a:noFill/>
                                  <a:ln w="9525">
                                    <a:solidFill>
                                      <a:srgbClr val="000000"/>
                                    </a:solidFill>
                                    <a:round/>
                                    <a:headEnd/>
                                    <a:tailEnd/>
                                  </a:ln>
                                  <a:extLst/>
                                </p:spPr>
                              </p:cxnSp>
                              <p:cxnSp>
                                <p:nvCxnSpPr>
                                  <p:cNvPr id="61" name="Line 275"/>
                                  <p:cNvCxnSpPr/>
                                  <p:nvPr/>
                                </p:nvCxnSpPr>
                                <p:spPr bwMode="auto">
                                  <a:xfrm>
                                    <a:off x="3516" y="12240"/>
                                    <a:ext cx="0" cy="2448"/>
                                  </a:xfrm>
                                  <a:prstGeom prst="line">
                                    <a:avLst/>
                                  </a:prstGeom>
                                  <a:noFill/>
                                  <a:ln w="9525">
                                    <a:solidFill>
                                      <a:srgbClr val="000000"/>
                                    </a:solidFill>
                                    <a:round/>
                                    <a:headEnd/>
                                    <a:tailEnd/>
                                  </a:ln>
                                  <a:extLst/>
                                </p:spPr>
                              </p:cxnSp>
                              <p:cxnSp>
                                <p:nvCxnSpPr>
                                  <p:cNvPr id="62" name="Line 276"/>
                                  <p:cNvCxnSpPr/>
                                  <p:nvPr/>
                                </p:nvCxnSpPr>
                                <p:spPr bwMode="auto">
                                  <a:xfrm>
                                    <a:off x="4820" y="12240"/>
                                    <a:ext cx="0" cy="2448"/>
                                  </a:xfrm>
                                  <a:prstGeom prst="line">
                                    <a:avLst/>
                                  </a:prstGeom>
                                  <a:noFill/>
                                  <a:ln w="9525">
                                    <a:solidFill>
                                      <a:srgbClr val="000000"/>
                                    </a:solidFill>
                                    <a:round/>
                                    <a:headEnd/>
                                    <a:tailEnd/>
                                  </a:ln>
                                  <a:extLst/>
                                </p:spPr>
                              </p:cxnSp>
                            </p:grpSp>
                            <p:grpSp>
                              <p:nvGrpSpPr>
                                <p:cNvPr id="49" name="Group 277"/>
                                <p:cNvGrpSpPr>
                                  <a:grpSpLocks/>
                                </p:cNvGrpSpPr>
                                <p:nvPr/>
                              </p:nvGrpSpPr>
                              <p:grpSpPr bwMode="auto">
                                <a:xfrm>
                                  <a:off x="3312" y="12456"/>
                                  <a:ext cx="2736" cy="1512"/>
                                  <a:chOff x="3312" y="12456"/>
                                  <a:chExt cx="2736" cy="1512"/>
                                </a:xfrm>
                              </p:grpSpPr>
                              <p:cxnSp>
                                <p:nvCxnSpPr>
                                  <p:cNvPr id="50" name="Line 278"/>
                                  <p:cNvCxnSpPr/>
                                  <p:nvPr/>
                                </p:nvCxnSpPr>
                                <p:spPr bwMode="auto">
                                  <a:xfrm flipH="1">
                                    <a:off x="3312" y="12456"/>
                                    <a:ext cx="2736" cy="0"/>
                                  </a:xfrm>
                                  <a:prstGeom prst="line">
                                    <a:avLst/>
                                  </a:prstGeom>
                                  <a:noFill/>
                                  <a:ln w="9525">
                                    <a:solidFill>
                                      <a:srgbClr val="000000"/>
                                    </a:solidFill>
                                    <a:round/>
                                    <a:headEnd/>
                                    <a:tailEnd/>
                                  </a:ln>
                                  <a:extLst/>
                                </p:spPr>
                              </p:cxnSp>
                              <p:cxnSp>
                                <p:nvCxnSpPr>
                                  <p:cNvPr id="51" name="Line 279"/>
                                  <p:cNvCxnSpPr/>
                                  <p:nvPr/>
                                </p:nvCxnSpPr>
                                <p:spPr bwMode="auto">
                                  <a:xfrm flipH="1">
                                    <a:off x="3312" y="12740"/>
                                    <a:ext cx="2736" cy="0"/>
                                  </a:xfrm>
                                  <a:prstGeom prst="line">
                                    <a:avLst/>
                                  </a:prstGeom>
                                  <a:noFill/>
                                  <a:ln w="9525">
                                    <a:solidFill>
                                      <a:srgbClr val="000000"/>
                                    </a:solidFill>
                                    <a:round/>
                                    <a:headEnd/>
                                    <a:tailEnd/>
                                  </a:ln>
                                  <a:extLst/>
                                </p:spPr>
                              </p:cxnSp>
                              <p:cxnSp>
                                <p:nvCxnSpPr>
                                  <p:cNvPr id="52" name="Line 280"/>
                                  <p:cNvCxnSpPr/>
                                  <p:nvPr/>
                                </p:nvCxnSpPr>
                                <p:spPr bwMode="auto">
                                  <a:xfrm flipH="1">
                                    <a:off x="3312" y="13968"/>
                                    <a:ext cx="2736" cy="0"/>
                                  </a:xfrm>
                                  <a:prstGeom prst="line">
                                    <a:avLst/>
                                  </a:prstGeom>
                                  <a:noFill/>
                                  <a:ln w="9525">
                                    <a:solidFill>
                                      <a:srgbClr val="000000"/>
                                    </a:solidFill>
                                    <a:round/>
                                    <a:headEnd/>
                                    <a:tailEnd/>
                                  </a:ln>
                                  <a:extLst/>
                                </p:spPr>
                              </p:cxnSp>
                            </p:grpSp>
                          </p:grpSp>
                          <p:sp>
                            <p:nvSpPr>
                              <p:cNvPr id="40" name="Text Box 281"/>
                              <p:cNvSpPr txBox="1"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9936" y="15252"/>
                                <a:ext cx="1008" cy="365"/>
                              </a:xfrm>
                              <a:prstGeom prst="rect">
                                <a:avLst/>
                              </a:prstGeom>
                              <a:ln/>
                              <a:extLst/>
                            </p:spPr>
                            <p:style>
                              <a:lnRef idx="0">
                                <a:schemeClr val="accent1"/>
                              </a:lnRef>
                              <a:fillRef idx="3">
                                <a:schemeClr val="accent1"/>
                              </a:fillRef>
                              <a:effectRef idx="3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ot="0" vert="horz" wrap="square" lIns="91440" tIns="36000" rIns="91440" bIns="36000" anchor="t" anchorCtr="0" upright="1">
                                <a:noAutofit/>
                              </a:bodyPr>
                              <a:lstStyle/>
                              <a:p>
                                <a:pPr>
                                  <a:spcAft>
                                    <a:spcPts val="0"/>
                                  </a:spcAft>
                                </a:pPr>
                                <a:r>
                                  <a:rPr lang="ru-RU" sz="105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   </a:t>
                                </a:r>
                                <a:r>
                                  <a:rPr lang="en-US" sz="105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W/R</a:t>
                                </a:r>
                                <a:endParaRPr lang="ru-RU" sz="1000">
                                  <a:effectLst/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endParaRPr>
                              </a:p>
                              <a:p>
                                <a:pPr>
                                  <a:spcAft>
                                    <a:spcPts val="0"/>
                                  </a:spcAft>
                                </a:pPr>
                                <a:r>
                                  <a:rPr lang="ru-RU" sz="115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    </a:t>
                                </a:r>
                                <a:endParaRPr lang="ru-RU" sz="1000">
                                  <a:effectLst/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endParaRPr>
                              </a:p>
                              <a:p>
                                <a:pPr>
                                  <a:spcAft>
                                    <a:spcPts val="0"/>
                                  </a:spcAft>
                                </a:pPr>
                                <a:r>
                                  <a:rPr lang="ru-RU" sz="115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 </a:t>
                                </a:r>
                                <a:endParaRPr lang="ru-RU" sz="1000">
                                  <a:effectLst/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endParaRPr>
                              </a:p>
                            </p:txBody>
                          </p:sp>
                          <p:sp>
                            <p:nvSpPr>
                              <p:cNvPr id="41" name="Text Box 282"/>
                              <p:cNvSpPr txBox="1"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5328" y="12220"/>
                                <a:ext cx="2304" cy="485"/>
                              </a:xfrm>
                              <a:prstGeom prst="rect">
                                <a:avLst/>
                              </a:prstGeom>
                              <a:ln>
                                <a:headEnd/>
                                <a:tailEnd/>
                              </a:ln>
                            </p:spPr>
                            <p:style>
                              <a:lnRef idx="0">
                                <a:schemeClr val="accent1"/>
                              </a:lnRef>
                              <a:fillRef idx="3">
                                <a:schemeClr val="accent1"/>
                              </a:fillRef>
                              <a:effectRef idx="3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ot="0" vert="horz" wrap="square" lIns="91440" tIns="45720" rIns="91440" bIns="45720" anchor="t" anchorCtr="0" upright="1">
                                <a:noAutofit/>
                              </a:bodyPr>
                              <a:lstStyle/>
                              <a:p>
                                <a:pPr algn="ctr">
                                  <a:spcAft>
                                    <a:spcPts val="0"/>
                                  </a:spcAft>
                                </a:pPr>
                                <a:r>
                                  <a:rPr lang="ru-RU" sz="1350" b="1" dirty="0" smtClean="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МК</a:t>
                                </a:r>
                                <a:r>
                                  <a:rPr lang="en-US" sz="1350" b="1" dirty="0" smtClean="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B</a:t>
                                </a:r>
                                <a:endParaRPr lang="ru-RU" sz="1200" b="1" dirty="0">
                                  <a:effectLst/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endParaRPr>
                              </a:p>
                            </p:txBody>
                          </p:sp>
                          <p:sp>
                            <p:nvSpPr>
                              <p:cNvPr id="42" name="Text Box 283"/>
                              <p:cNvSpPr txBox="1"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2448" y="13069"/>
                                <a:ext cx="720" cy="1698"/>
                              </a:xfrm>
                              <a:prstGeom prst="rect">
                                <a:avLst/>
                              </a:prstGeom>
                              <a:ln>
                                <a:headEnd/>
                                <a:tailEnd/>
                              </a:ln>
                            </p:spPr>
                            <p:style>
                              <a:lnRef idx="0">
                                <a:schemeClr val="accent1"/>
                              </a:lnRef>
                              <a:fillRef idx="3">
                                <a:schemeClr val="accent1"/>
                              </a:fillRef>
                              <a:effectRef idx="3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ot="0" vert="horz" wrap="square" lIns="91440" tIns="45720" rIns="91440" bIns="45720" anchor="t" anchorCtr="0" upright="1">
                                <a:noAutofit/>
                              </a:bodyPr>
                              <a:lstStyle/>
                              <a:p>
                                <a:pPr>
                                  <a:spcAft>
                                    <a:spcPts val="0"/>
                                  </a:spcAft>
                                </a:pPr>
                                <a:r>
                                  <a:rPr lang="ru-RU" sz="950" dirty="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 </a:t>
                                </a:r>
                                <a:endParaRPr lang="ru-RU" sz="1000" dirty="0">
                                  <a:effectLst/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endParaRPr>
                              </a:p>
                              <a:p>
                                <a:pPr>
                                  <a:spcAft>
                                    <a:spcPts val="0"/>
                                  </a:spcAft>
                                </a:pPr>
                                <a:r>
                                  <a:rPr lang="ru-RU" sz="950" dirty="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</a:rPr>
                                  <a:t> </a:t>
                                </a:r>
                                <a:endParaRPr lang="ru-RU" sz="1000" dirty="0">
                                  <a:effectLst/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endParaRPr>
                              </a:p>
                              <a:p>
                                <a:pPr algn="ctr">
                                  <a:spcAft>
                                    <a:spcPts val="0"/>
                                  </a:spcAft>
                                </a:pPr>
                                <a:r>
                                  <a:rPr lang="ru-RU" sz="1350" dirty="0" smtClean="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a:t>А</a:t>
                                </a:r>
                                <a:r>
                                  <a:rPr lang="en-US" sz="1350" dirty="0" smtClean="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a:t>B</a:t>
                                </a:r>
                                <a:endParaRPr lang="ru-RU" sz="1400" dirty="0">
                                  <a:effectLst/>
                                  <a:latin typeface="Arial" panose="020B0604020202020204" pitchFamily="34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endParaRPr>
                              </a:p>
                            </p:txBody>
                          </p:sp>
                          <p:cxnSp>
                            <p:nvCxnSpPr>
                              <p:cNvPr id="43" name="Line 284"/>
                              <p:cNvCxnSpPr/>
                              <p:nvPr/>
                            </p:nvCxnSpPr>
                            <p:spPr bwMode="auto">
                              <a:xfrm>
                                <a:off x="6480" y="12705"/>
                                <a:ext cx="0" cy="364"/>
                              </a:xfrm>
                              <a:prstGeom prst="line">
                                <a:avLst/>
                              </a:prstGeom>
                              <a:noFill/>
                              <a:ln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 type="triangle" w="med" len="med"/>
                              </a:ln>
                              <a:extLst/>
                            </p:spPr>
                          </p:cxnSp>
                          <p:cxnSp>
                            <p:nvCxnSpPr>
                              <p:cNvPr id="44" name="Line 285"/>
                              <p:cNvCxnSpPr/>
                              <p:nvPr/>
                            </p:nvCxnSpPr>
                            <p:spPr bwMode="auto">
                              <a:xfrm>
                                <a:off x="6480" y="11856"/>
                                <a:ext cx="0" cy="364"/>
                              </a:xfrm>
                              <a:prstGeom prst="line">
                                <a:avLst/>
                              </a:prstGeom>
                              <a:noFill/>
                              <a:ln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 type="triangle" w="med" len="med"/>
                              </a:ln>
                              <a:extLst/>
                            </p:spPr>
                          </p:cxnSp>
                          <p:cxnSp>
                            <p:nvCxnSpPr>
                              <p:cNvPr id="45" name="Line 286"/>
                              <p:cNvCxnSpPr/>
                              <p:nvPr/>
                            </p:nvCxnSpPr>
                            <p:spPr bwMode="auto">
                              <a:xfrm>
                                <a:off x="7488" y="13918"/>
                                <a:ext cx="432" cy="0"/>
                              </a:xfrm>
                              <a:prstGeom prst="line">
                                <a:avLst/>
                              </a:prstGeom>
                              <a:noFill/>
                              <a:ln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 type="triangle" w="med" len="med"/>
                              </a:ln>
                              <a:extLst/>
                            </p:spPr>
                          </p:cxnSp>
                          <p:cxnSp>
                            <p:nvCxnSpPr>
                              <p:cNvPr id="46" name="Line 287"/>
                              <p:cNvCxnSpPr/>
                              <p:nvPr/>
                            </p:nvCxnSpPr>
                            <p:spPr bwMode="auto">
                              <a:xfrm>
                                <a:off x="8784" y="13918"/>
                                <a:ext cx="288" cy="0"/>
                              </a:xfrm>
                              <a:prstGeom prst="line">
                                <a:avLst/>
                              </a:prstGeom>
                              <a:noFill/>
                              <a:ln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 type="triangle" w="med" len="med"/>
                              </a:ln>
                              <a:extLst/>
                            </p:spPr>
                          </p:cxnSp>
                          <p:cxnSp>
                            <p:nvCxnSpPr>
                              <p:cNvPr id="47" name="Line 288"/>
                              <p:cNvCxnSpPr/>
                              <p:nvPr/>
                            </p:nvCxnSpPr>
                            <p:spPr bwMode="auto">
                              <a:xfrm>
                                <a:off x="4752" y="15617"/>
                                <a:ext cx="576" cy="0"/>
                              </a:xfrm>
                              <a:prstGeom prst="line">
                                <a:avLst/>
                              </a:prstGeom>
                              <a:noFill/>
                              <a:ln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 type="triangle" w="med" len="med"/>
                              </a:ln>
                              <a:effectLst/>
                              <a:extLst/>
                            </p:spPr>
                          </p:cxnSp>
                        </p:grpSp>
                      </p:grpSp>
                    </p:grpSp>
                  </p:grpSp>
                </p:grpSp>
              </p:grpSp>
            </p:grpSp>
          </p:grpSp>
        </p:grpSp>
      </p:grpSp>
      <p:sp>
        <p:nvSpPr>
          <p:cNvPr id="63" name="Прямоугольник 62"/>
          <p:cNvSpPr/>
          <p:nvPr/>
        </p:nvSpPr>
        <p:spPr>
          <a:xfrm>
            <a:off x="2488166" y="701534"/>
            <a:ext cx="7056484" cy="107721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Dinаmik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ОZU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kаttа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intеgrаl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sxеmа</a:t>
            </a: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lаr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ining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ichki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struktur</a:t>
            </a: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аsi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9832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Mikrоprotsessorli sistеmаlаrning xоtirа qurilmаsini </a:t>
            </a:r>
            <a:r>
              <a:rPr lang="uz-Cyrl-UZ" b="1" dirty="0" smtClean="0"/>
              <a:t>lоyi</a:t>
            </a:r>
            <a:r>
              <a:rPr lang="en-US" b="1" dirty="0"/>
              <a:t>h</a:t>
            </a:r>
            <a:r>
              <a:rPr lang="uz-Cyrl-UZ" b="1" dirty="0" smtClean="0"/>
              <a:t>аlаsh </a:t>
            </a:r>
            <a:r>
              <a:rPr lang="uz-Cyrl-UZ" b="1" dirty="0"/>
              <a:t>аsоslаri.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4981648"/>
              </p:ext>
            </p:extLst>
          </p:nvPr>
        </p:nvGraphicFramePr>
        <p:xfrm>
          <a:off x="1154954" y="2603500"/>
          <a:ext cx="9884107" cy="3651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78946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sz="2400" dirty="0"/>
              <a:t>PZU, PPZU vа </a:t>
            </a:r>
            <a:r>
              <a:rPr lang="uz-Cyrl-UZ" sz="2400" dirty="0" smtClean="0"/>
              <a:t>k</a:t>
            </a:r>
            <a:r>
              <a:rPr lang="en-US" sz="2400" dirty="0" smtClean="0"/>
              <a:t>o`</a:t>
            </a:r>
            <a:r>
              <a:rPr lang="uz-Cyrl-UZ" sz="2400" dirty="0" smtClean="0"/>
              <a:t>p </a:t>
            </a:r>
            <a:r>
              <a:rPr lang="uz-Cyrl-UZ" sz="2400" dirty="0"/>
              <a:t>rаzryadli stаtik ОZUmikrоsxеmаlаrigа аsоslаngаn xоtirа qurilmаsining sxеmаsi. «а» vа «b» - аdrеs dеshifrаtоrining </a:t>
            </a:r>
            <a:r>
              <a:rPr lang="uz-Cyrl-UZ" sz="2400" dirty="0" smtClean="0"/>
              <a:t>chi</a:t>
            </a:r>
            <a:r>
              <a:rPr lang="en-US" sz="2400" dirty="0" smtClean="0"/>
              <a:t>q</a:t>
            </a:r>
            <a:r>
              <a:rPr lang="uz-Cyrl-UZ" sz="2400" dirty="0" smtClean="0"/>
              <a:t>ishlаri</a:t>
            </a:r>
            <a:r>
              <a:rPr lang="uz-Cyrl-UZ" sz="2400" dirty="0"/>
              <a:t>.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grpSp>
        <p:nvGrpSpPr>
          <p:cNvPr id="61" name="Группа 60"/>
          <p:cNvGrpSpPr>
            <a:grpSpLocks/>
          </p:cNvGrpSpPr>
          <p:nvPr/>
        </p:nvGrpSpPr>
        <p:grpSpPr bwMode="auto">
          <a:xfrm>
            <a:off x="1431872" y="2293233"/>
            <a:ext cx="10239293" cy="4107566"/>
            <a:chOff x="2448" y="11479"/>
            <a:chExt cx="8208" cy="3452"/>
          </a:xfrm>
        </p:grpSpPr>
        <p:sp>
          <p:nvSpPr>
            <p:cNvPr id="62" name="Text Box 583"/>
            <p:cNvSpPr txBox="1">
              <a:spLocks noChangeArrowheads="1"/>
            </p:cNvSpPr>
            <p:nvPr/>
          </p:nvSpPr>
          <p:spPr bwMode="auto">
            <a:xfrm>
              <a:off x="6336" y="14040"/>
              <a:ext cx="576" cy="44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b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3" name="Text Box 584"/>
            <p:cNvSpPr txBox="1">
              <a:spLocks noChangeArrowheads="1"/>
            </p:cNvSpPr>
            <p:nvPr/>
          </p:nvSpPr>
          <p:spPr bwMode="auto">
            <a:xfrm>
              <a:off x="2448" y="14040"/>
              <a:ext cx="576" cy="44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а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4" name="Text Box 585"/>
            <p:cNvSpPr txBox="1">
              <a:spLocks noChangeArrowheads="1"/>
            </p:cNvSpPr>
            <p:nvPr/>
          </p:nvSpPr>
          <p:spPr bwMode="auto">
            <a:xfrm>
              <a:off x="9648" y="14485"/>
              <a:ext cx="1008" cy="44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uz-Cyrl-UZ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  </a:t>
              </a:r>
              <a:r>
                <a:rPr lang="ru-RU" sz="1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М</a:t>
              </a:r>
              <a:r>
                <a:rPr lang="en-US" sz="120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Sh</a:t>
              </a:r>
              <a:endParaRPr lang="ru-RU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5" name="Text Box 586"/>
            <p:cNvSpPr txBox="1">
              <a:spLocks noChangeArrowheads="1"/>
            </p:cNvSpPr>
            <p:nvPr/>
          </p:nvSpPr>
          <p:spPr bwMode="auto">
            <a:xfrm>
              <a:off x="2592" y="11479"/>
              <a:ext cx="1008" cy="44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А</a:t>
              </a:r>
              <a:r>
                <a:rPr lang="en-US" sz="115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Sh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66" name="Line 587"/>
            <p:cNvCxnSpPr/>
            <p:nvPr/>
          </p:nvCxnSpPr>
          <p:spPr bwMode="auto">
            <a:xfrm>
              <a:off x="2592" y="11813"/>
              <a:ext cx="41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7" name="Text Box 588"/>
            <p:cNvSpPr txBox="1">
              <a:spLocks noChangeArrowheads="1"/>
            </p:cNvSpPr>
            <p:nvPr/>
          </p:nvSpPr>
          <p:spPr bwMode="auto">
            <a:xfrm>
              <a:off x="4680" y="12370"/>
              <a:ext cx="864" cy="144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</a:t>
              </a:r>
              <a:r>
                <a:rPr lang="en-US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D</a:t>
              </a:r>
              <a:r>
                <a:rPr lang="en-US" sz="1350" baseline="-25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0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D</a:t>
              </a:r>
              <a:r>
                <a:rPr lang="en-US" sz="1350" baseline="-25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8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8" name="Text Box 589"/>
            <p:cNvSpPr txBox="1">
              <a:spLocks noChangeArrowheads="1"/>
            </p:cNvSpPr>
            <p:nvPr/>
          </p:nvSpPr>
          <p:spPr bwMode="auto">
            <a:xfrm>
              <a:off x="3440" y="13594"/>
              <a:ext cx="864" cy="44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RD</a:t>
              </a:r>
              <a:endParaRPr lang="ru-RU" sz="1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9" name="Text Box 590"/>
            <p:cNvSpPr txBox="1">
              <a:spLocks noChangeArrowheads="1"/>
            </p:cNvSpPr>
            <p:nvPr/>
          </p:nvSpPr>
          <p:spPr bwMode="auto">
            <a:xfrm>
              <a:off x="3331" y="13817"/>
              <a:ext cx="864" cy="44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WR</a:t>
              </a:r>
              <a:endParaRPr lang="ru-RU" sz="1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0" name="Text Box 591"/>
            <p:cNvSpPr txBox="1">
              <a:spLocks noChangeArrowheads="1"/>
            </p:cNvSpPr>
            <p:nvPr/>
          </p:nvSpPr>
          <p:spPr bwMode="auto">
            <a:xfrm>
              <a:off x="3283" y="14152"/>
              <a:ext cx="720" cy="41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15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CS</a:t>
              </a:r>
              <a:endParaRPr lang="ru-RU" sz="12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1" name="Text Box 592"/>
            <p:cNvSpPr txBox="1">
              <a:spLocks noChangeArrowheads="1"/>
            </p:cNvSpPr>
            <p:nvPr/>
          </p:nvSpPr>
          <p:spPr bwMode="auto">
            <a:xfrm>
              <a:off x="3312" y="11920"/>
              <a:ext cx="864" cy="144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А</a:t>
              </a:r>
              <a:r>
                <a:rPr lang="ru-RU" sz="1150" baseline="-25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0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.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.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uz-Cyrl-UZ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</a:t>
              </a: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А</a:t>
              </a:r>
              <a:r>
                <a:rPr lang="en-US" sz="1150" baseline="-25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n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2" name="Rectangle 593"/>
            <p:cNvSpPr>
              <a:spLocks noChangeArrowheads="1"/>
            </p:cNvSpPr>
            <p:nvPr/>
          </p:nvSpPr>
          <p:spPr bwMode="auto">
            <a:xfrm>
              <a:off x="3312" y="11925"/>
              <a:ext cx="2016" cy="256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73" name="Line 594"/>
            <p:cNvCxnSpPr/>
            <p:nvPr/>
          </p:nvCxnSpPr>
          <p:spPr bwMode="auto">
            <a:xfrm>
              <a:off x="4752" y="11925"/>
              <a:ext cx="0" cy="25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4" name="Line 595"/>
            <p:cNvCxnSpPr/>
            <p:nvPr/>
          </p:nvCxnSpPr>
          <p:spPr bwMode="auto">
            <a:xfrm>
              <a:off x="3888" y="11925"/>
              <a:ext cx="0" cy="25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5" name="Line 596"/>
            <p:cNvCxnSpPr/>
            <p:nvPr/>
          </p:nvCxnSpPr>
          <p:spPr bwMode="auto">
            <a:xfrm>
              <a:off x="3312" y="14152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6" name="Line 597"/>
            <p:cNvCxnSpPr/>
            <p:nvPr/>
          </p:nvCxnSpPr>
          <p:spPr bwMode="auto">
            <a:xfrm>
              <a:off x="3312" y="13595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" name="Line 598"/>
            <p:cNvCxnSpPr/>
            <p:nvPr/>
          </p:nvCxnSpPr>
          <p:spPr bwMode="auto">
            <a:xfrm>
              <a:off x="5328" y="12593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" name="Line 599"/>
            <p:cNvCxnSpPr/>
            <p:nvPr/>
          </p:nvCxnSpPr>
          <p:spPr bwMode="auto">
            <a:xfrm>
              <a:off x="5328" y="12704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9" name="Line 600"/>
            <p:cNvCxnSpPr/>
            <p:nvPr/>
          </p:nvCxnSpPr>
          <p:spPr bwMode="auto">
            <a:xfrm>
              <a:off x="5328" y="12815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" name="Line 601"/>
            <p:cNvCxnSpPr/>
            <p:nvPr/>
          </p:nvCxnSpPr>
          <p:spPr bwMode="auto">
            <a:xfrm>
              <a:off x="5328" y="12927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" name="Line 602"/>
            <p:cNvCxnSpPr/>
            <p:nvPr/>
          </p:nvCxnSpPr>
          <p:spPr bwMode="auto">
            <a:xfrm>
              <a:off x="5328" y="13038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" name="Line 603"/>
            <p:cNvCxnSpPr/>
            <p:nvPr/>
          </p:nvCxnSpPr>
          <p:spPr bwMode="auto">
            <a:xfrm>
              <a:off x="5328" y="13150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3" name="Line 604"/>
            <p:cNvCxnSpPr/>
            <p:nvPr/>
          </p:nvCxnSpPr>
          <p:spPr bwMode="auto">
            <a:xfrm>
              <a:off x="5328" y="13260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4" name="Line 605"/>
            <p:cNvCxnSpPr/>
            <p:nvPr/>
          </p:nvCxnSpPr>
          <p:spPr bwMode="auto">
            <a:xfrm>
              <a:off x="5328" y="13372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5" name="Line 606"/>
            <p:cNvCxnSpPr/>
            <p:nvPr/>
          </p:nvCxnSpPr>
          <p:spPr bwMode="auto">
            <a:xfrm>
              <a:off x="2880" y="12147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" name="Line 607"/>
            <p:cNvCxnSpPr/>
            <p:nvPr/>
          </p:nvCxnSpPr>
          <p:spPr bwMode="auto">
            <a:xfrm>
              <a:off x="2880" y="13150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" name="Line 608"/>
            <p:cNvCxnSpPr/>
            <p:nvPr/>
          </p:nvCxnSpPr>
          <p:spPr bwMode="auto">
            <a:xfrm flipV="1">
              <a:off x="2880" y="11813"/>
              <a:ext cx="0" cy="133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" name="Line 609"/>
            <p:cNvCxnSpPr/>
            <p:nvPr/>
          </p:nvCxnSpPr>
          <p:spPr bwMode="auto">
            <a:xfrm>
              <a:off x="5904" y="12593"/>
              <a:ext cx="0" cy="222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9" name="Line 610"/>
            <p:cNvCxnSpPr/>
            <p:nvPr/>
          </p:nvCxnSpPr>
          <p:spPr bwMode="auto">
            <a:xfrm>
              <a:off x="2880" y="13706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" name="Line 611"/>
            <p:cNvCxnSpPr/>
            <p:nvPr/>
          </p:nvCxnSpPr>
          <p:spPr bwMode="auto">
            <a:xfrm>
              <a:off x="2880" y="14040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" name="Line 612"/>
            <p:cNvCxnSpPr/>
            <p:nvPr/>
          </p:nvCxnSpPr>
          <p:spPr bwMode="auto">
            <a:xfrm flipH="1">
              <a:off x="2880" y="14263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2" name="Text Box 613"/>
            <p:cNvSpPr txBox="1">
              <a:spLocks noChangeArrowheads="1"/>
            </p:cNvSpPr>
            <p:nvPr/>
          </p:nvSpPr>
          <p:spPr bwMode="auto">
            <a:xfrm>
              <a:off x="8640" y="12370"/>
              <a:ext cx="864" cy="144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</a:t>
              </a:r>
              <a:r>
                <a:rPr lang="en-US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D</a:t>
              </a:r>
              <a:r>
                <a:rPr lang="en-US" sz="1350" baseline="-25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0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uz-Cyrl-UZ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D</a:t>
              </a:r>
              <a:r>
                <a:rPr lang="en-US" sz="1350" baseline="-25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8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3" name="Text Box 614"/>
            <p:cNvSpPr txBox="1">
              <a:spLocks noChangeArrowheads="1"/>
            </p:cNvSpPr>
            <p:nvPr/>
          </p:nvSpPr>
          <p:spPr bwMode="auto">
            <a:xfrm>
              <a:off x="7344" y="13483"/>
              <a:ext cx="864" cy="44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RD</a:t>
              </a:r>
              <a:endParaRPr lang="ru-RU" sz="1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4" name="Text Box 615"/>
            <p:cNvSpPr txBox="1">
              <a:spLocks noChangeArrowheads="1"/>
            </p:cNvSpPr>
            <p:nvPr/>
          </p:nvSpPr>
          <p:spPr bwMode="auto">
            <a:xfrm>
              <a:off x="7344" y="13850"/>
              <a:ext cx="864" cy="44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WR</a:t>
              </a:r>
              <a:endParaRPr lang="ru-RU" sz="1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5" name="Text Box 616"/>
            <p:cNvSpPr txBox="1">
              <a:spLocks noChangeArrowheads="1"/>
            </p:cNvSpPr>
            <p:nvPr/>
          </p:nvSpPr>
          <p:spPr bwMode="auto">
            <a:xfrm>
              <a:off x="7298" y="14154"/>
              <a:ext cx="720" cy="41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CS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6" name="Text Box 617"/>
            <p:cNvSpPr txBox="1">
              <a:spLocks noChangeArrowheads="1"/>
            </p:cNvSpPr>
            <p:nvPr/>
          </p:nvSpPr>
          <p:spPr bwMode="auto">
            <a:xfrm>
              <a:off x="7154" y="11920"/>
              <a:ext cx="864" cy="144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А</a:t>
              </a:r>
              <a:r>
                <a:rPr lang="ru-RU" sz="1150" baseline="-25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0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.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.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uz-Cyrl-UZ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А</a:t>
              </a:r>
              <a:r>
                <a:rPr lang="en-US" sz="1150" baseline="-25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n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7" name="Rectangle 618"/>
            <p:cNvSpPr>
              <a:spLocks noChangeArrowheads="1"/>
            </p:cNvSpPr>
            <p:nvPr/>
          </p:nvSpPr>
          <p:spPr bwMode="auto">
            <a:xfrm>
              <a:off x="7200" y="11925"/>
              <a:ext cx="2016" cy="256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98" name="Line 619"/>
            <p:cNvCxnSpPr/>
            <p:nvPr/>
          </p:nvCxnSpPr>
          <p:spPr bwMode="auto">
            <a:xfrm>
              <a:off x="8640" y="11925"/>
              <a:ext cx="0" cy="25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9" name="Line 620"/>
            <p:cNvCxnSpPr/>
            <p:nvPr/>
          </p:nvCxnSpPr>
          <p:spPr bwMode="auto">
            <a:xfrm>
              <a:off x="7776" y="11925"/>
              <a:ext cx="0" cy="25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0" name="Line 621"/>
            <p:cNvCxnSpPr/>
            <p:nvPr/>
          </p:nvCxnSpPr>
          <p:spPr bwMode="auto">
            <a:xfrm>
              <a:off x="7200" y="14152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1" name="Line 622"/>
            <p:cNvCxnSpPr/>
            <p:nvPr/>
          </p:nvCxnSpPr>
          <p:spPr bwMode="auto">
            <a:xfrm>
              <a:off x="7200" y="13595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2" name="Line 623"/>
            <p:cNvCxnSpPr/>
            <p:nvPr/>
          </p:nvCxnSpPr>
          <p:spPr bwMode="auto">
            <a:xfrm>
              <a:off x="9216" y="12593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3" name="Line 624"/>
            <p:cNvCxnSpPr/>
            <p:nvPr/>
          </p:nvCxnSpPr>
          <p:spPr bwMode="auto">
            <a:xfrm>
              <a:off x="9216" y="12704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4" name="Line 625"/>
            <p:cNvCxnSpPr/>
            <p:nvPr/>
          </p:nvCxnSpPr>
          <p:spPr bwMode="auto">
            <a:xfrm>
              <a:off x="9216" y="12815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5" name="Line 626"/>
            <p:cNvCxnSpPr/>
            <p:nvPr/>
          </p:nvCxnSpPr>
          <p:spPr bwMode="auto">
            <a:xfrm>
              <a:off x="9216" y="12927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6" name="Line 627"/>
            <p:cNvCxnSpPr/>
            <p:nvPr/>
          </p:nvCxnSpPr>
          <p:spPr bwMode="auto">
            <a:xfrm>
              <a:off x="9216" y="13038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7" name="Line 628"/>
            <p:cNvCxnSpPr/>
            <p:nvPr/>
          </p:nvCxnSpPr>
          <p:spPr bwMode="auto">
            <a:xfrm>
              <a:off x="9216" y="13150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8" name="Line 629"/>
            <p:cNvCxnSpPr/>
            <p:nvPr/>
          </p:nvCxnSpPr>
          <p:spPr bwMode="auto">
            <a:xfrm>
              <a:off x="9216" y="13260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9" name="Line 630"/>
            <p:cNvCxnSpPr/>
            <p:nvPr/>
          </p:nvCxnSpPr>
          <p:spPr bwMode="auto">
            <a:xfrm>
              <a:off x="9216" y="13372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0" name="Line 631"/>
            <p:cNvCxnSpPr/>
            <p:nvPr/>
          </p:nvCxnSpPr>
          <p:spPr bwMode="auto">
            <a:xfrm>
              <a:off x="6768" y="12147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1" name="Line 632"/>
            <p:cNvCxnSpPr/>
            <p:nvPr/>
          </p:nvCxnSpPr>
          <p:spPr bwMode="auto">
            <a:xfrm>
              <a:off x="6768" y="13150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2" name="Line 633"/>
            <p:cNvCxnSpPr/>
            <p:nvPr/>
          </p:nvCxnSpPr>
          <p:spPr bwMode="auto">
            <a:xfrm flipV="1">
              <a:off x="6768" y="11813"/>
              <a:ext cx="0" cy="133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3" name="Line 634"/>
            <p:cNvCxnSpPr/>
            <p:nvPr/>
          </p:nvCxnSpPr>
          <p:spPr bwMode="auto">
            <a:xfrm>
              <a:off x="9792" y="12593"/>
              <a:ext cx="0" cy="222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4" name="Line 635"/>
            <p:cNvCxnSpPr/>
            <p:nvPr/>
          </p:nvCxnSpPr>
          <p:spPr bwMode="auto">
            <a:xfrm>
              <a:off x="6768" y="13706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5" name="Line 636"/>
            <p:cNvCxnSpPr/>
            <p:nvPr/>
          </p:nvCxnSpPr>
          <p:spPr bwMode="auto">
            <a:xfrm>
              <a:off x="6768" y="14040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6" name="Line 637"/>
            <p:cNvCxnSpPr/>
            <p:nvPr/>
          </p:nvCxnSpPr>
          <p:spPr bwMode="auto">
            <a:xfrm flipH="1">
              <a:off x="6768" y="14263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7" name="Line 638"/>
            <p:cNvCxnSpPr/>
            <p:nvPr/>
          </p:nvCxnSpPr>
          <p:spPr bwMode="auto">
            <a:xfrm>
              <a:off x="5904" y="14820"/>
              <a:ext cx="43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22029685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2951010"/>
              </p:ext>
            </p:extLst>
          </p:nvPr>
        </p:nvGraphicFramePr>
        <p:xfrm>
          <a:off x="291548" y="508000"/>
          <a:ext cx="11184835" cy="635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39297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838338" y="0"/>
            <a:ext cx="7921349" cy="6709150"/>
            <a:chOff x="1701" y="6510"/>
            <a:chExt cx="9153" cy="8397"/>
          </a:xfrm>
        </p:grpSpPr>
        <p:sp>
          <p:nvSpPr>
            <p:cNvPr id="5" name="Text Box 64"/>
            <p:cNvSpPr txBox="1">
              <a:spLocks noChangeArrowheads="1"/>
            </p:cNvSpPr>
            <p:nvPr/>
          </p:nvSpPr>
          <p:spPr bwMode="auto">
            <a:xfrm>
              <a:off x="9846" y="6691"/>
              <a:ext cx="1008" cy="5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</a:t>
              </a:r>
              <a:r>
                <a:rPr lang="ru-RU" sz="1150" b="1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М</a:t>
              </a:r>
              <a:r>
                <a:rPr lang="en-US" sz="1150" b="1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Sh</a:t>
              </a:r>
              <a:endParaRPr lang="ru-RU" sz="1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" name="Text Box 65"/>
            <p:cNvSpPr txBox="1">
              <a:spLocks noChangeAspect="1" noChangeArrowheads="1"/>
            </p:cNvSpPr>
            <p:nvPr/>
          </p:nvSpPr>
          <p:spPr bwMode="auto">
            <a:xfrm>
              <a:off x="1701" y="13462"/>
              <a:ext cx="1161" cy="95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1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OZU </a:t>
              </a:r>
              <a:r>
                <a:rPr lang="en-US" sz="115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ni</a:t>
              </a:r>
              <a:r>
                <a:rPr lang="en-US" sz="11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15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tanlash</a:t>
              </a:r>
              <a:r>
                <a:rPr lang="en-US" sz="11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15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signali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grpSp>
          <p:nvGrpSpPr>
            <p:cNvPr id="7" name="Group 66"/>
            <p:cNvGrpSpPr>
              <a:grpSpLocks/>
            </p:cNvGrpSpPr>
            <p:nvPr/>
          </p:nvGrpSpPr>
          <p:grpSpPr bwMode="auto">
            <a:xfrm>
              <a:off x="2424" y="6510"/>
              <a:ext cx="8145" cy="8397"/>
              <a:chOff x="2185" y="6886"/>
              <a:chExt cx="7992" cy="8397"/>
            </a:xfrm>
          </p:grpSpPr>
          <p:sp>
            <p:nvSpPr>
              <p:cNvPr id="8" name="Text Box 67"/>
              <p:cNvSpPr txBox="1">
                <a:spLocks noChangeAspect="1" noChangeArrowheads="1"/>
              </p:cNvSpPr>
              <p:nvPr/>
            </p:nvSpPr>
            <p:spPr bwMode="auto">
              <a:xfrm>
                <a:off x="8887" y="13133"/>
                <a:ext cx="516" cy="44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8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</a:t>
                </a:r>
                <a:r>
                  <a:rPr lang="en-US" sz="8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6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9" name="Text Box 68"/>
              <p:cNvSpPr txBox="1">
                <a:spLocks noChangeAspect="1" noChangeArrowheads="1"/>
              </p:cNvSpPr>
              <p:nvPr/>
            </p:nvSpPr>
            <p:spPr bwMode="auto">
              <a:xfrm>
                <a:off x="6695" y="13847"/>
                <a:ext cx="516" cy="58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8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0" name="Text Box 69"/>
              <p:cNvSpPr txBox="1">
                <a:spLocks noChangeAspect="1" noChangeArrowheads="1"/>
              </p:cNvSpPr>
              <p:nvPr/>
            </p:nvSpPr>
            <p:spPr bwMode="auto">
              <a:xfrm>
                <a:off x="8243" y="12779"/>
                <a:ext cx="387" cy="7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ru-RU" sz="9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Р</a:t>
                </a:r>
                <a:endParaRPr lang="ru-RU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9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DI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9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0</a:t>
                </a:r>
                <a:r>
                  <a:rPr lang="en-US" sz="10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</a:t>
                </a:r>
                <a:r>
                  <a:rPr lang="en-US" sz="9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1" name="Text Box 70"/>
              <p:cNvSpPr txBox="1">
                <a:spLocks noChangeAspect="1" noChangeArrowheads="1"/>
              </p:cNvSpPr>
              <p:nvPr/>
            </p:nvSpPr>
            <p:spPr bwMode="auto">
              <a:xfrm>
                <a:off x="7340" y="13515"/>
                <a:ext cx="387" cy="7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D0</a:t>
                </a:r>
                <a:r>
                  <a:rPr lang="ru-RU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:r>
                  <a:rPr lang="en-US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0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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</a:t>
                </a:r>
                <a:endParaRPr lang="ru-RU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2" name="Text Box 71"/>
              <p:cNvSpPr txBox="1">
                <a:spLocks noChangeAspect="1" noChangeArrowheads="1"/>
              </p:cNvSpPr>
              <p:nvPr/>
            </p:nvSpPr>
            <p:spPr bwMode="auto">
              <a:xfrm>
                <a:off x="7340" y="12779"/>
                <a:ext cx="387" cy="7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DI</a:t>
                </a:r>
                <a:r>
                  <a:rPr lang="ru-RU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:r>
                  <a:rPr lang="en-US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0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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</a:t>
                </a:r>
                <a:endParaRPr lang="ru-RU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3" name="Text Box 72"/>
              <p:cNvSpPr txBox="1">
                <a:spLocks noChangeAspect="1" noChangeArrowheads="1"/>
              </p:cNvSpPr>
              <p:nvPr/>
            </p:nvSpPr>
            <p:spPr bwMode="auto">
              <a:xfrm>
                <a:off x="8243" y="11305"/>
                <a:ext cx="387" cy="7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ru-RU" sz="9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Р</a:t>
                </a:r>
                <a:endParaRPr lang="ru-RU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9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DI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9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0</a:t>
                </a:r>
                <a:r>
                  <a:rPr lang="en-US" sz="10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</a:t>
                </a:r>
                <a:r>
                  <a:rPr lang="en-US" sz="9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4" name="Text Box 73"/>
              <p:cNvSpPr txBox="1">
                <a:spLocks noChangeAspect="1" noChangeArrowheads="1"/>
              </p:cNvSpPr>
              <p:nvPr/>
            </p:nvSpPr>
            <p:spPr bwMode="auto">
              <a:xfrm>
                <a:off x="7340" y="11305"/>
                <a:ext cx="387" cy="7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DI</a:t>
                </a:r>
                <a:r>
                  <a:rPr lang="ru-RU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:r>
                  <a:rPr lang="en-US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0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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</a:t>
                </a:r>
                <a:endParaRPr lang="ru-RU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5" name="Text Box 74"/>
              <p:cNvSpPr txBox="1">
                <a:spLocks noChangeAspect="1" noChangeArrowheads="1"/>
              </p:cNvSpPr>
              <p:nvPr/>
            </p:nvSpPr>
            <p:spPr bwMode="auto">
              <a:xfrm>
                <a:off x="7340" y="12042"/>
                <a:ext cx="387" cy="7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D0</a:t>
                </a:r>
                <a:r>
                  <a:rPr lang="ru-RU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:r>
                  <a:rPr lang="en-US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0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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</a:t>
                </a:r>
                <a:endParaRPr lang="ru-RU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6" name="Text Box 75"/>
              <p:cNvSpPr txBox="1">
                <a:spLocks noChangeAspect="1" noChangeArrowheads="1"/>
              </p:cNvSpPr>
              <p:nvPr/>
            </p:nvSpPr>
            <p:spPr bwMode="auto">
              <a:xfrm>
                <a:off x="7340" y="10569"/>
                <a:ext cx="387" cy="7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D0</a:t>
                </a:r>
                <a:r>
                  <a:rPr lang="ru-RU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:r>
                  <a:rPr lang="en-US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0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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</a:t>
                </a:r>
                <a:endParaRPr lang="ru-RU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7" name="Text Box 76"/>
              <p:cNvSpPr txBox="1">
                <a:spLocks noChangeAspect="1" noChangeArrowheads="1"/>
              </p:cNvSpPr>
              <p:nvPr/>
            </p:nvSpPr>
            <p:spPr bwMode="auto">
              <a:xfrm>
                <a:off x="7340" y="9832"/>
                <a:ext cx="387" cy="7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DI</a:t>
                </a:r>
                <a:r>
                  <a:rPr lang="ru-RU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:r>
                  <a:rPr lang="en-US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0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</a:t>
                </a:r>
                <a:r>
                  <a:rPr lang="en-US" sz="10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</a:t>
                </a:r>
                <a:endParaRPr lang="ru-RU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8" name="Text Box 77"/>
              <p:cNvSpPr txBox="1">
                <a:spLocks noChangeAspect="1" noChangeArrowheads="1"/>
              </p:cNvSpPr>
              <p:nvPr/>
            </p:nvSpPr>
            <p:spPr bwMode="auto">
              <a:xfrm>
                <a:off x="2991" y="13073"/>
                <a:ext cx="996" cy="589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   16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9" name="Text Box 78"/>
              <p:cNvSpPr txBox="1">
                <a:spLocks noChangeAspect="1" noChangeArrowheads="1"/>
              </p:cNvSpPr>
              <p:nvPr/>
            </p:nvSpPr>
            <p:spPr bwMode="auto">
              <a:xfrm>
                <a:off x="5019" y="13073"/>
                <a:ext cx="645" cy="589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16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0" name="Text Box 79"/>
              <p:cNvSpPr txBox="1">
                <a:spLocks noChangeAspect="1" noChangeArrowheads="1"/>
              </p:cNvSpPr>
              <p:nvPr/>
            </p:nvSpPr>
            <p:spPr bwMode="auto">
              <a:xfrm>
                <a:off x="3471" y="11627"/>
                <a:ext cx="516" cy="589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1" name="Text Box 80"/>
              <p:cNvSpPr txBox="1">
                <a:spLocks noChangeAspect="1" noChangeArrowheads="1"/>
              </p:cNvSpPr>
              <p:nvPr/>
            </p:nvSpPr>
            <p:spPr bwMode="auto">
              <a:xfrm>
                <a:off x="3471" y="11158"/>
                <a:ext cx="516" cy="59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2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2" name="Text Box 81"/>
              <p:cNvSpPr txBox="1">
                <a:spLocks noChangeAspect="1" noChangeArrowheads="1"/>
              </p:cNvSpPr>
              <p:nvPr/>
            </p:nvSpPr>
            <p:spPr bwMode="auto">
              <a:xfrm>
                <a:off x="5148" y="11627"/>
                <a:ext cx="516" cy="589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3" name="Text Box 82"/>
              <p:cNvSpPr txBox="1">
                <a:spLocks noChangeAspect="1" noChangeArrowheads="1"/>
              </p:cNvSpPr>
              <p:nvPr/>
            </p:nvSpPr>
            <p:spPr bwMode="auto">
              <a:xfrm>
                <a:off x="5148" y="11158"/>
                <a:ext cx="516" cy="59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2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4" name="Text Box 83"/>
              <p:cNvSpPr txBox="1">
                <a:spLocks noChangeAspect="1" noChangeArrowheads="1"/>
              </p:cNvSpPr>
              <p:nvPr/>
            </p:nvSpPr>
            <p:spPr bwMode="auto">
              <a:xfrm>
                <a:off x="3471" y="9455"/>
                <a:ext cx="387" cy="589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5" name="Text Box 84"/>
              <p:cNvSpPr txBox="1">
                <a:spLocks noChangeAspect="1" noChangeArrowheads="1"/>
              </p:cNvSpPr>
              <p:nvPr/>
            </p:nvSpPr>
            <p:spPr bwMode="auto">
              <a:xfrm>
                <a:off x="5148" y="9095"/>
                <a:ext cx="387" cy="59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6" name="Text Box 85"/>
              <p:cNvSpPr txBox="1">
                <a:spLocks noChangeAspect="1" noChangeArrowheads="1"/>
              </p:cNvSpPr>
              <p:nvPr/>
            </p:nvSpPr>
            <p:spPr bwMode="auto">
              <a:xfrm>
                <a:off x="6566" y="8064"/>
                <a:ext cx="516" cy="1474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2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3 4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7" name="Text Box 86"/>
              <p:cNvSpPr txBox="1">
                <a:spLocks noChangeAspect="1" noChangeArrowheads="1"/>
              </p:cNvSpPr>
              <p:nvPr/>
            </p:nvSpPr>
            <p:spPr bwMode="auto">
              <a:xfrm>
                <a:off x="6953" y="6886"/>
                <a:ext cx="516" cy="1474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2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4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8" name="Text Box 87"/>
              <p:cNvSpPr txBox="1">
                <a:spLocks noChangeAspect="1" noChangeArrowheads="1"/>
              </p:cNvSpPr>
              <p:nvPr/>
            </p:nvSpPr>
            <p:spPr bwMode="auto">
              <a:xfrm>
                <a:off x="8887" y="6886"/>
                <a:ext cx="516" cy="1474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2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3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4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9" name="Text Box 88"/>
              <p:cNvSpPr txBox="1">
                <a:spLocks noChangeAspect="1" noChangeArrowheads="1"/>
              </p:cNvSpPr>
              <p:nvPr/>
            </p:nvSpPr>
            <p:spPr bwMode="auto">
              <a:xfrm>
                <a:off x="2185" y="9704"/>
                <a:ext cx="647" cy="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  <a:tabLst>
                    <a:tab pos="2637155" algn="ctr"/>
                    <a:tab pos="5274310" algn="r"/>
                    <a:tab pos="449580" algn="l"/>
                  </a:tabLst>
                </a:pPr>
                <a:r>
                  <a:rPr lang="en-US" sz="1000" dirty="0" err="1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O`qish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30" name="Text Box 89"/>
              <p:cNvSpPr txBox="1">
                <a:spLocks noChangeAspect="1" noChangeArrowheads="1"/>
              </p:cNvSpPr>
              <p:nvPr/>
            </p:nvSpPr>
            <p:spPr bwMode="auto">
              <a:xfrm>
                <a:off x="4245" y="10569"/>
                <a:ext cx="516" cy="2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D1</a:t>
                </a:r>
                <a:endParaRPr lang="ru-RU" sz="1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31" name="Text Box 90"/>
              <p:cNvSpPr txBox="1">
                <a:spLocks noChangeAspect="1" noChangeArrowheads="1"/>
              </p:cNvSpPr>
              <p:nvPr/>
            </p:nvSpPr>
            <p:spPr bwMode="auto">
              <a:xfrm>
                <a:off x="3858" y="13368"/>
                <a:ext cx="1290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DI</a:t>
                </a:r>
                <a:r>
                  <a:rPr lang="ru-RU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 </a:t>
                </a:r>
                <a:r>
                  <a:rPr lang="en-US" sz="1150" b="1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</a:t>
                </a:r>
                <a:r>
                  <a:rPr lang="en-US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16  </a:t>
                </a:r>
                <a:r>
                  <a:rPr lang="en-US" sz="1150" b="1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</a:t>
                </a:r>
                <a:r>
                  <a:rPr lang="en-US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0</a:t>
                </a:r>
                <a:endParaRPr lang="ru-RU" sz="1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32" name="Text Box 91"/>
              <p:cNvSpPr txBox="1">
                <a:spLocks noChangeAspect="1" noChangeArrowheads="1"/>
              </p:cNvSpPr>
              <p:nvPr/>
            </p:nvSpPr>
            <p:spPr bwMode="auto">
              <a:xfrm>
                <a:off x="4761" y="11452"/>
                <a:ext cx="516" cy="2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D0</a:t>
                </a:r>
                <a:endParaRPr lang="ru-RU" sz="1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33" name="Text Box 92"/>
              <p:cNvSpPr txBox="1">
                <a:spLocks noChangeAspect="1" noChangeArrowheads="1"/>
              </p:cNvSpPr>
              <p:nvPr/>
            </p:nvSpPr>
            <p:spPr bwMode="auto">
              <a:xfrm>
                <a:off x="4761" y="11895"/>
                <a:ext cx="516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D0</a:t>
                </a:r>
                <a:endParaRPr lang="ru-RU" sz="1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34" name="Text Box 93"/>
              <p:cNvSpPr txBox="1">
                <a:spLocks noChangeAspect="1" noChangeArrowheads="1"/>
              </p:cNvSpPr>
              <p:nvPr/>
            </p:nvSpPr>
            <p:spPr bwMode="auto">
              <a:xfrm>
                <a:off x="3858" y="11452"/>
                <a:ext cx="387" cy="2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DI</a:t>
                </a:r>
                <a:endParaRPr lang="ru-RU" sz="1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35" name="Text Box 94"/>
              <p:cNvSpPr txBox="1">
                <a:spLocks noChangeAspect="1" noChangeArrowheads="1"/>
              </p:cNvSpPr>
              <p:nvPr/>
            </p:nvSpPr>
            <p:spPr bwMode="auto">
              <a:xfrm>
                <a:off x="4245" y="11452"/>
                <a:ext cx="516" cy="2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D2</a:t>
                </a:r>
                <a:endParaRPr lang="ru-RU" sz="1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36" name="Text Box 95"/>
              <p:cNvSpPr txBox="1">
                <a:spLocks noChangeAspect="1" noChangeArrowheads="1"/>
              </p:cNvSpPr>
              <p:nvPr/>
            </p:nvSpPr>
            <p:spPr bwMode="auto">
              <a:xfrm>
                <a:off x="4245" y="11895"/>
                <a:ext cx="516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D3</a:t>
                </a:r>
                <a:endParaRPr lang="ru-RU" sz="1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37" name="Text Box 96"/>
              <p:cNvSpPr txBox="1">
                <a:spLocks noChangeAspect="1" noChangeArrowheads="1"/>
              </p:cNvSpPr>
              <p:nvPr/>
            </p:nvSpPr>
            <p:spPr bwMode="auto">
              <a:xfrm>
                <a:off x="3858" y="11895"/>
                <a:ext cx="387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DI</a:t>
                </a:r>
                <a:endParaRPr lang="ru-RU" sz="1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38" name="Text Box 97"/>
              <p:cNvSpPr txBox="1">
                <a:spLocks noChangeAspect="1" noChangeArrowheads="1"/>
              </p:cNvSpPr>
              <p:nvPr/>
            </p:nvSpPr>
            <p:spPr bwMode="auto">
              <a:xfrm>
                <a:off x="8243" y="8507"/>
                <a:ext cx="387" cy="11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Т</a:t>
                </a:r>
                <a:endParaRPr lang="ru-RU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</a:t>
                </a:r>
                <a:r>
                  <a:rPr lang="en-US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39" name="Text Box 98"/>
              <p:cNvSpPr txBox="1">
                <a:spLocks noChangeAspect="1" noChangeArrowheads="1"/>
              </p:cNvSpPr>
              <p:nvPr/>
            </p:nvSpPr>
            <p:spPr bwMode="auto">
              <a:xfrm>
                <a:off x="8243" y="7180"/>
                <a:ext cx="387" cy="11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</a:t>
                </a:r>
                <a:r>
                  <a:rPr lang="ru-RU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В</a:t>
                </a:r>
                <a:endParaRPr lang="ru-RU" sz="1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0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.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3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40" name="Text Box 99"/>
              <p:cNvSpPr txBox="1">
                <a:spLocks noChangeAspect="1" noChangeArrowheads="1"/>
              </p:cNvSpPr>
              <p:nvPr/>
            </p:nvSpPr>
            <p:spPr bwMode="auto">
              <a:xfrm>
                <a:off x="7340" y="8360"/>
                <a:ext cx="387" cy="11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</a:t>
                </a:r>
                <a:r>
                  <a:rPr lang="ru-RU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0</a:t>
                </a:r>
                <a:endParaRPr lang="ru-RU" sz="1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0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.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3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41" name="Text Box 100"/>
              <p:cNvSpPr txBox="1">
                <a:spLocks noChangeAspect="1" noChangeArrowheads="1"/>
              </p:cNvSpPr>
              <p:nvPr/>
            </p:nvSpPr>
            <p:spPr bwMode="auto">
              <a:xfrm>
                <a:off x="7340" y="7180"/>
                <a:ext cx="387" cy="11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DI</a:t>
                </a:r>
                <a:endParaRPr lang="ru-RU" sz="1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0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.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3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42" name="Rectangle 101"/>
              <p:cNvSpPr>
                <a:spLocks noChangeAspect="1" noChangeArrowheads="1"/>
              </p:cNvSpPr>
              <p:nvPr/>
            </p:nvSpPr>
            <p:spPr bwMode="auto">
              <a:xfrm>
                <a:off x="7340" y="7180"/>
                <a:ext cx="1290" cy="2358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43" name="Line 102"/>
              <p:cNvCxnSpPr/>
              <p:nvPr/>
            </p:nvCxnSpPr>
            <p:spPr bwMode="auto">
              <a:xfrm>
                <a:off x="8243" y="7180"/>
                <a:ext cx="0" cy="235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4" name="Line 103"/>
              <p:cNvCxnSpPr/>
              <p:nvPr/>
            </p:nvCxnSpPr>
            <p:spPr bwMode="auto">
              <a:xfrm>
                <a:off x="7727" y="7180"/>
                <a:ext cx="0" cy="235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" name="Line 104"/>
              <p:cNvCxnSpPr/>
              <p:nvPr/>
            </p:nvCxnSpPr>
            <p:spPr bwMode="auto">
              <a:xfrm>
                <a:off x="7340" y="8360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" name="Line 105"/>
              <p:cNvCxnSpPr/>
              <p:nvPr/>
            </p:nvCxnSpPr>
            <p:spPr bwMode="auto">
              <a:xfrm>
                <a:off x="8243" y="8360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47" name="Text Box 106"/>
              <p:cNvSpPr txBox="1">
                <a:spLocks noChangeAspect="1" noChangeArrowheads="1"/>
              </p:cNvSpPr>
              <p:nvPr/>
            </p:nvSpPr>
            <p:spPr bwMode="auto">
              <a:xfrm>
                <a:off x="8243" y="10716"/>
                <a:ext cx="387" cy="4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9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Т</a:t>
                </a:r>
                <a:endParaRPr lang="ru-RU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9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C</a:t>
                </a:r>
                <a:r>
                  <a:rPr lang="en-US" sz="9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48" name="Text Box 107"/>
              <p:cNvSpPr txBox="1">
                <a:spLocks noChangeAspect="1" noChangeArrowheads="1"/>
              </p:cNvSpPr>
              <p:nvPr/>
            </p:nvSpPr>
            <p:spPr bwMode="auto">
              <a:xfrm>
                <a:off x="8243" y="9832"/>
                <a:ext cx="387" cy="7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ru-RU" sz="9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Р</a:t>
                </a:r>
                <a:endParaRPr lang="ru-RU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9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DI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9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0</a:t>
                </a:r>
                <a:r>
                  <a:rPr lang="en-US" sz="10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</a:t>
                </a:r>
                <a:r>
                  <a:rPr lang="en-US" sz="9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49" name="Rectangle 108"/>
              <p:cNvSpPr>
                <a:spLocks noChangeAspect="1" noChangeArrowheads="1"/>
              </p:cNvSpPr>
              <p:nvPr/>
            </p:nvSpPr>
            <p:spPr bwMode="auto">
              <a:xfrm>
                <a:off x="7340" y="9832"/>
                <a:ext cx="1290" cy="1326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50" name="Line 109"/>
              <p:cNvCxnSpPr/>
              <p:nvPr/>
            </p:nvCxnSpPr>
            <p:spPr bwMode="auto">
              <a:xfrm>
                <a:off x="7727" y="9832"/>
                <a:ext cx="0" cy="132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1" name="Line 110"/>
              <p:cNvCxnSpPr/>
              <p:nvPr/>
            </p:nvCxnSpPr>
            <p:spPr bwMode="auto">
              <a:xfrm>
                <a:off x="8243" y="9832"/>
                <a:ext cx="0" cy="132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2" name="Line 111"/>
              <p:cNvCxnSpPr/>
              <p:nvPr/>
            </p:nvCxnSpPr>
            <p:spPr bwMode="auto">
              <a:xfrm>
                <a:off x="7340" y="10469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3" name="Line 112"/>
              <p:cNvCxnSpPr/>
              <p:nvPr/>
            </p:nvCxnSpPr>
            <p:spPr bwMode="auto">
              <a:xfrm>
                <a:off x="8243" y="10569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4" name="Line 113"/>
              <p:cNvCxnSpPr/>
              <p:nvPr/>
            </p:nvCxnSpPr>
            <p:spPr bwMode="auto">
              <a:xfrm>
                <a:off x="6953" y="9923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5" name="Line 114"/>
              <p:cNvCxnSpPr/>
              <p:nvPr/>
            </p:nvCxnSpPr>
            <p:spPr bwMode="auto">
              <a:xfrm>
                <a:off x="6953" y="10109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6" name="Line 115"/>
              <p:cNvCxnSpPr/>
              <p:nvPr/>
            </p:nvCxnSpPr>
            <p:spPr bwMode="auto">
              <a:xfrm>
                <a:off x="6953" y="10243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7" name="Line 116"/>
              <p:cNvCxnSpPr/>
              <p:nvPr/>
            </p:nvCxnSpPr>
            <p:spPr bwMode="auto">
              <a:xfrm>
                <a:off x="6953" y="10434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8" name="Line 117"/>
              <p:cNvCxnSpPr/>
              <p:nvPr/>
            </p:nvCxnSpPr>
            <p:spPr bwMode="auto">
              <a:xfrm>
                <a:off x="6695" y="10716"/>
                <a:ext cx="6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9" name="Line 118"/>
              <p:cNvCxnSpPr/>
              <p:nvPr/>
            </p:nvCxnSpPr>
            <p:spPr bwMode="auto">
              <a:xfrm>
                <a:off x="6695" y="10864"/>
                <a:ext cx="6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0" name="Line 119"/>
              <p:cNvCxnSpPr/>
              <p:nvPr/>
            </p:nvCxnSpPr>
            <p:spPr bwMode="auto">
              <a:xfrm>
                <a:off x="6695" y="11011"/>
                <a:ext cx="6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1" name="Line 120"/>
              <p:cNvCxnSpPr/>
              <p:nvPr/>
            </p:nvCxnSpPr>
            <p:spPr bwMode="auto">
              <a:xfrm>
                <a:off x="6695" y="10569"/>
                <a:ext cx="6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62" name="Text Box 121"/>
              <p:cNvSpPr txBox="1">
                <a:spLocks noChangeAspect="1" noChangeArrowheads="1"/>
              </p:cNvSpPr>
              <p:nvPr/>
            </p:nvSpPr>
            <p:spPr bwMode="auto">
              <a:xfrm>
                <a:off x="8243" y="12189"/>
                <a:ext cx="387" cy="4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9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Т</a:t>
                </a:r>
                <a:endParaRPr lang="ru-RU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9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C</a:t>
                </a:r>
                <a:r>
                  <a:rPr lang="en-US" sz="9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63" name="Rectangle 122"/>
              <p:cNvSpPr>
                <a:spLocks noChangeAspect="1" noChangeArrowheads="1"/>
              </p:cNvSpPr>
              <p:nvPr/>
            </p:nvSpPr>
            <p:spPr bwMode="auto">
              <a:xfrm>
                <a:off x="7340" y="11305"/>
                <a:ext cx="1290" cy="1327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64" name="Line 123"/>
              <p:cNvCxnSpPr/>
              <p:nvPr/>
            </p:nvCxnSpPr>
            <p:spPr bwMode="auto">
              <a:xfrm>
                <a:off x="7727" y="11305"/>
                <a:ext cx="0" cy="132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" name="Line 124"/>
              <p:cNvCxnSpPr/>
              <p:nvPr/>
            </p:nvCxnSpPr>
            <p:spPr bwMode="auto">
              <a:xfrm>
                <a:off x="8243" y="11305"/>
                <a:ext cx="0" cy="132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6" name="Line 125"/>
              <p:cNvCxnSpPr/>
              <p:nvPr/>
            </p:nvCxnSpPr>
            <p:spPr bwMode="auto">
              <a:xfrm>
                <a:off x="7340" y="11942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7" name="Line 126"/>
              <p:cNvCxnSpPr/>
              <p:nvPr/>
            </p:nvCxnSpPr>
            <p:spPr bwMode="auto">
              <a:xfrm>
                <a:off x="8243" y="12042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68" name="Text Box 127"/>
              <p:cNvSpPr txBox="1">
                <a:spLocks noChangeAspect="1" noChangeArrowheads="1"/>
              </p:cNvSpPr>
              <p:nvPr/>
            </p:nvSpPr>
            <p:spPr bwMode="auto">
              <a:xfrm>
                <a:off x="8243" y="13662"/>
                <a:ext cx="387" cy="4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9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Т</a:t>
                </a:r>
                <a:endParaRPr lang="ru-RU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9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C</a:t>
                </a:r>
                <a:r>
                  <a:rPr lang="en-US" sz="9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69" name="Rectangle 128"/>
              <p:cNvSpPr>
                <a:spLocks noChangeAspect="1" noChangeArrowheads="1"/>
              </p:cNvSpPr>
              <p:nvPr/>
            </p:nvSpPr>
            <p:spPr bwMode="auto">
              <a:xfrm>
                <a:off x="7340" y="12779"/>
                <a:ext cx="1290" cy="1326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70" name="Line 129"/>
              <p:cNvCxnSpPr/>
              <p:nvPr/>
            </p:nvCxnSpPr>
            <p:spPr bwMode="auto">
              <a:xfrm>
                <a:off x="7727" y="12779"/>
                <a:ext cx="0" cy="132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" name="Line 130"/>
              <p:cNvCxnSpPr/>
              <p:nvPr/>
            </p:nvCxnSpPr>
            <p:spPr bwMode="auto">
              <a:xfrm>
                <a:off x="8243" y="12779"/>
                <a:ext cx="0" cy="132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" name="Line 131"/>
              <p:cNvCxnSpPr/>
              <p:nvPr/>
            </p:nvCxnSpPr>
            <p:spPr bwMode="auto">
              <a:xfrm>
                <a:off x="7340" y="13415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3" name="Line 132"/>
              <p:cNvCxnSpPr/>
              <p:nvPr/>
            </p:nvCxnSpPr>
            <p:spPr bwMode="auto">
              <a:xfrm>
                <a:off x="8243" y="13515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4" name="Line 133"/>
              <p:cNvCxnSpPr/>
              <p:nvPr/>
            </p:nvCxnSpPr>
            <p:spPr bwMode="auto">
              <a:xfrm>
                <a:off x="6953" y="11408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5" name="Line 134"/>
              <p:cNvCxnSpPr/>
              <p:nvPr/>
            </p:nvCxnSpPr>
            <p:spPr bwMode="auto">
              <a:xfrm>
                <a:off x="6953" y="11548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6" name="Line 135"/>
              <p:cNvCxnSpPr/>
              <p:nvPr/>
            </p:nvCxnSpPr>
            <p:spPr bwMode="auto">
              <a:xfrm>
                <a:off x="6953" y="11748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7" name="Line 136"/>
              <p:cNvCxnSpPr/>
              <p:nvPr/>
            </p:nvCxnSpPr>
            <p:spPr bwMode="auto">
              <a:xfrm>
                <a:off x="6953" y="11954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8" name="Line 137"/>
              <p:cNvCxnSpPr/>
              <p:nvPr/>
            </p:nvCxnSpPr>
            <p:spPr bwMode="auto">
              <a:xfrm>
                <a:off x="6695" y="12189"/>
                <a:ext cx="6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9" name="Line 138"/>
              <p:cNvCxnSpPr/>
              <p:nvPr/>
            </p:nvCxnSpPr>
            <p:spPr bwMode="auto">
              <a:xfrm>
                <a:off x="6695" y="12336"/>
                <a:ext cx="6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0" name="Line 139"/>
              <p:cNvCxnSpPr/>
              <p:nvPr/>
            </p:nvCxnSpPr>
            <p:spPr bwMode="auto">
              <a:xfrm>
                <a:off x="6695" y="12484"/>
                <a:ext cx="6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1" name="Line 140"/>
              <p:cNvCxnSpPr/>
              <p:nvPr/>
            </p:nvCxnSpPr>
            <p:spPr bwMode="auto">
              <a:xfrm>
                <a:off x="6695" y="12042"/>
                <a:ext cx="6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" name="Line 141"/>
              <p:cNvCxnSpPr/>
              <p:nvPr/>
            </p:nvCxnSpPr>
            <p:spPr bwMode="auto">
              <a:xfrm>
                <a:off x="6953" y="12842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3" name="Line 142"/>
              <p:cNvCxnSpPr/>
              <p:nvPr/>
            </p:nvCxnSpPr>
            <p:spPr bwMode="auto">
              <a:xfrm>
                <a:off x="6953" y="13073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4" name="Line 143"/>
              <p:cNvCxnSpPr/>
              <p:nvPr/>
            </p:nvCxnSpPr>
            <p:spPr bwMode="auto">
              <a:xfrm>
                <a:off x="6953" y="13220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5" name="Line 144"/>
              <p:cNvCxnSpPr/>
              <p:nvPr/>
            </p:nvCxnSpPr>
            <p:spPr bwMode="auto">
              <a:xfrm>
                <a:off x="6953" y="13404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6" name="Line 145"/>
              <p:cNvCxnSpPr/>
              <p:nvPr/>
            </p:nvCxnSpPr>
            <p:spPr bwMode="auto">
              <a:xfrm>
                <a:off x="6695" y="13662"/>
                <a:ext cx="6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7" name="Line 146"/>
              <p:cNvCxnSpPr/>
              <p:nvPr/>
            </p:nvCxnSpPr>
            <p:spPr bwMode="auto">
              <a:xfrm>
                <a:off x="6695" y="13810"/>
                <a:ext cx="6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8" name="Line 147"/>
              <p:cNvCxnSpPr/>
              <p:nvPr/>
            </p:nvCxnSpPr>
            <p:spPr bwMode="auto">
              <a:xfrm>
                <a:off x="6698" y="14025"/>
                <a:ext cx="6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9" name="Line 148"/>
              <p:cNvCxnSpPr/>
              <p:nvPr/>
            </p:nvCxnSpPr>
            <p:spPr bwMode="auto">
              <a:xfrm>
                <a:off x="6695" y="13515"/>
                <a:ext cx="6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0" name="Line 149"/>
              <p:cNvCxnSpPr/>
              <p:nvPr/>
            </p:nvCxnSpPr>
            <p:spPr bwMode="auto">
              <a:xfrm>
                <a:off x="6953" y="7328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1" name="Line 150"/>
              <p:cNvCxnSpPr/>
              <p:nvPr/>
            </p:nvCxnSpPr>
            <p:spPr bwMode="auto">
              <a:xfrm>
                <a:off x="6953" y="7623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2" name="Line 151"/>
              <p:cNvCxnSpPr/>
              <p:nvPr/>
            </p:nvCxnSpPr>
            <p:spPr bwMode="auto">
              <a:xfrm>
                <a:off x="6953" y="7917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3" name="Line 152"/>
              <p:cNvCxnSpPr/>
              <p:nvPr/>
            </p:nvCxnSpPr>
            <p:spPr bwMode="auto">
              <a:xfrm>
                <a:off x="6953" y="8211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4" name="Line 153"/>
              <p:cNvCxnSpPr/>
              <p:nvPr/>
            </p:nvCxnSpPr>
            <p:spPr bwMode="auto">
              <a:xfrm>
                <a:off x="6695" y="8507"/>
                <a:ext cx="6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" name="Line 154"/>
              <p:cNvCxnSpPr/>
              <p:nvPr/>
            </p:nvCxnSpPr>
            <p:spPr bwMode="auto">
              <a:xfrm>
                <a:off x="6695" y="8801"/>
                <a:ext cx="6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" name="Line 155"/>
              <p:cNvCxnSpPr/>
              <p:nvPr/>
            </p:nvCxnSpPr>
            <p:spPr bwMode="auto">
              <a:xfrm>
                <a:off x="6695" y="9095"/>
                <a:ext cx="6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7" name="Line 156"/>
              <p:cNvCxnSpPr/>
              <p:nvPr/>
            </p:nvCxnSpPr>
            <p:spPr bwMode="auto">
              <a:xfrm>
                <a:off x="6695" y="9390"/>
                <a:ext cx="6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8" name="Line 157"/>
              <p:cNvCxnSpPr/>
              <p:nvPr/>
            </p:nvCxnSpPr>
            <p:spPr bwMode="auto">
              <a:xfrm flipV="1">
                <a:off x="6961" y="6946"/>
                <a:ext cx="0" cy="633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9" name="Line 158"/>
              <p:cNvCxnSpPr/>
              <p:nvPr/>
            </p:nvCxnSpPr>
            <p:spPr bwMode="auto">
              <a:xfrm>
                <a:off x="6698" y="8577"/>
                <a:ext cx="0" cy="550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0" name="Line 159"/>
              <p:cNvCxnSpPr/>
              <p:nvPr/>
            </p:nvCxnSpPr>
            <p:spPr bwMode="auto">
              <a:xfrm>
                <a:off x="8630" y="10127"/>
                <a:ext cx="6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1" name="Line 160"/>
              <p:cNvCxnSpPr/>
              <p:nvPr/>
            </p:nvCxnSpPr>
            <p:spPr bwMode="auto">
              <a:xfrm>
                <a:off x="8630" y="9980"/>
                <a:ext cx="6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2" name="Line 161"/>
              <p:cNvCxnSpPr/>
              <p:nvPr/>
            </p:nvCxnSpPr>
            <p:spPr bwMode="auto">
              <a:xfrm>
                <a:off x="8630" y="10421"/>
                <a:ext cx="6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3" name="Line 162"/>
              <p:cNvCxnSpPr/>
              <p:nvPr/>
            </p:nvCxnSpPr>
            <p:spPr bwMode="auto">
              <a:xfrm>
                <a:off x="8630" y="10274"/>
                <a:ext cx="6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4" name="Line 163"/>
              <p:cNvCxnSpPr/>
              <p:nvPr/>
            </p:nvCxnSpPr>
            <p:spPr bwMode="auto">
              <a:xfrm>
                <a:off x="8630" y="10716"/>
                <a:ext cx="103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5" name="Line 164"/>
              <p:cNvCxnSpPr/>
              <p:nvPr/>
            </p:nvCxnSpPr>
            <p:spPr bwMode="auto">
              <a:xfrm>
                <a:off x="8630" y="11008"/>
                <a:ext cx="386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6" name="Line 165"/>
              <p:cNvCxnSpPr/>
              <p:nvPr/>
            </p:nvCxnSpPr>
            <p:spPr bwMode="auto">
              <a:xfrm>
                <a:off x="8630" y="11601"/>
                <a:ext cx="6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7" name="Line 166"/>
              <p:cNvCxnSpPr/>
              <p:nvPr/>
            </p:nvCxnSpPr>
            <p:spPr bwMode="auto">
              <a:xfrm>
                <a:off x="8630" y="11452"/>
                <a:ext cx="6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8" name="Line 167"/>
              <p:cNvCxnSpPr/>
              <p:nvPr/>
            </p:nvCxnSpPr>
            <p:spPr bwMode="auto">
              <a:xfrm>
                <a:off x="8630" y="11895"/>
                <a:ext cx="6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9" name="Line 168"/>
              <p:cNvCxnSpPr/>
              <p:nvPr/>
            </p:nvCxnSpPr>
            <p:spPr bwMode="auto">
              <a:xfrm>
                <a:off x="8630" y="11748"/>
                <a:ext cx="6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0" name="Line 169"/>
              <p:cNvCxnSpPr/>
              <p:nvPr/>
            </p:nvCxnSpPr>
            <p:spPr bwMode="auto">
              <a:xfrm>
                <a:off x="8630" y="12189"/>
                <a:ext cx="103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1" name="Line 170"/>
              <p:cNvCxnSpPr/>
              <p:nvPr/>
            </p:nvCxnSpPr>
            <p:spPr bwMode="auto">
              <a:xfrm>
                <a:off x="8630" y="12480"/>
                <a:ext cx="386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2" name="Line 171"/>
              <p:cNvCxnSpPr/>
              <p:nvPr/>
            </p:nvCxnSpPr>
            <p:spPr bwMode="auto">
              <a:xfrm>
                <a:off x="8630" y="13073"/>
                <a:ext cx="6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3" name="Line 172"/>
              <p:cNvCxnSpPr/>
              <p:nvPr/>
            </p:nvCxnSpPr>
            <p:spPr bwMode="auto">
              <a:xfrm>
                <a:off x="8630" y="12926"/>
                <a:ext cx="6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4" name="Line 173"/>
              <p:cNvCxnSpPr/>
              <p:nvPr/>
            </p:nvCxnSpPr>
            <p:spPr bwMode="auto">
              <a:xfrm>
                <a:off x="8630" y="13368"/>
                <a:ext cx="6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5" name="Line 174"/>
              <p:cNvCxnSpPr/>
              <p:nvPr/>
            </p:nvCxnSpPr>
            <p:spPr bwMode="auto">
              <a:xfrm>
                <a:off x="8630" y="13220"/>
                <a:ext cx="6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6" name="Line 175"/>
              <p:cNvCxnSpPr/>
              <p:nvPr/>
            </p:nvCxnSpPr>
            <p:spPr bwMode="auto">
              <a:xfrm>
                <a:off x="8630" y="13662"/>
                <a:ext cx="103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7" name="Line 176"/>
              <p:cNvCxnSpPr/>
              <p:nvPr/>
            </p:nvCxnSpPr>
            <p:spPr bwMode="auto">
              <a:xfrm>
                <a:off x="8630" y="13957"/>
                <a:ext cx="386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8" name="Line 177"/>
              <p:cNvCxnSpPr/>
              <p:nvPr/>
            </p:nvCxnSpPr>
            <p:spPr bwMode="auto">
              <a:xfrm>
                <a:off x="9016" y="9243"/>
                <a:ext cx="0" cy="500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9" name="Line 178"/>
              <p:cNvCxnSpPr/>
              <p:nvPr/>
            </p:nvCxnSpPr>
            <p:spPr bwMode="auto">
              <a:xfrm>
                <a:off x="9599" y="8577"/>
                <a:ext cx="0" cy="623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20" name="Line 179"/>
              <p:cNvCxnSpPr/>
              <p:nvPr/>
            </p:nvCxnSpPr>
            <p:spPr bwMode="auto">
              <a:xfrm>
                <a:off x="9274" y="7033"/>
                <a:ext cx="0" cy="633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21" name="Line 180"/>
              <p:cNvCxnSpPr/>
              <p:nvPr/>
            </p:nvCxnSpPr>
            <p:spPr bwMode="auto">
              <a:xfrm>
                <a:off x="8630" y="7328"/>
                <a:ext cx="6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22" name="Line 181"/>
              <p:cNvCxnSpPr/>
              <p:nvPr/>
            </p:nvCxnSpPr>
            <p:spPr bwMode="auto">
              <a:xfrm>
                <a:off x="8630" y="7623"/>
                <a:ext cx="6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23" name="Line 182"/>
              <p:cNvCxnSpPr/>
              <p:nvPr/>
            </p:nvCxnSpPr>
            <p:spPr bwMode="auto">
              <a:xfrm>
                <a:off x="8630" y="7917"/>
                <a:ext cx="6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24" name="Line 183"/>
              <p:cNvCxnSpPr/>
              <p:nvPr/>
            </p:nvCxnSpPr>
            <p:spPr bwMode="auto">
              <a:xfrm>
                <a:off x="8630" y="8211"/>
                <a:ext cx="6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25" name="Line 184"/>
              <p:cNvCxnSpPr/>
              <p:nvPr/>
            </p:nvCxnSpPr>
            <p:spPr bwMode="auto">
              <a:xfrm>
                <a:off x="8632" y="8577"/>
                <a:ext cx="10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26" name="Line 185"/>
              <p:cNvCxnSpPr/>
              <p:nvPr/>
            </p:nvCxnSpPr>
            <p:spPr bwMode="auto">
              <a:xfrm>
                <a:off x="8630" y="9243"/>
                <a:ext cx="386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27" name="Line 186"/>
              <p:cNvCxnSpPr/>
              <p:nvPr/>
            </p:nvCxnSpPr>
            <p:spPr bwMode="auto">
              <a:xfrm>
                <a:off x="9274" y="7033"/>
                <a:ext cx="903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28" name="Text Box 187"/>
              <p:cNvSpPr txBox="1">
                <a:spLocks noChangeAspect="1" noChangeArrowheads="1"/>
              </p:cNvSpPr>
              <p:nvPr/>
            </p:nvSpPr>
            <p:spPr bwMode="auto">
              <a:xfrm>
                <a:off x="4761" y="8507"/>
                <a:ext cx="387" cy="22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ru-RU" sz="1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95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95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95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</a:t>
                </a:r>
                <a:r>
                  <a:rPr lang="ru-RU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0</a:t>
                </a:r>
                <a:endParaRPr lang="ru-RU" sz="1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29" name="Text Box 188"/>
              <p:cNvSpPr txBox="1">
                <a:spLocks noChangeAspect="1" noChangeArrowheads="1"/>
              </p:cNvSpPr>
              <p:nvPr/>
            </p:nvSpPr>
            <p:spPr bwMode="auto">
              <a:xfrm>
                <a:off x="3858" y="9685"/>
                <a:ext cx="387" cy="11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15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DI</a:t>
                </a:r>
                <a:endParaRPr lang="ru-RU" sz="1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115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15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RD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115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WR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115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CS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30" name="Text Box 189"/>
              <p:cNvSpPr txBox="1">
                <a:spLocks noChangeAspect="1" noChangeArrowheads="1"/>
              </p:cNvSpPr>
              <p:nvPr/>
            </p:nvSpPr>
            <p:spPr bwMode="auto">
              <a:xfrm>
                <a:off x="3858" y="8507"/>
                <a:ext cx="387" cy="11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А0</a:t>
                </a:r>
                <a:endParaRPr lang="ru-RU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А</a:t>
                </a:r>
                <a:r>
                  <a:rPr lang="en-US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31" name="Rectangle 190"/>
              <p:cNvSpPr>
                <a:spLocks noChangeAspect="1" noChangeArrowheads="1"/>
              </p:cNvSpPr>
              <p:nvPr/>
            </p:nvSpPr>
            <p:spPr bwMode="auto">
              <a:xfrm>
                <a:off x="3858" y="8507"/>
                <a:ext cx="1290" cy="2357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132" name="Line 191"/>
              <p:cNvCxnSpPr/>
              <p:nvPr/>
            </p:nvCxnSpPr>
            <p:spPr bwMode="auto">
              <a:xfrm>
                <a:off x="4761" y="8507"/>
                <a:ext cx="0" cy="279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33" name="Line 192"/>
              <p:cNvCxnSpPr/>
              <p:nvPr/>
            </p:nvCxnSpPr>
            <p:spPr bwMode="auto">
              <a:xfrm>
                <a:off x="4245" y="8507"/>
                <a:ext cx="0" cy="235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34" name="Line 193"/>
              <p:cNvCxnSpPr/>
              <p:nvPr/>
            </p:nvCxnSpPr>
            <p:spPr bwMode="auto">
              <a:xfrm>
                <a:off x="3858" y="9685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35" name="Line 194"/>
              <p:cNvCxnSpPr/>
              <p:nvPr/>
            </p:nvCxnSpPr>
            <p:spPr bwMode="auto">
              <a:xfrm flipH="1">
                <a:off x="5535" y="7033"/>
                <a:ext cx="1418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36" name="Line 195"/>
              <p:cNvCxnSpPr/>
              <p:nvPr/>
            </p:nvCxnSpPr>
            <p:spPr bwMode="auto">
              <a:xfrm>
                <a:off x="3858" y="9980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37" name="Rectangle 196"/>
              <p:cNvSpPr>
                <a:spLocks noChangeAspect="1" noChangeArrowheads="1"/>
              </p:cNvSpPr>
              <p:nvPr/>
            </p:nvSpPr>
            <p:spPr bwMode="auto">
              <a:xfrm>
                <a:off x="3858" y="11305"/>
                <a:ext cx="1290" cy="2357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138" name="Line 197"/>
              <p:cNvCxnSpPr/>
              <p:nvPr/>
            </p:nvCxnSpPr>
            <p:spPr bwMode="auto">
              <a:xfrm>
                <a:off x="4761" y="11305"/>
                <a:ext cx="0" cy="235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39" name="Line 198"/>
              <p:cNvCxnSpPr/>
              <p:nvPr/>
            </p:nvCxnSpPr>
            <p:spPr bwMode="auto">
              <a:xfrm>
                <a:off x="4245" y="10864"/>
                <a:ext cx="0" cy="279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0" name="Line 199"/>
              <p:cNvCxnSpPr/>
              <p:nvPr/>
            </p:nvCxnSpPr>
            <p:spPr bwMode="auto">
              <a:xfrm>
                <a:off x="3858" y="11748"/>
                <a:ext cx="129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1" name="Line 200"/>
              <p:cNvCxnSpPr/>
              <p:nvPr/>
            </p:nvCxnSpPr>
            <p:spPr bwMode="auto">
              <a:xfrm>
                <a:off x="3858" y="12189"/>
                <a:ext cx="129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2" name="Line 201"/>
              <p:cNvCxnSpPr/>
              <p:nvPr/>
            </p:nvCxnSpPr>
            <p:spPr bwMode="auto">
              <a:xfrm>
                <a:off x="3858" y="13220"/>
                <a:ext cx="129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3" name="Line 202"/>
              <p:cNvCxnSpPr/>
              <p:nvPr/>
            </p:nvCxnSpPr>
            <p:spPr bwMode="auto">
              <a:xfrm>
                <a:off x="5148" y="11601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4" name="Line 203"/>
              <p:cNvCxnSpPr/>
              <p:nvPr/>
            </p:nvCxnSpPr>
            <p:spPr bwMode="auto">
              <a:xfrm>
                <a:off x="5148" y="12042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5" name="Line 204"/>
              <p:cNvCxnSpPr/>
              <p:nvPr/>
            </p:nvCxnSpPr>
            <p:spPr bwMode="auto">
              <a:xfrm>
                <a:off x="5148" y="13515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6" name="Line 205"/>
              <p:cNvCxnSpPr/>
              <p:nvPr/>
            </p:nvCxnSpPr>
            <p:spPr bwMode="auto">
              <a:xfrm flipV="1">
                <a:off x="5535" y="7033"/>
                <a:ext cx="0" cy="648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7" name="Line 206"/>
              <p:cNvCxnSpPr/>
              <p:nvPr/>
            </p:nvCxnSpPr>
            <p:spPr bwMode="auto">
              <a:xfrm>
                <a:off x="5148" y="9538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8" name="Line 207"/>
              <p:cNvCxnSpPr/>
              <p:nvPr/>
            </p:nvCxnSpPr>
            <p:spPr bwMode="auto">
              <a:xfrm flipH="1">
                <a:off x="3471" y="9832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9" name="Line 208"/>
              <p:cNvCxnSpPr/>
              <p:nvPr/>
            </p:nvCxnSpPr>
            <p:spPr bwMode="auto">
              <a:xfrm flipH="1">
                <a:off x="3471" y="11601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50" name="Line 209"/>
              <p:cNvCxnSpPr/>
              <p:nvPr/>
            </p:nvCxnSpPr>
            <p:spPr bwMode="auto">
              <a:xfrm flipH="1">
                <a:off x="3471" y="12042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51" name="Line 210"/>
              <p:cNvCxnSpPr/>
              <p:nvPr/>
            </p:nvCxnSpPr>
            <p:spPr bwMode="auto">
              <a:xfrm flipH="1">
                <a:off x="3471" y="13515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52" name="Line 211"/>
              <p:cNvCxnSpPr/>
              <p:nvPr/>
            </p:nvCxnSpPr>
            <p:spPr bwMode="auto">
              <a:xfrm>
                <a:off x="3474" y="9892"/>
                <a:ext cx="0" cy="418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53" name="Line 212"/>
              <p:cNvCxnSpPr/>
              <p:nvPr/>
            </p:nvCxnSpPr>
            <p:spPr bwMode="auto">
              <a:xfrm>
                <a:off x="3474" y="14025"/>
                <a:ext cx="322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54" name="Line 213"/>
              <p:cNvCxnSpPr/>
              <p:nvPr/>
            </p:nvCxnSpPr>
            <p:spPr bwMode="auto">
              <a:xfrm>
                <a:off x="2698" y="10421"/>
                <a:ext cx="11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55" name="Line 214"/>
              <p:cNvCxnSpPr/>
              <p:nvPr/>
            </p:nvCxnSpPr>
            <p:spPr bwMode="auto">
              <a:xfrm>
                <a:off x="3600" y="10716"/>
                <a:ext cx="258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56" name="Line 215"/>
              <p:cNvCxnSpPr/>
              <p:nvPr/>
            </p:nvCxnSpPr>
            <p:spPr bwMode="auto">
              <a:xfrm>
                <a:off x="2698" y="10127"/>
                <a:ext cx="11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57" name="Line 216"/>
              <p:cNvCxnSpPr/>
              <p:nvPr/>
            </p:nvCxnSpPr>
            <p:spPr bwMode="auto">
              <a:xfrm>
                <a:off x="3214" y="10127"/>
                <a:ext cx="0" cy="471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58" name="Line 217"/>
              <p:cNvCxnSpPr/>
              <p:nvPr/>
            </p:nvCxnSpPr>
            <p:spPr bwMode="auto">
              <a:xfrm>
                <a:off x="3214" y="14841"/>
                <a:ext cx="425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59" name="Line 218"/>
              <p:cNvCxnSpPr/>
              <p:nvPr/>
            </p:nvCxnSpPr>
            <p:spPr bwMode="auto">
              <a:xfrm>
                <a:off x="7985" y="14841"/>
                <a:ext cx="1676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60" name="Rectangle 219"/>
              <p:cNvSpPr>
                <a:spLocks noChangeAspect="1" noChangeArrowheads="1"/>
              </p:cNvSpPr>
              <p:nvPr/>
            </p:nvSpPr>
            <p:spPr bwMode="auto">
              <a:xfrm>
                <a:off x="7469" y="14546"/>
                <a:ext cx="516" cy="737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1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61" name="Oval 220"/>
              <p:cNvSpPr>
                <a:spLocks noChangeAspect="1" noChangeArrowheads="1"/>
              </p:cNvSpPr>
              <p:nvPr/>
            </p:nvSpPr>
            <p:spPr bwMode="auto">
              <a:xfrm>
                <a:off x="7912" y="14754"/>
                <a:ext cx="129" cy="147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162" name="Line 221"/>
              <p:cNvCxnSpPr/>
              <p:nvPr/>
            </p:nvCxnSpPr>
            <p:spPr bwMode="auto">
              <a:xfrm flipH="1">
                <a:off x="3471" y="8654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3" name="Line 222"/>
              <p:cNvCxnSpPr/>
              <p:nvPr/>
            </p:nvCxnSpPr>
            <p:spPr bwMode="auto">
              <a:xfrm flipH="1">
                <a:off x="3471" y="8801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" name="Line 223"/>
              <p:cNvCxnSpPr/>
              <p:nvPr/>
            </p:nvCxnSpPr>
            <p:spPr bwMode="auto">
              <a:xfrm flipH="1">
                <a:off x="3471" y="9538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5" name="Line 224"/>
              <p:cNvCxnSpPr/>
              <p:nvPr/>
            </p:nvCxnSpPr>
            <p:spPr bwMode="auto">
              <a:xfrm flipV="1">
                <a:off x="3471" y="8360"/>
                <a:ext cx="0" cy="117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6" name="Line 225"/>
              <p:cNvCxnSpPr/>
              <p:nvPr/>
            </p:nvCxnSpPr>
            <p:spPr bwMode="auto">
              <a:xfrm>
                <a:off x="2956" y="8360"/>
                <a:ext cx="51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7" name="Line 226"/>
              <p:cNvCxnSpPr/>
              <p:nvPr/>
            </p:nvCxnSpPr>
            <p:spPr bwMode="auto">
              <a:xfrm>
                <a:off x="3600" y="10716"/>
                <a:ext cx="0" cy="353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8" name="Line 227"/>
              <p:cNvCxnSpPr/>
              <p:nvPr/>
            </p:nvCxnSpPr>
            <p:spPr bwMode="auto">
              <a:xfrm>
                <a:off x="2668" y="14213"/>
                <a:ext cx="6319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69" name="Text Box 228"/>
              <p:cNvSpPr txBox="1">
                <a:spLocks noChangeAspect="1" noChangeArrowheads="1"/>
              </p:cNvSpPr>
              <p:nvPr/>
            </p:nvSpPr>
            <p:spPr bwMode="auto">
              <a:xfrm>
                <a:off x="2346" y="8201"/>
                <a:ext cx="516" cy="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А</a:t>
                </a:r>
                <a:r>
                  <a:rPr lang="en-US" sz="1150" dirty="0" err="1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Sh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70" name="Text Box 229"/>
              <p:cNvSpPr txBox="1">
                <a:spLocks noChangeAspect="1" noChangeArrowheads="1"/>
              </p:cNvSpPr>
              <p:nvPr/>
            </p:nvSpPr>
            <p:spPr bwMode="auto">
              <a:xfrm>
                <a:off x="2185" y="10456"/>
                <a:ext cx="647" cy="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  <a:tabLst>
                    <a:tab pos="2637155" algn="ctr"/>
                    <a:tab pos="5274310" algn="r"/>
                    <a:tab pos="449580" algn="l"/>
                  </a:tabLst>
                </a:pPr>
                <a:r>
                  <a:rPr lang="en-US" sz="1000" dirty="0" err="1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Yozish</a:t>
                </a:r>
                <a:endParaRPr lang="ru-RU" sz="1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</p:grpSp>
      <p:sp>
        <p:nvSpPr>
          <p:cNvPr id="171" name="Прямоугольник 170"/>
          <p:cNvSpPr/>
          <p:nvPr/>
        </p:nvSpPr>
        <p:spPr>
          <a:xfrm>
            <a:off x="8207654" y="3178397"/>
            <a:ext cx="3636252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179705" algn="ctr"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Stаtik ОZU qurilmаsining sxеmаsi.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0286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9614" y="2945048"/>
            <a:ext cx="3865134" cy="1735667"/>
          </a:xfrm>
        </p:spPr>
        <p:txBody>
          <a:bodyPr>
            <a:noAutofit/>
          </a:bodyPr>
          <a:lstStyle/>
          <a:p>
            <a:r>
              <a:rPr lang="uz-Cyrl-UZ" sz="2000" dirty="0"/>
              <a:t>Bundаy ulаnish shinа </a:t>
            </a:r>
            <a:r>
              <a:rPr lang="uz-Cyrl-UZ" sz="2000" dirty="0" smtClean="0"/>
              <a:t>fоrm</a:t>
            </a:r>
            <a:r>
              <a:rPr lang="en-US" sz="2000" dirty="0" err="1" smtClean="0"/>
              <a:t>alovchi</a:t>
            </a:r>
            <a:r>
              <a:rPr lang="uz-Cyrl-UZ" sz="2000" dirty="0" smtClean="0"/>
              <a:t> </a:t>
            </a:r>
            <a:r>
              <a:rPr lang="uz-Cyrl-UZ" sz="2000" dirty="0"/>
              <a:t>(ShF) mikrоsxеmаsi yordаmidа аmаlgа оshirilаdi. Dinаmik xоtirа uchun rеgеnirаsiya sxеmаsi аlоxidа  qurilаdi.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grpSp>
        <p:nvGrpSpPr>
          <p:cNvPr id="5" name="Группа 4"/>
          <p:cNvGrpSpPr>
            <a:grpSpLocks/>
          </p:cNvGrpSpPr>
          <p:nvPr/>
        </p:nvGrpSpPr>
        <p:grpSpPr bwMode="auto">
          <a:xfrm>
            <a:off x="5879035" y="885190"/>
            <a:ext cx="5675384" cy="5087619"/>
            <a:chOff x="1296" y="5904"/>
            <a:chExt cx="9720" cy="9072"/>
          </a:xfrm>
        </p:grpSpPr>
        <p:sp>
          <p:nvSpPr>
            <p:cNvPr id="6" name="Text Box 341"/>
            <p:cNvSpPr txBox="1">
              <a:spLocks noChangeArrowheads="1"/>
            </p:cNvSpPr>
            <p:nvPr/>
          </p:nvSpPr>
          <p:spPr bwMode="auto">
            <a:xfrm>
              <a:off x="8136" y="12060"/>
              <a:ext cx="2880" cy="172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RAS</a:t>
              </a:r>
              <a:r>
                <a:rPr lang="ru-RU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, </a:t>
              </a:r>
              <a:r>
                <a:rPr lang="en-US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CAS</a:t>
              </a:r>
              <a:r>
                <a:rPr lang="ru-RU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- </a:t>
              </a:r>
              <a:r>
                <a:rPr lang="en-US" sz="120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signallari</a:t>
              </a:r>
              <a:r>
                <a:rPr lang="ru-RU" sz="1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</a:t>
              </a:r>
              <a:r>
                <a:rPr lang="en-US" sz="1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-</a:t>
              </a:r>
              <a:r>
                <a:rPr lang="en-US" sz="120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qator</a:t>
              </a:r>
              <a:r>
                <a:rPr lang="en-US" sz="1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20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va</a:t>
              </a:r>
              <a:r>
                <a:rPr lang="en-US" sz="1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20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ustun</a:t>
              </a:r>
              <a:r>
                <a:rPr lang="en-US" sz="1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20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adresini</a:t>
              </a:r>
              <a:r>
                <a:rPr lang="en-US" sz="1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ru-RU" sz="1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20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tanlashni</a:t>
              </a:r>
              <a:r>
                <a:rPr lang="ru-RU" sz="1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20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boshqaradi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" name="Text Box 342"/>
            <p:cNvSpPr txBox="1">
              <a:spLocks noChangeArrowheads="1"/>
            </p:cNvSpPr>
            <p:nvPr/>
          </p:nvSpPr>
          <p:spPr bwMode="auto">
            <a:xfrm>
              <a:off x="9792" y="8352"/>
              <a:ext cx="720" cy="7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3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D</a:t>
              </a:r>
              <a:r>
                <a:rPr lang="ru-RU" sz="13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0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" name="Text Box 343"/>
            <p:cNvSpPr txBox="1">
              <a:spLocks noChangeArrowheads="1"/>
            </p:cNvSpPr>
            <p:nvPr/>
          </p:nvSpPr>
          <p:spPr bwMode="auto">
            <a:xfrm>
              <a:off x="4320" y="9936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&amp;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" name="Text Box 344"/>
            <p:cNvSpPr txBox="1">
              <a:spLocks noChangeArrowheads="1"/>
            </p:cNvSpPr>
            <p:nvPr/>
          </p:nvSpPr>
          <p:spPr bwMode="auto">
            <a:xfrm>
              <a:off x="4320" y="12096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&amp;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0" name="Text Box 345"/>
            <p:cNvSpPr txBox="1">
              <a:spLocks noChangeArrowheads="1"/>
            </p:cNvSpPr>
            <p:nvPr/>
          </p:nvSpPr>
          <p:spPr bwMode="auto">
            <a:xfrm>
              <a:off x="4320" y="14256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&amp;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1" name="Text Box 346"/>
            <p:cNvSpPr txBox="1">
              <a:spLocks noChangeArrowheads="1"/>
            </p:cNvSpPr>
            <p:nvPr/>
          </p:nvSpPr>
          <p:spPr bwMode="auto">
            <a:xfrm>
              <a:off x="4320" y="10656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&amp;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2" name="Text Box 347"/>
            <p:cNvSpPr txBox="1">
              <a:spLocks noChangeArrowheads="1"/>
            </p:cNvSpPr>
            <p:nvPr/>
          </p:nvSpPr>
          <p:spPr bwMode="auto">
            <a:xfrm>
              <a:off x="4320" y="11232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&amp;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" name="Text Box 348"/>
            <p:cNvSpPr txBox="1">
              <a:spLocks noChangeArrowheads="1"/>
            </p:cNvSpPr>
            <p:nvPr/>
          </p:nvSpPr>
          <p:spPr bwMode="auto">
            <a:xfrm>
              <a:off x="4320" y="11664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&amp;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4" name="Text Box 349"/>
            <p:cNvSpPr txBox="1">
              <a:spLocks noChangeArrowheads="1"/>
            </p:cNvSpPr>
            <p:nvPr/>
          </p:nvSpPr>
          <p:spPr bwMode="auto">
            <a:xfrm>
              <a:off x="4608" y="10944"/>
              <a:ext cx="720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10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5" name="Text Box 350"/>
            <p:cNvSpPr txBox="1">
              <a:spLocks noChangeArrowheads="1"/>
            </p:cNvSpPr>
            <p:nvPr/>
          </p:nvSpPr>
          <p:spPr bwMode="auto">
            <a:xfrm>
              <a:off x="5904" y="6192"/>
              <a:ext cx="201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К155ЛЛ1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6" name="Text Box 351"/>
            <p:cNvSpPr txBox="1">
              <a:spLocks noChangeArrowheads="1"/>
            </p:cNvSpPr>
            <p:nvPr/>
          </p:nvSpPr>
          <p:spPr bwMode="auto">
            <a:xfrm>
              <a:off x="4320" y="6336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&amp;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7" name="Text Box 352"/>
            <p:cNvSpPr txBox="1">
              <a:spLocks noChangeArrowheads="1"/>
            </p:cNvSpPr>
            <p:nvPr/>
          </p:nvSpPr>
          <p:spPr bwMode="auto">
            <a:xfrm>
              <a:off x="4320" y="6912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&amp;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8" name="Text Box 353"/>
            <p:cNvSpPr txBox="1">
              <a:spLocks noChangeArrowheads="1"/>
            </p:cNvSpPr>
            <p:nvPr/>
          </p:nvSpPr>
          <p:spPr bwMode="auto">
            <a:xfrm>
              <a:off x="4320" y="7344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&amp;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9" name="Text Box 354"/>
            <p:cNvSpPr txBox="1">
              <a:spLocks noChangeArrowheads="1"/>
            </p:cNvSpPr>
            <p:nvPr/>
          </p:nvSpPr>
          <p:spPr bwMode="auto">
            <a:xfrm>
              <a:off x="4320" y="7776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&amp;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0" name="Text Box 355"/>
            <p:cNvSpPr txBox="1">
              <a:spLocks noChangeArrowheads="1"/>
            </p:cNvSpPr>
            <p:nvPr/>
          </p:nvSpPr>
          <p:spPr bwMode="auto">
            <a:xfrm>
              <a:off x="4320" y="8496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&amp;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1" name="Text Box 356"/>
            <p:cNvSpPr txBox="1">
              <a:spLocks noChangeArrowheads="1"/>
            </p:cNvSpPr>
            <p:nvPr/>
          </p:nvSpPr>
          <p:spPr bwMode="auto">
            <a:xfrm>
              <a:off x="4320" y="9072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&amp;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2" name="Text Box 357"/>
            <p:cNvSpPr txBox="1">
              <a:spLocks noChangeArrowheads="1"/>
            </p:cNvSpPr>
            <p:nvPr/>
          </p:nvSpPr>
          <p:spPr bwMode="auto">
            <a:xfrm>
              <a:off x="4320" y="9504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&amp;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grpSp>
          <p:nvGrpSpPr>
            <p:cNvPr id="23" name="Group 358"/>
            <p:cNvGrpSpPr>
              <a:grpSpLocks/>
            </p:cNvGrpSpPr>
            <p:nvPr/>
          </p:nvGrpSpPr>
          <p:grpSpPr bwMode="auto">
            <a:xfrm>
              <a:off x="2736" y="6480"/>
              <a:ext cx="1584" cy="144"/>
              <a:chOff x="2448" y="6192"/>
              <a:chExt cx="1584" cy="144"/>
            </a:xfrm>
          </p:grpSpPr>
          <p:cxnSp>
            <p:nvCxnSpPr>
              <p:cNvPr id="245" name="Line 359"/>
              <p:cNvCxnSpPr/>
              <p:nvPr/>
            </p:nvCxnSpPr>
            <p:spPr bwMode="auto">
              <a:xfrm flipH="1">
                <a:off x="2448" y="6192"/>
                <a:ext cx="158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46" name="Line 360"/>
              <p:cNvCxnSpPr/>
              <p:nvPr/>
            </p:nvCxnSpPr>
            <p:spPr bwMode="auto">
              <a:xfrm flipH="1">
                <a:off x="3600" y="633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24" name="Line 361"/>
            <p:cNvCxnSpPr/>
            <p:nvPr/>
          </p:nvCxnSpPr>
          <p:spPr bwMode="auto">
            <a:xfrm flipH="1">
              <a:off x="2733" y="6912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5" name="Line 362"/>
            <p:cNvCxnSpPr/>
            <p:nvPr/>
          </p:nvCxnSpPr>
          <p:spPr bwMode="auto">
            <a:xfrm flipH="1">
              <a:off x="3885" y="7056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" name="Line 363"/>
            <p:cNvCxnSpPr/>
            <p:nvPr/>
          </p:nvCxnSpPr>
          <p:spPr bwMode="auto">
            <a:xfrm flipH="1">
              <a:off x="2736" y="7488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7" name="Line 364"/>
            <p:cNvCxnSpPr/>
            <p:nvPr/>
          </p:nvCxnSpPr>
          <p:spPr bwMode="auto">
            <a:xfrm flipH="1">
              <a:off x="3888" y="7632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8" name="Line 365"/>
            <p:cNvCxnSpPr/>
            <p:nvPr/>
          </p:nvCxnSpPr>
          <p:spPr bwMode="auto">
            <a:xfrm flipH="1">
              <a:off x="2736" y="7920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" name="Line 366"/>
            <p:cNvCxnSpPr/>
            <p:nvPr/>
          </p:nvCxnSpPr>
          <p:spPr bwMode="auto">
            <a:xfrm flipH="1">
              <a:off x="3888" y="8064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" name="Line 367"/>
            <p:cNvCxnSpPr/>
            <p:nvPr/>
          </p:nvCxnSpPr>
          <p:spPr bwMode="auto">
            <a:xfrm flipH="1">
              <a:off x="2736" y="8640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" name="Line 368"/>
            <p:cNvCxnSpPr/>
            <p:nvPr/>
          </p:nvCxnSpPr>
          <p:spPr bwMode="auto">
            <a:xfrm flipH="1">
              <a:off x="3888" y="8784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" name="Line 369"/>
            <p:cNvCxnSpPr/>
            <p:nvPr/>
          </p:nvCxnSpPr>
          <p:spPr bwMode="auto">
            <a:xfrm flipH="1">
              <a:off x="2736" y="9072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" name="Line 370"/>
            <p:cNvCxnSpPr/>
            <p:nvPr/>
          </p:nvCxnSpPr>
          <p:spPr bwMode="auto">
            <a:xfrm flipH="1">
              <a:off x="3888" y="9216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" name="Line 371"/>
            <p:cNvCxnSpPr/>
            <p:nvPr/>
          </p:nvCxnSpPr>
          <p:spPr bwMode="auto">
            <a:xfrm flipH="1">
              <a:off x="2736" y="9648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" name="Line 372"/>
            <p:cNvCxnSpPr/>
            <p:nvPr/>
          </p:nvCxnSpPr>
          <p:spPr bwMode="auto">
            <a:xfrm flipH="1">
              <a:off x="3888" y="9792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" name="Line 373"/>
            <p:cNvCxnSpPr/>
            <p:nvPr/>
          </p:nvCxnSpPr>
          <p:spPr bwMode="auto">
            <a:xfrm flipH="1">
              <a:off x="2736" y="10080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7" name="Line 374"/>
            <p:cNvCxnSpPr/>
            <p:nvPr/>
          </p:nvCxnSpPr>
          <p:spPr bwMode="auto">
            <a:xfrm flipH="1">
              <a:off x="3888" y="10224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38" name="Group 375"/>
            <p:cNvGrpSpPr>
              <a:grpSpLocks/>
            </p:cNvGrpSpPr>
            <p:nvPr/>
          </p:nvGrpSpPr>
          <p:grpSpPr bwMode="auto">
            <a:xfrm>
              <a:off x="2736" y="10800"/>
              <a:ext cx="1584" cy="144"/>
              <a:chOff x="2448" y="6192"/>
              <a:chExt cx="1584" cy="144"/>
            </a:xfrm>
          </p:grpSpPr>
          <p:cxnSp>
            <p:nvCxnSpPr>
              <p:cNvPr id="243" name="Line 376"/>
              <p:cNvCxnSpPr/>
              <p:nvPr/>
            </p:nvCxnSpPr>
            <p:spPr bwMode="auto">
              <a:xfrm flipH="1">
                <a:off x="2448" y="6192"/>
                <a:ext cx="158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44" name="Line 377"/>
              <p:cNvCxnSpPr/>
              <p:nvPr/>
            </p:nvCxnSpPr>
            <p:spPr bwMode="auto">
              <a:xfrm flipH="1">
                <a:off x="3600" y="633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39" name="Line 378"/>
            <p:cNvCxnSpPr/>
            <p:nvPr/>
          </p:nvCxnSpPr>
          <p:spPr bwMode="auto">
            <a:xfrm flipH="1">
              <a:off x="2736" y="11232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0" name="Line 379"/>
            <p:cNvCxnSpPr/>
            <p:nvPr/>
          </p:nvCxnSpPr>
          <p:spPr bwMode="auto">
            <a:xfrm flipH="1">
              <a:off x="3888" y="11376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" name="Line 380"/>
            <p:cNvCxnSpPr/>
            <p:nvPr/>
          </p:nvCxnSpPr>
          <p:spPr bwMode="auto">
            <a:xfrm flipH="1">
              <a:off x="2736" y="11808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2" name="Line 381"/>
            <p:cNvCxnSpPr/>
            <p:nvPr/>
          </p:nvCxnSpPr>
          <p:spPr bwMode="auto">
            <a:xfrm flipH="1">
              <a:off x="3888" y="11952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3" name="Line 382"/>
            <p:cNvCxnSpPr/>
            <p:nvPr/>
          </p:nvCxnSpPr>
          <p:spPr bwMode="auto">
            <a:xfrm flipH="1">
              <a:off x="2736" y="12240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" name="Line 383"/>
            <p:cNvCxnSpPr/>
            <p:nvPr/>
          </p:nvCxnSpPr>
          <p:spPr bwMode="auto">
            <a:xfrm flipH="1">
              <a:off x="3888" y="12384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5" name="Line 384"/>
            <p:cNvCxnSpPr/>
            <p:nvPr/>
          </p:nvCxnSpPr>
          <p:spPr bwMode="auto">
            <a:xfrm flipH="1">
              <a:off x="2736" y="12960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" name="Line 385"/>
            <p:cNvCxnSpPr/>
            <p:nvPr/>
          </p:nvCxnSpPr>
          <p:spPr bwMode="auto">
            <a:xfrm flipH="1">
              <a:off x="3888" y="13104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" name="Line 386"/>
            <p:cNvCxnSpPr/>
            <p:nvPr/>
          </p:nvCxnSpPr>
          <p:spPr bwMode="auto">
            <a:xfrm flipH="1">
              <a:off x="2733" y="13395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" name="Line 387"/>
            <p:cNvCxnSpPr/>
            <p:nvPr/>
          </p:nvCxnSpPr>
          <p:spPr bwMode="auto">
            <a:xfrm flipH="1">
              <a:off x="3885" y="13536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" name="Line 388"/>
            <p:cNvCxnSpPr/>
            <p:nvPr/>
          </p:nvCxnSpPr>
          <p:spPr bwMode="auto">
            <a:xfrm flipH="1">
              <a:off x="2733" y="13968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" name="Line 389"/>
            <p:cNvCxnSpPr/>
            <p:nvPr/>
          </p:nvCxnSpPr>
          <p:spPr bwMode="auto">
            <a:xfrm flipH="1">
              <a:off x="3885" y="14115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" name="Line 390"/>
            <p:cNvCxnSpPr/>
            <p:nvPr/>
          </p:nvCxnSpPr>
          <p:spPr bwMode="auto">
            <a:xfrm flipH="1">
              <a:off x="2733" y="14400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2" name="Line 391"/>
            <p:cNvCxnSpPr/>
            <p:nvPr/>
          </p:nvCxnSpPr>
          <p:spPr bwMode="auto">
            <a:xfrm flipH="1">
              <a:off x="3885" y="14544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3" name="Line 392"/>
            <p:cNvCxnSpPr/>
            <p:nvPr/>
          </p:nvCxnSpPr>
          <p:spPr bwMode="auto">
            <a:xfrm>
              <a:off x="3888" y="6624"/>
              <a:ext cx="0" cy="38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4" name="Line 393"/>
            <p:cNvCxnSpPr/>
            <p:nvPr/>
          </p:nvCxnSpPr>
          <p:spPr bwMode="auto">
            <a:xfrm flipH="1">
              <a:off x="1872" y="10368"/>
              <a:ext cx="201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" name="Line 394"/>
            <p:cNvCxnSpPr/>
            <p:nvPr/>
          </p:nvCxnSpPr>
          <p:spPr bwMode="auto">
            <a:xfrm>
              <a:off x="3888" y="10944"/>
              <a:ext cx="0" cy="38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6" name="Line 395"/>
            <p:cNvCxnSpPr/>
            <p:nvPr/>
          </p:nvCxnSpPr>
          <p:spPr bwMode="auto">
            <a:xfrm flipH="1">
              <a:off x="1872" y="14832"/>
              <a:ext cx="604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7" name="Line 396"/>
            <p:cNvCxnSpPr/>
            <p:nvPr/>
          </p:nvCxnSpPr>
          <p:spPr bwMode="auto">
            <a:xfrm flipH="1">
              <a:off x="1728" y="6336"/>
              <a:ext cx="100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58" name="Group 397"/>
            <p:cNvGrpSpPr>
              <a:grpSpLocks/>
            </p:cNvGrpSpPr>
            <p:nvPr/>
          </p:nvGrpSpPr>
          <p:grpSpPr bwMode="auto">
            <a:xfrm>
              <a:off x="2592" y="6048"/>
              <a:ext cx="720" cy="8496"/>
              <a:chOff x="2304" y="5760"/>
              <a:chExt cx="720" cy="8496"/>
            </a:xfrm>
          </p:grpSpPr>
          <p:cxnSp>
            <p:nvCxnSpPr>
              <p:cNvPr id="226" name="Line 398"/>
              <p:cNvCxnSpPr/>
              <p:nvPr/>
            </p:nvCxnSpPr>
            <p:spPr bwMode="auto">
              <a:xfrm flipV="1">
                <a:off x="2448" y="6048"/>
                <a:ext cx="0" cy="806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27" name="Text Box 399"/>
              <p:cNvSpPr txBox="1">
                <a:spLocks noChangeArrowheads="1"/>
              </p:cNvSpPr>
              <p:nvPr/>
            </p:nvSpPr>
            <p:spPr bwMode="auto">
              <a:xfrm>
                <a:off x="2304" y="5760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28" name="Text Box 400"/>
              <p:cNvSpPr txBox="1">
                <a:spLocks noChangeArrowheads="1"/>
              </p:cNvSpPr>
              <p:nvPr/>
            </p:nvSpPr>
            <p:spPr bwMode="auto">
              <a:xfrm>
                <a:off x="2304" y="6192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2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29" name="Text Box 401"/>
              <p:cNvSpPr txBox="1">
                <a:spLocks noChangeArrowheads="1"/>
              </p:cNvSpPr>
              <p:nvPr/>
            </p:nvSpPr>
            <p:spPr bwMode="auto">
              <a:xfrm>
                <a:off x="2304" y="6768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3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30" name="Text Box 402"/>
              <p:cNvSpPr txBox="1">
                <a:spLocks noChangeArrowheads="1"/>
              </p:cNvSpPr>
              <p:nvPr/>
            </p:nvSpPr>
            <p:spPr bwMode="auto">
              <a:xfrm>
                <a:off x="2304" y="7200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4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31" name="Text Box 403"/>
              <p:cNvSpPr txBox="1">
                <a:spLocks noChangeArrowheads="1"/>
              </p:cNvSpPr>
              <p:nvPr/>
            </p:nvSpPr>
            <p:spPr bwMode="auto">
              <a:xfrm>
                <a:off x="2304" y="7920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5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32" name="Text Box 404"/>
              <p:cNvSpPr txBox="1">
                <a:spLocks noChangeArrowheads="1"/>
              </p:cNvSpPr>
              <p:nvPr/>
            </p:nvSpPr>
            <p:spPr bwMode="auto">
              <a:xfrm>
                <a:off x="2304" y="8352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6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33" name="Text Box 405"/>
              <p:cNvSpPr txBox="1">
                <a:spLocks noChangeArrowheads="1"/>
              </p:cNvSpPr>
              <p:nvPr/>
            </p:nvSpPr>
            <p:spPr bwMode="auto">
              <a:xfrm>
                <a:off x="2304" y="8928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7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34" name="Text Box 406"/>
              <p:cNvSpPr txBox="1">
                <a:spLocks noChangeArrowheads="1"/>
              </p:cNvSpPr>
              <p:nvPr/>
            </p:nvSpPr>
            <p:spPr bwMode="auto">
              <a:xfrm>
                <a:off x="2304" y="9360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8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35" name="Text Box 407"/>
              <p:cNvSpPr txBox="1">
                <a:spLocks noChangeArrowheads="1"/>
              </p:cNvSpPr>
              <p:nvPr/>
            </p:nvSpPr>
            <p:spPr bwMode="auto">
              <a:xfrm>
                <a:off x="2304" y="10080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9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36" name="Text Box 408"/>
              <p:cNvSpPr txBox="1">
                <a:spLocks noChangeArrowheads="1"/>
              </p:cNvSpPr>
              <p:nvPr/>
            </p:nvSpPr>
            <p:spPr bwMode="auto">
              <a:xfrm>
                <a:off x="2304" y="10512"/>
                <a:ext cx="720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10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37" name="Text Box 409"/>
              <p:cNvSpPr txBox="1">
                <a:spLocks noChangeArrowheads="1"/>
              </p:cNvSpPr>
              <p:nvPr/>
            </p:nvSpPr>
            <p:spPr bwMode="auto">
              <a:xfrm>
                <a:off x="2304" y="11088"/>
                <a:ext cx="720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11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38" name="Text Box 410"/>
              <p:cNvSpPr txBox="1">
                <a:spLocks noChangeArrowheads="1"/>
              </p:cNvSpPr>
              <p:nvPr/>
            </p:nvSpPr>
            <p:spPr bwMode="auto">
              <a:xfrm>
                <a:off x="2304" y="11520"/>
                <a:ext cx="720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12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39" name="Text Box 411"/>
              <p:cNvSpPr txBox="1">
                <a:spLocks noChangeArrowheads="1"/>
              </p:cNvSpPr>
              <p:nvPr/>
            </p:nvSpPr>
            <p:spPr bwMode="auto">
              <a:xfrm>
                <a:off x="2304" y="12240"/>
                <a:ext cx="720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13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40" name="Text Box 412"/>
              <p:cNvSpPr txBox="1">
                <a:spLocks noChangeArrowheads="1"/>
              </p:cNvSpPr>
              <p:nvPr/>
            </p:nvSpPr>
            <p:spPr bwMode="auto">
              <a:xfrm>
                <a:off x="2304" y="12672"/>
                <a:ext cx="720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14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41" name="Text Box 413"/>
              <p:cNvSpPr txBox="1">
                <a:spLocks noChangeArrowheads="1"/>
              </p:cNvSpPr>
              <p:nvPr/>
            </p:nvSpPr>
            <p:spPr bwMode="auto">
              <a:xfrm>
                <a:off x="2304" y="13248"/>
                <a:ext cx="720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15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42" name="Text Box 414"/>
              <p:cNvSpPr txBox="1">
                <a:spLocks noChangeArrowheads="1"/>
              </p:cNvSpPr>
              <p:nvPr/>
            </p:nvSpPr>
            <p:spPr bwMode="auto">
              <a:xfrm>
                <a:off x="2304" y="13680"/>
                <a:ext cx="720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16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59" name="Group 415"/>
            <p:cNvGrpSpPr>
              <a:grpSpLocks/>
            </p:cNvGrpSpPr>
            <p:nvPr/>
          </p:nvGrpSpPr>
          <p:grpSpPr bwMode="auto">
            <a:xfrm>
              <a:off x="4752" y="6624"/>
              <a:ext cx="432" cy="1296"/>
              <a:chOff x="4464" y="6336"/>
              <a:chExt cx="432" cy="1296"/>
            </a:xfrm>
          </p:grpSpPr>
          <p:cxnSp>
            <p:nvCxnSpPr>
              <p:cNvPr id="222" name="Line 416"/>
              <p:cNvCxnSpPr/>
              <p:nvPr/>
            </p:nvCxnSpPr>
            <p:spPr bwMode="auto">
              <a:xfrm>
                <a:off x="4464" y="633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23" name="Line 417"/>
              <p:cNvCxnSpPr/>
              <p:nvPr/>
            </p:nvCxnSpPr>
            <p:spPr bwMode="auto">
              <a:xfrm>
                <a:off x="4464" y="6768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24" name="Line 418"/>
              <p:cNvCxnSpPr/>
              <p:nvPr/>
            </p:nvCxnSpPr>
            <p:spPr bwMode="auto">
              <a:xfrm>
                <a:off x="4464" y="7200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25" name="Line 419"/>
              <p:cNvCxnSpPr/>
              <p:nvPr/>
            </p:nvCxnSpPr>
            <p:spPr bwMode="auto">
              <a:xfrm>
                <a:off x="4464" y="7632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60" name="Group 420"/>
            <p:cNvGrpSpPr>
              <a:grpSpLocks/>
            </p:cNvGrpSpPr>
            <p:nvPr/>
          </p:nvGrpSpPr>
          <p:grpSpPr bwMode="auto">
            <a:xfrm>
              <a:off x="4752" y="8784"/>
              <a:ext cx="432" cy="1296"/>
              <a:chOff x="4464" y="6336"/>
              <a:chExt cx="432" cy="1296"/>
            </a:xfrm>
          </p:grpSpPr>
          <p:cxnSp>
            <p:nvCxnSpPr>
              <p:cNvPr id="218" name="Line 421"/>
              <p:cNvCxnSpPr/>
              <p:nvPr/>
            </p:nvCxnSpPr>
            <p:spPr bwMode="auto">
              <a:xfrm>
                <a:off x="4464" y="633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19" name="Line 422"/>
              <p:cNvCxnSpPr/>
              <p:nvPr/>
            </p:nvCxnSpPr>
            <p:spPr bwMode="auto">
              <a:xfrm>
                <a:off x="4464" y="6768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20" name="Line 423"/>
              <p:cNvCxnSpPr/>
              <p:nvPr/>
            </p:nvCxnSpPr>
            <p:spPr bwMode="auto">
              <a:xfrm>
                <a:off x="4464" y="7200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21" name="Line 424"/>
              <p:cNvCxnSpPr/>
              <p:nvPr/>
            </p:nvCxnSpPr>
            <p:spPr bwMode="auto">
              <a:xfrm>
                <a:off x="4464" y="7632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61" name="Group 425"/>
            <p:cNvGrpSpPr>
              <a:grpSpLocks/>
            </p:cNvGrpSpPr>
            <p:nvPr/>
          </p:nvGrpSpPr>
          <p:grpSpPr bwMode="auto">
            <a:xfrm>
              <a:off x="4752" y="10944"/>
              <a:ext cx="432" cy="1296"/>
              <a:chOff x="4464" y="6336"/>
              <a:chExt cx="432" cy="1296"/>
            </a:xfrm>
          </p:grpSpPr>
          <p:cxnSp>
            <p:nvCxnSpPr>
              <p:cNvPr id="214" name="Line 426"/>
              <p:cNvCxnSpPr/>
              <p:nvPr/>
            </p:nvCxnSpPr>
            <p:spPr bwMode="auto">
              <a:xfrm>
                <a:off x="4464" y="633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15" name="Line 427"/>
              <p:cNvCxnSpPr/>
              <p:nvPr/>
            </p:nvCxnSpPr>
            <p:spPr bwMode="auto">
              <a:xfrm>
                <a:off x="4464" y="6768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16" name="Line 428"/>
              <p:cNvCxnSpPr/>
              <p:nvPr/>
            </p:nvCxnSpPr>
            <p:spPr bwMode="auto">
              <a:xfrm>
                <a:off x="4464" y="7200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17" name="Line 429"/>
              <p:cNvCxnSpPr/>
              <p:nvPr/>
            </p:nvCxnSpPr>
            <p:spPr bwMode="auto">
              <a:xfrm>
                <a:off x="4464" y="7632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62" name="Group 430"/>
            <p:cNvGrpSpPr>
              <a:grpSpLocks/>
            </p:cNvGrpSpPr>
            <p:nvPr/>
          </p:nvGrpSpPr>
          <p:grpSpPr bwMode="auto">
            <a:xfrm>
              <a:off x="4752" y="13104"/>
              <a:ext cx="432" cy="1296"/>
              <a:chOff x="4464" y="6336"/>
              <a:chExt cx="432" cy="1296"/>
            </a:xfrm>
          </p:grpSpPr>
          <p:cxnSp>
            <p:nvCxnSpPr>
              <p:cNvPr id="210" name="Line 431"/>
              <p:cNvCxnSpPr/>
              <p:nvPr/>
            </p:nvCxnSpPr>
            <p:spPr bwMode="auto">
              <a:xfrm>
                <a:off x="4464" y="633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11" name="Line 432"/>
              <p:cNvCxnSpPr/>
              <p:nvPr/>
            </p:nvCxnSpPr>
            <p:spPr bwMode="auto">
              <a:xfrm>
                <a:off x="4464" y="6768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12" name="Line 433"/>
              <p:cNvCxnSpPr/>
              <p:nvPr/>
            </p:nvCxnSpPr>
            <p:spPr bwMode="auto">
              <a:xfrm>
                <a:off x="4464" y="7200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13" name="Line 434"/>
              <p:cNvCxnSpPr/>
              <p:nvPr/>
            </p:nvCxnSpPr>
            <p:spPr bwMode="auto">
              <a:xfrm>
                <a:off x="4464" y="7632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63" name="Text Box 435"/>
            <p:cNvSpPr txBox="1">
              <a:spLocks noChangeArrowheads="1"/>
            </p:cNvSpPr>
            <p:nvPr/>
          </p:nvSpPr>
          <p:spPr bwMode="auto">
            <a:xfrm>
              <a:off x="4608" y="6192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1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4" name="Text Box 436"/>
            <p:cNvSpPr txBox="1">
              <a:spLocks noChangeArrowheads="1"/>
            </p:cNvSpPr>
            <p:nvPr/>
          </p:nvSpPr>
          <p:spPr bwMode="auto">
            <a:xfrm>
              <a:off x="4608" y="6624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2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5" name="Text Box 437"/>
            <p:cNvSpPr txBox="1">
              <a:spLocks noChangeArrowheads="1"/>
            </p:cNvSpPr>
            <p:nvPr/>
          </p:nvSpPr>
          <p:spPr bwMode="auto">
            <a:xfrm>
              <a:off x="4608" y="7200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3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6" name="Text Box 438"/>
            <p:cNvSpPr txBox="1">
              <a:spLocks noChangeArrowheads="1"/>
            </p:cNvSpPr>
            <p:nvPr/>
          </p:nvSpPr>
          <p:spPr bwMode="auto">
            <a:xfrm>
              <a:off x="4608" y="7632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4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7" name="Text Box 439"/>
            <p:cNvSpPr txBox="1">
              <a:spLocks noChangeArrowheads="1"/>
            </p:cNvSpPr>
            <p:nvPr/>
          </p:nvSpPr>
          <p:spPr bwMode="auto">
            <a:xfrm>
              <a:off x="4608" y="8352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5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8" name="Text Box 440"/>
            <p:cNvSpPr txBox="1">
              <a:spLocks noChangeArrowheads="1"/>
            </p:cNvSpPr>
            <p:nvPr/>
          </p:nvSpPr>
          <p:spPr bwMode="auto">
            <a:xfrm>
              <a:off x="4608" y="8784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6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9" name="Text Box 441"/>
            <p:cNvSpPr txBox="1">
              <a:spLocks noChangeArrowheads="1"/>
            </p:cNvSpPr>
            <p:nvPr/>
          </p:nvSpPr>
          <p:spPr bwMode="auto">
            <a:xfrm>
              <a:off x="4608" y="9360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7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0" name="Text Box 442"/>
            <p:cNvSpPr txBox="1">
              <a:spLocks noChangeArrowheads="1"/>
            </p:cNvSpPr>
            <p:nvPr/>
          </p:nvSpPr>
          <p:spPr bwMode="auto">
            <a:xfrm>
              <a:off x="4608" y="9792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8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1" name="Text Box 443"/>
            <p:cNvSpPr txBox="1">
              <a:spLocks noChangeArrowheads="1"/>
            </p:cNvSpPr>
            <p:nvPr/>
          </p:nvSpPr>
          <p:spPr bwMode="auto">
            <a:xfrm>
              <a:off x="4608" y="10512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9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2" name="Text Box 444"/>
            <p:cNvSpPr txBox="1">
              <a:spLocks noChangeArrowheads="1"/>
            </p:cNvSpPr>
            <p:nvPr/>
          </p:nvSpPr>
          <p:spPr bwMode="auto">
            <a:xfrm>
              <a:off x="4608" y="11520"/>
              <a:ext cx="720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11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3" name="Text Box 445"/>
            <p:cNvSpPr txBox="1">
              <a:spLocks noChangeArrowheads="1"/>
            </p:cNvSpPr>
            <p:nvPr/>
          </p:nvSpPr>
          <p:spPr bwMode="auto">
            <a:xfrm>
              <a:off x="4608" y="11952"/>
              <a:ext cx="720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12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4" name="Text Box 446"/>
            <p:cNvSpPr txBox="1">
              <a:spLocks noChangeArrowheads="1"/>
            </p:cNvSpPr>
            <p:nvPr/>
          </p:nvSpPr>
          <p:spPr bwMode="auto">
            <a:xfrm>
              <a:off x="4608" y="12672"/>
              <a:ext cx="720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13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5" name="Text Box 447"/>
            <p:cNvSpPr txBox="1">
              <a:spLocks noChangeArrowheads="1"/>
            </p:cNvSpPr>
            <p:nvPr/>
          </p:nvSpPr>
          <p:spPr bwMode="auto">
            <a:xfrm>
              <a:off x="4608" y="13104"/>
              <a:ext cx="720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14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6" name="Text Box 448"/>
            <p:cNvSpPr txBox="1">
              <a:spLocks noChangeArrowheads="1"/>
            </p:cNvSpPr>
            <p:nvPr/>
          </p:nvSpPr>
          <p:spPr bwMode="auto">
            <a:xfrm>
              <a:off x="4608" y="13680"/>
              <a:ext cx="720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15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7" name="Text Box 449"/>
            <p:cNvSpPr txBox="1">
              <a:spLocks noChangeArrowheads="1"/>
            </p:cNvSpPr>
            <p:nvPr/>
          </p:nvSpPr>
          <p:spPr bwMode="auto">
            <a:xfrm>
              <a:off x="4608" y="14112"/>
              <a:ext cx="720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16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78" name="Line 450"/>
            <p:cNvCxnSpPr/>
            <p:nvPr/>
          </p:nvCxnSpPr>
          <p:spPr bwMode="auto">
            <a:xfrm flipH="1">
              <a:off x="7056" y="6912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9" name="Line 451"/>
            <p:cNvCxnSpPr/>
            <p:nvPr/>
          </p:nvCxnSpPr>
          <p:spPr bwMode="auto">
            <a:xfrm flipH="1">
              <a:off x="7056" y="7632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" name="Line 452"/>
            <p:cNvCxnSpPr/>
            <p:nvPr/>
          </p:nvCxnSpPr>
          <p:spPr bwMode="auto">
            <a:xfrm flipH="1">
              <a:off x="7056" y="8208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" name="Line 453"/>
            <p:cNvCxnSpPr/>
            <p:nvPr/>
          </p:nvCxnSpPr>
          <p:spPr bwMode="auto">
            <a:xfrm flipH="1">
              <a:off x="7056" y="8928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" name="Line 454"/>
            <p:cNvCxnSpPr/>
            <p:nvPr/>
          </p:nvCxnSpPr>
          <p:spPr bwMode="auto">
            <a:xfrm flipH="1">
              <a:off x="7056" y="9792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3" name="Line 455"/>
            <p:cNvCxnSpPr/>
            <p:nvPr/>
          </p:nvCxnSpPr>
          <p:spPr bwMode="auto">
            <a:xfrm flipH="1">
              <a:off x="7056" y="10512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4" name="Line 456"/>
            <p:cNvCxnSpPr/>
            <p:nvPr/>
          </p:nvCxnSpPr>
          <p:spPr bwMode="auto">
            <a:xfrm flipH="1">
              <a:off x="7056" y="11088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5" name="Line 457"/>
            <p:cNvCxnSpPr/>
            <p:nvPr/>
          </p:nvCxnSpPr>
          <p:spPr bwMode="auto">
            <a:xfrm flipH="1">
              <a:off x="7056" y="11808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" name="Line 458"/>
            <p:cNvCxnSpPr/>
            <p:nvPr/>
          </p:nvCxnSpPr>
          <p:spPr bwMode="auto">
            <a:xfrm>
              <a:off x="5184" y="6192"/>
              <a:ext cx="100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" name="Line 459"/>
            <p:cNvCxnSpPr/>
            <p:nvPr/>
          </p:nvCxnSpPr>
          <p:spPr bwMode="auto">
            <a:xfrm>
              <a:off x="7488" y="6192"/>
              <a:ext cx="7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8" name="Text Box 460"/>
            <p:cNvSpPr txBox="1">
              <a:spLocks noChangeArrowheads="1"/>
            </p:cNvSpPr>
            <p:nvPr/>
          </p:nvSpPr>
          <p:spPr bwMode="auto">
            <a:xfrm>
              <a:off x="7056" y="6480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1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9" name="Text Box 461"/>
            <p:cNvSpPr txBox="1">
              <a:spLocks noChangeArrowheads="1"/>
            </p:cNvSpPr>
            <p:nvPr/>
          </p:nvSpPr>
          <p:spPr bwMode="auto">
            <a:xfrm>
              <a:off x="7056" y="7200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2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0" name="Text Box 462"/>
            <p:cNvSpPr txBox="1">
              <a:spLocks noChangeArrowheads="1"/>
            </p:cNvSpPr>
            <p:nvPr/>
          </p:nvSpPr>
          <p:spPr bwMode="auto">
            <a:xfrm>
              <a:off x="7056" y="7776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3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1" name="Text Box 463"/>
            <p:cNvSpPr txBox="1">
              <a:spLocks noChangeArrowheads="1"/>
            </p:cNvSpPr>
            <p:nvPr/>
          </p:nvSpPr>
          <p:spPr bwMode="auto">
            <a:xfrm>
              <a:off x="7056" y="8352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4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2" name="Text Box 464"/>
            <p:cNvSpPr txBox="1">
              <a:spLocks noChangeArrowheads="1"/>
            </p:cNvSpPr>
            <p:nvPr/>
          </p:nvSpPr>
          <p:spPr bwMode="auto">
            <a:xfrm>
              <a:off x="7056" y="9360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5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3" name="Text Box 465"/>
            <p:cNvSpPr txBox="1">
              <a:spLocks noChangeArrowheads="1"/>
            </p:cNvSpPr>
            <p:nvPr/>
          </p:nvSpPr>
          <p:spPr bwMode="auto">
            <a:xfrm>
              <a:off x="7056" y="10080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6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4" name="Text Box 466"/>
            <p:cNvSpPr txBox="1">
              <a:spLocks noChangeArrowheads="1"/>
            </p:cNvSpPr>
            <p:nvPr/>
          </p:nvSpPr>
          <p:spPr bwMode="auto">
            <a:xfrm>
              <a:off x="7056" y="10656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7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5" name="Text Box 467"/>
            <p:cNvSpPr txBox="1">
              <a:spLocks noChangeArrowheads="1"/>
            </p:cNvSpPr>
            <p:nvPr/>
          </p:nvSpPr>
          <p:spPr bwMode="auto">
            <a:xfrm>
              <a:off x="7056" y="11376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8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96" name="Line 468"/>
            <p:cNvCxnSpPr/>
            <p:nvPr/>
          </p:nvCxnSpPr>
          <p:spPr bwMode="auto">
            <a:xfrm flipV="1">
              <a:off x="7488" y="6192"/>
              <a:ext cx="0" cy="56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97" name="Group 469"/>
            <p:cNvGrpSpPr>
              <a:grpSpLocks/>
            </p:cNvGrpSpPr>
            <p:nvPr/>
          </p:nvGrpSpPr>
          <p:grpSpPr bwMode="auto">
            <a:xfrm>
              <a:off x="6624" y="6624"/>
              <a:ext cx="576" cy="2736"/>
              <a:chOff x="6048" y="6336"/>
              <a:chExt cx="576" cy="2016"/>
            </a:xfrm>
          </p:grpSpPr>
          <p:grpSp>
            <p:nvGrpSpPr>
              <p:cNvPr id="199" name="Group 470"/>
              <p:cNvGrpSpPr>
                <a:grpSpLocks/>
              </p:cNvGrpSpPr>
              <p:nvPr/>
            </p:nvGrpSpPr>
            <p:grpSpPr bwMode="auto">
              <a:xfrm>
                <a:off x="6048" y="6336"/>
                <a:ext cx="576" cy="2016"/>
                <a:chOff x="4032" y="6048"/>
                <a:chExt cx="576" cy="2016"/>
              </a:xfrm>
            </p:grpSpPr>
            <p:grpSp>
              <p:nvGrpSpPr>
                <p:cNvPr id="201" name="Group 471"/>
                <p:cNvGrpSpPr>
                  <a:grpSpLocks/>
                </p:cNvGrpSpPr>
                <p:nvPr/>
              </p:nvGrpSpPr>
              <p:grpSpPr bwMode="auto">
                <a:xfrm>
                  <a:off x="4032" y="6048"/>
                  <a:ext cx="432" cy="1872"/>
                  <a:chOff x="3744" y="6048"/>
                  <a:chExt cx="720" cy="2304"/>
                </a:xfrm>
              </p:grpSpPr>
              <p:sp>
                <p:nvSpPr>
                  <p:cNvPr id="206" name="Rectangle 472"/>
                  <p:cNvSpPr>
                    <a:spLocks noChangeArrowheads="1"/>
                  </p:cNvSpPr>
                  <p:nvPr/>
                </p:nvSpPr>
                <p:spPr bwMode="auto">
                  <a:xfrm>
                    <a:off x="3744" y="6048"/>
                    <a:ext cx="720" cy="2304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endParaRPr lang="ru-RU"/>
                  </a:p>
                </p:txBody>
              </p:sp>
              <p:cxnSp>
                <p:nvCxnSpPr>
                  <p:cNvPr id="207" name="Line 473"/>
                  <p:cNvCxnSpPr/>
                  <p:nvPr/>
                </p:nvCxnSpPr>
                <p:spPr bwMode="auto">
                  <a:xfrm>
                    <a:off x="3744" y="6624"/>
                    <a:ext cx="72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cxnSp>
                <p:nvCxnSpPr>
                  <p:cNvPr id="208" name="Line 474"/>
                  <p:cNvCxnSpPr/>
                  <p:nvPr/>
                </p:nvCxnSpPr>
                <p:spPr bwMode="auto">
                  <a:xfrm>
                    <a:off x="3744" y="7200"/>
                    <a:ext cx="72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cxnSp>
                <p:nvCxnSpPr>
                  <p:cNvPr id="209" name="Line 475"/>
                  <p:cNvCxnSpPr/>
                  <p:nvPr/>
                </p:nvCxnSpPr>
                <p:spPr bwMode="auto">
                  <a:xfrm>
                    <a:off x="3744" y="7776"/>
                    <a:ext cx="72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  <p:sp>
              <p:nvSpPr>
                <p:cNvPr id="202" name="Text Box 476"/>
                <p:cNvSpPr txBox="1">
                  <a:spLocks noChangeArrowheads="1"/>
                </p:cNvSpPr>
                <p:nvPr/>
              </p:nvSpPr>
              <p:spPr bwMode="auto">
                <a:xfrm>
                  <a:off x="4032" y="6048"/>
                  <a:ext cx="576" cy="57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en-US" sz="135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1</a:t>
                  </a:r>
                  <a:endParaRPr lang="ru-RU" sz="10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03" name="Text Box 477"/>
                <p:cNvSpPr txBox="1">
                  <a:spLocks noChangeArrowheads="1"/>
                </p:cNvSpPr>
                <p:nvPr/>
              </p:nvSpPr>
              <p:spPr bwMode="auto">
                <a:xfrm>
                  <a:off x="4032" y="6624"/>
                  <a:ext cx="576" cy="57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en-US" sz="135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1</a:t>
                  </a:r>
                  <a:endParaRPr lang="ru-RU" sz="10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04" name="Text Box 478"/>
                <p:cNvSpPr txBox="1">
                  <a:spLocks noChangeArrowheads="1"/>
                </p:cNvSpPr>
                <p:nvPr/>
              </p:nvSpPr>
              <p:spPr bwMode="auto">
                <a:xfrm>
                  <a:off x="4032" y="7056"/>
                  <a:ext cx="576" cy="57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en-US" sz="135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1</a:t>
                  </a:r>
                  <a:endParaRPr lang="ru-RU" sz="10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  <a:p>
                  <a:pPr>
                    <a:spcAft>
                      <a:spcPts val="0"/>
                    </a:spcAft>
                  </a:pPr>
                  <a:r>
                    <a:rPr lang="en-US" sz="135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 </a:t>
                  </a:r>
                  <a:endParaRPr lang="ru-RU" sz="10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  <a:p>
                  <a:pPr>
                    <a:spcAft>
                      <a:spcPts val="0"/>
                    </a:spcAft>
                  </a:pPr>
                  <a:r>
                    <a:rPr lang="ru-RU" sz="135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 </a:t>
                  </a:r>
                  <a:endParaRPr lang="ru-RU" sz="10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05" name="Text Box 479"/>
                <p:cNvSpPr txBox="1">
                  <a:spLocks noChangeArrowheads="1"/>
                </p:cNvSpPr>
                <p:nvPr/>
              </p:nvSpPr>
              <p:spPr bwMode="auto">
                <a:xfrm>
                  <a:off x="4032" y="7488"/>
                  <a:ext cx="576" cy="57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en-US" sz="135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1</a:t>
                  </a:r>
                  <a:endParaRPr lang="ru-RU" sz="10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00" name="Rectangle 480"/>
              <p:cNvSpPr>
                <a:spLocks noChangeArrowheads="1"/>
              </p:cNvSpPr>
              <p:nvPr/>
            </p:nvSpPr>
            <p:spPr bwMode="auto">
              <a:xfrm>
                <a:off x="6048" y="6336"/>
                <a:ext cx="432" cy="1872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</p:grpSp>
        <p:grpSp>
          <p:nvGrpSpPr>
            <p:cNvPr id="98" name="Group 481"/>
            <p:cNvGrpSpPr>
              <a:grpSpLocks/>
            </p:cNvGrpSpPr>
            <p:nvPr/>
          </p:nvGrpSpPr>
          <p:grpSpPr bwMode="auto">
            <a:xfrm>
              <a:off x="6048" y="6483"/>
              <a:ext cx="720" cy="5616"/>
              <a:chOff x="6048" y="6480"/>
              <a:chExt cx="720" cy="5616"/>
            </a:xfrm>
          </p:grpSpPr>
          <p:cxnSp>
            <p:nvCxnSpPr>
              <p:cNvPr id="167" name="Line 482"/>
              <p:cNvCxnSpPr/>
              <p:nvPr/>
            </p:nvCxnSpPr>
            <p:spPr bwMode="auto">
              <a:xfrm flipH="1">
                <a:off x="6192" y="6768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8" name="Line 483"/>
              <p:cNvCxnSpPr/>
              <p:nvPr/>
            </p:nvCxnSpPr>
            <p:spPr bwMode="auto">
              <a:xfrm flipH="1">
                <a:off x="6192" y="7200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9" name="Line 484"/>
              <p:cNvCxnSpPr/>
              <p:nvPr/>
            </p:nvCxnSpPr>
            <p:spPr bwMode="auto">
              <a:xfrm flipH="1">
                <a:off x="6192" y="7488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0" name="Line 485"/>
              <p:cNvCxnSpPr/>
              <p:nvPr/>
            </p:nvCxnSpPr>
            <p:spPr bwMode="auto">
              <a:xfrm flipH="1">
                <a:off x="6192" y="777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1" name="Line 486"/>
              <p:cNvCxnSpPr/>
              <p:nvPr/>
            </p:nvCxnSpPr>
            <p:spPr bwMode="auto">
              <a:xfrm flipH="1">
                <a:off x="6192" y="8064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2" name="Line 487"/>
              <p:cNvCxnSpPr/>
              <p:nvPr/>
            </p:nvCxnSpPr>
            <p:spPr bwMode="auto">
              <a:xfrm flipH="1">
                <a:off x="6192" y="8352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3" name="Line 488"/>
              <p:cNvCxnSpPr/>
              <p:nvPr/>
            </p:nvCxnSpPr>
            <p:spPr bwMode="auto">
              <a:xfrm flipH="1">
                <a:off x="6192" y="8640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" name="Line 489"/>
              <p:cNvCxnSpPr/>
              <p:nvPr/>
            </p:nvCxnSpPr>
            <p:spPr bwMode="auto">
              <a:xfrm flipH="1">
                <a:off x="6192" y="8928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5" name="Line 490"/>
              <p:cNvCxnSpPr/>
              <p:nvPr/>
            </p:nvCxnSpPr>
            <p:spPr bwMode="auto">
              <a:xfrm flipH="1">
                <a:off x="6192" y="9648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6" name="Line 491"/>
              <p:cNvCxnSpPr/>
              <p:nvPr/>
            </p:nvCxnSpPr>
            <p:spPr bwMode="auto">
              <a:xfrm flipH="1">
                <a:off x="6192" y="993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7" name="Line 492"/>
              <p:cNvCxnSpPr/>
              <p:nvPr/>
            </p:nvCxnSpPr>
            <p:spPr bwMode="auto">
              <a:xfrm flipH="1">
                <a:off x="6192" y="10368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8" name="Line 493"/>
              <p:cNvCxnSpPr/>
              <p:nvPr/>
            </p:nvCxnSpPr>
            <p:spPr bwMode="auto">
              <a:xfrm flipH="1">
                <a:off x="6192" y="1065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9" name="Line 494"/>
              <p:cNvCxnSpPr/>
              <p:nvPr/>
            </p:nvCxnSpPr>
            <p:spPr bwMode="auto">
              <a:xfrm flipH="1">
                <a:off x="6192" y="10944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80" name="Line 495"/>
              <p:cNvCxnSpPr/>
              <p:nvPr/>
            </p:nvCxnSpPr>
            <p:spPr bwMode="auto">
              <a:xfrm flipH="1">
                <a:off x="6192" y="11232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81" name="Line 496"/>
              <p:cNvCxnSpPr/>
              <p:nvPr/>
            </p:nvCxnSpPr>
            <p:spPr bwMode="auto">
              <a:xfrm flipH="1">
                <a:off x="6192" y="11520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82" name="Line 497"/>
              <p:cNvCxnSpPr/>
              <p:nvPr/>
            </p:nvCxnSpPr>
            <p:spPr bwMode="auto">
              <a:xfrm flipH="1">
                <a:off x="6192" y="11808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83" name="Text Box 498"/>
              <p:cNvSpPr txBox="1">
                <a:spLocks noChangeArrowheads="1"/>
              </p:cNvSpPr>
              <p:nvPr/>
            </p:nvSpPr>
            <p:spPr bwMode="auto">
              <a:xfrm>
                <a:off x="6048" y="6480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1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84" name="Text Box 499"/>
              <p:cNvSpPr txBox="1">
                <a:spLocks noChangeArrowheads="1"/>
              </p:cNvSpPr>
              <p:nvPr/>
            </p:nvSpPr>
            <p:spPr bwMode="auto">
              <a:xfrm>
                <a:off x="6048" y="6912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9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85" name="Text Box 500"/>
              <p:cNvSpPr txBox="1">
                <a:spLocks noChangeArrowheads="1"/>
              </p:cNvSpPr>
              <p:nvPr/>
            </p:nvSpPr>
            <p:spPr bwMode="auto">
              <a:xfrm>
                <a:off x="6048" y="7200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2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86" name="Text Box 501"/>
              <p:cNvSpPr txBox="1">
                <a:spLocks noChangeArrowheads="1"/>
              </p:cNvSpPr>
              <p:nvPr/>
            </p:nvSpPr>
            <p:spPr bwMode="auto">
              <a:xfrm>
                <a:off x="6048" y="7488"/>
                <a:ext cx="720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10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87" name="Text Box 502"/>
              <p:cNvSpPr txBox="1">
                <a:spLocks noChangeArrowheads="1"/>
              </p:cNvSpPr>
              <p:nvPr/>
            </p:nvSpPr>
            <p:spPr bwMode="auto">
              <a:xfrm>
                <a:off x="6048" y="7776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3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88" name="Text Box 503"/>
              <p:cNvSpPr txBox="1">
                <a:spLocks noChangeArrowheads="1"/>
              </p:cNvSpPr>
              <p:nvPr/>
            </p:nvSpPr>
            <p:spPr bwMode="auto">
              <a:xfrm>
                <a:off x="6048" y="8064"/>
                <a:ext cx="720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11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89" name="Text Box 504"/>
              <p:cNvSpPr txBox="1">
                <a:spLocks noChangeArrowheads="1"/>
              </p:cNvSpPr>
              <p:nvPr/>
            </p:nvSpPr>
            <p:spPr bwMode="auto">
              <a:xfrm>
                <a:off x="6048" y="8352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4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90" name="Text Box 505"/>
              <p:cNvSpPr txBox="1">
                <a:spLocks noChangeArrowheads="1"/>
              </p:cNvSpPr>
              <p:nvPr/>
            </p:nvSpPr>
            <p:spPr bwMode="auto">
              <a:xfrm>
                <a:off x="6048" y="8640"/>
                <a:ext cx="720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12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91" name="Text Box 506"/>
              <p:cNvSpPr txBox="1">
                <a:spLocks noChangeArrowheads="1"/>
              </p:cNvSpPr>
              <p:nvPr/>
            </p:nvSpPr>
            <p:spPr bwMode="auto">
              <a:xfrm>
                <a:off x="6048" y="9360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5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92" name="Text Box 507"/>
              <p:cNvSpPr txBox="1">
                <a:spLocks noChangeArrowheads="1"/>
              </p:cNvSpPr>
              <p:nvPr/>
            </p:nvSpPr>
            <p:spPr bwMode="auto">
              <a:xfrm>
                <a:off x="6048" y="10080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6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93" name="Text Box 508"/>
              <p:cNvSpPr txBox="1">
                <a:spLocks noChangeArrowheads="1"/>
              </p:cNvSpPr>
              <p:nvPr/>
            </p:nvSpPr>
            <p:spPr bwMode="auto">
              <a:xfrm>
                <a:off x="6048" y="10656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7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94" name="Text Box 509"/>
              <p:cNvSpPr txBox="1">
                <a:spLocks noChangeArrowheads="1"/>
              </p:cNvSpPr>
              <p:nvPr/>
            </p:nvSpPr>
            <p:spPr bwMode="auto">
              <a:xfrm>
                <a:off x="6048" y="11232"/>
                <a:ext cx="576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8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95" name="Text Box 510"/>
              <p:cNvSpPr txBox="1">
                <a:spLocks noChangeArrowheads="1"/>
              </p:cNvSpPr>
              <p:nvPr/>
            </p:nvSpPr>
            <p:spPr bwMode="auto">
              <a:xfrm>
                <a:off x="6048" y="9648"/>
                <a:ext cx="720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13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96" name="Text Box 511"/>
              <p:cNvSpPr txBox="1">
                <a:spLocks noChangeArrowheads="1"/>
              </p:cNvSpPr>
              <p:nvPr/>
            </p:nvSpPr>
            <p:spPr bwMode="auto">
              <a:xfrm>
                <a:off x="6048" y="10368"/>
                <a:ext cx="720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14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97" name="Text Box 512"/>
              <p:cNvSpPr txBox="1">
                <a:spLocks noChangeArrowheads="1"/>
              </p:cNvSpPr>
              <p:nvPr/>
            </p:nvSpPr>
            <p:spPr bwMode="auto">
              <a:xfrm>
                <a:off x="6048" y="10944"/>
                <a:ext cx="720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15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98" name="Text Box 513"/>
              <p:cNvSpPr txBox="1">
                <a:spLocks noChangeArrowheads="1"/>
              </p:cNvSpPr>
              <p:nvPr/>
            </p:nvSpPr>
            <p:spPr bwMode="auto">
              <a:xfrm>
                <a:off x="6048" y="11520"/>
                <a:ext cx="720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16</a:t>
                </a:r>
                <a:endParaRPr lang="ru-R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99" name="Group 514"/>
            <p:cNvGrpSpPr>
              <a:grpSpLocks/>
            </p:cNvGrpSpPr>
            <p:nvPr/>
          </p:nvGrpSpPr>
          <p:grpSpPr bwMode="auto">
            <a:xfrm>
              <a:off x="6624" y="9504"/>
              <a:ext cx="576" cy="2736"/>
              <a:chOff x="6048" y="6336"/>
              <a:chExt cx="576" cy="2016"/>
            </a:xfrm>
          </p:grpSpPr>
          <p:grpSp>
            <p:nvGrpSpPr>
              <p:cNvPr id="156" name="Group 515"/>
              <p:cNvGrpSpPr>
                <a:grpSpLocks/>
              </p:cNvGrpSpPr>
              <p:nvPr/>
            </p:nvGrpSpPr>
            <p:grpSpPr bwMode="auto">
              <a:xfrm>
                <a:off x="6048" y="6336"/>
                <a:ext cx="576" cy="2016"/>
                <a:chOff x="4032" y="6048"/>
                <a:chExt cx="576" cy="2016"/>
              </a:xfrm>
            </p:grpSpPr>
            <p:grpSp>
              <p:nvGrpSpPr>
                <p:cNvPr id="158" name="Group 516"/>
                <p:cNvGrpSpPr>
                  <a:grpSpLocks/>
                </p:cNvGrpSpPr>
                <p:nvPr/>
              </p:nvGrpSpPr>
              <p:grpSpPr bwMode="auto">
                <a:xfrm>
                  <a:off x="4032" y="6048"/>
                  <a:ext cx="432" cy="1872"/>
                  <a:chOff x="3744" y="6048"/>
                  <a:chExt cx="720" cy="2304"/>
                </a:xfrm>
              </p:grpSpPr>
              <p:sp>
                <p:nvSpPr>
                  <p:cNvPr id="163" name="Rectangle 517"/>
                  <p:cNvSpPr>
                    <a:spLocks noChangeArrowheads="1"/>
                  </p:cNvSpPr>
                  <p:nvPr/>
                </p:nvSpPr>
                <p:spPr bwMode="auto">
                  <a:xfrm>
                    <a:off x="3744" y="6048"/>
                    <a:ext cx="720" cy="2304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endParaRPr lang="ru-RU"/>
                  </a:p>
                </p:txBody>
              </p:sp>
              <p:cxnSp>
                <p:nvCxnSpPr>
                  <p:cNvPr id="164" name="Line 518"/>
                  <p:cNvCxnSpPr/>
                  <p:nvPr/>
                </p:nvCxnSpPr>
                <p:spPr bwMode="auto">
                  <a:xfrm>
                    <a:off x="3744" y="6624"/>
                    <a:ext cx="72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cxnSp>
                <p:nvCxnSpPr>
                  <p:cNvPr id="165" name="Line 519"/>
                  <p:cNvCxnSpPr/>
                  <p:nvPr/>
                </p:nvCxnSpPr>
                <p:spPr bwMode="auto">
                  <a:xfrm>
                    <a:off x="3744" y="7200"/>
                    <a:ext cx="72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cxnSp>
                <p:nvCxnSpPr>
                  <p:cNvPr id="166" name="Line 520"/>
                  <p:cNvCxnSpPr/>
                  <p:nvPr/>
                </p:nvCxnSpPr>
                <p:spPr bwMode="auto">
                  <a:xfrm>
                    <a:off x="3744" y="7776"/>
                    <a:ext cx="72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  <p:sp>
              <p:nvSpPr>
                <p:cNvPr id="159" name="Text Box 521"/>
                <p:cNvSpPr txBox="1">
                  <a:spLocks noChangeArrowheads="1"/>
                </p:cNvSpPr>
                <p:nvPr/>
              </p:nvSpPr>
              <p:spPr bwMode="auto">
                <a:xfrm>
                  <a:off x="4032" y="6048"/>
                  <a:ext cx="576" cy="57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en-US" sz="135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1</a:t>
                  </a:r>
                  <a:endParaRPr lang="ru-RU" sz="10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160" name="Text Box 522"/>
                <p:cNvSpPr txBox="1">
                  <a:spLocks noChangeArrowheads="1"/>
                </p:cNvSpPr>
                <p:nvPr/>
              </p:nvSpPr>
              <p:spPr bwMode="auto">
                <a:xfrm>
                  <a:off x="4032" y="6624"/>
                  <a:ext cx="576" cy="57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en-US" sz="135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1</a:t>
                  </a:r>
                  <a:endParaRPr lang="ru-RU" sz="10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161" name="Text Box 523"/>
                <p:cNvSpPr txBox="1">
                  <a:spLocks noChangeArrowheads="1"/>
                </p:cNvSpPr>
                <p:nvPr/>
              </p:nvSpPr>
              <p:spPr bwMode="auto">
                <a:xfrm>
                  <a:off x="4032" y="7056"/>
                  <a:ext cx="576" cy="57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en-US" sz="135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1</a:t>
                  </a:r>
                  <a:endParaRPr lang="ru-RU" sz="10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  <a:p>
                  <a:pPr>
                    <a:spcAft>
                      <a:spcPts val="0"/>
                    </a:spcAft>
                  </a:pPr>
                  <a:r>
                    <a:rPr lang="en-US" sz="135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 </a:t>
                  </a:r>
                  <a:endParaRPr lang="ru-RU" sz="10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  <a:p>
                  <a:pPr>
                    <a:spcAft>
                      <a:spcPts val="0"/>
                    </a:spcAft>
                  </a:pPr>
                  <a:r>
                    <a:rPr lang="ru-RU" sz="135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 </a:t>
                  </a:r>
                  <a:endParaRPr lang="ru-RU" sz="10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162" name="Text Box 524"/>
                <p:cNvSpPr txBox="1">
                  <a:spLocks noChangeArrowheads="1"/>
                </p:cNvSpPr>
                <p:nvPr/>
              </p:nvSpPr>
              <p:spPr bwMode="auto">
                <a:xfrm>
                  <a:off x="4032" y="7488"/>
                  <a:ext cx="576" cy="57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en-US" sz="135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1</a:t>
                  </a:r>
                  <a:endParaRPr lang="ru-RU" sz="10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57" name="Rectangle 525"/>
              <p:cNvSpPr>
                <a:spLocks noChangeArrowheads="1"/>
              </p:cNvSpPr>
              <p:nvPr/>
            </p:nvSpPr>
            <p:spPr bwMode="auto">
              <a:xfrm>
                <a:off x="6048" y="6336"/>
                <a:ext cx="432" cy="1872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</p:grpSp>
        <p:cxnSp>
          <p:nvCxnSpPr>
            <p:cNvPr id="100" name="Line 526"/>
            <p:cNvCxnSpPr/>
            <p:nvPr/>
          </p:nvCxnSpPr>
          <p:spPr bwMode="auto">
            <a:xfrm>
              <a:off x="8208" y="7056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1" name="Line 527"/>
            <p:cNvCxnSpPr/>
            <p:nvPr/>
          </p:nvCxnSpPr>
          <p:spPr bwMode="auto">
            <a:xfrm>
              <a:off x="8208" y="7488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2" name="Line 528"/>
            <p:cNvCxnSpPr/>
            <p:nvPr/>
          </p:nvCxnSpPr>
          <p:spPr bwMode="auto">
            <a:xfrm>
              <a:off x="8208" y="7920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3" name="Line 529"/>
            <p:cNvCxnSpPr/>
            <p:nvPr/>
          </p:nvCxnSpPr>
          <p:spPr bwMode="auto">
            <a:xfrm>
              <a:off x="8208" y="8928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4" name="Line 530"/>
            <p:cNvCxnSpPr/>
            <p:nvPr/>
          </p:nvCxnSpPr>
          <p:spPr bwMode="auto">
            <a:xfrm flipV="1">
              <a:off x="8208" y="6192"/>
              <a:ext cx="0" cy="273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5" name="Text Box 531"/>
            <p:cNvSpPr txBox="1">
              <a:spLocks noChangeArrowheads="1"/>
            </p:cNvSpPr>
            <p:nvPr/>
          </p:nvSpPr>
          <p:spPr bwMode="auto">
            <a:xfrm>
              <a:off x="8064" y="6624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1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06" name="Text Box 532"/>
            <p:cNvSpPr txBox="1">
              <a:spLocks noChangeArrowheads="1"/>
            </p:cNvSpPr>
            <p:nvPr/>
          </p:nvSpPr>
          <p:spPr bwMode="auto">
            <a:xfrm>
              <a:off x="8064" y="7056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2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07" name="Text Box 533"/>
            <p:cNvSpPr txBox="1">
              <a:spLocks noChangeArrowheads="1"/>
            </p:cNvSpPr>
            <p:nvPr/>
          </p:nvSpPr>
          <p:spPr bwMode="auto">
            <a:xfrm>
              <a:off x="8064" y="7488"/>
              <a:ext cx="720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3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en-US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.</a:t>
              </a:r>
              <a:endPara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.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.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08" name="Text Box 534"/>
            <p:cNvSpPr txBox="1">
              <a:spLocks noChangeArrowheads="1"/>
            </p:cNvSpPr>
            <p:nvPr/>
          </p:nvSpPr>
          <p:spPr bwMode="auto">
            <a:xfrm>
              <a:off x="8064" y="8496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8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09" name="Text Box 535"/>
            <p:cNvSpPr txBox="1">
              <a:spLocks noChangeArrowheads="1"/>
            </p:cNvSpPr>
            <p:nvPr/>
          </p:nvSpPr>
          <p:spPr bwMode="auto">
            <a:xfrm>
              <a:off x="8640" y="6912"/>
              <a:ext cx="720" cy="40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45720" rIns="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А</a:t>
              </a:r>
              <a:r>
                <a:rPr lang="ru-RU" sz="1350" baseline="-25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0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.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.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3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.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.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uz-Cyrl-UZ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uz-Cyrl-UZ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uz-Cyrl-UZ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А</a:t>
              </a:r>
              <a:r>
                <a:rPr lang="ru-RU" sz="1150" baseline="-25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7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uz-Cyrl-UZ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CAS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RAS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RD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WR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uz-Cyrl-UZ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endParaRPr lang="en-US" sz="115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1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I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10" name="Rectangle 536"/>
            <p:cNvSpPr>
              <a:spLocks noChangeArrowheads="1"/>
            </p:cNvSpPr>
            <p:nvPr/>
          </p:nvSpPr>
          <p:spPr bwMode="auto">
            <a:xfrm>
              <a:off x="8640" y="6912"/>
              <a:ext cx="1872" cy="403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111" name="Line 537"/>
            <p:cNvCxnSpPr/>
            <p:nvPr/>
          </p:nvCxnSpPr>
          <p:spPr bwMode="auto">
            <a:xfrm>
              <a:off x="9216" y="6912"/>
              <a:ext cx="0" cy="40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2" name="Line 538"/>
            <p:cNvCxnSpPr/>
            <p:nvPr/>
          </p:nvCxnSpPr>
          <p:spPr bwMode="auto">
            <a:xfrm>
              <a:off x="9936" y="6912"/>
              <a:ext cx="0" cy="40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3" name="Line 539"/>
            <p:cNvCxnSpPr/>
            <p:nvPr/>
          </p:nvCxnSpPr>
          <p:spPr bwMode="auto">
            <a:xfrm>
              <a:off x="8640" y="9111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4" name="Line 540"/>
            <p:cNvCxnSpPr/>
            <p:nvPr/>
          </p:nvCxnSpPr>
          <p:spPr bwMode="auto">
            <a:xfrm>
              <a:off x="8640" y="10486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5" name="Text Box 541"/>
            <p:cNvSpPr txBox="1">
              <a:spLocks noChangeArrowheads="1"/>
            </p:cNvSpPr>
            <p:nvPr/>
          </p:nvSpPr>
          <p:spPr bwMode="auto">
            <a:xfrm>
              <a:off x="1296" y="5904"/>
              <a:ext cx="864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ru-RU" sz="11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А</a:t>
              </a:r>
              <a:r>
                <a:rPr lang="en-US" sz="1150" dirty="0" err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Sh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16" name="Text Box 542"/>
            <p:cNvSpPr txBox="1">
              <a:spLocks noChangeArrowheads="1"/>
            </p:cNvSpPr>
            <p:nvPr/>
          </p:nvSpPr>
          <p:spPr bwMode="auto">
            <a:xfrm>
              <a:off x="1440" y="9936"/>
              <a:ext cx="864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CAS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17" name="Text Box 543"/>
            <p:cNvSpPr txBox="1">
              <a:spLocks noChangeArrowheads="1"/>
            </p:cNvSpPr>
            <p:nvPr/>
          </p:nvSpPr>
          <p:spPr bwMode="auto">
            <a:xfrm>
              <a:off x="1584" y="14400"/>
              <a:ext cx="864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RAS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18" name="Text Box 544"/>
            <p:cNvSpPr txBox="1">
              <a:spLocks noChangeArrowheads="1"/>
            </p:cNvSpPr>
            <p:nvPr/>
          </p:nvSpPr>
          <p:spPr bwMode="auto">
            <a:xfrm>
              <a:off x="8784" y="6192"/>
              <a:ext cx="1584" cy="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 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ru-RU" sz="115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  </a:t>
              </a:r>
              <a:r>
                <a:rPr lang="en-US" sz="115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OZU</a:t>
              </a:r>
              <a:endPara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19" name="Text Box 545"/>
            <p:cNvSpPr txBox="1">
              <a:spLocks noChangeArrowheads="1"/>
            </p:cNvSpPr>
            <p:nvPr/>
          </p:nvSpPr>
          <p:spPr bwMode="auto">
            <a:xfrm>
              <a:off x="3456" y="5904"/>
              <a:ext cx="201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К155ЛИ1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120" name="Line 546"/>
            <p:cNvCxnSpPr/>
            <p:nvPr/>
          </p:nvCxnSpPr>
          <p:spPr bwMode="auto">
            <a:xfrm flipV="1">
              <a:off x="6192" y="6192"/>
              <a:ext cx="0" cy="56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1" name="Text Box 547"/>
            <p:cNvSpPr txBox="1">
              <a:spLocks noChangeArrowheads="1"/>
            </p:cNvSpPr>
            <p:nvPr/>
          </p:nvSpPr>
          <p:spPr bwMode="auto">
            <a:xfrm>
              <a:off x="4320" y="12816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&amp;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22" name="Text Box 548"/>
            <p:cNvSpPr txBox="1">
              <a:spLocks noChangeArrowheads="1"/>
            </p:cNvSpPr>
            <p:nvPr/>
          </p:nvSpPr>
          <p:spPr bwMode="auto">
            <a:xfrm>
              <a:off x="4320" y="13395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&amp;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23" name="Text Box 549"/>
            <p:cNvSpPr txBox="1">
              <a:spLocks noChangeArrowheads="1"/>
            </p:cNvSpPr>
            <p:nvPr/>
          </p:nvSpPr>
          <p:spPr bwMode="auto">
            <a:xfrm>
              <a:off x="4320" y="13824"/>
              <a:ext cx="57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&amp;</a:t>
              </a:r>
              <a:endParaRPr lang="ru-RU" sz="10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124" name="Line 550"/>
            <p:cNvCxnSpPr/>
            <p:nvPr/>
          </p:nvCxnSpPr>
          <p:spPr bwMode="auto">
            <a:xfrm flipV="1">
              <a:off x="5184" y="6192"/>
              <a:ext cx="0" cy="83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125" name="Group 551"/>
            <p:cNvGrpSpPr>
              <a:grpSpLocks/>
            </p:cNvGrpSpPr>
            <p:nvPr/>
          </p:nvGrpSpPr>
          <p:grpSpPr bwMode="auto">
            <a:xfrm>
              <a:off x="4320" y="12816"/>
              <a:ext cx="432" cy="1872"/>
              <a:chOff x="3744" y="6048"/>
              <a:chExt cx="720" cy="2304"/>
            </a:xfrm>
          </p:grpSpPr>
          <p:sp>
            <p:nvSpPr>
              <p:cNvPr id="152" name="Rectangle 552"/>
              <p:cNvSpPr>
                <a:spLocks noChangeArrowheads="1"/>
              </p:cNvSpPr>
              <p:nvPr/>
            </p:nvSpPr>
            <p:spPr bwMode="auto">
              <a:xfrm>
                <a:off x="3744" y="6048"/>
                <a:ext cx="720" cy="2304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153" name="Line 553"/>
              <p:cNvCxnSpPr/>
              <p:nvPr/>
            </p:nvCxnSpPr>
            <p:spPr bwMode="auto">
              <a:xfrm>
                <a:off x="3744" y="6624"/>
                <a:ext cx="72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54" name="Line 554"/>
              <p:cNvCxnSpPr/>
              <p:nvPr/>
            </p:nvCxnSpPr>
            <p:spPr bwMode="auto">
              <a:xfrm>
                <a:off x="3744" y="7200"/>
                <a:ext cx="72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55" name="Line 555"/>
              <p:cNvCxnSpPr/>
              <p:nvPr/>
            </p:nvCxnSpPr>
            <p:spPr bwMode="auto">
              <a:xfrm>
                <a:off x="3744" y="7776"/>
                <a:ext cx="72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26" name="Group 556"/>
            <p:cNvGrpSpPr>
              <a:grpSpLocks/>
            </p:cNvGrpSpPr>
            <p:nvPr/>
          </p:nvGrpSpPr>
          <p:grpSpPr bwMode="auto">
            <a:xfrm>
              <a:off x="4320" y="10656"/>
              <a:ext cx="432" cy="1872"/>
              <a:chOff x="3744" y="6048"/>
              <a:chExt cx="720" cy="2304"/>
            </a:xfrm>
          </p:grpSpPr>
          <p:sp>
            <p:nvSpPr>
              <p:cNvPr id="148" name="Rectangle 557"/>
              <p:cNvSpPr>
                <a:spLocks noChangeArrowheads="1"/>
              </p:cNvSpPr>
              <p:nvPr/>
            </p:nvSpPr>
            <p:spPr bwMode="auto">
              <a:xfrm>
                <a:off x="3744" y="6048"/>
                <a:ext cx="720" cy="2304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149" name="Line 558"/>
              <p:cNvCxnSpPr/>
              <p:nvPr/>
            </p:nvCxnSpPr>
            <p:spPr bwMode="auto">
              <a:xfrm>
                <a:off x="3744" y="6624"/>
                <a:ext cx="72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50" name="Line 559"/>
              <p:cNvCxnSpPr/>
              <p:nvPr/>
            </p:nvCxnSpPr>
            <p:spPr bwMode="auto">
              <a:xfrm>
                <a:off x="3744" y="7200"/>
                <a:ext cx="72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51" name="Line 560"/>
              <p:cNvCxnSpPr/>
              <p:nvPr/>
            </p:nvCxnSpPr>
            <p:spPr bwMode="auto">
              <a:xfrm>
                <a:off x="3744" y="7776"/>
                <a:ext cx="72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27" name="Group 561"/>
            <p:cNvGrpSpPr>
              <a:grpSpLocks/>
            </p:cNvGrpSpPr>
            <p:nvPr/>
          </p:nvGrpSpPr>
          <p:grpSpPr bwMode="auto">
            <a:xfrm>
              <a:off x="4320" y="8496"/>
              <a:ext cx="432" cy="1872"/>
              <a:chOff x="3744" y="6048"/>
              <a:chExt cx="720" cy="2304"/>
            </a:xfrm>
          </p:grpSpPr>
          <p:sp>
            <p:nvSpPr>
              <p:cNvPr id="144" name="Rectangle 562"/>
              <p:cNvSpPr>
                <a:spLocks noChangeArrowheads="1"/>
              </p:cNvSpPr>
              <p:nvPr/>
            </p:nvSpPr>
            <p:spPr bwMode="auto">
              <a:xfrm>
                <a:off x="3744" y="6048"/>
                <a:ext cx="720" cy="2304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145" name="Line 563"/>
              <p:cNvCxnSpPr/>
              <p:nvPr/>
            </p:nvCxnSpPr>
            <p:spPr bwMode="auto">
              <a:xfrm>
                <a:off x="3744" y="6624"/>
                <a:ext cx="72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6" name="Line 564"/>
              <p:cNvCxnSpPr/>
              <p:nvPr/>
            </p:nvCxnSpPr>
            <p:spPr bwMode="auto">
              <a:xfrm>
                <a:off x="3744" y="7200"/>
                <a:ext cx="72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7" name="Line 565"/>
              <p:cNvCxnSpPr/>
              <p:nvPr/>
            </p:nvCxnSpPr>
            <p:spPr bwMode="auto">
              <a:xfrm>
                <a:off x="3744" y="7776"/>
                <a:ext cx="72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28" name="Group 566"/>
            <p:cNvGrpSpPr>
              <a:grpSpLocks/>
            </p:cNvGrpSpPr>
            <p:nvPr/>
          </p:nvGrpSpPr>
          <p:grpSpPr bwMode="auto">
            <a:xfrm>
              <a:off x="4320" y="6336"/>
              <a:ext cx="432" cy="1872"/>
              <a:chOff x="3744" y="6048"/>
              <a:chExt cx="720" cy="2304"/>
            </a:xfrm>
          </p:grpSpPr>
          <p:sp>
            <p:nvSpPr>
              <p:cNvPr id="140" name="Rectangle 567"/>
              <p:cNvSpPr>
                <a:spLocks noChangeArrowheads="1"/>
              </p:cNvSpPr>
              <p:nvPr/>
            </p:nvSpPr>
            <p:spPr bwMode="auto">
              <a:xfrm>
                <a:off x="3744" y="6048"/>
                <a:ext cx="720" cy="2304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141" name="Line 568"/>
              <p:cNvCxnSpPr/>
              <p:nvPr/>
            </p:nvCxnSpPr>
            <p:spPr bwMode="auto">
              <a:xfrm>
                <a:off x="3744" y="6624"/>
                <a:ext cx="72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2" name="Line 569"/>
              <p:cNvCxnSpPr/>
              <p:nvPr/>
            </p:nvCxnSpPr>
            <p:spPr bwMode="auto">
              <a:xfrm>
                <a:off x="3744" y="7200"/>
                <a:ext cx="72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3" name="Line 570"/>
              <p:cNvCxnSpPr/>
              <p:nvPr/>
            </p:nvCxnSpPr>
            <p:spPr bwMode="auto">
              <a:xfrm>
                <a:off x="3744" y="7776"/>
                <a:ext cx="72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129" name="Line 571"/>
            <p:cNvCxnSpPr/>
            <p:nvPr/>
          </p:nvCxnSpPr>
          <p:spPr bwMode="auto">
            <a:xfrm>
              <a:off x="3888" y="10512"/>
              <a:ext cx="172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0" name="Line 572"/>
            <p:cNvCxnSpPr/>
            <p:nvPr/>
          </p:nvCxnSpPr>
          <p:spPr bwMode="auto">
            <a:xfrm>
              <a:off x="5616" y="10512"/>
              <a:ext cx="0" cy="21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1" name="Line 573"/>
            <p:cNvCxnSpPr/>
            <p:nvPr/>
          </p:nvCxnSpPr>
          <p:spPr bwMode="auto">
            <a:xfrm>
              <a:off x="5616" y="12672"/>
              <a:ext cx="21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2" name="Line 574"/>
            <p:cNvCxnSpPr/>
            <p:nvPr/>
          </p:nvCxnSpPr>
          <p:spPr bwMode="auto">
            <a:xfrm flipV="1">
              <a:off x="7776" y="9648"/>
              <a:ext cx="0" cy="30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3" name="Line 575"/>
            <p:cNvCxnSpPr/>
            <p:nvPr/>
          </p:nvCxnSpPr>
          <p:spPr bwMode="auto">
            <a:xfrm>
              <a:off x="7776" y="9648"/>
              <a:ext cx="8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4" name="Line 576"/>
            <p:cNvCxnSpPr/>
            <p:nvPr/>
          </p:nvCxnSpPr>
          <p:spPr bwMode="auto">
            <a:xfrm flipV="1">
              <a:off x="7920" y="9792"/>
              <a:ext cx="0" cy="50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5" name="Line 577"/>
            <p:cNvCxnSpPr/>
            <p:nvPr/>
          </p:nvCxnSpPr>
          <p:spPr bwMode="auto">
            <a:xfrm>
              <a:off x="7920" y="9792"/>
              <a:ext cx="7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6" name="Line 578"/>
            <p:cNvCxnSpPr/>
            <p:nvPr/>
          </p:nvCxnSpPr>
          <p:spPr bwMode="auto">
            <a:xfrm>
              <a:off x="8208" y="10080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7" name="Line 579"/>
            <p:cNvCxnSpPr/>
            <p:nvPr/>
          </p:nvCxnSpPr>
          <p:spPr bwMode="auto">
            <a:xfrm>
              <a:off x="8208" y="10368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8" name="Line 580"/>
            <p:cNvCxnSpPr/>
            <p:nvPr/>
          </p:nvCxnSpPr>
          <p:spPr bwMode="auto">
            <a:xfrm>
              <a:off x="8208" y="10656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9" name="Line 581"/>
            <p:cNvCxnSpPr/>
            <p:nvPr/>
          </p:nvCxnSpPr>
          <p:spPr bwMode="auto">
            <a:xfrm>
              <a:off x="10512" y="8640"/>
              <a:ext cx="28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7" name="Прямоугольник 246"/>
          <p:cNvSpPr/>
          <p:nvPr/>
        </p:nvSpPr>
        <p:spPr>
          <a:xfrm>
            <a:off x="6845952" y="6246801"/>
            <a:ext cx="51207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Dinаmik ОZU qurilmаsidа аdrеslаr shinаsini qiskаrtirilgаn аdrеslаr kirishlаrigа ulаnish sxеmаsi.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3431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1543" y="949850"/>
            <a:ext cx="97100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z-Cyrl-UZ" dirty="0">
                <a:solidFill>
                  <a:schemeClr val="bg1"/>
                </a:solidFill>
              </a:rPr>
              <a:t>Xotira qurilmasi (XQ) raqam kodida ifodalangan axborotni qabul qilish, saqlash va talab qilinganda uzatishga m</a:t>
            </a:r>
            <a:r>
              <a:rPr lang="en-US" dirty="0">
                <a:solidFill>
                  <a:schemeClr val="bg1"/>
                </a:solidFill>
              </a:rPr>
              <a:t>o`</a:t>
            </a:r>
            <a:r>
              <a:rPr lang="uz-Cyrl-UZ" dirty="0">
                <a:solidFill>
                  <a:schemeClr val="bg1"/>
                </a:solidFill>
              </a:rPr>
              <a:t>ljallangan texnik vositalar majmuidir.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5429" y="2274838"/>
            <a:ext cx="1136468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Axborotni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fizik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muhitlardan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birligini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saqlashga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mo`ljallangan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fizik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muhit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elementi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(XE) deb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yuritiladi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uzunlikdagi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so`zini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saqlovchi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katagiga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(XQ)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birlashtiriladi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katagiga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joylashtirish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ikkilik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xonalar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xonaliligini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belgilaydi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[5,7,8,26].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5429" y="4616718"/>
            <a:ext cx="1136468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qurilmasining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biror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EHM da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ishlatilishining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maqsadga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muvofiqligi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hajmi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tezkorligi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ishonchliligiga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bog`liq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XQ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hajmi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saqlanishi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birliklarining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bit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bayt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), kilobit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Kbayt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Megabit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Mbayt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 Terabit(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Tbayt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Petabit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Petabayt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Eksabit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Eksabayit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)…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ifodalanadi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XQ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tezkorligi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murojaat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vaqti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to`la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tsikl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vaqti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ifodalanadi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ishonchliligi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konstruktiv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ishonchliliklari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belgilanadi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429" y="3852707"/>
            <a:ext cx="111034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kataklari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blokiga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(XB)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birlashtiriladi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XB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katagiga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murojaat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6314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4797" y="1212207"/>
            <a:ext cx="8761413" cy="706964"/>
          </a:xfrm>
        </p:spPr>
        <p:txBody>
          <a:bodyPr/>
          <a:lstStyle/>
          <a:p>
            <a:pPr lvl="0"/>
            <a:r>
              <a:rPr lang="en-US" i="1" dirty="0" err="1"/>
              <a:t>Axborotni</a:t>
            </a:r>
            <a:r>
              <a:rPr lang="en-US" i="1" dirty="0"/>
              <a:t> </a:t>
            </a:r>
            <a:r>
              <a:rPr lang="en-US" i="1" dirty="0" err="1"/>
              <a:t>saqlash</a:t>
            </a:r>
            <a:r>
              <a:rPr lang="en-US" i="1" dirty="0"/>
              <a:t> </a:t>
            </a:r>
            <a:r>
              <a:rPr lang="en-US" i="1" dirty="0" err="1"/>
              <a:t>fizik</a:t>
            </a:r>
            <a:r>
              <a:rPr lang="en-US" i="1" dirty="0"/>
              <a:t> </a:t>
            </a:r>
            <a:r>
              <a:rPr lang="en-US" i="1" dirty="0" err="1"/>
              <a:t>muhit</a:t>
            </a:r>
            <a:r>
              <a:rPr lang="en-US" i="1" dirty="0"/>
              <a:t> </a:t>
            </a:r>
            <a:r>
              <a:rPr lang="en-US" i="1" dirty="0" err="1"/>
              <a:t>turi</a:t>
            </a:r>
            <a:r>
              <a:rPr lang="en-US" dirty="0"/>
              <a:t> </a:t>
            </a:r>
            <a:r>
              <a:rPr lang="en-US" dirty="0" err="1" smtClean="0"/>
              <a:t>bo`yicha</a:t>
            </a:r>
            <a:r>
              <a:rPr lang="en-US" dirty="0" smtClean="0"/>
              <a:t> </a:t>
            </a:r>
            <a:r>
              <a:rPr lang="en-US" dirty="0"/>
              <a:t>XQ </a:t>
            </a:r>
            <a:r>
              <a:rPr lang="en-US" dirty="0" err="1"/>
              <a:t>lari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turlarga</a:t>
            </a:r>
            <a:r>
              <a:rPr lang="en-US" dirty="0"/>
              <a:t> </a:t>
            </a:r>
            <a:r>
              <a:rPr lang="en-US" dirty="0" err="1" smtClean="0"/>
              <a:t>bo`linadi</a:t>
            </a:r>
            <a:r>
              <a:rPr lang="en-US" dirty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918417796"/>
              </p:ext>
            </p:extLst>
          </p:nvPr>
        </p:nvGraphicFramePr>
        <p:xfrm>
          <a:off x="377370" y="2017486"/>
          <a:ext cx="11814629" cy="4840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904699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i="1" dirty="0" err="1"/>
              <a:t>Murojaat</a:t>
            </a:r>
            <a:r>
              <a:rPr lang="en-US" i="1" dirty="0"/>
              <a:t> </a:t>
            </a:r>
            <a:r>
              <a:rPr lang="en-US" i="1" dirty="0" err="1"/>
              <a:t>usullari</a:t>
            </a:r>
            <a:r>
              <a:rPr lang="en-US" dirty="0"/>
              <a:t> </a:t>
            </a:r>
            <a:r>
              <a:rPr lang="en-US" dirty="0" err="1" smtClean="0"/>
              <a:t>bo`yicha</a:t>
            </a:r>
            <a:r>
              <a:rPr lang="en-US" dirty="0" smtClean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 </a:t>
            </a:r>
            <a:r>
              <a:rPr lang="en-US" dirty="0" err="1"/>
              <a:t>qurilmalariga</a:t>
            </a:r>
            <a:r>
              <a:rPr lang="en-US" dirty="0"/>
              <a:t> </a:t>
            </a:r>
            <a:r>
              <a:rPr lang="en-US" dirty="0" err="1" smtClean="0"/>
              <a:t>ajratiladi</a:t>
            </a:r>
            <a:r>
              <a:rPr lang="en-US" dirty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558435273"/>
              </p:ext>
            </p:extLst>
          </p:nvPr>
        </p:nvGraphicFramePr>
        <p:xfrm>
          <a:off x="2173357" y="2385391"/>
          <a:ext cx="6970643" cy="3829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30662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7962" y="2411895"/>
            <a:ext cx="9897359" cy="39624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i="1" dirty="0" err="1"/>
              <a:t>Axborotni</a:t>
            </a:r>
            <a:r>
              <a:rPr lang="en-US" i="1" dirty="0"/>
              <a:t> </a:t>
            </a:r>
            <a:r>
              <a:rPr lang="en-US" i="1" dirty="0" err="1"/>
              <a:t>joyiashtirish</a:t>
            </a:r>
            <a:r>
              <a:rPr lang="en-US" i="1" dirty="0"/>
              <a:t> </a:t>
            </a:r>
            <a:r>
              <a:rPr lang="en-US" i="1" dirty="0" err="1"/>
              <a:t>va</a:t>
            </a:r>
            <a:r>
              <a:rPr lang="en-US" i="1" dirty="0"/>
              <a:t> </a:t>
            </a:r>
            <a:r>
              <a:rPr lang="en-US" i="1" dirty="0" err="1"/>
              <a:t>qidirish</a:t>
            </a:r>
            <a:r>
              <a:rPr lang="en-US" i="1" dirty="0"/>
              <a:t> </a:t>
            </a:r>
            <a:r>
              <a:rPr lang="en-US" i="1" dirty="0" err="1"/>
              <a:t>usuli</a:t>
            </a:r>
            <a:r>
              <a:rPr lang="en-US" dirty="0"/>
              <a:t> </a:t>
            </a:r>
            <a:r>
              <a:rPr lang="en-US" dirty="0" err="1" smtClean="0"/>
              <a:t>bo`yicha</a:t>
            </a:r>
            <a:r>
              <a:rPr lang="en-US" dirty="0" smtClean="0"/>
              <a:t> </a:t>
            </a:r>
            <a:r>
              <a:rPr lang="en-US" dirty="0"/>
              <a:t>XQ </a:t>
            </a:r>
            <a:r>
              <a:rPr lang="en-US" dirty="0" err="1"/>
              <a:t>adresli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adressiz</a:t>
            </a:r>
            <a:r>
              <a:rPr lang="en-US" dirty="0"/>
              <a:t> XQ </a:t>
            </a:r>
            <a:r>
              <a:rPr lang="en-US" dirty="0" err="1"/>
              <a:t>Iariga</a:t>
            </a:r>
            <a:r>
              <a:rPr lang="en-US" dirty="0"/>
              <a:t> </a:t>
            </a:r>
            <a:r>
              <a:rPr lang="en-US" dirty="0" err="1" smtClean="0"/>
              <a:t>ajratiladi</a:t>
            </a:r>
            <a:r>
              <a:rPr lang="en-US" dirty="0"/>
              <a:t>. </a:t>
            </a:r>
            <a:r>
              <a:rPr lang="en-US" dirty="0" err="1"/>
              <a:t>Hozirgi</a:t>
            </a:r>
            <a:r>
              <a:rPr lang="en-US" dirty="0"/>
              <a:t> </a:t>
            </a:r>
            <a:r>
              <a:rPr lang="en-US" dirty="0" err="1"/>
              <a:t>zamon</a:t>
            </a:r>
            <a:r>
              <a:rPr lang="en-US" dirty="0"/>
              <a:t> XQ </a:t>
            </a:r>
            <a:r>
              <a:rPr lang="en-US" dirty="0" err="1"/>
              <a:t>larining</a:t>
            </a:r>
            <a:r>
              <a:rPr lang="en-US" dirty="0"/>
              <a:t> </a:t>
            </a:r>
            <a:r>
              <a:rPr lang="en-US" dirty="0" err="1"/>
              <a:t>aksariyati</a:t>
            </a:r>
            <a:r>
              <a:rPr lang="en-US" dirty="0"/>
              <a:t> </a:t>
            </a:r>
            <a:r>
              <a:rPr lang="en-US" dirty="0" err="1"/>
              <a:t>adresli</a:t>
            </a:r>
            <a:r>
              <a:rPr lang="en-US" dirty="0"/>
              <a:t> </a:t>
            </a:r>
            <a:r>
              <a:rPr lang="en-US" dirty="0" err="1" smtClean="0"/>
              <a:t>bo`lib</a:t>
            </a:r>
            <a:r>
              <a:rPr lang="en-US" dirty="0"/>
              <a:t>. </a:t>
            </a:r>
            <a:r>
              <a:rPr lang="en-US" dirty="0" err="1"/>
              <a:t>ularda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joyi</a:t>
            </a:r>
            <a:r>
              <a:rPr lang="en-US" dirty="0"/>
              <a:t> </a:t>
            </a:r>
            <a:r>
              <a:rPr lang="en-US" dirty="0" err="1"/>
              <a:t>katak</a:t>
            </a:r>
            <a:r>
              <a:rPr lang="en-US" dirty="0"/>
              <a:t> </a:t>
            </a:r>
            <a:r>
              <a:rPr lang="en-US" dirty="0" err="1"/>
              <a:t>adresi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99519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1458" y="1198954"/>
            <a:ext cx="8761413" cy="706964"/>
          </a:xfrm>
        </p:spPr>
        <p:txBody>
          <a:bodyPr/>
          <a:lstStyle/>
          <a:p>
            <a:pPr lvl="0"/>
            <a:r>
              <a:rPr lang="en-US" i="1" dirty="0"/>
              <a:t>EHM da </a:t>
            </a:r>
            <a:r>
              <a:rPr lang="en-US" i="1" dirty="0" err="1"/>
              <a:t>bajaradigan</a:t>
            </a:r>
            <a:r>
              <a:rPr lang="en-US" i="1" dirty="0"/>
              <a:t> </a:t>
            </a:r>
            <a:r>
              <a:rPr lang="en-US" i="1" dirty="0" err="1"/>
              <a:t>vazifalari</a:t>
            </a:r>
            <a:r>
              <a:rPr lang="en-US" dirty="0"/>
              <a:t> </a:t>
            </a:r>
            <a:r>
              <a:rPr lang="en-US" dirty="0" err="1" smtClean="0"/>
              <a:t>bo`yicha</a:t>
            </a:r>
            <a:r>
              <a:rPr lang="en-US" dirty="0" smtClean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 </a:t>
            </a:r>
            <a:r>
              <a:rPr lang="en-US" dirty="0" err="1"/>
              <a:t>qurilmalari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27358311"/>
              </p:ext>
            </p:extLst>
          </p:nvPr>
        </p:nvGraphicFramePr>
        <p:xfrm>
          <a:off x="834887" y="2438400"/>
          <a:ext cx="10190921" cy="3737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30720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031997081"/>
              </p:ext>
            </p:extLst>
          </p:nvPr>
        </p:nvGraphicFramePr>
        <p:xfrm>
          <a:off x="595085" y="449944"/>
          <a:ext cx="11306629" cy="6516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213184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859403466"/>
              </p:ext>
            </p:extLst>
          </p:nvPr>
        </p:nvGraphicFramePr>
        <p:xfrm>
          <a:off x="841829" y="2177142"/>
          <a:ext cx="11350171" cy="452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073469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24114" y="595087"/>
            <a:ext cx="4862287" cy="54322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Bipolyar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tranzistorlarda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XQ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unipolyar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tranzistorlarda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XQ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tezkorlikka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ammo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axborotni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joylashtirish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zichligi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ko`p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iste’mol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unipolyar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tranzistorli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XE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yasalish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bipolyar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tranzistorli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XE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yasalish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murakkabroq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Bipolyar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tranzistorlarda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XE da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emitterli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en-US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en-US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tranzistorlar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en-US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rezistorlar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Tranzistorlarning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emitterlari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adres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shinasida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(ASH),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emitterlari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«0»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l-GR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xonasi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shinalariga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XSH0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XSH1)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/>
          </a:p>
        </p:txBody>
      </p:sp>
      <p:pic>
        <p:nvPicPr>
          <p:cNvPr id="7" name="Рисунок 6" descr="image139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487" y="1309864"/>
            <a:ext cx="4286658" cy="413997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6377588" y="5943991"/>
            <a:ext cx="58144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Bipolyar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tranzisior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qurilgan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eiementi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19751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351691469"/>
              </p:ext>
            </p:extLst>
          </p:nvPr>
        </p:nvGraphicFramePr>
        <p:xfrm>
          <a:off x="391886" y="1349829"/>
          <a:ext cx="11596914" cy="5384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627840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59543" y="667657"/>
            <a:ext cx="870857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Savollar</a:t>
            </a:r>
            <a:endParaRPr lang="en-US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MPli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sistemalarida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qo`llaniladigan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programmalashtiriladigan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integral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sxemalari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qurilmasini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ketma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ketligini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aytib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MPli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sistemasining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bloki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nimalardan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integral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sxemalarining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strukturalari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prinsiplari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operatsion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qurilmasini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bosqichlari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4502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 (конференц-зал)">
  <a:themeElements>
    <a:clrScheme name="Ion Boardroom">
      <a:dk1>
        <a:sysClr val="windowText" lastClr="252525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109</TotalTime>
  <Words>2010</Words>
  <Application>Microsoft Office PowerPoint</Application>
  <PresentationFormat>Произвольный</PresentationFormat>
  <Paragraphs>401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Ион (конференц-зал)</vt:lpstr>
      <vt:lpstr> 11- MAVZU Mikroprosessorli boshqarish sistemalarida qo`llaniladigan xotira qurilmalari.</vt:lpstr>
      <vt:lpstr>Reja:</vt:lpstr>
      <vt:lpstr>Презентация PowerPoint</vt:lpstr>
      <vt:lpstr>Презентация PowerPoint</vt:lpstr>
      <vt:lpstr>Презентация PowerPoint</vt:lpstr>
      <vt:lpstr>Xоtirа kаttа intеgrаl sxеmаlаrining ichki strukturаlаri</vt:lpstr>
      <vt:lpstr>Презентация PowerPoint</vt:lpstr>
      <vt:lpstr>Презентация PowerPoint</vt:lpstr>
      <vt:lpstr>Mikrоprotsessorli sistеmаlаrning xоtirа qurilmаsini lоyihаlаsh аsоslаri. </vt:lpstr>
      <vt:lpstr>PZU, PPZU vа ko`p rаzryadli stаtik ОZUmikrоsxеmаlаrigа аsоslаngаn xоtirа qurilmаsining sxеmаsi. «а» vа «b» - аdrеs dеshifrаtоrining chiqishlаri. </vt:lpstr>
      <vt:lpstr>Презентация PowerPoint</vt:lpstr>
      <vt:lpstr>Презентация PowerPoint</vt:lpstr>
      <vt:lpstr>Bundаy ulаnish shinа fоrmalovchi (ShF) mikrоsxеmаsi yordаmidа аmаlgа оshirilаdi. Dinаmik xоtirа uchun rеgеnirаsiya sxеmаsi аlоxidа  qurilаdi. </vt:lpstr>
      <vt:lpstr>Презентация PowerPoint</vt:lpstr>
      <vt:lpstr>Axborotni saqlash fizik muhit turi bo`yicha XQ lari quyidagi turlarga bo`linadi: </vt:lpstr>
      <vt:lpstr>Murojaat usullari bo`yicha quyidagi xotira qurilmalariga ajratiladi: </vt:lpstr>
      <vt:lpstr>Axborotni joyiashtirish va qidirish usuli bo`yicha XQ adresli va adressiz XQ Iariga ajratiladi. Hozirgi zamon XQ larining aksariyati adresli bo`lib. ularda murojaat joyi katak adresi orqali aniqlanadi.</vt:lpstr>
      <vt:lpstr>EHM da bajaradigan vazifalari bo`yicha quyidagi xotira qurilmalari mavjud: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Mikroprosessorli boshqarish sistemalarida qo’llaniladigan xotira qurilmalari.</dc:title>
  <dc:creator>asus shop</dc:creator>
  <cp:lastModifiedBy>Илдар</cp:lastModifiedBy>
  <cp:revision>15</cp:revision>
  <dcterms:created xsi:type="dcterms:W3CDTF">2018-10-21T14:36:58Z</dcterms:created>
  <dcterms:modified xsi:type="dcterms:W3CDTF">2018-11-08T08:09:51Z</dcterms:modified>
</cp:coreProperties>
</file>