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5"/>
  </p:notesMasterIdLst>
  <p:sldIdLst>
    <p:sldId id="257" r:id="rId2"/>
    <p:sldId id="282" r:id="rId3"/>
    <p:sldId id="298" r:id="rId4"/>
    <p:sldId id="296" r:id="rId5"/>
    <p:sldId id="297" r:id="rId6"/>
    <p:sldId id="295" r:id="rId7"/>
    <p:sldId id="294" r:id="rId8"/>
    <p:sldId id="293" r:id="rId9"/>
    <p:sldId id="292" r:id="rId10"/>
    <p:sldId id="291" r:id="rId11"/>
    <p:sldId id="290" r:id="rId12"/>
    <p:sldId id="289" r:id="rId13"/>
    <p:sldId id="288" r:id="rId14"/>
    <p:sldId id="287" r:id="rId15"/>
    <p:sldId id="286" r:id="rId16"/>
    <p:sldId id="285" r:id="rId17"/>
    <p:sldId id="284"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 id="314" r:id="rId31"/>
    <p:sldId id="313" r:id="rId32"/>
    <p:sldId id="315" r:id="rId33"/>
    <p:sldId id="283" r:id="rId34"/>
  </p:sldIdLst>
  <p:sldSz cx="9144000" cy="6858000" type="screen4x3"/>
  <p:notesSz cx="7010400" cy="9296400"/>
  <p:embeddedFontLst>
    <p:embeddedFont>
      <p:font typeface="Calibri" pitchFamily="34" charset="0"/>
      <p:regular r:id="rId36"/>
      <p:bold r:id="rId37"/>
      <p:italic r:id="rId38"/>
      <p:boldItalic r:id="rId39"/>
    </p:embeddedFont>
    <p:embeddedFont>
      <p:font typeface="Algerian" pitchFamily="82" charset="0"/>
      <p:regular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3192">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2" roundtripDataSignature="AMtx7mjF72jVoAYnw80zR91oJlDI5WUS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990CAE3C-2207-4B95-BB52-F20DB7E6FEB8}">
  <a:tblStyle styleId="{990CAE3C-2207-4B95-BB52-F20DB7E6FEB8}"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1"/>
              </a:solidFill>
              <a:prstDash val="solid"/>
              <a:round/>
              <a:headEnd type="none" w="sm" len="sm"/>
              <a:tailEnd type="none" w="sm" len="sm"/>
            </a:ln>
          </a:top>
          <a:bottom>
            <a:ln w="12700"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1">
              <a:alpha val="20000"/>
            </a:schemeClr>
          </a:solidFill>
        </a:fill>
      </a:tcStyle>
    </a:band1H>
    <a:band2H>
      <a:tcTxStyle/>
      <a:tcStyle>
        <a:tcBdr/>
      </a:tcStyle>
    </a:band2H>
    <a:band1V>
      <a:tcTxStyle/>
      <a:tcStyle>
        <a:tcBdr/>
        <a:fill>
          <a:solidFill>
            <a:schemeClr val="accent1">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1"/>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1932" y="-318"/>
      </p:cViewPr>
      <p:guideLst>
        <p:guide orient="horz" pos="3192"/>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3038160" cy="465139"/>
          </a:xfrm>
          <a:prstGeom prst="rect">
            <a:avLst/>
          </a:prstGeom>
          <a:noFill/>
          <a:ln>
            <a:noFill/>
          </a:ln>
        </p:spPr>
        <p:txBody>
          <a:bodyPr spcFirstLastPara="1" wrap="square" lIns="93150" tIns="46550" rIns="93150" bIns="4655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635" y="0"/>
            <a:ext cx="3038160" cy="465139"/>
          </a:xfrm>
          <a:prstGeom prst="rect">
            <a:avLst/>
          </a:prstGeom>
          <a:noFill/>
          <a:ln>
            <a:noFill/>
          </a:ln>
        </p:spPr>
        <p:txBody>
          <a:bodyPr spcFirstLastPara="1" wrap="square" lIns="93150" tIns="46550" rIns="93150" bIns="4655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1" y="8829662"/>
            <a:ext cx="3038160" cy="465139"/>
          </a:xfrm>
          <a:prstGeom prst="rect">
            <a:avLst/>
          </a:prstGeom>
          <a:noFill/>
          <a:ln>
            <a:noFill/>
          </a:ln>
        </p:spPr>
        <p:txBody>
          <a:bodyPr spcFirstLastPara="1" wrap="square" lIns="93150" tIns="46550" rIns="93150" bIns="4655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635" y="8829662"/>
            <a:ext cx="3038160" cy="465139"/>
          </a:xfrm>
          <a:prstGeom prst="rect">
            <a:avLst/>
          </a:prstGeom>
          <a:noFill/>
          <a:ln>
            <a:noFill/>
          </a:ln>
        </p:spPr>
        <p:txBody>
          <a:bodyPr spcFirstLastPara="1" wrap="square" lIns="93150" tIns="46550" rIns="93150" bIns="46550" anchor="b" anchorCtr="0">
            <a:noAutofit/>
          </a:bodyPr>
          <a:lstStyle/>
          <a:p>
            <a:pPr marL="0" marR="0" lvl="0" indent="0" algn="r" rtl="0">
              <a:lnSpc>
                <a:spcPct val="100000"/>
              </a:lnSpc>
              <a:spcBef>
                <a:spcPts val="0"/>
              </a:spcBef>
              <a:spcAft>
                <a:spcPts val="0"/>
              </a:spcAft>
              <a:buNone/>
            </a:pPr>
            <a:fld id="{00000000-1234-1234-1234-123412341234}" type="slidenum">
              <a:rPr lang="en-US" sz="1200" b="0" i="0" u="none" strike="noStrike" cap="none">
                <a:solidFill>
                  <a:srgbClr val="000000"/>
                </a:solidFill>
                <a:latin typeface="Calibri"/>
                <a:ea typeface="Calibri"/>
                <a:cs typeface="Calibri"/>
                <a:sym typeface="Calibri"/>
              </a:rPr>
              <a:t>‹#›</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4831349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0" name="Google Shape;30;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6" name="Google Shape;36;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9"/>
        <p:cNvGrpSpPr/>
        <p:nvPr/>
      </p:nvGrpSpPr>
      <p:grpSpPr>
        <a:xfrm>
          <a:off x="0" y="0"/>
          <a:ext cx="0" cy="0"/>
          <a:chOff x="0" y="0"/>
          <a:chExt cx="0" cy="0"/>
        </a:xfrm>
      </p:grpSpPr>
      <p:sp>
        <p:nvSpPr>
          <p:cNvPr id="40" name="Google Shape;40;p1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1" name="Google Shape;41;p1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42" name="Google Shape;42;p1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43" name="Google Shape;43;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6"/>
        <p:cNvGrpSpPr/>
        <p:nvPr/>
      </p:nvGrpSpPr>
      <p:grpSpPr>
        <a:xfrm>
          <a:off x="0" y="0"/>
          <a:ext cx="0" cy="0"/>
          <a:chOff x="0" y="0"/>
          <a:chExt cx="0" cy="0"/>
        </a:xfrm>
      </p:grpSpPr>
      <p:sp>
        <p:nvSpPr>
          <p:cNvPr id="47" name="Google Shape;47;p14"/>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8" name="Google Shape;48;p14"/>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49" name="Google Shape;49;p14"/>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0" name="Google Shape;50;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7"/>
        <p:cNvGrpSpPr/>
        <p:nvPr/>
      </p:nvGrpSpPr>
      <p:grpSpPr>
        <a:xfrm>
          <a:off x="0" y="0"/>
          <a:ext cx="0" cy="0"/>
          <a:chOff x="0" y="0"/>
          <a:chExt cx="0" cy="0"/>
        </a:xfrm>
      </p:grpSpPr>
      <p:sp>
        <p:nvSpPr>
          <p:cNvPr id="58" name="Google Shape;58;p1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9" name="Google Shape;59;p1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60" name="Google Shape;60;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8"/>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hyperlink" Target="http://ziyonet.uz/" TargetMode="External"/><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hyperlink" Target="http://www.titli.uz/"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814" y="572707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a:t>
            </a:fld>
            <a:endParaRPr/>
          </a:p>
        </p:txBody>
      </p:sp>
      <p:sp>
        <p:nvSpPr>
          <p:cNvPr id="11" name="Прямоугольник 10"/>
          <p:cNvSpPr/>
          <p:nvPr/>
        </p:nvSpPr>
        <p:spPr>
          <a:xfrm>
            <a:off x="3965096" y="5905500"/>
            <a:ext cx="5055079" cy="8320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lgerian" pitchFamily="82" charset="0"/>
                <a:cs typeface="Times New Roman" pitchFamily="18" charset="0"/>
              </a:rPr>
              <a:t>Andijon</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mashinasozlik</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instituti</a:t>
            </a:r>
            <a:endParaRPr lang="ru-RU" sz="2800" dirty="0">
              <a:latin typeface="Times New Roman" pitchFamily="18" charset="0"/>
              <a:cs typeface="Times New Roman" pitchFamily="18" charset="0"/>
            </a:endParaRPr>
          </a:p>
        </p:txBody>
      </p:sp>
      <p:sp>
        <p:nvSpPr>
          <p:cNvPr id="6" name="Скругленный прямоугольник 5"/>
          <p:cNvSpPr/>
          <p:nvPr/>
        </p:nvSpPr>
        <p:spPr>
          <a:xfrm>
            <a:off x="1406106" y="2078965"/>
            <a:ext cx="6150634" cy="221699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4500" dirty="0"/>
              <a:t>LECTURE </a:t>
            </a:r>
            <a:r>
              <a:rPr lang="en-US" sz="4500" dirty="0" smtClean="0"/>
              <a:t>2</a:t>
            </a:r>
            <a:endParaRPr lang="ru-RU" sz="4500" dirty="0"/>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a:t>
            </a:fld>
            <a:endParaRPr/>
          </a:p>
        </p:txBody>
      </p:sp>
      <p:sp>
        <p:nvSpPr>
          <p:cNvPr id="2" name="Скругленный прямоугольник 1"/>
          <p:cNvSpPr/>
          <p:nvPr/>
        </p:nvSpPr>
        <p:spPr>
          <a:xfrm>
            <a:off x="4086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1449243" y="187870"/>
            <a:ext cx="6918385" cy="72557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defRPr/>
            </a:pPr>
            <a:r>
              <a:rPr lang="en-US" sz="2500" b="1" dirty="0" err="1" smtClean="0">
                <a:latin typeface="Times New Roman" pitchFamily="18" charset="0"/>
                <a:cs typeface="Times New Roman" pitchFamily="18" charset="0"/>
              </a:rPr>
              <a:t>Mavzu</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Yo’rmash-tikish</a:t>
            </a:r>
            <a:r>
              <a:rPr lang="en-US" sz="2500" b="1" dirty="0" smtClean="0">
                <a:latin typeface="Times New Roman" pitchFamily="18" charset="0"/>
                <a:cs typeface="Times New Roman" pitchFamily="18" charset="0"/>
              </a:rPr>
              <a:t> </a:t>
            </a:r>
            <a:r>
              <a:rPr lang="en-US" sz="2500" b="1" dirty="0" err="1">
                <a:latin typeface="Times New Roman" pitchFamily="18" charset="0"/>
                <a:cs typeface="Times New Roman" pitchFamily="18" charset="0"/>
              </a:rPr>
              <a:t>mashinalari</a:t>
            </a:r>
            <a:r>
              <a:rPr lang="en-US" sz="2500" b="1" dirty="0">
                <a:latin typeface="Times New Roman" pitchFamily="18" charset="0"/>
                <a:cs typeface="Times New Roman" pitchFamily="18" charset="0"/>
              </a:rPr>
              <a:t>.</a:t>
            </a:r>
            <a:endParaRPr lang="ru-RU" sz="2500" b="1" dirty="0">
              <a:latin typeface="Times New Roman" pitchFamily="18" charset="0"/>
              <a:cs typeface="Times New Roman" pitchFamily="18" charset="0"/>
            </a:endParaRPr>
          </a:p>
        </p:txBody>
      </p:sp>
      <p:sp>
        <p:nvSpPr>
          <p:cNvPr id="4" name="Скругленный прямоугольник 3"/>
          <p:cNvSpPr/>
          <p:nvPr/>
        </p:nvSpPr>
        <p:spPr>
          <a:xfrm>
            <a:off x="2743200" y="1155957"/>
            <a:ext cx="3554083" cy="97478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000" dirty="0" err="1">
                <a:solidFill>
                  <a:schemeClr val="bg2"/>
                </a:solidFill>
              </a:rPr>
              <a:t>Reja</a:t>
            </a:r>
            <a:r>
              <a:rPr lang="en-US" sz="3000" dirty="0" smtClean="0">
                <a:solidFill>
                  <a:schemeClr val="bg2"/>
                </a:solidFill>
              </a:rPr>
              <a:t>:</a:t>
            </a:r>
            <a:r>
              <a:rPr lang="en-US" sz="3000" dirty="0" smtClean="0"/>
              <a:t> </a:t>
            </a:r>
            <a:endParaRPr lang="ru-RU" sz="3000" dirty="0"/>
          </a:p>
          <a:p>
            <a:endParaRPr lang="ru-RU" dirty="0"/>
          </a:p>
        </p:txBody>
      </p:sp>
      <p:sp>
        <p:nvSpPr>
          <p:cNvPr id="5" name="Прямоугольник 4"/>
          <p:cNvSpPr/>
          <p:nvPr/>
        </p:nvSpPr>
        <p:spPr>
          <a:xfrm>
            <a:off x="595222" y="2308645"/>
            <a:ext cx="8264105" cy="3140014"/>
          </a:xfrm>
          <a:prstGeom prst="rect">
            <a:avLst/>
          </a:prstGeom>
        </p:spPr>
        <p:style>
          <a:lnRef idx="0">
            <a:schemeClr val="dk1"/>
          </a:lnRef>
          <a:fillRef idx="3">
            <a:schemeClr val="dk1"/>
          </a:fillRef>
          <a:effectRef idx="3">
            <a:schemeClr val="dk1"/>
          </a:effectRef>
          <a:fontRef idx="minor">
            <a:schemeClr val="lt1"/>
          </a:fontRef>
        </p:style>
        <p:txBody>
          <a:bodyPr rtlCol="0" anchor="ctr"/>
          <a:lstStyle/>
          <a:p>
            <a:pPr algn="just"/>
            <a:r>
              <a:rPr lang="en-US" sz="2800" dirty="0">
                <a:latin typeface="Times New Roman" pitchFamily="18" charset="0"/>
                <a:cs typeface="Times New Roman" pitchFamily="18" charset="0"/>
              </a:rPr>
              <a:t>1.Yo’rmash </a:t>
            </a:r>
            <a:r>
              <a:rPr lang="en-US" sz="2800" dirty="0" err="1">
                <a:latin typeface="Times New Roman" pitchFamily="18" charset="0"/>
                <a:cs typeface="Times New Roman" pitchFamily="18" charset="0"/>
              </a:rPr>
              <a:t>mashinalarining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vazifasi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baxyaqator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turlari</a:t>
            </a:r>
            <a:r>
              <a:rPr lang="en-US"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2. «</a:t>
            </a:r>
            <a:r>
              <a:rPr lang="en-US" sz="2800" dirty="0" err="1">
                <a:latin typeface="Times New Roman" pitchFamily="18" charset="0"/>
                <a:cs typeface="Times New Roman" pitchFamily="18" charset="0"/>
              </a:rPr>
              <a:t>Zingеr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firmasining</a:t>
            </a:r>
            <a:r>
              <a:rPr lang="en-US" sz="2800" dirty="0">
                <a:latin typeface="Times New Roman" pitchFamily="18" charset="0"/>
                <a:cs typeface="Times New Roman" pitchFamily="18" charset="0"/>
              </a:rPr>
              <a:t> 1831 U012-3 </a:t>
            </a:r>
            <a:r>
              <a:rPr lang="en-US" sz="2800" dirty="0" err="1">
                <a:latin typeface="Times New Roman" pitchFamily="18" charset="0"/>
                <a:cs typeface="Times New Roman" pitchFamily="18" charset="0"/>
              </a:rPr>
              <a:t>yo’rmab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tikish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mashinasi</a:t>
            </a:r>
            <a:r>
              <a:rPr lang="en-US" sz="2800" dirty="0">
                <a:latin typeface="Times New Roman" pitchFamily="18" charset="0"/>
                <a:cs typeface="Times New Roman" pitchFamily="18" charset="0"/>
              </a:rPr>
              <a:t>.</a:t>
            </a:r>
            <a:endParaRPr lang="uz-Cyrl-UZ" sz="2800" dirty="0">
              <a:latin typeface="Times New Roman" pitchFamily="18" charset="0"/>
              <a:cs typeface="Times New Roman" pitchFamily="18" charset="0"/>
            </a:endParaRPr>
          </a:p>
          <a:p>
            <a:pPr algn="just"/>
            <a:r>
              <a:rPr lang="uz-Cyrl-UZ" sz="2800" dirty="0">
                <a:latin typeface="Times New Roman" pitchFamily="18" charset="0"/>
                <a:cs typeface="Times New Roman" pitchFamily="18" charset="0"/>
              </a:rPr>
              <a:t>3. </a:t>
            </a:r>
            <a:r>
              <a:rPr lang="en-US" sz="2800" dirty="0">
                <a:latin typeface="Times New Roman" pitchFamily="18" charset="0"/>
                <a:cs typeface="Times New Roman" pitchFamily="18" charset="0"/>
              </a:rPr>
              <a:t>«Juki» (</a:t>
            </a:r>
            <a:r>
              <a:rPr lang="en-US" sz="2800" dirty="0" err="1">
                <a:latin typeface="Times New Roman" pitchFamily="18" charset="0"/>
                <a:cs typeface="Times New Roman" pitchFamily="18" charset="0"/>
              </a:rPr>
              <a:t>Yaponiya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firmasining</a:t>
            </a:r>
            <a:r>
              <a:rPr lang="en-US" sz="2800" dirty="0">
                <a:latin typeface="Times New Roman" pitchFamily="18" charset="0"/>
                <a:cs typeface="Times New Roman" pitchFamily="18" charset="0"/>
              </a:rPr>
              <a:t> MO-2516-DD4 </a:t>
            </a:r>
            <a:r>
              <a:rPr lang="en-US" sz="2800" dirty="0" err="1">
                <a:latin typeface="Times New Roman" pitchFamily="18" charset="0"/>
                <a:cs typeface="Times New Roman" pitchFamily="18" charset="0"/>
              </a:rPr>
              <a:t>yo’rmash-tikish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mashinasi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10" name="Прямоугольник 9"/>
          <p:cNvSpPr/>
          <p:nvPr/>
        </p:nvSpPr>
        <p:spPr>
          <a:xfrm>
            <a:off x="3965096" y="5905500"/>
            <a:ext cx="5055079" cy="8320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lgerian" pitchFamily="82" charset="0"/>
                <a:cs typeface="Times New Roman" pitchFamily="18" charset="0"/>
              </a:rPr>
              <a:t>Andijon</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mashinasozlik</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instituti</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556220892"/>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a:t>
            </a:fld>
            <a:endParaRPr/>
          </a:p>
        </p:txBody>
      </p:sp>
      <p:sp>
        <p:nvSpPr>
          <p:cNvPr id="2" name="Прямоугольник 1"/>
          <p:cNvSpPr/>
          <p:nvPr/>
        </p:nvSpPr>
        <p:spPr>
          <a:xfrm>
            <a:off x="561326" y="1694527"/>
            <a:ext cx="8039819" cy="553998"/>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endParaRPr lang="ru-RU" sz="3000" dirty="0">
              <a:latin typeface="Times New Roman" pitchFamily="18" charset="0"/>
              <a:cs typeface="Times New Roman" pitchFamily="18" charset="0"/>
            </a:endParaRPr>
          </a:p>
        </p:txBody>
      </p:sp>
      <p:sp>
        <p:nvSpPr>
          <p:cNvPr id="3" name="Скругленный прямоугольник 2"/>
          <p:cNvSpPr/>
          <p:nvPr/>
        </p:nvSpPr>
        <p:spPr>
          <a:xfrm>
            <a:off x="1406106" y="310562"/>
            <a:ext cx="7021902" cy="10610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dirty="0">
                <a:latin typeface="Times New Roman" pitchFamily="18" charset="0"/>
                <a:cs typeface="Times New Roman" pitchFamily="18" charset="0"/>
              </a:rPr>
              <a:t>1.Yo’rmash </a:t>
            </a:r>
            <a:r>
              <a:rPr lang="en-US" sz="2600" dirty="0" err="1">
                <a:latin typeface="Times New Roman" pitchFamily="18" charset="0"/>
                <a:cs typeface="Times New Roman" pitchFamily="18" charset="0"/>
              </a:rPr>
              <a:t>mashinalarining</a:t>
            </a:r>
            <a:r>
              <a:rPr lang="en-US" sz="2600" dirty="0">
                <a:latin typeface="Times New Roman" pitchFamily="18" charset="0"/>
                <a:cs typeface="Times New Roman" pitchFamily="18" charset="0"/>
              </a:rPr>
              <a:t>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dirty="0" err="1" smtClean="0">
                <a:latin typeface="Times New Roman" pitchFamily="18" charset="0"/>
                <a:cs typeface="Times New Roman" pitchFamily="18" charset="0"/>
              </a:rPr>
              <a:t>vazifasi</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baxyaqator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turlari</a:t>
            </a:r>
            <a:r>
              <a:rPr lang="en-US" sz="2600" dirty="0">
                <a:latin typeface="Times New Roman" pitchFamily="18" charset="0"/>
                <a:cs typeface="Times New Roman" pitchFamily="18" charset="0"/>
              </a:rPr>
              <a:t>. </a:t>
            </a:r>
            <a:endParaRPr lang="ru-RU" sz="2600" dirty="0">
              <a:latin typeface="Times New Roman" pitchFamily="18" charset="0"/>
              <a:cs typeface="Times New Roman" pitchFamily="18" charset="0"/>
            </a:endParaRPr>
          </a:p>
        </p:txBody>
      </p:sp>
      <p:sp>
        <p:nvSpPr>
          <p:cNvPr id="8" name="Скругленный прямоугольник 7"/>
          <p:cNvSpPr/>
          <p:nvPr/>
        </p:nvSpPr>
        <p:spPr>
          <a:xfrm>
            <a:off x="408619" y="49676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3</a:t>
            </a:r>
            <a:endParaRPr lang="ru-RU" altLang="ru-RU" sz="2900" b="1" dirty="0">
              <a:solidFill>
                <a:srgbClr val="000099"/>
              </a:solidFill>
              <a:latin typeface="Times New Roman" pitchFamily="18" charset="0"/>
              <a:cs typeface="Times New Roman" pitchFamily="18" charset="0"/>
            </a:endParaRPr>
          </a:p>
        </p:txBody>
      </p:sp>
      <p:sp>
        <p:nvSpPr>
          <p:cNvPr id="4" name="Прямоугольник 3"/>
          <p:cNvSpPr/>
          <p:nvPr/>
        </p:nvSpPr>
        <p:spPr>
          <a:xfrm>
            <a:off x="561325" y="1496675"/>
            <a:ext cx="8039819" cy="3985706"/>
          </a:xfrm>
          <a:prstGeom prst="rect">
            <a:avLst/>
          </a:prstGeom>
        </p:spPr>
        <p:txBody>
          <a:bodyPr wrap="square">
            <a:spAutoFit/>
          </a:bodyPr>
          <a:lstStyle/>
          <a:p>
            <a:pPr algn="just"/>
            <a:r>
              <a:rPr lang="en-US" sz="2300" dirty="0" smtClean="0">
                <a:latin typeface="Times New Roman" pitchFamily="18" charset="0"/>
                <a:cs typeface="Times New Roman" pitchFamily="18" charset="0"/>
              </a:rPr>
              <a:t>	</a:t>
            </a:r>
            <a:r>
              <a:rPr lang="uz-Cyrl-UZ" sz="2300" dirty="0" smtClean="0">
                <a:latin typeface="Times New Roman" pitchFamily="18" charset="0"/>
                <a:cs typeface="Times New Roman" pitchFamily="18" charset="0"/>
              </a:rPr>
              <a:t>Xilma-xil </a:t>
            </a:r>
            <a:r>
              <a:rPr lang="uz-Cyrl-UZ" sz="2300" dirty="0">
                <a:latin typeface="Times New Roman" pitchFamily="18" charset="0"/>
                <a:cs typeface="Times New Roman" pitchFamily="18" charset="0"/>
              </a:rPr>
              <a:t>kiyimlarni tikayotganda detallar qirqimlarini yo‘rmash bo‘yicha juda ko‘p ishlar qilish kerak bo‘ladi. Zanjirsimon baxyali yo‘rmash mashinalari shu maqsadda ishlatiladi. Zanjirsimon baxyali yo‘rmash mashinalari shu maqsadda ishlatiladi. Tikuvchilik sanoatida bir ipli zanjirsimon baxyali yo‘rmash mashinalari mo‘yna, charm tikishda ishlatiladi. Bunda tikish bilan bir vaqtda detal qirqimlari yo‘rmab ham ketiladi. Bir ipli zanjirsimon baxyali baxyaqatorlar </a:t>
            </a:r>
            <a:r>
              <a:rPr lang="en-US" sz="2300" dirty="0" smtClean="0">
                <a:latin typeface="Times New Roman" pitchFamily="18" charset="0"/>
                <a:cs typeface="Times New Roman" pitchFamily="18" charset="0"/>
              </a:rPr>
              <a:t>1</a:t>
            </a:r>
            <a:r>
              <a:rPr lang="uz-Cyrl-UZ" sz="2300" dirty="0">
                <a:latin typeface="Times New Roman" pitchFamily="18" charset="0"/>
                <a:cs typeface="Times New Roman" pitchFamily="18" charset="0"/>
              </a:rPr>
              <a:t>-a rasmda tasvirlangan. Baxya hosil bo‘lishida halqa (1) vertikal joylashgan charmlardan o‘tib, tashqariga chiqadi va charm qirqimlarini qamrab, ikkinchi halqa (2) keltiriladigan chiziqqa to‘g‘rilanadi. </a:t>
            </a:r>
            <a:endParaRPr lang="ru-RU" sz="23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460374" y="484187"/>
            <a:ext cx="8278183" cy="2761577"/>
          </a:xfrm>
          <a:prstGeom prst="rect">
            <a:avLst/>
          </a:prstGeom>
          <a:noFill/>
          <a:ln>
            <a:noFill/>
          </a:ln>
        </p:spPr>
        <p:txBody>
          <a:bodyPr spcFirstLastPara="1" wrap="square" lIns="91425" tIns="45700" rIns="91425" bIns="45700" anchor="t" anchorCtr="0">
            <a:noAutofit/>
          </a:bodyPr>
          <a:lstStyle/>
          <a:p>
            <a:pPr algn="just"/>
            <a:r>
              <a:rPr lang="en-US" dirty="0" smtClean="0"/>
              <a:t>	</a:t>
            </a:r>
            <a:r>
              <a:rPr lang="uz-Cyrl-UZ" sz="2200" dirty="0" smtClean="0">
                <a:latin typeface="Times New Roman" pitchFamily="18" charset="0"/>
                <a:cs typeface="Times New Roman" pitchFamily="18" charset="0"/>
              </a:rPr>
              <a:t>Kastumbop </a:t>
            </a:r>
            <a:r>
              <a:rPr lang="uz-Cyrl-UZ" sz="2200" dirty="0">
                <a:latin typeface="Times New Roman" pitchFamily="18" charset="0"/>
                <a:cs typeface="Times New Roman" pitchFamily="18" charset="0"/>
              </a:rPr>
              <a:t>va paltobop materiallardan tikiladigan tikuvchilik buyumlari detallarining qirqimlarini yo‘rmash uchun ko‘pincha ikki ipli zanjirsimon baxyali yo‘rmash mashinalari ishlatiladi. Baxya hosil qilishda ustki ip halqasi (1) ga (2.1-b rasm) ostki ipning materiallar qirqimini qamrab oladigan halqa (3) kiritiladi, unga ustki ipning halqasi (2) kiritiladi. Trikotaj buyumlar, ichki ko‘ylaklar, ko‘ylaklar detallarining qirqimlarini yo‘rmash uchun uch ipli zanjirsimon baxyali yo‘rmash mashinalari ishlatiladi. Bunday baxyaqatorning tuzilishi 2.1-d rasm da tasvirlangan bo‘lib, undan ko‘rinib turibdiki, ustki ip halqasi (1) ga birinchi ostki ipning halqasi (3) kiritiladi, keyin bu halqaga ikkinchi halqa (4) kirib, ular, odatda, ikkita material qirqimlari ustida chalishadi. So‘ngra halqa (2) halqaning harakatlanish yo‘liga to‘g‘rilanib, halqa hosil bo‘lishi takrorlanadi. Demak, bunda materiallar qiraqimini ostki iplar (3 va 4) ning halqalari qamrab oladi, ustki iplar halqalari esa ularni bir-biriga ulaydi.</a:t>
            </a:r>
            <a:endParaRPr lang="ru-RU" sz="2200" dirty="0">
              <a:latin typeface="Times New Roman" pitchFamily="18" charset="0"/>
              <a:cs typeface="Times New Roman" pitchFamily="18" charset="0"/>
            </a:endParaRPr>
          </a:p>
          <a:p>
            <a:pPr algn="just"/>
            <a:endParaRPr lang="ru-RU" dirty="0"/>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4</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4</a:t>
            </a:r>
            <a:endParaRPr lang="ru-RU" altLang="ru-RU" sz="2900" b="1" dirty="0">
              <a:solidFill>
                <a:srgbClr val="000099"/>
              </a:solidFill>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5</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a:solidFill>
                  <a:srgbClr val="000099"/>
                </a:solidFill>
                <a:latin typeface="Times New Roman" pitchFamily="18" charset="0"/>
                <a:cs typeface="Times New Roman" pitchFamily="18" charset="0"/>
              </a:rPr>
              <a:t>5</a:t>
            </a:r>
            <a:endParaRPr lang="ru-RU" altLang="ru-RU" sz="2900" b="1" dirty="0">
              <a:solidFill>
                <a:srgbClr val="000099"/>
              </a:solidFill>
              <a:latin typeface="Times New Roman" pitchFamily="18" charset="0"/>
              <a:cs typeface="Times New Roman" pitchFamily="18" charset="0"/>
            </a:endParaRPr>
          </a:p>
        </p:txBody>
      </p:sp>
      <p:pic>
        <p:nvPicPr>
          <p:cNvPr id="9" name="Рисунок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875" y="852488"/>
            <a:ext cx="7254770" cy="444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1476375" y="5972175"/>
            <a:ext cx="6772170" cy="523875"/>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200" dirty="0"/>
              <a:t>1</a:t>
            </a:r>
            <a:r>
              <a:rPr lang="uz-Cyrl-UZ" sz="2200" dirty="0"/>
              <a:t>-Yo’rmash bahyaqatorlarining turlari</a:t>
            </a:r>
            <a:endParaRPr lang="ru-RU" sz="22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6</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6</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619124" y="582275"/>
            <a:ext cx="8067675" cy="5093702"/>
          </a:xfrm>
          <a:prstGeom prst="rect">
            <a:avLst/>
          </a:prstGeom>
        </p:spPr>
        <p:txBody>
          <a:bodyPr wrap="square">
            <a:spAutoFit/>
          </a:bodyPr>
          <a:lstStyle/>
          <a:p>
            <a:pPr algn="just"/>
            <a:r>
              <a:rPr lang="en-US" sz="2500" dirty="0" smtClean="0"/>
              <a:t>	</a:t>
            </a:r>
            <a:r>
              <a:rPr lang="uz-Cyrl-UZ" sz="2500" dirty="0" smtClean="0"/>
              <a:t>Bir </a:t>
            </a:r>
            <a:r>
              <a:rPr lang="uz-Cyrl-UZ" sz="2500" dirty="0"/>
              <a:t>ipli zanjirsimon yo‘rma baxyali baxyaqator oson so‘kilib ketadigan bo‘lgani uchun bunday baxyaqatorlar doim yopiq choklarda ishlatiladi. Ikki va ayniqsa, uch ipli zanjirsimon yo‘rma baxyali baxyaqatorlarning so‘kilishi qiyin bo‘lgani sababli ular detallar qirqimlarini titilishdan saqlaydigan qilib tikish va yo‘rmashda ishlatiladi. Ustki ip bilan chalishtirgichlar iplarining tarangligini o‘zgartirib, iplarni material qirqimi o‘rtasida chalishadigan («munchoqsimon baxyaqator») qilish yoki materialning o‘ng tomoniga chiqarib qo‘yish mumkin. Turli buyumlarni tikishda choklash va yo‘rmash baxyaqatorlarini bir-biriga qo‘shish yo‘li bilan eng ko‘p samaradorlikka erishish mumkin.</a:t>
            </a:r>
            <a:endParaRPr lang="ru-RU" sz="25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7</a:t>
            </a:fld>
            <a:endParaRPr/>
          </a:p>
        </p:txBody>
      </p:sp>
      <p:sp>
        <p:nvSpPr>
          <p:cNvPr id="8" name="Скругленный прямоугольник 7"/>
          <p:cNvSpPr/>
          <p:nvPr/>
        </p:nvSpPr>
        <p:spPr>
          <a:xfrm>
            <a:off x="330985" y="16033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33111" y="931516"/>
            <a:ext cx="8096249" cy="4247317"/>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r>
              <a:rPr lang="uz-Cyrl-UZ" sz="3000" dirty="0" smtClean="0">
                <a:latin typeface="Times New Roman" pitchFamily="18" charset="0"/>
                <a:cs typeface="Times New Roman" pitchFamily="18" charset="0"/>
              </a:rPr>
              <a:t>Choklashda </a:t>
            </a:r>
            <a:r>
              <a:rPr lang="uz-Cyrl-UZ" sz="3000" dirty="0">
                <a:latin typeface="Times New Roman" pitchFamily="18" charset="0"/>
                <a:cs typeface="Times New Roman" pitchFamily="18" charset="0"/>
              </a:rPr>
              <a:t>ikki ipli moki baxyaqator yoki ikki ipli zanjirsimon baxyaqator bilan qirqimlarni yo‘rmashni birga qo‘shib olib boradigan mashinalar ishlatilganda eng yuqori iqtisodiy samaraga erishiladi. Tikuvchilik buyumlarining har qaysi qirqimini alohida-alohida yo‘rmab, ularni bir yo‘la tikib ketadigan mashinalar joriy qilish yo‘li bilan mehnat unumdorligini anchagina oshirish mumkin.</a:t>
            </a:r>
            <a:endParaRPr 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1131887"/>
            <a:ext cx="8445500" cy="4411663"/>
          </a:xfrm>
          <a:prstGeom prst="rect">
            <a:avLst/>
          </a:prstGeom>
          <a:noFill/>
          <a:ln>
            <a:noFill/>
          </a:ln>
        </p:spPr>
        <p:txBody>
          <a:bodyPr spcFirstLastPara="1" wrap="square" lIns="91425" tIns="45700" rIns="91425" bIns="45700" anchor="t" anchorCtr="0">
            <a:noAutofit/>
          </a:bodyPr>
          <a:lstStyle/>
          <a:p>
            <a:pPr lvl="0" algn="just"/>
            <a:r>
              <a:rPr lang="en-US" dirty="0" smtClean="0"/>
              <a:t>	</a:t>
            </a:r>
            <a:r>
              <a:rPr lang="uz-Cyrl-UZ" sz="2800" dirty="0" smtClean="0">
                <a:latin typeface="Times New Roman" pitchFamily="18" charset="0"/>
                <a:cs typeface="Times New Roman" pitchFamily="18" charset="0"/>
              </a:rPr>
              <a:t>Ikki </a:t>
            </a:r>
            <a:r>
              <a:rPr lang="uz-Cyrl-UZ" sz="2800" dirty="0">
                <a:latin typeface="Times New Roman" pitchFamily="18" charset="0"/>
                <a:cs typeface="Times New Roman" pitchFamily="18" charset="0"/>
              </a:rPr>
              <a:t>ipli zanjirsimon yo‘rma baxyani hosil qilishda mashinaning quyidagi ish organlari qatnashadi: ustki ip taqiladigan igna (2- rasm), ostki ip taqiladigan chalishtirgich, kengaytirgich, reyka, tepki va yo‘rmash oldidan detallar chetini qirqadigan pichoq mexanizmi. Igna (1) eng pastki holatga tushadi (</a:t>
            </a:r>
            <a:r>
              <a:rPr lang="en-US" sz="2800" dirty="0">
                <a:latin typeface="Times New Roman" pitchFamily="18" charset="0"/>
                <a:cs typeface="Times New Roman" pitchFamily="18" charset="0"/>
              </a:rPr>
              <a:t>2.2</a:t>
            </a:r>
            <a:r>
              <a:rPr lang="uz-Cyrl-UZ" sz="2800" dirty="0">
                <a:latin typeface="Times New Roman" pitchFamily="18" charset="0"/>
                <a:cs typeface="Times New Roman" pitchFamily="18" charset="0"/>
              </a:rPr>
              <a:t>-a rasm), chap chalishtirgich (3) chapda, kengaytirgich (2) esa o‘ngda bo‘ladi. Igna (1) eng pastki holatdan 2,5—3 mm ko‘tarilib (</a:t>
            </a:r>
            <a:r>
              <a:rPr lang="en-US" sz="2800" dirty="0">
                <a:latin typeface="Times New Roman" pitchFamily="18" charset="0"/>
                <a:cs typeface="Times New Roman" pitchFamily="18" charset="0"/>
              </a:rPr>
              <a:t>2</a:t>
            </a:r>
            <a:r>
              <a:rPr lang="uz-Cyrl-UZ" sz="2800" dirty="0">
                <a:latin typeface="Times New Roman" pitchFamily="18" charset="0"/>
                <a:cs typeface="Times New Roman" pitchFamily="18" charset="0"/>
              </a:rPr>
              <a:t>-b rasm), halqa hosil qiladi, bu halqaga chapdan o‘ngga harakatlanib chap chalishtirgich kiradi.</a:t>
            </a:r>
            <a:endParaRPr sz="2800" b="0" i="0" u="none" strike="noStrike" cap="none" dirty="0">
              <a:solidFill>
                <a:srgbClr val="000000"/>
              </a:solidFill>
              <a:latin typeface="Times New Roman" pitchFamily="18" charset="0"/>
              <a:cs typeface="Times New Roman" pitchFamily="18" charset="0"/>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8</a:t>
            </a:fld>
            <a:endParaRPr/>
          </a:p>
        </p:txBody>
      </p:sp>
      <p:sp>
        <p:nvSpPr>
          <p:cNvPr id="7" name="Скругленный прямоугольник 6"/>
          <p:cNvSpPr/>
          <p:nvPr/>
        </p:nvSpPr>
        <p:spPr>
          <a:xfrm>
            <a:off x="356631" y="299814"/>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8</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688759" y="238125"/>
            <a:ext cx="6959941" cy="742950"/>
          </a:xfrm>
          <a:prstGeom prst="roundRect">
            <a:avLst/>
          </a:prstGeom>
        </p:spPr>
        <p:style>
          <a:lnRef idx="0">
            <a:schemeClr val="dk1"/>
          </a:lnRef>
          <a:fillRef idx="3">
            <a:schemeClr val="dk1"/>
          </a:fillRef>
          <a:effectRef idx="3">
            <a:schemeClr val="dk1"/>
          </a:effectRef>
          <a:fontRef idx="minor">
            <a:schemeClr val="lt1"/>
          </a:fontRef>
        </p:style>
        <p:txBody>
          <a:bodyPr rtlCol="0" anchor="ctr"/>
          <a:lstStyle/>
          <a:p>
            <a:pPr algn="ctr">
              <a:defRPr/>
            </a:pPr>
            <a:r>
              <a:rPr lang="en-US" sz="2400" b="1" dirty="0">
                <a:latin typeface="Times New Roman" pitchFamily="18" charset="0"/>
                <a:cs typeface="Times New Roman" pitchFamily="18" charset="0"/>
              </a:rPr>
              <a:t>I</a:t>
            </a:r>
            <a:r>
              <a:rPr lang="uz-Cyrl-UZ" sz="2400" b="1" dirty="0">
                <a:latin typeface="Times New Roman" pitchFamily="18" charset="0"/>
                <a:cs typeface="Times New Roman" pitchFamily="18" charset="0"/>
              </a:rPr>
              <a:t>kki ipli zanjirsimon yo‘rma baxyaning hosil bo‘lishi</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9</a:t>
            </a:fld>
            <a:endParaRPr/>
          </a:p>
        </p:txBody>
      </p:sp>
      <p:sp>
        <p:nvSpPr>
          <p:cNvPr id="7" name="Скругленный прямоугольник 6"/>
          <p:cNvSpPr/>
          <p:nvPr/>
        </p:nvSpPr>
        <p:spPr>
          <a:xfrm>
            <a:off x="385206" y="16033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9</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8023" y="596599"/>
            <a:ext cx="8226425" cy="4708981"/>
          </a:xfrm>
          <a:prstGeom prst="rect">
            <a:avLst/>
          </a:prstGeom>
        </p:spPr>
        <p:txBody>
          <a:bodyPr wrap="square">
            <a:spAutoFit/>
          </a:bodyPr>
          <a:lstStyle/>
          <a:p>
            <a:pPr algn="just"/>
            <a:r>
              <a:rPr lang="uz-Cyrl-UZ" sz="2500" dirty="0" smtClean="0">
                <a:latin typeface="Times New Roman" pitchFamily="18" charset="0"/>
                <a:cs typeface="Times New Roman" pitchFamily="18" charset="0"/>
              </a:rPr>
              <a:t>	Chap </a:t>
            </a:r>
            <a:r>
              <a:rPr lang="uz-Cyrl-UZ" sz="2500" dirty="0">
                <a:latin typeface="Times New Roman" pitchFamily="18" charset="0"/>
                <a:cs typeface="Times New Roman" pitchFamily="18" charset="0"/>
              </a:rPr>
              <a:t>chalishtirgich (3) o‘ngga harakatlanishda davom etib, qarshisidan kelayotgan kengaytirgich (2) bilan uchrashadi, kengaytirgich chap chalishtirgich halqasini ilib oladi. Igna (1) shu paytda materialdan chiqadi (</a:t>
            </a:r>
            <a:r>
              <a:rPr lang="en-US" sz="2500" dirty="0">
                <a:latin typeface="Times New Roman" pitchFamily="18" charset="0"/>
                <a:cs typeface="Times New Roman" pitchFamily="18" charset="0"/>
              </a:rPr>
              <a:t>2</a:t>
            </a:r>
            <a:r>
              <a:rPr lang="uz-Cyrl-UZ" sz="2500" dirty="0">
                <a:latin typeface="Times New Roman" pitchFamily="18" charset="0"/>
                <a:cs typeface="Times New Roman" pitchFamily="18" charset="0"/>
              </a:rPr>
              <a:t>-d rasm), reykalar ko‘tarilib, materiallarni bir baxya bo‘yi suradi. </a:t>
            </a:r>
            <a:endParaRPr lang="uz-Cyrl-UZ" sz="2500" dirty="0" smtClean="0">
              <a:latin typeface="Times New Roman" pitchFamily="18" charset="0"/>
              <a:cs typeface="Times New Roman" pitchFamily="18" charset="0"/>
            </a:endParaRPr>
          </a:p>
          <a:p>
            <a:pPr algn="just"/>
            <a:r>
              <a:rPr lang="uz-Cyrl-UZ" sz="2500" dirty="0">
                <a:latin typeface="Times New Roman" pitchFamily="18" charset="0"/>
                <a:cs typeface="Times New Roman" pitchFamily="18" charset="0"/>
              </a:rPr>
              <a:t>	Kengaytirgich (2) igna plastinasi tepasiga ko‘tarilib </a:t>
            </a:r>
            <a:r>
              <a:rPr lang="uz-Cyrl-UZ" sz="2500" dirty="0" smtClean="0">
                <a:latin typeface="Times New Roman" pitchFamily="18" charset="0"/>
                <a:cs typeface="Times New Roman" pitchFamily="18" charset="0"/>
              </a:rPr>
              <a:t/>
            </a:r>
            <a:br>
              <a:rPr lang="uz-Cyrl-UZ" sz="2500" dirty="0" smtClean="0">
                <a:latin typeface="Times New Roman" pitchFamily="18" charset="0"/>
                <a:cs typeface="Times New Roman" pitchFamily="18" charset="0"/>
              </a:rPr>
            </a:br>
            <a:r>
              <a:rPr lang="uz-Cyrl-UZ" sz="2500" dirty="0" smtClean="0">
                <a:latin typeface="Times New Roman" pitchFamily="18" charset="0"/>
                <a:cs typeface="Times New Roman" pitchFamily="18" charset="0"/>
              </a:rPr>
              <a:t>(e </a:t>
            </a:r>
            <a:r>
              <a:rPr lang="uz-Cyrl-UZ" sz="2500" dirty="0">
                <a:latin typeface="Times New Roman" pitchFamily="18" charset="0"/>
                <a:cs typeface="Times New Roman" pitchFamily="18" charset="0"/>
              </a:rPr>
              <a:t>rasm), chap chalishtirgich (3) ning halqasini pastga tomon harakatlana boshlayotgan igna (1) ning harakat chizig‘iga to‘g‘rilab qo‘yadi. Igna (1) chap chalishtirgich (3) ning halqasiga kiradi </a:t>
            </a:r>
            <a:r>
              <a:rPr lang="uz-Cyrl-UZ" sz="2500" dirty="0" smtClean="0">
                <a:latin typeface="Times New Roman" pitchFamily="18" charset="0"/>
                <a:cs typeface="Times New Roman" pitchFamily="18" charset="0"/>
              </a:rPr>
              <a:t>(</a:t>
            </a:r>
            <a:r>
              <a:rPr lang="en-US" sz="2500" dirty="0" smtClean="0">
                <a:latin typeface="Times New Roman" pitchFamily="18" charset="0"/>
                <a:cs typeface="Times New Roman" pitchFamily="18" charset="0"/>
              </a:rPr>
              <a:t>2</a:t>
            </a:r>
            <a:r>
              <a:rPr lang="uz-Cyrl-UZ" sz="2500" dirty="0">
                <a:latin typeface="Times New Roman" pitchFamily="18" charset="0"/>
                <a:cs typeface="Times New Roman" pitchFamily="18" charset="0"/>
              </a:rPr>
              <a:t>- rasm), materiallarni teshib o‘tib, pastga tusha boshlaydi. Bu paytda chap chalishtirgich (3) chapga, kengaytirgich (2) esa o‘ngga harakatlanadi</a:t>
            </a:r>
            <a:r>
              <a:rPr lang="uz-Cyrl-UZ" sz="2500" dirty="0" smtClean="0">
                <a:latin typeface="Times New Roman" pitchFamily="18" charset="0"/>
                <a:cs typeface="Times New Roman" pitchFamily="18" charset="0"/>
              </a:rPr>
              <a:t>.</a:t>
            </a:r>
            <a:endParaRPr lang="ru-RU" sz="2500" dirty="0">
              <a:latin typeface="Times New Roman" pitchFamily="18" charset="0"/>
              <a:cs typeface="Times New Roman" pitchFamily="18" charset="0"/>
            </a:endParaRPr>
          </a:p>
        </p:txBody>
      </p:sp>
      <p:sp>
        <p:nvSpPr>
          <p:cNvPr id="3" name="Прямоугольник 2"/>
          <p:cNvSpPr/>
          <p:nvPr/>
        </p:nvSpPr>
        <p:spPr>
          <a:xfrm>
            <a:off x="628650" y="5836806"/>
            <a:ext cx="8248650" cy="9438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just"/>
            <a:r>
              <a:rPr lang="uz-Cyrl-UZ" sz="1800" dirty="0" smtClean="0">
                <a:latin typeface="Times New Roman" pitchFamily="18" charset="0"/>
                <a:cs typeface="Times New Roman" pitchFamily="18" charset="0"/>
              </a:rPr>
              <a:t>	Shundan </a:t>
            </a:r>
            <a:r>
              <a:rPr lang="uz-Cyrl-UZ" sz="1800" dirty="0">
                <a:latin typeface="Times New Roman" pitchFamily="18" charset="0"/>
                <a:cs typeface="Times New Roman" pitchFamily="18" charset="0"/>
              </a:rPr>
              <a:t>keyin baxya hosil bo‘lish jarayoni takrorlanadi. Materiallar siljiyotganda iplar tepki barmog‘ida chalishadi, tortilgan halqalar tepki barmog‘idan sirpanib tushib, materiallarni ularning qirqimini tortmay qamrab oladi.</a:t>
            </a: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10</a:t>
            </a:fld>
            <a:endParaRPr dirty="0"/>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10</a:t>
            </a:r>
            <a:endParaRPr lang="ru-RU" altLang="ru-RU" sz="2900" b="1" dirty="0">
              <a:solidFill>
                <a:srgbClr val="000099"/>
              </a:solidFill>
              <a:latin typeface="Times New Roman" pitchFamily="18" charset="0"/>
              <a:cs typeface="Times New Roman" pitchFamily="18" charset="0"/>
            </a:endParaRPr>
          </a:p>
        </p:txBody>
      </p:sp>
      <p:pic>
        <p:nvPicPr>
          <p:cNvPr id="8" name="Рисунок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1288" y="385503"/>
            <a:ext cx="6027683" cy="4986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1504950" y="5886450"/>
            <a:ext cx="6781800" cy="81915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300" dirty="0">
                <a:latin typeface="Times New Roman" pitchFamily="18" charset="0"/>
                <a:cs typeface="Times New Roman" pitchFamily="18" charset="0"/>
              </a:rPr>
              <a:t>2</a:t>
            </a:r>
            <a:r>
              <a:rPr lang="uz-Cyrl-UZ" sz="2300" dirty="0">
                <a:latin typeface="Times New Roman" pitchFamily="18" charset="0"/>
                <a:cs typeface="Times New Roman" pitchFamily="18" charset="0"/>
              </a:rPr>
              <a:t>-rasm. Ikki ipli zanjirsimon yo‘rmash baxyasining hosil bo‘lishi.</a:t>
            </a:r>
            <a:endParaRPr lang="ru-RU" sz="23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11</a:t>
            </a:fld>
            <a:endParaRPr/>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11</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1847850" y="257176"/>
            <a:ext cx="6734175" cy="8001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uz-Cyrl-UZ" sz="2300" b="1" dirty="0"/>
              <a:t>Uch ipli zanjirsimon yo‘rma baxyaning hosil bo‘lishi</a:t>
            </a:r>
            <a:endParaRPr lang="ru-RU" sz="2300" dirty="0"/>
          </a:p>
        </p:txBody>
      </p:sp>
      <p:sp>
        <p:nvSpPr>
          <p:cNvPr id="4" name="Прямоугольник 3"/>
          <p:cNvSpPr/>
          <p:nvPr/>
        </p:nvSpPr>
        <p:spPr>
          <a:xfrm>
            <a:off x="460375" y="1396604"/>
            <a:ext cx="8216900" cy="3693319"/>
          </a:xfrm>
          <a:prstGeom prst="rect">
            <a:avLst/>
          </a:prstGeom>
        </p:spPr>
        <p:txBody>
          <a:bodyPr wrap="square">
            <a:spAutoFit/>
          </a:bodyPr>
          <a:lstStyle/>
          <a:p>
            <a:pPr algn="just"/>
            <a:r>
              <a:rPr lang="uz-Cyrl-UZ" sz="2600" dirty="0" smtClean="0">
                <a:latin typeface="Times New Roman" pitchFamily="18" charset="0"/>
                <a:cs typeface="Times New Roman" pitchFamily="18" charset="0"/>
              </a:rPr>
              <a:t>	Bunday </a:t>
            </a:r>
            <a:r>
              <a:rPr lang="uz-Cyrl-UZ" sz="2600" dirty="0">
                <a:latin typeface="Times New Roman" pitchFamily="18" charset="0"/>
                <a:cs typeface="Times New Roman" pitchFamily="18" charset="0"/>
              </a:rPr>
              <a:t>baxya hosil qilish uchun kengaytirgich o‘rniga uchinchiip (4) taqiladigan o‘ng chalishtirgich (5) ishlatiladi (</a:t>
            </a:r>
            <a:r>
              <a:rPr lang="en-US" sz="2600" dirty="0">
                <a:latin typeface="Times New Roman" pitchFamily="18" charset="0"/>
                <a:cs typeface="Times New Roman" pitchFamily="18" charset="0"/>
              </a:rPr>
              <a:t>2.3</a:t>
            </a:r>
            <a:r>
              <a:rPr lang="uz-Cyrl-UZ" sz="2600" dirty="0">
                <a:latin typeface="Times New Roman" pitchFamily="18" charset="0"/>
                <a:cs typeface="Times New Roman" pitchFamily="18" charset="0"/>
              </a:rPr>
              <a:t>-rasm). Igna (3) eng pastki holatga tushadi </a:t>
            </a:r>
            <a:r>
              <a:rPr lang="uz-Cyrl-UZ" sz="2600" dirty="0" smtClean="0">
                <a:latin typeface="Times New Roman" pitchFamily="18" charset="0"/>
                <a:cs typeface="Times New Roman" pitchFamily="18" charset="0"/>
              </a:rPr>
              <a:t>(</a:t>
            </a:r>
            <a:r>
              <a:rPr lang="en-US" sz="2600" dirty="0" smtClean="0">
                <a:latin typeface="Times New Roman" pitchFamily="18" charset="0"/>
                <a:cs typeface="Times New Roman" pitchFamily="18" charset="0"/>
              </a:rPr>
              <a:t>3</a:t>
            </a:r>
            <a:r>
              <a:rPr lang="uz-Cyrl-UZ" sz="2600" dirty="0">
                <a:latin typeface="Times New Roman" pitchFamily="18" charset="0"/>
                <a:cs typeface="Times New Roman" pitchFamily="18" charset="0"/>
              </a:rPr>
              <a:t>-a rasm), chap chalishtirgich (1) chapda, o ‘ng chalishtirgich (5) o‘ngda bo‘ladi. Igna (3) eng pastki holatdan 2,5—3 mm ko‘tarilayotganda </a:t>
            </a:r>
            <a:r>
              <a:rPr lang="uz-Cyrl-UZ" sz="2600" dirty="0" smtClean="0">
                <a:latin typeface="Times New Roman" pitchFamily="18" charset="0"/>
                <a:cs typeface="Times New Roman" pitchFamily="18" charset="0"/>
              </a:rPr>
              <a:t>(</a:t>
            </a:r>
            <a:r>
              <a:rPr lang="en-US" sz="2600" dirty="0" smtClean="0">
                <a:latin typeface="Times New Roman" pitchFamily="18" charset="0"/>
                <a:cs typeface="Times New Roman" pitchFamily="18" charset="0"/>
              </a:rPr>
              <a:t>4</a:t>
            </a:r>
            <a:r>
              <a:rPr lang="uz-Cyrl-UZ" sz="2600" dirty="0">
                <a:latin typeface="Times New Roman" pitchFamily="18" charset="0"/>
                <a:cs typeface="Times New Roman" pitchFamily="18" charset="0"/>
              </a:rPr>
              <a:t>-b rasm) halqa hosil qiladi. Chap chalishtirgich (1) chapdan o‘ngga harakatlanib, shu halqaga kiradi. O‘ng chalishtirgich (3) uning qarshisidan kelayotgan chap chalishtirgich (1) ning halqasiga kiradi </a:t>
            </a:r>
            <a:r>
              <a:rPr lang="uz-Cyrl-UZ" sz="2600" dirty="0" smtClean="0">
                <a:latin typeface="Times New Roman" pitchFamily="18" charset="0"/>
                <a:cs typeface="Times New Roman" pitchFamily="18" charset="0"/>
              </a:rPr>
              <a:t>(</a:t>
            </a:r>
            <a:r>
              <a:rPr lang="en-US" sz="2600" dirty="0" smtClean="0">
                <a:latin typeface="Times New Roman" pitchFamily="18" charset="0"/>
                <a:cs typeface="Times New Roman" pitchFamily="18" charset="0"/>
              </a:rPr>
              <a:t>3</a:t>
            </a:r>
            <a:r>
              <a:rPr lang="uz-Cyrl-UZ" sz="2600" dirty="0">
                <a:latin typeface="Times New Roman" pitchFamily="18" charset="0"/>
                <a:cs typeface="Times New Roman" pitchFamily="18" charset="0"/>
              </a:rPr>
              <a:t>-d </a:t>
            </a:r>
            <a:r>
              <a:rPr lang="uz-Cyrl-UZ" sz="2600" dirty="0" smtClean="0">
                <a:latin typeface="Times New Roman" pitchFamily="18" charset="0"/>
                <a:cs typeface="Times New Roman" pitchFamily="18" charset="0"/>
              </a:rPr>
              <a:t>rasm). </a:t>
            </a:r>
            <a:endParaRPr lang="ru-RU" sz="26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12</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12</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5" y="708363"/>
            <a:ext cx="8143875" cy="4401205"/>
          </a:xfrm>
          <a:prstGeom prst="rect">
            <a:avLst/>
          </a:prstGeom>
        </p:spPr>
        <p:txBody>
          <a:bodyPr wrap="square">
            <a:spAutoFit/>
          </a:bodyPr>
          <a:lstStyle/>
          <a:p>
            <a:pPr algn="just"/>
            <a:r>
              <a:rPr lang="uz-Cyrl-UZ" sz="2800" dirty="0" smtClean="0">
                <a:latin typeface="Times New Roman" pitchFamily="18" charset="0"/>
                <a:cs typeface="Times New Roman" pitchFamily="18" charset="0"/>
              </a:rPr>
              <a:t>	Igna </a:t>
            </a:r>
            <a:r>
              <a:rPr lang="uz-Cyrl-UZ" sz="2800" dirty="0">
                <a:latin typeface="Times New Roman" pitchFamily="18" charset="0"/>
                <a:cs typeface="Times New Roman" pitchFamily="18" charset="0"/>
              </a:rPr>
              <a:t>(3) materialdan chiqadi, reyka ko‘tarilib, materialni bir baxya bo‘yi suradi. O‘ng chalishtirgich (5) igna plastinasi tepasiga ko‘tarilib (</a:t>
            </a:r>
            <a:r>
              <a:rPr lang="en-US" sz="2800" dirty="0">
                <a:latin typeface="Times New Roman" pitchFamily="18" charset="0"/>
                <a:cs typeface="Times New Roman" pitchFamily="18" charset="0"/>
              </a:rPr>
              <a:t>3</a:t>
            </a:r>
            <a:r>
              <a:rPr lang="uz-Cyrl-UZ" sz="2800" dirty="0">
                <a:latin typeface="Times New Roman" pitchFamily="18" charset="0"/>
                <a:cs typeface="Times New Roman" pitchFamily="18" charset="0"/>
              </a:rPr>
              <a:t>-e rasm), o ‘zining boshlang‘ich harakati chizig‘i ortiga chap chalishtirgich (1) halqasini o‘tkazadi va o‘z halqasini igna (3) ning harakat chizig‘iga to‘g‘rilab qo‘yadi. Igna (3) o ‘ng chalishtirgich (5) halqasiga kiradi </a:t>
            </a:r>
            <a:r>
              <a:rPr lang="uz-Cyrl-UZ"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3</a:t>
            </a:r>
            <a:r>
              <a:rPr lang="uz-Cyrl-UZ" sz="2800" dirty="0">
                <a:latin typeface="Times New Roman" pitchFamily="18" charset="0"/>
                <a:cs typeface="Times New Roman" pitchFamily="18" charset="0"/>
              </a:rPr>
              <a:t>-f rasm). Materiallarni teshib o‘tib, pastga tushadi. Bu vaqtda chap chalishtirgich (1) chapga, o‘ng chalishtirgich (5) esa o‘ngga harakatlanadi. Keyin jarayon takrorlanadi.</a:t>
            </a:r>
            <a:endParaRPr lang="ru-RU" sz="2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13</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13</a:t>
            </a:r>
            <a:endParaRPr lang="ru-RU" altLang="ru-RU" sz="2900" b="1" dirty="0">
              <a:solidFill>
                <a:srgbClr val="000099"/>
              </a:solidFill>
              <a:latin typeface="Times New Roman" pitchFamily="18" charset="0"/>
              <a:cs typeface="Times New Roman" pitchFamily="18" charset="0"/>
            </a:endParaRPr>
          </a:p>
        </p:txBody>
      </p:sp>
      <p:pic>
        <p:nvPicPr>
          <p:cNvPr id="7" name="Рисунок 6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249" y="595089"/>
            <a:ext cx="6607203" cy="4843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1438275" y="5818910"/>
            <a:ext cx="6534177" cy="923925"/>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200" dirty="0">
                <a:latin typeface="Times New Roman" pitchFamily="18" charset="0"/>
                <a:cs typeface="Times New Roman" pitchFamily="18" charset="0"/>
              </a:rPr>
              <a:t>3-rasm. </a:t>
            </a:r>
            <a:r>
              <a:rPr lang="uz-Cyrl-UZ" sz="2200" dirty="0">
                <a:latin typeface="Times New Roman" pitchFamily="18" charset="0"/>
                <a:cs typeface="Times New Roman" pitchFamily="18" charset="0"/>
              </a:rPr>
              <a:t>Uch ipli zanjirsimon yo‘rmash baxyasining hosil bo‘lishi.</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14</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14</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688759" y="222065"/>
            <a:ext cx="6940891" cy="7460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uz-Cyrl-UZ" sz="2200" b="1" dirty="0"/>
              <a:t>Yashirin bahyaqatorlar hosil qilib tikuvchi mashinalar</a:t>
            </a:r>
            <a:endParaRPr lang="ru-RU" sz="2200" dirty="0"/>
          </a:p>
        </p:txBody>
      </p:sp>
      <p:sp>
        <p:nvSpPr>
          <p:cNvPr id="3" name="Прямоугольник 2"/>
          <p:cNvSpPr/>
          <p:nvPr/>
        </p:nvSpPr>
        <p:spPr>
          <a:xfrm>
            <a:off x="574675" y="1156722"/>
            <a:ext cx="8169275" cy="4154984"/>
          </a:xfrm>
          <a:prstGeom prst="rect">
            <a:avLst/>
          </a:prstGeom>
        </p:spPr>
        <p:txBody>
          <a:bodyPr wrap="square">
            <a:spAutoFit/>
          </a:bodyPr>
          <a:lstStyle/>
          <a:p>
            <a:pPr algn="just"/>
            <a:r>
              <a:rPr lang="uz-Cyrl-UZ" sz="2400" dirty="0" smtClean="0">
                <a:latin typeface="Times New Roman" pitchFamily="18" charset="0"/>
                <a:cs typeface="Times New Roman" pitchFamily="18" charset="0"/>
              </a:rPr>
              <a:t>	Igna </a:t>
            </a:r>
            <a:r>
              <a:rPr lang="uz-Cyrl-UZ" sz="2400" dirty="0">
                <a:latin typeface="Times New Roman" pitchFamily="18" charset="0"/>
                <a:cs typeface="Times New Roman" pitchFamily="18" charset="0"/>
              </a:rPr>
              <a:t>tikuv mashinasining asosiy ishchi organlaridan biri bo’lib, hisoblanadi. Hamma mashina ignalari gazlamani teshib, ustki ipni igna plastinasi ostiga olib o’tish va ustki ipdan halqa hosil qilish uchun xizmat qiladi.</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to’g’ri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yoysimon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ko’rinishlarda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Yashirin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baxya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hosil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yoysimon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yarim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qalinligiga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sanchiladi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Yoysimon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shakldagi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yarim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aylana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traektoriya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bo’ylab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harakatlanadi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baxyali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vertikal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harakatlanuvchi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to’g’ri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uzunligi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orqali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mashinasining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konstruktiv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parametrlari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aniqlanadi</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15</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15</a:t>
            </a:r>
            <a:endParaRPr lang="ru-RU" altLang="ru-RU" sz="2900" b="1" dirty="0">
              <a:solidFill>
                <a:srgbClr val="000099"/>
              </a:solidFill>
              <a:latin typeface="Times New Roman" pitchFamily="18" charset="0"/>
              <a:cs typeface="Times New Roman" pitchFamily="18" charset="0"/>
            </a:endParaRPr>
          </a:p>
        </p:txBody>
      </p:sp>
      <p:grpSp>
        <p:nvGrpSpPr>
          <p:cNvPr id="7" name="Группа 473"/>
          <p:cNvGrpSpPr>
            <a:grpSpLocks/>
          </p:cNvGrpSpPr>
          <p:nvPr/>
        </p:nvGrpSpPr>
        <p:grpSpPr bwMode="auto">
          <a:xfrm>
            <a:off x="1367705" y="802529"/>
            <a:ext cx="6471619" cy="4426927"/>
            <a:chOff x="1987" y="333"/>
            <a:chExt cx="8424" cy="6173"/>
          </a:xfrm>
        </p:grpSpPr>
        <p:pic>
          <p:nvPicPr>
            <p:cNvPr id="8" name="Picture 6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3" y="643"/>
              <a:ext cx="8222" cy="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64"/>
            <p:cNvSpPr>
              <a:spLocks noChangeArrowheads="1"/>
            </p:cNvSpPr>
            <p:nvPr/>
          </p:nvSpPr>
          <p:spPr bwMode="auto">
            <a:xfrm>
              <a:off x="1987" y="332"/>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0" name="Line 65"/>
            <p:cNvSpPr>
              <a:spLocks noChangeShapeType="1"/>
            </p:cNvSpPr>
            <p:nvPr/>
          </p:nvSpPr>
          <p:spPr bwMode="auto">
            <a:xfrm>
              <a:off x="2074" y="361"/>
              <a:ext cx="8251"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1" name="Line 66"/>
            <p:cNvSpPr>
              <a:spLocks noChangeShapeType="1"/>
            </p:cNvSpPr>
            <p:nvPr/>
          </p:nvSpPr>
          <p:spPr bwMode="auto">
            <a:xfrm>
              <a:off x="2074" y="412"/>
              <a:ext cx="8251"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2" name="Rectangle 67"/>
            <p:cNvSpPr>
              <a:spLocks noChangeArrowheads="1"/>
            </p:cNvSpPr>
            <p:nvPr/>
          </p:nvSpPr>
          <p:spPr bwMode="auto">
            <a:xfrm>
              <a:off x="10324" y="332"/>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3" name="Line 68"/>
            <p:cNvSpPr>
              <a:spLocks noChangeShapeType="1"/>
            </p:cNvSpPr>
            <p:nvPr/>
          </p:nvSpPr>
          <p:spPr bwMode="auto">
            <a:xfrm>
              <a:off x="2016" y="333"/>
              <a:ext cx="0" cy="6172"/>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4" name="Line 69"/>
            <p:cNvSpPr>
              <a:spLocks noChangeShapeType="1"/>
            </p:cNvSpPr>
            <p:nvPr/>
          </p:nvSpPr>
          <p:spPr bwMode="auto">
            <a:xfrm>
              <a:off x="2066" y="405"/>
              <a:ext cx="0" cy="6028"/>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5" name="Line 70"/>
            <p:cNvSpPr>
              <a:spLocks noChangeShapeType="1"/>
            </p:cNvSpPr>
            <p:nvPr/>
          </p:nvSpPr>
          <p:spPr bwMode="auto">
            <a:xfrm>
              <a:off x="10382" y="333"/>
              <a:ext cx="0" cy="6172"/>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6" name="Line 71"/>
            <p:cNvSpPr>
              <a:spLocks noChangeShapeType="1"/>
            </p:cNvSpPr>
            <p:nvPr/>
          </p:nvSpPr>
          <p:spPr bwMode="auto">
            <a:xfrm>
              <a:off x="10332" y="405"/>
              <a:ext cx="0" cy="6028"/>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7" name="Rectangle 72"/>
            <p:cNvSpPr>
              <a:spLocks noChangeArrowheads="1"/>
            </p:cNvSpPr>
            <p:nvPr/>
          </p:nvSpPr>
          <p:spPr bwMode="auto">
            <a:xfrm>
              <a:off x="1987" y="6447"/>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8" name="Line 73"/>
            <p:cNvSpPr>
              <a:spLocks noChangeShapeType="1"/>
            </p:cNvSpPr>
            <p:nvPr/>
          </p:nvSpPr>
          <p:spPr bwMode="auto">
            <a:xfrm>
              <a:off x="2074" y="6477"/>
              <a:ext cx="8251"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9" name="Line 74"/>
            <p:cNvSpPr>
              <a:spLocks noChangeShapeType="1"/>
            </p:cNvSpPr>
            <p:nvPr/>
          </p:nvSpPr>
          <p:spPr bwMode="auto">
            <a:xfrm>
              <a:off x="2074" y="6426"/>
              <a:ext cx="8251"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 name="Rectangle 75"/>
            <p:cNvSpPr>
              <a:spLocks noChangeArrowheads="1"/>
            </p:cNvSpPr>
            <p:nvPr/>
          </p:nvSpPr>
          <p:spPr bwMode="auto">
            <a:xfrm>
              <a:off x="10324" y="6447"/>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grpSp>
      <p:sp>
        <p:nvSpPr>
          <p:cNvPr id="2" name="Прямоугольник 1"/>
          <p:cNvSpPr/>
          <p:nvPr/>
        </p:nvSpPr>
        <p:spPr>
          <a:xfrm>
            <a:off x="536574" y="5824946"/>
            <a:ext cx="8378825" cy="923330"/>
          </a:xfrm>
          <a:prstGeom prst="rect">
            <a:avLst/>
          </a:prstGeom>
        </p:spPr>
        <p:txBody>
          <a:bodyPr wrap="square">
            <a:spAutoFit/>
          </a:bodyPr>
          <a:lstStyle/>
          <a:p>
            <a:pPr algn="ctr"/>
            <a:r>
              <a:rPr lang="ru-RU" sz="1800" dirty="0">
                <a:latin typeface="Times New Roman" pitchFamily="18" charset="0"/>
                <a:cs typeface="Times New Roman" pitchFamily="18" charset="0"/>
              </a:rPr>
              <a:t>4-rasm. </a:t>
            </a:r>
            <a:r>
              <a:rPr lang="ru-RU" sz="1800" dirty="0" err="1">
                <a:latin typeface="Times New Roman" pitchFamily="18" charset="0"/>
                <a:cs typeface="Times New Roman" pitchFamily="18" charset="0"/>
              </a:rPr>
              <a:t>To’g’ri</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va</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yoysimon</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ignaning</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bahya</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hosil</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bo’lish</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jarayonidagi</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holati</a:t>
            </a:r>
            <a:r>
              <a:rPr lang="ru-RU" sz="1800" dirty="0" smtClean="0">
                <a:latin typeface="Times New Roman" pitchFamily="18" charset="0"/>
                <a:cs typeface="Times New Roman" pitchFamily="18" charset="0"/>
              </a:rPr>
              <a:t>:</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 </a:t>
            </a:r>
            <a:r>
              <a:rPr lang="ru-RU" sz="1800" dirty="0">
                <a:latin typeface="Times New Roman" pitchFamily="18" charset="0"/>
                <a:cs typeface="Times New Roman" pitchFamily="18" charset="0"/>
              </a:rPr>
              <a:t>a- </a:t>
            </a:r>
            <a:r>
              <a:rPr lang="ru-RU" sz="1800" dirty="0" err="1">
                <a:latin typeface="Times New Roman" pitchFamily="18" charset="0"/>
                <a:cs typeface="Times New Roman" pitchFamily="18" charset="0"/>
              </a:rPr>
              <a:t>ignaning</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gazlamaga</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sanchilishi</a:t>
            </a:r>
            <a:r>
              <a:rPr lang="ru-RU" sz="1800" dirty="0">
                <a:latin typeface="Times New Roman" pitchFamily="18" charset="0"/>
                <a:cs typeface="Times New Roman" pitchFamily="18" charset="0"/>
              </a:rPr>
              <a:t>, b-</a:t>
            </a:r>
            <a:r>
              <a:rPr lang="ru-RU" sz="1800" dirty="0" err="1">
                <a:latin typeface="Times New Roman" pitchFamily="18" charset="0"/>
                <a:cs typeface="Times New Roman" pitchFamily="18" charset="0"/>
              </a:rPr>
              <a:t>igna</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ipi</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halqasi</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hosil</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bo’lishi</a:t>
            </a:r>
            <a:r>
              <a:rPr lang="ru-RU" sz="1800" dirty="0">
                <a:latin typeface="Times New Roman" pitchFamily="18" charset="0"/>
                <a:cs typeface="Times New Roman" pitchFamily="18" charset="0"/>
              </a:rPr>
              <a:t>, v-</a:t>
            </a:r>
            <a:r>
              <a:rPr lang="ru-RU" sz="1800" dirty="0" err="1">
                <a:latin typeface="Times New Roman" pitchFamily="18" charset="0"/>
                <a:cs typeface="Times New Roman" pitchFamily="18" charset="0"/>
              </a:rPr>
              <a:t>moki</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yoki</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chalishtirgichning</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halqani</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ilib</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olishi</a:t>
            </a:r>
            <a:r>
              <a:rPr lang="ru-RU" sz="1800" dirty="0">
                <a:latin typeface="Times New Roman" pitchFamily="18" charset="0"/>
                <a:cs typeface="Times New Roman" pitchFamily="18" charset="0"/>
              </a:rPr>
              <a:t>.</a:t>
            </a: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16</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16</a:t>
            </a:r>
            <a:endParaRPr lang="ru-RU" altLang="ru-RU" sz="2900" b="1" dirty="0">
              <a:solidFill>
                <a:srgbClr val="000099"/>
              </a:solidFill>
              <a:latin typeface="Times New Roman" pitchFamily="18" charset="0"/>
              <a:cs typeface="Times New Roman" pitchFamily="18" charset="0"/>
            </a:endParaRPr>
          </a:p>
        </p:txBody>
      </p:sp>
      <p:pic>
        <p:nvPicPr>
          <p:cNvPr id="7" name="Рисунок 535"/>
          <p:cNvPicPr>
            <a:picLocks noChangeAspect="1" noChangeArrowheads="1"/>
          </p:cNvPicPr>
          <p:nvPr/>
        </p:nvPicPr>
        <p:blipFill rotWithShape="1">
          <a:blip r:embed="rId3">
            <a:extLst>
              <a:ext uri="{28A0092B-C50C-407E-A947-70E740481C1C}">
                <a14:useLocalDpi xmlns:a14="http://schemas.microsoft.com/office/drawing/2010/main" val="0"/>
              </a:ext>
            </a:extLst>
          </a:blip>
          <a:srcRect t="21849" r="52129"/>
          <a:stretch/>
        </p:blipFill>
        <p:spPr bwMode="auto">
          <a:xfrm>
            <a:off x="330985" y="2988925"/>
            <a:ext cx="3194050" cy="240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535"/>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4634"/>
          <a:stretch/>
        </p:blipFill>
        <p:spPr bwMode="auto">
          <a:xfrm>
            <a:off x="5161756" y="160338"/>
            <a:ext cx="3336132" cy="292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481528" y="1019175"/>
            <a:ext cx="3912672" cy="1571625"/>
          </a:xfrm>
          <a:prstGeom prst="roundRect">
            <a:avLst/>
          </a:prstGeom>
        </p:spPr>
        <p:style>
          <a:lnRef idx="0">
            <a:schemeClr val="dk1"/>
          </a:lnRef>
          <a:fillRef idx="3">
            <a:schemeClr val="dk1"/>
          </a:fillRef>
          <a:effectRef idx="3">
            <a:schemeClr val="dk1"/>
          </a:effectRef>
          <a:fontRef idx="minor">
            <a:schemeClr val="lt1"/>
          </a:fontRef>
        </p:style>
        <p:txBody>
          <a:bodyPr rtlCol="0" anchor="ctr"/>
          <a:lstStyle/>
          <a:p>
            <a:pPr algn="just"/>
            <a:r>
              <a:rPr lang="en-US" i="1" dirty="0" smtClean="0"/>
              <a:t>6-rasm</a:t>
            </a:r>
            <a:r>
              <a:rPr lang="en-US" i="1" dirty="0"/>
              <a:t>. </a:t>
            </a:r>
            <a:r>
              <a:rPr lang="en-US" i="1" dirty="0" err="1"/>
              <a:t>Moki</a:t>
            </a:r>
            <a:r>
              <a:rPr lang="en-US" i="1" dirty="0"/>
              <a:t> </a:t>
            </a:r>
            <a:r>
              <a:rPr lang="en-US" i="1" dirty="0" err="1"/>
              <a:t>yordamida</a:t>
            </a:r>
            <a:r>
              <a:rPr lang="en-US" i="1" dirty="0"/>
              <a:t> </a:t>
            </a:r>
            <a:r>
              <a:rPr lang="en-US" i="1" dirty="0" err="1"/>
              <a:t>baxya</a:t>
            </a:r>
            <a:r>
              <a:rPr lang="en-US" i="1" dirty="0"/>
              <a:t> </a:t>
            </a:r>
            <a:r>
              <a:rPr lang="en-US" i="1" dirty="0" err="1"/>
              <a:t>hosil</a:t>
            </a:r>
            <a:r>
              <a:rPr lang="en-US" i="1" dirty="0"/>
              <a:t> </a:t>
            </a:r>
            <a:r>
              <a:rPr lang="en-US" i="1" dirty="0" err="1"/>
              <a:t>bo’lishi</a:t>
            </a:r>
            <a:r>
              <a:rPr lang="en-US" i="1" dirty="0"/>
              <a:t>: 1-naycha, 2- </a:t>
            </a:r>
            <a:r>
              <a:rPr lang="en-US" i="1" dirty="0" err="1"/>
              <a:t>naycha</a:t>
            </a:r>
            <a:r>
              <a:rPr lang="en-US" i="1" dirty="0"/>
              <a:t> </a:t>
            </a:r>
            <a:r>
              <a:rPr lang="en-US" i="1" dirty="0" err="1"/>
              <a:t>qopqog’i</a:t>
            </a:r>
            <a:r>
              <a:rPr lang="en-US" i="1" dirty="0"/>
              <a:t>, 3- </a:t>
            </a:r>
            <a:r>
              <a:rPr lang="en-US" i="1" dirty="0" err="1"/>
              <a:t>ustki</a:t>
            </a:r>
            <a:r>
              <a:rPr lang="en-US" i="1" dirty="0"/>
              <a:t> </a:t>
            </a:r>
            <a:r>
              <a:rPr lang="en-US" i="1" dirty="0" err="1"/>
              <a:t>moki</a:t>
            </a:r>
            <a:r>
              <a:rPr lang="en-US" i="1" dirty="0"/>
              <a:t> </a:t>
            </a:r>
            <a:r>
              <a:rPr lang="en-US" i="1" dirty="0" err="1"/>
              <a:t>o’qi</a:t>
            </a:r>
            <a:r>
              <a:rPr lang="en-US" i="1" dirty="0" smtClean="0"/>
              <a:t>,</a:t>
            </a:r>
            <a:r>
              <a:rPr lang="uz-Cyrl-UZ" i="1" dirty="0" smtClean="0"/>
              <a:t> </a:t>
            </a:r>
            <a:r>
              <a:rPr lang="en-US" i="1" dirty="0" smtClean="0"/>
              <a:t>4-naychaushlagich</a:t>
            </a:r>
            <a:r>
              <a:rPr lang="en-US" i="1" dirty="0"/>
              <a:t>, 5-moki </a:t>
            </a:r>
            <a:r>
              <a:rPr lang="en-US" i="1" dirty="0" err="1"/>
              <a:t>ilmog’i</a:t>
            </a:r>
            <a:r>
              <a:rPr lang="en-US" i="1" dirty="0"/>
              <a:t>, 6-igna, 7-tepki, 8-gazlama.</a:t>
            </a:r>
            <a:endParaRPr lang="ru-RU" dirty="0"/>
          </a:p>
        </p:txBody>
      </p:sp>
      <p:sp>
        <p:nvSpPr>
          <p:cNvPr id="3" name="Скругленный прямоугольник 2"/>
          <p:cNvSpPr/>
          <p:nvPr/>
        </p:nvSpPr>
        <p:spPr>
          <a:xfrm>
            <a:off x="4581236" y="3546306"/>
            <a:ext cx="3857625" cy="1285875"/>
          </a:xfrm>
          <a:prstGeom prst="roundRect">
            <a:avLst/>
          </a:prstGeom>
        </p:spPr>
        <p:style>
          <a:lnRef idx="0">
            <a:schemeClr val="dk1"/>
          </a:lnRef>
          <a:fillRef idx="3">
            <a:schemeClr val="dk1"/>
          </a:fillRef>
          <a:effectRef idx="3">
            <a:schemeClr val="dk1"/>
          </a:effectRef>
          <a:fontRef idx="minor">
            <a:schemeClr val="lt1"/>
          </a:fontRef>
        </p:style>
        <p:txBody>
          <a:bodyPr rtlCol="0" anchor="ctr"/>
          <a:lstStyle/>
          <a:p>
            <a:pPr algn="just"/>
            <a:r>
              <a:rPr lang="en-US" i="1" dirty="0" smtClean="0"/>
              <a:t>5-rasm</a:t>
            </a:r>
            <a:r>
              <a:rPr lang="en-US" i="1" dirty="0"/>
              <a:t>. </a:t>
            </a:r>
            <a:r>
              <a:rPr lang="en-US" i="1" dirty="0" err="1"/>
              <a:t>Yashirin</a:t>
            </a:r>
            <a:r>
              <a:rPr lang="en-US" i="1" dirty="0"/>
              <a:t> </a:t>
            </a:r>
            <a:r>
              <a:rPr lang="en-US" i="1" dirty="0" err="1"/>
              <a:t>zanjirsimon</a:t>
            </a:r>
            <a:r>
              <a:rPr lang="en-US" i="1" dirty="0"/>
              <a:t> </a:t>
            </a:r>
            <a:r>
              <a:rPr lang="en-US" i="1" dirty="0" err="1"/>
              <a:t>baxya</a:t>
            </a:r>
            <a:r>
              <a:rPr lang="en-US" i="1" dirty="0"/>
              <a:t> </a:t>
            </a:r>
            <a:r>
              <a:rPr lang="en-US" i="1" dirty="0" err="1"/>
              <a:t>hosil</a:t>
            </a:r>
            <a:r>
              <a:rPr lang="en-US" i="1" dirty="0"/>
              <a:t> </a:t>
            </a:r>
            <a:r>
              <a:rPr lang="en-US" i="1" dirty="0" err="1" smtClean="0"/>
              <a:t>bo’lish</a:t>
            </a:r>
            <a:r>
              <a:rPr lang="uz-Cyrl-UZ" i="1" dirty="0" smtClean="0"/>
              <a:t> </a:t>
            </a:r>
            <a:r>
              <a:rPr lang="en-US" i="1" dirty="0" err="1" smtClean="0"/>
              <a:t>jarayoni</a:t>
            </a:r>
            <a:r>
              <a:rPr lang="en-US" i="1" dirty="0" smtClean="0"/>
              <a:t>:</a:t>
            </a:r>
            <a:r>
              <a:rPr lang="uz-Cyrl-UZ" i="1" dirty="0" smtClean="0"/>
              <a:t> </a:t>
            </a:r>
            <a:r>
              <a:rPr lang="en-US" i="1" dirty="0" smtClean="0"/>
              <a:t>a</a:t>
            </a:r>
            <a:r>
              <a:rPr lang="en-US" i="1" dirty="0"/>
              <a:t>, b-</a:t>
            </a:r>
            <a:r>
              <a:rPr lang="en-US" i="1" dirty="0" err="1"/>
              <a:t>ignaning</a:t>
            </a:r>
            <a:r>
              <a:rPr lang="en-US" i="1" dirty="0"/>
              <a:t> </a:t>
            </a:r>
            <a:r>
              <a:rPr lang="en-US" i="1" dirty="0" err="1"/>
              <a:t>gazlama</a:t>
            </a:r>
            <a:r>
              <a:rPr lang="en-US" i="1" dirty="0"/>
              <a:t> </a:t>
            </a:r>
            <a:r>
              <a:rPr lang="en-US" i="1" dirty="0" err="1"/>
              <a:t>qismiga</a:t>
            </a:r>
            <a:r>
              <a:rPr lang="en-US" i="1" dirty="0"/>
              <a:t> </a:t>
            </a:r>
            <a:r>
              <a:rPr lang="en-US" i="1" dirty="0" err="1"/>
              <a:t>sanchilish</a:t>
            </a:r>
            <a:r>
              <a:rPr lang="en-US" i="1" dirty="0"/>
              <a:t> </a:t>
            </a:r>
            <a:r>
              <a:rPr lang="en-US" i="1" dirty="0" err="1"/>
              <a:t>nuqtalari</a:t>
            </a:r>
            <a:r>
              <a:rPr lang="en-US" i="1" dirty="0"/>
              <a:t>.</a:t>
            </a:r>
            <a:endParaRPr lang="ru-RU" dirty="0"/>
          </a:p>
        </p:txBody>
      </p:sp>
      <p:sp>
        <p:nvSpPr>
          <p:cNvPr id="4" name="Стрелка вправо 3"/>
          <p:cNvSpPr/>
          <p:nvPr/>
        </p:nvSpPr>
        <p:spPr>
          <a:xfrm rot="10800000">
            <a:off x="3714750" y="4048125"/>
            <a:ext cx="679450" cy="400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Стрелка вправо 4"/>
          <p:cNvSpPr/>
          <p:nvPr/>
        </p:nvSpPr>
        <p:spPr>
          <a:xfrm>
            <a:off x="4581237" y="1552575"/>
            <a:ext cx="447964" cy="4476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17</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638174" y="1057841"/>
            <a:ext cx="8086725" cy="4093428"/>
          </a:xfrm>
          <a:prstGeom prst="rect">
            <a:avLst/>
          </a:prstGeom>
        </p:spPr>
        <p:txBody>
          <a:bodyPr wrap="square">
            <a:spAutoFit/>
          </a:bodyPr>
          <a:lstStyle/>
          <a:p>
            <a:pPr algn="just"/>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Moki</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ustki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ilib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olib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kengaytirib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o’z</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atrofidan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aylantirib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ostki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bilan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chalishtirish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uchun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xizmat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qurilmasi</a:t>
            </a:r>
            <a:r>
              <a:rPr lang="en-US" sz="2600" dirty="0">
                <a:latin typeface="Times New Roman" pitchFamily="18" charset="0"/>
                <a:cs typeface="Times New Roman" pitchFamily="18" charset="0"/>
              </a:rPr>
              <a:t> </a:t>
            </a:r>
            <a:r>
              <a:rPr lang="en-US" sz="2600" dirty="0" smtClean="0">
                <a:latin typeface="Times New Roman" pitchFamily="18" charset="0"/>
                <a:cs typeface="Times New Roman" pitchFamily="18" charset="0"/>
              </a:rPr>
              <a:t>(5-rasm</a:t>
            </a:r>
            <a:r>
              <a:rPr lang="en-US" sz="2600" dirty="0">
                <a:latin typeface="Times New Roman" pitchFamily="18" charset="0"/>
                <a:cs typeface="Times New Roman" pitchFamily="18" charset="0"/>
              </a:rPr>
              <a:t>), 1–</a:t>
            </a:r>
            <a:r>
              <a:rPr lang="en-US" sz="2600" dirty="0" err="1">
                <a:latin typeface="Times New Roman" pitchFamily="18" charset="0"/>
                <a:cs typeface="Times New Roman" pitchFamily="18" charset="0"/>
              </a:rPr>
              <a:t>naycha</a:t>
            </a:r>
            <a:r>
              <a:rPr lang="en-US" sz="2600" dirty="0">
                <a:latin typeface="Times New Roman" pitchFamily="18" charset="0"/>
                <a:cs typeface="Times New Roman" pitchFamily="18" charset="0"/>
              </a:rPr>
              <a:t>, 2–</a:t>
            </a:r>
            <a:r>
              <a:rPr lang="en-US" sz="2600" dirty="0" err="1">
                <a:latin typeface="Times New Roman" pitchFamily="18" charset="0"/>
                <a:cs typeface="Times New Roman" pitchFamily="18" charset="0"/>
              </a:rPr>
              <a:t>naycha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qopqog’i</a:t>
            </a:r>
            <a:r>
              <a:rPr lang="en-US" sz="2600" dirty="0">
                <a:latin typeface="Times New Roman" pitchFamily="18" charset="0"/>
                <a:cs typeface="Times New Roman" pitchFamily="18" charset="0"/>
              </a:rPr>
              <a:t>, 3–</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o’qi</a:t>
            </a:r>
            <a:r>
              <a:rPr lang="en-US" sz="2600" dirty="0">
                <a:latin typeface="Times New Roman" pitchFamily="18" charset="0"/>
                <a:cs typeface="Times New Roman" pitchFamily="18" charset="0"/>
              </a:rPr>
              <a:t>, 4–</a:t>
            </a:r>
            <a:r>
              <a:rPr lang="en-US" sz="2600" dirty="0" err="1">
                <a:latin typeface="Times New Roman" pitchFamily="18" charset="0"/>
                <a:cs typeface="Times New Roman" pitchFamily="18" charset="0"/>
              </a:rPr>
              <a:t>naycha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ushlagich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5–</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ilmog’laridan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tuzilgan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baxyasi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hosil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jarayonida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ilmog’i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6 </a:t>
            </a:r>
            <a:r>
              <a:rPr lang="en-US" sz="2600" dirty="0" err="1">
                <a:latin typeface="Times New Roman" pitchFamily="18" charset="0"/>
                <a:cs typeface="Times New Roman" pitchFamily="18" charset="0"/>
              </a:rPr>
              <a:t>eng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pastki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holatidan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ko’tarilishi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paytida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hosil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halqasini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ilib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olib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kengaytirib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naycha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ushlagich</a:t>
            </a:r>
            <a:r>
              <a:rPr lang="en-US" sz="2600" dirty="0">
                <a:latin typeface="Times New Roman" pitchFamily="18" charset="0"/>
                <a:cs typeface="Times New Roman" pitchFamily="18" charset="0"/>
              </a:rPr>
              <a:t> 4 </a:t>
            </a:r>
            <a:r>
              <a:rPr lang="en-US" sz="2600" dirty="0" err="1">
                <a:latin typeface="Times New Roman" pitchFamily="18" charset="0"/>
                <a:cs typeface="Times New Roman" pitchFamily="18" charset="0"/>
              </a:rPr>
              <a:t>atrofidan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aylantiradi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tashqi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diametri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bo’ylab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aylantirilgan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bilan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chalishadi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baxya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hosil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bo’ladi</a:t>
            </a:r>
            <a:r>
              <a:rPr lang="en-US" sz="2600" dirty="0">
                <a:latin typeface="Times New Roman" pitchFamily="18" charset="0"/>
                <a:cs typeface="Times New Roman" pitchFamily="18" charset="0"/>
              </a:rPr>
              <a:t>.</a:t>
            </a:r>
            <a:endParaRPr lang="ru-RU" sz="2600" dirty="0">
              <a:latin typeface="Times New Roman" pitchFamily="18" charset="0"/>
              <a:cs typeface="Times New Roman" pitchFamily="18" charset="0"/>
            </a:endParaRPr>
          </a:p>
        </p:txBody>
      </p:sp>
      <p:sp>
        <p:nvSpPr>
          <p:cNvPr id="3" name="Скругленный прямоугольник 2"/>
          <p:cNvSpPr/>
          <p:nvPr/>
        </p:nvSpPr>
        <p:spPr>
          <a:xfrm>
            <a:off x="6696075" y="247650"/>
            <a:ext cx="1952625" cy="5143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smtClean="0"/>
              <a:t>Tavsif</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18</a:t>
            </a:fld>
            <a:endParaRPr/>
          </a:p>
        </p:txBody>
      </p:sp>
      <p:sp>
        <p:nvSpPr>
          <p:cNvPr id="6" name="Скругленный прямоугольник 5"/>
          <p:cNvSpPr/>
          <p:nvPr/>
        </p:nvSpPr>
        <p:spPr>
          <a:xfrm>
            <a:off x="330985" y="2921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18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5" y="498128"/>
            <a:ext cx="7972425" cy="4909036"/>
          </a:xfrm>
          <a:prstGeom prst="rect">
            <a:avLst/>
          </a:prstGeom>
        </p:spPr>
        <p:txBody>
          <a:bodyPr wrap="square">
            <a:spAutoFit/>
          </a:bodyPr>
          <a:lstStyle/>
          <a:p>
            <a:pPr algn="just"/>
            <a:r>
              <a:rPr lang="uz-Cyrl-UZ" sz="25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Tikuv</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mashinalarida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naychadagi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uzunligiga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qarab</a:t>
            </a:r>
            <a:r>
              <a:rPr lang="en-US" sz="2400" dirty="0">
                <a:latin typeface="Times New Roman" pitchFamily="18" charset="0"/>
                <a:cs typeface="Times New Roman" pitchFamily="18" charset="0"/>
              </a:rPr>
              <a:t> normal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hajmli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mokilar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mashinasining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loyihalash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takomillashtirish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jarayonida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stabil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umrboqiyligini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ta’minlash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mokilarni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to’g’ri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tanlashga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bog’liq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smtClean="0">
                <a:latin typeface="Times New Roman" pitchFamily="18" charset="0"/>
                <a:cs typeface="Times New Roman" pitchFamily="18" charset="0"/>
              </a:rPr>
              <a:t>.</a:t>
            </a:r>
            <a:endParaRPr lang="uz-Cyrl-UZ" sz="2400" dirty="0" smtClean="0">
              <a:latin typeface="Times New Roman" pitchFamily="18" charset="0"/>
              <a:cs typeface="Times New Roman" pitchFamily="18" charset="0"/>
            </a:endParaRPr>
          </a:p>
          <a:p>
            <a:pPr algn="just"/>
            <a:r>
              <a:rPr lang="uz-Cyrl-UZ"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Tikilayotgan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kiyimdagi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baxyaqator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ko’rinishi</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moki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tanlanishiga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bog’liq</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Yashirin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zanjirsimon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baxya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hosil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bo’lishda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yoysimon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ko’rinishdagi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1,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plastina</a:t>
            </a:r>
            <a:r>
              <a:rPr lang="en-US" sz="2400" dirty="0">
                <a:latin typeface="Times New Roman" pitchFamily="18" charset="0"/>
                <a:cs typeface="Times New Roman" pitchFamily="18" charset="0"/>
              </a:rPr>
              <a:t> 3 </a:t>
            </a:r>
            <a:r>
              <a:rPr lang="en-US" sz="2400" dirty="0" err="1">
                <a:latin typeface="Times New Roman" pitchFamily="18" charset="0"/>
                <a:cs typeface="Times New Roman" pitchFamily="18" charset="0"/>
              </a:rPr>
              <a:t>tagidagi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bo’rttirgich</a:t>
            </a:r>
            <a:r>
              <a:rPr lang="en-US" sz="2400" dirty="0">
                <a:latin typeface="Times New Roman" pitchFamily="18" charset="0"/>
                <a:cs typeface="Times New Roman" pitchFamily="18" charset="0"/>
              </a:rPr>
              <a:t> 2 </a:t>
            </a:r>
            <a:r>
              <a:rPr lang="en-US" sz="2400" dirty="0" err="1">
                <a:latin typeface="Times New Roman" pitchFamily="18" charset="0"/>
                <a:cs typeface="Times New Roman" pitchFamily="18" charset="0"/>
              </a:rPr>
              <a:t>qatnashadi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Yoysimon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1 </a:t>
            </a:r>
            <a:r>
              <a:rPr lang="en-US" sz="2400" dirty="0" err="1">
                <a:latin typeface="Times New Roman" pitchFamily="18" charset="0"/>
                <a:cs typeface="Times New Roman" pitchFamily="18" charset="0"/>
              </a:rPr>
              <a:t>gazlama</a:t>
            </a:r>
            <a:r>
              <a:rPr lang="en-US" sz="2400" dirty="0">
                <a:latin typeface="Times New Roman" pitchFamily="18" charset="0"/>
                <a:cs typeface="Times New Roman" pitchFamily="18" charset="0"/>
              </a:rPr>
              <a:t> 4 </a:t>
            </a:r>
            <a:r>
              <a:rPr lang="en-US" sz="2400" dirty="0" err="1">
                <a:latin typeface="Times New Roman" pitchFamily="18" charset="0"/>
                <a:cs typeface="Times New Roman" pitchFamily="18" charset="0"/>
              </a:rPr>
              <a:t>qatlamining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yarim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qalinligiga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sanchiladi</a:t>
            </a:r>
            <a:r>
              <a:rPr lang="en-US" sz="2400" dirty="0">
                <a:latin typeface="Times New Roman" pitchFamily="18" charset="0"/>
                <a:cs typeface="Times New Roman" pitchFamily="18" charset="0"/>
              </a:rPr>
              <a:t>. Bu </a:t>
            </a:r>
            <a:r>
              <a:rPr lang="en-US" sz="2400" dirty="0" err="1">
                <a:latin typeface="Times New Roman" pitchFamily="18" charset="0"/>
                <a:cs typeface="Times New Roman" pitchFamily="18" charset="0"/>
              </a:rPr>
              <a:t>jarayon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yoysimon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traektoriya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bo’yicha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harakati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orqali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ta’minlanadi</a:t>
            </a:r>
            <a:r>
              <a:rPr lang="en-US" sz="2400" dirty="0">
                <a:latin typeface="Times New Roman" pitchFamily="18" charset="0"/>
                <a:cs typeface="Times New Roman" pitchFamily="18" charset="0"/>
              </a:rPr>
              <a:t> (6-rasm</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19</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9</a:t>
            </a:r>
            <a:endParaRPr lang="ru-RU" altLang="ru-RU" sz="2900" b="1" dirty="0">
              <a:solidFill>
                <a:srgbClr val="000099"/>
              </a:solidFill>
              <a:latin typeface="Times New Roman" pitchFamily="18" charset="0"/>
              <a:cs typeface="Times New Roman" pitchFamily="18" charset="0"/>
            </a:endParaRPr>
          </a:p>
        </p:txBody>
      </p:sp>
      <p:grpSp>
        <p:nvGrpSpPr>
          <p:cNvPr id="7" name="Группа 487"/>
          <p:cNvGrpSpPr>
            <a:grpSpLocks/>
          </p:cNvGrpSpPr>
          <p:nvPr/>
        </p:nvGrpSpPr>
        <p:grpSpPr bwMode="auto">
          <a:xfrm>
            <a:off x="1457379" y="859900"/>
            <a:ext cx="6372224" cy="4768849"/>
            <a:chOff x="0" y="0"/>
            <a:chExt cx="4848" cy="3504"/>
          </a:xfrm>
        </p:grpSpPr>
        <p:pic>
          <p:nvPicPr>
            <p:cNvPr id="8" name="Picture 4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 y="86"/>
              <a:ext cx="3409" cy="3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4"/>
            <p:cNvSpPr>
              <a:spLocks noChangeArrowheads="1"/>
            </p:cNvSpPr>
            <p:nvPr/>
          </p:nvSpPr>
          <p:spPr bwMode="auto">
            <a:xfrm>
              <a:off x="0" y="0"/>
              <a:ext cx="58" cy="87"/>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0" name="Rectangle 45"/>
            <p:cNvSpPr>
              <a:spLocks noChangeArrowheads="1"/>
            </p:cNvSpPr>
            <p:nvPr/>
          </p:nvSpPr>
          <p:spPr bwMode="auto">
            <a:xfrm>
              <a:off x="0" y="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1" name="Rectangle 46"/>
            <p:cNvSpPr>
              <a:spLocks noChangeArrowheads="1"/>
            </p:cNvSpPr>
            <p:nvPr/>
          </p:nvSpPr>
          <p:spPr bwMode="auto">
            <a:xfrm>
              <a:off x="72" y="72"/>
              <a:ext cx="15" cy="15"/>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2" name="Rectangle 47"/>
            <p:cNvSpPr>
              <a:spLocks noChangeArrowheads="1"/>
            </p:cNvSpPr>
            <p:nvPr/>
          </p:nvSpPr>
          <p:spPr bwMode="auto">
            <a:xfrm>
              <a:off x="72" y="72"/>
              <a:ext cx="15" cy="15"/>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3" name="Line 48"/>
            <p:cNvSpPr>
              <a:spLocks noChangeShapeType="1"/>
            </p:cNvSpPr>
            <p:nvPr/>
          </p:nvSpPr>
          <p:spPr bwMode="auto">
            <a:xfrm>
              <a:off x="86" y="29"/>
              <a:ext cx="4676"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4" name="Line 49"/>
            <p:cNvSpPr>
              <a:spLocks noChangeShapeType="1"/>
            </p:cNvSpPr>
            <p:nvPr/>
          </p:nvSpPr>
          <p:spPr bwMode="auto">
            <a:xfrm>
              <a:off x="86" y="79"/>
              <a:ext cx="4676"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5" name="Rectangle 50"/>
            <p:cNvSpPr>
              <a:spLocks noChangeArrowheads="1"/>
            </p:cNvSpPr>
            <p:nvPr/>
          </p:nvSpPr>
          <p:spPr bwMode="auto">
            <a:xfrm>
              <a:off x="4790" y="0"/>
              <a:ext cx="58" cy="87"/>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6" name="Rectangle 51"/>
            <p:cNvSpPr>
              <a:spLocks noChangeArrowheads="1"/>
            </p:cNvSpPr>
            <p:nvPr/>
          </p:nvSpPr>
          <p:spPr bwMode="auto">
            <a:xfrm>
              <a:off x="4761" y="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7" name="Rectangle 52"/>
            <p:cNvSpPr>
              <a:spLocks noChangeArrowheads="1"/>
            </p:cNvSpPr>
            <p:nvPr/>
          </p:nvSpPr>
          <p:spPr bwMode="auto">
            <a:xfrm>
              <a:off x="4761" y="72"/>
              <a:ext cx="15" cy="15"/>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8" name="Rectangle 53"/>
            <p:cNvSpPr>
              <a:spLocks noChangeArrowheads="1"/>
            </p:cNvSpPr>
            <p:nvPr/>
          </p:nvSpPr>
          <p:spPr bwMode="auto">
            <a:xfrm>
              <a:off x="4761" y="72"/>
              <a:ext cx="15" cy="15"/>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9" name="Line 54"/>
            <p:cNvSpPr>
              <a:spLocks noChangeShapeType="1"/>
            </p:cNvSpPr>
            <p:nvPr/>
          </p:nvSpPr>
          <p:spPr bwMode="auto">
            <a:xfrm>
              <a:off x="29" y="86"/>
              <a:ext cx="0" cy="3418"/>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 name="Line 55"/>
            <p:cNvSpPr>
              <a:spLocks noChangeShapeType="1"/>
            </p:cNvSpPr>
            <p:nvPr/>
          </p:nvSpPr>
          <p:spPr bwMode="auto">
            <a:xfrm>
              <a:off x="79" y="86"/>
              <a:ext cx="0" cy="3346"/>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1" name="Line 56"/>
            <p:cNvSpPr>
              <a:spLocks noChangeShapeType="1"/>
            </p:cNvSpPr>
            <p:nvPr/>
          </p:nvSpPr>
          <p:spPr bwMode="auto">
            <a:xfrm>
              <a:off x="4819" y="86"/>
              <a:ext cx="0" cy="3418"/>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2" name="Line 57"/>
            <p:cNvSpPr>
              <a:spLocks noChangeShapeType="1"/>
            </p:cNvSpPr>
            <p:nvPr/>
          </p:nvSpPr>
          <p:spPr bwMode="auto">
            <a:xfrm>
              <a:off x="4769" y="86"/>
              <a:ext cx="0" cy="3346"/>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3" name="Rectangle 58"/>
            <p:cNvSpPr>
              <a:spLocks noChangeArrowheads="1"/>
            </p:cNvSpPr>
            <p:nvPr/>
          </p:nvSpPr>
          <p:spPr bwMode="auto">
            <a:xfrm>
              <a:off x="0" y="3446"/>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24" name="Line 59"/>
            <p:cNvSpPr>
              <a:spLocks noChangeShapeType="1"/>
            </p:cNvSpPr>
            <p:nvPr/>
          </p:nvSpPr>
          <p:spPr bwMode="auto">
            <a:xfrm>
              <a:off x="86" y="3475"/>
              <a:ext cx="4676"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5" name="Line 60"/>
            <p:cNvSpPr>
              <a:spLocks noChangeShapeType="1"/>
            </p:cNvSpPr>
            <p:nvPr/>
          </p:nvSpPr>
          <p:spPr bwMode="auto">
            <a:xfrm>
              <a:off x="86" y="3425"/>
              <a:ext cx="4676"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6" name="Rectangle 61"/>
            <p:cNvSpPr>
              <a:spLocks noChangeArrowheads="1"/>
            </p:cNvSpPr>
            <p:nvPr/>
          </p:nvSpPr>
          <p:spPr bwMode="auto">
            <a:xfrm>
              <a:off x="4761" y="3446"/>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grpSp>
      <p:sp>
        <p:nvSpPr>
          <p:cNvPr id="2" name="Скругленный прямоугольник 1"/>
          <p:cNvSpPr/>
          <p:nvPr/>
        </p:nvSpPr>
        <p:spPr>
          <a:xfrm>
            <a:off x="1159121" y="5905500"/>
            <a:ext cx="7277100" cy="771525"/>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i="1" dirty="0">
                <a:latin typeface="Times New Roman" pitchFamily="18" charset="0"/>
                <a:cs typeface="Times New Roman" pitchFamily="18" charset="0"/>
              </a:rPr>
              <a:t>7-rasm. </a:t>
            </a:r>
            <a:r>
              <a:rPr lang="en-US" sz="2000" i="1" dirty="0" err="1">
                <a:latin typeface="Times New Roman" pitchFamily="18" charset="0"/>
                <a:cs typeface="Times New Roman" pitchFamily="18" charset="0"/>
              </a:rPr>
              <a:t>CHalishtirgich</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yordamida</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bahya</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hosil</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bo’lishi</a:t>
            </a:r>
            <a:r>
              <a:rPr lang="en-US" sz="2000" i="1" dirty="0">
                <a:latin typeface="Times New Roman" pitchFamily="18" charset="0"/>
                <a:cs typeface="Times New Roman" pitchFamily="18" charset="0"/>
              </a:rPr>
              <a:t>: 1-chalishtirgich, 2-igna, 3-chalishirgich </a:t>
            </a:r>
            <a:r>
              <a:rPr lang="en-US" sz="2000" i="1" dirty="0" err="1">
                <a:latin typeface="Times New Roman" pitchFamily="18" charset="0"/>
                <a:cs typeface="Times New Roman" pitchFamily="18" charset="0"/>
              </a:rPr>
              <a:t>ipi</a:t>
            </a:r>
            <a:r>
              <a:rPr lang="en-US" sz="2000" i="1" dirty="0">
                <a:latin typeface="Times New Roman" pitchFamily="18" charset="0"/>
                <a:cs typeface="Times New Roman" pitchFamily="18" charset="0"/>
              </a:rPr>
              <a:t>, 4-igna </a:t>
            </a:r>
            <a:r>
              <a:rPr lang="en-US" sz="2000" i="1" dirty="0" err="1">
                <a:latin typeface="Times New Roman" pitchFamily="18" charset="0"/>
                <a:cs typeface="Times New Roman" pitchFamily="18" charset="0"/>
              </a:rPr>
              <a:t>ipi</a:t>
            </a:r>
            <a:r>
              <a:rPr lang="en-US" sz="2000" i="1" dirty="0">
                <a:latin typeface="Times New Roman" pitchFamily="18" charset="0"/>
                <a:cs typeface="Times New Roman" pitchFamily="18" charset="0"/>
              </a:rPr>
              <a:t>, 5-gazlama</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20</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a:t>
            </a:r>
            <a:r>
              <a:rPr lang="en-US" altLang="ru-RU" sz="2900" b="1" dirty="0" smtClean="0">
                <a:solidFill>
                  <a:srgbClr val="000099"/>
                </a:solidFill>
                <a:latin typeface="Times New Roman" pitchFamily="18" charset="0"/>
                <a:cs typeface="Times New Roman" pitchFamily="18" charset="0"/>
              </a:rPr>
              <a:t>0</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5" y="865763"/>
            <a:ext cx="8274050" cy="4832092"/>
          </a:xfrm>
          <a:prstGeom prst="rect">
            <a:avLst/>
          </a:prstGeom>
        </p:spPr>
        <p:txBody>
          <a:bodyPr wrap="square">
            <a:spAutoFit/>
          </a:bodyPr>
          <a:lstStyle/>
          <a:p>
            <a:pPr algn="just"/>
            <a:r>
              <a:rPr lang="uz-Cyrl-UZ"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Zanjirsimon</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baxyali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tikuv</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funktsiyasini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chalishtirgich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bajaradi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jarayonida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chalishtirgich</a:t>
            </a:r>
            <a:r>
              <a:rPr lang="en-US" sz="2200" dirty="0">
                <a:latin typeface="Times New Roman" pitchFamily="18" charset="0"/>
                <a:cs typeface="Times New Roman" pitchFamily="18" charset="0"/>
              </a:rPr>
              <a:t> 1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2 </a:t>
            </a:r>
            <a:r>
              <a:rPr lang="en-US" sz="2200" dirty="0" err="1">
                <a:latin typeface="Times New Roman" pitchFamily="18" charset="0"/>
                <a:cs typeface="Times New Roman" pitchFamily="18" charset="0"/>
              </a:rPr>
              <a:t>ipi</a:t>
            </a:r>
            <a:r>
              <a:rPr lang="en-US" sz="2200" dirty="0">
                <a:latin typeface="Times New Roman" pitchFamily="18" charset="0"/>
                <a:cs typeface="Times New Roman" pitchFamily="18" charset="0"/>
              </a:rPr>
              <a:t> 3 </a:t>
            </a:r>
            <a:r>
              <a:rPr lang="en-US" sz="2200" dirty="0" err="1">
                <a:latin typeface="Times New Roman" pitchFamily="18" charset="0"/>
                <a:cs typeface="Times New Roman" pitchFamily="18" charset="0"/>
              </a:rPr>
              <a:t>halqasini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ilib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olib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unga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o’zining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o’tkazib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gazlamaga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keyingi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sanchilishiga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tayyorlaydi</a:t>
            </a:r>
            <a:r>
              <a:rPr lang="en-US" sz="2200" dirty="0">
                <a:latin typeface="Times New Roman" pitchFamily="18" charset="0"/>
                <a:cs typeface="Times New Roman" pitchFamily="18" charset="0"/>
              </a:rPr>
              <a:t> (7-rasm)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halqaga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halqani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o’tkazish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hosil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bo’ladi</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Harakat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yo’nalishi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bo’yicha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chap </a:t>
            </a:r>
            <a:r>
              <a:rPr lang="en-US" sz="2200" dirty="0" err="1">
                <a:latin typeface="Times New Roman" pitchFamily="18" charset="0"/>
                <a:cs typeface="Times New Roman" pitchFamily="18" charset="0"/>
              </a:rPr>
              <a:t>chalishtirgichlar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mavjud</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Chalishtirgichning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tebranish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aylanish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o’qi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gorizontal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hamda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vertikal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Gazlamalar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chekkasini</a:t>
            </a:r>
            <a:r>
              <a:rPr lang="en-US" sz="2200" dirty="0">
                <a:latin typeface="Times New Roman" pitchFamily="18" charset="0"/>
                <a:cs typeface="Times New Roman" pitchFamily="18" charset="0"/>
              </a:rPr>
              <a:t> 3 </a:t>
            </a:r>
            <a:r>
              <a:rPr lang="en-US" sz="2200" dirty="0" err="1">
                <a:latin typeface="Times New Roman" pitchFamily="18" charset="0"/>
                <a:cs typeface="Times New Roman" pitchFamily="18" charset="0"/>
              </a:rPr>
              <a:t>ipli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yo’rmab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tikuvchi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hosil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bo’lishida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ikkita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ustki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ostki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chalishtirgichlar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qatnashadi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yo’rmalash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baxyasi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ikkita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kengaytirgich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ishtirokida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olinadi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Tishli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reyka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gazlamani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uzunlikka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vazifasini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bajaradi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Gazlamani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mexanizmi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baxyaqator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yirikligini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sozlash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gazlama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surilish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yo’nalishini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o’zgartirish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qurilmalaridan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tuzilgan</a:t>
            </a:r>
            <a:r>
              <a:rPr lang="en-US" sz="2200" dirty="0">
                <a:latin typeface="Times New Roman" pitchFamily="18" charset="0"/>
                <a:cs typeface="Times New Roman" pitchFamily="18" charset="0"/>
              </a:rPr>
              <a:t>. </a:t>
            </a:r>
            <a:endParaRPr lang="ru-RU" sz="2200" dirty="0">
              <a:latin typeface="Times New Roman" pitchFamily="18" charset="0"/>
              <a:cs typeface="Times New Roman" pitchFamily="18" charset="0"/>
            </a:endParaRPr>
          </a:p>
        </p:txBody>
      </p:sp>
      <p:sp>
        <p:nvSpPr>
          <p:cNvPr id="3" name="Скругленный прямоугольник 2"/>
          <p:cNvSpPr/>
          <p:nvPr/>
        </p:nvSpPr>
        <p:spPr>
          <a:xfrm>
            <a:off x="6605587" y="249092"/>
            <a:ext cx="2047875" cy="6050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latin typeface="Times New Roman" pitchFamily="18" charset="0"/>
                <a:cs typeface="Times New Roman" pitchFamily="18" charset="0"/>
              </a:rPr>
              <a:t>Tasnifi</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21</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5" y="612443"/>
            <a:ext cx="7962900" cy="4893647"/>
          </a:xfrm>
          <a:prstGeom prst="rect">
            <a:avLst/>
          </a:prstGeom>
        </p:spPr>
        <p:txBody>
          <a:bodyPr wrap="square">
            <a:spAutoFit/>
          </a:bodyPr>
          <a:lstStyle/>
          <a:p>
            <a:pPr algn="just"/>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Gazlama</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surilishi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tepki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ishtirokida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amalga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oshiriladi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gazlama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jarayonida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ikki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to’rttadan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iborat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qatnashadi</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(8-rasm</a:t>
            </a: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Trikotaj</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tikishda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ikki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differentsial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mexanizm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2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(8-rasm</a:t>
            </a:r>
            <a:r>
              <a:rPr lang="en-US" sz="2400" dirty="0">
                <a:latin typeface="Times New Roman" pitchFamily="18" charset="0"/>
                <a:cs typeface="Times New Roman" pitchFamily="18" charset="0"/>
              </a:rPr>
              <a:t>, a) </a:t>
            </a:r>
            <a:r>
              <a:rPr lang="en-US" sz="2400" dirty="0" err="1">
                <a:latin typeface="Times New Roman" pitchFamily="18" charset="0"/>
                <a:cs typeface="Times New Roman" pitchFamily="18" charset="0"/>
              </a:rPr>
              <a:t>yuqorigi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holatini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egallashda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materiallar</a:t>
            </a:r>
            <a:r>
              <a:rPr lang="en-US" sz="2400" dirty="0">
                <a:latin typeface="Times New Roman" pitchFamily="18" charset="0"/>
                <a:cs typeface="Times New Roman" pitchFamily="18" charset="0"/>
              </a:rPr>
              <a:t> 4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5 </a:t>
            </a:r>
            <a:r>
              <a:rPr lang="en-US" sz="2400" dirty="0" err="1">
                <a:latin typeface="Times New Roman" pitchFamily="18" charset="0"/>
                <a:cs typeface="Times New Roman" pitchFamily="18" charset="0"/>
              </a:rPr>
              <a:t>tepki</a:t>
            </a:r>
            <a:r>
              <a:rPr lang="en-US" sz="2400" dirty="0">
                <a:latin typeface="Times New Roman" pitchFamily="18" charset="0"/>
                <a:cs typeface="Times New Roman" pitchFamily="18" charset="0"/>
              </a:rPr>
              <a:t> 1 </a:t>
            </a:r>
            <a:r>
              <a:rPr lang="en-US" sz="2400" dirty="0" err="1">
                <a:latin typeface="Times New Roman" pitchFamily="18" charset="0"/>
                <a:cs typeface="Times New Roman" pitchFamily="18" charset="0"/>
              </a:rPr>
              <a: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o’rnatilgan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a:t>
            </a:r>
            <a:r>
              <a:rPr lang="en-US" sz="2400" dirty="0">
                <a:latin typeface="Times New Roman" pitchFamily="18" charset="0"/>
                <a:cs typeface="Times New Roman" pitchFamily="18" charset="0"/>
              </a:rPr>
              <a:t> 3 </a:t>
            </a:r>
            <a:r>
              <a:rPr lang="en-US" sz="2400" dirty="0" err="1">
                <a:latin typeface="Times New Roman" pitchFamily="18" charset="0"/>
                <a:cs typeface="Times New Roman" pitchFamily="18" charset="0"/>
              </a:rPr>
              <a:t>hamda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a:t>
            </a:r>
            <a:r>
              <a:rPr lang="en-US" sz="2400" dirty="0">
                <a:latin typeface="Times New Roman" pitchFamily="18" charset="0"/>
                <a:cs typeface="Times New Roman" pitchFamily="18" charset="0"/>
              </a:rPr>
              <a:t> 6 </a:t>
            </a:r>
            <a:r>
              <a:rPr lang="en-US" sz="2400" dirty="0" err="1">
                <a:latin typeface="Times New Roman" pitchFamily="18" charset="0"/>
                <a:cs typeface="Times New Roman" pitchFamily="18" charset="0"/>
              </a:rPr>
              <a:t>yordamida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hollarda</a:t>
            </a:r>
            <a:r>
              <a:rPr lang="en-US" sz="2400" dirty="0">
                <a:latin typeface="Times New Roman" pitchFamily="18" charset="0"/>
                <a:cs typeface="Times New Roman" pitchFamily="18" charset="0"/>
              </a:rPr>
              <a:t> material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tepki</a:t>
            </a:r>
            <a:r>
              <a:rPr lang="en-US" sz="2400" dirty="0">
                <a:latin typeface="Times New Roman" pitchFamily="18" charset="0"/>
                <a:cs typeface="Times New Roman" pitchFamily="18" charset="0"/>
              </a:rPr>
              <a:t> 1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a:t>
            </a:r>
            <a:r>
              <a:rPr lang="en-US" sz="2400" dirty="0">
                <a:latin typeface="Times New Roman" pitchFamily="18" charset="0"/>
                <a:cs typeface="Times New Roman" pitchFamily="18" charset="0"/>
              </a:rPr>
              <a:t> 6 </a:t>
            </a:r>
            <a:r>
              <a:rPr lang="en-US" sz="2400" dirty="0" err="1">
                <a:latin typeface="Times New Roman" pitchFamily="18" charset="0"/>
                <a:cs typeface="Times New Roman" pitchFamily="18" charset="0"/>
              </a:rPr>
              <a:t>orasida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ishqalanish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koeffitsienti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natijasida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gazlamaning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ustki</a:t>
            </a:r>
            <a:r>
              <a:rPr lang="en-US" sz="2400" dirty="0">
                <a:latin typeface="Times New Roman" pitchFamily="18" charset="0"/>
                <a:cs typeface="Times New Roman" pitchFamily="18" charset="0"/>
              </a:rPr>
              <a:t> 4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ostki</a:t>
            </a:r>
            <a:r>
              <a:rPr lang="en-US" sz="2400" dirty="0">
                <a:latin typeface="Times New Roman" pitchFamily="18" charset="0"/>
                <a:cs typeface="Times New Roman" pitchFamily="18" charset="0"/>
              </a:rPr>
              <a:t> 5 </a:t>
            </a:r>
            <a:r>
              <a:rPr lang="en-US" sz="2400" dirty="0" err="1">
                <a:latin typeface="Times New Roman" pitchFamily="18" charset="0"/>
                <a:cs typeface="Times New Roman" pitchFamily="18" charset="0"/>
              </a:rPr>
              <a:t>qatlamlarining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bir-biriga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nibatan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siljishi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sodir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 Bu </a:t>
            </a:r>
            <a:r>
              <a:rPr lang="en-US" sz="2400" dirty="0" err="1">
                <a:latin typeface="Times New Roman" pitchFamily="18" charset="0"/>
                <a:cs typeface="Times New Roman" pitchFamily="18" charset="0"/>
              </a:rPr>
              <a:t>hol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nisbatan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qalinligi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to’g’ri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tanlanmaganidan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mumkin</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(8-rasm</a:t>
            </a:r>
            <a:r>
              <a:rPr lang="en-US" sz="2400" dirty="0">
                <a:latin typeface="Times New Roman" pitchFamily="18" charset="0"/>
                <a:cs typeface="Times New Roman" pitchFamily="18" charset="0"/>
              </a:rPr>
              <a:t>, b).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22</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22</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4" y="942499"/>
            <a:ext cx="8283575" cy="4524315"/>
          </a:xfrm>
          <a:prstGeom prst="rect">
            <a:avLst/>
          </a:prstGeom>
        </p:spPr>
        <p:txBody>
          <a:bodyPr wrap="square">
            <a:spAutoFit/>
          </a:bodyPr>
          <a:lstStyle/>
          <a:p>
            <a:pPr algn="just"/>
            <a:r>
              <a:rPr lang="en-US" sz="2400" dirty="0" smtClean="0"/>
              <a:t>	</a:t>
            </a:r>
            <a:r>
              <a:rPr lang="en-US" sz="2400" dirty="0" smtClean="0">
                <a:latin typeface="Times New Roman" pitchFamily="18" charset="0"/>
                <a:cs typeface="Times New Roman" pitchFamily="18" charset="0"/>
              </a:rPr>
              <a:t>Ana </a:t>
            </a:r>
            <a:r>
              <a:rPr lang="en-US" sz="2400" dirty="0" err="1">
                <a:latin typeface="Times New Roman" pitchFamily="18" charset="0"/>
                <a:cs typeface="Times New Roman" pitchFamily="18" charset="0"/>
              </a:rPr>
              <a:t>shunday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siljishlarni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bartaraf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maqsadida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2 </a:t>
            </a:r>
            <a:r>
              <a:rPr lang="en-US" sz="2400" dirty="0" err="1">
                <a:latin typeface="Times New Roman" pitchFamily="18" charset="0"/>
                <a:cs typeface="Times New Roman" pitchFamily="18" charset="0"/>
              </a:rPr>
              <a:t>ga</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mashina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platformasiga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nisbatan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og’ma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harakat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Gazlama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qatlamlari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siljishlarini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yo’qotish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mashinalari</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mavjud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CHarm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zich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jarayoni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roliklar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ishtirokida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ta’minlanadi</a:t>
            </a:r>
            <a:r>
              <a:rPr lang="en-US" sz="2400" dirty="0" smtClean="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Bu </a:t>
            </a:r>
            <a:r>
              <a:rPr lang="en-US" sz="2400" dirty="0" err="1">
                <a:latin typeface="Times New Roman" pitchFamily="18" charset="0"/>
                <a:cs typeface="Times New Roman" pitchFamily="18" charset="0"/>
              </a:rPr>
              <a:t>hol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nisbatan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qalinligi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to’g’ri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tanlanmaganidan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mumkin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Gazlama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qatlamlari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siljishlarini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yo’qotish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ostki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mashinalari</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mavjud</a:t>
            </a:r>
            <a:r>
              <a:rPr lang="en-US" sz="2400" dirty="0">
                <a:latin typeface="Times New Roman" pitchFamily="18" charset="0"/>
                <a:cs typeface="Times New Roman" pitchFamily="18" charset="0"/>
              </a:rPr>
              <a:t>. Teri </a:t>
            </a:r>
            <a:r>
              <a:rPr lang="en-US" sz="2400" dirty="0" err="1">
                <a:latin typeface="Times New Roman" pitchFamily="18" charset="0"/>
                <a:cs typeface="Times New Roman" pitchFamily="18" charset="0"/>
              </a:rPr>
              <a:t>mahsulotlarini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zich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jarayoni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roliklar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ishtirokida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ta’minlanadi</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8" name="Скругленный прямоугольник 7"/>
          <p:cNvSpPr/>
          <p:nvPr/>
        </p:nvSpPr>
        <p:spPr>
          <a:xfrm>
            <a:off x="6605587" y="249092"/>
            <a:ext cx="2047875" cy="6050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latin typeface="Times New Roman" pitchFamily="18" charset="0"/>
                <a:cs typeface="Times New Roman" pitchFamily="18" charset="0"/>
              </a:rPr>
              <a:t>Tasnifi</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algn="ctr"/>
            <a:endParaRPr lang="ru-RU" dirty="0"/>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23</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23</a:t>
            </a:r>
            <a:endParaRPr lang="ru-RU" altLang="ru-RU" sz="2900" b="1" dirty="0">
              <a:solidFill>
                <a:srgbClr val="000099"/>
              </a:solidFill>
              <a:latin typeface="Times New Roman" pitchFamily="18" charset="0"/>
              <a:cs typeface="Times New Roman" pitchFamily="18" charset="0"/>
            </a:endParaRPr>
          </a:p>
        </p:txBody>
      </p:sp>
      <p:grpSp>
        <p:nvGrpSpPr>
          <p:cNvPr id="7" name="Группа 507"/>
          <p:cNvGrpSpPr>
            <a:grpSpLocks/>
          </p:cNvGrpSpPr>
          <p:nvPr/>
        </p:nvGrpSpPr>
        <p:grpSpPr bwMode="auto">
          <a:xfrm>
            <a:off x="1554163" y="620713"/>
            <a:ext cx="6402387" cy="4824412"/>
            <a:chOff x="0" y="0"/>
            <a:chExt cx="7484" cy="5818"/>
          </a:xfrm>
        </p:grpSpPr>
        <p:pic>
          <p:nvPicPr>
            <p:cNvPr id="8" name="Picture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 y="427"/>
              <a:ext cx="7311" cy="4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30"/>
            <p:cNvSpPr>
              <a:spLocks noChangeArrowheads="1"/>
            </p:cNvSpPr>
            <p:nvPr/>
          </p:nvSpPr>
          <p:spPr bwMode="auto">
            <a:xfrm>
              <a:off x="0" y="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0" name="Line 31"/>
            <p:cNvSpPr>
              <a:spLocks noChangeShapeType="1"/>
            </p:cNvSpPr>
            <p:nvPr/>
          </p:nvSpPr>
          <p:spPr bwMode="auto">
            <a:xfrm>
              <a:off x="86" y="29"/>
              <a:ext cx="7311"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1" name="Line 32"/>
            <p:cNvSpPr>
              <a:spLocks noChangeShapeType="1"/>
            </p:cNvSpPr>
            <p:nvPr/>
          </p:nvSpPr>
          <p:spPr bwMode="auto">
            <a:xfrm>
              <a:off x="86" y="79"/>
              <a:ext cx="7311"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2" name="Rectangle 33"/>
            <p:cNvSpPr>
              <a:spLocks noChangeArrowheads="1"/>
            </p:cNvSpPr>
            <p:nvPr/>
          </p:nvSpPr>
          <p:spPr bwMode="auto">
            <a:xfrm>
              <a:off x="7396" y="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3" name="Line 34"/>
            <p:cNvSpPr>
              <a:spLocks noChangeShapeType="1"/>
            </p:cNvSpPr>
            <p:nvPr/>
          </p:nvSpPr>
          <p:spPr bwMode="auto">
            <a:xfrm>
              <a:off x="29" y="0"/>
              <a:ext cx="0" cy="5818"/>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4" name="Line 35"/>
            <p:cNvSpPr>
              <a:spLocks noChangeShapeType="1"/>
            </p:cNvSpPr>
            <p:nvPr/>
          </p:nvSpPr>
          <p:spPr bwMode="auto">
            <a:xfrm>
              <a:off x="79" y="72"/>
              <a:ext cx="0" cy="5674"/>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5" name="Line 36"/>
            <p:cNvSpPr>
              <a:spLocks noChangeShapeType="1"/>
            </p:cNvSpPr>
            <p:nvPr/>
          </p:nvSpPr>
          <p:spPr bwMode="auto">
            <a:xfrm>
              <a:off x="7454" y="0"/>
              <a:ext cx="0" cy="5818"/>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6" name="Line 37"/>
            <p:cNvSpPr>
              <a:spLocks noChangeShapeType="1"/>
            </p:cNvSpPr>
            <p:nvPr/>
          </p:nvSpPr>
          <p:spPr bwMode="auto">
            <a:xfrm>
              <a:off x="7404" y="72"/>
              <a:ext cx="0" cy="5674"/>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7" name="Rectangle 38"/>
            <p:cNvSpPr>
              <a:spLocks noChangeArrowheads="1"/>
            </p:cNvSpPr>
            <p:nvPr/>
          </p:nvSpPr>
          <p:spPr bwMode="auto">
            <a:xfrm>
              <a:off x="0" y="576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8" name="Line 39"/>
            <p:cNvSpPr>
              <a:spLocks noChangeShapeType="1"/>
            </p:cNvSpPr>
            <p:nvPr/>
          </p:nvSpPr>
          <p:spPr bwMode="auto">
            <a:xfrm>
              <a:off x="86" y="5789"/>
              <a:ext cx="7311"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9" name="Line 40"/>
            <p:cNvSpPr>
              <a:spLocks noChangeShapeType="1"/>
            </p:cNvSpPr>
            <p:nvPr/>
          </p:nvSpPr>
          <p:spPr bwMode="auto">
            <a:xfrm>
              <a:off x="86" y="5738"/>
              <a:ext cx="7311"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 name="Rectangle 41"/>
            <p:cNvSpPr>
              <a:spLocks noChangeArrowheads="1"/>
            </p:cNvSpPr>
            <p:nvPr/>
          </p:nvSpPr>
          <p:spPr bwMode="auto">
            <a:xfrm>
              <a:off x="7396" y="576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grpSp>
      <p:sp>
        <p:nvSpPr>
          <p:cNvPr id="2" name="Скругленный прямоугольник 1"/>
          <p:cNvSpPr/>
          <p:nvPr/>
        </p:nvSpPr>
        <p:spPr>
          <a:xfrm>
            <a:off x="561975" y="5934075"/>
            <a:ext cx="8258175" cy="771525"/>
          </a:xfrm>
          <a:prstGeom prst="roundRect">
            <a:avLst/>
          </a:prstGeom>
        </p:spPr>
        <p:style>
          <a:lnRef idx="0">
            <a:schemeClr val="dk1"/>
          </a:lnRef>
          <a:fillRef idx="3">
            <a:schemeClr val="dk1"/>
          </a:fillRef>
          <a:effectRef idx="3">
            <a:schemeClr val="dk1"/>
          </a:effectRef>
          <a:fontRef idx="minor">
            <a:schemeClr val="lt1"/>
          </a:fontRef>
        </p:style>
        <p:txBody>
          <a:bodyPr rtlCol="0" anchor="ctr"/>
          <a:lstStyle/>
          <a:p>
            <a:pPr algn="ctr"/>
            <a:r>
              <a:rPr lang="en-US" sz="1600" i="1" dirty="0">
                <a:latin typeface="Times New Roman" pitchFamily="18" charset="0"/>
                <a:cs typeface="Times New Roman" pitchFamily="18" charset="0"/>
              </a:rPr>
              <a:t>8-rasm. </a:t>
            </a:r>
            <a:r>
              <a:rPr lang="en-US" sz="1600" i="1" dirty="0" err="1">
                <a:latin typeface="Times New Roman" pitchFamily="18" charset="0"/>
                <a:cs typeface="Times New Roman" pitchFamily="18" charset="0"/>
              </a:rPr>
              <a:t>Baxya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uzunligi</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yo’nalishi</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bo’yicha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bo’ylama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tebranma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harakatlanuvchan</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igna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va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tishli</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reyka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ishtirokida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gazlama</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surilishi</a:t>
            </a:r>
            <a:r>
              <a:rPr lang="en-US" sz="1600" i="1" dirty="0">
                <a:latin typeface="Times New Roman" pitchFamily="18" charset="0"/>
                <a:cs typeface="Times New Roman" pitchFamily="18" charset="0"/>
              </a:rPr>
              <a:t>. 1 - </a:t>
            </a:r>
            <a:r>
              <a:rPr lang="en-US" sz="1600" i="1" dirty="0" err="1">
                <a:latin typeface="Times New Roman" pitchFamily="18" charset="0"/>
                <a:cs typeface="Times New Roman" pitchFamily="18" charset="0"/>
              </a:rPr>
              <a:t>tepki</a:t>
            </a:r>
            <a:r>
              <a:rPr lang="en-US" sz="1600" i="1" dirty="0">
                <a:latin typeface="Times New Roman" pitchFamily="18" charset="0"/>
                <a:cs typeface="Times New Roman" pitchFamily="18" charset="0"/>
              </a:rPr>
              <a:t>, </a:t>
            </a:r>
            <a:r>
              <a:rPr lang="en-US" sz="1600" i="1" dirty="0" smtClean="0">
                <a:latin typeface="Times New Roman" pitchFamily="18" charset="0"/>
                <a:cs typeface="Times New Roman" pitchFamily="18" charset="0"/>
              </a:rPr>
              <a:t>2 </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igna</a:t>
            </a:r>
            <a:r>
              <a:rPr lang="en-US" sz="1600" i="1" dirty="0">
                <a:latin typeface="Times New Roman" pitchFamily="18" charset="0"/>
                <a:cs typeface="Times New Roman" pitchFamily="18" charset="0"/>
              </a:rPr>
              <a:t>, 3 - </a:t>
            </a:r>
            <a:r>
              <a:rPr lang="en-US" sz="1600" i="1" dirty="0" err="1">
                <a:latin typeface="Times New Roman" pitchFamily="18" charset="0"/>
                <a:cs typeface="Times New Roman" pitchFamily="18" charset="0"/>
              </a:rPr>
              <a:t>tepki</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asosi</a:t>
            </a:r>
            <a:r>
              <a:rPr lang="en-US" sz="1600" i="1" dirty="0">
                <a:latin typeface="Times New Roman" pitchFamily="18" charset="0"/>
                <a:cs typeface="Times New Roman" pitchFamily="18" charset="0"/>
              </a:rPr>
              <a:t>,  4 - </a:t>
            </a:r>
            <a:r>
              <a:rPr lang="en-US" sz="1600" i="1" dirty="0" err="1">
                <a:latin typeface="Times New Roman" pitchFamily="18" charset="0"/>
                <a:cs typeface="Times New Roman" pitchFamily="18" charset="0"/>
              </a:rPr>
              <a:t>ustki</a:t>
            </a:r>
            <a:r>
              <a:rPr lang="en-US" sz="1600" i="1" dirty="0">
                <a:latin typeface="Times New Roman" pitchFamily="18" charset="0"/>
                <a:cs typeface="Times New Roman" pitchFamily="18" charset="0"/>
              </a:rPr>
              <a:t> material,5 - </a:t>
            </a:r>
            <a:r>
              <a:rPr lang="en-US" sz="1600" i="1" dirty="0" err="1">
                <a:latin typeface="Times New Roman" pitchFamily="18" charset="0"/>
                <a:cs typeface="Times New Roman" pitchFamily="18" charset="0"/>
              </a:rPr>
              <a:t>ostki</a:t>
            </a:r>
            <a:r>
              <a:rPr lang="en-US" sz="1600" i="1" dirty="0">
                <a:latin typeface="Times New Roman" pitchFamily="18" charset="0"/>
                <a:cs typeface="Times New Roman" pitchFamily="18" charset="0"/>
              </a:rPr>
              <a:t> material, 6 - </a:t>
            </a:r>
            <a:r>
              <a:rPr lang="en-US" sz="1600" i="1" dirty="0" err="1">
                <a:latin typeface="Times New Roman" pitchFamily="18" charset="0"/>
                <a:cs typeface="Times New Roman" pitchFamily="18" charset="0"/>
              </a:rPr>
              <a:t>tishli</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reyka</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28435"/>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24</a:t>
            </a:fld>
            <a:endParaRPr/>
          </a:p>
        </p:txBody>
      </p:sp>
      <p:sp>
        <p:nvSpPr>
          <p:cNvPr id="6" name="Скругленный прямоугольник 5"/>
          <p:cNvSpPr/>
          <p:nvPr/>
        </p:nvSpPr>
        <p:spPr>
          <a:xfrm>
            <a:off x="588160" y="304353"/>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24</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2124075" y="214089"/>
            <a:ext cx="65913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latin typeface="Times New Roman" pitchFamily="18" charset="0"/>
                <a:cs typeface="Times New Roman" pitchFamily="18" charset="0"/>
              </a:rPr>
              <a:t>Tishli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reyka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ellipssimon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traektoriya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bo’yicha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harakatlanadi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3" name="Прямоугольник 2"/>
          <p:cNvSpPr/>
          <p:nvPr/>
        </p:nvSpPr>
        <p:spPr>
          <a:xfrm>
            <a:off x="460375" y="1097310"/>
            <a:ext cx="8255000" cy="4493538"/>
          </a:xfrm>
          <a:prstGeom prst="rect">
            <a:avLst/>
          </a:prstGeom>
        </p:spPr>
        <p:txBody>
          <a:bodyPr wrap="square">
            <a:spAutoFit/>
          </a:bodyPr>
          <a:lstStyle/>
          <a:p>
            <a:pPr algn="just"/>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Ip</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pastki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holati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harakatida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atrofida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aylantirilishida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sarf</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bo’ladigan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uzatish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taranglash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uchun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xizmat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qiladi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Zanjirsimon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tikuvchi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funktsiyasini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uzatgich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bajaradi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tortgichlar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ko’p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hollarda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murakkab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harakatlanuvchi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richag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ko’rinishida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tayyorlanadi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o’z</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funktsiyasini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ishlari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hamkorlikda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bajaradi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Tikuv</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xil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ko’rinishdagi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konstruktsiyalari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qo’llanilgan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uzatish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sistemasiga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xil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turdagi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taranglash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qurilmasiz</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sifatli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olib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bo’lmaydi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tikuv</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naycha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qopqog’ida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prujinali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taranglash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qurilmasi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o’rnatilgan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taranglanishi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vint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yordamida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prujinani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siqilishi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natijasida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ta’minlanadi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Baxyaqator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sifati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ustki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ostki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iplarning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taranglik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darajasiga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bog’liq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bo’ladi</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25</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25</a:t>
            </a:r>
            <a:endParaRPr lang="ru-RU" altLang="ru-RU" sz="2900" b="1" dirty="0">
              <a:solidFill>
                <a:srgbClr val="000099"/>
              </a:solidFill>
              <a:latin typeface="Times New Roman" pitchFamily="18" charset="0"/>
              <a:cs typeface="Times New Roman" pitchFamily="18" charset="0"/>
            </a:endParaRPr>
          </a:p>
        </p:txBody>
      </p:sp>
      <p:grpSp>
        <p:nvGrpSpPr>
          <p:cNvPr id="7" name="Группа 521"/>
          <p:cNvGrpSpPr>
            <a:grpSpLocks/>
          </p:cNvGrpSpPr>
          <p:nvPr/>
        </p:nvGrpSpPr>
        <p:grpSpPr bwMode="auto">
          <a:xfrm>
            <a:off x="1257300" y="623888"/>
            <a:ext cx="6724650" cy="4548187"/>
            <a:chOff x="0" y="0"/>
            <a:chExt cx="8290" cy="3485"/>
          </a:xfrm>
        </p:grpSpPr>
        <p:pic>
          <p:nvPicPr>
            <p:cNvPr id="8"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 y="740"/>
              <a:ext cx="8117" cy="2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16"/>
            <p:cNvSpPr>
              <a:spLocks noChangeArrowheads="1"/>
            </p:cNvSpPr>
            <p:nvPr/>
          </p:nvSpPr>
          <p:spPr bwMode="auto">
            <a:xfrm>
              <a:off x="0" y="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0" name="Line 17"/>
            <p:cNvSpPr>
              <a:spLocks noChangeShapeType="1"/>
            </p:cNvSpPr>
            <p:nvPr/>
          </p:nvSpPr>
          <p:spPr bwMode="auto">
            <a:xfrm>
              <a:off x="86" y="29"/>
              <a:ext cx="8117"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1" name="Line 18"/>
            <p:cNvSpPr>
              <a:spLocks noChangeShapeType="1"/>
            </p:cNvSpPr>
            <p:nvPr/>
          </p:nvSpPr>
          <p:spPr bwMode="auto">
            <a:xfrm>
              <a:off x="86" y="79"/>
              <a:ext cx="8117"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2" name="Rectangle 19"/>
            <p:cNvSpPr>
              <a:spLocks noChangeArrowheads="1"/>
            </p:cNvSpPr>
            <p:nvPr/>
          </p:nvSpPr>
          <p:spPr bwMode="auto">
            <a:xfrm>
              <a:off x="8203" y="0"/>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3" name="Line 20"/>
            <p:cNvSpPr>
              <a:spLocks noChangeShapeType="1"/>
            </p:cNvSpPr>
            <p:nvPr/>
          </p:nvSpPr>
          <p:spPr bwMode="auto">
            <a:xfrm>
              <a:off x="29" y="0"/>
              <a:ext cx="0" cy="3485"/>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4" name="Line 21"/>
            <p:cNvSpPr>
              <a:spLocks noChangeShapeType="1"/>
            </p:cNvSpPr>
            <p:nvPr/>
          </p:nvSpPr>
          <p:spPr bwMode="auto">
            <a:xfrm>
              <a:off x="79" y="72"/>
              <a:ext cx="0" cy="3341"/>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5" name="Line 22"/>
            <p:cNvSpPr>
              <a:spLocks noChangeShapeType="1"/>
            </p:cNvSpPr>
            <p:nvPr/>
          </p:nvSpPr>
          <p:spPr bwMode="auto">
            <a:xfrm>
              <a:off x="8261" y="0"/>
              <a:ext cx="0" cy="3485"/>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6" name="Line 23"/>
            <p:cNvSpPr>
              <a:spLocks noChangeShapeType="1"/>
            </p:cNvSpPr>
            <p:nvPr/>
          </p:nvSpPr>
          <p:spPr bwMode="auto">
            <a:xfrm>
              <a:off x="8210" y="72"/>
              <a:ext cx="0" cy="3341"/>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7" name="Rectangle 24"/>
            <p:cNvSpPr>
              <a:spLocks noChangeArrowheads="1"/>
            </p:cNvSpPr>
            <p:nvPr/>
          </p:nvSpPr>
          <p:spPr bwMode="auto">
            <a:xfrm>
              <a:off x="0" y="3427"/>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8" name="Line 25"/>
            <p:cNvSpPr>
              <a:spLocks noChangeShapeType="1"/>
            </p:cNvSpPr>
            <p:nvPr/>
          </p:nvSpPr>
          <p:spPr bwMode="auto">
            <a:xfrm>
              <a:off x="86" y="3456"/>
              <a:ext cx="8117" cy="0"/>
            </a:xfrm>
            <a:prstGeom prst="line">
              <a:avLst/>
            </a:prstGeom>
            <a:noFill/>
            <a:ln w="36576">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9" name="Line 26"/>
            <p:cNvSpPr>
              <a:spLocks noChangeShapeType="1"/>
            </p:cNvSpPr>
            <p:nvPr/>
          </p:nvSpPr>
          <p:spPr bwMode="auto">
            <a:xfrm>
              <a:off x="86" y="3406"/>
              <a:ext cx="8117" cy="0"/>
            </a:xfrm>
            <a:prstGeom prst="line">
              <a:avLst/>
            </a:prstGeom>
            <a:noFill/>
            <a:ln w="9144">
              <a:solidFill>
                <a:srgbClr val="00007F"/>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 name="Rectangle 27"/>
            <p:cNvSpPr>
              <a:spLocks noChangeArrowheads="1"/>
            </p:cNvSpPr>
            <p:nvPr/>
          </p:nvSpPr>
          <p:spPr bwMode="auto">
            <a:xfrm>
              <a:off x="8203" y="3427"/>
              <a:ext cx="87" cy="58"/>
            </a:xfrm>
            <a:prstGeom prst="rect">
              <a:avLst/>
            </a:prstGeom>
            <a:solidFill>
              <a:srgbClr val="0000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grpSp>
      <p:sp>
        <p:nvSpPr>
          <p:cNvPr id="2" name="Скругленный прямоугольник 1"/>
          <p:cNvSpPr/>
          <p:nvPr/>
        </p:nvSpPr>
        <p:spPr>
          <a:xfrm>
            <a:off x="1028700" y="5981700"/>
            <a:ext cx="7524750" cy="7524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i="1" dirty="0"/>
              <a:t>2.9-rasm. </a:t>
            </a:r>
            <a:r>
              <a:rPr lang="en-US" sz="2200" i="1" dirty="0" err="1"/>
              <a:t>Taqsimlagichning</a:t>
            </a:r>
            <a:r>
              <a:rPr lang="en-US" sz="2200" i="1" dirty="0"/>
              <a:t> </a:t>
            </a:r>
            <a:r>
              <a:rPr lang="en-US" sz="2200" i="1" dirty="0" err="1"/>
              <a:t>ustki</a:t>
            </a:r>
            <a:r>
              <a:rPr lang="en-US" sz="2200" i="1" dirty="0"/>
              <a:t> </a:t>
            </a:r>
            <a:r>
              <a:rPr lang="en-US" sz="2200" i="1" dirty="0" err="1"/>
              <a:t>ipni</a:t>
            </a:r>
            <a:r>
              <a:rPr lang="en-US" sz="2200" i="1" dirty="0"/>
              <a:t> </a:t>
            </a:r>
            <a:r>
              <a:rPr lang="en-US" sz="2200" i="1" dirty="0" err="1"/>
              <a:t>ilib</a:t>
            </a:r>
            <a:r>
              <a:rPr lang="en-US" sz="2200" i="1" dirty="0"/>
              <a:t> </a:t>
            </a:r>
            <a:r>
              <a:rPr lang="en-US" sz="2200" i="1" dirty="0" err="1"/>
              <a:t>olish</a:t>
            </a:r>
            <a:r>
              <a:rPr lang="en-US" sz="2200" i="1" dirty="0"/>
              <a:t> </a:t>
            </a:r>
            <a:r>
              <a:rPr lang="en-US" sz="2200" i="1" dirty="0" err="1"/>
              <a:t>jarayoni</a:t>
            </a:r>
            <a:r>
              <a:rPr lang="en-US" sz="2200" i="1" dirty="0"/>
              <a:t>.</a:t>
            </a:r>
            <a:endParaRPr lang="ru-RU" sz="2200" dirty="0"/>
          </a:p>
          <a:p>
            <a:pPr algn="ctr"/>
            <a:r>
              <a:rPr lang="en-US" sz="2200" i="1" dirty="0"/>
              <a:t>1-ignalar, 2-ustki </a:t>
            </a:r>
            <a:r>
              <a:rPr lang="en-US" sz="2200" i="1" dirty="0" err="1"/>
              <a:t>ip</a:t>
            </a:r>
            <a:r>
              <a:rPr lang="en-US" sz="2200" i="1" dirty="0"/>
              <a:t>, 3-taqsimlagich</a:t>
            </a:r>
            <a:endParaRPr lang="ru-RU" sz="22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26</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26</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71498" y="591738"/>
            <a:ext cx="8162925" cy="4893647"/>
          </a:xfrm>
          <a:prstGeom prst="rect">
            <a:avLst/>
          </a:prstGeom>
        </p:spPr>
        <p:txBody>
          <a:bodyPr wrap="square">
            <a:spAutoFit/>
          </a:bodyPr>
          <a:lstStyle/>
          <a:p>
            <a:pPr algn="just"/>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Taqsimlagich</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ko’p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tikuv</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mashinalarida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ustki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iplarni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taqsimlash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vazifasini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bajaradi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Taqsimlagich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hollarda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ikki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zanjirsimon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chokli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chiziqli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baxyaqatorlar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o’rtasidagi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bitta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taqsimlash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vazifasini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bajaradi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taqsimlash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chok</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tartibini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ko’rinishi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xossasini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o’zgartiradi</a:t>
            </a:r>
            <a:r>
              <a:rPr lang="en-US" sz="2600" dirty="0">
                <a:latin typeface="Times New Roman" pitchFamily="18" charset="0"/>
                <a:cs typeface="Times New Roman" pitchFamily="18" charset="0"/>
              </a:rPr>
              <a:t>.</a:t>
            </a:r>
            <a:endParaRPr lang="ru-RU" sz="2600" dirty="0">
              <a:latin typeface="Times New Roman" pitchFamily="18" charset="0"/>
              <a:cs typeface="Times New Roman" pitchFamily="18" charset="0"/>
            </a:endParaRPr>
          </a:p>
          <a:p>
            <a:pPr algn="just"/>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Zanjirsimon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baxyaqatorlar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orasidagi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taqsimlash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jarayoni</a:t>
            </a:r>
            <a:r>
              <a:rPr lang="en-US" sz="2600" dirty="0">
                <a:latin typeface="Times New Roman" pitchFamily="18" charset="0"/>
                <a:cs typeface="Times New Roman" pitchFamily="18" charset="0"/>
              </a:rPr>
              <a:t> </a:t>
            </a:r>
            <a:r>
              <a:rPr lang="en-US" sz="2600" dirty="0" smtClean="0">
                <a:latin typeface="Times New Roman" pitchFamily="18" charset="0"/>
                <a:cs typeface="Times New Roman" pitchFamily="18" charset="0"/>
              </a:rPr>
              <a:t>9-rasmda </a:t>
            </a:r>
            <a:r>
              <a:rPr lang="en-US" sz="2600" dirty="0" err="1">
                <a:latin typeface="Times New Roman" pitchFamily="18" charset="0"/>
                <a:cs typeface="Times New Roman" pitchFamily="18" charset="0"/>
              </a:rPr>
              <a:t>ko’rsatilgan</a:t>
            </a:r>
            <a:r>
              <a:rPr lang="en-US" sz="2600" dirty="0">
                <a:latin typeface="Times New Roman" pitchFamily="18" charset="0"/>
                <a:cs typeface="Times New Roman" pitchFamily="18" charset="0"/>
              </a:rPr>
              <a:t>.</a:t>
            </a:r>
            <a:endParaRPr lang="ru-RU" sz="2600" dirty="0">
              <a:latin typeface="Times New Roman" pitchFamily="18" charset="0"/>
              <a:cs typeface="Times New Roman" pitchFamily="18" charset="0"/>
            </a:endParaRPr>
          </a:p>
          <a:p>
            <a:pPr algn="just"/>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Taqsimlagich</a:t>
            </a:r>
            <a:r>
              <a:rPr lang="en-US" sz="2600" dirty="0">
                <a:latin typeface="Times New Roman" pitchFamily="18" charset="0"/>
                <a:cs typeface="Times New Roman" pitchFamily="18" charset="0"/>
              </a:rPr>
              <a:t> 3 </a:t>
            </a:r>
            <a:r>
              <a:rPr lang="en-US" sz="2600" dirty="0" err="1">
                <a:latin typeface="Times New Roman" pitchFamily="18" charset="0"/>
                <a:cs typeface="Times New Roman" pitchFamily="18" charset="0"/>
              </a:rPr>
              <a:t>baxya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uzunligiga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ko’ndalang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tebranma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harakatlanib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o’zining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ipi</a:t>
            </a:r>
            <a:r>
              <a:rPr lang="en-US" sz="2600" dirty="0">
                <a:latin typeface="Times New Roman" pitchFamily="18" charset="0"/>
                <a:cs typeface="Times New Roman" pitchFamily="18" charset="0"/>
              </a:rPr>
              <a:t> 2ni </a:t>
            </a:r>
            <a:r>
              <a:rPr lang="en-US" sz="2600" dirty="0" err="1">
                <a:latin typeface="Times New Roman" pitchFamily="18" charset="0"/>
                <a:cs typeface="Times New Roman" pitchFamily="18" charset="0"/>
              </a:rPr>
              <a:t>ignalar</a:t>
            </a:r>
            <a:r>
              <a:rPr lang="en-US" sz="2600" dirty="0">
                <a:latin typeface="Times New Roman" pitchFamily="18" charset="0"/>
                <a:cs typeface="Times New Roman" pitchFamily="18" charset="0"/>
              </a:rPr>
              <a:t> 1 </a:t>
            </a:r>
            <a:r>
              <a:rPr lang="en-US" sz="2600" dirty="0" err="1">
                <a:latin typeface="Times New Roman" pitchFamily="18" charset="0"/>
                <a:cs typeface="Times New Roman" pitchFamily="18" charset="0"/>
              </a:rPr>
              <a:t>orasidan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o’tkazadi</a:t>
            </a:r>
            <a:r>
              <a:rPr lang="en-US" sz="2600" dirty="0">
                <a:latin typeface="Times New Roman" pitchFamily="18" charset="0"/>
                <a:cs typeface="Times New Roman" pitchFamily="18" charset="0"/>
              </a:rPr>
              <a:t>. Bu </a:t>
            </a:r>
            <a:r>
              <a:rPr lang="en-US" sz="2600" dirty="0" err="1">
                <a:latin typeface="Times New Roman" pitchFamily="18" charset="0"/>
                <a:cs typeface="Times New Roman" pitchFamily="18" charset="0"/>
              </a:rPr>
              <a:t>holda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turli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rangdagi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ishlatilganda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chiroyli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baxyaqator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hosil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mumkin</a:t>
            </a:r>
            <a:r>
              <a:rPr lang="en-US" sz="2600" dirty="0">
                <a:latin typeface="Times New Roman" pitchFamily="18" charset="0"/>
                <a:cs typeface="Times New Roman" pitchFamily="18" charset="0"/>
              </a:rPr>
              <a:t>.</a:t>
            </a:r>
            <a:endParaRPr lang="ru-RU" sz="26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27</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27</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962150" y="400050"/>
            <a:ext cx="6648450" cy="7239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800" b="1" dirty="0">
                <a:latin typeface="Times New Roman" pitchFamily="18" charset="0"/>
                <a:cs typeface="Times New Roman" pitchFamily="18" charset="0"/>
              </a:rPr>
              <a:t>«DYURKOPP» FIRMASINING 267-508SM4 SINIQ BAHYAQATOR HOSIL QILIB TIKUVCHI MASHINASI </a:t>
            </a:r>
            <a:endParaRPr lang="ru-RU" sz="1800" dirty="0">
              <a:latin typeface="Times New Roman" pitchFamily="18" charset="0"/>
              <a:cs typeface="Times New Roman" pitchFamily="18" charset="0"/>
            </a:endParaRPr>
          </a:p>
        </p:txBody>
      </p:sp>
      <p:sp>
        <p:nvSpPr>
          <p:cNvPr id="3" name="Прямоугольник 2"/>
          <p:cNvSpPr/>
          <p:nvPr/>
        </p:nvSpPr>
        <p:spPr>
          <a:xfrm>
            <a:off x="542925" y="1307882"/>
            <a:ext cx="8153400" cy="4339650"/>
          </a:xfrm>
          <a:prstGeom prst="rect">
            <a:avLst/>
          </a:prstGeom>
        </p:spPr>
        <p:txBody>
          <a:bodyPr wrap="square">
            <a:spAutoFit/>
          </a:bodyPr>
          <a:lstStyle/>
          <a:p>
            <a:pPr algn="just"/>
            <a:r>
              <a:rPr lang="en-US" sz="2300" dirty="0" smtClean="0">
                <a:latin typeface="Times New Roman" pitchFamily="18" charset="0"/>
                <a:cs typeface="Times New Roman" pitchFamily="18" charset="0"/>
              </a:rPr>
              <a:t>	Bu </a:t>
            </a:r>
            <a:r>
              <a:rPr lang="en-US" sz="2300" dirty="0" err="1">
                <a:latin typeface="Times New Roman" pitchFamily="18" charset="0"/>
                <a:cs typeface="Times New Roman" pitchFamily="18" charset="0"/>
              </a:rPr>
              <a:t>mashina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erkaklar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ayollar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bolalar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ustki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kiyim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detallarini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siniq</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bahyaqator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yuritib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tikishga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mo`ljallangan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Bahya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uzunligi</a:t>
            </a:r>
            <a:r>
              <a:rPr lang="en-US" sz="2300" dirty="0">
                <a:latin typeface="Times New Roman" pitchFamily="18" charset="0"/>
                <a:cs typeface="Times New Roman" pitchFamily="18" charset="0"/>
              </a:rPr>
              <a:t> 4 mm. </a:t>
            </a:r>
            <a:r>
              <a:rPr lang="en-US" sz="2300" dirty="0" err="1">
                <a:latin typeface="Times New Roman" pitchFamily="18" charset="0"/>
                <a:cs typeface="Times New Roman" pitchFamily="18" charset="0"/>
              </a:rPr>
              <a:t>Siniq</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bahyaqatorning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enini</a:t>
            </a:r>
            <a:r>
              <a:rPr lang="en-US" sz="2300" dirty="0">
                <a:latin typeface="Times New Roman" pitchFamily="18" charset="0"/>
                <a:cs typeface="Times New Roman" pitchFamily="18" charset="0"/>
              </a:rPr>
              <a:t> 6 mm </a:t>
            </a:r>
            <a:r>
              <a:rPr lang="en-US" sz="2300" dirty="0" err="1">
                <a:latin typeface="Times New Roman" pitchFamily="18" charset="0"/>
                <a:cs typeface="Times New Roman" pitchFamily="18" charset="0"/>
              </a:rPr>
              <a:t>gacha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o`zgartirish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mumkin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Asosiy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valning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aylanishlar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soni</a:t>
            </a:r>
            <a:r>
              <a:rPr lang="en-US" sz="2300" dirty="0">
                <a:latin typeface="Times New Roman" pitchFamily="18" charset="0"/>
                <a:cs typeface="Times New Roman" pitchFamily="18" charset="0"/>
              </a:rPr>
              <a:t> 5000 </a:t>
            </a:r>
            <a:r>
              <a:rPr lang="en-US" sz="2300" dirty="0" err="1">
                <a:latin typeface="Times New Roman" pitchFamily="18" charset="0"/>
                <a:cs typeface="Times New Roman" pitchFamily="18" charset="0"/>
              </a:rPr>
              <a:t>ayl</a:t>
            </a:r>
            <a:r>
              <a:rPr lang="en-US" sz="2300" dirty="0">
                <a:latin typeface="Times New Roman" pitchFamily="18" charset="0"/>
                <a:cs typeface="Times New Roman" pitchFamily="18" charset="0"/>
              </a:rPr>
              <a:t>/min.</a:t>
            </a:r>
            <a:endParaRPr lang="ru-RU" sz="2300" dirty="0">
              <a:latin typeface="Times New Roman" pitchFamily="18" charset="0"/>
              <a:cs typeface="Times New Roman" pitchFamily="18" charset="0"/>
            </a:endParaRPr>
          </a:p>
          <a:p>
            <a:pPr algn="just"/>
            <a:r>
              <a:rPr lang="uz-Cyrl-UZ"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Gorizontal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o`rnatilgan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ignasi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platformaga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nisbatan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vertikal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bo`ylama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harakatlanuvchi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materialni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suradigan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reykali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ipni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avtomatik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qirquvchi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mexanizmli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qurilmasini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moylash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alohida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tizim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o`rnatilgan</a:t>
            </a:r>
            <a:r>
              <a:rPr lang="en-US" sz="2300" dirty="0">
                <a:latin typeface="Times New Roman" pitchFamily="18" charset="0"/>
                <a:cs typeface="Times New Roman" pitchFamily="18" charset="0"/>
              </a:rPr>
              <a:t>. </a:t>
            </a:r>
            <a:endParaRPr lang="ru-RU" sz="2300" dirty="0">
              <a:latin typeface="Times New Roman" pitchFamily="18" charset="0"/>
              <a:cs typeface="Times New Roman" pitchFamily="18" charset="0"/>
            </a:endParaRPr>
          </a:p>
          <a:p>
            <a:pPr algn="just"/>
            <a:r>
              <a:rPr lang="uz-Cyrl-UZ"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Maksimal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tezlikda</a:t>
            </a:r>
            <a:r>
              <a:rPr lang="en-US" sz="2300" dirty="0">
                <a:latin typeface="Times New Roman" pitchFamily="18" charset="0"/>
                <a:cs typeface="Times New Roman" pitchFamily="18" charset="0"/>
              </a:rPr>
              <a:t> ham </a:t>
            </a:r>
            <a:r>
              <a:rPr lang="en-US" sz="2300" dirty="0" err="1">
                <a:latin typeface="Times New Roman" pitchFamily="18" charset="0"/>
                <a:cs typeface="Times New Roman" pitchFamily="18" charset="0"/>
              </a:rPr>
              <a:t>bahyaning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taranglanishi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anik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ta`minlanadi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Asosiy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valdan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aylanma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harakat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tishli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tasmali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uzatma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orqali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ostki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valga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uzatiladi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qo`shimcha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qurilma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elementlar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o`rnatilgan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turli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ishlarni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bajarish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imkoni</a:t>
            </a:r>
            <a:r>
              <a:rPr lang="en-US" sz="2300" dirty="0">
                <a:latin typeface="Times New Roman" pitchFamily="18" charset="0"/>
                <a:cs typeface="Times New Roman" pitchFamily="18" charset="0"/>
              </a:rPr>
              <a:t> bor.</a:t>
            </a: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28</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33400" y="1309777"/>
            <a:ext cx="8115300" cy="3970318"/>
          </a:xfrm>
          <a:prstGeom prst="rect">
            <a:avLst/>
          </a:prstGeom>
        </p:spPr>
        <p:txBody>
          <a:bodyPr wrap="square">
            <a:spAutoFit/>
          </a:bodyPr>
          <a:lstStyle/>
          <a:p>
            <a:pPr algn="just"/>
            <a:r>
              <a:rPr lang="en-US" sz="2800" dirty="0" smtClean="0"/>
              <a:t>	</a:t>
            </a:r>
            <a:r>
              <a:rPr lang="en-US" sz="2800" dirty="0" err="1" smtClean="0"/>
              <a:t>Bahya</a:t>
            </a:r>
            <a:r>
              <a:rPr lang="en-US" sz="2800" dirty="0" smtClean="0"/>
              <a:t> </a:t>
            </a:r>
            <a:r>
              <a:rPr lang="en-US" sz="2800" dirty="0" err="1"/>
              <a:t>yirikligi</a:t>
            </a:r>
            <a:r>
              <a:rPr lang="en-US" sz="2800" dirty="0"/>
              <a:t> </a:t>
            </a:r>
            <a:r>
              <a:rPr lang="en-US" sz="2800" dirty="0" smtClean="0"/>
              <a:t>(9-rasm</a:t>
            </a:r>
            <a:r>
              <a:rPr lang="en-US" sz="2800" dirty="0"/>
              <a:t>) </a:t>
            </a:r>
            <a:r>
              <a:rPr lang="en-US" sz="2800" dirty="0" err="1"/>
              <a:t>dasta</a:t>
            </a:r>
            <a:r>
              <a:rPr lang="en-US" sz="2800" dirty="0"/>
              <a:t> 4 </a:t>
            </a:r>
            <a:r>
              <a:rPr lang="en-US" sz="2800" dirty="0" err="1"/>
              <a:t>ni</a:t>
            </a:r>
            <a:r>
              <a:rPr lang="en-US" sz="2800" dirty="0"/>
              <a:t> </a:t>
            </a:r>
            <a:r>
              <a:rPr lang="en-US" sz="2800" dirty="0" err="1"/>
              <a:t>bosib</a:t>
            </a:r>
            <a:r>
              <a:rPr lang="en-US" sz="2800" dirty="0"/>
              <a:t> </a:t>
            </a:r>
            <a:r>
              <a:rPr lang="en-US" sz="2800" dirty="0" err="1"/>
              <a:t>rostlanadi</a:t>
            </a:r>
            <a:r>
              <a:rPr lang="en-US" sz="2800" dirty="0"/>
              <a:t>. </a:t>
            </a:r>
            <a:r>
              <a:rPr lang="en-US" sz="2800" dirty="0" err="1"/>
              <a:t>Bahya</a:t>
            </a:r>
            <a:r>
              <a:rPr lang="en-US" sz="2800" dirty="0"/>
              <a:t> </a:t>
            </a:r>
            <a:r>
              <a:rPr lang="en-US" sz="2800" dirty="0" err="1"/>
              <a:t>kengligi</a:t>
            </a:r>
            <a:r>
              <a:rPr lang="en-US" sz="2800" dirty="0"/>
              <a:t> </a:t>
            </a:r>
            <a:r>
              <a:rPr lang="en-US" sz="2800" dirty="0" err="1"/>
              <a:t>gayka</a:t>
            </a:r>
            <a:r>
              <a:rPr lang="en-US" sz="2800" dirty="0"/>
              <a:t> 2 </a:t>
            </a:r>
            <a:r>
              <a:rPr lang="en-US" sz="2800" dirty="0" err="1"/>
              <a:t>ni</a:t>
            </a:r>
            <a:r>
              <a:rPr lang="en-US" sz="2800" dirty="0"/>
              <a:t> </a:t>
            </a:r>
            <a:r>
              <a:rPr lang="en-US" sz="2800" dirty="0" err="1"/>
              <a:t>bushatib</a:t>
            </a:r>
            <a:r>
              <a:rPr lang="en-US" sz="2800" dirty="0"/>
              <a:t>, </a:t>
            </a:r>
            <a:r>
              <a:rPr lang="en-US" sz="2800" dirty="0" err="1"/>
              <a:t>o`zgartirish</a:t>
            </a:r>
            <a:r>
              <a:rPr lang="en-US" sz="2800" dirty="0"/>
              <a:t> </a:t>
            </a:r>
            <a:r>
              <a:rPr lang="en-US" sz="2800" dirty="0" err="1"/>
              <a:t>richagi</a:t>
            </a:r>
            <a:r>
              <a:rPr lang="en-US" sz="2800" dirty="0"/>
              <a:t> 1 </a:t>
            </a:r>
            <a:r>
              <a:rPr lang="en-US" sz="2800" dirty="0" err="1"/>
              <a:t>ni</a:t>
            </a:r>
            <a:r>
              <a:rPr lang="en-US" sz="2800" dirty="0"/>
              <a:t> </a:t>
            </a:r>
            <a:r>
              <a:rPr lang="en-US" sz="2800" dirty="0" err="1"/>
              <a:t>shkala</a:t>
            </a:r>
            <a:r>
              <a:rPr lang="en-US" sz="2800" dirty="0"/>
              <a:t> 3 </a:t>
            </a:r>
            <a:r>
              <a:rPr lang="en-US" sz="2800" dirty="0" err="1"/>
              <a:t>ga</a:t>
            </a:r>
            <a:r>
              <a:rPr lang="en-US" sz="2800" dirty="0"/>
              <a:t> </a:t>
            </a:r>
            <a:r>
              <a:rPr lang="en-US" sz="2800" dirty="0" err="1"/>
              <a:t>nisbatan</a:t>
            </a:r>
            <a:r>
              <a:rPr lang="en-US" sz="2800" dirty="0"/>
              <a:t> </a:t>
            </a:r>
            <a:r>
              <a:rPr lang="en-US" sz="2800" dirty="0" err="1"/>
              <a:t>o`rnatib</a:t>
            </a:r>
            <a:r>
              <a:rPr lang="en-US" sz="2800" dirty="0"/>
              <a:t> </a:t>
            </a:r>
            <a:r>
              <a:rPr lang="en-US" sz="2800" dirty="0" err="1"/>
              <a:t>rostlanadi</a:t>
            </a:r>
            <a:r>
              <a:rPr lang="en-US" sz="2800" dirty="0"/>
              <a:t>. </a:t>
            </a:r>
            <a:r>
              <a:rPr lang="en-US" sz="2800" dirty="0" err="1"/>
              <a:t>Dasta</a:t>
            </a:r>
            <a:r>
              <a:rPr lang="en-US" sz="2800" dirty="0"/>
              <a:t> 4 </a:t>
            </a:r>
            <a:r>
              <a:rPr lang="en-US" sz="2800" dirty="0" err="1"/>
              <a:t>bosilganda</a:t>
            </a:r>
            <a:r>
              <a:rPr lang="en-US" sz="2800" dirty="0"/>
              <a:t> </a:t>
            </a:r>
            <a:r>
              <a:rPr lang="en-US" sz="2800" dirty="0" err="1"/>
              <a:t>bahyaqator</a:t>
            </a:r>
            <a:r>
              <a:rPr lang="en-US" sz="2800" dirty="0"/>
              <a:t> </a:t>
            </a:r>
            <a:r>
              <a:rPr lang="en-US" sz="2800" dirty="0" err="1"/>
              <a:t>puxtalanadi</a:t>
            </a:r>
            <a:r>
              <a:rPr lang="en-US" sz="2800" dirty="0"/>
              <a:t>. </a:t>
            </a:r>
            <a:r>
              <a:rPr lang="en-US" sz="2800" dirty="0" err="1"/>
              <a:t>Ustki</a:t>
            </a:r>
            <a:r>
              <a:rPr lang="en-US" sz="2800" dirty="0"/>
              <a:t> </a:t>
            </a:r>
            <a:r>
              <a:rPr lang="en-US" sz="2800" dirty="0" err="1"/>
              <a:t>ipni</a:t>
            </a:r>
            <a:r>
              <a:rPr lang="en-US" sz="2800" dirty="0"/>
              <a:t> </a:t>
            </a:r>
            <a:r>
              <a:rPr lang="en-US" sz="2800" dirty="0" err="1"/>
              <a:t>taqish</a:t>
            </a:r>
            <a:r>
              <a:rPr lang="en-US" sz="2800" dirty="0"/>
              <a:t> </a:t>
            </a:r>
            <a:r>
              <a:rPr lang="en-US" sz="2800" dirty="0" err="1"/>
              <a:t>uchun</a:t>
            </a:r>
            <a:r>
              <a:rPr lang="en-US" sz="2800" dirty="0"/>
              <a:t> </a:t>
            </a:r>
            <a:r>
              <a:rPr lang="en-US" sz="2800" dirty="0" err="1"/>
              <a:t>ipni</a:t>
            </a:r>
            <a:r>
              <a:rPr lang="en-US" sz="2800" dirty="0"/>
              <a:t> </a:t>
            </a:r>
            <a:r>
              <a:rPr lang="en-US" sz="2800" dirty="0" err="1"/>
              <a:t>galtakdan</a:t>
            </a:r>
            <a:r>
              <a:rPr lang="en-US" sz="2800" dirty="0"/>
              <a:t> </a:t>
            </a:r>
            <a:r>
              <a:rPr lang="en-US" sz="2800" dirty="0" err="1"/>
              <a:t>chiqarib</a:t>
            </a:r>
            <a:r>
              <a:rPr lang="en-US" sz="2800" dirty="0"/>
              <a:t> </a:t>
            </a:r>
            <a:r>
              <a:rPr lang="en-US" sz="2800" dirty="0" err="1"/>
              <a:t>ip</a:t>
            </a:r>
            <a:r>
              <a:rPr lang="en-US" sz="2800" dirty="0"/>
              <a:t> </a:t>
            </a:r>
            <a:r>
              <a:rPr lang="en-US" sz="2800" dirty="0" err="1"/>
              <a:t>yo`naltirgich</a:t>
            </a:r>
            <a:r>
              <a:rPr lang="en-US" sz="2800" dirty="0"/>
              <a:t> 5 </a:t>
            </a:r>
            <a:r>
              <a:rPr lang="en-US" sz="2800" dirty="0" err="1"/>
              <a:t>teshiklaridan</a:t>
            </a:r>
            <a:r>
              <a:rPr lang="en-US" sz="2800" dirty="0"/>
              <a:t> </a:t>
            </a:r>
            <a:r>
              <a:rPr lang="en-US" sz="2800" dirty="0" err="1"/>
              <a:t>o`tkazib</a:t>
            </a:r>
            <a:r>
              <a:rPr lang="en-US" sz="2800" dirty="0"/>
              <a:t>, </a:t>
            </a:r>
            <a:r>
              <a:rPr lang="en-US" sz="2800" dirty="0" err="1"/>
              <a:t>soat</a:t>
            </a:r>
            <a:r>
              <a:rPr lang="en-US" sz="2800" dirty="0"/>
              <a:t> </a:t>
            </a:r>
            <a:r>
              <a:rPr lang="en-US" sz="2800" dirty="0" err="1"/>
              <a:t>mili</a:t>
            </a:r>
            <a:r>
              <a:rPr lang="en-US" sz="2800" dirty="0"/>
              <a:t> </a:t>
            </a:r>
            <a:r>
              <a:rPr lang="en-US" sz="2800" dirty="0" err="1"/>
              <a:t>harakati</a:t>
            </a:r>
            <a:r>
              <a:rPr lang="en-US" sz="2800" dirty="0"/>
              <a:t> </a:t>
            </a:r>
            <a:r>
              <a:rPr lang="en-US" sz="2800" dirty="0" err="1"/>
              <a:t>yo`nalishida</a:t>
            </a:r>
            <a:r>
              <a:rPr lang="en-US" sz="2800" dirty="0"/>
              <a:t> </a:t>
            </a:r>
            <a:r>
              <a:rPr lang="en-US" sz="2800" dirty="0" err="1"/>
              <a:t>taranglik</a:t>
            </a:r>
            <a:r>
              <a:rPr lang="en-US" sz="2800" dirty="0"/>
              <a:t> </a:t>
            </a:r>
            <a:r>
              <a:rPr lang="en-US" sz="2800" dirty="0" err="1"/>
              <a:t>rostlagichi</a:t>
            </a:r>
            <a:r>
              <a:rPr lang="en-US" sz="2800" dirty="0"/>
              <a:t> 6 </a:t>
            </a:r>
            <a:r>
              <a:rPr lang="en-US" sz="2800" dirty="0" err="1"/>
              <a:t>shaybalari</a:t>
            </a:r>
            <a:r>
              <a:rPr lang="en-US" sz="2800" dirty="0"/>
              <a:t> 7 </a:t>
            </a:r>
            <a:r>
              <a:rPr lang="en-US" sz="2800" dirty="0" err="1"/>
              <a:t>orasidan</a:t>
            </a:r>
            <a:r>
              <a:rPr lang="en-US" sz="2800" dirty="0"/>
              <a:t> </a:t>
            </a:r>
            <a:r>
              <a:rPr lang="en-US" sz="2800" dirty="0" err="1"/>
              <a:t>aylantirib</a:t>
            </a:r>
            <a:r>
              <a:rPr lang="en-US" sz="2800" dirty="0"/>
              <a:t> </a:t>
            </a:r>
            <a:r>
              <a:rPr lang="en-US" sz="2800" dirty="0" err="1"/>
              <a:t>olinadi</a:t>
            </a:r>
            <a:r>
              <a:rPr lang="en-US" sz="2800" dirty="0"/>
              <a:t>.</a:t>
            </a:r>
            <a:endParaRPr lang="ru-RU" sz="2800" dirty="0"/>
          </a:p>
        </p:txBody>
      </p:sp>
      <p:sp>
        <p:nvSpPr>
          <p:cNvPr id="3" name="Скругленный прямоугольник 2"/>
          <p:cNvSpPr/>
          <p:nvPr/>
        </p:nvSpPr>
        <p:spPr>
          <a:xfrm>
            <a:off x="6124575" y="301703"/>
            <a:ext cx="2524125" cy="7079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err="1" smtClean="0"/>
              <a:t>Tavsifi</a:t>
            </a:r>
            <a:endParaRPr lang="ru-RU" sz="22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0"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29</a:t>
            </a:fld>
            <a:endParaRPr/>
          </a:p>
        </p:txBody>
      </p:sp>
      <p:sp>
        <p:nvSpPr>
          <p:cNvPr id="6" name="Скругленный прямоугольник 5"/>
          <p:cNvSpPr/>
          <p:nvPr/>
        </p:nvSpPr>
        <p:spPr>
          <a:xfrm>
            <a:off x="330985" y="16033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29</a:t>
            </a:r>
            <a:endParaRPr lang="ru-RU" altLang="ru-RU" sz="2900" b="1" dirty="0">
              <a:solidFill>
                <a:srgbClr val="000099"/>
              </a:solidFill>
              <a:latin typeface="Times New Roman" pitchFamily="18" charset="0"/>
              <a:cs typeface="Times New Roman" pitchFamily="18" charset="0"/>
            </a:endParaRPr>
          </a:p>
        </p:txBody>
      </p:sp>
      <p:pic>
        <p:nvPicPr>
          <p:cNvPr id="7" name="Рисунок 6" descr="Описание: r05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836613"/>
            <a:ext cx="7886700" cy="4650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Скругленный прямоугольник 2"/>
          <p:cNvSpPr/>
          <p:nvPr/>
        </p:nvSpPr>
        <p:spPr>
          <a:xfrm>
            <a:off x="585787" y="5962650"/>
            <a:ext cx="7972425" cy="70485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uz-Cyrl-UZ" sz="2000" dirty="0"/>
              <a:t>10</a:t>
            </a:r>
            <a:r>
              <a:rPr lang="en-US" sz="2000" dirty="0"/>
              <a:t>-</a:t>
            </a:r>
            <a:r>
              <a:rPr lang="en-US" sz="2000" dirty="0" err="1"/>
              <a:t>rasm</a:t>
            </a:r>
            <a:r>
              <a:rPr lang="en-US" sz="2000" dirty="0"/>
              <a:t>. 265-15-20V </a:t>
            </a:r>
            <a:r>
              <a:rPr lang="en-US" sz="2000" dirty="0" err="1"/>
              <a:t>rusumli</a:t>
            </a:r>
            <a:r>
              <a:rPr lang="en-US" sz="2000" dirty="0"/>
              <a:t> </a:t>
            </a:r>
            <a:r>
              <a:rPr lang="en-US" sz="2000" dirty="0" err="1"/>
              <a:t>tikuv</a:t>
            </a:r>
            <a:r>
              <a:rPr lang="en-US" sz="2000" dirty="0"/>
              <a:t> </a:t>
            </a:r>
            <a:r>
              <a:rPr lang="en-US" sz="2000" dirty="0" err="1"/>
              <a:t>mashinasi</a:t>
            </a:r>
            <a:r>
              <a:rPr lang="en-US" sz="2000" dirty="0"/>
              <a:t> </a:t>
            </a:r>
            <a:r>
              <a:rPr lang="en-US" sz="2000" dirty="0" err="1"/>
              <a:t>tashqi</a:t>
            </a:r>
            <a:r>
              <a:rPr lang="en-US" sz="2000" dirty="0"/>
              <a:t> </a:t>
            </a:r>
            <a:r>
              <a:rPr lang="en-US" sz="2000" dirty="0" err="1"/>
              <a:t>ko`rinishi</a:t>
            </a:r>
            <a:r>
              <a:rPr lang="en-US" sz="2000" dirty="0"/>
              <a:t>.</a:t>
            </a:r>
            <a:endParaRPr lang="ru-RU" sz="20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30</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30</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4" y="693629"/>
            <a:ext cx="8264525" cy="4893647"/>
          </a:xfrm>
          <a:prstGeom prst="rect">
            <a:avLst/>
          </a:prstGeom>
        </p:spPr>
        <p:txBody>
          <a:bodyPr wrap="square">
            <a:spAutoFit/>
          </a:bodyPr>
          <a:lstStyle/>
          <a:p>
            <a:pPr algn="just"/>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So`ngra</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o`ngdan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chapga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tortgich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prujinasi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ortiga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o`tkazib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o`ngdan</a:t>
            </a:r>
            <a:r>
              <a:rPr lang="en-US" sz="2400" dirty="0">
                <a:latin typeface="Times New Roman" pitchFamily="18" charset="0"/>
                <a:cs typeface="Times New Roman" pitchFamily="18" charset="0"/>
              </a:rPr>
              <a:t> chap </a:t>
            </a:r>
            <a:r>
              <a:rPr lang="en-US" sz="2400" dirty="0" err="1">
                <a:latin typeface="Times New Roman" pitchFamily="18" charset="0"/>
                <a:cs typeface="Times New Roman" pitchFamily="18" charset="0"/>
              </a:rPr>
              <a:t>tomonga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tortgich</a:t>
            </a:r>
            <a:r>
              <a:rPr lang="en-US" sz="2400" dirty="0">
                <a:latin typeface="Times New Roman" pitchFamily="18" charset="0"/>
                <a:cs typeface="Times New Roman" pitchFamily="18" charset="0"/>
              </a:rPr>
              <a:t> 8 </a:t>
            </a:r>
            <a:r>
              <a:rPr lang="en-US" sz="2400" dirty="0" err="1">
                <a:latin typeface="Times New Roman" pitchFamily="18" charset="0"/>
                <a:cs typeface="Times New Roman" pitchFamily="18" charset="0"/>
              </a:rPr>
              <a:t>qo`logidan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kiritiladi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keyin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yo`naltirgich</a:t>
            </a:r>
            <a:r>
              <a:rPr lang="en-US" sz="2400" dirty="0">
                <a:latin typeface="Times New Roman" pitchFamily="18" charset="0"/>
                <a:cs typeface="Times New Roman" pitchFamily="18" charset="0"/>
              </a:rPr>
              <a:t> 9 </a:t>
            </a:r>
            <a:r>
              <a:rPr lang="en-US" sz="2400" dirty="0" err="1">
                <a:latin typeface="Times New Roman" pitchFamily="18" charset="0"/>
                <a:cs typeface="Times New Roman" pitchFamily="18" charset="0"/>
              </a:rPr>
              <a:t>teshigidan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utiladi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yuritgichi</a:t>
            </a:r>
            <a:r>
              <a:rPr lang="en-US" sz="2400" dirty="0">
                <a:latin typeface="Times New Roman" pitchFamily="18" charset="0"/>
                <a:cs typeface="Times New Roman" pitchFamily="18" charset="0"/>
              </a:rPr>
              <a:t> 10 </a:t>
            </a:r>
            <a:r>
              <a:rPr lang="en-US" sz="2400" dirty="0" err="1">
                <a:latin typeface="Times New Roman" pitchFamily="18" charset="0"/>
                <a:cs typeface="Times New Roman" pitchFamily="18" charset="0"/>
              </a:rPr>
              <a:t>teshigiga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kiritib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tikuvchidan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11 </a:t>
            </a:r>
            <a:r>
              <a:rPr lang="en-US" sz="2400" dirty="0" err="1">
                <a:latin typeface="Times New Roman" pitchFamily="18" charset="0"/>
                <a:cs typeface="Times New Roman" pitchFamily="18" charset="0"/>
              </a:rPr>
              <a: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ko`ziga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taqiladi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uz-Cyrl-UZ"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11 </a:t>
            </a:r>
            <a:r>
              <a:rPr lang="en-US" sz="2400" dirty="0" err="1">
                <a:latin typeface="Times New Roman" pitchFamily="18" charset="0"/>
                <a:cs typeface="Times New Roman" pitchFamily="18" charset="0"/>
              </a:rPr>
              <a: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uzun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arikchasini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tomonga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karatib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o`rnatiladi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vint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yordamida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yuritgich</a:t>
            </a:r>
            <a:r>
              <a:rPr lang="en-US" sz="2400" dirty="0">
                <a:latin typeface="Times New Roman" pitchFamily="18" charset="0"/>
                <a:cs typeface="Times New Roman" pitchFamily="18" charset="0"/>
              </a:rPr>
              <a:t> 10 </a:t>
            </a:r>
            <a:r>
              <a:rPr lang="en-US" sz="2400" dirty="0" err="1">
                <a:latin typeface="Times New Roman" pitchFamily="18" charset="0"/>
                <a:cs typeface="Times New Roman" pitchFamily="18" charset="0"/>
              </a:rPr>
              <a: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teshigiga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mahkamlanadi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Naychani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qurilmasiga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joylashtirish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maxovik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g`ildiragini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burab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yuqoriga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ko`tariladi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tepki</a:t>
            </a:r>
            <a:r>
              <a:rPr lang="en-US" sz="2400" dirty="0">
                <a:latin typeface="Times New Roman" pitchFamily="18" charset="0"/>
                <a:cs typeface="Times New Roman" pitchFamily="18" charset="0"/>
              </a:rPr>
              <a:t> 12 </a:t>
            </a:r>
            <a:r>
              <a:rPr lang="en-US" sz="2400" dirty="0" err="1">
                <a:latin typeface="Times New Roman" pitchFamily="18" charset="0"/>
                <a:cs typeface="Times New Roman" pitchFamily="18" charset="0"/>
              </a:rPr>
              <a:t>ko`tariladi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surilma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plastina</a:t>
            </a:r>
            <a:r>
              <a:rPr lang="en-US" sz="2400" dirty="0">
                <a:latin typeface="Times New Roman" pitchFamily="18" charset="0"/>
                <a:cs typeface="Times New Roman" pitchFamily="18" charset="0"/>
              </a:rPr>
              <a:t> 13 </a:t>
            </a:r>
            <a:r>
              <a:rPr lang="en-US" sz="2400" dirty="0" err="1">
                <a:latin typeface="Times New Roman" pitchFamily="18" charset="0"/>
                <a:cs typeface="Times New Roman" pitchFamily="18" charset="0"/>
              </a:rPr>
              <a: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chapga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naycha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tutgich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sterjeniga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naycha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kiydiriladi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valining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aylanishlar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pedalni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o`zgartiriladi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31</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677037" y="729914"/>
            <a:ext cx="7808397" cy="4324261"/>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Taqsimlagich</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ko’p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tikuv</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mashinalarida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ustki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iplarni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taqsimlash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vazifasini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bajaradi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Taqsimlagich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hollarda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zanjirsimon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chokli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chiziqli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baxyaqatorlar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o’rtasidagi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bitta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taqsimlash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vazifasini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bajaradi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taqsimlash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chok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tartibini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ko’rinishi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xossasini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o’zgartiradi</a:t>
            </a:r>
            <a:r>
              <a:rPr lang="en-US" sz="2500" dirty="0" smtClean="0">
                <a:latin typeface="Times New Roman" pitchFamily="18" charset="0"/>
                <a:cs typeface="Times New Roman" pitchFamily="18" charset="0"/>
              </a:rPr>
              <a:t>. </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Zanjirsimon</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baxyaqatorlar</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orasidagi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taqsimlash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jarayoni</a:t>
            </a:r>
            <a:r>
              <a:rPr lang="en-US" sz="2500" dirty="0">
                <a:latin typeface="Times New Roman" pitchFamily="18" charset="0"/>
                <a:cs typeface="Times New Roman" pitchFamily="18" charset="0"/>
              </a:rPr>
              <a:t> </a:t>
            </a:r>
            <a:br>
              <a:rPr lang="en-US" sz="2500" dirty="0">
                <a:latin typeface="Times New Roman" pitchFamily="18" charset="0"/>
                <a:cs typeface="Times New Roman" pitchFamily="18" charset="0"/>
              </a:rPr>
            </a:br>
            <a:r>
              <a:rPr lang="en-US" sz="2500" dirty="0" smtClean="0">
                <a:latin typeface="Times New Roman" pitchFamily="18" charset="0"/>
                <a:cs typeface="Times New Roman" pitchFamily="18" charset="0"/>
              </a:rPr>
              <a:t>9-rasmda </a:t>
            </a:r>
            <a:r>
              <a:rPr lang="en-US" sz="2500" dirty="0" err="1">
                <a:latin typeface="Times New Roman" pitchFamily="18" charset="0"/>
                <a:cs typeface="Times New Roman" pitchFamily="18" charset="0"/>
              </a:rPr>
              <a:t>ko’rsatilgan</a:t>
            </a:r>
            <a:r>
              <a:rPr lang="en-US" sz="2500" dirty="0" smtClean="0">
                <a:latin typeface="Times New Roman" pitchFamily="18" charset="0"/>
                <a:cs typeface="Times New Roman" pitchFamily="18" charset="0"/>
              </a:rPr>
              <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Taqsimlagich</a:t>
            </a:r>
            <a:r>
              <a:rPr lang="en-US" sz="2500" dirty="0">
                <a:latin typeface="Times New Roman" pitchFamily="18" charset="0"/>
                <a:cs typeface="Times New Roman" pitchFamily="18" charset="0"/>
              </a:rPr>
              <a:t> 3 </a:t>
            </a:r>
            <a:r>
              <a:rPr lang="en-US" sz="2500" dirty="0" err="1">
                <a:latin typeface="Times New Roman" pitchFamily="18" charset="0"/>
                <a:cs typeface="Times New Roman" pitchFamily="18" charset="0"/>
              </a:rPr>
              <a:t>baxya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uzunligiga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ko’ndalang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tebranma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harakatlanib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o’zining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ipi</a:t>
            </a:r>
            <a:r>
              <a:rPr lang="en-US" sz="2500" dirty="0">
                <a:latin typeface="Times New Roman" pitchFamily="18" charset="0"/>
                <a:cs typeface="Times New Roman" pitchFamily="18" charset="0"/>
              </a:rPr>
              <a:t> 2ni </a:t>
            </a:r>
            <a:r>
              <a:rPr lang="en-US" sz="2500" dirty="0" err="1">
                <a:latin typeface="Times New Roman" pitchFamily="18" charset="0"/>
                <a:cs typeface="Times New Roman" pitchFamily="18" charset="0"/>
              </a:rPr>
              <a:t>ignalar</a:t>
            </a:r>
            <a:r>
              <a:rPr lang="en-US" sz="2500" dirty="0">
                <a:latin typeface="Times New Roman" pitchFamily="18" charset="0"/>
                <a:cs typeface="Times New Roman" pitchFamily="18" charset="0"/>
              </a:rPr>
              <a:t> 1 </a:t>
            </a:r>
            <a:r>
              <a:rPr lang="en-US" sz="2500" dirty="0" err="1">
                <a:latin typeface="Times New Roman" pitchFamily="18" charset="0"/>
                <a:cs typeface="Times New Roman" pitchFamily="18" charset="0"/>
              </a:rPr>
              <a:t>orasidan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o’tkazadi</a:t>
            </a:r>
            <a:r>
              <a:rPr lang="en-US" sz="2500" dirty="0">
                <a:latin typeface="Times New Roman" pitchFamily="18" charset="0"/>
                <a:cs typeface="Times New Roman" pitchFamily="18" charset="0"/>
              </a:rPr>
              <a:t>. Bu </a:t>
            </a:r>
            <a:r>
              <a:rPr lang="en-US" sz="2500" dirty="0" err="1">
                <a:latin typeface="Times New Roman" pitchFamily="18" charset="0"/>
                <a:cs typeface="Times New Roman" pitchFamily="18" charset="0"/>
              </a:rPr>
              <a:t>holda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turli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rangdagi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ishlatilganda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chiroyli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baxyaqator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hosil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qilish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mumkin</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32</a:t>
            </a:fld>
            <a:endParaRPr/>
          </a:p>
        </p:txBody>
      </p:sp>
      <p:sp>
        <p:nvSpPr>
          <p:cNvPr id="8" name="Скругленный прямоугольник 7"/>
          <p:cNvSpPr/>
          <p:nvPr/>
        </p:nvSpPr>
        <p:spPr>
          <a:xfrm>
            <a:off x="1295400" y="228600"/>
            <a:ext cx="7353300" cy="952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t>FOYDALANILGAN ADABIYOTLAR</a:t>
            </a:r>
          </a:p>
          <a:p>
            <a:pPr algn="ctr"/>
            <a:r>
              <a:rPr lang="en-US" sz="2000" dirty="0" smtClean="0"/>
              <a:t>REFERENCE</a:t>
            </a:r>
            <a:endParaRPr lang="ru-RU" sz="2000" dirty="0"/>
          </a:p>
        </p:txBody>
      </p:sp>
      <p:sp>
        <p:nvSpPr>
          <p:cNvPr id="9" name="Скругленный прямоугольник 8"/>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a:t>
            </a:r>
            <a:r>
              <a:rPr lang="en-US" altLang="ru-RU" sz="2900" b="1" dirty="0" smtClean="0">
                <a:solidFill>
                  <a:srgbClr val="000099"/>
                </a:solidFill>
                <a:latin typeface="Times New Roman" pitchFamily="18" charset="0"/>
                <a:cs typeface="Times New Roman" pitchFamily="18" charset="0"/>
              </a:rPr>
              <a:t>2</a:t>
            </a:r>
            <a:endParaRPr lang="ru-RU" altLang="ru-RU" sz="2900" b="1" dirty="0">
              <a:solidFill>
                <a:srgbClr val="000099"/>
              </a:solidFill>
              <a:latin typeface="Times New Roman" pitchFamily="18" charset="0"/>
              <a:cs typeface="Times New Roman" pitchFamily="18" charset="0"/>
            </a:endParaRPr>
          </a:p>
        </p:txBody>
      </p:sp>
      <p:sp>
        <p:nvSpPr>
          <p:cNvPr id="3" name="Прямоугольник 2"/>
          <p:cNvSpPr/>
          <p:nvPr/>
        </p:nvSpPr>
        <p:spPr>
          <a:xfrm>
            <a:off x="565150" y="1396554"/>
            <a:ext cx="8188325" cy="3970318"/>
          </a:xfrm>
          <a:prstGeom prst="rect">
            <a:avLst/>
          </a:prstGeom>
        </p:spPr>
        <p:txBody>
          <a:bodyPr wrap="square">
            <a:spAutoFit/>
          </a:bodyPr>
          <a:lstStyle/>
          <a:p>
            <a:pPr algn="just"/>
            <a:r>
              <a:rPr lang="en-US" sz="1800" dirty="0">
                <a:latin typeface="Times New Roman" pitchFamily="18" charset="0"/>
                <a:cs typeface="Times New Roman" pitchFamily="18" charset="0"/>
              </a:rPr>
              <a:t>1</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Suvorov O. V. </a:t>
            </a:r>
            <a:r>
              <a:rPr lang="en-US" sz="1800" dirty="0" err="1">
                <a:latin typeface="Times New Roman" pitchFamily="18" charset="0"/>
                <a:cs typeface="Times New Roman" pitchFamily="18" charset="0"/>
              </a:rPr>
              <a:t>Shveynoye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oborudovaniye</a:t>
            </a:r>
            <a:r>
              <a:rPr lang="en-US" sz="1800" dirty="0">
                <a:latin typeface="Times New Roman" pitchFamily="18" charset="0"/>
                <a:cs typeface="Times New Roman" pitchFamily="18" charset="0"/>
              </a:rPr>
              <a:t>. Rostov </a:t>
            </a:r>
            <a:r>
              <a:rPr lang="en-US" sz="1800" dirty="0" err="1">
                <a:latin typeface="Times New Roman" pitchFamily="18" charset="0"/>
                <a:cs typeface="Times New Roman" pitchFamily="18" charset="0"/>
              </a:rPr>
              <a:t>na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Donu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Feniks</a:t>
            </a:r>
            <a:r>
              <a:rPr lang="en-US" sz="1800" dirty="0">
                <a:latin typeface="Times New Roman" pitchFamily="18" charset="0"/>
                <a:cs typeface="Times New Roman" pitchFamily="18" charset="0"/>
              </a:rPr>
              <a:t>». 2007.</a:t>
            </a:r>
            <a:endParaRPr lang="ru-RU" sz="1800" dirty="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2</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L’vova</a:t>
            </a:r>
            <a:r>
              <a:rPr lang="en-US" sz="1800" dirty="0">
                <a:latin typeface="Times New Roman" pitchFamily="18" charset="0"/>
                <a:cs typeface="Times New Roman" pitchFamily="18" charset="0"/>
              </a:rPr>
              <a:t> S.A. </a:t>
            </a:r>
            <a:r>
              <a:rPr lang="en-US" sz="1800" dirty="0" err="1">
                <a:latin typeface="Times New Roman" pitchFamily="18" charset="0"/>
                <a:cs typeface="Times New Roman" pitchFamily="18" charset="0"/>
              </a:rPr>
              <a:t>Oborudovaniye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proizvodstva</a:t>
            </a:r>
            <a:r>
              <a:rPr lang="en-US" sz="1800" dirty="0">
                <a:latin typeface="Times New Roman" pitchFamily="18" charset="0"/>
                <a:cs typeface="Times New Roman" pitchFamily="18" charset="0"/>
              </a:rPr>
              <a:t>. M. «</a:t>
            </a:r>
            <a:r>
              <a:rPr lang="en-US" sz="1800" dirty="0" err="1">
                <a:latin typeface="Times New Roman" pitchFamily="18" charset="0"/>
                <a:cs typeface="Times New Roman" pitchFamily="18" charset="0"/>
              </a:rPr>
              <a:t>Akademiya</a:t>
            </a:r>
            <a:r>
              <a:rPr lang="en-US" sz="1800" dirty="0">
                <a:latin typeface="Times New Roman" pitchFamily="18" charset="0"/>
                <a:cs typeface="Times New Roman" pitchFamily="18" charset="0"/>
              </a:rPr>
              <a:t>». 2010.</a:t>
            </a:r>
            <a:endParaRPr lang="ru-RU" sz="1800" dirty="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3</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Yermakov</a:t>
            </a:r>
            <a:r>
              <a:rPr lang="en-US" sz="1800" dirty="0">
                <a:latin typeface="Times New Roman" pitchFamily="18" charset="0"/>
                <a:cs typeface="Times New Roman" pitchFamily="18" charset="0"/>
              </a:rPr>
              <a:t> A.S. </a:t>
            </a:r>
            <a:r>
              <a:rPr lang="en-US" sz="1800" dirty="0" err="1">
                <a:latin typeface="Times New Roman" pitchFamily="18" charset="0"/>
                <a:cs typeface="Times New Roman" pitchFamily="18" charset="0"/>
              </a:rPr>
              <a:t>Oborudovaniye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proizvodstva</a:t>
            </a:r>
            <a:r>
              <a:rPr lang="en-US" sz="1800" dirty="0">
                <a:latin typeface="Times New Roman" pitchFamily="18" charset="0"/>
                <a:cs typeface="Times New Roman" pitchFamily="18" charset="0"/>
              </a:rPr>
              <a:t>. M. «</a:t>
            </a:r>
            <a:r>
              <a:rPr lang="en-US" sz="1800" dirty="0" err="1">
                <a:latin typeface="Times New Roman" pitchFamily="18" charset="0"/>
                <a:cs typeface="Times New Roman" pitchFamily="18" charset="0"/>
              </a:rPr>
              <a:t>Yurayt</a:t>
            </a:r>
            <a:r>
              <a:rPr lang="en-US" sz="1800" dirty="0">
                <a:latin typeface="Times New Roman" pitchFamily="18" charset="0"/>
                <a:cs typeface="Times New Roman" pitchFamily="18" charset="0"/>
              </a:rPr>
              <a:t>». 2016.</a:t>
            </a:r>
            <a:endParaRPr lang="ru-RU" sz="1800" dirty="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4</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Reybarx</a:t>
            </a:r>
            <a:r>
              <a:rPr lang="en-US" sz="1800" dirty="0">
                <a:latin typeface="Times New Roman" pitchFamily="18" charset="0"/>
                <a:cs typeface="Times New Roman" pitchFamily="18" charset="0"/>
              </a:rPr>
              <a:t> L.B. </a:t>
            </a:r>
            <a:r>
              <a:rPr lang="en-US" sz="1800" dirty="0" err="1">
                <a:latin typeface="Times New Roman" pitchFamily="18" charset="0"/>
                <a:cs typeface="Times New Roman" pitchFamily="18" charset="0"/>
              </a:rPr>
              <a:t>Oborudovaniye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proizvodstva</a:t>
            </a:r>
            <a:r>
              <a:rPr lang="en-US" sz="1800" dirty="0">
                <a:latin typeface="Times New Roman" pitchFamily="18" charset="0"/>
                <a:cs typeface="Times New Roman" pitchFamily="18" charset="0"/>
              </a:rPr>
              <a:t>. M.1988 g. (s. 31-80).</a:t>
            </a:r>
            <a:endParaRPr lang="ru-RU" sz="1800" dirty="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5</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Arxipov</a:t>
            </a:r>
            <a:r>
              <a:rPr lang="en-US" sz="1800" dirty="0">
                <a:latin typeface="Times New Roman" pitchFamily="18" charset="0"/>
                <a:cs typeface="Times New Roman" pitchFamily="18" charset="0"/>
              </a:rPr>
              <a:t> N.N. </a:t>
            </a:r>
            <a:r>
              <a:rPr lang="en-US" sz="1800" dirty="0" err="1">
                <a:latin typeface="Times New Roman" pitchFamily="18" charset="0"/>
                <a:cs typeface="Times New Roman" pitchFamily="18" charset="0"/>
              </a:rPr>
              <a:t>Laboratornaya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praktikum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kursu</a:t>
            </a:r>
            <a:r>
              <a:rPr lang="en-US" sz="1800" dirty="0">
                <a:latin typeface="Times New Roman" pitchFamily="18" charset="0"/>
                <a:cs typeface="Times New Roman" pitchFamily="18" charset="0"/>
              </a:rPr>
              <a:t> “MAP SHP”, M. 1972 g. </a:t>
            </a:r>
            <a:endParaRPr lang="ru-RU" sz="1800" dirty="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6</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Samarxodjayev</a:t>
            </a:r>
            <a:r>
              <a:rPr lang="en-US" sz="1800" dirty="0">
                <a:latin typeface="Times New Roman" pitchFamily="18" charset="0"/>
                <a:cs typeface="Times New Roman" pitchFamily="18" charset="0"/>
              </a:rPr>
              <a:t> X.X. </a:t>
            </a:r>
            <a:r>
              <a:rPr lang="en-US" sz="1800" dirty="0" err="1">
                <a:latin typeface="Times New Roman" pitchFamily="18" charset="0"/>
                <a:cs typeface="Times New Roman" pitchFamily="18" charset="0"/>
              </a:rPr>
              <a:t>Oborudovaniye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shveynix</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predpriyatiy</a:t>
            </a:r>
            <a:r>
              <a:rPr lang="en-US" sz="1800" dirty="0">
                <a:latin typeface="Times New Roman" pitchFamily="18" charset="0"/>
                <a:cs typeface="Times New Roman" pitchFamily="18" charset="0"/>
              </a:rPr>
              <a:t>. T. «Uzbekistan», 2001.</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7. </a:t>
            </a:r>
            <a:r>
              <a:rPr lang="en-US" sz="1800" dirty="0" err="1">
                <a:latin typeface="Times New Roman" pitchFamily="18" charset="0"/>
                <a:cs typeface="Times New Roman" pitchFamily="18" charset="0"/>
              </a:rPr>
              <a:t>Isaev</a:t>
            </a:r>
            <a:r>
              <a:rPr lang="en-US" sz="1800" dirty="0">
                <a:latin typeface="Times New Roman" pitchFamily="18" charset="0"/>
                <a:cs typeface="Times New Roman" pitchFamily="18" charset="0"/>
              </a:rPr>
              <a:t> V.V. i </a:t>
            </a:r>
            <a:r>
              <a:rPr lang="en-US" sz="1800" dirty="0" err="1">
                <a:latin typeface="Times New Roman" pitchFamily="18" charset="0"/>
                <a:cs typeface="Times New Roman" pitchFamily="18" charset="0"/>
              </a:rPr>
              <a:t>Frants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V.Ya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Ustroystvo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rabota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naladka</a:t>
            </a:r>
            <a:r>
              <a:rPr lang="en-US" sz="1800" dirty="0">
                <a:latin typeface="Times New Roman" pitchFamily="18" charset="0"/>
                <a:cs typeface="Times New Roman" pitchFamily="18" charset="0"/>
              </a:rPr>
              <a:t> i </a:t>
            </a:r>
            <a:r>
              <a:rPr lang="en-US" sz="1800" dirty="0" err="1">
                <a:latin typeface="Times New Roman" pitchFamily="18" charset="0"/>
                <a:cs typeface="Times New Roman" pitchFamily="18" charset="0"/>
              </a:rPr>
              <a:t>remont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shveynix</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t>
            </a:r>
            <a:r>
              <a:rPr lang="en-US" sz="1800" dirty="0">
                <a:latin typeface="Times New Roman" pitchFamily="18" charset="0"/>
                <a:cs typeface="Times New Roman" pitchFamily="18" charset="0"/>
              </a:rPr>
              <a:t>. M. 1967 g</a:t>
            </a:r>
            <a:r>
              <a:rPr lang="en-US" sz="1800" dirty="0" smtClean="0">
                <a:latin typeface="Times New Roman" pitchFamily="18" charset="0"/>
                <a:cs typeface="Times New Roman" pitchFamily="18" charset="0"/>
              </a:rPr>
              <a:t>.</a:t>
            </a:r>
          </a:p>
          <a:p>
            <a:pPr algn="just"/>
            <a:r>
              <a:rPr lang="en-US" sz="1800" dirty="0" smtClean="0">
                <a:latin typeface="Times New Roman" pitchFamily="18" charset="0"/>
                <a:cs typeface="Times New Roman" pitchFamily="18" charset="0"/>
              </a:rPr>
              <a:t>8</a:t>
            </a:r>
            <a:r>
              <a:rPr lang="uz-Cyrl-UZ"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Isayev</a:t>
            </a:r>
            <a:r>
              <a:rPr lang="en-US" sz="1800" dirty="0">
                <a:latin typeface="Times New Roman" pitchFamily="18" charset="0"/>
                <a:cs typeface="Times New Roman" pitchFamily="18" charset="0"/>
              </a:rPr>
              <a:t> V.V., </a:t>
            </a:r>
            <a:r>
              <a:rPr lang="en-US" sz="1800" dirty="0" err="1">
                <a:latin typeface="Times New Roman" pitchFamily="18" charset="0"/>
                <a:cs typeface="Times New Roman" pitchFamily="18" charset="0"/>
              </a:rPr>
              <a:t>Frants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V.Ya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Ustroystvo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rabota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naladka</a:t>
            </a:r>
            <a:r>
              <a:rPr lang="en-US" sz="1800" dirty="0">
                <a:latin typeface="Times New Roman" pitchFamily="18" charset="0"/>
                <a:cs typeface="Times New Roman" pitchFamily="18" charset="0"/>
              </a:rPr>
              <a:t> i </a:t>
            </a:r>
            <a:r>
              <a:rPr lang="en-US" sz="1800" dirty="0" err="1">
                <a:latin typeface="Times New Roman" pitchFamily="18" charset="0"/>
                <a:cs typeface="Times New Roman" pitchFamily="18" charset="0"/>
              </a:rPr>
              <a:t>remont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shveynix</a:t>
            </a:r>
            <a:r>
              <a:rPr lang="en-US" sz="1800" dirty="0">
                <a:latin typeface="Times New Roman" pitchFamily="18" charset="0"/>
                <a:cs typeface="Times New Roman" pitchFamily="18" charset="0"/>
              </a:rPr>
              <a:t> </a:t>
            </a:r>
            <a:r>
              <a:rPr lang="uz-Cyrl-UZ"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mashin</a:t>
            </a:r>
            <a:r>
              <a:rPr lang="en-US" sz="1800" dirty="0">
                <a:latin typeface="Times New Roman" pitchFamily="18" charset="0"/>
                <a:cs typeface="Times New Roman" pitchFamily="18" charset="0"/>
              </a:rPr>
              <a:t>. M. 1995g.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9</a:t>
            </a:r>
            <a:r>
              <a:rPr lang="uz-Cyrl-UZ"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Rubtsov</a:t>
            </a:r>
            <a:r>
              <a:rPr lang="en-US" sz="1800" dirty="0">
                <a:latin typeface="Times New Roman" pitchFamily="18" charset="0"/>
                <a:cs typeface="Times New Roman" pitchFamily="18" charset="0"/>
              </a:rPr>
              <a:t> B.A. </a:t>
            </a:r>
            <a:r>
              <a:rPr lang="en-US" sz="1800" dirty="0" err="1">
                <a:latin typeface="Times New Roman" pitchFamily="18" charset="0"/>
                <a:cs typeface="Times New Roman" pitchFamily="18" charset="0"/>
              </a:rPr>
              <a:t>Laboratorny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praktikum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kursu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Mashinq</a:t>
            </a:r>
            <a:r>
              <a:rPr lang="en-US" sz="1800" dirty="0">
                <a:latin typeface="Times New Roman" pitchFamily="18" charset="0"/>
                <a:cs typeface="Times New Roman" pitchFamily="18" charset="0"/>
              </a:rPr>
              <a:t> i </a:t>
            </a:r>
            <a:r>
              <a:rPr lang="en-US" sz="1800" dirty="0" err="1">
                <a:latin typeface="Times New Roman" pitchFamily="18" charset="0"/>
                <a:cs typeface="Times New Roman" pitchFamily="18" charset="0"/>
              </a:rPr>
              <a:t>apparat</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shveynogo</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proizvodstva</a:t>
            </a:r>
            <a:r>
              <a:rPr lang="en-US" sz="1800" dirty="0">
                <a:latin typeface="Times New Roman" pitchFamily="18" charset="0"/>
                <a:cs typeface="Times New Roman" pitchFamily="18" charset="0"/>
              </a:rPr>
              <a:t> “,  M.L.I., 1995g.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10. </a:t>
            </a:r>
            <a:r>
              <a:rPr lang="uz-Latn-UZ" sz="1800" u="sng" dirty="0">
                <a:latin typeface="Times New Roman" pitchFamily="18" charset="0"/>
                <a:cs typeface="Times New Roman" pitchFamily="18" charset="0"/>
                <a:hlinkClick r:id="rId3"/>
              </a:rPr>
              <a:t>http://ziyonet.uz</a:t>
            </a:r>
            <a:r>
              <a:rPr lang="uz-Latn-UZ"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11</a:t>
            </a:r>
            <a:r>
              <a:rPr lang="uz-Latn-UZ" sz="1800" dirty="0" smtClean="0">
                <a:latin typeface="Times New Roman" pitchFamily="18" charset="0"/>
                <a:cs typeface="Times New Roman" pitchFamily="18" charset="0"/>
              </a:rPr>
              <a:t>. </a:t>
            </a:r>
            <a:r>
              <a:rPr lang="uz-Latn-UZ" sz="1800" u="sng" dirty="0">
                <a:latin typeface="Times New Roman" pitchFamily="18" charset="0"/>
                <a:cs typeface="Times New Roman" pitchFamily="18" charset="0"/>
                <a:hlinkClick r:id="rId4"/>
              </a:rPr>
              <a:t>www.titli.uz</a:t>
            </a:r>
            <a:r>
              <a:rPr lang="uz-Latn-UZ"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796288830"/>
      </p:ext>
    </p:extLst>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33</a:t>
            </a:fld>
            <a:endParaRPr/>
          </a:p>
        </p:txBody>
      </p:sp>
      <p:sp>
        <p:nvSpPr>
          <p:cNvPr id="6" name="Прямоугольник 5"/>
          <p:cNvSpPr/>
          <p:nvPr/>
        </p:nvSpPr>
        <p:spPr>
          <a:xfrm>
            <a:off x="2013196" y="2132856"/>
            <a:ext cx="5117618" cy="1754326"/>
          </a:xfrm>
          <a:prstGeom prst="rect">
            <a:avLst/>
          </a:prstGeom>
          <a:noFill/>
        </p:spPr>
        <p:txBody>
          <a:bodyPr wrap="none">
            <a:spAutoFit/>
          </a:bodyPr>
          <a:lstStyle/>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Эътиборингиз</a:t>
            </a:r>
          </a:p>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учун рахмат</a:t>
            </a:r>
            <a:endParaRPr lang="ru-RU"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487</TotalTime>
  <Words>514</Words>
  <Application>Microsoft Office PowerPoint</Application>
  <PresentationFormat>Экран (4:3)</PresentationFormat>
  <Paragraphs>142</Paragraphs>
  <Slides>33</Slides>
  <Notes>33</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33</vt:i4>
      </vt:variant>
    </vt:vector>
  </HeadingPairs>
  <TitlesOfParts>
    <vt:vector size="38" baseType="lpstr">
      <vt:lpstr>Arial</vt:lpstr>
      <vt:lpstr>Times New Roman</vt:lpstr>
      <vt:lpstr>Calibri</vt:lpstr>
      <vt:lpstr>Algerian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TRACIE (Trombley) JONES</dc:creator>
  <cp:lastModifiedBy>Пользователь Windows</cp:lastModifiedBy>
  <cp:revision>55</cp:revision>
  <dcterms:modified xsi:type="dcterms:W3CDTF">2021-04-18T07:12:54Z</dcterms:modified>
</cp:coreProperties>
</file>