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9144000"/>
  <p:notesSz cx="7010400" cy="92964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192">
          <p15:clr>
            <a:srgbClr val="000000"/>
          </p15:clr>
        </p15:guide>
        <p15:guide id="2" pos="2880">
          <p15:clr>
            <a:srgbClr val="000000"/>
          </p15:clr>
        </p15:guide>
      </p15:sldGuideLst>
    </p:ext>
    <p:ext uri="http://customooxmlschemas.google.com/">
      <go:slidesCustomData xmlns:go="http://customooxmlschemas.google.com/" r:id="rId42" roundtripDataSignature="AMtx7mhFrWeyT+vm8081Mv1XbHsq+yym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192"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customschemas.google.com/relationships/presentationmetadata" Target="metadata"/><Relationship Id="rId41" Type="http://schemas.openxmlformats.org/officeDocument/2006/relationships/slide" Target="slides/slide36.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3038160" cy="465139"/>
          </a:xfrm>
          <a:prstGeom prst="rect">
            <a:avLst/>
          </a:prstGeom>
          <a:noFill/>
          <a:ln>
            <a:noFill/>
          </a:ln>
        </p:spPr>
        <p:txBody>
          <a:bodyPr anchorCtr="0" anchor="t" bIns="46550" lIns="93150" spcFirstLastPara="1" rIns="93150" wrap="square" tIns="4655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4" name="Google Shape;4;n"/>
          <p:cNvSpPr txBox="1"/>
          <p:nvPr>
            <p:ph idx="10" type="dt"/>
          </p:nvPr>
        </p:nvSpPr>
        <p:spPr>
          <a:xfrm>
            <a:off x="3970635" y="0"/>
            <a:ext cx="3038160" cy="465139"/>
          </a:xfrm>
          <a:prstGeom prst="rect">
            <a:avLst/>
          </a:prstGeom>
          <a:noFill/>
          <a:ln>
            <a:noFill/>
          </a:ln>
        </p:spPr>
        <p:txBody>
          <a:bodyPr anchorCtr="0" anchor="t" bIns="46550" lIns="93150" spcFirstLastPara="1" rIns="93150" wrap="square" tIns="4655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5" name="Google Shape;5;n"/>
          <p:cNvSpPr/>
          <p:nvPr>
            <p:ph idx="3"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1" y="8829662"/>
            <a:ext cx="3038160" cy="465139"/>
          </a:xfrm>
          <a:prstGeom prst="rect">
            <a:avLst/>
          </a:prstGeom>
          <a:noFill/>
          <a:ln>
            <a:noFill/>
          </a:ln>
        </p:spPr>
        <p:txBody>
          <a:bodyPr anchorCtr="0" anchor="b" bIns="46550" lIns="93150" spcFirstLastPara="1" rIns="93150" wrap="square" tIns="4655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8" name="Google Shape;8;n"/>
          <p:cNvSpPr txBox="1"/>
          <p:nvPr>
            <p:ph idx="12" type="sldNum"/>
          </p:nvPr>
        </p:nvSpPr>
        <p:spPr>
          <a:xfrm>
            <a:off x="3970635" y="8829662"/>
            <a:ext cx="3038160" cy="465139"/>
          </a:xfrm>
          <a:prstGeom prst="rect">
            <a:avLst/>
          </a:prstGeom>
          <a:noFill/>
          <a:ln>
            <a:noFill/>
          </a:ln>
        </p:spPr>
        <p:txBody>
          <a:bodyPr anchorCtr="0" anchor="b" bIns="46550" lIns="93150" spcFirstLastPara="1" rIns="93150" wrap="square" tIns="465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59" name="Google Shape;59;p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17: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68" name="Google Shape;68;p1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18: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79" name="Google Shape;79;p1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9: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91" name="Google Shape;91;p1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20: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02" name="Google Shape;102;p2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21: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13" name="Google Shape;113;p2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2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26" name="Google Shape;126;p2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23: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36" name="Google Shape;136;p23: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24: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47" name="Google Shape;147;p2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25: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58" name="Google Shape;158;p25: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26: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69" name="Google Shape;169;p26: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27: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80" name="Google Shape;180;p2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28: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191" name="Google Shape;191;p2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9: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02" name="Google Shape;202;p2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30: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12" name="Google Shape;212;p3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31: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22" name="Google Shape;222;p3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3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33" name="Google Shape;233;p3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33: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44" name="Google Shape;244;p33: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34: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56" name="Google Shape;256;p3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35: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67" name="Google Shape;267;p35: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36: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78" name="Google Shape;278;p36: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7: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289" name="Google Shape;289;p3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8: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00" name="Google Shape;300;p3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39: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11" name="Google Shape;311;p3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40: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22" name="Google Shape;322;p4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41: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33" name="Google Shape;333;p4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42: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44" name="Google Shape;344;p4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43: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55" name="Google Shape;355;p43: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4: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67" name="Google Shape;367;p4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45: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78" name="Google Shape;378;p45: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46: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389" name="Google Shape;389;p46: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47: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01" name="Google Shape;401;p4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48: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12" name="Google Shape;412;p48: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49: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22" name="Google Shape;422;p49: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50: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34" name="Google Shape;434;p50: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51:notes"/>
          <p:cNvSpPr txBox="1"/>
          <p:nvPr>
            <p:ph idx="1" type="body"/>
          </p:nvPr>
        </p:nvSpPr>
        <p:spPr>
          <a:xfrm>
            <a:off x="701361" y="4416429"/>
            <a:ext cx="5607678" cy="4183060"/>
          </a:xfrm>
          <a:prstGeom prst="rect">
            <a:avLst/>
          </a:prstGeom>
          <a:noFill/>
          <a:ln>
            <a:noFill/>
          </a:ln>
        </p:spPr>
        <p:txBody>
          <a:bodyPr anchorCtr="0" anchor="t" bIns="46550" lIns="93150" spcFirstLastPara="1" rIns="93150" wrap="square" tIns="46550">
            <a:noAutofit/>
          </a:bodyPr>
          <a:lstStyle/>
          <a:p>
            <a:pPr indent="0" lvl="0" marL="0" rtl="0" algn="l">
              <a:lnSpc>
                <a:spcPct val="100000"/>
              </a:lnSpc>
              <a:spcBef>
                <a:spcPts val="0"/>
              </a:spcBef>
              <a:spcAft>
                <a:spcPts val="0"/>
              </a:spcAft>
              <a:buSzPts val="1400"/>
              <a:buNone/>
            </a:pPr>
            <a:r>
              <a:t/>
            </a:r>
            <a:endParaRPr/>
          </a:p>
        </p:txBody>
      </p:sp>
      <p:sp>
        <p:nvSpPr>
          <p:cNvPr id="445" name="Google Shape;445;p51: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1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7" name="Google Shape;17;p10"/>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8" name="Google Shape;18;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 name="Shape 21"/>
        <p:cNvGrpSpPr/>
        <p:nvPr/>
      </p:nvGrpSpPr>
      <p:grpSpPr>
        <a:xfrm>
          <a:off x="0" y="0"/>
          <a:ext cx="0" cy="0"/>
          <a:chOff x="0" y="0"/>
          <a:chExt cx="0" cy="0"/>
        </a:xfrm>
      </p:grpSpPr>
      <p:sp>
        <p:nvSpPr>
          <p:cNvPr id="22" name="Google Shape;22;p11"/>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3" name="Google Shape;23;p11"/>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7" name="Shape 27"/>
        <p:cNvGrpSpPr/>
        <p:nvPr/>
      </p:nvGrpSpPr>
      <p:grpSpPr>
        <a:xfrm>
          <a:off x="0" y="0"/>
          <a:ext cx="0" cy="0"/>
          <a:chOff x="0" y="0"/>
          <a:chExt cx="0" cy="0"/>
        </a:xfrm>
      </p:grpSpPr>
      <p:sp>
        <p:nvSpPr>
          <p:cNvPr id="28" name="Google Shape;28;p1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9" name="Google Shape;29;p12"/>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0" name="Google Shape;30;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3" name="Shape 33"/>
        <p:cNvGrpSpPr/>
        <p:nvPr/>
      </p:nvGrpSpPr>
      <p:grpSpPr>
        <a:xfrm>
          <a:off x="0" y="0"/>
          <a:ext cx="0" cy="0"/>
          <a:chOff x="0" y="0"/>
          <a:chExt cx="0" cy="0"/>
        </a:xfrm>
      </p:grpSpPr>
      <p:sp>
        <p:nvSpPr>
          <p:cNvPr id="34" name="Google Shape;34;p1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5" name="Google Shape;35;p13"/>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100000"/>
              </a:lnSpc>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100000"/>
              </a:lnSpc>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100000"/>
              </a:lnSpc>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36" name="Google Shape;36;p1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37" name="Google Shape;37;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0" name="Shape 40"/>
        <p:cNvGrpSpPr/>
        <p:nvPr/>
      </p:nvGrpSpPr>
      <p:grpSpPr>
        <a:xfrm>
          <a:off x="0" y="0"/>
          <a:ext cx="0" cy="0"/>
          <a:chOff x="0" y="0"/>
          <a:chExt cx="0" cy="0"/>
        </a:xfrm>
      </p:grpSpPr>
      <p:sp>
        <p:nvSpPr>
          <p:cNvPr id="41" name="Google Shape;41;p1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2" name="Google Shape;42;p1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43" name="Google Shape;43;p1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44" name="Google Shape;44;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7" name="Shape 47"/>
        <p:cNvGrpSpPr/>
        <p:nvPr/>
      </p:nvGrpSpPr>
      <p:grpSpPr>
        <a:xfrm>
          <a:off x="0" y="0"/>
          <a:ext cx="0" cy="0"/>
          <a:chOff x="0" y="0"/>
          <a:chExt cx="0" cy="0"/>
        </a:xfrm>
      </p:grpSpPr>
      <p:sp>
        <p:nvSpPr>
          <p:cNvPr id="48" name="Google Shape;48;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1" name="Shape 51"/>
        <p:cNvGrpSpPr/>
        <p:nvPr/>
      </p:nvGrpSpPr>
      <p:grpSpPr>
        <a:xfrm>
          <a:off x="0" y="0"/>
          <a:ext cx="0" cy="0"/>
          <a:chOff x="0" y="0"/>
          <a:chExt cx="0" cy="0"/>
        </a:xfrm>
      </p:grpSpPr>
      <p:sp>
        <p:nvSpPr>
          <p:cNvPr id="52" name="Google Shape;52;p16"/>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3" name="Google Shape;53;p1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54" name="Google Shape;54;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8"/>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1" name="Google Shape;11;p8"/>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about:blank" TargetMode="External"/><Relationship Id="rId4" Type="http://schemas.openxmlformats.org/officeDocument/2006/relationships/hyperlink" Target="about:blank" TargetMode="External"/><Relationship Id="rId9" Type="http://schemas.openxmlformats.org/officeDocument/2006/relationships/hyperlink" Target="about:blank" TargetMode="External"/><Relationship Id="rId5" Type="http://schemas.openxmlformats.org/officeDocument/2006/relationships/hyperlink" Target="about:blank" TargetMode="External"/><Relationship Id="rId6" Type="http://schemas.openxmlformats.org/officeDocument/2006/relationships/hyperlink" Target="about:blank" TargetMode="External"/><Relationship Id="rId7" Type="http://schemas.openxmlformats.org/officeDocument/2006/relationships/hyperlink" Target="about:blank" TargetMode="External"/><Relationship Id="rId8" Type="http://schemas.openxmlformats.org/officeDocument/2006/relationships/hyperlink" Target="about:blank"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hyperlink" Target="about:blank"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hyperlink" Target="http://www.duerkopp-adler.com/"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62" name="Google Shape;62;p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64" name="Google Shape;64;p2"/>
          <p:cNvSpPr/>
          <p:nvPr/>
        </p:nvSpPr>
        <p:spPr>
          <a:xfrm>
            <a:off x="3998728" y="5951538"/>
            <a:ext cx="5055079" cy="847725"/>
          </a:xfrm>
          <a:prstGeom prst="rect">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chemeClr val="lt1"/>
                </a:solidFill>
                <a:latin typeface="Algerian"/>
                <a:ea typeface="Algerian"/>
                <a:cs typeface="Algerian"/>
                <a:sym typeface="Algerian"/>
              </a:rPr>
              <a:t>Andijon mashinasozlik instituti</a:t>
            </a:r>
            <a:endParaRPr b="0" i="0" sz="2800" u="none" cap="none" strike="noStrike">
              <a:solidFill>
                <a:schemeClr val="lt1"/>
              </a:solidFill>
              <a:latin typeface="Times New Roman"/>
              <a:ea typeface="Times New Roman"/>
              <a:cs typeface="Times New Roman"/>
              <a:sym typeface="Times New Roman"/>
            </a:endParaRPr>
          </a:p>
        </p:txBody>
      </p:sp>
      <p:sp>
        <p:nvSpPr>
          <p:cNvPr id="65" name="Google Shape;65;p2"/>
          <p:cNvSpPr/>
          <p:nvPr/>
        </p:nvSpPr>
        <p:spPr>
          <a:xfrm>
            <a:off x="1406106" y="1564615"/>
            <a:ext cx="6150634" cy="2216990"/>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4500" u="none" cap="none" strike="noStrike">
                <a:solidFill>
                  <a:schemeClr val="dk1"/>
                </a:solidFill>
                <a:latin typeface="Arial"/>
                <a:ea typeface="Arial"/>
                <a:cs typeface="Arial"/>
                <a:sym typeface="Arial"/>
              </a:rPr>
              <a:t>LECTURE 4</a:t>
            </a:r>
            <a:endParaRPr b="0" i="0" sz="4500" u="none" cap="none" strike="noStrike">
              <a:solidFill>
                <a:schemeClr val="dk1"/>
              </a:solidFill>
              <a:latin typeface="Arial"/>
              <a:ea typeface="Arial"/>
              <a:cs typeface="Arial"/>
              <a:sym typeface="Arial"/>
            </a:endParaRPr>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7"/>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71" name="Google Shape;71;p1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 name="Google Shape;72;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73" name="Google Shape;73;p17"/>
          <p:cNvSpPr/>
          <p:nvPr/>
        </p:nvSpPr>
        <p:spPr>
          <a:xfrm>
            <a:off x="408619" y="231956"/>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a:t>
            </a:r>
            <a:endParaRPr b="1" i="0" sz="2900" u="none" cap="none" strike="noStrike">
              <a:solidFill>
                <a:srgbClr val="000099"/>
              </a:solidFill>
              <a:latin typeface="Times New Roman"/>
              <a:ea typeface="Times New Roman"/>
              <a:cs typeface="Times New Roman"/>
              <a:sym typeface="Times New Roman"/>
            </a:endParaRPr>
          </a:p>
        </p:txBody>
      </p:sp>
      <p:sp>
        <p:nvSpPr>
          <p:cNvPr id="74" name="Google Shape;74;p17"/>
          <p:cNvSpPr/>
          <p:nvPr/>
        </p:nvSpPr>
        <p:spPr>
          <a:xfrm>
            <a:off x="1449243" y="187870"/>
            <a:ext cx="6918385" cy="725575"/>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MAVZU: Zanjirsimon bahyaqator hosil qilib tikish mashinalari.</a:t>
            </a:r>
            <a:endParaRPr b="0" i="0" sz="2400" u="none" cap="none" strike="noStrike">
              <a:solidFill>
                <a:schemeClr val="dk1"/>
              </a:solidFill>
              <a:latin typeface="Times New Roman"/>
              <a:ea typeface="Times New Roman"/>
              <a:cs typeface="Times New Roman"/>
              <a:sym typeface="Times New Roman"/>
            </a:endParaRPr>
          </a:p>
        </p:txBody>
      </p:sp>
      <p:sp>
        <p:nvSpPr>
          <p:cNvPr id="75" name="Google Shape;75;p17"/>
          <p:cNvSpPr/>
          <p:nvPr/>
        </p:nvSpPr>
        <p:spPr>
          <a:xfrm>
            <a:off x="2743200" y="1155958"/>
            <a:ext cx="3554083" cy="682368"/>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3000" u="none" cap="none" strike="noStrike">
                <a:solidFill>
                  <a:schemeClr val="dk1"/>
                </a:solidFill>
                <a:latin typeface="Times New Roman"/>
                <a:ea typeface="Times New Roman"/>
                <a:cs typeface="Times New Roman"/>
                <a:sym typeface="Times New Roman"/>
              </a:rPr>
              <a:t>Reja: </a:t>
            </a:r>
            <a:endParaRPr b="0" i="0" sz="30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p:txBody>
      </p:sp>
      <p:sp>
        <p:nvSpPr>
          <p:cNvPr id="76" name="Google Shape;76;p17"/>
          <p:cNvSpPr/>
          <p:nvPr/>
        </p:nvSpPr>
        <p:spPr>
          <a:xfrm>
            <a:off x="595222" y="1981200"/>
            <a:ext cx="8264105" cy="3638549"/>
          </a:xfrm>
          <a:prstGeom prst="rect">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1" lang="en-US" sz="2200" u="sng" cap="none" strike="noStrike">
                <a:solidFill>
                  <a:srgbClr val="205867"/>
                </a:solidFill>
                <a:latin typeface="Arial"/>
                <a:ea typeface="Arial"/>
                <a:cs typeface="Arial"/>
                <a:sym typeface="Arial"/>
                <a:hlinkClick r:id="rId3">
                  <a:extLst>
                    <a:ext uri="{A12FA001-AC4F-418D-AE19-62706E023703}">
                      <ahyp:hlinkClr val="tx"/>
                    </a:ext>
                  </a:extLst>
                </a:hlinkClick>
              </a:rPr>
              <a:t>1. Bir ipli zanjirsimon bahyaning xususiyatlari</a:t>
            </a:r>
            <a:endParaRPr b="0" i="0" sz="2200" u="none" cap="none" strike="noStrike">
              <a:solidFill>
                <a:srgbClr val="205867"/>
              </a:solidFill>
              <a:latin typeface="Arial"/>
              <a:ea typeface="Arial"/>
              <a:cs typeface="Arial"/>
              <a:sym typeface="Arial"/>
            </a:endParaRPr>
          </a:p>
          <a:p>
            <a:pPr indent="0" lvl="0" marL="0" marR="0" rtl="0" algn="l">
              <a:lnSpc>
                <a:spcPct val="100000"/>
              </a:lnSpc>
              <a:spcBef>
                <a:spcPts val="0"/>
              </a:spcBef>
              <a:spcAft>
                <a:spcPts val="0"/>
              </a:spcAft>
              <a:buNone/>
            </a:pPr>
            <a:r>
              <a:rPr b="0" i="1" lang="en-US" sz="2200" u="sng" cap="none" strike="noStrike">
                <a:solidFill>
                  <a:srgbClr val="205867"/>
                </a:solidFill>
                <a:latin typeface="Arial"/>
                <a:ea typeface="Arial"/>
                <a:cs typeface="Arial"/>
                <a:sym typeface="Arial"/>
                <a:hlinkClick r:id="rId4">
                  <a:extLst>
                    <a:ext uri="{A12FA001-AC4F-418D-AE19-62706E023703}">
                      <ahyp:hlinkClr val="tx"/>
                    </a:ext>
                  </a:extLst>
                </a:hlinkClick>
              </a:rPr>
              <a:t>2. Ikki ipli zanjirsimon bahyaqatorning xususiyatlari</a:t>
            </a:r>
            <a:endParaRPr b="0" i="0" sz="2200" u="none" cap="none" strike="noStrike">
              <a:solidFill>
                <a:srgbClr val="205867"/>
              </a:solidFill>
              <a:latin typeface="Arial"/>
              <a:ea typeface="Arial"/>
              <a:cs typeface="Arial"/>
              <a:sym typeface="Arial"/>
            </a:endParaRPr>
          </a:p>
          <a:p>
            <a:pPr indent="0" lvl="0" marL="0" marR="0" rtl="0" algn="l">
              <a:lnSpc>
                <a:spcPct val="100000"/>
              </a:lnSpc>
              <a:spcBef>
                <a:spcPts val="0"/>
              </a:spcBef>
              <a:spcAft>
                <a:spcPts val="0"/>
              </a:spcAft>
              <a:buNone/>
            </a:pPr>
            <a:r>
              <a:rPr b="0" i="1" lang="en-US" sz="2200" u="sng" cap="none" strike="noStrike">
                <a:solidFill>
                  <a:srgbClr val="205867"/>
                </a:solidFill>
                <a:latin typeface="Arial"/>
                <a:ea typeface="Arial"/>
                <a:cs typeface="Arial"/>
                <a:sym typeface="Arial"/>
                <a:hlinkClick r:id="rId5">
                  <a:extLst>
                    <a:ext uri="{A12FA001-AC4F-418D-AE19-62706E023703}">
                      <ahyp:hlinkClr val="tx"/>
                    </a:ext>
                  </a:extLst>
                </a:hlinkClick>
              </a:rPr>
              <a:t>3. "Orsha" (Belorussiya) firmasining 1622 rusumli tikuv mashinasi</a:t>
            </a:r>
            <a:endParaRPr b="0" i="0" sz="2200" u="none" cap="none" strike="noStrike">
              <a:solidFill>
                <a:srgbClr val="205867"/>
              </a:solidFill>
              <a:latin typeface="Arial"/>
              <a:ea typeface="Arial"/>
              <a:cs typeface="Arial"/>
              <a:sym typeface="Arial"/>
            </a:endParaRPr>
          </a:p>
          <a:p>
            <a:pPr indent="0" lvl="0" marL="0" marR="0" rtl="0" algn="l">
              <a:lnSpc>
                <a:spcPct val="100000"/>
              </a:lnSpc>
              <a:spcBef>
                <a:spcPts val="0"/>
              </a:spcBef>
              <a:spcAft>
                <a:spcPts val="0"/>
              </a:spcAft>
              <a:buNone/>
            </a:pPr>
            <a:r>
              <a:rPr b="0" i="1" lang="en-US" sz="2200" u="sng" cap="none" strike="noStrike">
                <a:solidFill>
                  <a:srgbClr val="205867"/>
                </a:solidFill>
                <a:latin typeface="Arial"/>
                <a:ea typeface="Arial"/>
                <a:cs typeface="Arial"/>
                <a:sym typeface="Arial"/>
                <a:hlinkClick r:id="rId6">
                  <a:extLst>
                    <a:ext uri="{A12FA001-AC4F-418D-AE19-62706E023703}">
                      <ahyp:hlinkClr val="tx"/>
                    </a:ext>
                  </a:extLst>
                </a:hlinkClick>
              </a:rPr>
              <a:t>4. "Zinger" firmasining 302-4-206-A rusumli ikki ignali tikuv mashinasi</a:t>
            </a:r>
            <a:endParaRPr b="0" i="0" sz="2200" u="none" cap="none" strike="noStrike">
              <a:solidFill>
                <a:srgbClr val="205867"/>
              </a:solidFill>
              <a:latin typeface="Arial"/>
              <a:ea typeface="Arial"/>
              <a:cs typeface="Arial"/>
              <a:sym typeface="Arial"/>
            </a:endParaRPr>
          </a:p>
          <a:p>
            <a:pPr indent="0" lvl="0" marL="0" marR="0" rtl="0" algn="l">
              <a:lnSpc>
                <a:spcPct val="100000"/>
              </a:lnSpc>
              <a:spcBef>
                <a:spcPts val="0"/>
              </a:spcBef>
              <a:spcAft>
                <a:spcPts val="0"/>
              </a:spcAft>
              <a:buNone/>
            </a:pPr>
            <a:r>
              <a:rPr b="0" i="1" lang="en-US" sz="2200" u="sng" cap="none" strike="noStrike">
                <a:solidFill>
                  <a:srgbClr val="205867"/>
                </a:solidFill>
                <a:latin typeface="Arial"/>
                <a:ea typeface="Arial"/>
                <a:cs typeface="Arial"/>
                <a:sym typeface="Arial"/>
                <a:hlinkClick r:id="rId7">
                  <a:extLst>
                    <a:ext uri="{A12FA001-AC4F-418D-AE19-62706E023703}">
                      <ahyp:hlinkClr val="tx"/>
                    </a:ext>
                  </a:extLst>
                </a:hlinkClick>
              </a:rPr>
              <a:t>5. "Pfaff" firmasining 5487 R 16 980B rusumli ikki ignali zanjirsimon bahyali tikuv mashinasi</a:t>
            </a:r>
            <a:endParaRPr b="0" i="0" sz="2200" u="none" cap="none" strike="noStrike">
              <a:solidFill>
                <a:srgbClr val="205867"/>
              </a:solidFill>
              <a:latin typeface="Arial"/>
              <a:ea typeface="Arial"/>
              <a:cs typeface="Arial"/>
              <a:sym typeface="Arial"/>
            </a:endParaRPr>
          </a:p>
          <a:p>
            <a:pPr indent="0" lvl="0" marL="0" marR="0" rtl="0" algn="l">
              <a:lnSpc>
                <a:spcPct val="100000"/>
              </a:lnSpc>
              <a:spcBef>
                <a:spcPts val="0"/>
              </a:spcBef>
              <a:spcAft>
                <a:spcPts val="0"/>
              </a:spcAft>
              <a:buNone/>
            </a:pPr>
            <a:r>
              <a:rPr b="0" i="1" lang="en-US" sz="2200" u="sng" cap="none" strike="noStrike">
                <a:solidFill>
                  <a:srgbClr val="205867"/>
                </a:solidFill>
                <a:latin typeface="Arial"/>
                <a:ea typeface="Arial"/>
                <a:cs typeface="Arial"/>
                <a:sym typeface="Arial"/>
                <a:hlinkClick r:id="rId8">
                  <a:extLst>
                    <a:ext uri="{A12FA001-AC4F-418D-AE19-62706E023703}">
                      <ahyp:hlinkClr val="tx"/>
                    </a:ext>
                  </a:extLst>
                </a:hlinkClick>
              </a:rPr>
              <a:t>6. 3076-1 (Rossiya) rusumli ikki ignali tikuv mashinasi</a:t>
            </a:r>
            <a:endParaRPr b="0" i="0" sz="2200" u="none" cap="none" strike="noStrike">
              <a:solidFill>
                <a:srgbClr val="205867"/>
              </a:solidFill>
              <a:latin typeface="Arial"/>
              <a:ea typeface="Arial"/>
              <a:cs typeface="Arial"/>
              <a:sym typeface="Arial"/>
            </a:endParaRPr>
          </a:p>
          <a:p>
            <a:pPr indent="0" lvl="0" marL="0" marR="0" rtl="0" algn="l">
              <a:lnSpc>
                <a:spcPct val="100000"/>
              </a:lnSpc>
              <a:spcBef>
                <a:spcPts val="0"/>
              </a:spcBef>
              <a:spcAft>
                <a:spcPts val="0"/>
              </a:spcAft>
              <a:buNone/>
            </a:pPr>
            <a:r>
              <a:rPr b="0" i="1" lang="en-US" sz="2200" u="sng" cap="none" strike="noStrike">
                <a:solidFill>
                  <a:srgbClr val="205867"/>
                </a:solidFill>
                <a:latin typeface="Arial"/>
                <a:ea typeface="Arial"/>
                <a:cs typeface="Arial"/>
                <a:sym typeface="Arial"/>
                <a:hlinkClick r:id="rId9">
                  <a:extLst>
                    <a:ext uri="{A12FA001-AC4F-418D-AE19-62706E023703}">
                      <ahyp:hlinkClr val="tx"/>
                    </a:ext>
                  </a:extLst>
                </a:hlinkClick>
              </a:rPr>
              <a:t>7. Ikki ipli zanjirsimon bahyali "Zarif" (O`zbekiston) tikuv mashinasi</a:t>
            </a:r>
            <a:endParaRPr b="0" i="0" sz="2200" u="none" cap="none" strike="noStrike">
              <a:solidFill>
                <a:srgbClr val="205867"/>
              </a:solidFill>
              <a:latin typeface="Arial"/>
              <a:ea typeface="Arial"/>
              <a:cs typeface="Arial"/>
              <a:sym typeface="Arial"/>
            </a:endParaRPr>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8"/>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82" name="Google Shape;82;p1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83" name="Google Shape;83;p18"/>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85" name="Google Shape;85;p18"/>
          <p:cNvSpPr/>
          <p:nvPr/>
        </p:nvSpPr>
        <p:spPr>
          <a:xfrm>
            <a:off x="561326" y="1694527"/>
            <a:ext cx="8039819" cy="55399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3000" u="none" cap="none" strike="noStrike">
                <a:solidFill>
                  <a:srgbClr val="000000"/>
                </a:solidFill>
                <a:latin typeface="Times New Roman"/>
                <a:ea typeface="Times New Roman"/>
                <a:cs typeface="Times New Roman"/>
                <a:sym typeface="Times New Roman"/>
              </a:rPr>
              <a:t>	</a:t>
            </a:r>
            <a:endParaRPr b="0" i="0" sz="3000" u="none" cap="none" strike="noStrike">
              <a:solidFill>
                <a:srgbClr val="000000"/>
              </a:solidFill>
              <a:latin typeface="Times New Roman"/>
              <a:ea typeface="Times New Roman"/>
              <a:cs typeface="Times New Roman"/>
              <a:sym typeface="Times New Roman"/>
            </a:endParaRPr>
          </a:p>
        </p:txBody>
      </p:sp>
      <p:sp>
        <p:nvSpPr>
          <p:cNvPr id="86" name="Google Shape;86;p18"/>
          <p:cNvSpPr/>
          <p:nvPr/>
        </p:nvSpPr>
        <p:spPr>
          <a:xfrm>
            <a:off x="1406106" y="310562"/>
            <a:ext cx="7021902" cy="822913"/>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1" lang="en-US" sz="2500" u="sng" cap="none" strike="noStrike">
                <a:solidFill>
                  <a:schemeClr val="lt1"/>
                </a:solidFill>
                <a:latin typeface="Arial"/>
                <a:ea typeface="Arial"/>
                <a:cs typeface="Arial"/>
                <a:sym typeface="Arial"/>
                <a:hlinkClick r:id="rId3">
                  <a:extLst>
                    <a:ext uri="{A12FA001-AC4F-418D-AE19-62706E023703}">
                      <ahyp:hlinkClr val="tx"/>
                    </a:ext>
                  </a:extLst>
                </a:hlinkClick>
              </a:rPr>
              <a:t>Bir ipli zanjirsimon bahyaning xususiyatlari</a:t>
            </a:r>
            <a:endParaRPr b="0" i="0" sz="2500" u="none" cap="none" strike="noStrike">
              <a:solidFill>
                <a:schemeClr val="lt1"/>
              </a:solidFill>
              <a:latin typeface="Arial"/>
              <a:ea typeface="Arial"/>
              <a:cs typeface="Arial"/>
              <a:sym typeface="Arial"/>
            </a:endParaRPr>
          </a:p>
        </p:txBody>
      </p:sp>
      <p:sp>
        <p:nvSpPr>
          <p:cNvPr id="87" name="Google Shape;87;p18"/>
          <p:cNvSpPr/>
          <p:nvPr/>
        </p:nvSpPr>
        <p:spPr>
          <a:xfrm>
            <a:off x="408619" y="496767"/>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a:t>
            </a:r>
            <a:endParaRPr b="1" i="0" sz="2900" u="none" cap="none" strike="noStrike">
              <a:solidFill>
                <a:srgbClr val="000099"/>
              </a:solidFill>
              <a:latin typeface="Times New Roman"/>
              <a:ea typeface="Times New Roman"/>
              <a:cs typeface="Times New Roman"/>
              <a:sym typeface="Times New Roman"/>
            </a:endParaRPr>
          </a:p>
        </p:txBody>
      </p:sp>
      <p:sp>
        <p:nvSpPr>
          <p:cNvPr id="88" name="Google Shape;88;p18"/>
          <p:cNvSpPr/>
          <p:nvPr/>
        </p:nvSpPr>
        <p:spPr>
          <a:xfrm>
            <a:off x="676274" y="1322963"/>
            <a:ext cx="8105775" cy="4154984"/>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Bir ipli zanjirsimon bahyaqator ust tomondan punktir, ost tomondan esa zanjir tarzida ko`rinadi. Oxirgi bahyadan ip uchini chiqarib olib, uni tortilsa, bahyaqator osongina ochiladi. Tikuvchilik buyumlarini tikishda bir ipli zanjirsimon bahyaqator ko`pincha detallarni vaqtincha ulashda (bostirib ko`klash va ziy ko`klash ishlarini bajarishda), tugma qadash va tugma tirgagini o`rashda, halqa yo`rmashda, bichiq detallariga talon tikishda, bezak ishlarida va hokazoda ishlatiladi. Bosh kiyimlar tikishda bir ipli zanjirsimon bahyaqator detallarni doimiy ulashda ishlatilaveradi, chunki bosh kiyimlarda hamma choklar astar tagida bo`lib, bu ularning yechilib ketishiga yo`l qo`ymaydi.</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9"/>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94" name="Google Shape;94;p1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95" name="Google Shape;95;p19"/>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 name="Google Shape;96;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97" name="Google Shape;97;p19"/>
          <p:cNvSpPr/>
          <p:nvPr/>
        </p:nvSpPr>
        <p:spPr>
          <a:xfrm>
            <a:off x="408619" y="272491"/>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4</a:t>
            </a:r>
            <a:endParaRPr b="1" i="0" sz="2900" u="none" cap="none" strike="noStrike">
              <a:solidFill>
                <a:srgbClr val="000099"/>
              </a:solidFill>
              <a:latin typeface="Times New Roman"/>
              <a:ea typeface="Times New Roman"/>
              <a:cs typeface="Times New Roman"/>
              <a:sym typeface="Times New Roman"/>
            </a:endParaRPr>
          </a:p>
        </p:txBody>
      </p:sp>
      <p:pic>
        <p:nvPicPr>
          <p:cNvPr id="98" name="Google Shape;98;p19"/>
          <p:cNvPicPr preferRelativeResize="0"/>
          <p:nvPr/>
        </p:nvPicPr>
        <p:blipFill rotWithShape="1">
          <a:blip r:embed="rId3">
            <a:alphaModFix/>
          </a:blip>
          <a:srcRect b="0" l="0" r="0" t="3955"/>
          <a:stretch/>
        </p:blipFill>
        <p:spPr>
          <a:xfrm>
            <a:off x="1226054" y="1484313"/>
            <a:ext cx="6710363" cy="2424112"/>
          </a:xfrm>
          <a:prstGeom prst="rect">
            <a:avLst/>
          </a:prstGeom>
          <a:noFill/>
          <a:ln>
            <a:noFill/>
          </a:ln>
        </p:spPr>
      </p:pic>
      <p:sp>
        <p:nvSpPr>
          <p:cNvPr id="99" name="Google Shape;99;p19"/>
          <p:cNvSpPr/>
          <p:nvPr/>
        </p:nvSpPr>
        <p:spPr>
          <a:xfrm>
            <a:off x="1543049" y="4457700"/>
            <a:ext cx="6393367" cy="704850"/>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1" lang="en-US" sz="2300" u="none" cap="none" strike="noStrike">
                <a:solidFill>
                  <a:schemeClr val="dk1"/>
                </a:solidFill>
                <a:latin typeface="Arial"/>
                <a:ea typeface="Arial"/>
                <a:cs typeface="Arial"/>
                <a:sym typeface="Arial"/>
              </a:rPr>
              <a:t>1-rasm. Bir ipli zanjirsimon bahyaqator</a:t>
            </a:r>
            <a:endParaRPr b="0" i="0" sz="2300" u="none" cap="none" strike="noStrike">
              <a:solidFill>
                <a:schemeClr val="dk1"/>
              </a:solidFill>
              <a:latin typeface="Arial"/>
              <a:ea typeface="Arial"/>
              <a:cs typeface="Arial"/>
              <a:sym typeface="Arial"/>
            </a:endParaRP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20"/>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05" name="Google Shape;105;p20"/>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06" name="Google Shape;106;p20"/>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08" name="Google Shape;108;p20"/>
          <p:cNvSpPr/>
          <p:nvPr/>
        </p:nvSpPr>
        <p:spPr>
          <a:xfrm>
            <a:off x="408619" y="272491"/>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5</a:t>
            </a:r>
            <a:endParaRPr b="1" i="0" sz="2900" u="none" cap="none" strike="noStrike">
              <a:solidFill>
                <a:srgbClr val="000099"/>
              </a:solidFill>
              <a:latin typeface="Times New Roman"/>
              <a:ea typeface="Times New Roman"/>
              <a:cs typeface="Times New Roman"/>
              <a:sym typeface="Times New Roman"/>
            </a:endParaRPr>
          </a:p>
        </p:txBody>
      </p:sp>
      <p:sp>
        <p:nvSpPr>
          <p:cNvPr id="109" name="Google Shape;109;p20"/>
          <p:cNvSpPr/>
          <p:nvPr/>
        </p:nvSpPr>
        <p:spPr>
          <a:xfrm>
            <a:off x="7323826" y="324247"/>
            <a:ext cx="1414732" cy="529622"/>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TASNIFI</a:t>
            </a:r>
            <a:endParaRPr b="0" i="0" sz="1400" u="none" cap="none" strike="noStrike">
              <a:solidFill>
                <a:schemeClr val="lt1"/>
              </a:solidFill>
              <a:latin typeface="Arial"/>
              <a:ea typeface="Arial"/>
              <a:cs typeface="Arial"/>
              <a:sym typeface="Arial"/>
            </a:endParaRPr>
          </a:p>
        </p:txBody>
      </p:sp>
      <p:sp>
        <p:nvSpPr>
          <p:cNvPr id="110" name="Google Shape;110;p20"/>
          <p:cNvSpPr/>
          <p:nvPr/>
        </p:nvSpPr>
        <p:spPr>
          <a:xfrm>
            <a:off x="556923" y="1107728"/>
            <a:ext cx="8048625" cy="386259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3500" u="none" cap="none" strike="noStrike">
                <a:solidFill>
                  <a:srgbClr val="000000"/>
                </a:solidFill>
                <a:latin typeface="Times New Roman"/>
                <a:ea typeface="Times New Roman"/>
                <a:cs typeface="Times New Roman"/>
                <a:sym typeface="Times New Roman"/>
              </a:rPr>
              <a:t>	Bir ipli zanjirsimon bahyaqator moki bahyaqatordan ikki baravar elastikroq va chokning uzunasiga tortilishiga chidamli bo`ladi. Bu mashinalarning unumdorligi ancha yuqori, konstruktsiyasi sodda, chunki ularda ostki ip qayta o`ralmaydi, ip tortgichi va bahyani puxtalash qurilmasi yo`q.</a:t>
            </a:r>
            <a:endParaRPr b="0" i="0" sz="35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1"/>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16" name="Google Shape;116;p2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17" name="Google Shape;117;p21"/>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19" name="Google Shape;119;p21"/>
          <p:cNvSpPr/>
          <p:nvPr/>
        </p:nvSpPr>
        <p:spPr>
          <a:xfrm>
            <a:off x="408619" y="272491"/>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6</a:t>
            </a:r>
            <a:endParaRPr b="1" i="0" sz="2900" u="none" cap="none" strike="noStrike">
              <a:solidFill>
                <a:srgbClr val="000099"/>
              </a:solidFill>
              <a:latin typeface="Times New Roman"/>
              <a:ea typeface="Times New Roman"/>
              <a:cs typeface="Times New Roman"/>
              <a:sym typeface="Times New Roman"/>
            </a:endParaRPr>
          </a:p>
        </p:txBody>
      </p:sp>
      <p:sp>
        <p:nvSpPr>
          <p:cNvPr id="120" name="Google Shape;120;p21"/>
          <p:cNvSpPr/>
          <p:nvPr/>
        </p:nvSpPr>
        <p:spPr>
          <a:xfrm>
            <a:off x="1470025" y="346926"/>
            <a:ext cx="7056438" cy="457200"/>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Bir ipli zanjirsimon bahya hosil bo`lish jarayoni</a:t>
            </a:r>
            <a:endParaRPr b="0" i="0" sz="2000" u="none" cap="none" strike="noStrike">
              <a:solidFill>
                <a:schemeClr val="dk1"/>
              </a:solidFill>
              <a:latin typeface="Times New Roman"/>
              <a:ea typeface="Times New Roman"/>
              <a:cs typeface="Times New Roman"/>
              <a:sym typeface="Times New Roman"/>
            </a:endParaRPr>
          </a:p>
        </p:txBody>
      </p:sp>
      <p:sp>
        <p:nvSpPr>
          <p:cNvPr id="121" name="Google Shape;121;p21"/>
          <p:cNvSpPr/>
          <p:nvPr/>
        </p:nvSpPr>
        <p:spPr>
          <a:xfrm>
            <a:off x="460374" y="1019393"/>
            <a:ext cx="8283575"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Bahya hosil bo`lish jarayonida chalishtirgich 3 (4-rasm), igna 2, reyka 4, tepki 1 va igna yuritgichga mahkamlangan ip uzatgich qatnashadi. </a:t>
            </a:r>
            <a:endParaRPr b="0" i="0" sz="2000" u="none" cap="none" strike="noStrike">
              <a:solidFill>
                <a:srgbClr val="000000"/>
              </a:solidFill>
              <a:latin typeface="Times New Roman"/>
              <a:ea typeface="Times New Roman"/>
              <a:cs typeface="Times New Roman"/>
              <a:sym typeface="Times New Roman"/>
            </a:endParaRPr>
          </a:p>
        </p:txBody>
      </p:sp>
      <p:pic>
        <p:nvPicPr>
          <p:cNvPr descr="Описание: r057" id="122" name="Google Shape;122;p21"/>
          <p:cNvPicPr preferRelativeResize="0"/>
          <p:nvPr/>
        </p:nvPicPr>
        <p:blipFill rotWithShape="1">
          <a:blip r:embed="rId3">
            <a:alphaModFix/>
          </a:blip>
          <a:srcRect b="0" l="0" r="0" t="0"/>
          <a:stretch/>
        </p:blipFill>
        <p:spPr>
          <a:xfrm>
            <a:off x="1816100" y="1727279"/>
            <a:ext cx="5348288" cy="3889375"/>
          </a:xfrm>
          <a:prstGeom prst="rect">
            <a:avLst/>
          </a:prstGeom>
          <a:noFill/>
          <a:ln>
            <a:noFill/>
          </a:ln>
        </p:spPr>
      </p:pic>
      <p:sp>
        <p:nvSpPr>
          <p:cNvPr id="123" name="Google Shape;123;p21"/>
          <p:cNvSpPr/>
          <p:nvPr/>
        </p:nvSpPr>
        <p:spPr>
          <a:xfrm>
            <a:off x="1038225" y="5991225"/>
            <a:ext cx="7488238" cy="60007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Times New Roman"/>
                <a:ea typeface="Times New Roman"/>
                <a:cs typeface="Times New Roman"/>
                <a:sym typeface="Times New Roman"/>
              </a:rPr>
              <a:t>2-rasm. Bir ipli zanjirsimon bahya hosil bo`lish jarayoni.</a:t>
            </a:r>
            <a:endParaRPr b="0" i="0" sz="20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29" name="Google Shape;129;p2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31" name="Google Shape;131;p22"/>
          <p:cNvSpPr/>
          <p:nvPr/>
        </p:nvSpPr>
        <p:spPr>
          <a:xfrm>
            <a:off x="338899" y="27312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7</a:t>
            </a:r>
            <a:endParaRPr b="1" i="0" sz="2900" u="none" cap="none" strike="noStrike">
              <a:solidFill>
                <a:srgbClr val="000099"/>
              </a:solidFill>
              <a:latin typeface="Times New Roman"/>
              <a:ea typeface="Times New Roman"/>
              <a:cs typeface="Times New Roman"/>
              <a:sym typeface="Times New Roman"/>
            </a:endParaRPr>
          </a:p>
        </p:txBody>
      </p:sp>
      <p:sp>
        <p:nvSpPr>
          <p:cNvPr id="132" name="Google Shape;132;p22"/>
          <p:cNvSpPr/>
          <p:nvPr/>
        </p:nvSpPr>
        <p:spPr>
          <a:xfrm>
            <a:off x="552449" y="834241"/>
            <a:ext cx="8105775" cy="489364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Bahya hosil bo`lish jarayonini quyidagi xarakterli bosqichlarga bo`lish mumkin:</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Igna 2 gazlamani teshib o`tadi va eng pastki chekka holatga tushadi, keyin 2–2,5 mm ko`tarilganda ipda halqa hosil qiladi, bu halqani chalishtirgich 3 ning uchi ilib oladi (2-rasm, a);</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chalishtirgich 3 halqani cho`zib uzaytiradi, igna 2 gazlamalardan chiqadi, tishli reyka 4 ko`tariladi va gazlamalarni bir bahya bo`yi suradi (2-rasm, b);</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gazlamalar surilishining oxirida halqa og`ib, o`nga igna 2 kirishi uchun qulay holatni egallaydi, ayni vaqtda chalishtirgich 3 ning qiya yuzasi halqaning qisqa (chapdagi) bo`lagini chalishtirgich 3 sterjeniga o`ralib ketmaydigan qilib oldinga olib o`tadi (2-rasm, v);</a:t>
            </a:r>
            <a:endParaRPr b="0" i="0" sz="2400" u="none" cap="none" strike="noStrike">
              <a:solidFill>
                <a:srgbClr val="000000"/>
              </a:solidFill>
              <a:latin typeface="Times New Roman"/>
              <a:ea typeface="Times New Roman"/>
              <a:cs typeface="Times New Roman"/>
              <a:sym typeface="Times New Roman"/>
            </a:endParaRPr>
          </a:p>
        </p:txBody>
      </p:sp>
      <p:sp>
        <p:nvSpPr>
          <p:cNvPr id="133" name="Google Shape;133;p22"/>
          <p:cNvSpPr/>
          <p:nvPr/>
        </p:nvSpPr>
        <p:spPr>
          <a:xfrm>
            <a:off x="5991225" y="273128"/>
            <a:ext cx="2600325" cy="60007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TAVSIFI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3"/>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39" name="Google Shape;139;p2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40" name="Google Shape;140;p23"/>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 name="Google Shape;141;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42" name="Google Shape;142;p23"/>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8</a:t>
            </a:r>
            <a:endParaRPr b="1" i="0" sz="2900" u="none" cap="none" strike="noStrike">
              <a:solidFill>
                <a:srgbClr val="000099"/>
              </a:solidFill>
              <a:latin typeface="Times New Roman"/>
              <a:ea typeface="Times New Roman"/>
              <a:cs typeface="Times New Roman"/>
              <a:sym typeface="Times New Roman"/>
            </a:endParaRPr>
          </a:p>
        </p:txBody>
      </p:sp>
      <p:sp>
        <p:nvSpPr>
          <p:cNvPr id="143" name="Google Shape;143;p23"/>
          <p:cNvSpPr/>
          <p:nvPr/>
        </p:nvSpPr>
        <p:spPr>
          <a:xfrm>
            <a:off x="460374" y="939909"/>
            <a:ext cx="8245475" cy="432426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igna 2 yana gazlamalarni teshib o`tadi va eng pastki holatdan 2–2,5 mm ko`tarilganda ikkinchi halqa hosil qilib, bu halqaga chalishtirgich 3 ning uchi kiradi (2-rasm, g, d);</a:t>
            </a:r>
            <a:endParaRPr b="0" i="0" sz="25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chalishtirgich 3 ikkinchi halqasi birinchisi ichiga kiritiladi (4.2-rasm, e); birinchi halqa chalishtirgich 3 ostidan sirg`anib chiqadi (4.2-rasm, e);</a:t>
            </a:r>
            <a:endParaRPr b="0" i="0" sz="25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 igna 2 gazlamadan chiqqan zahoti reyka 4 ko`tariladi va materialni bahya bo`icha suradi. Birinchi bahya hosil qilishda igna 2, chalishtirgich 3, kengayuvchi ikkinchi halqa va reyka 4 qatnashadi (4.2-rasm, j, z). Bu bosqichlar bajarilgach, yana jarayon takrorlanadi. </a:t>
            </a:r>
            <a:endParaRPr b="0" i="0" sz="2500" u="none" cap="none" strike="noStrike">
              <a:solidFill>
                <a:srgbClr val="000000"/>
              </a:solidFill>
              <a:latin typeface="Times New Roman"/>
              <a:ea typeface="Times New Roman"/>
              <a:cs typeface="Times New Roman"/>
              <a:sym typeface="Times New Roman"/>
            </a:endParaRPr>
          </a:p>
        </p:txBody>
      </p:sp>
      <p:sp>
        <p:nvSpPr>
          <p:cNvPr id="144" name="Google Shape;144;p23"/>
          <p:cNvSpPr/>
          <p:nvPr/>
        </p:nvSpPr>
        <p:spPr>
          <a:xfrm>
            <a:off x="6410325" y="5978603"/>
            <a:ext cx="2600325" cy="60007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TAVSIFI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4"/>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50" name="Google Shape;150;p2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51" name="Google Shape;151;p24"/>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53" name="Google Shape;153;p24"/>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9</a:t>
            </a:r>
            <a:endParaRPr b="1" i="0" sz="2900" u="none" cap="none" strike="noStrike">
              <a:solidFill>
                <a:srgbClr val="000099"/>
              </a:solidFill>
              <a:latin typeface="Times New Roman"/>
              <a:ea typeface="Times New Roman"/>
              <a:cs typeface="Times New Roman"/>
              <a:sym typeface="Times New Roman"/>
            </a:endParaRPr>
          </a:p>
        </p:txBody>
      </p:sp>
      <p:sp>
        <p:nvSpPr>
          <p:cNvPr id="154" name="Google Shape;154;p24"/>
          <p:cNvSpPr/>
          <p:nvPr/>
        </p:nvSpPr>
        <p:spPr>
          <a:xfrm>
            <a:off x="1403350" y="260350"/>
            <a:ext cx="7056438" cy="720725"/>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IKKI IPLI ZANJIRSIMON BAHYAQATORNING XUSUSIYATLARI</a:t>
            </a:r>
            <a:endParaRPr b="0" i="0" sz="2000" u="none" cap="none" strike="noStrike">
              <a:solidFill>
                <a:schemeClr val="dk1"/>
              </a:solidFill>
              <a:latin typeface="Times New Roman"/>
              <a:ea typeface="Times New Roman"/>
              <a:cs typeface="Times New Roman"/>
              <a:sym typeface="Times New Roman"/>
            </a:endParaRPr>
          </a:p>
        </p:txBody>
      </p:sp>
      <p:sp>
        <p:nvSpPr>
          <p:cNvPr id="155" name="Google Shape;155;p24"/>
          <p:cNvSpPr/>
          <p:nvPr/>
        </p:nvSpPr>
        <p:spPr>
          <a:xfrm>
            <a:off x="619125" y="1388725"/>
            <a:ext cx="8058150" cy="353943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Ikki ipli zanjirsimon bahyaqator (3-rasm) ustki tomonda punktir chiziqlardan, ostki tomonda esa uchta ipdan tashqil topgan zanjirdan iborat bo`ladi. Bahyaqator pastki tomoni qabariq bo`lib chiqqani uchun chok qalinlashibroq qoladi.</a:t>
            </a:r>
            <a:endParaRPr b="0" i="0" sz="28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	Ikki ipli zanjirsimon bahyaqator moki bahyaqatorga nisbatan ikki barobar elastikrok bo`ladi. Ikki ipli zanjirsimon bahyaqator osongina so`qiladi</a:t>
            </a:r>
            <a:endParaRPr b="0" i="0" sz="28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4"/>
                                        </p:tgtEl>
                                        <p:attrNameLst>
                                          <p:attrName>style.visibility</p:attrName>
                                        </p:attrNameLst>
                                      </p:cBhvr>
                                      <p:to>
                                        <p:strVal val="visible"/>
                                      </p:to>
                                    </p:set>
                                    <p:animEffect filter="fade" transition="in">
                                      <p:cBhvr>
                                        <p:cTn dur="2000"/>
                                        <p:tgtEl>
                                          <p:spTgt spid="1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5"/>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61" name="Google Shape;161;p2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62" name="Google Shape;162;p25"/>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 name="Google Shape;163;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64" name="Google Shape;164;p25"/>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10</a:t>
            </a:r>
            <a:endParaRPr b="1" i="0" sz="2900" u="none" cap="none" strike="noStrike">
              <a:solidFill>
                <a:srgbClr val="000099"/>
              </a:solidFill>
              <a:latin typeface="Times New Roman"/>
              <a:ea typeface="Times New Roman"/>
              <a:cs typeface="Times New Roman"/>
              <a:sym typeface="Times New Roman"/>
            </a:endParaRPr>
          </a:p>
        </p:txBody>
      </p:sp>
      <p:pic>
        <p:nvPicPr>
          <p:cNvPr id="165" name="Google Shape;165;p25"/>
          <p:cNvPicPr preferRelativeResize="0"/>
          <p:nvPr/>
        </p:nvPicPr>
        <p:blipFill rotWithShape="1">
          <a:blip r:embed="rId3">
            <a:alphaModFix/>
          </a:blip>
          <a:srcRect b="0" l="0" r="0" t="0"/>
          <a:stretch/>
        </p:blipFill>
        <p:spPr>
          <a:xfrm>
            <a:off x="995362" y="1047749"/>
            <a:ext cx="7531629" cy="3152775"/>
          </a:xfrm>
          <a:prstGeom prst="rect">
            <a:avLst/>
          </a:prstGeom>
          <a:noFill/>
          <a:ln>
            <a:noFill/>
          </a:ln>
        </p:spPr>
      </p:pic>
      <p:sp>
        <p:nvSpPr>
          <p:cNvPr id="166" name="Google Shape;166;p25"/>
          <p:cNvSpPr/>
          <p:nvPr/>
        </p:nvSpPr>
        <p:spPr>
          <a:xfrm>
            <a:off x="745053" y="4648200"/>
            <a:ext cx="7781938" cy="6096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1" lang="en-US" sz="2000" u="none" cap="none" strike="noStrike">
                <a:solidFill>
                  <a:schemeClr val="lt1"/>
                </a:solidFill>
                <a:latin typeface="Times New Roman"/>
                <a:ea typeface="Times New Roman"/>
                <a:cs typeface="Times New Roman"/>
                <a:sym typeface="Times New Roman"/>
              </a:rPr>
              <a:t>3-rasm. Ikki ipli zanjirsimon bahya</a:t>
            </a:r>
            <a:endParaRPr b="0" i="0" sz="20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5"/>
                                        </p:tgtEl>
                                        <p:attrNameLst>
                                          <p:attrName>style.visibility</p:attrName>
                                        </p:attrNameLst>
                                      </p:cBhvr>
                                      <p:to>
                                        <p:strVal val="visible"/>
                                      </p:to>
                                    </p:set>
                                    <p:animEffect filter="fade" transition="in">
                                      <p:cBhvr>
                                        <p:cTn dur="500"/>
                                        <p:tgtEl>
                                          <p:spTgt spid="1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6"/>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72" name="Google Shape;172;p2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73" name="Google Shape;173;p26"/>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75" name="Google Shape;175;p26"/>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11</a:t>
            </a:r>
            <a:endParaRPr b="1" i="0" sz="2900" u="none" cap="none" strike="noStrike">
              <a:solidFill>
                <a:srgbClr val="000099"/>
              </a:solidFill>
              <a:latin typeface="Times New Roman"/>
              <a:ea typeface="Times New Roman"/>
              <a:cs typeface="Times New Roman"/>
              <a:sym typeface="Times New Roman"/>
            </a:endParaRPr>
          </a:p>
        </p:txBody>
      </p:sp>
      <p:sp>
        <p:nvSpPr>
          <p:cNvPr id="176" name="Google Shape;176;p26"/>
          <p:cNvSpPr/>
          <p:nvPr/>
        </p:nvSpPr>
        <p:spPr>
          <a:xfrm>
            <a:off x="561686" y="420350"/>
            <a:ext cx="8039100" cy="529375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600" u="none" cap="none" strike="noStrike">
                <a:solidFill>
                  <a:srgbClr val="000000"/>
                </a:solidFill>
                <a:latin typeface="Times New Roman"/>
                <a:ea typeface="Times New Roman"/>
                <a:cs typeface="Times New Roman"/>
                <a:sym typeface="Times New Roman"/>
              </a:rPr>
              <a:t>	Buning uchun bahyadan chalishtirgich ipi uchini chiqarib olib tortish kerak: ustki ip alohida so`qiladi. Ustki ip bahyaqator o`tasida uzilgan bo`lsa, shu ip uzilgan joyda suqilish qiyinlashib qoladi. Ikki ipli zanjirsimon bahyaqatorga moki bahyaqatorga nisbatan 2,3 barobar ortiq ip ketadi.</a:t>
            </a:r>
            <a:endParaRPr b="0" i="0" sz="26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600" u="none" cap="none" strike="noStrike">
                <a:solidFill>
                  <a:srgbClr val="000000"/>
                </a:solidFill>
                <a:latin typeface="Times New Roman"/>
                <a:ea typeface="Times New Roman"/>
                <a:cs typeface="Times New Roman"/>
                <a:sym typeface="Times New Roman"/>
              </a:rPr>
              <a:t>	Yuksak elastik chok hosil qilish talab qiladigan trikotaj materiallar va elastik sintetik tolali gazlamalardan buyumlar tikish zarur bo`lgani uchun tikuvchilik sanoatida ikki ipli zanjirsimon bahya mashinalar tobora ko`p ishlatilmoqda. Bundan tashqari moki bahya mashinalarga nisbatan ikki ipli zanjirsimon bahya mashinalar bir qancha afzalliklarga ega.</a:t>
            </a:r>
            <a:endParaRPr b="0" i="0" sz="2600" u="none" cap="none" strike="noStrike">
              <a:solidFill>
                <a:srgbClr val="000000"/>
              </a:solidFill>
              <a:latin typeface="Times New Roman"/>
              <a:ea typeface="Times New Roman"/>
              <a:cs typeface="Times New Roman"/>
              <a:sym typeface="Times New Roman"/>
            </a:endParaRPr>
          </a:p>
        </p:txBody>
      </p:sp>
      <p:sp>
        <p:nvSpPr>
          <p:cNvPr id="177" name="Google Shape;177;p26"/>
          <p:cNvSpPr/>
          <p:nvPr/>
        </p:nvSpPr>
        <p:spPr>
          <a:xfrm>
            <a:off x="5829300" y="6124575"/>
            <a:ext cx="2819400" cy="73342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Times New Roman"/>
                <a:ea typeface="Times New Roman"/>
                <a:cs typeface="Times New Roman"/>
                <a:sym typeface="Times New Roman"/>
              </a:rPr>
              <a:t>TAVSIFI</a:t>
            </a:r>
            <a:endParaRPr b="0" i="0" sz="20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7"/>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83" name="Google Shape;183;p2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84" name="Google Shape;184;p27"/>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86" name="Google Shape;186;p27"/>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12</a:t>
            </a:r>
            <a:endParaRPr b="1" i="0" sz="2900" u="none" cap="none" strike="noStrike">
              <a:solidFill>
                <a:srgbClr val="000099"/>
              </a:solidFill>
              <a:latin typeface="Times New Roman"/>
              <a:ea typeface="Times New Roman"/>
              <a:cs typeface="Times New Roman"/>
              <a:sym typeface="Times New Roman"/>
            </a:endParaRPr>
          </a:p>
        </p:txBody>
      </p:sp>
      <p:sp>
        <p:nvSpPr>
          <p:cNvPr id="187" name="Google Shape;187;p27"/>
          <p:cNvSpPr/>
          <p:nvPr/>
        </p:nvSpPr>
        <p:spPr>
          <a:xfrm>
            <a:off x="1403350" y="260350"/>
            <a:ext cx="7056438" cy="647700"/>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IKKI IPLI ZANJIRSIMON BAHYA HOSIL BO`LISH JARAYONI</a:t>
            </a:r>
            <a:endParaRPr b="0" i="0" sz="2000" u="none" cap="none" strike="noStrike">
              <a:solidFill>
                <a:schemeClr val="dk1"/>
              </a:solidFill>
              <a:latin typeface="Times New Roman"/>
              <a:ea typeface="Times New Roman"/>
              <a:cs typeface="Times New Roman"/>
              <a:sym typeface="Times New Roman"/>
            </a:endParaRPr>
          </a:p>
        </p:txBody>
      </p:sp>
      <p:sp>
        <p:nvSpPr>
          <p:cNvPr id="188" name="Google Shape;188;p27"/>
          <p:cNvSpPr/>
          <p:nvPr/>
        </p:nvSpPr>
        <p:spPr>
          <a:xfrm>
            <a:off x="539750" y="1052513"/>
            <a:ext cx="8208963" cy="353943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Bahya hosil qilishda igna, chalishtirgich, reyka, tepki, ip uzatgich ishtirok etadi. CHalishtirgich ikki marta bahyaqator ko`ndalangiga va ikki marta bahyaqator uzunasiga harakatlanib, murakkab fazoviy harakat qiladi (4-rasm). </a:t>
            </a:r>
            <a:endParaRPr b="0" i="0" sz="28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Bahya hosil bo`lish protsessini bir qancha bosqichlarga bo`lish mumkin:</a:t>
            </a:r>
            <a:endParaRPr b="0" i="0" sz="2800" u="none" cap="none" strike="noStrike">
              <a:solidFill>
                <a:srgbClr val="000000"/>
              </a:solidFill>
              <a:latin typeface="Arial"/>
              <a:ea typeface="Arial"/>
              <a:cs typeface="Arial"/>
              <a:sym typeface="Arial"/>
            </a:endParaRPr>
          </a:p>
        </p:txBody>
      </p:sp>
    </p:spTree>
  </p:cSld>
  <p:clrMapOvr>
    <a:masterClrMapping/>
  </p:clrMapOvr>
  <p:transition>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gtEl>
                                        <p:attrNameLst>
                                          <p:attrName>style.visibility</p:attrName>
                                        </p:attrNameLst>
                                      </p:cBhvr>
                                      <p:to>
                                        <p:strVal val="visible"/>
                                      </p:to>
                                    </p:set>
                                    <p:animEffect filter="fade" transition="in">
                                      <p:cBhvr>
                                        <p:cTn dur="2000"/>
                                        <p:tgtEl>
                                          <p:spTgt spid="1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28"/>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194" name="Google Shape;194;p2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195" name="Google Shape;195;p28"/>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197" name="Google Shape;197;p28"/>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13</a:t>
            </a:r>
            <a:endParaRPr b="1" i="0" sz="2900" u="none" cap="none" strike="noStrike">
              <a:solidFill>
                <a:srgbClr val="000099"/>
              </a:solidFill>
              <a:latin typeface="Times New Roman"/>
              <a:ea typeface="Times New Roman"/>
              <a:cs typeface="Times New Roman"/>
              <a:sym typeface="Times New Roman"/>
            </a:endParaRPr>
          </a:p>
        </p:txBody>
      </p:sp>
      <p:pic>
        <p:nvPicPr>
          <p:cNvPr descr="Описание: r009" id="198" name="Google Shape;198;p28"/>
          <p:cNvPicPr preferRelativeResize="0"/>
          <p:nvPr/>
        </p:nvPicPr>
        <p:blipFill rotWithShape="1">
          <a:blip r:embed="rId3">
            <a:alphaModFix/>
          </a:blip>
          <a:srcRect b="0" l="0" r="0" t="0"/>
          <a:stretch/>
        </p:blipFill>
        <p:spPr>
          <a:xfrm>
            <a:off x="1450633" y="595089"/>
            <a:ext cx="6657961" cy="4843686"/>
          </a:xfrm>
          <a:prstGeom prst="rect">
            <a:avLst/>
          </a:prstGeom>
          <a:noFill/>
          <a:ln>
            <a:noFill/>
          </a:ln>
        </p:spPr>
      </p:pic>
      <p:sp>
        <p:nvSpPr>
          <p:cNvPr id="199" name="Google Shape;199;p28"/>
          <p:cNvSpPr/>
          <p:nvPr/>
        </p:nvSpPr>
        <p:spPr>
          <a:xfrm>
            <a:off x="1057275" y="5905500"/>
            <a:ext cx="7191375" cy="7620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1" lang="en-US" sz="2000" u="none" cap="none" strike="noStrike">
                <a:solidFill>
                  <a:schemeClr val="lt1"/>
                </a:solidFill>
                <a:latin typeface="Times New Roman"/>
                <a:ea typeface="Times New Roman"/>
                <a:cs typeface="Times New Roman"/>
                <a:sym typeface="Times New Roman"/>
              </a:rPr>
              <a:t>4-rasm. Ikki ipli zanjirsimon bahyaning hosil bo`lishi:</a:t>
            </a:r>
            <a:br>
              <a:rPr b="0" i="1" lang="en-US" sz="2000" u="none" cap="none" strike="noStrike">
                <a:solidFill>
                  <a:schemeClr val="lt1"/>
                </a:solidFill>
                <a:latin typeface="Times New Roman"/>
                <a:ea typeface="Times New Roman"/>
                <a:cs typeface="Times New Roman"/>
                <a:sym typeface="Times New Roman"/>
              </a:rPr>
            </a:br>
            <a:r>
              <a:rPr b="0" i="1" lang="en-US" sz="2000" u="none" cap="none" strike="noStrike">
                <a:solidFill>
                  <a:schemeClr val="lt1"/>
                </a:solidFill>
                <a:latin typeface="Times New Roman"/>
                <a:ea typeface="Times New Roman"/>
                <a:cs typeface="Times New Roman"/>
                <a:sym typeface="Times New Roman"/>
              </a:rPr>
              <a:t>1) chalishtirgich, 2)igna ipi, 3) ostki ip</a:t>
            </a:r>
            <a:endParaRPr b="0" i="0" sz="20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9"/>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05" name="Google Shape;205;p2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 name="Google Shape;206;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07" name="Google Shape;207;p29"/>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14</a:t>
            </a:r>
            <a:endParaRPr b="1" i="0" sz="2900" u="none" cap="none" strike="noStrike">
              <a:solidFill>
                <a:srgbClr val="000099"/>
              </a:solidFill>
              <a:latin typeface="Times New Roman"/>
              <a:ea typeface="Times New Roman"/>
              <a:cs typeface="Times New Roman"/>
              <a:sym typeface="Times New Roman"/>
            </a:endParaRPr>
          </a:p>
        </p:txBody>
      </p:sp>
      <p:sp>
        <p:nvSpPr>
          <p:cNvPr id="208" name="Google Shape;208;p29"/>
          <p:cNvSpPr/>
          <p:nvPr/>
        </p:nvSpPr>
        <p:spPr>
          <a:xfrm>
            <a:off x="745052" y="1001375"/>
            <a:ext cx="7979847" cy="452431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Igna 2 materiallarni teshib o`tib, eng pastgi holatga tushadi, bu paytda chalishtirgich 1 bahyaqatorning ko`ndalangiga harakatlanadi. Igna 2  eng pastki holatidan 2–2,5 mm ko`tarilib, halqani hosil qiladi, bu halqaga chalishtirgich 1 o`z halqasini olib kiradi. Igna 2 yuqori ko`tariladi va materialdan chiqadi, ip uzatgich bahyaga ketgan ipni g`altakdan chuvatadi, reyka yuqori ko`tariladi va materiallarni bir bahya bo`yi suradi. Chalishtirgich 1 bahyaqatorning uzunasiga (tikuvchi tomon) harakatlanadi. Igna 2 materialni teshib o`tadi va chalishtirgich 1 ning halqasiga kiradi, bu paytda igna halqasini og`gan holatda tutib turgan chalishtirgich 1 bahyaqator ko`ndalangiga harakatlanadi. </a:t>
            </a:r>
            <a:endParaRPr b="0" i="0" sz="2400" u="none" cap="none" strike="noStrike">
              <a:solidFill>
                <a:srgbClr val="000000"/>
              </a:solidFill>
              <a:latin typeface="Times New Roman"/>
              <a:ea typeface="Times New Roman"/>
              <a:cs typeface="Times New Roman"/>
              <a:sym typeface="Times New Roman"/>
            </a:endParaRPr>
          </a:p>
        </p:txBody>
      </p:sp>
      <p:sp>
        <p:nvSpPr>
          <p:cNvPr id="209" name="Google Shape;209;p29"/>
          <p:cNvSpPr/>
          <p:nvPr/>
        </p:nvSpPr>
        <p:spPr>
          <a:xfrm>
            <a:off x="6372225" y="330278"/>
            <a:ext cx="2352674" cy="529622"/>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200" u="none" cap="none" strike="noStrike">
                <a:solidFill>
                  <a:schemeClr val="lt1"/>
                </a:solidFill>
                <a:latin typeface="Arial"/>
                <a:ea typeface="Arial"/>
                <a:cs typeface="Arial"/>
                <a:sym typeface="Arial"/>
              </a:rPr>
              <a:t>TAVSIFI</a:t>
            </a:r>
            <a:endParaRPr b="0" i="0" sz="22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30"/>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15" name="Google Shape;215;p30"/>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16" name="Google Shape;216;p30"/>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 name="Google Shape;217;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18" name="Google Shape;218;p30"/>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15</a:t>
            </a:r>
            <a:endParaRPr b="1" i="0" sz="2900" u="none" cap="none" strike="noStrike">
              <a:solidFill>
                <a:srgbClr val="000099"/>
              </a:solidFill>
              <a:latin typeface="Times New Roman"/>
              <a:ea typeface="Times New Roman"/>
              <a:cs typeface="Times New Roman"/>
              <a:sym typeface="Times New Roman"/>
            </a:endParaRPr>
          </a:p>
        </p:txBody>
      </p:sp>
      <p:sp>
        <p:nvSpPr>
          <p:cNvPr id="219" name="Google Shape;219;p30"/>
          <p:cNvSpPr/>
          <p:nvPr/>
        </p:nvSpPr>
        <p:spPr>
          <a:xfrm>
            <a:off x="566447" y="730687"/>
            <a:ext cx="8029575" cy="449353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600" u="none" cap="none" strike="noStrike">
                <a:solidFill>
                  <a:srgbClr val="000000"/>
                </a:solidFill>
                <a:latin typeface="Arial"/>
                <a:ea typeface="Arial"/>
                <a:cs typeface="Arial"/>
                <a:sym typeface="Arial"/>
              </a:rPr>
              <a:t>	Igna2 pastga tushishda davom etadi, ip uzatgich ip chiqarib beradi, igna halqasi qisqaradi. Igna bahyani taranglashtirib, oldingi halqa ipini tortadi. Ostki ip uzatgich ostki ipni bo`shatadi, halishtirgichning ignaga ilingan halqasini materialga tomon tortadi.</a:t>
            </a:r>
            <a:endParaRPr b="0" i="0" sz="26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2600" u="none" cap="none" strike="noStrike">
                <a:solidFill>
                  <a:srgbClr val="000000"/>
                </a:solidFill>
                <a:latin typeface="Arial"/>
                <a:ea typeface="Arial"/>
                <a:cs typeface="Arial"/>
                <a:sym typeface="Arial"/>
              </a:rPr>
              <a:t>	Chalishtirgich 1 bahyaqatorning uzunasiga (tikuvchidan oldinga tomon) harakatlanadi, keyin bahyaqatorning ko`ndalangiga harakatlanib, eng ostki holatidan 2–2,5 mm ko`tarilgan igna 2 halqasiga kiradi. Keyin jarayon takrorlanadi. </a:t>
            </a:r>
            <a:endParaRPr b="0" i="0" sz="2600" u="none" cap="none" strike="noStrike">
              <a:solidFill>
                <a:srgbClr val="000000"/>
              </a:solidFill>
              <a:latin typeface="Arial"/>
              <a:ea typeface="Arial"/>
              <a:cs typeface="Arial"/>
              <a:sym typeface="Arial"/>
            </a:endParaRPr>
          </a:p>
        </p:txBody>
      </p:sp>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31"/>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25" name="Google Shape;225;p3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26" name="Google Shape;226;p31"/>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 name="Google Shape;227;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28" name="Google Shape;228;p31"/>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16</a:t>
            </a:r>
            <a:endParaRPr b="1" i="0" sz="2900" u="none" cap="none" strike="noStrike">
              <a:solidFill>
                <a:srgbClr val="000099"/>
              </a:solidFill>
              <a:latin typeface="Times New Roman"/>
              <a:ea typeface="Times New Roman"/>
              <a:cs typeface="Times New Roman"/>
              <a:sym typeface="Times New Roman"/>
            </a:endParaRPr>
          </a:p>
        </p:txBody>
      </p:sp>
      <p:sp>
        <p:nvSpPr>
          <p:cNvPr id="229" name="Google Shape;229;p31"/>
          <p:cNvSpPr/>
          <p:nvPr/>
        </p:nvSpPr>
        <p:spPr>
          <a:xfrm>
            <a:off x="1547813" y="260350"/>
            <a:ext cx="7056437" cy="647700"/>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«ORSHA» (BELORUSSIYA) FIRMASINING 1622 RUSUMLI TIKUV MASHINASI</a:t>
            </a:r>
            <a:endParaRPr b="0" i="0" sz="2000" u="none" cap="none" strike="noStrike">
              <a:solidFill>
                <a:schemeClr val="dk1"/>
              </a:solidFill>
              <a:latin typeface="Times New Roman"/>
              <a:ea typeface="Times New Roman"/>
              <a:cs typeface="Times New Roman"/>
              <a:sym typeface="Times New Roman"/>
            </a:endParaRPr>
          </a:p>
        </p:txBody>
      </p:sp>
      <p:sp>
        <p:nvSpPr>
          <p:cNvPr id="230" name="Google Shape;230;p31"/>
          <p:cNvSpPr/>
          <p:nvPr/>
        </p:nvSpPr>
        <p:spPr>
          <a:xfrm>
            <a:off x="666750" y="1290638"/>
            <a:ext cx="8023225" cy="4093428"/>
          </a:xfrm>
          <a:prstGeom prst="rect">
            <a:avLst/>
          </a:prstGeom>
          <a:noFill/>
          <a:ln>
            <a:noFill/>
          </a:ln>
        </p:spPr>
        <p:txBody>
          <a:bodyPr anchorCtr="0" anchor="t" bIns="45700" lIns="91425" spcFirstLastPara="1" rIns="91425" wrap="square" tIns="45700">
            <a:spAutoFit/>
          </a:bodyPr>
          <a:lstStyle/>
          <a:p>
            <a:pPr indent="457200" lvl="0" marL="0" marR="0" rtl="0" algn="just">
              <a:lnSpc>
                <a:spcPct val="100000"/>
              </a:lnSpc>
              <a:spcBef>
                <a:spcPts val="0"/>
              </a:spcBef>
              <a:spcAft>
                <a:spcPts val="0"/>
              </a:spcAft>
              <a:buNone/>
            </a:pPr>
            <a:r>
              <a:rPr b="0" i="0" lang="en-US" sz="2600" u="none" cap="none" strike="noStrike">
                <a:solidFill>
                  <a:srgbClr val="000000"/>
                </a:solidFill>
                <a:latin typeface="Times New Roman"/>
                <a:ea typeface="Times New Roman"/>
                <a:cs typeface="Times New Roman"/>
                <a:sym typeface="Times New Roman"/>
              </a:rPr>
              <a:t>«Orsha» yengil mashinasozlik firmasining 1622 rusumli tikuv mashinasi ust kiyim bichigi detallarida ikki ipdan solqi halqali bir ipli zanjirsimon chalishishdagidek bitta nusxalama bahyaqator yuritib tikishga mo`ljallangan. Mashina bosh valining aylanish chastotasi 1000 ayl/mingacha, bir tomondagi solqi uchlari oralig`i 6 mm dan 12 mm gacha, solqining uzunligi kamida 4 mm. Materiallarning tepki tagida qisilgan holatdagi maksimal qalinligi 5 mm. Elektr yuritgichining quvvati 0,25 kvt. Ignalar 0277 № 90, 100. ayl/min.</a:t>
            </a:r>
            <a:endParaRPr b="0" i="0" sz="26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9"/>
                                        </p:tgtEl>
                                        <p:attrNameLst>
                                          <p:attrName>style.visibility</p:attrName>
                                        </p:attrNameLst>
                                      </p:cBhvr>
                                      <p:to>
                                        <p:strVal val="visible"/>
                                      </p:to>
                                    </p:set>
                                    <p:animEffect filter="fade" transition="in">
                                      <p:cBhvr>
                                        <p:cTn dur="2000"/>
                                        <p:tgtEl>
                                          <p:spTgt spid="2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3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36" name="Google Shape;236;p3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37" name="Google Shape;237;p32"/>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8" name="Google Shape;238;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39" name="Google Shape;239;p32"/>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17</a:t>
            </a:r>
            <a:endParaRPr b="1" i="0" sz="2900" u="none" cap="none" strike="noStrike">
              <a:solidFill>
                <a:srgbClr val="000099"/>
              </a:solidFill>
              <a:latin typeface="Times New Roman"/>
              <a:ea typeface="Times New Roman"/>
              <a:cs typeface="Times New Roman"/>
              <a:sym typeface="Times New Roman"/>
            </a:endParaRPr>
          </a:p>
        </p:txBody>
      </p:sp>
      <p:sp>
        <p:nvSpPr>
          <p:cNvPr id="240" name="Google Shape;240;p32"/>
          <p:cNvSpPr/>
          <p:nvPr/>
        </p:nvSpPr>
        <p:spPr>
          <a:xfrm>
            <a:off x="671223" y="423639"/>
            <a:ext cx="8029575" cy="5278368"/>
          </a:xfrm>
          <a:prstGeom prst="rect">
            <a:avLst/>
          </a:prstGeom>
          <a:noFill/>
          <a:ln>
            <a:noFill/>
          </a:ln>
        </p:spPr>
        <p:txBody>
          <a:bodyPr anchorCtr="0" anchor="t" bIns="45700" lIns="91425" spcFirstLastPara="1" rIns="91425" wrap="square" tIns="45700">
            <a:spAutoFit/>
          </a:bodyPr>
          <a:lstStyle/>
          <a:p>
            <a:pPr indent="45720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1622 rusumli tikuv mashinasi ustki krivoship polzunli igna, gazlamani surish, reykani gorizontal surish uzeli bilan kinematik bog`langan ikkinchi ostki igna va halqalarni cho`zadigan chalishtirgich mexanizmlaridan tuzilgan. Ignalar ayni vaqtda ip uzatgich vazifasini ham bajaradi.</a:t>
            </a:r>
            <a:endParaRPr b="0" i="0" sz="2500" u="none" cap="none" strike="noStrike">
              <a:solidFill>
                <a:srgbClr val="000000"/>
              </a:solidFill>
              <a:latin typeface="Times New Roman"/>
              <a:ea typeface="Times New Roman"/>
              <a:cs typeface="Times New Roman"/>
              <a:sym typeface="Times New Roman"/>
            </a:endParaRPr>
          </a:p>
          <a:p>
            <a:pPr indent="45720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Nusxalama bahyaqator hosil qilish jarayoni. Nusxalama bahyaqator hosil qilish jarayonida ustki igna, ustki chalishtirgich, ostki igna, chalishtirgich, reyka  va tepki  qatnashadi. </a:t>
            </a:r>
            <a:endParaRPr b="0" i="0" sz="2500" u="none" cap="none" strike="noStrike">
              <a:solidFill>
                <a:srgbClr val="000000"/>
              </a:solidFill>
              <a:latin typeface="Times New Roman"/>
              <a:ea typeface="Times New Roman"/>
              <a:cs typeface="Times New Roman"/>
              <a:sym typeface="Times New Roman"/>
            </a:endParaRPr>
          </a:p>
          <a:p>
            <a:pPr indent="45720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Ustki igna  pastga tusha borib, materiallarni teshib o`tadi; ostki ignaning halqasini ustki chalishtirgich  materiallardan yuqorida tutib turadi. Reyka  salt yurib, tikuvchi tomonga suriladi.</a:t>
            </a:r>
            <a:endParaRPr b="0" i="0" sz="2500" u="none" cap="none" strike="noStrike">
              <a:solidFill>
                <a:srgbClr val="000000"/>
              </a:solidFill>
              <a:latin typeface="Times New Roman"/>
              <a:ea typeface="Times New Roman"/>
              <a:cs typeface="Times New Roman"/>
              <a:sym typeface="Times New Roman"/>
            </a:endParaRPr>
          </a:p>
        </p:txBody>
      </p:sp>
      <p:sp>
        <p:nvSpPr>
          <p:cNvPr id="241" name="Google Shape;241;p32"/>
          <p:cNvSpPr/>
          <p:nvPr/>
        </p:nvSpPr>
        <p:spPr>
          <a:xfrm>
            <a:off x="5133975" y="6048375"/>
            <a:ext cx="3352800" cy="60007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3000" u="none" cap="none" strike="noStrike">
                <a:solidFill>
                  <a:schemeClr val="lt1"/>
                </a:solidFill>
                <a:latin typeface="Arial"/>
                <a:ea typeface="Arial"/>
                <a:cs typeface="Arial"/>
                <a:sym typeface="Arial"/>
              </a:rPr>
              <a:t>TAVSIFI</a:t>
            </a:r>
            <a:endParaRPr b="0" i="0" sz="3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3"/>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47" name="Google Shape;247;p3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48" name="Google Shape;248;p33"/>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 name="Google Shape;249;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50" name="Google Shape;250;p33"/>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18</a:t>
            </a:r>
            <a:endParaRPr b="1" i="0" sz="2900" u="none" cap="none" strike="noStrike">
              <a:solidFill>
                <a:srgbClr val="000099"/>
              </a:solidFill>
              <a:latin typeface="Times New Roman"/>
              <a:ea typeface="Times New Roman"/>
              <a:cs typeface="Times New Roman"/>
              <a:sym typeface="Times New Roman"/>
            </a:endParaRPr>
          </a:p>
        </p:txBody>
      </p:sp>
      <p:sp>
        <p:nvSpPr>
          <p:cNvPr id="251" name="Google Shape;251;p33"/>
          <p:cNvSpPr/>
          <p:nvPr/>
        </p:nvSpPr>
        <p:spPr>
          <a:xfrm>
            <a:off x="580736" y="731332"/>
            <a:ext cx="8001000" cy="469359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Ustki igna  eng pastki chekka holatga tushib, keyin 2–2,5 mm yuqori ko`tarilib, halqa hosil qiladi, o`nga ostki chalishtirgich 4 kirib, halqani tutib turadi. Ustki igna  materialdan chiqadi, ustki chalishtirgich  ostki igna 6 ning halqasidan chiqadi.</a:t>
            </a:r>
            <a:endParaRPr b="0" i="0" sz="23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	Ostki igna 6 yuqoriga ko`tariladi, materialni teshib o`tadi, bunda ostki igna teshgan joy ustki igna  teshgan joydan taxminan yarim bahya bo`yi beriroq bo`ladi. Ayni vaqtda reyka  yuqori ko`tarilib, materiallarni bir bahya bo`yi suradi. Reyka bilan birga ostki igna  ham tikuvchidan oldinga tomon suriladi. Igna 6 eng yuqori chekka holatga yetib, keyin 2–2,5 mm pastga tushadi va ostki ipdan halqa hosil qiladi, bu halqani ustki chalishtirgich  ilib oladi. Materiallarni surish oxirida ostki chalishtirgich  ustki igna  halqasidan chiqadi. Keyin jarayon takrorlanadi.</a:t>
            </a:r>
            <a:endParaRPr b="0" i="0" sz="2300" u="none" cap="none" strike="noStrike">
              <a:solidFill>
                <a:srgbClr val="000000"/>
              </a:solidFill>
              <a:latin typeface="Times New Roman"/>
              <a:ea typeface="Times New Roman"/>
              <a:cs typeface="Times New Roman"/>
              <a:sym typeface="Times New Roman"/>
            </a:endParaRPr>
          </a:p>
        </p:txBody>
      </p:sp>
      <p:sp>
        <p:nvSpPr>
          <p:cNvPr id="252" name="Google Shape;252;p33"/>
          <p:cNvSpPr/>
          <p:nvPr/>
        </p:nvSpPr>
        <p:spPr>
          <a:xfrm>
            <a:off x="5734050" y="330278"/>
            <a:ext cx="2447925" cy="401054"/>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TAVSIFI</a:t>
            </a:r>
            <a:endParaRPr b="0" i="0" sz="2000" u="none" cap="none" strike="noStrike">
              <a:solidFill>
                <a:schemeClr val="lt1"/>
              </a:solidFill>
              <a:latin typeface="Arial"/>
              <a:ea typeface="Arial"/>
              <a:cs typeface="Arial"/>
              <a:sym typeface="Arial"/>
            </a:endParaRPr>
          </a:p>
        </p:txBody>
      </p:sp>
      <p:sp>
        <p:nvSpPr>
          <p:cNvPr id="253" name="Google Shape;253;p33"/>
          <p:cNvSpPr/>
          <p:nvPr/>
        </p:nvSpPr>
        <p:spPr>
          <a:xfrm>
            <a:off x="3998728" y="5845898"/>
            <a:ext cx="5055079" cy="847725"/>
          </a:xfrm>
          <a:prstGeom prst="rect">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chemeClr val="lt1"/>
                </a:solidFill>
                <a:latin typeface="Algerian"/>
                <a:ea typeface="Algerian"/>
                <a:cs typeface="Algerian"/>
                <a:sym typeface="Algerian"/>
              </a:rPr>
              <a:t>Andijon mashinasozlik instituti</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34"/>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59" name="Google Shape;259;p3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60" name="Google Shape;260;p34"/>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 name="Google Shape;261;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62" name="Google Shape;262;p34"/>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19</a:t>
            </a:r>
            <a:endParaRPr b="1" i="0" sz="2900" u="none" cap="none" strike="noStrike">
              <a:solidFill>
                <a:srgbClr val="000099"/>
              </a:solidFill>
              <a:latin typeface="Times New Roman"/>
              <a:ea typeface="Times New Roman"/>
              <a:cs typeface="Times New Roman"/>
              <a:sym typeface="Times New Roman"/>
            </a:endParaRPr>
          </a:p>
        </p:txBody>
      </p:sp>
      <p:sp>
        <p:nvSpPr>
          <p:cNvPr id="263" name="Google Shape;263;p34"/>
          <p:cNvSpPr/>
          <p:nvPr/>
        </p:nvSpPr>
        <p:spPr>
          <a:xfrm>
            <a:off x="1516063" y="330278"/>
            <a:ext cx="7056437" cy="647700"/>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«ZINGER» FIRMASINING 302-4-206-A RUSUMLI IKKI IGNALI TIKUV MASHINASI</a:t>
            </a:r>
            <a:endParaRPr b="0" i="0" sz="2000" u="none" cap="none" strike="noStrike">
              <a:solidFill>
                <a:schemeClr val="dk1"/>
              </a:solidFill>
              <a:latin typeface="Times New Roman"/>
              <a:ea typeface="Times New Roman"/>
              <a:cs typeface="Times New Roman"/>
              <a:sym typeface="Times New Roman"/>
            </a:endParaRPr>
          </a:p>
        </p:txBody>
      </p:sp>
      <p:sp>
        <p:nvSpPr>
          <p:cNvPr id="264" name="Google Shape;264;p34"/>
          <p:cNvSpPr/>
          <p:nvPr/>
        </p:nvSpPr>
        <p:spPr>
          <a:xfrm>
            <a:off x="472786" y="1082574"/>
            <a:ext cx="8216900" cy="4693593"/>
          </a:xfrm>
          <a:prstGeom prst="rect">
            <a:avLst/>
          </a:prstGeom>
          <a:noFill/>
          <a:ln>
            <a:noFill/>
          </a:ln>
        </p:spPr>
        <p:txBody>
          <a:bodyPr anchorCtr="0" anchor="t" bIns="45700" lIns="91425" spcFirstLastPara="1" rIns="91425" wrap="square" tIns="45700">
            <a:spAutoFit/>
          </a:bodyPr>
          <a:lstStyle/>
          <a:p>
            <a:pPr indent="449263"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302-4-206-A rusumli tikuv mashinasi erkaklar jinsi shimlari va qalin materiallardan tayyorlanadigan kiyim detallarini parallel ikki ipli zanjirsimon bahyaqator yuritib tikishga mo`ljallangan. Asosiy valining aylanishlar soni 4500 ayl/min. Bahya uzunligi 6,4 mm. Tepkisining ko`tarish balandligi 8 mm, ignalar harakat yo`li 31,7 mm. «Zinger» firmasining 3260-01 ignalari qo`llaniladi.</a:t>
            </a:r>
            <a:endParaRPr b="0" i="0" sz="2300" u="none" cap="none" strike="noStrike">
              <a:solidFill>
                <a:srgbClr val="000000"/>
              </a:solidFill>
              <a:latin typeface="Times New Roman"/>
              <a:ea typeface="Times New Roman"/>
              <a:cs typeface="Times New Roman"/>
              <a:sym typeface="Times New Roman"/>
            </a:endParaRPr>
          </a:p>
          <a:p>
            <a:pPr indent="449263"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Mashinada krivoship shatunli igna mexanizmi, murakkab fazoviy harakatlanuvchi ikkita chalishtirgich va reyka tipidagi materiallarni surish mexanizmlari bor.</a:t>
            </a:r>
            <a:endParaRPr b="0" i="0" sz="2300" u="none" cap="none" strike="noStrike">
              <a:solidFill>
                <a:srgbClr val="000000"/>
              </a:solidFill>
              <a:latin typeface="Times New Roman"/>
              <a:ea typeface="Times New Roman"/>
              <a:cs typeface="Times New Roman"/>
              <a:sym typeface="Times New Roman"/>
            </a:endParaRPr>
          </a:p>
          <a:p>
            <a:pPr indent="449263" lvl="0" marL="0" marR="0" rtl="0" algn="just">
              <a:lnSpc>
                <a:spcPct val="100000"/>
              </a:lnSpc>
              <a:spcBef>
                <a:spcPts val="0"/>
              </a:spcBef>
              <a:spcAft>
                <a:spcPts val="0"/>
              </a:spcAft>
              <a:buNone/>
            </a:pPr>
            <a:r>
              <a:rPr b="0" i="0" lang="en-US" sz="2300" u="none" cap="none" strike="noStrike">
                <a:solidFill>
                  <a:srgbClr val="000000"/>
                </a:solidFill>
                <a:latin typeface="Times New Roman"/>
                <a:ea typeface="Times New Roman"/>
                <a:cs typeface="Times New Roman"/>
                <a:sym typeface="Times New Roman"/>
              </a:rPr>
              <a:t>Chapki ignalarga ustki ipni taqishni ko`rib chiqamiz. G`altakdan ip ip yo`naltirgich teshiklaridan o`tkaziladi, taranglash rostlagichi  shaybalari orasidan pastdan yuqoriga aylantirilib, mashina tanasiga o`rnatilgan yo`naltirgichning ketingi teshigiga kiritiladi.</a:t>
            </a:r>
            <a:endParaRPr/>
          </a:p>
        </p:txBody>
      </p:sp>
    </p:spTree>
  </p:cSld>
  <p:clrMapOvr>
    <a:masterClrMapping/>
  </p:clrMapOvr>
  <p:transition>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3"/>
                                        </p:tgtEl>
                                        <p:attrNameLst>
                                          <p:attrName>style.visibility</p:attrName>
                                        </p:attrNameLst>
                                      </p:cBhvr>
                                      <p:to>
                                        <p:strVal val="visible"/>
                                      </p:to>
                                    </p:set>
                                    <p:animEffect filter="fade" transition="in">
                                      <p:cBhvr>
                                        <p:cTn dur="2000"/>
                                        <p:tgtEl>
                                          <p:spTgt spid="2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5"/>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70" name="Google Shape;270;p3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71" name="Google Shape;271;p35"/>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73" name="Google Shape;273;p35"/>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20</a:t>
            </a:r>
            <a:endParaRPr b="1" i="0" sz="2900" u="none" cap="none" strike="noStrike">
              <a:solidFill>
                <a:srgbClr val="000099"/>
              </a:solidFill>
              <a:latin typeface="Times New Roman"/>
              <a:ea typeface="Times New Roman"/>
              <a:cs typeface="Times New Roman"/>
              <a:sym typeface="Times New Roman"/>
            </a:endParaRPr>
          </a:p>
        </p:txBody>
      </p:sp>
      <p:sp>
        <p:nvSpPr>
          <p:cNvPr id="274" name="Google Shape;274;p35"/>
          <p:cNvSpPr/>
          <p:nvPr/>
        </p:nvSpPr>
        <p:spPr>
          <a:xfrm>
            <a:off x="552161" y="738189"/>
            <a:ext cx="8058150" cy="489364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So`ngra ip ip uzatgich 4 ning teshigidan, yuqoridan pastga igna tutgichning chap teshigidan o`tkazib old tomondan igna ning ko`ziga taqiladi.</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Ostki ip g`altakdan yo`naltirgich plastinalari orqali ip yo`naltirgich teshiklaridan taranglash rostlagichi shaybalari orasidan aylantiriladi va mashina ostki qismining yon tomoniga o`rnatilgan sterjen  teshiklaridan, so`ngra ip yo`naltirgich plastinasi  teshiklaridan olib o`tiladi. Keyin o`ngdan chapga ip yo`naltirgichning teshiklaridan va chalishtirgich  teshiklaridan o`tkaziladi. Ostki ip taqilgandan so`ng qopqoq yopib qo`yiladi.</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Bahya yirikligi dastak 6 yordamida o`zgartiriladi. Tepkining bosimi va ko`tarish balandligi to`g`ri bahyaqatorli mashinalaridek bajariladi.</a:t>
            </a:r>
            <a:endParaRPr b="0" i="0" sz="2400" u="none" cap="none" strike="noStrike">
              <a:solidFill>
                <a:srgbClr val="000000"/>
              </a:solidFill>
              <a:latin typeface="Times New Roman"/>
              <a:ea typeface="Times New Roman"/>
              <a:cs typeface="Times New Roman"/>
              <a:sym typeface="Times New Roman"/>
            </a:endParaRPr>
          </a:p>
        </p:txBody>
      </p:sp>
      <p:sp>
        <p:nvSpPr>
          <p:cNvPr id="275" name="Google Shape;275;p35"/>
          <p:cNvSpPr/>
          <p:nvPr/>
        </p:nvSpPr>
        <p:spPr>
          <a:xfrm>
            <a:off x="4143375" y="238125"/>
            <a:ext cx="4305300" cy="500064"/>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ISHLASH PRINTSIPI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6"/>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81" name="Google Shape;281;p3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82" name="Google Shape;282;p36"/>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 name="Google Shape;283;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84" name="Google Shape;284;p36"/>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21</a:t>
            </a:r>
            <a:endParaRPr b="1" i="0" sz="2900" u="none" cap="none" strike="noStrike">
              <a:solidFill>
                <a:srgbClr val="000099"/>
              </a:solidFill>
              <a:latin typeface="Times New Roman"/>
              <a:ea typeface="Times New Roman"/>
              <a:cs typeface="Times New Roman"/>
              <a:sym typeface="Times New Roman"/>
            </a:endParaRPr>
          </a:p>
        </p:txBody>
      </p:sp>
      <p:pic>
        <p:nvPicPr>
          <p:cNvPr id="285" name="Google Shape;285;p36"/>
          <p:cNvPicPr preferRelativeResize="0"/>
          <p:nvPr/>
        </p:nvPicPr>
        <p:blipFill rotWithShape="1">
          <a:blip r:embed="rId3">
            <a:alphaModFix/>
          </a:blip>
          <a:srcRect b="0" l="0" r="0" t="0"/>
          <a:stretch/>
        </p:blipFill>
        <p:spPr>
          <a:xfrm>
            <a:off x="1403350" y="692150"/>
            <a:ext cx="5868988" cy="4681538"/>
          </a:xfrm>
          <a:prstGeom prst="rect">
            <a:avLst/>
          </a:prstGeom>
          <a:noFill/>
          <a:ln>
            <a:noFill/>
          </a:ln>
        </p:spPr>
      </p:pic>
      <p:sp>
        <p:nvSpPr>
          <p:cNvPr id="286" name="Google Shape;286;p36"/>
          <p:cNvSpPr/>
          <p:nvPr/>
        </p:nvSpPr>
        <p:spPr>
          <a:xfrm>
            <a:off x="676275" y="5886450"/>
            <a:ext cx="8029575" cy="904875"/>
          </a:xfrm>
          <a:prstGeom prst="roundRect">
            <a:avLst>
              <a:gd fmla="val 16667" name="adj"/>
            </a:avLst>
          </a:prstGeom>
          <a:gradFill>
            <a:gsLst>
              <a:gs pos="0">
                <a:srgbClr val="FF932B"/>
              </a:gs>
              <a:gs pos="100000">
                <a:srgbClr val="FFB67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1" lang="en-US" sz="2000" u="none" cap="none" strike="noStrike">
                <a:solidFill>
                  <a:schemeClr val="lt1"/>
                </a:solidFill>
                <a:latin typeface="Times New Roman"/>
                <a:ea typeface="Times New Roman"/>
                <a:cs typeface="Times New Roman"/>
                <a:sym typeface="Times New Roman"/>
              </a:rPr>
              <a:t>5-rasm. “Zinger” firmasining 302-4-A rusumli ikki ignali tikuv mashinasining tashqi ko`rinishi</a:t>
            </a:r>
            <a:endParaRPr b="0" i="0" sz="20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7"/>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292" name="Google Shape;292;p3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293" name="Google Shape;293;p37"/>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 name="Google Shape;294;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295" name="Google Shape;295;p37"/>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22</a:t>
            </a:r>
            <a:endParaRPr b="1" i="0" sz="2900" u="none" cap="none" strike="noStrike">
              <a:solidFill>
                <a:srgbClr val="000099"/>
              </a:solidFill>
              <a:latin typeface="Times New Roman"/>
              <a:ea typeface="Times New Roman"/>
              <a:cs typeface="Times New Roman"/>
              <a:sym typeface="Times New Roman"/>
            </a:endParaRPr>
          </a:p>
        </p:txBody>
      </p:sp>
      <p:sp>
        <p:nvSpPr>
          <p:cNvPr id="296" name="Google Shape;296;p37"/>
          <p:cNvSpPr/>
          <p:nvPr/>
        </p:nvSpPr>
        <p:spPr>
          <a:xfrm>
            <a:off x="1420813" y="271239"/>
            <a:ext cx="7056437" cy="647700"/>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«PFAFF» FIRMASINING 5487 R 16 980B IKKI IGNALI ZANJIRSIMON BAHYALI TIKUV MASHINASI</a:t>
            </a:r>
            <a:endParaRPr b="0" i="0" sz="2000" u="none" cap="none" strike="noStrike">
              <a:solidFill>
                <a:schemeClr val="dk1"/>
              </a:solidFill>
              <a:latin typeface="Times New Roman"/>
              <a:ea typeface="Times New Roman"/>
              <a:cs typeface="Times New Roman"/>
              <a:sym typeface="Times New Roman"/>
            </a:endParaRPr>
          </a:p>
        </p:txBody>
      </p:sp>
      <p:sp>
        <p:nvSpPr>
          <p:cNvPr id="297" name="Google Shape;297;p37"/>
          <p:cNvSpPr/>
          <p:nvPr/>
        </p:nvSpPr>
        <p:spPr>
          <a:xfrm>
            <a:off x="628650" y="1118622"/>
            <a:ext cx="8115300" cy="4324261"/>
          </a:xfrm>
          <a:prstGeom prst="rect">
            <a:avLst/>
          </a:prstGeom>
          <a:noFill/>
          <a:ln>
            <a:noFill/>
          </a:ln>
        </p:spPr>
        <p:txBody>
          <a:bodyPr anchorCtr="0" anchor="t" bIns="45700" lIns="91425" spcFirstLastPara="1" rIns="91425" wrap="square" tIns="45700">
            <a:spAutoFit/>
          </a:bodyPr>
          <a:lstStyle/>
          <a:p>
            <a:pPr indent="45720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«Pfaff» firmasi ishlab chiqaradigan bu mashina shim o`ta qirqimlarini va qalin materillarni ikkita parallel ikki ipli zanjirsimon bahyaqator yuritib tikishga mo`ljallangan. Asosiy valining aylanish chastotasi 5000 ayl/mingacha, bahyasining yirikligi 0 dan 6 mm gacha rostlanadi, parallel ignalari oralig`i 2 mm. Tepkisining ko`tarilish balandligi 8 mm.</a:t>
            </a:r>
            <a:endParaRPr b="0" i="0" sz="2500" u="none" cap="none" strike="noStrike">
              <a:solidFill>
                <a:srgbClr val="000000"/>
              </a:solidFill>
              <a:latin typeface="Times New Roman"/>
              <a:ea typeface="Times New Roman"/>
              <a:cs typeface="Times New Roman"/>
              <a:sym typeface="Times New Roman"/>
            </a:endParaRPr>
          </a:p>
          <a:p>
            <a:pPr indent="45720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Mashinada ignalar mexanizmi, fazoviy murakkab harakat qiladigan ikkita chalishtirgich, materiallarni suradigan reykali mexanizm bor. Mashina g`ildirakli nasos bilan ishlaydigan markazlashgan avtomatik moylash sistemasi bilan ta`minlangan.</a:t>
            </a:r>
            <a:endParaRPr/>
          </a:p>
        </p:txBody>
      </p:sp>
    </p:spTree>
  </p:cSld>
  <p:clrMapOvr>
    <a:masterClrMapping/>
  </p:clrMapOvr>
  <p:transition>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6"/>
                                        </p:tgtEl>
                                        <p:attrNameLst>
                                          <p:attrName>style.visibility</p:attrName>
                                        </p:attrNameLst>
                                      </p:cBhvr>
                                      <p:to>
                                        <p:strVal val="visible"/>
                                      </p:to>
                                    </p:set>
                                    <p:animEffect filter="fade" transition="in">
                                      <p:cBhvr>
                                        <p:cTn dur="2000"/>
                                        <p:tgtEl>
                                          <p:spTgt spid="2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8"/>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03" name="Google Shape;303;p3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04" name="Google Shape;304;p38"/>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 name="Google Shape;305;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06" name="Google Shape;306;p38"/>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23</a:t>
            </a:r>
            <a:endParaRPr b="1" i="0" sz="2900" u="none" cap="none" strike="noStrike">
              <a:solidFill>
                <a:srgbClr val="000099"/>
              </a:solidFill>
              <a:latin typeface="Times New Roman"/>
              <a:ea typeface="Times New Roman"/>
              <a:cs typeface="Times New Roman"/>
              <a:sym typeface="Times New Roman"/>
            </a:endParaRPr>
          </a:p>
        </p:txBody>
      </p:sp>
      <p:sp>
        <p:nvSpPr>
          <p:cNvPr id="307" name="Google Shape;307;p38"/>
          <p:cNvSpPr/>
          <p:nvPr/>
        </p:nvSpPr>
        <p:spPr>
          <a:xfrm>
            <a:off x="649803" y="707500"/>
            <a:ext cx="7970322" cy="4893647"/>
          </a:xfrm>
          <a:prstGeom prst="rect">
            <a:avLst/>
          </a:prstGeom>
          <a:noFill/>
          <a:ln>
            <a:noFill/>
          </a:ln>
        </p:spPr>
        <p:txBody>
          <a:bodyPr anchorCtr="0" anchor="t" bIns="45700" lIns="91425" spcFirstLastPara="1" rIns="91425" wrap="square" tIns="45700">
            <a:spAutoFit/>
          </a:bodyPr>
          <a:lstStyle/>
          <a:p>
            <a:pPr indent="45720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Ustki ipni taqish uchun maxovik g`ildirakni (4.4-rasm) burib, ignalar 1 va 2 eng yuqori holatga ko`tariladi, chap igna 2 ning ustki ipi taqiladi. Buning uchun g`altakdan chiqqan ip g`altak tayanchi tepasidagi sterjen teshiklaridan (rasmda kursatilmagan), birin-ketin ip yo`naltirish teshiklari 11, 12 dan o`tkaziladi va taranglash rostlagichi shaybalari 10 orasidan aylantirilib, ip yo`naltirish teshigi 9 ga kiritiladi. Keyin ip o`ngdan chap tomonga ip yo`naltirgich 8 ning ketingi teshigidan o`tkazilib, ip uzatgichlar 7, 6 ning ketingi teshigiga kiritiladi, yuqoridan pastga tomon ip yo`naltirgich 5 ning halqasidan o`tkazilib, igna tutgich 3 ga mahkamlangan ip yo`naltirgich 4 ning teshigidan olib o`tiladi va tikuvchidan oldinga tomon yo`nalishda igna 2 ning ko`ziga taqiladi </a:t>
            </a:r>
            <a:endParaRPr/>
          </a:p>
        </p:txBody>
      </p:sp>
      <p:sp>
        <p:nvSpPr>
          <p:cNvPr id="308" name="Google Shape;308;p38"/>
          <p:cNvSpPr/>
          <p:nvPr/>
        </p:nvSpPr>
        <p:spPr>
          <a:xfrm>
            <a:off x="4410075" y="6125369"/>
            <a:ext cx="4305300" cy="500064"/>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ISHLASH PRINTSIPI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39"/>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14" name="Google Shape;314;p3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15" name="Google Shape;315;p39"/>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 name="Google Shape;316;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17" name="Google Shape;317;p39"/>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24</a:t>
            </a:r>
            <a:endParaRPr b="1" i="0" sz="2900" u="none" cap="none" strike="noStrike">
              <a:solidFill>
                <a:srgbClr val="000099"/>
              </a:solidFill>
              <a:latin typeface="Times New Roman"/>
              <a:ea typeface="Times New Roman"/>
              <a:cs typeface="Times New Roman"/>
              <a:sym typeface="Times New Roman"/>
            </a:endParaRPr>
          </a:p>
        </p:txBody>
      </p:sp>
      <p:pic>
        <p:nvPicPr>
          <p:cNvPr id="318" name="Google Shape;318;p39"/>
          <p:cNvPicPr preferRelativeResize="0"/>
          <p:nvPr/>
        </p:nvPicPr>
        <p:blipFill rotWithShape="1">
          <a:blip r:embed="rId3">
            <a:alphaModFix/>
          </a:blip>
          <a:srcRect b="0" l="0" r="0" t="0"/>
          <a:stretch/>
        </p:blipFill>
        <p:spPr>
          <a:xfrm>
            <a:off x="1425575" y="859899"/>
            <a:ext cx="6470650" cy="4168125"/>
          </a:xfrm>
          <a:prstGeom prst="rect">
            <a:avLst/>
          </a:prstGeom>
          <a:noFill/>
          <a:ln>
            <a:noFill/>
          </a:ln>
        </p:spPr>
      </p:pic>
      <p:sp>
        <p:nvSpPr>
          <p:cNvPr id="319" name="Google Shape;319;p39"/>
          <p:cNvSpPr/>
          <p:nvPr/>
        </p:nvSpPr>
        <p:spPr>
          <a:xfrm>
            <a:off x="895350" y="5953125"/>
            <a:ext cx="7629525" cy="714375"/>
          </a:xfrm>
          <a:prstGeom prst="roundRect">
            <a:avLst>
              <a:gd fmla="val 16667" name="adj"/>
            </a:avLst>
          </a:prstGeom>
          <a:gradFill>
            <a:gsLst>
              <a:gs pos="0">
                <a:srgbClr val="FF932B"/>
              </a:gs>
              <a:gs pos="100000">
                <a:srgbClr val="FFB67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1" lang="en-US" sz="2000" u="none" cap="none" strike="noStrike">
                <a:solidFill>
                  <a:schemeClr val="lt1"/>
                </a:solidFill>
                <a:latin typeface="Times New Roman"/>
                <a:ea typeface="Times New Roman"/>
                <a:cs typeface="Times New Roman"/>
                <a:sym typeface="Times New Roman"/>
              </a:rPr>
              <a:t>6- rasm. 5487-R-16-98 ikki ignali tikuv mashinasining tashqi ko`rinishi</a:t>
            </a:r>
            <a:endParaRPr b="0" i="0" sz="20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40"/>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25" name="Google Shape;325;p40"/>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26" name="Google Shape;326;p40"/>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 name="Google Shape;327;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28" name="Google Shape;328;p40"/>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25</a:t>
            </a:r>
            <a:endParaRPr b="1" i="0" sz="2900" u="none" cap="none" strike="noStrike">
              <a:solidFill>
                <a:srgbClr val="000099"/>
              </a:solidFill>
              <a:latin typeface="Times New Roman"/>
              <a:ea typeface="Times New Roman"/>
              <a:cs typeface="Times New Roman"/>
              <a:sym typeface="Times New Roman"/>
            </a:endParaRPr>
          </a:p>
        </p:txBody>
      </p:sp>
      <p:sp>
        <p:nvSpPr>
          <p:cNvPr id="329" name="Google Shape;329;p40"/>
          <p:cNvSpPr/>
          <p:nvPr/>
        </p:nvSpPr>
        <p:spPr>
          <a:xfrm>
            <a:off x="561686" y="974200"/>
            <a:ext cx="8039100" cy="424731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3000" u="none" cap="none" strike="noStrike">
                <a:solidFill>
                  <a:srgbClr val="000000"/>
                </a:solidFill>
                <a:latin typeface="Times New Roman"/>
                <a:ea typeface="Times New Roman"/>
                <a:cs typeface="Times New Roman"/>
                <a:sym typeface="Times New Roman"/>
              </a:rPr>
              <a:t>	O`ngdagi ignaga ham ip sho`nga o`xshash taqiladi. Tikishni boshlash uchun ignalarga taqilgan iplardan uzunligi 60–70 mm uch chiqariladi.</a:t>
            </a:r>
            <a:endParaRPr b="0" i="0" sz="3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3000" u="none" cap="none" strike="noStrike">
                <a:solidFill>
                  <a:srgbClr val="000000"/>
                </a:solidFill>
                <a:latin typeface="Times New Roman"/>
                <a:ea typeface="Times New Roman"/>
                <a:cs typeface="Times New Roman"/>
                <a:sym typeface="Times New Roman"/>
              </a:rPr>
              <a:t>	Chalishtirgichlar (4.7-rasm, b) 1 va 2 ning ostki iplarini taqish oldidan platforma ustidagi qopqoq ochiladi. Maxovik g`ildiragini burib, chalishtirgichlar 1 va 2 ni o`ng tomondagi eng chetki holatga qo`yish kerak.</a:t>
            </a:r>
            <a:endParaRPr b="0" i="0" sz="3000" u="none" cap="none" strike="noStrike">
              <a:solidFill>
                <a:srgbClr val="000000"/>
              </a:solidFill>
              <a:latin typeface="Times New Roman"/>
              <a:ea typeface="Times New Roman"/>
              <a:cs typeface="Times New Roman"/>
              <a:sym typeface="Times New Roman"/>
            </a:endParaRPr>
          </a:p>
        </p:txBody>
      </p:sp>
      <p:sp>
        <p:nvSpPr>
          <p:cNvPr id="330" name="Google Shape;330;p40"/>
          <p:cNvSpPr/>
          <p:nvPr/>
        </p:nvSpPr>
        <p:spPr>
          <a:xfrm>
            <a:off x="3998728" y="5845898"/>
            <a:ext cx="5055079" cy="847725"/>
          </a:xfrm>
          <a:prstGeom prst="rect">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chemeClr val="lt1"/>
                </a:solidFill>
                <a:latin typeface="Algerian"/>
                <a:ea typeface="Algerian"/>
                <a:cs typeface="Algerian"/>
                <a:sym typeface="Algerian"/>
              </a:rPr>
              <a:t>Andijon mashinasozlik instituti</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1"/>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36" name="Google Shape;336;p4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37" name="Google Shape;337;p41"/>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 name="Google Shape;338;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39" name="Google Shape;339;p41"/>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26</a:t>
            </a:r>
            <a:endParaRPr b="1" i="0" sz="2900" u="none" cap="none" strike="noStrike">
              <a:solidFill>
                <a:srgbClr val="000099"/>
              </a:solidFill>
              <a:latin typeface="Times New Roman"/>
              <a:ea typeface="Times New Roman"/>
              <a:cs typeface="Times New Roman"/>
              <a:sym typeface="Times New Roman"/>
            </a:endParaRPr>
          </a:p>
        </p:txBody>
      </p:sp>
      <p:pic>
        <p:nvPicPr>
          <p:cNvPr id="340" name="Google Shape;340;p41"/>
          <p:cNvPicPr preferRelativeResize="0"/>
          <p:nvPr/>
        </p:nvPicPr>
        <p:blipFill rotWithShape="1">
          <a:blip r:embed="rId3">
            <a:alphaModFix/>
          </a:blip>
          <a:srcRect b="0" l="0" r="0" t="0"/>
          <a:stretch/>
        </p:blipFill>
        <p:spPr>
          <a:xfrm>
            <a:off x="1015265" y="974200"/>
            <a:ext cx="7131941" cy="3893075"/>
          </a:xfrm>
          <a:prstGeom prst="rect">
            <a:avLst/>
          </a:prstGeom>
          <a:noFill/>
          <a:ln>
            <a:noFill/>
          </a:ln>
        </p:spPr>
      </p:pic>
      <p:sp>
        <p:nvSpPr>
          <p:cNvPr id="341" name="Google Shape;341;p41"/>
          <p:cNvSpPr/>
          <p:nvPr/>
        </p:nvSpPr>
        <p:spPr>
          <a:xfrm>
            <a:off x="1159121" y="6019800"/>
            <a:ext cx="7346704" cy="69532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7 </a:t>
            </a:r>
            <a:r>
              <a:rPr b="0" i="1" lang="en-US" sz="2000" u="none" cap="none" strike="noStrike">
                <a:solidFill>
                  <a:schemeClr val="lt1"/>
                </a:solidFill>
                <a:latin typeface="Arial"/>
                <a:ea typeface="Arial"/>
                <a:cs typeface="Arial"/>
                <a:sym typeface="Arial"/>
              </a:rPr>
              <a:t>-rasm. 5487 R 16 980V ikki ignali tikuv </a:t>
            </a:r>
            <a:endParaRPr b="0" i="1" sz="20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None/>
            </a:pPr>
            <a:r>
              <a:rPr b="0" i="1" lang="en-US" sz="2000" u="none" cap="none" strike="noStrike">
                <a:solidFill>
                  <a:schemeClr val="lt1"/>
                </a:solidFill>
                <a:latin typeface="Arial"/>
                <a:ea typeface="Arial"/>
                <a:cs typeface="Arial"/>
                <a:sym typeface="Arial"/>
              </a:rPr>
              <a:t>mashinasida ostki ipni taqish</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42"/>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47" name="Google Shape;347;p4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48" name="Google Shape;348;p42"/>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50" name="Google Shape;350;p42"/>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27</a:t>
            </a:r>
            <a:endParaRPr b="1" i="0" sz="2900" u="none" cap="none" strike="noStrike">
              <a:solidFill>
                <a:srgbClr val="000099"/>
              </a:solidFill>
              <a:latin typeface="Times New Roman"/>
              <a:ea typeface="Times New Roman"/>
              <a:cs typeface="Times New Roman"/>
              <a:sym typeface="Times New Roman"/>
            </a:endParaRPr>
          </a:p>
        </p:txBody>
      </p:sp>
      <p:sp>
        <p:nvSpPr>
          <p:cNvPr id="351" name="Google Shape;351;p42"/>
          <p:cNvSpPr/>
          <p:nvPr/>
        </p:nvSpPr>
        <p:spPr>
          <a:xfrm>
            <a:off x="460375" y="703154"/>
            <a:ext cx="8216900" cy="489364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400" u="none" cap="none" strike="noStrike">
                <a:solidFill>
                  <a:srgbClr val="000000"/>
                </a:solidFill>
                <a:latin typeface="Times New Roman"/>
                <a:ea typeface="Times New Roman"/>
                <a:cs typeface="Times New Roman"/>
                <a:sym typeface="Times New Roman"/>
              </a:rPr>
              <a:t>	Ketingi chalishtirgich 2 ipini taqish uchun g`altakdan chiqqan ip g`altak tayanchi tepasida joylashgan sterjendagi teshiklardan (rasmda ko`rsatilmagan), ip yo`naltirish teshiklari 10 va 11 dan (7-rasm, a) o`tkaziladi, taranglash rostlagichi shaybalari 9 orasidan pastdan yuqori tomon aylantirilib, ip yo`naltirish teshigi 8 ga kiritiladi. Keyin ip ip yo`naltirgich 7 ning teshigi orqali pastga tomon plastina 6 ning teshiklaridan o`tkazilib, mashina platformasi ustida uzunasiga o`rnatilgan plastinka 5 tagidan olib o`tiladi. So`ngra ip (7-rasm, b) yo`naltirgich 4 ning teshiklaridan o`tkazilib, ip uzatgich 3 orqali ketingi chalishtirgich 2 ning ikkita teshigidan birin-ketin o`tkaziladi. Oldingi chalishtirgich 1 ga ham ostki ip yuqoridagiga o`xshash taqiladi.</a:t>
            </a:r>
            <a:endParaRPr b="0" i="0" sz="2400" u="none" cap="none" strike="noStrike">
              <a:solidFill>
                <a:srgbClr val="000000"/>
              </a:solidFill>
              <a:latin typeface="Times New Roman"/>
              <a:ea typeface="Times New Roman"/>
              <a:cs typeface="Times New Roman"/>
              <a:sym typeface="Times New Roman"/>
            </a:endParaRPr>
          </a:p>
        </p:txBody>
      </p:sp>
      <p:sp>
        <p:nvSpPr>
          <p:cNvPr id="352" name="Google Shape;352;p42"/>
          <p:cNvSpPr/>
          <p:nvPr/>
        </p:nvSpPr>
        <p:spPr>
          <a:xfrm>
            <a:off x="5800725" y="330278"/>
            <a:ext cx="2809875" cy="372876"/>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TAVSIFI</a:t>
            </a:r>
            <a:endParaRPr b="0" i="0" sz="20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3"/>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58" name="Google Shape;358;p4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59" name="Google Shape;359;p43"/>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0" name="Google Shape;360;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61" name="Google Shape;361;p43"/>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28</a:t>
            </a:r>
            <a:endParaRPr b="1" i="0" sz="2900" u="none" cap="none" strike="noStrike">
              <a:solidFill>
                <a:srgbClr val="000099"/>
              </a:solidFill>
              <a:latin typeface="Times New Roman"/>
              <a:ea typeface="Times New Roman"/>
              <a:cs typeface="Times New Roman"/>
              <a:sym typeface="Times New Roman"/>
            </a:endParaRPr>
          </a:p>
        </p:txBody>
      </p:sp>
      <p:sp>
        <p:nvSpPr>
          <p:cNvPr id="362" name="Google Shape;362;p43"/>
          <p:cNvSpPr/>
          <p:nvPr/>
        </p:nvSpPr>
        <p:spPr>
          <a:xfrm>
            <a:off x="514061" y="998081"/>
            <a:ext cx="8134350" cy="440120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3500" u="none" cap="none" strike="noStrike">
                <a:solidFill>
                  <a:srgbClr val="000000"/>
                </a:solidFill>
                <a:latin typeface="Arial"/>
                <a:ea typeface="Arial"/>
                <a:cs typeface="Arial"/>
                <a:sym typeface="Arial"/>
              </a:rPr>
              <a:t>	Ignalar 1 va 2 igna (6-rasm) tutgichning oxirigacha taqab qo`yilib, vint yordamida mahkamlanadi. Ignalarning uzun ariqchasi tikuvchi tomonga qaragan bo`lishi kerak.</a:t>
            </a:r>
            <a:endParaRPr b="0" i="0" sz="35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3500" u="none" cap="none" strike="noStrike">
                <a:solidFill>
                  <a:srgbClr val="000000"/>
                </a:solidFill>
                <a:latin typeface="Arial"/>
                <a:ea typeface="Arial"/>
                <a:cs typeface="Arial"/>
                <a:sym typeface="Arial"/>
              </a:rPr>
              <a:t>	Bahya yirikligini oshirish uchun dastak 13 yuqoriga ko`tarilib, shkaladagi kerakli raqamga keltiriladi (6-rasm).</a:t>
            </a:r>
            <a:endParaRPr b="0" i="0" sz="3500" u="none" cap="none" strike="noStrike">
              <a:solidFill>
                <a:srgbClr val="000000"/>
              </a:solidFill>
              <a:latin typeface="Arial"/>
              <a:ea typeface="Arial"/>
              <a:cs typeface="Arial"/>
              <a:sym typeface="Arial"/>
            </a:endParaRPr>
          </a:p>
        </p:txBody>
      </p:sp>
      <p:sp>
        <p:nvSpPr>
          <p:cNvPr id="363" name="Google Shape;363;p43"/>
          <p:cNvSpPr/>
          <p:nvPr/>
        </p:nvSpPr>
        <p:spPr>
          <a:xfrm>
            <a:off x="4686300" y="228600"/>
            <a:ext cx="3800475" cy="6313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lgerian"/>
                <a:ea typeface="Algerian"/>
                <a:cs typeface="Algerian"/>
                <a:sym typeface="Algerian"/>
              </a:rPr>
              <a:t>ISHLASH PRINTSIPI</a:t>
            </a:r>
            <a:endParaRPr b="0" i="0" sz="2000" u="none" cap="none" strike="noStrike">
              <a:solidFill>
                <a:schemeClr val="lt1"/>
              </a:solidFill>
              <a:latin typeface="Arial"/>
              <a:ea typeface="Arial"/>
              <a:cs typeface="Arial"/>
              <a:sym typeface="Arial"/>
            </a:endParaRPr>
          </a:p>
        </p:txBody>
      </p:sp>
      <p:sp>
        <p:nvSpPr>
          <p:cNvPr id="364" name="Google Shape;364;p43"/>
          <p:cNvSpPr/>
          <p:nvPr/>
        </p:nvSpPr>
        <p:spPr>
          <a:xfrm>
            <a:off x="3998728" y="5845898"/>
            <a:ext cx="5055079" cy="847725"/>
          </a:xfrm>
          <a:prstGeom prst="rect">
            <a:avLst/>
          </a:prstGeom>
          <a:gradFill>
            <a:gsLst>
              <a:gs pos="0">
                <a:srgbClr val="FF932B"/>
              </a:gs>
              <a:gs pos="100000">
                <a:srgbClr val="FFB67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chemeClr val="lt1"/>
                </a:solidFill>
                <a:latin typeface="Algerian"/>
                <a:ea typeface="Algerian"/>
                <a:cs typeface="Algerian"/>
                <a:sym typeface="Algerian"/>
              </a:rPr>
              <a:t>Andijon mashinasozlik instituti</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4"/>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70" name="Google Shape;370;p4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71" name="Google Shape;371;p44"/>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2" name="Google Shape;372;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73" name="Google Shape;373;p44"/>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29</a:t>
            </a:r>
            <a:endParaRPr b="1" i="0" sz="2900" u="none" cap="none" strike="noStrike">
              <a:solidFill>
                <a:srgbClr val="000099"/>
              </a:solidFill>
              <a:latin typeface="Times New Roman"/>
              <a:ea typeface="Times New Roman"/>
              <a:cs typeface="Times New Roman"/>
              <a:sym typeface="Times New Roman"/>
            </a:endParaRPr>
          </a:p>
        </p:txBody>
      </p:sp>
      <p:sp>
        <p:nvSpPr>
          <p:cNvPr id="374" name="Google Shape;374;p44"/>
          <p:cNvSpPr/>
          <p:nvPr/>
        </p:nvSpPr>
        <p:spPr>
          <a:xfrm>
            <a:off x="1363663" y="304878"/>
            <a:ext cx="7056437" cy="647700"/>
          </a:xfrm>
          <a:prstGeom prst="rect">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3076-1 (ROSSIYA) RUSUMLI IKKI IGNALI TIKUV MASHINASI</a:t>
            </a:r>
            <a:endParaRPr b="0" i="0" sz="2000" u="none" cap="none" strike="noStrike">
              <a:solidFill>
                <a:schemeClr val="dk1"/>
              </a:solidFill>
              <a:latin typeface="Times New Roman"/>
              <a:ea typeface="Times New Roman"/>
              <a:cs typeface="Times New Roman"/>
              <a:sym typeface="Times New Roman"/>
            </a:endParaRPr>
          </a:p>
        </p:txBody>
      </p:sp>
      <p:sp>
        <p:nvSpPr>
          <p:cNvPr id="375" name="Google Shape;375;p44"/>
          <p:cNvSpPr/>
          <p:nvPr/>
        </p:nvSpPr>
        <p:spPr>
          <a:xfrm>
            <a:off x="468023" y="1186324"/>
            <a:ext cx="8226425" cy="4324261"/>
          </a:xfrm>
          <a:prstGeom prst="rect">
            <a:avLst/>
          </a:prstGeom>
          <a:noFill/>
          <a:ln>
            <a:noFill/>
          </a:ln>
        </p:spPr>
        <p:txBody>
          <a:bodyPr anchorCtr="0" anchor="t" bIns="45700" lIns="91425" spcFirstLastPara="1" rIns="91425" wrap="square" tIns="45700">
            <a:spAutoFit/>
          </a:bodyPr>
          <a:lstStyle/>
          <a:p>
            <a:pPr indent="45720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M.I.Kalinin nomli Podolsk mexanika zavodi ishlab chiqaradigan bu mashina shim o`ta qirqimlarini ikkita parallel ikki ipli zanjirsimon bahyaqator yuritib tikishga mo`ljallangan. Asosiy valining aylanish chastotasi 5000 ayl/mingacha, bahyasining yirikligi 0 dan 2,8 mm gacha rostlanadi, parallel ignalar oralig`i 0,5 mm.</a:t>
            </a:r>
            <a:endParaRPr/>
          </a:p>
          <a:p>
            <a:pPr indent="457200" lvl="0" marL="0" marR="0" rtl="0" algn="just">
              <a:lnSpc>
                <a:spcPct val="100000"/>
              </a:lnSpc>
              <a:spcBef>
                <a:spcPts val="0"/>
              </a:spcBef>
              <a:spcAft>
                <a:spcPts val="0"/>
              </a:spcAft>
              <a:buNone/>
            </a:pPr>
            <a:r>
              <a:rPr b="0" i="0" lang="en-US" sz="2500" u="none" cap="none" strike="noStrike">
                <a:solidFill>
                  <a:srgbClr val="000000"/>
                </a:solidFill>
                <a:latin typeface="Times New Roman"/>
                <a:ea typeface="Times New Roman"/>
                <a:cs typeface="Times New Roman"/>
                <a:sym typeface="Times New Roman"/>
              </a:rPr>
              <a:t>Mashinada ignalar mexanizmi, fazoviy murakkab harakat qiladigan ikkita chalishtirgich, materiallarni suradigan reykali mexanizm bor. Mashina tishli g`ildirakli nasos bilan ishlaydigan markazlashgan avtomatik moylash sistemasi bilan ta`minlangan. </a:t>
            </a:r>
            <a:endParaRPr/>
          </a:p>
        </p:txBody>
      </p:sp>
    </p:spTree>
  </p:cSld>
  <p:clrMapOvr>
    <a:masterClrMapping/>
  </p:clrMapOvr>
  <p:transition>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4"/>
                                        </p:tgtEl>
                                        <p:attrNameLst>
                                          <p:attrName>style.visibility</p:attrName>
                                        </p:attrNameLst>
                                      </p:cBhvr>
                                      <p:to>
                                        <p:strVal val="visible"/>
                                      </p:to>
                                    </p:set>
                                    <p:animEffect filter="fade" transition="in">
                                      <p:cBhvr>
                                        <p:cTn dur="2000"/>
                                        <p:tgtEl>
                                          <p:spTgt spid="3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45"/>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81" name="Google Shape;381;p4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82" name="Google Shape;382;p45"/>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3" name="Google Shape;383;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84" name="Google Shape;384;p45"/>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30</a:t>
            </a:r>
            <a:endParaRPr b="1" i="0" sz="2900" u="none" cap="none" strike="noStrike">
              <a:solidFill>
                <a:srgbClr val="000099"/>
              </a:solidFill>
              <a:latin typeface="Times New Roman"/>
              <a:ea typeface="Times New Roman"/>
              <a:cs typeface="Times New Roman"/>
              <a:sym typeface="Times New Roman"/>
            </a:endParaRPr>
          </a:p>
        </p:txBody>
      </p:sp>
      <p:pic>
        <p:nvPicPr>
          <p:cNvPr id="385" name="Google Shape;385;p45"/>
          <p:cNvPicPr preferRelativeResize="0"/>
          <p:nvPr/>
        </p:nvPicPr>
        <p:blipFill rotWithShape="1">
          <a:blip r:embed="rId3">
            <a:alphaModFix/>
          </a:blip>
          <a:srcRect b="0" l="0" r="0" t="0"/>
          <a:stretch/>
        </p:blipFill>
        <p:spPr>
          <a:xfrm>
            <a:off x="1549400" y="595089"/>
            <a:ext cx="5902325" cy="4489450"/>
          </a:xfrm>
          <a:prstGeom prst="rect">
            <a:avLst/>
          </a:prstGeom>
          <a:noFill/>
          <a:ln>
            <a:noFill/>
          </a:ln>
        </p:spPr>
      </p:pic>
      <p:sp>
        <p:nvSpPr>
          <p:cNvPr id="386" name="Google Shape;386;p45"/>
          <p:cNvSpPr/>
          <p:nvPr/>
        </p:nvSpPr>
        <p:spPr>
          <a:xfrm>
            <a:off x="1052223" y="5953125"/>
            <a:ext cx="7058025" cy="657225"/>
          </a:xfrm>
          <a:prstGeom prst="rect">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1" lang="en-US" sz="2200" u="none" cap="none" strike="noStrike">
                <a:solidFill>
                  <a:schemeClr val="dk1"/>
                </a:solidFill>
                <a:latin typeface="Times New Roman"/>
                <a:ea typeface="Times New Roman"/>
                <a:cs typeface="Times New Roman"/>
                <a:sym typeface="Times New Roman"/>
              </a:rPr>
              <a:t>8--rasm.3076-1 rusumli tikuv mashinasi tashqi ko`rinishi</a:t>
            </a:r>
            <a:endParaRPr b="0" i="0" sz="22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6"/>
                                        </p:tgtEl>
                                        <p:attrNameLst>
                                          <p:attrName>style.visibility</p:attrName>
                                        </p:attrNameLst>
                                      </p:cBhvr>
                                      <p:to>
                                        <p:strVal val="visible"/>
                                      </p:to>
                                    </p:set>
                                    <p:animEffect filter="fade" transition="in">
                                      <p:cBhvr>
                                        <p:cTn dur="2000"/>
                                        <p:tgtEl>
                                          <p:spTgt spid="3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46"/>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392" name="Google Shape;392;p4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393" name="Google Shape;393;p46"/>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4" name="Google Shape;394;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395" name="Google Shape;395;p46"/>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31</a:t>
            </a:r>
            <a:endParaRPr b="1" i="0" sz="2900" u="none" cap="none" strike="noStrike">
              <a:solidFill>
                <a:srgbClr val="000099"/>
              </a:solidFill>
              <a:latin typeface="Times New Roman"/>
              <a:ea typeface="Times New Roman"/>
              <a:cs typeface="Times New Roman"/>
              <a:sym typeface="Times New Roman"/>
            </a:endParaRPr>
          </a:p>
        </p:txBody>
      </p:sp>
      <p:sp>
        <p:nvSpPr>
          <p:cNvPr id="396" name="Google Shape;396;p46"/>
          <p:cNvSpPr/>
          <p:nvPr/>
        </p:nvSpPr>
        <p:spPr>
          <a:xfrm>
            <a:off x="463261" y="680814"/>
            <a:ext cx="8235950" cy="483209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200" u="none" cap="none" strike="noStrike">
                <a:solidFill>
                  <a:srgbClr val="000000"/>
                </a:solidFill>
                <a:latin typeface="Times New Roman"/>
                <a:ea typeface="Times New Roman"/>
                <a:cs typeface="Times New Roman"/>
                <a:sym typeface="Times New Roman"/>
              </a:rPr>
              <a:t>	Ustki ipni taqish uchun maxovik g`ildirak 21 ni (8-rasm) burib, ignalar 2 va 32 eng yuqori holatga ko`tariladi va chap igna 2 ning ustki ipi taqiladi. Buning uchun g`altakdan chiqqan ip g`altak tayanchi tepasidagi ramkaning ikkita teshigidan, sterjendagi teshiklardan (4.8-rasmda ko`rsatilmagan), birin-ketin ip yo`naltirish teshiklari 14,15 dan o`tkaziladi va taranglash rostlagichi shaybalari 9 orasidan aylantirilib, ip yo`naltirish teshigi 8 ga kiritiladi. Keyin ip o`ngdan chap tomonga ip yo`naltirgich 7 ning keyingi teshigidan o`tkazilib, ip uzatgichlar 6,5 ning keyingi teshigiga kiritiladi, yuqoridan pastga tomon sim ip yo`naltirgich 4 ning halqasidan o`tkazilib, igna tutgichga mahkamlangan ip yo`naltirgich 3 ning ilgagi ortiga olib o`tiladi va tikuvchidan oldinga tomon yo`nalishda igna 2 ning ko`ziga taqiladi. O`ngdagi igna 32 ga ham ip shu tartibda taqiladi. Tikishni boshlash uchun ignalarga taqilgan iplardan uzunligi 60–70 mm uch chiqariladi.</a:t>
            </a:r>
            <a:endParaRPr b="0" i="0" sz="2200" u="none" cap="none" strike="noStrike">
              <a:solidFill>
                <a:srgbClr val="000000"/>
              </a:solidFill>
              <a:latin typeface="Times New Roman"/>
              <a:ea typeface="Times New Roman"/>
              <a:cs typeface="Times New Roman"/>
              <a:sym typeface="Times New Roman"/>
            </a:endParaRPr>
          </a:p>
        </p:txBody>
      </p:sp>
      <p:sp>
        <p:nvSpPr>
          <p:cNvPr id="397" name="Google Shape;397;p46"/>
          <p:cNvSpPr/>
          <p:nvPr/>
        </p:nvSpPr>
        <p:spPr>
          <a:xfrm>
            <a:off x="3998728" y="5845898"/>
            <a:ext cx="5055079" cy="847725"/>
          </a:xfrm>
          <a:prstGeom prst="rect">
            <a:avLst/>
          </a:prstGeom>
          <a:gradFill>
            <a:gsLst>
              <a:gs pos="0">
                <a:srgbClr val="FF932B"/>
              </a:gs>
              <a:gs pos="100000">
                <a:srgbClr val="FFB67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chemeClr val="lt1"/>
                </a:solidFill>
                <a:latin typeface="Algerian"/>
                <a:ea typeface="Algerian"/>
                <a:cs typeface="Algerian"/>
                <a:sym typeface="Algerian"/>
              </a:rPr>
              <a:t>Andijon mashinasozlik instituti</a:t>
            </a:r>
            <a:endParaRPr b="0" i="0" sz="2800" u="none" cap="none" strike="noStrike">
              <a:solidFill>
                <a:schemeClr val="lt1"/>
              </a:solidFill>
              <a:latin typeface="Times New Roman"/>
              <a:ea typeface="Times New Roman"/>
              <a:cs typeface="Times New Roman"/>
              <a:sym typeface="Times New Roman"/>
            </a:endParaRPr>
          </a:p>
        </p:txBody>
      </p:sp>
      <p:sp>
        <p:nvSpPr>
          <p:cNvPr id="398" name="Google Shape;398;p46"/>
          <p:cNvSpPr/>
          <p:nvPr/>
        </p:nvSpPr>
        <p:spPr>
          <a:xfrm>
            <a:off x="5359454" y="330278"/>
            <a:ext cx="2657475" cy="264811"/>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TASNIFI</a:t>
            </a:r>
            <a:endParaRPr b="0" i="0" sz="14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47"/>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04" name="Google Shape;404;p4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405" name="Google Shape;405;p47"/>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6" name="Google Shape;406;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07" name="Google Shape;407;p47"/>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32</a:t>
            </a:r>
            <a:endParaRPr b="1" i="0" sz="2900" u="none" cap="none" strike="noStrike">
              <a:solidFill>
                <a:srgbClr val="000099"/>
              </a:solidFill>
              <a:latin typeface="Times New Roman"/>
              <a:ea typeface="Times New Roman"/>
              <a:cs typeface="Times New Roman"/>
              <a:sym typeface="Times New Roman"/>
            </a:endParaRPr>
          </a:p>
        </p:txBody>
      </p:sp>
      <p:sp>
        <p:nvSpPr>
          <p:cNvPr id="408" name="Google Shape;408;p47"/>
          <p:cNvSpPr/>
          <p:nvPr/>
        </p:nvSpPr>
        <p:spPr>
          <a:xfrm>
            <a:off x="460374" y="672525"/>
            <a:ext cx="8197849" cy="501675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CHalishtirgichlar 25 va 29 ning ostki iplarini taqish oldidan qopqoq 23 ni ochish kerak, taqish oson bo`lishi uchun plastina 33 surib chiqarilsa ham bo`ladi. Maxovik g`ildirak 21 ni burib, chalishtirgichlar 25 va 29 ni o`ng tomondagi eng chetki holatga qo`yish kerak. </a:t>
            </a:r>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	 Ketingi chalishtirgich 29 ipini taqish uchun g`altakdan chiqqan ip g`altak tayanchi tepasida joylashgan ramkaning ikkita teshigidan, sterjendagi teshiklardan, ip yo`naltirish teshiklari 17 va 18 dan o`tkaziladi, taranglash rostlagichi shaybalari 19 orasidan pastdan yuqori tomon aylantirib, ip yo`naltirish teshigi 20 ga kiritiladi. Keyin ip, ip yo`naltirgich 22 ning ustki teshigi orqali o`ngdan chapga halqa 35 ga kiritiladi, pastdan yuqoriga tomon sim yo`naltirgich 24 ning o`ng tomondagi tarmog`i tagiga keltiriladi va ip uzatgich 34 orqali yuqoridan pastga sim ip yo`naltirgich 24 ning chap tomondagi bo`lagi tagiga kiritiladi. Nihoyat, ipni halqa 31 ga kiritib, ip yo`naltirgich 30 ning ilgagidan, keyin esa ketingi chalishtirgich 29 ning ikkita teshigidan birin-ketin o`tkaziladi. Oldingi chalishtirgich 25 ga ham ostki ip yuqoridagiga o`xshash taqiladi.</a:t>
            </a:r>
            <a:endParaRPr b="0" i="0" sz="2000" u="none" cap="none" strike="noStrike">
              <a:solidFill>
                <a:srgbClr val="000000"/>
              </a:solidFill>
              <a:latin typeface="Times New Roman"/>
              <a:ea typeface="Times New Roman"/>
              <a:cs typeface="Times New Roman"/>
              <a:sym typeface="Times New Roman"/>
            </a:endParaRPr>
          </a:p>
        </p:txBody>
      </p:sp>
      <p:sp>
        <p:nvSpPr>
          <p:cNvPr id="409" name="Google Shape;409;p47"/>
          <p:cNvSpPr/>
          <p:nvPr/>
        </p:nvSpPr>
        <p:spPr>
          <a:xfrm>
            <a:off x="4752975" y="6000750"/>
            <a:ext cx="4257675" cy="7239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300" u="none" cap="none" strike="noStrike">
                <a:solidFill>
                  <a:schemeClr val="lt1"/>
                </a:solidFill>
                <a:latin typeface="Arial"/>
                <a:ea typeface="Arial"/>
                <a:cs typeface="Arial"/>
                <a:sym typeface="Arial"/>
              </a:rPr>
              <a:t>TASNIFI</a:t>
            </a:r>
            <a:endParaRPr b="0" i="0" sz="2300" u="none" cap="none" strike="noStrike">
              <a:solidFill>
                <a:schemeClr val="lt1"/>
              </a:solidFill>
              <a:latin typeface="Arial"/>
              <a:ea typeface="Arial"/>
              <a:cs typeface="Arial"/>
              <a:sym typeface="Arial"/>
            </a:endParaRPr>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48"/>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15" name="Google Shape;415;p4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416" name="Google Shape;416;p48"/>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7" name="Google Shape;417;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18" name="Google Shape;418;p48"/>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33</a:t>
            </a:r>
            <a:endParaRPr b="1" i="0" sz="2900" u="none" cap="none" strike="noStrike">
              <a:solidFill>
                <a:srgbClr val="000099"/>
              </a:solidFill>
              <a:latin typeface="Times New Roman"/>
              <a:ea typeface="Times New Roman"/>
              <a:cs typeface="Times New Roman"/>
              <a:sym typeface="Times New Roman"/>
            </a:endParaRPr>
          </a:p>
        </p:txBody>
      </p:sp>
      <p:sp>
        <p:nvSpPr>
          <p:cNvPr id="419" name="Google Shape;419;p48"/>
          <p:cNvSpPr/>
          <p:nvPr/>
        </p:nvSpPr>
        <p:spPr>
          <a:xfrm>
            <a:off x="745053" y="981641"/>
            <a:ext cx="7884595" cy="28931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Mashinada ikkita pedal bo`lib, chap pedal mashinani ishga tushirishga, to`xtatish va mashina asosiy valining aylanish chastotasini o`zgartirishga, o`ng pedal esa tepki 1 ni ko`tarishga xizmat qiladi. Tepki 1 ko`tarilganda, barmoq 13 ta`sirida plastina 10 ko`tarilib, uning to`rtta tishi 16 ip taranglik rostlagichlarining shaybalari orasiga kiradi, natijada iplar tarangligi kamayib, tepki tagidagi mahsulotni olish qulay bo`ladi. Mashinada ishlash usullarining qolgan hammasi oddiy tikuv mashinasidagi kabidir.</a:t>
            </a:r>
            <a:endParaRPr/>
          </a:p>
          <a:p>
            <a:pPr indent="0" lvl="0" marL="0" marR="0" rtl="0" algn="just">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Ignalar 2 va 32 igna tutgichning oxirigacha taqab qo`yilib, vint yordamida mahkamlanadi. Ignalarning uzun ariqchasi tikuvchi tomonga qaragan bo`lishi kerak.</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Reyka 28 ning ko`tarilish balandligini vint 27 ni bo`shatgandan keyin reykani oval o`yiq chegarasida surib rostlanadi.</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Mashina quyidagicha moylanadi: mashina platformasi tagida karter bo`lib, o`nga plastina 33 ni surib moy qo`yiladi.</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Tree>
  </p:cSld>
  <p:clrMapOvr>
    <a:masterClrMapping/>
  </p:clrMapOvr>
  <p:transition>
    <p:fade thruBlk="1"/>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49"/>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25" name="Google Shape;425;p4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426" name="Google Shape;426;p49"/>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7" name="Google Shape;427;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28" name="Google Shape;428;p49"/>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34</a:t>
            </a:r>
            <a:endParaRPr b="1" i="0" sz="2900" u="none" cap="none" strike="noStrike">
              <a:solidFill>
                <a:srgbClr val="000099"/>
              </a:solidFill>
              <a:latin typeface="Times New Roman"/>
              <a:ea typeface="Times New Roman"/>
              <a:cs typeface="Times New Roman"/>
              <a:sym typeface="Times New Roman"/>
            </a:endParaRPr>
          </a:p>
        </p:txBody>
      </p:sp>
      <p:sp>
        <p:nvSpPr>
          <p:cNvPr id="429" name="Google Shape;429;p49"/>
          <p:cNvSpPr/>
          <p:nvPr/>
        </p:nvSpPr>
        <p:spPr>
          <a:xfrm>
            <a:off x="990600" y="1079838"/>
            <a:ext cx="7543800" cy="440120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800" u="none" cap="none" strike="noStrike">
                <a:solidFill>
                  <a:srgbClr val="000000"/>
                </a:solidFill>
                <a:latin typeface="Times New Roman"/>
                <a:ea typeface="Times New Roman"/>
                <a:cs typeface="Times New Roman"/>
                <a:sym typeface="Times New Roman"/>
              </a:rPr>
              <a:t>Tishli g`ildirakli nasos karter ichiga o`rnatilgan bo`lib, mashina ishlayotganda moy ikkita moy o`tkazgich naycha orqali uzatiladi. Vertikal moy naychasi mashinaning ustki qopqog`i 12 ga o`rnatilgan shaffof qalpoqcha 11 ga kuchli moy oqimi yo`naltirib turadi. Gorizontal moy naychasi moyni chalishtirgich va materiallar surish mexanizmlarining tutashgan joylariga etkazib beradi. Purkalgan moy ishqalanadigan joylarga piliklar yordamida etib boradi.</a:t>
            </a:r>
            <a:endParaRPr b="0" i="0" sz="2800" u="none" cap="none" strike="noStrike">
              <a:solidFill>
                <a:srgbClr val="000000"/>
              </a:solidFill>
              <a:latin typeface="Times New Roman"/>
              <a:ea typeface="Times New Roman"/>
              <a:cs typeface="Times New Roman"/>
              <a:sym typeface="Times New Roman"/>
            </a:endParaRPr>
          </a:p>
        </p:txBody>
      </p:sp>
      <p:sp>
        <p:nvSpPr>
          <p:cNvPr id="430" name="Google Shape;430;p49"/>
          <p:cNvSpPr/>
          <p:nvPr/>
        </p:nvSpPr>
        <p:spPr>
          <a:xfrm>
            <a:off x="4248150" y="330278"/>
            <a:ext cx="3486150" cy="612697"/>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300" u="none" cap="none" strike="noStrike">
                <a:solidFill>
                  <a:schemeClr val="lt1"/>
                </a:solidFill>
                <a:latin typeface="Arial"/>
                <a:ea typeface="Arial"/>
                <a:cs typeface="Arial"/>
                <a:sym typeface="Arial"/>
              </a:rPr>
              <a:t>TASNIFI</a:t>
            </a:r>
            <a:endParaRPr b="0" i="0" sz="2300" u="none" cap="none" strike="noStrike">
              <a:solidFill>
                <a:schemeClr val="lt1"/>
              </a:solidFill>
              <a:latin typeface="Arial"/>
              <a:ea typeface="Arial"/>
              <a:cs typeface="Arial"/>
              <a:sym typeface="Arial"/>
            </a:endParaRPr>
          </a:p>
        </p:txBody>
      </p:sp>
      <p:sp>
        <p:nvSpPr>
          <p:cNvPr id="431" name="Google Shape;431;p49"/>
          <p:cNvSpPr/>
          <p:nvPr/>
        </p:nvSpPr>
        <p:spPr>
          <a:xfrm>
            <a:off x="3998728" y="5845898"/>
            <a:ext cx="5055079" cy="847725"/>
          </a:xfrm>
          <a:prstGeom prst="rect">
            <a:avLst/>
          </a:prstGeom>
          <a:gradFill>
            <a:gsLst>
              <a:gs pos="0">
                <a:srgbClr val="FF932B"/>
              </a:gs>
              <a:gs pos="100000">
                <a:srgbClr val="FFB67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chemeClr val="lt1"/>
                </a:solidFill>
                <a:latin typeface="Algerian"/>
                <a:ea typeface="Algerian"/>
                <a:cs typeface="Algerian"/>
                <a:sym typeface="Algerian"/>
              </a:rPr>
              <a:t>Andijon mashinasozlik instituti</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50"/>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37" name="Google Shape;437;p50"/>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438" name="Google Shape;438;p50"/>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9" name="Google Shape;439;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40" name="Google Shape;440;p50"/>
          <p:cNvSpPr/>
          <p:nvPr/>
        </p:nvSpPr>
        <p:spPr>
          <a:xfrm>
            <a:off x="330985" y="330278"/>
            <a:ext cx="828136" cy="52962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900" u="none" cap="none" strike="noStrike">
                <a:solidFill>
                  <a:srgbClr val="000099"/>
                </a:solidFill>
                <a:latin typeface="Times New Roman"/>
                <a:ea typeface="Times New Roman"/>
                <a:cs typeface="Times New Roman"/>
                <a:sym typeface="Times New Roman"/>
              </a:rPr>
              <a:t>35</a:t>
            </a:r>
            <a:endParaRPr b="1" i="0" sz="2900" u="none" cap="none" strike="noStrike">
              <a:solidFill>
                <a:srgbClr val="000099"/>
              </a:solidFill>
              <a:latin typeface="Times New Roman"/>
              <a:ea typeface="Times New Roman"/>
              <a:cs typeface="Times New Roman"/>
              <a:sym typeface="Times New Roman"/>
            </a:endParaRPr>
          </a:p>
        </p:txBody>
      </p:sp>
      <p:sp>
        <p:nvSpPr>
          <p:cNvPr id="441" name="Google Shape;441;p50"/>
          <p:cNvSpPr/>
          <p:nvPr/>
        </p:nvSpPr>
        <p:spPr>
          <a:xfrm>
            <a:off x="1295400" y="228600"/>
            <a:ext cx="7353300" cy="952500"/>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FOYDALANILGAN ADABIYOTLAR</a:t>
            </a:r>
            <a:endParaRPr/>
          </a:p>
          <a:p>
            <a:pPr indent="0" lvl="0" marL="0" marR="0" rtl="0" algn="ctr">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REFERENCE</a:t>
            </a:r>
            <a:endParaRPr b="0" i="0" sz="2000" u="none" cap="none" strike="noStrike">
              <a:solidFill>
                <a:schemeClr val="lt1"/>
              </a:solidFill>
              <a:latin typeface="Arial"/>
              <a:ea typeface="Arial"/>
              <a:cs typeface="Arial"/>
              <a:sym typeface="Arial"/>
            </a:endParaRPr>
          </a:p>
        </p:txBody>
      </p:sp>
      <p:sp>
        <p:nvSpPr>
          <p:cNvPr id="442" name="Google Shape;442;p50"/>
          <p:cNvSpPr/>
          <p:nvPr/>
        </p:nvSpPr>
        <p:spPr>
          <a:xfrm>
            <a:off x="527050" y="1483975"/>
            <a:ext cx="8283575" cy="378565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1. Frants V.Ya. Oborudovaniye proizvodstva shveynix izdeliy., M. «Akademiya».   2010.</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2. Suvorov O. V. Shveynoye oborudovaniye. Rostov na Donu. «Feniks». 2007.</a:t>
            </a:r>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3. Reybarx L.B. Oborudovaniye shveynogo proizvodstva. M.1988 g. </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4. Arxipov N.N. Laboratornaya praktikum po kursu “MAP SHP”, M. 1972 g. </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5. Valikov N.M. “Oborudovaniye shveynogo proizvodsva”, M.,1977 g. 6.Katalog shveynogo oborudovaniya: JACK, SIRUBA, JUKI, MAIER, REXEL, BELLUSSI, BIEFFE, HASHIMA, ROTONDI, BARUDAN, LK.IND.CO.  Transmetall. M. 2015.</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7. Yermakov A.S. Oborudovaniye shveynix predpriyatiy,Uchebnik.-M.:Prof ObrIzdat, 2002 g.</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lang="en-US" sz="2000" u="none" cap="none" strike="noStrike">
                <a:solidFill>
                  <a:srgbClr val="000000"/>
                </a:solidFill>
                <a:latin typeface="Times New Roman"/>
                <a:ea typeface="Times New Roman"/>
                <a:cs typeface="Times New Roman"/>
                <a:sym typeface="Times New Roman"/>
              </a:rPr>
              <a:t>8. </a:t>
            </a:r>
            <a:r>
              <a:rPr b="0" i="0" lang="en-US" sz="2000" u="sng" cap="none" strike="noStrike">
                <a:solidFill>
                  <a:srgbClr val="000000"/>
                </a:solidFill>
                <a:latin typeface="Times New Roman"/>
                <a:ea typeface="Times New Roman"/>
                <a:cs typeface="Times New Roman"/>
                <a:sym typeface="Times New Roman"/>
                <a:hlinkClick r:id="rId3">
                  <a:extLst>
                    <a:ext uri="{A12FA001-AC4F-418D-AE19-62706E023703}">
                      <ahyp:hlinkClr val="tx"/>
                    </a:ext>
                  </a:extLst>
                </a:hlinkClick>
              </a:rPr>
              <a:t>http://www.duerkopp-adler.com</a:t>
            </a:r>
            <a:endParaRPr b="0" i="0" sz="2000" u="none" cap="none" strike="noStrike">
              <a:solidFill>
                <a:srgbClr val="00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51"/>
          <p:cNvSpPr/>
          <p:nvPr/>
        </p:nvSpPr>
        <p:spPr>
          <a:xfrm>
            <a:off x="9236" y="5818910"/>
            <a:ext cx="9144000" cy="1112983"/>
          </a:xfrm>
          <a:prstGeom prst="rect">
            <a:avLst/>
          </a:prstGeom>
          <a:solidFill>
            <a:srgbClr val="BC9A6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descr="Number of Applications" id="448" name="Google Shape;448;p5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mber of Applications" id="449" name="Google Shape;449;p51"/>
          <p:cNvSpPr/>
          <p:nvPr/>
        </p:nvSpPr>
        <p:spPr>
          <a:xfrm>
            <a:off x="307975" y="7937"/>
            <a:ext cx="2761568" cy="276157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0" name="Google Shape;450;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451" name="Google Shape;451;p51"/>
          <p:cNvSpPr/>
          <p:nvPr/>
        </p:nvSpPr>
        <p:spPr>
          <a:xfrm>
            <a:off x="2013196" y="2132856"/>
            <a:ext cx="5117618" cy="17543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5400" u="none" cap="none" strike="noStrike">
                <a:solidFill>
                  <a:srgbClr val="6197ED"/>
                </a:solidFill>
                <a:latin typeface="Arial"/>
                <a:ea typeface="Arial"/>
                <a:cs typeface="Arial"/>
                <a:sym typeface="Arial"/>
              </a:rPr>
              <a:t>Эътиборингиз</a:t>
            </a:r>
            <a:endParaRPr/>
          </a:p>
          <a:p>
            <a:pPr indent="0" lvl="0" marL="0" marR="0" rtl="0" algn="ctr">
              <a:lnSpc>
                <a:spcPct val="100000"/>
              </a:lnSpc>
              <a:spcBef>
                <a:spcPts val="0"/>
              </a:spcBef>
              <a:spcAft>
                <a:spcPts val="0"/>
              </a:spcAft>
              <a:buNone/>
            </a:pPr>
            <a:r>
              <a:rPr b="1" i="0" lang="en-US" sz="5400" u="none" cap="none" strike="noStrike">
                <a:solidFill>
                  <a:srgbClr val="6197ED"/>
                </a:solidFill>
                <a:latin typeface="Arial"/>
                <a:ea typeface="Arial"/>
                <a:cs typeface="Arial"/>
                <a:sym typeface="Arial"/>
              </a:rPr>
              <a:t> учун рахмат</a:t>
            </a:r>
            <a:endParaRPr b="1" i="0" sz="5400" u="none" cap="none" strike="noStrike">
              <a:solidFill>
                <a:srgbClr val="6197ED"/>
              </a:solidFill>
              <a:latin typeface="Arial"/>
              <a:ea typeface="Arial"/>
              <a:cs typeface="Arial"/>
              <a:sym typeface="Arial"/>
            </a:endParaRPr>
          </a:p>
        </p:txBody>
      </p:sp>
    </p:spTree>
  </p:cSld>
  <p:clrMapOvr>
    <a:masterClrMapping/>
  </p:clrMapOvr>
  <p:transition>
    <p:fade thruBlk="1"/>
  </p:transition>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TRACIE (Trombley) JONES</dc:creator>
</cp:coreProperties>
</file>