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rels" ContentType="application/vnd.openxmlformats-package.relationships+xml"/>
  <Default Extension="xml" ContentType="application/xml"/>
  <Default Extension="fntdata" ContentType="application/x-fontdata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40"/>
  </p:notesMasterIdLst>
  <p:sldIdLst>
    <p:sldId id="257" r:id="rId2"/>
    <p:sldId id="282" r:id="rId3"/>
    <p:sldId id="298" r:id="rId4"/>
    <p:sldId id="296" r:id="rId5"/>
    <p:sldId id="297" r:id="rId6"/>
    <p:sldId id="295" r:id="rId7"/>
    <p:sldId id="294" r:id="rId8"/>
    <p:sldId id="293" r:id="rId9"/>
    <p:sldId id="292" r:id="rId10"/>
    <p:sldId id="291" r:id="rId11"/>
    <p:sldId id="290" r:id="rId12"/>
    <p:sldId id="289" r:id="rId13"/>
    <p:sldId id="288" r:id="rId14"/>
    <p:sldId id="287" r:id="rId15"/>
    <p:sldId id="286" r:id="rId16"/>
    <p:sldId id="285" r:id="rId17"/>
    <p:sldId id="284" r:id="rId18"/>
    <p:sldId id="299" r:id="rId19"/>
    <p:sldId id="300" r:id="rId20"/>
    <p:sldId id="301" r:id="rId21"/>
    <p:sldId id="302" r:id="rId22"/>
    <p:sldId id="303" r:id="rId23"/>
    <p:sldId id="304" r:id="rId24"/>
    <p:sldId id="305" r:id="rId25"/>
    <p:sldId id="306" r:id="rId26"/>
    <p:sldId id="307" r:id="rId27"/>
    <p:sldId id="308" r:id="rId28"/>
    <p:sldId id="309" r:id="rId29"/>
    <p:sldId id="310" r:id="rId30"/>
    <p:sldId id="314" r:id="rId31"/>
    <p:sldId id="313" r:id="rId32"/>
    <p:sldId id="312" r:id="rId33"/>
    <p:sldId id="311" r:id="rId34"/>
    <p:sldId id="315" r:id="rId35"/>
    <p:sldId id="316" r:id="rId36"/>
    <p:sldId id="317" r:id="rId37"/>
    <p:sldId id="318" r:id="rId38"/>
    <p:sldId id="283" r:id="rId39"/>
  </p:sldIdLst>
  <p:sldSz cx="9144000" cy="6858000" type="screen4x3"/>
  <p:notesSz cx="7010400" cy="9296400"/>
  <p:embeddedFontLst>
    <p:embeddedFont>
      <p:font typeface="Calibri" pitchFamily="34" charset="0"/>
      <p:regular r:id="rId41"/>
      <p:bold r:id="rId42"/>
      <p:italic r:id="rId43"/>
      <p:boldItalic r:id="rId44"/>
    </p:embeddedFont>
    <p:embeddedFont>
      <p:font typeface="Algerian" pitchFamily="82" charset="0"/>
      <p:regular r:id="rId4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192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46" roundtripDataSignature="AMtx7mjF72jVoAYnw80zR91oJlDI5WUSH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990CAE3C-2207-4B95-BB52-F20DB7E6FEB8}">
  <a:tblStyle styleId="{990CAE3C-2207-4B95-BB52-F20DB7E6FEB8}" styleName="Table_0">
    <a:wholeTbl>
      <a:tcTxStyle b="off" i="off">
        <a:font>
          <a:latin typeface="Arial"/>
          <a:ea typeface="Arial"/>
          <a:cs typeface="Arial"/>
        </a:font>
        <a:schemeClr val="dk1"/>
      </a:tcTxStyle>
      <a:tcStyle>
        <a:tcBdr>
          <a:left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V>
    <a:band2V>
      <a:tcTxStyle/>
      <a:tcStyle>
        <a:tcBdr/>
      </a:tcStyle>
    </a:band2V>
    <a:lastCol>
      <a:tcTxStyle b="on" i="off"/>
      <a:tcStyle>
        <a:tcBdr/>
      </a:tcStyle>
    </a:lastCol>
    <a:firstCol>
      <a:tcTxStyle b="on" i="off"/>
      <a:tcStyle>
        <a:tcBdr/>
      </a:tcStyle>
    </a:firstCol>
    <a:lastRow>
      <a:tcTxStyle b="on" i="off"/>
      <a:tcStyle>
        <a:tcBdr>
          <a:top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rgbClr val="FFFFFF">
              <a:alpha val="0"/>
            </a:srgbClr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/>
      <a:tcStyle>
        <a:tcBdr>
          <a:bottom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rgbClr val="FFFFFF">
              <a:alpha val="0"/>
            </a:srgbClr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00" d="100"/>
          <a:sy n="100" d="100"/>
        </p:scale>
        <p:origin x="-1932" y="-318"/>
      </p:cViewPr>
      <p:guideLst>
        <p:guide orient="horz" pos="3192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2.fntdata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customschemas.google.com/relationships/presentationmetadata" Target="meta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3.fntdata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1" y="0"/>
            <a:ext cx="3038160" cy="4651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970635" y="0"/>
            <a:ext cx="3038160" cy="4651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1" y="8829662"/>
            <a:ext cx="3038160" cy="4651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970635" y="8829662"/>
            <a:ext cx="3038160" cy="4651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83134993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0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1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1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0" name="Google Shape;30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2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2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9"/>
            <a:ext cx="4525962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3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3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2" name="Google Shape;42;p13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43" name="Google Shape;43;p1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1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4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4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49" name="Google Shape;49;p14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0" name="Google Shape;50;p1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6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6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60" name="Google Shape;60;p1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1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1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9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8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" name="Google Shape;11;p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8.wmf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itli.uz/" TargetMode="External"/><Relationship Id="rId2" Type="http://schemas.openxmlformats.org/officeDocument/2006/relationships/hyperlink" Target="http://ziyonet.uz/" TargetMode="Externa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  <p:sp>
        <p:nvSpPr>
          <p:cNvPr id="11" name="Прямоугольник 10"/>
          <p:cNvSpPr/>
          <p:nvPr/>
        </p:nvSpPr>
        <p:spPr>
          <a:xfrm>
            <a:off x="3916544" y="5818910"/>
            <a:ext cx="5055079" cy="107126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latin typeface="Algerian" pitchFamily="82" charset="0"/>
                <a:cs typeface="Times New Roman" pitchFamily="18" charset="0"/>
              </a:rPr>
              <a:t>Andijon</a:t>
            </a:r>
            <a:r>
              <a:rPr lang="en-US" sz="2800" dirty="0" smtClean="0">
                <a:latin typeface="Algerian" pitchFamily="82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Algerian" pitchFamily="82" charset="0"/>
                <a:cs typeface="Times New Roman" pitchFamily="18" charset="0"/>
              </a:rPr>
              <a:t>mashinasozlik</a:t>
            </a:r>
            <a:r>
              <a:rPr lang="en-US" sz="2800" dirty="0" smtClean="0">
                <a:latin typeface="Algerian" pitchFamily="82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Algerian" pitchFamily="82" charset="0"/>
                <a:cs typeface="Times New Roman" pitchFamily="18" charset="0"/>
              </a:rPr>
              <a:t>instituti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434681" y="1907515"/>
            <a:ext cx="6150634" cy="221699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500" dirty="0"/>
              <a:t>LECTURE </a:t>
            </a:r>
            <a:r>
              <a:rPr lang="uz-Cyrl-UZ" sz="4500" dirty="0" smtClean="0"/>
              <a:t>5</a:t>
            </a:r>
            <a:endParaRPr lang="ru-RU" sz="4500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</a:t>
            </a:fld>
            <a:endParaRPr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408619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en-US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449243" y="187870"/>
            <a:ext cx="6918385" cy="72557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2000" b="1" dirty="0" smtClean="0"/>
              <a:t>MAVZU</a:t>
            </a:r>
            <a:r>
              <a:rPr lang="uz-Cyrl-UZ" sz="2000" b="1" dirty="0" smtClean="0"/>
              <a:t>Tugma </a:t>
            </a:r>
            <a:r>
              <a:rPr lang="uz-Cyrl-UZ" sz="2000" b="1" dirty="0"/>
              <a:t>tikish va qadash avtomat va yarnm avtomatlari.</a:t>
            </a:r>
            <a:endParaRPr lang="ru-RU" sz="2000" b="1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743200" y="1155957"/>
            <a:ext cx="3554083" cy="97478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000" dirty="0" err="1"/>
              <a:t>Reja</a:t>
            </a:r>
            <a:r>
              <a:rPr lang="en-US" sz="3000" dirty="0" smtClean="0"/>
              <a:t>: </a:t>
            </a:r>
            <a:endParaRPr lang="ru-RU" sz="3000" dirty="0"/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95222" y="2251495"/>
            <a:ext cx="8264105" cy="314001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to’rtta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teshikli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tugmalarni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ilmoqni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metall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izmani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tugma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oyog’ini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o’rash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tikish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sxemalari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2. 27, 27-5, 95, 295, 495, 59-A, 1095, 1495, 1595, CS-600, 53, 727, 727-1, 827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sinf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yarim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avtomatlarini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qo’llash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xollari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ta’riflari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3.27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sinf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yarim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avtomatini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mexanizmlarini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tuzilishi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printsipi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sozlash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yo’llari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916544" y="5818910"/>
            <a:ext cx="5055079" cy="107126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latin typeface="Algerian" pitchFamily="82" charset="0"/>
                <a:cs typeface="Times New Roman" pitchFamily="18" charset="0"/>
              </a:rPr>
              <a:t>Andijon</a:t>
            </a:r>
            <a:r>
              <a:rPr lang="en-US" sz="2800" dirty="0" smtClean="0">
                <a:latin typeface="Algerian" pitchFamily="82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Algerian" pitchFamily="82" charset="0"/>
                <a:cs typeface="Times New Roman" pitchFamily="18" charset="0"/>
              </a:rPr>
              <a:t>mashinasozlik</a:t>
            </a:r>
            <a:r>
              <a:rPr lang="en-US" sz="2800" dirty="0" smtClean="0">
                <a:latin typeface="Algerian" pitchFamily="82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Algerian" pitchFamily="82" charset="0"/>
                <a:cs typeface="Times New Roman" pitchFamily="18" charset="0"/>
              </a:rPr>
              <a:t>instituti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622089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555625" y="1693862"/>
            <a:ext cx="8045450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algn="just"/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to’rtta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teshikli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tugmalarni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ilmoqni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metall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izmani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tugma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oyog’ini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o’rash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tikish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sxemalari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teshikli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tugma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ignani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14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marotaba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sanchilishi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to’rt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teshikli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tugma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ignani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21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marotaba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sanchilishi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natijasida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 smtClean="0">
                <a:latin typeface="Times New Roman" pitchFamily="18" charset="0"/>
                <a:cs typeface="Times New Roman" pitchFamily="18" charset="0"/>
              </a:rPr>
              <a:t>bajariladi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Rasm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. 46 a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b),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ikkala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xolda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12, 13, 14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19, 20, 21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sanchilishlar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nuqtaga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latin typeface="Times New Roman" pitchFamily="18" charset="0"/>
                <a:cs typeface="Times New Roman" pitchFamily="18" charset="0"/>
              </a:rPr>
              <a:t>oshiriladi</a:t>
            </a:r>
            <a:r>
              <a:rPr lang="en-US" sz="29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</a:t>
            </a:fld>
            <a:endParaRPr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406106" y="310562"/>
            <a:ext cx="7021902" cy="10610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to’rtta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teshikli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tugmalarni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ilmoqni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metall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izmani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tugma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oyog’ini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o’rash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tikish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sxemalari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08619" y="496767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en-US" altLang="ru-RU" sz="29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916544" y="5818910"/>
            <a:ext cx="5055079" cy="107126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latin typeface="Algerian" pitchFamily="82" charset="0"/>
                <a:cs typeface="Times New Roman" pitchFamily="18" charset="0"/>
              </a:rPr>
              <a:t>Andijon</a:t>
            </a:r>
            <a:r>
              <a:rPr lang="en-US" sz="2800" dirty="0" smtClean="0">
                <a:latin typeface="Algerian" pitchFamily="82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Algerian" pitchFamily="82" charset="0"/>
                <a:cs typeface="Times New Roman" pitchFamily="18" charset="0"/>
              </a:rPr>
              <a:t>mashinasozlik</a:t>
            </a:r>
            <a:r>
              <a:rPr lang="en-US" sz="2800" dirty="0" smtClean="0">
                <a:latin typeface="Algerian" pitchFamily="82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Algerian" pitchFamily="82" charset="0"/>
                <a:cs typeface="Times New Roman" pitchFamily="18" charset="0"/>
              </a:rPr>
              <a:t>instituti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0" y="5711352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4</a:t>
            </a:fld>
            <a:endParaRPr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08619" y="272491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en-US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7323826" y="324247"/>
            <a:ext cx="1414732" cy="5296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TASNIFI</a:t>
            </a:r>
            <a:endParaRPr lang="ru-RU" dirty="0"/>
          </a:p>
        </p:txBody>
      </p:sp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687" y="1358691"/>
            <a:ext cx="7410425" cy="3760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1112930" y="5915418"/>
            <a:ext cx="7373845" cy="70485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i="1" dirty="0">
                <a:latin typeface="Times New Roman" pitchFamily="18" charset="0"/>
                <a:cs typeface="Times New Roman" pitchFamily="18" charset="0"/>
              </a:rPr>
              <a:t>1-Rasm.  </a:t>
            </a:r>
            <a:r>
              <a:rPr lang="ru-RU" sz="2200" i="1" dirty="0">
                <a:latin typeface="Times New Roman" pitchFamily="18" charset="0"/>
                <a:cs typeface="Times New Roman" pitchFamily="18" charset="0"/>
              </a:rPr>
              <a:t>Ј</a:t>
            </a:r>
            <a:r>
              <a:rPr lang="en-US" sz="2200" i="1" dirty="0" err="1">
                <a:latin typeface="Times New Roman" pitchFamily="18" charset="0"/>
                <a:cs typeface="Times New Roman" pitchFamily="18" charset="0"/>
              </a:rPr>
              <a:t>uloqli</a:t>
            </a:r>
            <a:r>
              <a:rPr lang="en-US" sz="2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i="1" dirty="0" err="1">
                <a:latin typeface="Times New Roman" pitchFamily="18" charset="0"/>
                <a:cs typeface="Times New Roman" pitchFamily="18" charset="0"/>
              </a:rPr>
              <a:t>tugmani</a:t>
            </a:r>
            <a:r>
              <a:rPr lang="en-US" sz="2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i="1" dirty="0" err="1">
                <a:latin typeface="Times New Roman" pitchFamily="18" charset="0"/>
                <a:cs typeface="Times New Roman" pitchFamily="18" charset="0"/>
              </a:rPr>
              <a:t>qadash</a:t>
            </a:r>
            <a:r>
              <a:rPr lang="en-US" sz="2200" i="1" dirty="0">
                <a:latin typeface="Times New Roman" pitchFamily="18" charset="0"/>
                <a:cs typeface="Times New Roman" pitchFamily="18" charset="0"/>
              </a:rPr>
              <a:t> 21 </a:t>
            </a:r>
            <a:r>
              <a:rPr lang="en-US" sz="2200" i="1" dirty="0" err="1">
                <a:latin typeface="Times New Roman" pitchFamily="18" charset="0"/>
                <a:cs typeface="Times New Roman" pitchFamily="18" charset="0"/>
              </a:rPr>
              <a:t>marotaba</a:t>
            </a:r>
            <a:r>
              <a:rPr lang="en-US" sz="2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i="1" dirty="0" err="1">
                <a:latin typeface="Times New Roman" pitchFamily="18" charset="0"/>
                <a:cs typeface="Times New Roman" pitchFamily="18" charset="0"/>
              </a:rPr>
              <a:t>ignani</a:t>
            </a:r>
            <a:r>
              <a:rPr lang="en-US" sz="2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i="1" dirty="0" err="1">
                <a:latin typeface="Times New Roman" pitchFamily="18" charset="0"/>
                <a:cs typeface="Times New Roman" pitchFamily="18" charset="0"/>
              </a:rPr>
              <a:t>sachishi</a:t>
            </a:r>
            <a:r>
              <a:rPr lang="en-US" sz="2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i="1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i="1" dirty="0" err="1">
                <a:latin typeface="Times New Roman" pitchFamily="18" charset="0"/>
                <a:cs typeface="Times New Roman" pitchFamily="18" charset="0"/>
              </a:rPr>
              <a:t>bajariladi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5</a:t>
            </a:fld>
            <a:endParaRPr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08619" y="272491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323826" y="324247"/>
            <a:ext cx="1414732" cy="5296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TASNIFI</a:t>
            </a:r>
            <a:endParaRPr lang="ru-RU" dirty="0"/>
          </a:p>
        </p:txBody>
      </p:sp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0" y="958644"/>
            <a:ext cx="6692900" cy="4503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822687" y="5924550"/>
            <a:ext cx="7768863" cy="81915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2-Rasm.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Tugma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oyog’iga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qo’shimcha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puxtalik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mustaxkamlik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xamda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tugmaga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buyum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satxida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ustivor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xolatni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tirgagi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o’raladi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6</a:t>
            </a:fld>
            <a:endParaRPr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08619" y="272491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en-US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593509" y="175654"/>
            <a:ext cx="7083766" cy="813359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Tugma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tikish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qadash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yarim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avtomatlarini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qo’llash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xollari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ta’riflari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63390" y="1316147"/>
            <a:ext cx="8113883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	27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sinf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yarim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avtomati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to’rtta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teshikli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yassi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tugmalarni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ipli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moki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bahyaqatori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qadash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vazifasini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bajaradi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. 27-B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sinf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yarim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avtomati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xarbiylar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kiyimiga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quloqli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tugmalarni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ipli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moki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bahyasi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qadaydi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	95, 295, 495, 595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sinf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yarim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avtomatlari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to’rtta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teshikli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yassi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tugmalarni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ipli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zanjirli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bahya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qadash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vazifasini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bajaradilar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	59-A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sinf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yarim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avtomati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qadalgan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tugmadagi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tirgagini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ipli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zanjirli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chok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o’raydi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7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30985" y="65467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en-US" altLang="ru-RU" sz="29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825" y="1014413"/>
            <a:ext cx="7972156" cy="373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552450" y="5818910"/>
            <a:ext cx="8172450" cy="97241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700" i="1" dirty="0"/>
              <a:t>3-Rasm. </a:t>
            </a:r>
            <a:r>
              <a:rPr lang="en-US" sz="1700" i="1" dirty="0" smtClean="0"/>
              <a:t> </a:t>
            </a:r>
            <a:r>
              <a:rPr lang="ru-RU" sz="1700" i="1" dirty="0" err="1" smtClean="0"/>
              <a:t>Ko’pincha</a:t>
            </a:r>
            <a:r>
              <a:rPr lang="ru-RU" sz="1700" i="1" dirty="0" smtClean="0"/>
              <a:t> </a:t>
            </a:r>
            <a:r>
              <a:rPr lang="ru-RU" sz="1700" i="1" dirty="0" err="1"/>
              <a:t>bolalar</a:t>
            </a:r>
            <a:r>
              <a:rPr lang="ru-RU" sz="1700" i="1" dirty="0"/>
              <a:t> </a:t>
            </a:r>
            <a:r>
              <a:rPr lang="ru-RU" sz="1700" i="1" dirty="0" err="1"/>
              <a:t>va</a:t>
            </a:r>
            <a:r>
              <a:rPr lang="ru-RU" sz="1700" i="1" dirty="0"/>
              <a:t> </a:t>
            </a:r>
            <a:r>
              <a:rPr lang="ru-RU" sz="1700" i="1" dirty="0" err="1"/>
              <a:t>xarbiylar</a:t>
            </a:r>
            <a:r>
              <a:rPr lang="ru-RU" sz="1700" i="1" dirty="0"/>
              <a:t> </a:t>
            </a:r>
            <a:r>
              <a:rPr lang="ru-RU" sz="1700" i="1" dirty="0" err="1"/>
              <a:t>kiyimiga</a:t>
            </a:r>
            <a:r>
              <a:rPr lang="ru-RU" sz="1700" i="1" dirty="0"/>
              <a:t> </a:t>
            </a:r>
            <a:r>
              <a:rPr lang="ru-RU" sz="1700" i="1" dirty="0" err="1"/>
              <a:t>simli</a:t>
            </a:r>
            <a:r>
              <a:rPr lang="ru-RU" sz="1700" i="1" dirty="0"/>
              <a:t> </a:t>
            </a:r>
            <a:r>
              <a:rPr lang="ru-RU" sz="1700" i="1" dirty="0" err="1"/>
              <a:t>ilmoq</a:t>
            </a:r>
            <a:r>
              <a:rPr lang="ru-RU" sz="1700" i="1" dirty="0"/>
              <a:t> </a:t>
            </a:r>
            <a:r>
              <a:rPr lang="ru-RU" sz="1700" i="1" dirty="0" err="1"/>
              <a:t>va</a:t>
            </a:r>
            <a:r>
              <a:rPr lang="ru-RU" sz="1700" i="1" dirty="0"/>
              <a:t> </a:t>
            </a:r>
            <a:r>
              <a:rPr lang="ru-RU" sz="1700" i="1" dirty="0" err="1"/>
              <a:t>izmalar</a:t>
            </a:r>
            <a:r>
              <a:rPr lang="ru-RU" sz="1700" i="1" dirty="0"/>
              <a:t> </a:t>
            </a:r>
            <a:r>
              <a:rPr lang="ru-RU" sz="1700" i="1" dirty="0" err="1"/>
              <a:t>ikki</a:t>
            </a:r>
            <a:r>
              <a:rPr lang="ru-RU" sz="1700" i="1" dirty="0"/>
              <a:t> </a:t>
            </a:r>
            <a:r>
              <a:rPr lang="ru-RU" sz="1700" i="1" dirty="0" err="1"/>
              <a:t>ipli</a:t>
            </a:r>
            <a:r>
              <a:rPr lang="ru-RU" sz="1700" i="1" dirty="0"/>
              <a:t> </a:t>
            </a:r>
            <a:r>
              <a:rPr lang="ru-RU" sz="1700" i="1" dirty="0" err="1"/>
              <a:t>moki</a:t>
            </a:r>
            <a:r>
              <a:rPr lang="ru-RU" sz="1700" i="1" dirty="0"/>
              <a:t> </a:t>
            </a:r>
            <a:r>
              <a:rPr lang="ru-RU" sz="1700" i="1" dirty="0" err="1"/>
              <a:t>bahyasi</a:t>
            </a:r>
            <a:r>
              <a:rPr lang="ru-RU" sz="1700" i="1" dirty="0"/>
              <a:t> </a:t>
            </a:r>
            <a:r>
              <a:rPr lang="ru-RU" sz="1700" i="1" dirty="0" err="1"/>
              <a:t>bilan</a:t>
            </a:r>
            <a:r>
              <a:rPr lang="ru-RU" sz="1700" i="1" dirty="0"/>
              <a:t> </a:t>
            </a:r>
            <a:r>
              <a:rPr lang="ru-RU" sz="1700" i="1" dirty="0" err="1"/>
              <a:t>tikiladi</a:t>
            </a:r>
            <a:r>
              <a:rPr lang="ru-RU" sz="1700" i="1" dirty="0"/>
              <a:t>, </a:t>
            </a:r>
            <a:r>
              <a:rPr lang="ru-RU" sz="1700" i="1" dirty="0" err="1"/>
              <a:t>quyida</a:t>
            </a:r>
            <a:r>
              <a:rPr lang="ru-RU" sz="1700" i="1" dirty="0"/>
              <a:t>  </a:t>
            </a:r>
            <a:r>
              <a:rPr lang="ru-RU" sz="1700" i="1" dirty="0" err="1"/>
              <a:t>shu</a:t>
            </a:r>
            <a:r>
              <a:rPr lang="ru-RU" sz="1700" i="1" dirty="0"/>
              <a:t> </a:t>
            </a:r>
            <a:r>
              <a:rPr lang="ru-RU" sz="1700" i="1" dirty="0" err="1"/>
              <a:t>jarayonlarni</a:t>
            </a:r>
            <a:r>
              <a:rPr lang="ru-RU" sz="1700" i="1" dirty="0"/>
              <a:t> </a:t>
            </a:r>
            <a:r>
              <a:rPr lang="ru-RU" sz="1700" i="1" dirty="0" err="1"/>
              <a:t>bajarilish</a:t>
            </a:r>
            <a:r>
              <a:rPr lang="ru-RU" sz="1700" i="1" dirty="0"/>
              <a:t> </a:t>
            </a:r>
            <a:r>
              <a:rPr lang="ru-RU" sz="1700" i="1" dirty="0" err="1"/>
              <a:t>sxemasi</a:t>
            </a:r>
            <a:r>
              <a:rPr lang="ru-RU" sz="1700" i="1" dirty="0"/>
              <a:t> </a:t>
            </a:r>
            <a:r>
              <a:rPr lang="ru-RU" sz="1700" i="1" dirty="0" err="1"/>
              <a:t>keltirilgan</a:t>
            </a:r>
            <a:r>
              <a:rPr lang="ru-RU" sz="1700" i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39725" y="1046162"/>
            <a:ext cx="8280400" cy="43830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algn="just"/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	59-A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sinf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yarim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avtomati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qadalgan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tugmadagi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tirgagini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ipli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zanjirli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chok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o’raydi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	53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sinf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yarim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avtomatida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simli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ilmoq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izmalar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ipli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moki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bahyaqatori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tikiladi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	CS-600M-36 (“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Pannoniya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Vengriya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yarim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avtomati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to’rtta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teshikli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tugmalarni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ipli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zanjirli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chok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qadash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birdaniga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tirgagini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o’rash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vazifasini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baaradi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vazifa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ignani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36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sanchishida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oshirilib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undan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17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tasida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tugma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tikiladi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qolgan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19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tasida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tugma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tirgagi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o’raladi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8</a:t>
            </a:fld>
            <a:endParaRPr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3972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en-US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5686425" y="419100"/>
            <a:ext cx="2752725" cy="6270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dirty="0" smtClean="0">
                <a:latin typeface="Algerian" pitchFamily="82" charset="0"/>
                <a:cs typeface="Times New Roman" pitchFamily="18" charset="0"/>
              </a:rPr>
              <a:t>TASNIFI</a:t>
            </a:r>
            <a:endParaRPr lang="ru-RU" sz="2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16544" y="5818910"/>
            <a:ext cx="5055079" cy="107126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latin typeface="Algerian" pitchFamily="82" charset="0"/>
                <a:cs typeface="Times New Roman" pitchFamily="18" charset="0"/>
              </a:rPr>
              <a:t>Andijon</a:t>
            </a:r>
            <a:r>
              <a:rPr lang="en-US" sz="2800" dirty="0" smtClean="0">
                <a:latin typeface="Algerian" pitchFamily="82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Algerian" pitchFamily="82" charset="0"/>
                <a:cs typeface="Times New Roman" pitchFamily="18" charset="0"/>
              </a:rPr>
              <a:t>mashinasozlik</a:t>
            </a:r>
            <a:r>
              <a:rPr lang="en-US" sz="2800" dirty="0" smtClean="0">
                <a:latin typeface="Algerian" pitchFamily="82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Algerian" pitchFamily="82" charset="0"/>
                <a:cs typeface="Times New Roman" pitchFamily="18" charset="0"/>
              </a:rPr>
              <a:t>instituti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9</a:t>
            </a:fld>
            <a:endParaRPr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en-US" altLang="ru-RU" sz="29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4" y="949324"/>
            <a:ext cx="7731503" cy="444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552450" y="5934075"/>
            <a:ext cx="8105775" cy="69532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b="1" i="1" dirty="0"/>
              <a:t>4-Rasm. </a:t>
            </a:r>
            <a:r>
              <a:rPr lang="en-US" sz="2200" b="1" i="1" dirty="0" err="1"/>
              <a:t>Tugma</a:t>
            </a:r>
            <a:r>
              <a:rPr lang="en-US" sz="2200" b="1" i="1" dirty="0"/>
              <a:t> </a:t>
            </a:r>
            <a:r>
              <a:rPr lang="en-US" sz="2200" b="1" i="1" dirty="0" err="1"/>
              <a:t>tikish</a:t>
            </a:r>
            <a:r>
              <a:rPr lang="en-US" sz="2200" b="1" i="1" dirty="0"/>
              <a:t> </a:t>
            </a:r>
            <a:r>
              <a:rPr lang="en-US" sz="2200" b="1" i="1" dirty="0" err="1"/>
              <a:t>va</a:t>
            </a:r>
            <a:r>
              <a:rPr lang="en-US" sz="2200" b="1" i="1" dirty="0"/>
              <a:t> </a:t>
            </a:r>
            <a:r>
              <a:rPr lang="en-US" sz="2200" b="1" i="1" dirty="0" err="1"/>
              <a:t>qadash</a:t>
            </a:r>
            <a:r>
              <a:rPr lang="en-US" sz="2200" b="1" i="1" dirty="0"/>
              <a:t> </a:t>
            </a:r>
            <a:r>
              <a:rPr lang="en-US" sz="2200" b="1" i="1" dirty="0" err="1"/>
              <a:t>yarim</a:t>
            </a:r>
            <a:r>
              <a:rPr lang="en-US" sz="2200" b="1" i="1" dirty="0"/>
              <a:t> </a:t>
            </a:r>
            <a:r>
              <a:rPr lang="en-US" sz="2200" b="1" i="1" dirty="0" err="1"/>
              <a:t>avtomatlarini</a:t>
            </a:r>
            <a:r>
              <a:rPr lang="en-US" sz="2200" b="1" i="1" dirty="0"/>
              <a:t> </a:t>
            </a:r>
            <a:r>
              <a:rPr lang="en-US" sz="2200" b="1" i="1" dirty="0" err="1"/>
              <a:t>qo’llash</a:t>
            </a:r>
            <a:r>
              <a:rPr lang="en-US" sz="2200" b="1" i="1" dirty="0"/>
              <a:t> </a:t>
            </a:r>
            <a:r>
              <a:rPr lang="en-US" sz="2200" b="1" i="1" dirty="0" err="1" smtClean="0"/>
              <a:t>xollari</a:t>
            </a:r>
            <a:r>
              <a:rPr lang="en-US" sz="2200" b="1" i="1" dirty="0" smtClean="0"/>
              <a:t> </a:t>
            </a:r>
            <a:r>
              <a:rPr lang="en-US" sz="2200" b="1" i="1" dirty="0" err="1"/>
              <a:t>va</a:t>
            </a:r>
            <a:r>
              <a:rPr lang="en-US" sz="2200" b="1" i="1" dirty="0"/>
              <a:t> </a:t>
            </a:r>
            <a:r>
              <a:rPr lang="en-US" sz="2200" b="1" i="1" dirty="0" err="1"/>
              <a:t>ularni</a:t>
            </a:r>
            <a:r>
              <a:rPr lang="en-US" sz="2200" b="1" i="1" dirty="0"/>
              <a:t> </a:t>
            </a:r>
            <a:r>
              <a:rPr lang="en-US" sz="2200" b="1" i="1" dirty="0" err="1"/>
              <a:t>texnik</a:t>
            </a:r>
            <a:r>
              <a:rPr lang="en-US" sz="2200" b="1" i="1" dirty="0"/>
              <a:t> </a:t>
            </a:r>
            <a:r>
              <a:rPr lang="en-US" sz="2200" b="1" i="1" dirty="0" err="1"/>
              <a:t>ta’riflari</a:t>
            </a:r>
            <a:endParaRPr lang="ru-RU" sz="2200" b="1" i="1" dirty="0"/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10</a:t>
            </a:fld>
            <a:endParaRPr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19124" y="859900"/>
            <a:ext cx="8029575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	727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sinf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yarim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avtomati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ikkita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to’rtta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teshikli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yassi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tugmalarni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ko’ylak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kostyum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ishchi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kiyim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pla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щ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boshqalar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materialiga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taqab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ipli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moki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bahyasi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tikadi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	727-1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sinf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yarim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avtomati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xarbiylar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shinelini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ustidagi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metall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izmalarga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ma’lum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materialni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diametri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22 mm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kontsentrik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doirasimon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chok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tikadi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	827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sinf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yarim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avtomati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ich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kiyim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kostyum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paltolarga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to’rt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teshikli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yassi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tugmalarni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ipli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bahya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qadashga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mo’ljallangan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	1095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sinf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yarim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avtomati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palto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xamda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kostyumlarga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to’rt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teshikli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yassi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tugmalarni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ipli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zanjirsimon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bahya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qadashga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mo’ljallangan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838825" y="330278"/>
            <a:ext cx="2609850" cy="5296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Algerian" pitchFamily="82" charset="0"/>
              </a:rPr>
              <a:t>TASNIFI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11</a:t>
            </a:fld>
            <a:endParaRPr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81024" y="1000691"/>
            <a:ext cx="8105775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600" dirty="0" smtClean="0"/>
              <a:t>	1095 </a:t>
            </a:r>
            <a:r>
              <a:rPr lang="en-US" sz="2600" dirty="0" err="1"/>
              <a:t>sinf</a:t>
            </a:r>
            <a:r>
              <a:rPr lang="en-US" sz="2600" dirty="0"/>
              <a:t> </a:t>
            </a:r>
            <a:r>
              <a:rPr lang="en-US" sz="2600" dirty="0" err="1"/>
              <a:t>yarim</a:t>
            </a:r>
            <a:r>
              <a:rPr lang="en-US" sz="2600" dirty="0"/>
              <a:t> </a:t>
            </a:r>
            <a:r>
              <a:rPr lang="en-US" sz="2600" dirty="0" err="1"/>
              <a:t>avtomati</a:t>
            </a:r>
            <a:r>
              <a:rPr lang="en-US" sz="2600" dirty="0"/>
              <a:t> </a:t>
            </a:r>
            <a:r>
              <a:rPr lang="en-US" sz="2600" dirty="0" err="1"/>
              <a:t>palto</a:t>
            </a:r>
            <a:r>
              <a:rPr lang="en-US" sz="2600" dirty="0"/>
              <a:t> </a:t>
            </a:r>
            <a:r>
              <a:rPr lang="en-US" sz="2600" dirty="0" err="1"/>
              <a:t>xamda</a:t>
            </a:r>
            <a:r>
              <a:rPr lang="en-US" sz="2600" dirty="0"/>
              <a:t> </a:t>
            </a:r>
            <a:r>
              <a:rPr lang="en-US" sz="2600" dirty="0" err="1"/>
              <a:t>kostyumlarga</a:t>
            </a:r>
            <a:r>
              <a:rPr lang="en-US" sz="2600" dirty="0"/>
              <a:t> </a:t>
            </a:r>
            <a:r>
              <a:rPr lang="en-US" sz="2600" dirty="0" err="1"/>
              <a:t>ikki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to’rt</a:t>
            </a:r>
            <a:r>
              <a:rPr lang="en-US" sz="2600" dirty="0"/>
              <a:t> </a:t>
            </a:r>
            <a:r>
              <a:rPr lang="en-US" sz="2600" dirty="0" err="1"/>
              <a:t>teshikli</a:t>
            </a:r>
            <a:r>
              <a:rPr lang="en-US" sz="2600" dirty="0"/>
              <a:t> </a:t>
            </a:r>
            <a:r>
              <a:rPr lang="en-US" sz="2600" dirty="0" err="1"/>
              <a:t>yassi</a:t>
            </a:r>
            <a:r>
              <a:rPr lang="en-US" sz="2600" dirty="0"/>
              <a:t> </a:t>
            </a:r>
            <a:r>
              <a:rPr lang="en-US" sz="2600" dirty="0" err="1"/>
              <a:t>tugmalarni</a:t>
            </a:r>
            <a:r>
              <a:rPr lang="en-US" sz="2600" dirty="0"/>
              <a:t> </a:t>
            </a:r>
            <a:r>
              <a:rPr lang="en-US" sz="2600" dirty="0" err="1"/>
              <a:t>bir</a:t>
            </a:r>
            <a:r>
              <a:rPr lang="en-US" sz="2600" dirty="0"/>
              <a:t> </a:t>
            </a:r>
            <a:r>
              <a:rPr lang="en-US" sz="2600" dirty="0" err="1"/>
              <a:t>ipli</a:t>
            </a:r>
            <a:r>
              <a:rPr lang="en-US" sz="2600" dirty="0"/>
              <a:t> </a:t>
            </a:r>
            <a:r>
              <a:rPr lang="en-US" sz="2600" dirty="0" err="1"/>
              <a:t>zanjirsimon</a:t>
            </a:r>
            <a:r>
              <a:rPr lang="en-US" sz="2600" dirty="0"/>
              <a:t> </a:t>
            </a:r>
            <a:r>
              <a:rPr lang="en-US" sz="2600" dirty="0" err="1"/>
              <a:t>bahya</a:t>
            </a:r>
            <a:r>
              <a:rPr lang="en-US" sz="2600" dirty="0"/>
              <a:t> </a:t>
            </a:r>
            <a:r>
              <a:rPr lang="en-US" sz="2600" dirty="0" err="1"/>
              <a:t>bilan</a:t>
            </a:r>
            <a:r>
              <a:rPr lang="en-US" sz="2600" dirty="0"/>
              <a:t> </a:t>
            </a:r>
            <a:r>
              <a:rPr lang="en-US" sz="2600" dirty="0" err="1"/>
              <a:t>qadashga</a:t>
            </a:r>
            <a:r>
              <a:rPr lang="en-US" sz="2600" dirty="0"/>
              <a:t> </a:t>
            </a:r>
            <a:r>
              <a:rPr lang="en-US" sz="2600" dirty="0" err="1"/>
              <a:t>mo’ljallangan</a:t>
            </a:r>
            <a:r>
              <a:rPr lang="en-US" sz="2600" dirty="0"/>
              <a:t>.</a:t>
            </a:r>
            <a:endParaRPr lang="ru-RU" sz="2600" dirty="0"/>
          </a:p>
          <a:p>
            <a:pPr algn="just"/>
            <a:r>
              <a:rPr lang="en-US" sz="2600" dirty="0"/>
              <a:t>	1495 </a:t>
            </a:r>
            <a:r>
              <a:rPr lang="en-US" sz="2600" dirty="0" err="1"/>
              <a:t>sinf</a:t>
            </a:r>
            <a:r>
              <a:rPr lang="en-US" sz="2600" dirty="0"/>
              <a:t> </a:t>
            </a:r>
            <a:r>
              <a:rPr lang="en-US" sz="2600" dirty="0" err="1"/>
              <a:t>yarim</a:t>
            </a:r>
            <a:r>
              <a:rPr lang="en-US" sz="2600" dirty="0"/>
              <a:t> </a:t>
            </a:r>
            <a:r>
              <a:rPr lang="en-US" sz="2600" dirty="0" err="1"/>
              <a:t>avtomati</a:t>
            </a:r>
            <a:r>
              <a:rPr lang="en-US" sz="2600" dirty="0"/>
              <a:t> </a:t>
            </a:r>
            <a:r>
              <a:rPr lang="en-US" sz="2600" dirty="0" err="1"/>
              <a:t>to’rt</a:t>
            </a:r>
            <a:r>
              <a:rPr lang="en-US" sz="2600" dirty="0"/>
              <a:t> </a:t>
            </a:r>
            <a:r>
              <a:rPr lang="en-US" sz="2600" dirty="0" err="1"/>
              <a:t>teshikli</a:t>
            </a:r>
            <a:r>
              <a:rPr lang="en-US" sz="2600" dirty="0"/>
              <a:t> </a:t>
            </a:r>
            <a:r>
              <a:rPr lang="en-US" sz="2600" dirty="0" err="1"/>
              <a:t>yassi</a:t>
            </a:r>
            <a:r>
              <a:rPr lang="en-US" sz="2600" dirty="0"/>
              <a:t> </a:t>
            </a:r>
            <a:r>
              <a:rPr lang="en-US" sz="2600" dirty="0" err="1"/>
              <a:t>tugmalarni</a:t>
            </a:r>
            <a:r>
              <a:rPr lang="en-US" sz="2600" dirty="0"/>
              <a:t> </a:t>
            </a:r>
            <a:r>
              <a:rPr lang="en-US" sz="2600" dirty="0" err="1"/>
              <a:t>bir</a:t>
            </a:r>
            <a:r>
              <a:rPr lang="en-US" sz="2600" dirty="0"/>
              <a:t> </a:t>
            </a:r>
            <a:r>
              <a:rPr lang="en-US" sz="2600" dirty="0" err="1"/>
              <a:t>ipli</a:t>
            </a:r>
            <a:r>
              <a:rPr lang="en-US" sz="2600" dirty="0"/>
              <a:t> </a:t>
            </a:r>
            <a:r>
              <a:rPr lang="en-US" sz="2600" dirty="0" err="1"/>
              <a:t>zanjirsimon</a:t>
            </a:r>
            <a:r>
              <a:rPr lang="en-US" sz="2600" dirty="0"/>
              <a:t> </a:t>
            </a:r>
            <a:r>
              <a:rPr lang="en-US" sz="2600" dirty="0" err="1"/>
              <a:t>bahya</a:t>
            </a:r>
            <a:r>
              <a:rPr lang="en-US" sz="2600" dirty="0"/>
              <a:t> </a:t>
            </a:r>
            <a:r>
              <a:rPr lang="en-US" sz="2600" dirty="0" err="1"/>
              <a:t>bilan</a:t>
            </a:r>
            <a:r>
              <a:rPr lang="en-US" sz="2600" dirty="0"/>
              <a:t> </a:t>
            </a:r>
            <a:r>
              <a:rPr lang="en-US" sz="2600" dirty="0" err="1"/>
              <a:t>qadashga</a:t>
            </a:r>
            <a:r>
              <a:rPr lang="en-US" sz="2600" dirty="0"/>
              <a:t> </a:t>
            </a:r>
            <a:r>
              <a:rPr lang="en-US" sz="2600" dirty="0" err="1"/>
              <a:t>mo’ljallangan</a:t>
            </a:r>
            <a:r>
              <a:rPr lang="en-US" sz="2600" dirty="0"/>
              <a:t>.</a:t>
            </a:r>
            <a:endParaRPr lang="ru-RU" sz="2600" dirty="0"/>
          </a:p>
          <a:p>
            <a:pPr algn="just"/>
            <a:r>
              <a:rPr lang="en-US" sz="2600" dirty="0"/>
              <a:t>	1595 </a:t>
            </a:r>
            <a:r>
              <a:rPr lang="en-US" sz="2600" dirty="0" err="1"/>
              <a:t>sinf</a:t>
            </a:r>
            <a:r>
              <a:rPr lang="en-US" sz="2600" dirty="0"/>
              <a:t> </a:t>
            </a:r>
            <a:r>
              <a:rPr lang="en-US" sz="2600" dirty="0" err="1"/>
              <a:t>yarim</a:t>
            </a:r>
            <a:r>
              <a:rPr lang="en-US" sz="2600" dirty="0"/>
              <a:t> </a:t>
            </a:r>
            <a:r>
              <a:rPr lang="en-US" sz="2600" dirty="0" err="1"/>
              <a:t>avtomati</a:t>
            </a:r>
            <a:r>
              <a:rPr lang="en-US" sz="2600" dirty="0"/>
              <a:t> </a:t>
            </a:r>
            <a:r>
              <a:rPr lang="en-US" sz="2600" dirty="0" err="1"/>
              <a:t>ikki</a:t>
            </a:r>
            <a:r>
              <a:rPr lang="en-US" sz="2600" dirty="0"/>
              <a:t> </a:t>
            </a:r>
            <a:r>
              <a:rPr lang="en-US" sz="2600" dirty="0" err="1"/>
              <a:t>teshikli</a:t>
            </a:r>
            <a:r>
              <a:rPr lang="en-US" sz="2600" dirty="0"/>
              <a:t> </a:t>
            </a:r>
            <a:r>
              <a:rPr lang="en-US" sz="2600" dirty="0" err="1"/>
              <a:t>sferik</a:t>
            </a:r>
            <a:r>
              <a:rPr lang="en-US" sz="2600" dirty="0"/>
              <a:t> </a:t>
            </a:r>
            <a:r>
              <a:rPr lang="en-US" sz="2600" dirty="0" err="1"/>
              <a:t>tugmalarni</a:t>
            </a:r>
            <a:r>
              <a:rPr lang="en-US" sz="2600" dirty="0"/>
              <a:t> </a:t>
            </a:r>
            <a:r>
              <a:rPr lang="en-US" sz="2600" dirty="0" err="1"/>
              <a:t>gazlama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trikotajdan</a:t>
            </a:r>
            <a:r>
              <a:rPr lang="en-US" sz="2600" dirty="0"/>
              <a:t> </a:t>
            </a:r>
            <a:r>
              <a:rPr lang="en-US" sz="2600" dirty="0" err="1"/>
              <a:t>tikilgan</a:t>
            </a:r>
            <a:r>
              <a:rPr lang="en-US" sz="2600" dirty="0"/>
              <a:t> </a:t>
            </a:r>
            <a:r>
              <a:rPr lang="en-US" sz="2600" dirty="0" err="1"/>
              <a:t>ayollar</a:t>
            </a:r>
            <a:r>
              <a:rPr lang="en-US" sz="2600" dirty="0"/>
              <a:t> </a:t>
            </a:r>
            <a:r>
              <a:rPr lang="en-US" sz="2600" dirty="0" err="1"/>
              <a:t>ko’ylagiga</a:t>
            </a:r>
            <a:r>
              <a:rPr lang="en-US" sz="2600" dirty="0"/>
              <a:t> </a:t>
            </a:r>
            <a:r>
              <a:rPr lang="en-US" sz="2600" dirty="0" err="1"/>
              <a:t>bir</a:t>
            </a:r>
            <a:r>
              <a:rPr lang="en-US" sz="2600" dirty="0"/>
              <a:t> </a:t>
            </a:r>
            <a:r>
              <a:rPr lang="en-US" sz="2600" dirty="0" err="1"/>
              <a:t>ipli</a:t>
            </a:r>
            <a:r>
              <a:rPr lang="en-US" sz="2600" dirty="0"/>
              <a:t> </a:t>
            </a:r>
            <a:r>
              <a:rPr lang="en-US" sz="2600" dirty="0" err="1"/>
              <a:t>zanjirsimon</a:t>
            </a:r>
            <a:r>
              <a:rPr lang="en-US" sz="2600" dirty="0"/>
              <a:t> </a:t>
            </a:r>
            <a:r>
              <a:rPr lang="en-US" sz="2600" dirty="0" err="1"/>
              <a:t>bahya</a:t>
            </a:r>
            <a:r>
              <a:rPr lang="en-US" sz="2600" dirty="0"/>
              <a:t> </a:t>
            </a:r>
            <a:r>
              <a:rPr lang="en-US" sz="2600" dirty="0" err="1"/>
              <a:t>bilan</a:t>
            </a:r>
            <a:r>
              <a:rPr lang="en-US" sz="2600" dirty="0"/>
              <a:t> </a:t>
            </a:r>
            <a:r>
              <a:rPr lang="en-US" sz="2600" dirty="0" err="1"/>
              <a:t>qadashda</a:t>
            </a:r>
            <a:r>
              <a:rPr lang="en-US" sz="2600" dirty="0"/>
              <a:t> </a:t>
            </a:r>
            <a:r>
              <a:rPr lang="en-US" sz="2600" dirty="0" err="1"/>
              <a:t>ishlatiladi</a:t>
            </a:r>
            <a:r>
              <a:rPr lang="en-US" sz="2600" dirty="0"/>
              <a:t>.</a:t>
            </a:r>
            <a:endParaRPr lang="ru-RU" sz="2600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838825" y="330278"/>
            <a:ext cx="2609850" cy="5296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Algerian" pitchFamily="82" charset="0"/>
              </a:rPr>
              <a:t>TASNIFI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12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55575" y="71895"/>
            <a:ext cx="434975" cy="29958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12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endParaRPr lang="ru-RU" altLang="ru-RU" sz="12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497970" y="5818910"/>
            <a:ext cx="6750391" cy="841297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jadvalda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tugma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qadash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yarim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avtomatlarini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ta’riflari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keltirilgan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3548061"/>
              </p:ext>
            </p:extLst>
          </p:nvPr>
        </p:nvGraphicFramePr>
        <p:xfrm>
          <a:off x="409821" y="460018"/>
          <a:ext cx="8342829" cy="507408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60126"/>
                <a:gridCol w="2375430"/>
                <a:gridCol w="678238"/>
                <a:gridCol w="679036"/>
                <a:gridCol w="791544"/>
                <a:gridCol w="679036"/>
                <a:gridCol w="909637"/>
                <a:gridCol w="678238"/>
                <a:gridCol w="791544"/>
              </a:tblGrid>
              <a:tr h="3240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№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effectLst/>
                        </a:rPr>
                        <a:t>Nomi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27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27-B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95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59-A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CS</a:t>
                      </a:r>
                      <a:r>
                        <a:rPr lang="ru-RU" sz="1400">
                          <a:effectLst/>
                        </a:rPr>
                        <a:t>-600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727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1595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</a:tr>
              <a:tr h="6480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Bosh </a:t>
                      </a:r>
                      <a:r>
                        <a:rPr lang="en-US" sz="1400" dirty="0" err="1">
                          <a:effectLst/>
                        </a:rPr>
                        <a:t>valni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aylanishlar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soni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ayl</a:t>
                      </a:r>
                      <a:r>
                        <a:rPr lang="en-US" sz="1400" dirty="0">
                          <a:effectLst/>
                        </a:rPr>
                        <a:t>/min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1500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1500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1200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1200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1500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1500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1500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</a:tr>
              <a:tr h="3240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Tugma diametri, mm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15-35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22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10-32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10-32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8-36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11-22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11-25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</a:tr>
              <a:tr h="6480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Tugma teshiklari orasidagi masofa, mm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3-5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-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3-5,5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- 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-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3-5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-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</a:tr>
              <a:tr h="3240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Tugma qalinligi, mm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-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-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-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-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2,5-5,5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2-4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-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</a:tr>
              <a:tr h="12961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Ignalar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11A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100, 120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1A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120, 130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3TS yoki 3R 75-130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3R 130, 150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11A 100, 120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11A 90-120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11A 90, 110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</a:tr>
              <a:tr h="12961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6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O’lchamlari, mm</a:t>
                      </a:r>
                      <a:endParaRPr lang="ru-RU" sz="12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   Uzunligi</a:t>
                      </a:r>
                      <a:endParaRPr lang="ru-RU" sz="12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   Eni</a:t>
                      </a:r>
                      <a:endParaRPr lang="ru-RU" sz="12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   Balandligi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500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330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365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500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330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365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580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263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392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575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330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400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-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-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-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-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-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-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-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-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-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7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effectLst/>
                        </a:rPr>
                        <a:t>Og’irligi</a:t>
                      </a:r>
                      <a:r>
                        <a:rPr lang="ru-RU" sz="1400" dirty="0">
                          <a:effectLst/>
                        </a:rPr>
                        <a:t>, </a:t>
                      </a:r>
                      <a:r>
                        <a:rPr lang="ru-RU" sz="1400" dirty="0" err="1">
                          <a:effectLst/>
                        </a:rPr>
                        <a:t>kg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38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38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36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36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29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42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-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1" marR="68571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13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15"/>
          <p:cNvSpPr>
            <a:spLocks noChangeArrowheads="1"/>
          </p:cNvSpPr>
          <p:nvPr/>
        </p:nvSpPr>
        <p:spPr bwMode="auto">
          <a:xfrm>
            <a:off x="1236389" y="247650"/>
            <a:ext cx="7632849" cy="91289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>
              <a:defRPr/>
            </a:pPr>
            <a:r>
              <a:rPr lang="en-US" sz="2400" b="1" dirty="0"/>
              <a:t>327 </a:t>
            </a:r>
            <a:r>
              <a:rPr lang="en-US" sz="2400" b="1" dirty="0" err="1"/>
              <a:t>sinf</a:t>
            </a:r>
            <a:r>
              <a:rPr lang="en-US" sz="2400" b="1" dirty="0"/>
              <a:t> </a:t>
            </a:r>
            <a:r>
              <a:rPr lang="en-US" sz="2400" b="1" dirty="0" err="1"/>
              <a:t>yarim</a:t>
            </a:r>
            <a:r>
              <a:rPr lang="en-US" sz="2400" b="1" dirty="0"/>
              <a:t> </a:t>
            </a:r>
            <a:r>
              <a:rPr lang="en-US" sz="2400" b="1" dirty="0" err="1"/>
              <a:t>avtomatini</a:t>
            </a:r>
            <a:r>
              <a:rPr lang="en-US" sz="2400" b="1" dirty="0"/>
              <a:t> </a:t>
            </a:r>
            <a:r>
              <a:rPr lang="en-US" sz="2400" b="1" dirty="0" err="1"/>
              <a:t>mexanizmlarini</a:t>
            </a:r>
            <a:r>
              <a:rPr lang="en-US" sz="2400" b="1" dirty="0"/>
              <a:t> </a:t>
            </a:r>
            <a:r>
              <a:rPr lang="en-US" sz="2400" b="1" dirty="0" err="1"/>
              <a:t>tuzilishi</a:t>
            </a:r>
            <a:r>
              <a:rPr lang="en-US" sz="2400" b="1" dirty="0"/>
              <a:t>, </a:t>
            </a:r>
            <a:r>
              <a:rPr lang="en-US" sz="2400" b="1" dirty="0" err="1"/>
              <a:t>ishlash</a:t>
            </a:r>
            <a:r>
              <a:rPr lang="en-US" sz="2400" b="1" dirty="0"/>
              <a:t> </a:t>
            </a:r>
            <a:r>
              <a:rPr lang="en-US" sz="2400" b="1" dirty="0" err="1"/>
              <a:t>printsipi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sozlash</a:t>
            </a:r>
            <a:r>
              <a:rPr lang="en-US" sz="2400" b="1" dirty="0"/>
              <a:t> </a:t>
            </a:r>
            <a:r>
              <a:rPr lang="en-US" sz="2400" b="1" dirty="0" err="1"/>
              <a:t>yo’llari</a:t>
            </a:r>
            <a:endParaRPr lang="ru-RU" sz="24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619125" y="1388725"/>
            <a:ext cx="809625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U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mexanizmlardan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topgan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1)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mexanizmi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a)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krivoship-shatun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tipidagi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uzeli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(5-ma’ruzaga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qaralsin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);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b)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ignani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ko’ndalang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xarakatlar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uzeli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2)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Krivoship-koromislo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tipidagi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tortgich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mexanizmi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(6-ma’ruzaga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qaralsin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).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3)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tekisda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aylanuvchi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markaziy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klpoqchali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moki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mexanizmi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7-ma’ruzaga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qaralsin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).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4)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Buyumni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platformasi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bo’ylab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ilgarilama-qaytma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surish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mexanizmi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(14-ma’ruzaga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qaralsin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).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5)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Mashinani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avtomatik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to’xtatish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mexanizmi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(14-ma’ruzaga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qaralsin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).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14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700" y="406400"/>
            <a:ext cx="7115175" cy="500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745053" y="5962650"/>
            <a:ext cx="7932222" cy="6477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Ignani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ko’ndalang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xarakatlar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uzeli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Rasm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50)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quyidagicha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tuzilgan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ishlaydi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15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81024" y="903180"/>
            <a:ext cx="812482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Tasma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1 salt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shkivdan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ishchi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shkivga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o’tganda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bosh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val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aylana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boshlaydi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chervyak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reduktori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aylanish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momenti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ko’ndalang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valga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8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ariqchasidagi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9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rolikka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o’tadi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Agar 8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ariqcha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9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rolikni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val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tarafga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sursa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10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vertikal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richag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11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o’q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atrofida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soat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strelkasiga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qarshi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tarafga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buriladi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12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muftacha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13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gorizontal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richagni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xam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soat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strelkasiga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qarshi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tarafga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buradi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14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rolik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15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tortgich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chapga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surilib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16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birlashtiruvchi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bo’g’in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18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rolik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19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romini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20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markaziy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vint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22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markaziy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barmoqcha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orasida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soat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strelkasi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bo’yicha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burib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yuritgich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22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25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tikilayotgan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tugmani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o’ng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ko’zchasi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tarafdan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chap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ko’zchasi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tarafga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suradi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6400800" y="257175"/>
            <a:ext cx="2105025" cy="64600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dirty="0" smtClean="0">
                <a:latin typeface="Algerian" pitchFamily="82" charset="0"/>
              </a:rPr>
              <a:t>TASNIFI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16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09298" y="845047"/>
            <a:ext cx="8143875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14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rolik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15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tortgich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chapga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surilib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16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birlashtiruvchi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bo’g’in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18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rolik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19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romini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20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markaziy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vint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22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markaziy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barmoqcha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orasida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soat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strelkasi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bo’yicha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burib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yuritgich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22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25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tikilayotgan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tugmani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o’ng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ko’zchasi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tarafdan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chap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ko’zchasi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tarafga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suradi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SHunday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qilib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bosh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valni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aylanma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xarakati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7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diskni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8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ariqchasi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10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vertikal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13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gorizontal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richaglar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xamda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15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tortgich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16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birlashtiruvchi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bo’g’in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19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romi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ichidagi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22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yuritgichni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chapga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o’nga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tebranma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xarakat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qilishini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ta’minlaydi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16544" y="5818910"/>
            <a:ext cx="5055079" cy="107126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latin typeface="Algerian" pitchFamily="82" charset="0"/>
                <a:cs typeface="Times New Roman" pitchFamily="18" charset="0"/>
              </a:rPr>
              <a:t>Andijon</a:t>
            </a:r>
            <a:r>
              <a:rPr lang="en-US" sz="2800" dirty="0" smtClean="0">
                <a:latin typeface="Algerian" pitchFamily="82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Algerian" pitchFamily="82" charset="0"/>
                <a:cs typeface="Times New Roman" pitchFamily="18" charset="0"/>
              </a:rPr>
              <a:t>mashinasozlik</a:t>
            </a:r>
            <a:r>
              <a:rPr lang="en-US" sz="2800" dirty="0" smtClean="0">
                <a:latin typeface="Algerian" pitchFamily="82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Algerian" pitchFamily="82" charset="0"/>
                <a:cs typeface="Times New Roman" pitchFamily="18" charset="0"/>
              </a:rPr>
              <a:t>instituti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17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80871" y="706785"/>
            <a:ext cx="785602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b="1" dirty="0" smtClean="0"/>
              <a:t>	</a:t>
            </a:r>
            <a:r>
              <a:rPr lang="en-US" sz="2200" b="1" dirty="0" err="1" smtClean="0"/>
              <a:t>Sozlashlar</a:t>
            </a:r>
            <a:r>
              <a:rPr lang="en-US" sz="2200" b="1" dirty="0"/>
              <a:t>:</a:t>
            </a:r>
            <a:endParaRPr lang="ru-RU" sz="2200" dirty="0"/>
          </a:p>
          <a:p>
            <a:pPr algn="just"/>
            <a:r>
              <a:rPr lang="en-US" sz="2200" dirty="0"/>
              <a:t>	1. </a:t>
            </a:r>
            <a:r>
              <a:rPr lang="en-US" sz="2200" dirty="0" err="1"/>
              <a:t>Igna</a:t>
            </a:r>
            <a:r>
              <a:rPr lang="en-US" sz="2200" dirty="0"/>
              <a:t> </a:t>
            </a:r>
            <a:r>
              <a:rPr lang="en-US" sz="2200" dirty="0" err="1"/>
              <a:t>yuritgich</a:t>
            </a:r>
            <a:r>
              <a:rPr lang="en-US" sz="2200" dirty="0"/>
              <a:t> 22 </a:t>
            </a:r>
            <a:r>
              <a:rPr lang="en-US" sz="2200" dirty="0" err="1"/>
              <a:t>ni</a:t>
            </a:r>
            <a:r>
              <a:rPr lang="en-US" sz="2200" dirty="0"/>
              <a:t> </a:t>
            </a:r>
            <a:r>
              <a:rPr lang="en-US" sz="2200" dirty="0" err="1"/>
              <a:t>vertikal</a:t>
            </a:r>
            <a:r>
              <a:rPr lang="en-US" sz="2200" dirty="0"/>
              <a:t> </a:t>
            </a:r>
            <a:r>
              <a:rPr lang="en-US" sz="2200" dirty="0" err="1"/>
              <a:t>bo’ylab</a:t>
            </a:r>
            <a:r>
              <a:rPr lang="en-US" sz="2200" dirty="0"/>
              <a:t> </a:t>
            </a:r>
            <a:r>
              <a:rPr lang="en-US" sz="2200" dirty="0" err="1"/>
              <a:t>xolati</a:t>
            </a:r>
            <a:r>
              <a:rPr lang="en-US" sz="2200" dirty="0"/>
              <a:t> 26 </a:t>
            </a:r>
            <a:r>
              <a:rPr lang="en-US" sz="2200" dirty="0" err="1"/>
              <a:t>vintni</a:t>
            </a:r>
            <a:r>
              <a:rPr lang="en-US" sz="2200" dirty="0"/>
              <a:t> </a:t>
            </a:r>
            <a:r>
              <a:rPr lang="en-US" sz="2200" dirty="0" err="1"/>
              <a:t>bo’shatilib</a:t>
            </a:r>
            <a:r>
              <a:rPr lang="en-US" sz="2200" dirty="0"/>
              <a:t>, </a:t>
            </a:r>
            <a:r>
              <a:rPr lang="en-US" sz="2200" dirty="0" err="1"/>
              <a:t>uni</a:t>
            </a:r>
            <a:r>
              <a:rPr lang="en-US" sz="2200" dirty="0"/>
              <a:t> 19 </a:t>
            </a:r>
            <a:r>
              <a:rPr lang="en-US" sz="2200" dirty="0" err="1"/>
              <a:t>romning</a:t>
            </a:r>
            <a:r>
              <a:rPr lang="en-US" sz="2200" dirty="0"/>
              <a:t> </a:t>
            </a:r>
            <a:r>
              <a:rPr lang="en-US" sz="2200" dirty="0" err="1"/>
              <a:t>ichida</a:t>
            </a:r>
            <a:r>
              <a:rPr lang="en-US" sz="2200" dirty="0"/>
              <a:t> </a:t>
            </a:r>
            <a:r>
              <a:rPr lang="en-US" sz="2200" dirty="0" err="1"/>
              <a:t>yuqoriga</a:t>
            </a:r>
            <a:r>
              <a:rPr lang="en-US" sz="2200" dirty="0"/>
              <a:t> </a:t>
            </a:r>
            <a:r>
              <a:rPr lang="en-US" sz="2200" dirty="0" err="1"/>
              <a:t>yoki</a:t>
            </a:r>
            <a:r>
              <a:rPr lang="en-US" sz="2200" dirty="0"/>
              <a:t> </a:t>
            </a:r>
            <a:r>
              <a:rPr lang="en-US" sz="2200" dirty="0" err="1"/>
              <a:t>pastga</a:t>
            </a:r>
            <a:r>
              <a:rPr lang="en-US" sz="2200" dirty="0"/>
              <a:t> </a:t>
            </a:r>
            <a:r>
              <a:rPr lang="en-US" sz="2200" dirty="0" err="1"/>
              <a:t>surish</a:t>
            </a:r>
            <a:r>
              <a:rPr lang="en-US" sz="2200" dirty="0"/>
              <a:t> </a:t>
            </a:r>
            <a:r>
              <a:rPr lang="en-US" sz="2200" dirty="0" err="1"/>
              <a:t>yo’li</a:t>
            </a:r>
            <a:r>
              <a:rPr lang="en-US" sz="2200" dirty="0"/>
              <a:t> </a:t>
            </a:r>
            <a:r>
              <a:rPr lang="en-US" sz="2200" dirty="0" err="1"/>
              <a:t>bilan</a:t>
            </a:r>
            <a:r>
              <a:rPr lang="en-US" sz="2200" dirty="0"/>
              <a:t> </a:t>
            </a:r>
            <a:r>
              <a:rPr lang="en-US" sz="2200" dirty="0" err="1"/>
              <a:t>rostlanadi</a:t>
            </a:r>
            <a:r>
              <a:rPr lang="en-US" sz="2200" dirty="0"/>
              <a:t>. </a:t>
            </a:r>
            <a:r>
              <a:rPr lang="en-US" sz="2200" dirty="0" err="1"/>
              <a:t>Bunda</a:t>
            </a:r>
            <a:r>
              <a:rPr lang="en-US" sz="2200" dirty="0"/>
              <a:t> </a:t>
            </a:r>
            <a:r>
              <a:rPr lang="en-US" sz="2200" dirty="0" err="1"/>
              <a:t>igna</a:t>
            </a:r>
            <a:r>
              <a:rPr lang="en-US" sz="2200" dirty="0"/>
              <a:t> </a:t>
            </a:r>
            <a:r>
              <a:rPr lang="en-US" sz="2200" dirty="0" err="1"/>
              <a:t>yuritgich</a:t>
            </a:r>
            <a:r>
              <a:rPr lang="en-US" sz="2200" dirty="0"/>
              <a:t> </a:t>
            </a:r>
            <a:r>
              <a:rPr lang="en-US" sz="2200" dirty="0" err="1"/>
              <a:t>eng</a:t>
            </a:r>
            <a:r>
              <a:rPr lang="en-US" sz="2200" dirty="0"/>
              <a:t> </a:t>
            </a:r>
            <a:r>
              <a:rPr lang="en-US" sz="2200" dirty="0" err="1"/>
              <a:t>pastki</a:t>
            </a:r>
            <a:r>
              <a:rPr lang="en-US" sz="2200" dirty="0"/>
              <a:t> </a:t>
            </a:r>
            <a:r>
              <a:rPr lang="en-US" sz="2200" dirty="0" err="1"/>
              <a:t>xolda</a:t>
            </a:r>
            <a:r>
              <a:rPr lang="en-US" sz="2200" dirty="0"/>
              <a:t> </a:t>
            </a:r>
            <a:r>
              <a:rPr lang="en-US" sz="2200" dirty="0" err="1"/>
              <a:t>bo’lganda</a:t>
            </a:r>
            <a:r>
              <a:rPr lang="en-US" sz="2200" dirty="0"/>
              <a:t> </a:t>
            </a:r>
            <a:r>
              <a:rPr lang="en-US" sz="2200" dirty="0" err="1"/>
              <a:t>ignaning</a:t>
            </a:r>
            <a:r>
              <a:rPr lang="en-US" sz="2200" dirty="0"/>
              <a:t> </a:t>
            </a:r>
            <a:r>
              <a:rPr lang="en-US" sz="2200" dirty="0" err="1"/>
              <a:t>ko’zchasini</a:t>
            </a:r>
            <a:r>
              <a:rPr lang="en-US" sz="2200" dirty="0"/>
              <a:t> </a:t>
            </a:r>
            <a:r>
              <a:rPr lang="en-US" sz="2200" dirty="0" err="1"/>
              <a:t>yarmi</a:t>
            </a:r>
            <a:r>
              <a:rPr lang="en-US" sz="2200" dirty="0"/>
              <a:t> </a:t>
            </a:r>
            <a:r>
              <a:rPr lang="en-US" sz="2200" dirty="0" err="1"/>
              <a:t>g’altak</a:t>
            </a:r>
            <a:r>
              <a:rPr lang="en-US" sz="2200" dirty="0"/>
              <a:t> </a:t>
            </a:r>
            <a:r>
              <a:rPr lang="en-US" sz="2200" dirty="0" err="1"/>
              <a:t>ushlagichning</a:t>
            </a:r>
            <a:r>
              <a:rPr lang="en-US" sz="2200" dirty="0"/>
              <a:t> </a:t>
            </a:r>
            <a:r>
              <a:rPr lang="en-US" sz="2200" dirty="0" err="1"/>
              <a:t>devoridan</a:t>
            </a:r>
            <a:r>
              <a:rPr lang="en-US" sz="2200" dirty="0"/>
              <a:t> </a:t>
            </a:r>
            <a:r>
              <a:rPr lang="en-US" sz="2200" dirty="0" err="1"/>
              <a:t>pastda</a:t>
            </a:r>
            <a:r>
              <a:rPr lang="en-US" sz="2200" dirty="0"/>
              <a:t> </a:t>
            </a:r>
            <a:r>
              <a:rPr lang="en-US" sz="2200" dirty="0" err="1"/>
              <a:t>ko’rinib</a:t>
            </a:r>
            <a:r>
              <a:rPr lang="en-US" sz="2200" dirty="0"/>
              <a:t> </a:t>
            </a:r>
            <a:r>
              <a:rPr lang="en-US" sz="2200" dirty="0" err="1"/>
              <a:t>turishi</a:t>
            </a:r>
            <a:r>
              <a:rPr lang="en-US" sz="2200" dirty="0"/>
              <a:t> </a:t>
            </a:r>
            <a:r>
              <a:rPr lang="en-US" sz="2200" dirty="0" err="1"/>
              <a:t>kerak</a:t>
            </a:r>
            <a:r>
              <a:rPr lang="en-US" sz="2200" dirty="0"/>
              <a:t>.</a:t>
            </a:r>
            <a:endParaRPr lang="ru-RU" sz="2200" dirty="0"/>
          </a:p>
          <a:p>
            <a:pPr algn="just"/>
            <a:r>
              <a:rPr lang="en-US" sz="2200" dirty="0"/>
              <a:t>	2. </a:t>
            </a:r>
            <a:r>
              <a:rPr lang="ru-RU" sz="2200" dirty="0"/>
              <a:t>Ј</a:t>
            </a:r>
            <a:r>
              <a:rPr lang="en-US" sz="2200" dirty="0" err="1"/>
              <a:t>adalayotgan</a:t>
            </a:r>
            <a:r>
              <a:rPr lang="en-US" sz="2200" dirty="0"/>
              <a:t> </a:t>
            </a:r>
            <a:r>
              <a:rPr lang="en-US" sz="2200" dirty="0" err="1"/>
              <a:t>tugmaning</a:t>
            </a:r>
            <a:r>
              <a:rPr lang="en-US" sz="2200" dirty="0"/>
              <a:t> </a:t>
            </a:r>
            <a:r>
              <a:rPr lang="en-US" sz="2200" dirty="0" err="1"/>
              <a:t>ko’zchalari</a:t>
            </a:r>
            <a:r>
              <a:rPr lang="en-US" sz="2200" dirty="0"/>
              <a:t> </a:t>
            </a:r>
            <a:r>
              <a:rPr lang="en-US" sz="2200" dirty="0" err="1"/>
              <a:t>orasidagi</a:t>
            </a:r>
            <a:r>
              <a:rPr lang="en-US" sz="2200" dirty="0"/>
              <a:t> </a:t>
            </a:r>
            <a:r>
              <a:rPr lang="en-US" sz="2200" dirty="0" err="1"/>
              <a:t>masofaga</a:t>
            </a:r>
            <a:r>
              <a:rPr lang="en-US" sz="2200" dirty="0"/>
              <a:t> </a:t>
            </a:r>
            <a:r>
              <a:rPr lang="en-US" sz="2200" dirty="0" err="1"/>
              <a:t>qarab</a:t>
            </a:r>
            <a:r>
              <a:rPr lang="en-US" sz="2200" dirty="0"/>
              <a:t>, 25 </a:t>
            </a:r>
            <a:r>
              <a:rPr lang="en-US" sz="2200" dirty="0" err="1"/>
              <a:t>ignaning</a:t>
            </a:r>
            <a:r>
              <a:rPr lang="en-US" sz="2200" dirty="0"/>
              <a:t> </a:t>
            </a:r>
            <a:r>
              <a:rPr lang="en-US" sz="2200" dirty="0" err="1"/>
              <a:t>ko’ndalang</a:t>
            </a:r>
            <a:r>
              <a:rPr lang="en-US" sz="2200" dirty="0"/>
              <a:t> </a:t>
            </a:r>
            <a:r>
              <a:rPr lang="en-US" sz="2200" dirty="0" err="1"/>
              <a:t>xarakati</a:t>
            </a:r>
            <a:r>
              <a:rPr lang="en-US" sz="2200" dirty="0"/>
              <a:t> </a:t>
            </a:r>
            <a:r>
              <a:rPr lang="en-US" sz="2200" dirty="0" err="1"/>
              <a:t>kattaligi</a:t>
            </a:r>
            <a:r>
              <a:rPr lang="en-US" sz="2200" dirty="0"/>
              <a:t> 14 </a:t>
            </a:r>
            <a:r>
              <a:rPr lang="en-US" sz="2200" dirty="0" err="1"/>
              <a:t>rolikni</a:t>
            </a:r>
            <a:r>
              <a:rPr lang="en-US" sz="2200" dirty="0"/>
              <a:t> 13 </a:t>
            </a:r>
            <a:r>
              <a:rPr lang="en-US" sz="2200" dirty="0" err="1"/>
              <a:t>gorizontal</a:t>
            </a:r>
            <a:r>
              <a:rPr lang="en-US" sz="2200" dirty="0"/>
              <a:t> </a:t>
            </a:r>
            <a:r>
              <a:rPr lang="en-US" sz="2200" dirty="0" err="1"/>
              <a:t>richag</a:t>
            </a:r>
            <a:r>
              <a:rPr lang="en-US" sz="2200" dirty="0"/>
              <a:t> </a:t>
            </a:r>
            <a:r>
              <a:rPr lang="en-US" sz="2200" dirty="0" err="1"/>
              <a:t>ariqchasida</a:t>
            </a:r>
            <a:r>
              <a:rPr lang="en-US" sz="2200" dirty="0"/>
              <a:t> </a:t>
            </a:r>
            <a:r>
              <a:rPr lang="en-US" sz="2200" dirty="0" err="1"/>
              <a:t>uni</a:t>
            </a:r>
            <a:r>
              <a:rPr lang="en-US" sz="2200" dirty="0"/>
              <a:t> </a:t>
            </a:r>
            <a:r>
              <a:rPr lang="en-US" sz="2200" dirty="0" err="1"/>
              <a:t>o’qi</a:t>
            </a:r>
            <a:r>
              <a:rPr lang="en-US" sz="2200" dirty="0"/>
              <a:t> </a:t>
            </a:r>
            <a:r>
              <a:rPr lang="en-US" sz="2200" dirty="0" err="1"/>
              <a:t>tarafga</a:t>
            </a:r>
            <a:r>
              <a:rPr lang="en-US" sz="2200" dirty="0"/>
              <a:t> </a:t>
            </a:r>
            <a:r>
              <a:rPr lang="en-US" sz="2200" dirty="0" err="1"/>
              <a:t>yoki</a:t>
            </a:r>
            <a:r>
              <a:rPr lang="en-US" sz="2200" dirty="0"/>
              <a:t> </a:t>
            </a:r>
            <a:r>
              <a:rPr lang="en-US" sz="2200" dirty="0" err="1"/>
              <a:t>undan</a:t>
            </a:r>
            <a:r>
              <a:rPr lang="en-US" sz="2200" dirty="0"/>
              <a:t> </a:t>
            </a:r>
            <a:r>
              <a:rPr lang="en-US" sz="2200" dirty="0" err="1"/>
              <a:t>qarama-qarshi</a:t>
            </a:r>
            <a:r>
              <a:rPr lang="en-US" sz="2200" dirty="0"/>
              <a:t> </a:t>
            </a:r>
            <a:r>
              <a:rPr lang="en-US" sz="2200" dirty="0" err="1"/>
              <a:t>tarafga</a:t>
            </a:r>
            <a:r>
              <a:rPr lang="en-US" sz="2200" dirty="0"/>
              <a:t> </a:t>
            </a:r>
            <a:r>
              <a:rPr lang="en-US" sz="2200" dirty="0" err="1"/>
              <a:t>surish</a:t>
            </a:r>
            <a:r>
              <a:rPr lang="en-US" sz="2200" dirty="0"/>
              <a:t> </a:t>
            </a:r>
            <a:r>
              <a:rPr lang="en-US" sz="2200" dirty="0" err="1"/>
              <a:t>bilan</a:t>
            </a:r>
            <a:r>
              <a:rPr lang="en-US" sz="2200" dirty="0"/>
              <a:t> </a:t>
            </a:r>
            <a:r>
              <a:rPr lang="en-US" sz="2200" dirty="0" err="1"/>
              <a:t>o’zgartiriladi</a:t>
            </a:r>
            <a:r>
              <a:rPr lang="en-US" sz="2200" dirty="0"/>
              <a:t>.</a:t>
            </a:r>
            <a:endParaRPr lang="ru-RU" sz="2200" dirty="0"/>
          </a:p>
          <a:p>
            <a:pPr algn="just"/>
            <a:r>
              <a:rPr lang="en-US" sz="2200" dirty="0"/>
              <a:t>	3. 25 </a:t>
            </a:r>
            <a:r>
              <a:rPr lang="en-US" sz="2200" dirty="0" err="1"/>
              <a:t>ignaning</a:t>
            </a:r>
            <a:r>
              <a:rPr lang="en-US" sz="2200" dirty="0"/>
              <a:t> </a:t>
            </a:r>
            <a:r>
              <a:rPr lang="en-US" sz="2200" dirty="0" err="1"/>
              <a:t>tugma</a:t>
            </a:r>
            <a:r>
              <a:rPr lang="en-US" sz="2200" dirty="0"/>
              <a:t> </a:t>
            </a:r>
            <a:r>
              <a:rPr lang="en-US" sz="2200" dirty="0" err="1"/>
              <a:t>ko’zchalari</a:t>
            </a:r>
            <a:r>
              <a:rPr lang="en-US" sz="2200" dirty="0"/>
              <a:t> </a:t>
            </a:r>
            <a:r>
              <a:rPr lang="en-US" sz="2200" dirty="0" err="1"/>
              <a:t>o’rtasiga</a:t>
            </a:r>
            <a:r>
              <a:rPr lang="en-US" sz="2200" dirty="0"/>
              <a:t> </a:t>
            </a:r>
            <a:r>
              <a:rPr lang="en-US" sz="2200" dirty="0" err="1"/>
              <a:t>nisbatan</a:t>
            </a:r>
            <a:r>
              <a:rPr lang="en-US" sz="2200" dirty="0"/>
              <a:t> </a:t>
            </a:r>
            <a:r>
              <a:rPr lang="en-US" sz="2200" dirty="0" err="1"/>
              <a:t>xolati</a:t>
            </a:r>
            <a:r>
              <a:rPr lang="en-US" sz="2200" dirty="0"/>
              <a:t> 15 </a:t>
            </a:r>
            <a:r>
              <a:rPr lang="en-US" sz="2200" dirty="0" err="1"/>
              <a:t>tortgichning</a:t>
            </a:r>
            <a:r>
              <a:rPr lang="en-US" sz="2200" dirty="0"/>
              <a:t> </a:t>
            </a:r>
            <a:r>
              <a:rPr lang="en-US" sz="2200" dirty="0" err="1"/>
              <a:t>uzunligini</a:t>
            </a:r>
            <a:r>
              <a:rPr lang="en-US" sz="2200" dirty="0"/>
              <a:t> </a:t>
            </a:r>
            <a:r>
              <a:rPr lang="en-US" sz="2200" dirty="0" err="1"/>
              <a:t>o’zgartirib</a:t>
            </a:r>
            <a:r>
              <a:rPr lang="en-US" sz="2200" dirty="0"/>
              <a:t> </a:t>
            </a:r>
            <a:r>
              <a:rPr lang="en-US" sz="2200" dirty="0" err="1"/>
              <a:t>sozlanadi</a:t>
            </a:r>
            <a:r>
              <a:rPr lang="en-US" sz="2200" dirty="0"/>
              <a:t>. </a:t>
            </a:r>
            <a:r>
              <a:rPr lang="en-US" sz="2200" dirty="0" err="1"/>
              <a:t>Buning</a:t>
            </a:r>
            <a:r>
              <a:rPr lang="en-US" sz="2200" dirty="0"/>
              <a:t> </a:t>
            </a:r>
            <a:r>
              <a:rPr lang="en-US" sz="2200" dirty="0" err="1"/>
              <a:t>uchun</a:t>
            </a:r>
            <a:r>
              <a:rPr lang="en-US" sz="2200" dirty="0"/>
              <a:t> 17 </a:t>
            </a:r>
            <a:r>
              <a:rPr lang="en-US" sz="2200" dirty="0" err="1"/>
              <a:t>vintlar</a:t>
            </a:r>
            <a:r>
              <a:rPr lang="en-US" sz="2200" dirty="0"/>
              <a:t> </a:t>
            </a:r>
            <a:r>
              <a:rPr lang="en-US" sz="2200" dirty="0" err="1"/>
              <a:t>bo’shatilib</a:t>
            </a:r>
            <a:r>
              <a:rPr lang="en-US" sz="2200" dirty="0"/>
              <a:t> 16 </a:t>
            </a:r>
            <a:r>
              <a:rPr lang="en-US" sz="2200" dirty="0" err="1"/>
              <a:t>birlashtiruvchi</a:t>
            </a:r>
            <a:r>
              <a:rPr lang="en-US" sz="2200" dirty="0"/>
              <a:t> </a:t>
            </a:r>
            <a:r>
              <a:rPr lang="en-US" sz="2200" dirty="0" err="1"/>
              <a:t>bo’g’in</a:t>
            </a:r>
            <a:r>
              <a:rPr lang="en-US" sz="2200" dirty="0"/>
              <a:t> </a:t>
            </a:r>
            <a:r>
              <a:rPr lang="en-US" sz="2200" dirty="0" err="1"/>
              <a:t>o’ngga</a:t>
            </a:r>
            <a:r>
              <a:rPr lang="en-US" sz="2200" dirty="0"/>
              <a:t> </a:t>
            </a:r>
            <a:r>
              <a:rPr lang="en-US" sz="2200" dirty="0" err="1"/>
              <a:t>yoki</a:t>
            </a:r>
            <a:r>
              <a:rPr lang="en-US" sz="2200" dirty="0"/>
              <a:t> </a:t>
            </a:r>
            <a:r>
              <a:rPr lang="en-US" sz="2200" dirty="0" err="1"/>
              <a:t>chapga</a:t>
            </a:r>
            <a:r>
              <a:rPr lang="en-US" sz="2200" dirty="0"/>
              <a:t> </a:t>
            </a:r>
            <a:r>
              <a:rPr lang="en-US" sz="2200" dirty="0" err="1"/>
              <a:t>suriladi</a:t>
            </a:r>
            <a:r>
              <a:rPr lang="en-US" sz="2200" dirty="0"/>
              <a:t>.</a:t>
            </a:r>
            <a:endParaRPr lang="ru-RU" sz="2200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924550" y="330278"/>
            <a:ext cx="2466975" cy="63174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dirty="0" smtClean="0">
                <a:latin typeface="Algerian" pitchFamily="82" charset="0"/>
              </a:rPr>
              <a:t>SOZLASH</a:t>
            </a: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18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15"/>
          <p:cNvSpPr>
            <a:spLocks noChangeArrowheads="1"/>
          </p:cNvSpPr>
          <p:nvPr/>
        </p:nvSpPr>
        <p:spPr bwMode="auto">
          <a:xfrm>
            <a:off x="1475656" y="160338"/>
            <a:ext cx="7068269" cy="1001726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>
              <a:defRPr/>
            </a:pPr>
            <a:r>
              <a:rPr lang="en-US" sz="2400" b="1" dirty="0"/>
              <a:t>IKKI IPLI ZANJIRSIMON BAHYALI «ZARIF» (O`ZBEKISTON) TIKUV MASHINASI</a:t>
            </a:r>
            <a:endParaRPr lang="ru-RU" sz="24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610557" y="1546563"/>
            <a:ext cx="7941357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	Bu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tikuvchilik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trikotaj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buyumlari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detallarini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ipli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zanjirsimon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bahyaqator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yuritib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tikishga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mo`ljallangan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. «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Zarif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tikuv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mashinasi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Toshkent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To`qimachilik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yengil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sanoat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instituti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olimlari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yaratilgan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bo`lib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muallif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ismi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atalgan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Hozirgi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paytda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Amerika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Polsha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Kanada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Rossiya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Xitoy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O`zbekiston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davlatlari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patent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berilgan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Dyurkopp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firmasida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rejalashtirilgan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7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19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2105025" y="409575"/>
            <a:ext cx="5029200" cy="6000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err="1"/>
              <a:t>Texnik</a:t>
            </a:r>
            <a:r>
              <a:rPr lang="en-US" sz="2200" b="1" dirty="0"/>
              <a:t> </a:t>
            </a:r>
            <a:r>
              <a:rPr lang="en-US" sz="2200" b="1" dirty="0" err="1"/>
              <a:t>ko`rsatkichlari</a:t>
            </a:r>
            <a:endParaRPr lang="ru-RU" sz="2200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2482964"/>
              </p:ext>
            </p:extLst>
          </p:nvPr>
        </p:nvGraphicFramePr>
        <p:xfrm>
          <a:off x="810418" y="1557338"/>
          <a:ext cx="7618413" cy="26638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668755"/>
                <a:gridCol w="1949658"/>
              </a:tblGrid>
              <a:tr h="665956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1. Bosh </a:t>
                      </a:r>
                      <a:r>
                        <a:rPr lang="en-US" sz="1400" dirty="0" err="1">
                          <a:effectLst/>
                        </a:rPr>
                        <a:t>valining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aylanishlari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soni</a:t>
                      </a:r>
                      <a:r>
                        <a:rPr lang="en-US" sz="1400" dirty="0">
                          <a:effectLst/>
                        </a:rPr>
                        <a:t>, </a:t>
                      </a:r>
                      <a:r>
                        <a:rPr lang="en-US" sz="1400" dirty="0" err="1">
                          <a:effectLst/>
                        </a:rPr>
                        <a:t>ayl</a:t>
                      </a:r>
                      <a:r>
                        <a:rPr lang="en-US" sz="1400" dirty="0">
                          <a:effectLst/>
                        </a:rPr>
                        <a:t>/min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526" marR="9526" marT="9523" marB="9523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5000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526" marR="9526" marT="9523" marB="9523" anchor="ctr"/>
                </a:tc>
              </a:tr>
              <a:tr h="665956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2. </a:t>
                      </a:r>
                      <a:r>
                        <a:rPr lang="en-US" sz="1400" dirty="0" err="1">
                          <a:effectLst/>
                        </a:rPr>
                        <a:t>Bahya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uzunligi</a:t>
                      </a:r>
                      <a:r>
                        <a:rPr lang="en-US" sz="1400" dirty="0">
                          <a:effectLst/>
                        </a:rPr>
                        <a:t>, mm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526" marR="9526" marT="9523" marB="9523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0,5-5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526" marR="9526" marT="9523" marB="9523" anchor="ctr"/>
                </a:tc>
              </a:tr>
              <a:tr h="665956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3. </a:t>
                      </a:r>
                      <a:r>
                        <a:rPr lang="en-US" sz="1400" dirty="0" err="1">
                          <a:effectLst/>
                        </a:rPr>
                        <a:t>Tikilayotgan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gazlama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qalinligi</a:t>
                      </a:r>
                      <a:r>
                        <a:rPr lang="en-US" sz="1400" dirty="0">
                          <a:effectLst/>
                        </a:rPr>
                        <a:t>, mm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526" marR="9526" marT="9523" marB="9523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5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526" marR="9526" marT="9523" marB="9523" anchor="ctr"/>
                </a:tc>
              </a:tr>
              <a:tr h="665956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4. </a:t>
                      </a:r>
                      <a:r>
                        <a:rPr lang="en-US" sz="1400" dirty="0" err="1">
                          <a:effectLst/>
                        </a:rPr>
                        <a:t>Tepkining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ko`tarilish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balandligi</a:t>
                      </a:r>
                      <a:r>
                        <a:rPr lang="en-US" sz="1400" dirty="0">
                          <a:effectLst/>
                        </a:rPr>
                        <a:t>, mm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526" marR="9526" marT="9523" marB="9523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7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526" marR="9526" marT="9523" marB="9523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20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en-US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47700" y="1054894"/>
            <a:ext cx="802005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600" dirty="0" smtClean="0"/>
              <a:t>	</a:t>
            </a:r>
            <a:r>
              <a:rPr lang="ru-RU" sz="2600" dirty="0" smtClean="0"/>
              <a:t>«</a:t>
            </a:r>
            <a:r>
              <a:rPr lang="en-US" sz="2600" dirty="0" err="1"/>
              <a:t>Zarif</a:t>
            </a:r>
            <a:r>
              <a:rPr lang="ru-RU" sz="2600" dirty="0"/>
              <a:t>» </a:t>
            </a:r>
            <a:r>
              <a:rPr lang="en-US" sz="2600" dirty="0" err="1"/>
              <a:t>tikuv</a:t>
            </a:r>
            <a:r>
              <a:rPr lang="en-US" sz="2600" dirty="0"/>
              <a:t> </a:t>
            </a:r>
            <a:r>
              <a:rPr lang="en-US" sz="2600" dirty="0" err="1"/>
              <a:t>mashinasi</a:t>
            </a:r>
            <a:r>
              <a:rPr lang="en-US" sz="2600" dirty="0"/>
              <a:t> </a:t>
            </a:r>
            <a:r>
              <a:rPr lang="en-US" sz="2600" dirty="0" err="1"/>
              <a:t>boshqa</a:t>
            </a:r>
            <a:r>
              <a:rPr lang="en-US" sz="2600" dirty="0"/>
              <a:t> </a:t>
            </a:r>
            <a:r>
              <a:rPr lang="en-US" sz="2600" dirty="0" err="1"/>
              <a:t>ikki</a:t>
            </a:r>
            <a:r>
              <a:rPr lang="en-US" sz="2600" dirty="0"/>
              <a:t> </a:t>
            </a:r>
            <a:r>
              <a:rPr lang="en-US" sz="2600" dirty="0" err="1"/>
              <a:t>ipli</a:t>
            </a:r>
            <a:r>
              <a:rPr lang="en-US" sz="2600" dirty="0"/>
              <a:t> </a:t>
            </a:r>
            <a:r>
              <a:rPr lang="en-US" sz="2600" dirty="0" err="1"/>
              <a:t>zanjirsimon</a:t>
            </a:r>
            <a:r>
              <a:rPr lang="en-US" sz="2600" dirty="0"/>
              <a:t> </a:t>
            </a:r>
            <a:r>
              <a:rPr lang="en-US" sz="2600" dirty="0" err="1"/>
              <a:t>bahyali</a:t>
            </a:r>
            <a:r>
              <a:rPr lang="en-US" sz="2600" dirty="0"/>
              <a:t> </a:t>
            </a:r>
            <a:r>
              <a:rPr lang="en-US" sz="2600" dirty="0" err="1"/>
              <a:t>tikuv</a:t>
            </a:r>
            <a:r>
              <a:rPr lang="en-US" sz="2600" dirty="0"/>
              <a:t> </a:t>
            </a:r>
            <a:r>
              <a:rPr lang="en-US" sz="2600" dirty="0" err="1"/>
              <a:t>mashinalariga</a:t>
            </a:r>
            <a:r>
              <a:rPr lang="en-US" sz="2600" dirty="0"/>
              <a:t> </a:t>
            </a:r>
            <a:r>
              <a:rPr lang="en-US" sz="2600" dirty="0" err="1"/>
              <a:t>nisbatan</a:t>
            </a:r>
            <a:r>
              <a:rPr lang="en-US" sz="2600" dirty="0"/>
              <a:t> </a:t>
            </a:r>
            <a:r>
              <a:rPr lang="en-US" sz="2600" dirty="0" err="1"/>
              <a:t>quyidagi</a:t>
            </a:r>
            <a:r>
              <a:rPr lang="en-US" sz="2600" dirty="0"/>
              <a:t> </a:t>
            </a:r>
            <a:r>
              <a:rPr lang="en-US" sz="2600" dirty="0" err="1"/>
              <a:t>yaxshi</a:t>
            </a:r>
            <a:r>
              <a:rPr lang="en-US" sz="2600" dirty="0"/>
              <a:t> </a:t>
            </a:r>
            <a:r>
              <a:rPr lang="en-US" sz="2600" dirty="0" err="1"/>
              <a:t>xususiyatlari</a:t>
            </a:r>
            <a:r>
              <a:rPr lang="en-US" sz="2600" dirty="0"/>
              <a:t> </a:t>
            </a:r>
            <a:r>
              <a:rPr lang="en-US" sz="2600" dirty="0" err="1"/>
              <a:t>bilan</a:t>
            </a:r>
            <a:r>
              <a:rPr lang="en-US" sz="2600" dirty="0"/>
              <a:t> </a:t>
            </a:r>
            <a:r>
              <a:rPr lang="en-US" sz="2600" dirty="0" err="1"/>
              <a:t>ajralib</a:t>
            </a:r>
            <a:r>
              <a:rPr lang="en-US" sz="2600" dirty="0"/>
              <a:t> </a:t>
            </a:r>
            <a:r>
              <a:rPr lang="en-US" sz="2600" dirty="0" err="1"/>
              <a:t>turadi</a:t>
            </a:r>
            <a:r>
              <a:rPr lang="ru-RU" sz="2600" dirty="0"/>
              <a:t>:</a:t>
            </a:r>
            <a:endParaRPr lang="en-US" sz="2600" dirty="0"/>
          </a:p>
          <a:p>
            <a:pPr algn="just"/>
            <a:r>
              <a:rPr lang="ru-RU" sz="2600" dirty="0" smtClean="0"/>
              <a:t>– </a:t>
            </a:r>
            <a:r>
              <a:rPr lang="en-US" sz="2600" dirty="0" err="1" smtClean="0"/>
              <a:t>materialni</a:t>
            </a:r>
            <a:r>
              <a:rPr lang="en-US" sz="2600" dirty="0" smtClean="0"/>
              <a:t> </a:t>
            </a:r>
            <a:r>
              <a:rPr lang="en-US" sz="2600" dirty="0" err="1"/>
              <a:t>bahya</a:t>
            </a:r>
            <a:r>
              <a:rPr lang="en-US" sz="2600" dirty="0"/>
              <a:t> </a:t>
            </a:r>
            <a:r>
              <a:rPr lang="en-US" sz="2600" dirty="0" err="1"/>
              <a:t>tashlamasdan</a:t>
            </a:r>
            <a:r>
              <a:rPr lang="en-US" sz="2600" dirty="0"/>
              <a:t> </a:t>
            </a:r>
            <a:r>
              <a:rPr lang="en-US" sz="2600" dirty="0" err="1"/>
              <a:t>tikadi</a:t>
            </a:r>
            <a:r>
              <a:rPr lang="ru-RU" sz="2600" dirty="0" smtClean="0"/>
              <a:t>; </a:t>
            </a:r>
          </a:p>
          <a:p>
            <a:pPr algn="just"/>
            <a:r>
              <a:rPr lang="ru-RU" sz="2600" dirty="0" smtClean="0"/>
              <a:t>– </a:t>
            </a:r>
            <a:r>
              <a:rPr lang="en-US" sz="2600" dirty="0" err="1"/>
              <a:t>mashina</a:t>
            </a:r>
            <a:r>
              <a:rPr lang="en-US" sz="2600" dirty="0"/>
              <a:t> </a:t>
            </a:r>
            <a:r>
              <a:rPr lang="en-US" sz="2600" dirty="0" err="1"/>
              <a:t>ishchi</a:t>
            </a:r>
            <a:r>
              <a:rPr lang="en-US" sz="2600" dirty="0"/>
              <a:t> </a:t>
            </a:r>
            <a:r>
              <a:rPr lang="en-US" sz="2600" dirty="0" err="1"/>
              <a:t>organlari</a:t>
            </a:r>
            <a:r>
              <a:rPr lang="en-US" sz="2600" dirty="0"/>
              <a:t> </a:t>
            </a:r>
            <a:r>
              <a:rPr lang="en-US" sz="2600" dirty="0" err="1"/>
              <a:t>holatini</a:t>
            </a:r>
            <a:r>
              <a:rPr lang="en-US" sz="2600" dirty="0"/>
              <a:t> o</a:t>
            </a:r>
            <a:r>
              <a:rPr lang="ru-RU" sz="2600" dirty="0"/>
              <a:t>`</a:t>
            </a:r>
            <a:r>
              <a:rPr lang="en-US" sz="2600" dirty="0" err="1"/>
              <a:t>zgartirmasdan</a:t>
            </a:r>
            <a:r>
              <a:rPr lang="en-US" sz="2600" dirty="0"/>
              <a:t> </a:t>
            </a:r>
            <a:r>
              <a:rPr lang="en-US" sz="2600" dirty="0" err="1"/>
              <a:t>turib</a:t>
            </a:r>
            <a:r>
              <a:rPr lang="en-US" sz="2600" dirty="0"/>
              <a:t> </a:t>
            </a:r>
            <a:r>
              <a:rPr lang="en-US" sz="2600" dirty="0" err="1"/>
              <a:t>turli</a:t>
            </a:r>
            <a:r>
              <a:rPr lang="en-US" sz="2600" dirty="0"/>
              <a:t> </a:t>
            </a:r>
            <a:r>
              <a:rPr lang="en-US" sz="2600" dirty="0" err="1"/>
              <a:t>xildagi</a:t>
            </a:r>
            <a:r>
              <a:rPr lang="en-US" sz="2600" dirty="0"/>
              <a:t> </a:t>
            </a:r>
            <a:r>
              <a:rPr lang="en-US" sz="2600" dirty="0" err="1"/>
              <a:t>materiallarni</a:t>
            </a:r>
            <a:r>
              <a:rPr lang="en-US" sz="2600" dirty="0"/>
              <a:t> </a:t>
            </a:r>
            <a:r>
              <a:rPr lang="en-US" sz="2600" dirty="0" err="1"/>
              <a:t>tikishi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ru-RU" sz="2600" dirty="0"/>
              <a:t>;</a:t>
            </a:r>
            <a:endParaRPr lang="en-US" sz="2600" dirty="0"/>
          </a:p>
          <a:p>
            <a:pPr algn="just"/>
            <a:r>
              <a:rPr lang="ru-RU" sz="2600" dirty="0"/>
              <a:t>– </a:t>
            </a:r>
            <a:r>
              <a:rPr lang="en-US" sz="2600" dirty="0"/>
              <a:t>bosh </a:t>
            </a:r>
            <a:r>
              <a:rPr lang="en-US" sz="2600" dirty="0" err="1"/>
              <a:t>valning</a:t>
            </a:r>
            <a:r>
              <a:rPr lang="en-US" sz="2600" dirty="0"/>
              <a:t> </a:t>
            </a:r>
            <a:r>
              <a:rPr lang="en-US" sz="2600" dirty="0" err="1"/>
              <a:t>bir</a:t>
            </a:r>
            <a:r>
              <a:rPr lang="en-US" sz="2600" dirty="0"/>
              <a:t> </a:t>
            </a:r>
            <a:r>
              <a:rPr lang="en-US" sz="2600" dirty="0" err="1"/>
              <a:t>marta</a:t>
            </a:r>
            <a:r>
              <a:rPr lang="en-US" sz="2600" dirty="0"/>
              <a:t> </a:t>
            </a:r>
            <a:r>
              <a:rPr lang="en-US" sz="2600" dirty="0" err="1"/>
              <a:t>aylanishda</a:t>
            </a:r>
            <a:r>
              <a:rPr lang="en-US" sz="2600" dirty="0"/>
              <a:t> </a:t>
            </a:r>
            <a:r>
              <a:rPr lang="en-US" sz="2600" dirty="0" err="1"/>
              <a:t>bahya</a:t>
            </a:r>
            <a:r>
              <a:rPr lang="en-US" sz="2600" dirty="0"/>
              <a:t> </a:t>
            </a:r>
            <a:r>
              <a:rPr lang="en-US" sz="2600" dirty="0" err="1"/>
              <a:t>hosil</a:t>
            </a:r>
            <a:r>
              <a:rPr lang="en-US" sz="2600" dirty="0"/>
              <a:t> </a:t>
            </a:r>
            <a:r>
              <a:rPr lang="en-US" sz="2600" dirty="0" err="1"/>
              <a:t>bo</a:t>
            </a:r>
            <a:r>
              <a:rPr lang="ru-RU" sz="2600" dirty="0"/>
              <a:t>`</a:t>
            </a:r>
            <a:r>
              <a:rPr lang="en-US" sz="2600" dirty="0" err="1"/>
              <a:t>lishi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taranglanishi</a:t>
            </a:r>
            <a:r>
              <a:rPr lang="en-US" sz="2600" dirty="0"/>
              <a:t> ta</a:t>
            </a:r>
            <a:r>
              <a:rPr lang="ru-RU" sz="2600" dirty="0"/>
              <a:t>`</a:t>
            </a:r>
            <a:r>
              <a:rPr lang="en-US" sz="2600" dirty="0" err="1"/>
              <a:t>minlanadi</a:t>
            </a:r>
            <a:r>
              <a:rPr lang="ru-RU" sz="2600" dirty="0"/>
              <a:t>;</a:t>
            </a:r>
            <a:endParaRPr lang="en-US" sz="2600" dirty="0"/>
          </a:p>
          <a:p>
            <a:pPr algn="just"/>
            <a:r>
              <a:rPr lang="ru-RU" sz="2600" dirty="0"/>
              <a:t>– </a:t>
            </a:r>
            <a:r>
              <a:rPr lang="en-US" sz="2600" dirty="0" err="1"/>
              <a:t>ostki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ustki</a:t>
            </a:r>
            <a:r>
              <a:rPr lang="en-US" sz="2600" dirty="0"/>
              <a:t> </a:t>
            </a:r>
            <a:r>
              <a:rPr lang="en-US" sz="2600" dirty="0" err="1"/>
              <a:t>iplarni</a:t>
            </a:r>
            <a:r>
              <a:rPr lang="en-US" sz="2600" dirty="0"/>
              <a:t> </a:t>
            </a:r>
            <a:r>
              <a:rPr lang="en-US" sz="2600" dirty="0" err="1"/>
              <a:t>taranglash</a:t>
            </a:r>
            <a:r>
              <a:rPr lang="en-US" sz="2600" dirty="0"/>
              <a:t> </a:t>
            </a:r>
            <a:r>
              <a:rPr lang="en-US" sz="2600" dirty="0" err="1"/>
              <a:t>uchun</a:t>
            </a:r>
            <a:r>
              <a:rPr lang="en-US" sz="2600" dirty="0"/>
              <a:t> </a:t>
            </a:r>
            <a:r>
              <a:rPr lang="en-US" sz="2600" dirty="0" err="1"/>
              <a:t>alohida</a:t>
            </a:r>
            <a:r>
              <a:rPr lang="en-US" sz="2600" dirty="0"/>
              <a:t> </a:t>
            </a:r>
            <a:r>
              <a:rPr lang="en-US" sz="2600" dirty="0" err="1"/>
              <a:t>ip</a:t>
            </a:r>
            <a:r>
              <a:rPr lang="en-US" sz="2600" dirty="0"/>
              <a:t> </a:t>
            </a:r>
            <a:r>
              <a:rPr lang="en-US" sz="2600" dirty="0" err="1"/>
              <a:t>tortgichlar</a:t>
            </a:r>
            <a:r>
              <a:rPr lang="en-US" sz="2600" dirty="0"/>
              <a:t> </a:t>
            </a:r>
            <a:r>
              <a:rPr lang="en-US" sz="2600" dirty="0" err="1"/>
              <a:t>qo</a:t>
            </a:r>
            <a:r>
              <a:rPr lang="ru-RU" sz="2600" dirty="0"/>
              <a:t>`</a:t>
            </a:r>
            <a:r>
              <a:rPr lang="en-US" sz="2600" dirty="0" err="1"/>
              <a:t>llanilgan</a:t>
            </a:r>
            <a:r>
              <a:rPr lang="ru-RU" sz="2600" dirty="0" smtClean="0"/>
              <a:t>;</a:t>
            </a:r>
            <a:endParaRPr lang="ru-RU" sz="2600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4114800" y="160338"/>
            <a:ext cx="4457700" cy="6995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ZARIF TIKUV MASHINALARI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21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en-US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21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60375" y="997744"/>
            <a:ext cx="812165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/>
              <a:t>– </a:t>
            </a:r>
            <a:r>
              <a:rPr lang="en-US" sz="2400" dirty="0" err="1"/>
              <a:t>ostki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ustki</a:t>
            </a:r>
            <a:r>
              <a:rPr lang="en-US" sz="2400" dirty="0"/>
              <a:t> </a:t>
            </a:r>
            <a:r>
              <a:rPr lang="en-US" sz="2400" dirty="0" err="1"/>
              <a:t>iplarni</a:t>
            </a:r>
            <a:r>
              <a:rPr lang="en-US" sz="2400" dirty="0"/>
              <a:t> </a:t>
            </a:r>
            <a:r>
              <a:rPr lang="en-US" sz="2400" dirty="0" err="1"/>
              <a:t>taranglash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alohida</a:t>
            </a:r>
            <a:r>
              <a:rPr lang="en-US" sz="2400" dirty="0"/>
              <a:t> </a:t>
            </a:r>
            <a:r>
              <a:rPr lang="en-US" sz="2400" dirty="0" err="1"/>
              <a:t>ip</a:t>
            </a:r>
            <a:r>
              <a:rPr lang="en-US" sz="2400" dirty="0"/>
              <a:t> </a:t>
            </a:r>
            <a:r>
              <a:rPr lang="en-US" sz="2400" dirty="0" err="1"/>
              <a:t>tortgichlar</a:t>
            </a:r>
            <a:r>
              <a:rPr lang="en-US" sz="2400" dirty="0"/>
              <a:t> </a:t>
            </a:r>
            <a:r>
              <a:rPr lang="en-US" sz="2400" dirty="0" err="1"/>
              <a:t>qo</a:t>
            </a:r>
            <a:r>
              <a:rPr lang="ru-RU" sz="2400" dirty="0"/>
              <a:t>`</a:t>
            </a:r>
            <a:r>
              <a:rPr lang="en-US" sz="2400" dirty="0" err="1"/>
              <a:t>llanilgan</a:t>
            </a:r>
            <a:r>
              <a:rPr lang="ru-RU" sz="2400" dirty="0"/>
              <a:t>;</a:t>
            </a:r>
            <a:br>
              <a:rPr lang="ru-RU" sz="2400" dirty="0"/>
            </a:br>
            <a:r>
              <a:rPr lang="ru-RU" sz="2400" dirty="0"/>
              <a:t>– </a:t>
            </a:r>
            <a:r>
              <a:rPr lang="en-US" sz="2400" dirty="0" err="1"/>
              <a:t>tikuv</a:t>
            </a:r>
            <a:r>
              <a:rPr lang="en-US" sz="2400" dirty="0"/>
              <a:t> </a:t>
            </a:r>
            <a:r>
              <a:rPr lang="en-US" sz="2400" dirty="0" err="1"/>
              <a:t>mashinasi</a:t>
            </a:r>
            <a:r>
              <a:rPr lang="en-US" sz="2400" dirty="0"/>
              <a:t> </a:t>
            </a:r>
            <a:r>
              <a:rPr lang="en-US" sz="2400" dirty="0" err="1"/>
              <a:t>yuqori</a:t>
            </a:r>
            <a:r>
              <a:rPr lang="en-US" sz="2400" dirty="0"/>
              <a:t> </a:t>
            </a:r>
            <a:r>
              <a:rPr lang="en-US" sz="2400" dirty="0" err="1"/>
              <a:t>puxtalikka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umrboqiylikka</a:t>
            </a:r>
            <a:r>
              <a:rPr lang="en-US" sz="2400" dirty="0"/>
              <a:t> </a:t>
            </a:r>
            <a:r>
              <a:rPr lang="en-US" sz="2400" dirty="0" err="1"/>
              <a:t>ega</a:t>
            </a:r>
            <a:r>
              <a:rPr lang="ru-RU" sz="2400" dirty="0"/>
              <a:t>. </a:t>
            </a:r>
            <a:r>
              <a:rPr lang="en-US" sz="2400" dirty="0"/>
              <a:t>«</a:t>
            </a:r>
            <a:r>
              <a:rPr lang="en-US" sz="2400" dirty="0" err="1"/>
              <a:t>Zarif</a:t>
            </a:r>
            <a:r>
              <a:rPr lang="en-US" sz="2400" dirty="0"/>
              <a:t>» </a:t>
            </a:r>
            <a:r>
              <a:rPr lang="en-US" sz="2400" dirty="0" err="1"/>
              <a:t>tikuv</a:t>
            </a:r>
            <a:r>
              <a:rPr lang="en-US" sz="2400" dirty="0"/>
              <a:t> </a:t>
            </a:r>
            <a:r>
              <a:rPr lang="en-US" sz="2400" dirty="0" err="1"/>
              <a:t>mashinasi</a:t>
            </a:r>
            <a:r>
              <a:rPr lang="en-US" sz="2400" dirty="0"/>
              <a:t> </a:t>
            </a:r>
            <a:r>
              <a:rPr lang="en-US" sz="2400" dirty="0" err="1"/>
              <a:t>igna</a:t>
            </a:r>
            <a:r>
              <a:rPr lang="en-US" sz="2400" dirty="0"/>
              <a:t>, </a:t>
            </a:r>
            <a:r>
              <a:rPr lang="en-US" sz="2400" dirty="0" err="1"/>
              <a:t>gazlamani</a:t>
            </a:r>
            <a:r>
              <a:rPr lang="en-US" sz="2400" dirty="0"/>
              <a:t> </a:t>
            </a:r>
            <a:r>
              <a:rPr lang="en-US" sz="2400" dirty="0" err="1"/>
              <a:t>surish</a:t>
            </a:r>
            <a:r>
              <a:rPr lang="en-US" sz="2400" dirty="0"/>
              <a:t>, </a:t>
            </a:r>
            <a:r>
              <a:rPr lang="en-US" sz="2400" dirty="0" err="1"/>
              <a:t>kulachokli</a:t>
            </a:r>
            <a:r>
              <a:rPr lang="en-US" sz="2400" dirty="0"/>
              <a:t> </a:t>
            </a:r>
            <a:r>
              <a:rPr lang="en-US" sz="2400" dirty="0" err="1"/>
              <a:t>ip</a:t>
            </a:r>
            <a:r>
              <a:rPr lang="en-US" sz="2400" dirty="0"/>
              <a:t> </a:t>
            </a:r>
            <a:r>
              <a:rPr lang="en-US" sz="2400" dirty="0" err="1"/>
              <a:t>tortgich</a:t>
            </a:r>
            <a:r>
              <a:rPr lang="en-US" sz="2400" dirty="0"/>
              <a:t>, </a:t>
            </a:r>
            <a:r>
              <a:rPr lang="en-US" sz="2400" dirty="0" err="1"/>
              <a:t>chalishtirgich</a:t>
            </a:r>
            <a:r>
              <a:rPr lang="en-US" sz="2400" dirty="0"/>
              <a:t>, </a:t>
            </a:r>
            <a:r>
              <a:rPr lang="en-US" sz="2400" dirty="0" err="1"/>
              <a:t>ostki</a:t>
            </a:r>
            <a:r>
              <a:rPr lang="en-US" sz="2400" dirty="0"/>
              <a:t> </a:t>
            </a:r>
            <a:r>
              <a:rPr lang="en-US" sz="2400" dirty="0" err="1"/>
              <a:t>ipni</a:t>
            </a:r>
            <a:r>
              <a:rPr lang="en-US" sz="2400" dirty="0"/>
              <a:t> </a:t>
            </a:r>
            <a:r>
              <a:rPr lang="en-US" sz="2400" dirty="0" err="1"/>
              <a:t>itargich</a:t>
            </a:r>
            <a:r>
              <a:rPr lang="en-US" sz="2400" dirty="0"/>
              <a:t> </a:t>
            </a:r>
            <a:r>
              <a:rPr lang="en-US" sz="2400" dirty="0" err="1"/>
              <a:t>mexanizmlaridan</a:t>
            </a:r>
            <a:r>
              <a:rPr lang="en-US" sz="2400" dirty="0"/>
              <a:t> </a:t>
            </a:r>
            <a:r>
              <a:rPr lang="en-US" sz="2400" dirty="0" err="1"/>
              <a:t>tuzilgan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/>
              <a:t>	Bu </a:t>
            </a:r>
            <a:r>
              <a:rPr lang="en-US" sz="2400" dirty="0" err="1"/>
              <a:t>mashinada</a:t>
            </a:r>
            <a:r>
              <a:rPr lang="en-US" sz="2400" dirty="0"/>
              <a:t> </a:t>
            </a:r>
            <a:r>
              <a:rPr lang="en-US" sz="2400" dirty="0" err="1"/>
              <a:t>hosil</a:t>
            </a:r>
            <a:r>
              <a:rPr lang="en-US" sz="2400" dirty="0"/>
              <a:t> </a:t>
            </a:r>
            <a:r>
              <a:rPr lang="en-US" sz="2400" dirty="0" err="1"/>
              <a:t>qilinadigan</a:t>
            </a:r>
            <a:r>
              <a:rPr lang="en-US" sz="2400" dirty="0"/>
              <a:t> </a:t>
            </a:r>
            <a:r>
              <a:rPr lang="en-US" sz="2400" dirty="0" err="1"/>
              <a:t>ikki</a:t>
            </a:r>
            <a:r>
              <a:rPr lang="en-US" sz="2400" dirty="0"/>
              <a:t> </a:t>
            </a:r>
            <a:r>
              <a:rPr lang="en-US" sz="2400" dirty="0" err="1"/>
              <a:t>ipli</a:t>
            </a:r>
            <a:r>
              <a:rPr lang="en-US" sz="2400" dirty="0"/>
              <a:t> </a:t>
            </a:r>
            <a:r>
              <a:rPr lang="en-US" sz="2400" dirty="0" err="1"/>
              <a:t>zanjirsimon</a:t>
            </a:r>
            <a:r>
              <a:rPr lang="en-US" sz="2400" dirty="0"/>
              <a:t> </a:t>
            </a:r>
            <a:r>
              <a:rPr lang="en-US" sz="2400" dirty="0" err="1"/>
              <a:t>bahyaqatorning</a:t>
            </a:r>
            <a:r>
              <a:rPr lang="en-US" sz="2400" dirty="0"/>
              <a:t> </a:t>
            </a:r>
            <a:r>
              <a:rPr lang="en-US" sz="2400" dirty="0" err="1"/>
              <a:t>oddiy</a:t>
            </a:r>
            <a:r>
              <a:rPr lang="en-US" sz="2400" dirty="0"/>
              <a:t> </a:t>
            </a:r>
            <a:r>
              <a:rPr lang="en-US" sz="2400" dirty="0" err="1"/>
              <a:t>zanjirsimon</a:t>
            </a:r>
            <a:r>
              <a:rPr lang="en-US" sz="2400" dirty="0"/>
              <a:t> </a:t>
            </a:r>
            <a:r>
              <a:rPr lang="en-US" sz="2400" dirty="0" err="1"/>
              <a:t>bahyaqatorlardan</a:t>
            </a:r>
            <a:r>
              <a:rPr lang="en-US" sz="2400" dirty="0"/>
              <a:t> </a:t>
            </a:r>
            <a:r>
              <a:rPr lang="en-US" sz="2400" dirty="0" err="1"/>
              <a:t>farqi</a:t>
            </a:r>
            <a:r>
              <a:rPr lang="en-US" sz="2400" dirty="0"/>
              <a:t> </a:t>
            </a:r>
            <a:r>
              <a:rPr lang="en-US" sz="2400" dirty="0" err="1"/>
              <a:t>shundaki</a:t>
            </a:r>
            <a:r>
              <a:rPr lang="en-US" sz="2400" dirty="0"/>
              <a:t>, </a:t>
            </a:r>
            <a:r>
              <a:rPr lang="en-US" sz="2400" dirty="0" err="1"/>
              <a:t>ustki</a:t>
            </a:r>
            <a:r>
              <a:rPr lang="en-US" sz="2400" dirty="0"/>
              <a:t> </a:t>
            </a:r>
            <a:r>
              <a:rPr lang="en-US" sz="2400" dirty="0" err="1"/>
              <a:t>ipning</a:t>
            </a:r>
            <a:r>
              <a:rPr lang="en-US" sz="2400" dirty="0"/>
              <a:t> </a:t>
            </a:r>
            <a:r>
              <a:rPr lang="en-US" sz="2400" dirty="0" err="1"/>
              <a:t>halqasi</a:t>
            </a:r>
            <a:r>
              <a:rPr lang="en-US" sz="2400" dirty="0"/>
              <a:t> </a:t>
            </a:r>
            <a:r>
              <a:rPr lang="en-US" sz="2400" dirty="0" err="1"/>
              <a:t>bahyaqator</a:t>
            </a:r>
            <a:r>
              <a:rPr lang="en-US" sz="2400" dirty="0"/>
              <a:t> </a:t>
            </a:r>
            <a:r>
              <a:rPr lang="en-US" sz="2400" dirty="0" err="1"/>
              <a:t>ipiga</a:t>
            </a:r>
            <a:r>
              <a:rPr lang="en-US" sz="2400" dirty="0"/>
              <a:t> </a:t>
            </a:r>
            <a:r>
              <a:rPr lang="en-US" sz="2400" dirty="0" err="1"/>
              <a:t>bo`ylama</a:t>
            </a:r>
            <a:r>
              <a:rPr lang="en-US" sz="2400" dirty="0"/>
              <a:t> </a:t>
            </a:r>
            <a:r>
              <a:rPr lang="en-US" sz="2400" dirty="0" err="1"/>
              <a:t>tortilgan</a:t>
            </a:r>
            <a:r>
              <a:rPr lang="en-US" sz="2400" dirty="0"/>
              <a:t>, </a:t>
            </a:r>
            <a:r>
              <a:rPr lang="en-US" sz="2400" dirty="0" err="1"/>
              <a:t>ustki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ostki</a:t>
            </a:r>
            <a:r>
              <a:rPr lang="en-US" sz="2400" dirty="0"/>
              <a:t> </a:t>
            </a:r>
            <a:r>
              <a:rPr lang="en-US" sz="2400" dirty="0" err="1"/>
              <a:t>iplar</a:t>
            </a:r>
            <a:r>
              <a:rPr lang="en-US" sz="2400" dirty="0"/>
              <a:t> </a:t>
            </a:r>
            <a:r>
              <a:rPr lang="en-US" sz="2400" dirty="0" err="1"/>
              <a:t>halqalari</a:t>
            </a:r>
            <a:r>
              <a:rPr lang="en-US" sz="2400" dirty="0"/>
              <a:t> 180 </a:t>
            </a:r>
            <a:r>
              <a:rPr lang="en-US" sz="2400" dirty="0" err="1"/>
              <a:t>gradusga</a:t>
            </a:r>
            <a:r>
              <a:rPr lang="en-US" sz="2400" dirty="0"/>
              <a:t> </a:t>
            </a:r>
            <a:r>
              <a:rPr lang="en-US" sz="2400" dirty="0" err="1"/>
              <a:t>bo`ralgan</a:t>
            </a:r>
            <a:r>
              <a:rPr lang="en-US" sz="2400" dirty="0"/>
              <a:t> </a:t>
            </a:r>
            <a:r>
              <a:rPr lang="en-US" sz="2400" dirty="0" err="1"/>
              <a:t>holatda</a:t>
            </a:r>
            <a:r>
              <a:rPr lang="en-US" sz="2400" dirty="0"/>
              <a:t> </a:t>
            </a:r>
            <a:r>
              <a:rPr lang="en-US" sz="2400" dirty="0" err="1"/>
              <a:t>bo`ladi</a:t>
            </a:r>
            <a:r>
              <a:rPr lang="en-US" sz="2400" dirty="0"/>
              <a:t>.</a:t>
            </a:r>
            <a:endParaRPr lang="ru-RU" sz="2400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553075" y="160338"/>
            <a:ext cx="2895600" cy="6995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dirty="0" smtClean="0">
                <a:latin typeface="Algerian" pitchFamily="82" charset="0"/>
              </a:rPr>
              <a:t>IMKONIYATI</a:t>
            </a:r>
            <a:endParaRPr lang="ru-RU" sz="2500" dirty="0"/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22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en-US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22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1" descr="Описание: Image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8763" y="260350"/>
            <a:ext cx="3176151" cy="515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1159121" y="6000750"/>
            <a:ext cx="7299079" cy="67627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i="1" dirty="0"/>
              <a:t>9-rasm. «</a:t>
            </a:r>
            <a:r>
              <a:rPr lang="en-US" sz="2000" i="1" dirty="0" err="1"/>
              <a:t>Zarif</a:t>
            </a:r>
            <a:r>
              <a:rPr lang="en-US" sz="2000" i="1" dirty="0"/>
              <a:t>» </a:t>
            </a:r>
            <a:r>
              <a:rPr lang="en-US" sz="2000" i="1" dirty="0" err="1"/>
              <a:t>tikuv</a:t>
            </a:r>
            <a:r>
              <a:rPr lang="en-US" sz="2000" i="1" dirty="0"/>
              <a:t> </a:t>
            </a:r>
            <a:r>
              <a:rPr lang="en-US" sz="2000" i="1" dirty="0" err="1"/>
              <a:t>mashinasida</a:t>
            </a:r>
            <a:r>
              <a:rPr lang="en-US" sz="2000" i="1" dirty="0"/>
              <a:t> </a:t>
            </a:r>
            <a:r>
              <a:rPr lang="en-US" sz="2000" i="1" dirty="0" err="1"/>
              <a:t>ikki</a:t>
            </a:r>
            <a:r>
              <a:rPr lang="en-US" sz="2000" i="1" dirty="0"/>
              <a:t> </a:t>
            </a:r>
            <a:r>
              <a:rPr lang="en-US" sz="2000" i="1" dirty="0" err="1"/>
              <a:t>ipli</a:t>
            </a:r>
            <a:r>
              <a:rPr lang="en-US" sz="2000" i="1" dirty="0"/>
              <a:t> </a:t>
            </a:r>
            <a:r>
              <a:rPr lang="en-US" sz="2000" i="1" dirty="0" err="1"/>
              <a:t>zanjirsimon</a:t>
            </a:r>
            <a:r>
              <a:rPr lang="en-US" sz="2000" i="1" dirty="0"/>
              <a:t> </a:t>
            </a:r>
            <a:r>
              <a:rPr lang="en-US" sz="2000" i="1" dirty="0" err="1"/>
              <a:t>bahya</a:t>
            </a:r>
            <a:r>
              <a:rPr lang="en-US" sz="2000" i="1" dirty="0"/>
              <a:t> </a:t>
            </a:r>
            <a:r>
              <a:rPr lang="en-US" sz="2000" i="1" dirty="0" err="1"/>
              <a:t>hosil</a:t>
            </a:r>
            <a:r>
              <a:rPr lang="en-US" sz="2000" i="1" dirty="0"/>
              <a:t> </a:t>
            </a:r>
            <a:r>
              <a:rPr lang="en-US" sz="2000" i="1" dirty="0" err="1"/>
              <a:t>bo`lish</a:t>
            </a:r>
            <a:r>
              <a:rPr lang="en-US" sz="2000" i="1" dirty="0"/>
              <a:t> </a:t>
            </a:r>
            <a:r>
              <a:rPr lang="en-US" sz="2000" i="1" dirty="0" err="1"/>
              <a:t>jarayoni</a:t>
            </a:r>
            <a:r>
              <a:rPr lang="en-US" sz="2000" i="1" dirty="0"/>
              <a:t>.</a:t>
            </a:r>
            <a:endParaRPr lang="ru-RU" sz="2000" i="1" dirty="0"/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23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en-US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23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24845" y="974346"/>
            <a:ext cx="7912782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ustki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ipni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material 2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teshib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plastinasi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ariqchasi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bo`ylab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o`tib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oxirgi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holatidan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ko`tarilish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paytida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halqa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9-rasm)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halqaga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chalishtirgich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ilmog`i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kiradi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Ostki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tortgich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7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yo`naltirgich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8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plastinasi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ariqchasidan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o`tkaziladi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Chalishtirgich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aylanma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harakatlanishi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ustki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halqasini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kengaytirib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o`z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atrofidan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aylantira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boshlaydi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paytda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kengaytirgich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6,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yo`naltirgich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8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ustidan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o`tib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ostki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chalishtirgich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yo`nalishida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itaradi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(9-rasm).</a:t>
            </a:r>
            <a:endParaRPr lang="ru-RU" sz="21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Bahya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bo`lish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jarayonida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ostki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yengil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taranglashgan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holatda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bo`lishi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sababli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ostki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ipni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sozlash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qurilmasiga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prujina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o`rnatilgan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Chalishtirgich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5 (9-rasm)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keyingi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aylanishda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ustki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ipning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halqasi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chalishtirgichdan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180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gradusga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bo`raladi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paytda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kengaytirgich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ostki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chalishtirgich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yo`nalishiga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>
                <a:latin typeface="Times New Roman" pitchFamily="18" charset="0"/>
                <a:cs typeface="Times New Roman" pitchFamily="18" charset="0"/>
              </a:rPr>
              <a:t>uzatadi</a:t>
            </a:r>
            <a:r>
              <a:rPr lang="en-US" sz="21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676900" y="330278"/>
            <a:ext cx="2705100" cy="5296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dirty="0" smtClean="0">
                <a:latin typeface="Algerian" pitchFamily="82" charset="0"/>
              </a:rPr>
              <a:t>ISHLASHI</a:t>
            </a:r>
            <a:endParaRPr lang="ru-RU" sz="2500" dirty="0"/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24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24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66447" y="718914"/>
            <a:ext cx="8177503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Bahya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bo`lish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jarayonida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ostki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yengil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taranglashgan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holatda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bo`lishi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sababli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ostki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ipni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sozlash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qurilmasiga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prujina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o`rnatilgan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Chalishtirgich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5 (9-rasm)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keyingi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aylanishda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ustki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ipning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halqasi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chalishtirgichdan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180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gradusga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bo`raladi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paytda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kengaytirgich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ostki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chalishtirgich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yo`nalishiga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uzatadi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Chalishtirgichning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navbatdagi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aylanishida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(9-rasm) material 2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surilishi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boshlanadi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chalishtirgich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ostki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ilib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ustki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halqasidan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o`tkazadi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paytda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kengaytirgich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ortga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harakatini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davom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ettiradi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Chalishtirgich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burilishda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(9-rasm)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ustki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halqasi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chalishtirgich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ustidan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sirg`alib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tushadi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tortgich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tortilishi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vaqtda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gazlama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surilishi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tugallanadi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676900" y="205245"/>
            <a:ext cx="2705100" cy="5296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dirty="0" smtClean="0">
                <a:latin typeface="Algerian" pitchFamily="82" charset="0"/>
              </a:rPr>
              <a:t>ISHLASHI</a:t>
            </a:r>
            <a:endParaRPr lang="ru-RU" sz="2500" dirty="0"/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25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25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33123" y="760972"/>
            <a:ext cx="7896225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Ostki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halqasi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180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gradusga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buriladi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9-rasm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ostki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holatidan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ko`tarilishida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(9-rasm)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ustki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ipdan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qilgan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halqani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chalishtirgich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ilmog`i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ilib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oladi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vaqtda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ostki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halqasi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hali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chalishtirgich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bo`rtgan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qismida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joylashgan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bo`ladi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CHalishtirgich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(9-rasm)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o`zining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keyingi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aylanishi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davomida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ustki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halqasini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kengaytirib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ilmog`i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ostki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halqasiga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kiradi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ustki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halqasini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ostki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halqasi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chalishtiradi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shundan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ostki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halqasi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chalishtirgichdan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chiqadi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(9-rasm).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bo`lgan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bahyaqator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tortgich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mexanizmlari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taranglanadi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uz-Cyrl-UZ" sz="25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.9-rasm, k)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jarayon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takrorlanadi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676900" y="205245"/>
            <a:ext cx="2705100" cy="5296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dirty="0" smtClean="0">
                <a:latin typeface="Algerian" pitchFamily="82" charset="0"/>
              </a:rPr>
              <a:t>ISHLASHI</a:t>
            </a:r>
            <a:endParaRPr lang="ru-RU" sz="2500" dirty="0"/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26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26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60374" y="741031"/>
            <a:ext cx="8312151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Chalishtirgich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o`zining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keyingi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aylanishi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davomida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ustki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halqasini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kengaytirib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ilmog`i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ostki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halqasiga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kiradi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ustki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halqasini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ostki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halqasi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chalishtiradi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shundan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ostki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halqasi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chalishtirgichdan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chiqadi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bo`lgan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bahyaqator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tortgich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mexanizmlari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taranglanadi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jarayon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takrorlanadi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Gazlamani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surish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mexanizmi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97-A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sinf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mashinasidagi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surish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mexanizmidek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bo`lib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reykani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vertikal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gorizantal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surish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bahya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yirikligini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sozlash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uzellaridan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tuzilgan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	«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Zarif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tikuv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mashinasi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mexanizmlari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konstruktsiyalari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soddalashtirilgan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ipli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zanjirsimon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bahyaqator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sifati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unumi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oshirilgan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4991100" y="5962650"/>
            <a:ext cx="3667125" cy="6953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dirty="0" smtClean="0">
                <a:latin typeface="Algerian" pitchFamily="82" charset="0"/>
              </a:rPr>
              <a:t>ISHLASH PRINTSIPI</a:t>
            </a:r>
            <a:endParaRPr lang="ru-RU" sz="2500" dirty="0"/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27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27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15"/>
          <p:cNvSpPr>
            <a:spLocks noChangeArrowheads="1"/>
          </p:cNvSpPr>
          <p:nvPr/>
        </p:nvSpPr>
        <p:spPr bwMode="auto">
          <a:xfrm>
            <a:off x="1688759" y="330278"/>
            <a:ext cx="6525345" cy="77786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>
              <a:defRPr/>
            </a:pPr>
            <a:r>
              <a:rPr lang="it-IT" sz="2200" b="1" dirty="0"/>
              <a:t>To`shamani qirqish va bo`laklarga bo`lish </a:t>
            </a:r>
            <a:r>
              <a:rPr lang="it-IT" sz="2200" b="1" dirty="0" smtClean="0"/>
              <a:t/>
            </a:r>
            <a:br>
              <a:rPr lang="it-IT" sz="2200" b="1" dirty="0" smtClean="0"/>
            </a:br>
            <a:r>
              <a:rPr lang="it-IT" sz="2200" b="1" dirty="0" smtClean="0"/>
              <a:t>mashina- uskunalarining </a:t>
            </a:r>
            <a:r>
              <a:rPr lang="it-IT" sz="2200" b="1" dirty="0"/>
              <a:t>tuzilishi va prinsipi.   </a:t>
            </a:r>
            <a:endParaRPr lang="ru-RU" sz="2200" b="1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499773" y="1341100"/>
            <a:ext cx="8162925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2300" dirty="0" smtClean="0">
                <a:latin typeface="Times New Roman" pitchFamily="18" charset="0"/>
                <a:cs typeface="Times New Roman" pitchFamily="18" charset="0"/>
              </a:rPr>
              <a:t>	Bichish </a:t>
            </a:r>
            <a:r>
              <a:rPr lang="it-IT" sz="2300" dirty="0">
                <a:latin typeface="Times New Roman" pitchFamily="18" charset="0"/>
                <a:cs typeface="Times New Roman" pitchFamily="18" charset="0"/>
              </a:rPr>
              <a:t>sexida asosiy gazlamalarni to‘shash, to‘shama qavatlarini chetini qirqish, to‘shamani ustki qavatini bo‘r bilan belgilas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h,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to‘shamani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qirqish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bo‘laklarga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ajratish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detallarni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mayda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bo‘laklargacha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qirqish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saralash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bichilgan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detallarni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nomerlash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tikuv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sexlariga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jo‘natish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ishlari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bajariladi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3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material 700x18000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17000x920 mm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o‘lchamli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to‘shama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stollariga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to‘shaladi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Stol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stanina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ramadan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ustiga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yupqa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tekstolit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bakelit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faner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usti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epoksid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smola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qoplangan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faner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plitalari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joylashtirilgan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Stol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qopqoginining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yoniga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ikkita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chizigich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mahkamlangan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Stol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ustida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to‘shamaning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uchini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bostirib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qo‘yish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mexanik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chiziQich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mahkamlangan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3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28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28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60375" y="555931"/>
            <a:ext cx="8255000" cy="5093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Stolning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oldiga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to‘shamaning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ikkinchi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uchini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qisib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turadigan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qirqadigan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KL-2 (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Penzalegmash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mashina-moslamasi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mahkamlangan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SHuningdek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stol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tanasida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qutichalar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ularda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xujjatlar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bo‘r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zaxirasi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asboblar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saqlanadi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Qarama-qarshi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tarafda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jovoncha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unda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andoza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trafaretlar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saqlanadi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Stol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ustidan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elektr-bichish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mashinalari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o‘tkazgich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simlarini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ushlab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turuvchi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dor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o‘tgan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Stol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satxida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quvur-yo‘llarda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xarakatlanuvchi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stolcha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u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qirqilgan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detallarni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yig`ish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lentali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bichish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mashinalariga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uzatib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vazifasini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bajaradi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zavodlar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chiqilgan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to‘shash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material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chetini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to‘Qirlash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mashinalari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murakkabligi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ishni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xato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bajarishi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sababli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sanoatda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qo‘llanilmaydi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29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29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60375" y="595089"/>
            <a:ext cx="8302625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	Ammo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ayrim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mexanizatsiyalashgan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to‘shash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mashinalari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sanoatda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ko‘lamda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gazlamani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to‘shash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stoli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ustida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tortish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taxlash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to‘shamani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tarafida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polotnolarni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tekislash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material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chetlarini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qisib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turish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vazifalarini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bajaradilar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3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Bularga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MNT-2-00-000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PNK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mashinalari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misol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bo‘la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oladi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3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	MNT-2-00-000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mashinasida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to‘shash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tezligi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0,4 m/s,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to‘shamani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maksimal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uzunligi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7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metr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to‘shama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qavatining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balandligi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150 mm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bo‘lsa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; PNK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kompleksida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to‘shama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qavatining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balandligi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120 mm,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to‘shash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aravachasining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tezligi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37 m/min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unda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unumdorligi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50%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atrofida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oshadi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To‘shamani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tayyorlangach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gazlamalani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to‘shamaga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xaqiqiy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sarfini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hisoblangach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buyumlarning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detallari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kesiladi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30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30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61686" y="888863"/>
            <a:ext cx="8039100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Detallarni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kesish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etapda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bajariladi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avval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to‘shama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qo‘zgalmas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lenta-pichoqli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mashinalarda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kesib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bo‘laklarga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bo‘linuvchi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qismlarga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qirqib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ajratiladi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detallar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butunlay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kesib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bo‘laklarga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bo‘linadi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26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To‘shamani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bo‘laklarga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kesib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bo‘lish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qo‘lda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boshqariluvchi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ЭЗМ-2, ЭЗМ-3, ЭЗДМ-3 (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Kuybishev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mexanika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zavodi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CS-529, CS-530 (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Vengriya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Pannoniya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firmasi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mashinalarida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oshiriladi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To‘shamani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butunlay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kesib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bo‘laklarga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ajratish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RL-2, RL-3, RL-4, RL-5, RL-6 (Sankt-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Peterburg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Vpered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zavodi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mashinalarida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oshiriladi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579231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31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31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15"/>
          <p:cNvSpPr>
            <a:spLocks noChangeArrowheads="1"/>
          </p:cNvSpPr>
          <p:nvPr/>
        </p:nvSpPr>
        <p:spPr bwMode="auto">
          <a:xfrm>
            <a:off x="1688759" y="330278"/>
            <a:ext cx="6725370" cy="576064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>
              <a:defRPr/>
            </a:pPr>
            <a:r>
              <a:rPr lang="it-IT" sz="2400" b="1" dirty="0"/>
              <a:t>Y</a:t>
            </a:r>
            <a:r>
              <a:rPr lang="uz-Cyrl-UZ" sz="2400" b="1" dirty="0"/>
              <a:t>а</a:t>
            </a:r>
            <a:r>
              <a:rPr lang="it-IT" sz="2400" b="1" dirty="0"/>
              <a:t>ssi pichoq bilan ishlovchi mashinalar</a:t>
            </a:r>
            <a:endParaRPr lang="ru-RU" sz="24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90548" y="1191875"/>
            <a:ext cx="8105775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Pichoqning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xarakat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tezligi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0-4 m/s,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elektrodvigateli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valini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aylanishlari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soni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2800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ayl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/min,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pichoqning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xarakat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yo‘li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uzunligi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40 mm,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kesiladigan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to‘shamaning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balandligi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130 mm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gacha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pichoqning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o‘lchamlari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uzunligi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180 mm,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20 mm,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qalinligi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0,6 mm,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elektrodvigatel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quvvati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0,25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kVt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Mashinaning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o‘lchamlari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balandligi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437 mm,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185 mm,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bo‘yi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330 mm,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mashinaning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ogirligi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15 kg.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platformadan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unga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maxkamlangan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tayanchdan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tayanchga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qo‘zQalmas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joylashtirilgan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elektrodvigateldan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topgan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Tayanch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oldida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u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elektrodvigatelga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qo‘zgaluvchan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maxkamlangan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579231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32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32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42925" y="688449"/>
            <a:ext cx="8143875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platformadan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unga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maxkamlangan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tayanchdan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tayanchga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qo‘zQalmas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joylashtirilgan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elektrodvigateldan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topgan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Tayanch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oldida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u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elektrodvigatelga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qo‘zgaluvchan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maxkamlangan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to‘shamani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platformaga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siqib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turish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v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to‘shamani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yuqorigi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qisimlarini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surilib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ketishini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oldini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oladi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Platforma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ostida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to‘rtta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gildiraklar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mashinani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qo‘lda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yurgazilishini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boshqarilishini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osonlashtiradi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Platforma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oldida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prujinalashtirilgan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plastina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u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to‘shamani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stol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satxidan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ko‘tarib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pichoqqa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ro‘para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keltirish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vazifasini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bajaradi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elektrodvigatelga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maxkamlangan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dastak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boshqariladi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457700" y="6076950"/>
            <a:ext cx="4229100" cy="6762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latin typeface="Algerian" pitchFamily="82" charset="0"/>
              </a:rPr>
              <a:t>TASNIFI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06579231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33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33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60375" y="733991"/>
            <a:ext cx="8255000" cy="46935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hangingPunct="1"/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Elektrodvigatel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valiga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krivoship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maxkamlangan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unga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yuqorigi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boshiga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yumalash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podshipnigi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joylashtirilgan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shatun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kiygazilgan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shatunning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pastki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podshipnikli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boshi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ushlagichni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barmog`i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o‘tkazilgan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, u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barmoqqa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sirpangich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kiygazilgan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sirpangich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yo‘naltirigichlar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orasida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vertikal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bo‘ylab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qo‘zgaluvchan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joylashtirilgan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sirpangichga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yassi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pichoqni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ushlagichi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mahkamlangan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unga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o‘z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navbatida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ikkita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siquvchi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vint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tayanchning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vertikal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ariqchasida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joylashgan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pichoq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mahkamlangan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Elektrodvigatelni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aylanma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harakati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krivoship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shatun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pichoqni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ilgarilama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qaytma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qilishni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ta’minlaydi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Pichoq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15-20</a:t>
            </a:r>
            <a:r>
              <a:rPr lang="ru-RU" sz="23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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burchak</a:t>
            </a:r>
            <a:r>
              <a:rPr lang="en-US" sz="23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ostida</a:t>
            </a:r>
            <a:r>
              <a:rPr lang="en-US" sz="23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charxlanadi</a:t>
            </a:r>
            <a:r>
              <a:rPr lang="en-US" sz="23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. </a:t>
            </a:r>
            <a:endParaRPr lang="ru-RU" sz="2300" dirty="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algn="just"/>
            <a:r>
              <a:rPr lang="en-US" sz="23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	</a:t>
            </a:r>
            <a:r>
              <a:rPr lang="it-IT" sz="23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Ish unumdorligi pichoqni tig`ini o‘tkirligiga va ishchini malakasiga </a:t>
            </a:r>
            <a:r>
              <a:rPr lang="it-IT" sz="2300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bog`liq.</a:t>
            </a:r>
            <a:endParaRPr lang="ru-RU" sz="23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579231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50060" y="760631"/>
            <a:ext cx="8124825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600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	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O‘rtacha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bikirlikka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ega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bo‘lgan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materiallarni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kesishda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silliq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tishli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pichoqlar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ogir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materiallarni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kesishda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–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tishi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arrali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pichoqlar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sintetik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materiallarni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kesishda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–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tishi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to‘lqinsifat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pichoqlar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ishlatiladi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.</a:t>
            </a:r>
            <a:endParaRPr lang="ru-RU" sz="2600" dirty="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algn="just"/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	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Sozlanishi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: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pichoq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eng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pastki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xolda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turganda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platforma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tekisligidan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pastga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a=1-2 mm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tushib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turishi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lozim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, agar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bu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masofa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kam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bo‘lsa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to‘shamani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ostki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qismi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kesilmaydi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ko‘p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bo‘lsa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pichoq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sinadi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. “a”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masofa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pichoqni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ushlagichga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mahkamlangan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joyidan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vintni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bo‘shatilib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uni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pastga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tushirish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yoki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yuqoriga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ko‘tarish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yo‘li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bilan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amalga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oshiriladi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.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So‘nga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vintlar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maxkamlanadi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.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6710087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35</a:t>
            </a:fld>
            <a:endParaRPr lang="en-US"/>
          </a:p>
        </p:txBody>
      </p:sp>
      <p:sp>
        <p:nvSpPr>
          <p:cNvPr id="5" name="Rectangle 15"/>
          <p:cNvSpPr>
            <a:spLocks noChangeArrowheads="1"/>
          </p:cNvSpPr>
          <p:nvPr/>
        </p:nvSpPr>
        <p:spPr bwMode="auto">
          <a:xfrm>
            <a:off x="1399455" y="181787"/>
            <a:ext cx="7230196" cy="82660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>
              <a:defRPr/>
            </a:pPr>
            <a:r>
              <a:rPr lang="en-US" sz="2400" b="1" dirty="0" err="1"/>
              <a:t>Dumaloq</a:t>
            </a:r>
            <a:r>
              <a:rPr lang="en-US" sz="2400" b="1" dirty="0"/>
              <a:t> </a:t>
            </a:r>
            <a:r>
              <a:rPr lang="en-US" sz="2400" b="1" dirty="0" err="1"/>
              <a:t>pichoqli</a:t>
            </a:r>
            <a:r>
              <a:rPr lang="en-US" sz="2400" b="1" dirty="0"/>
              <a:t> </a:t>
            </a:r>
            <a:r>
              <a:rPr lang="en-US" sz="2400" b="1" dirty="0" err="1"/>
              <a:t>mashinalar</a:t>
            </a:r>
            <a:r>
              <a:rPr lang="en-US" sz="2400" b="1" dirty="0"/>
              <a:t>. ЭЗДМ-3 </a:t>
            </a:r>
            <a:r>
              <a:rPr lang="en-US" sz="2400" b="1" dirty="0" err="1"/>
              <a:t>elektr</a:t>
            </a:r>
            <a:endParaRPr lang="ru-RU" sz="2400" dirty="0"/>
          </a:p>
          <a:p>
            <a:pPr algn="ctr">
              <a:defRPr/>
            </a:pPr>
            <a:r>
              <a:rPr lang="en-US" sz="2400" b="1" dirty="0" err="1"/>
              <a:t>bichish</a:t>
            </a:r>
            <a:r>
              <a:rPr lang="en-US" sz="2400" b="1" dirty="0"/>
              <a:t> </a:t>
            </a:r>
            <a:r>
              <a:rPr lang="en-US" sz="2400" b="1" dirty="0" err="1"/>
              <a:t>mashinasining</a:t>
            </a:r>
            <a:r>
              <a:rPr lang="en-US" sz="2400" b="1" dirty="0"/>
              <a:t> </a:t>
            </a:r>
            <a:r>
              <a:rPr lang="en-US" sz="2400" b="1" dirty="0" err="1"/>
              <a:t>ishlash</a:t>
            </a:r>
            <a:r>
              <a:rPr lang="en-US" sz="2400" b="1" dirty="0"/>
              <a:t> </a:t>
            </a:r>
            <a:r>
              <a:rPr lang="en-US" sz="2400" b="1" dirty="0" err="1"/>
              <a:t>prinsipi</a:t>
            </a:r>
            <a:endParaRPr lang="ru-RU" sz="2400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altLang="ru-RU" sz="29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539750" y="1273592"/>
            <a:ext cx="8135938" cy="1785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/>
            <a:r>
              <a:rPr lang="uz-Cyrl-UZ" sz="22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balandligi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50 mm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gacha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bo‘lgan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to‘shamalarni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kesish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bo‘laklarga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bo‘lish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qo‘llaniladi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Yumoloq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pichoqning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diametri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120 mm,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qalinligi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1,5 mm,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elektrodvigatel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quvvati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0,22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kVt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valini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aylanishlari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soni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1400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ayl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/min.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Pichoqning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aylanish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tezligi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99561316"/>
              </p:ext>
            </p:extLst>
          </p:nvPr>
        </p:nvGraphicFramePr>
        <p:xfrm>
          <a:off x="1801813" y="3167063"/>
          <a:ext cx="5121275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Формула" r:id="rId3" imgW="2311400" imgH="393700" progId="Equation.3">
                  <p:embed/>
                </p:oleObj>
              </mc:Choice>
              <mc:Fallback>
                <p:oleObj name="Формула" r:id="rId3" imgW="2311400" imgH="393700" progId="Equation.3">
                  <p:embed/>
                  <p:pic>
                    <p:nvPicPr>
                      <p:cNvPr id="0" name="Объект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01813" y="3167063"/>
                        <a:ext cx="5121275" cy="86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539751" y="4075897"/>
            <a:ext cx="821372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22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platformadan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tayanchdan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tayanchga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maxkamlangan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elektrodvigateldan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topgan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Platforma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oldida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to‘shamani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pichoqqa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ko‘tarib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beruvchi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prujinalashtirilgan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plastina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joylashtirilgan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955220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36</a:t>
            </a:fld>
            <a:endParaRPr lang="en-US"/>
          </a:p>
        </p:txBody>
      </p:sp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523586" y="588124"/>
            <a:ext cx="8115300" cy="4893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Tayanchga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mashinani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boshqaruvchi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dastak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pichoq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o‘tmaslashganda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tiQini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charxlovchi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qayroqtoshli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moslama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joylashtirilgan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Platforma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ostida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to‘rtta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silliq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roliklar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mashinani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boshqarishni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engillashtiradi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Xarakat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elektrodvigatel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validan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konik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ilashmalar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pichoq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valiga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o‘tadi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pichoq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soat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strelkasiga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qarshi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tarafta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aylanadi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to‘shamani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stolga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bosib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kesish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ta’minlanadi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	ЭЗМ-2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mashinalarida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kesish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sifati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aniqligi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unumdorligi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ancha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mashinalarni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ancha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engil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	ЭЗДМ-3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mashinalarini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imkoniyatlari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cheklangan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unumdorligi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past,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kesilgan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detallar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o‘lchamida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xatoliklar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7004408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37</a:t>
            </a:fld>
            <a:endParaRPr lang="en-US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altLang="ru-RU" sz="29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295400" y="228600"/>
            <a:ext cx="7353300" cy="9525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FOYDALANILGAN ADABIYOTLAR</a:t>
            </a:r>
          </a:p>
          <a:p>
            <a:pPr algn="ctr"/>
            <a:r>
              <a:rPr lang="en-US" sz="2000" dirty="0" smtClean="0"/>
              <a:t>REFERENCE</a:t>
            </a:r>
            <a:endParaRPr lang="ru-RU" sz="20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14350" y="1230660"/>
            <a:ext cx="8382000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Yermakov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A.S.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Oborudovaniye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shveynogo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proizvodstva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. M. «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Yurayt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». 2016.</a:t>
            </a:r>
            <a:endParaRPr lang="ru-RU" sz="19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Reybarx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L.B.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Oborudovaniye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shveynogo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proizvodstva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. M.1988 g. 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Arxipov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N.N.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Laboratornaya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praktikum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po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kursu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“MAP SHP”, M. 1972 g. </a:t>
            </a:r>
            <a:endParaRPr lang="ru-RU" sz="19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Samarxodjayev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X.X.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Oborudovaniye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shveynix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predpriyatiy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. T. «Uzbekistan», 2001.</a:t>
            </a:r>
            <a:endParaRPr lang="ru-RU" sz="19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Isaev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V.V. i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Frants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V.Ya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Ustroystvo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rabota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naladka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remont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shveynix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mashin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. M. 1967 g.</a:t>
            </a:r>
            <a:endParaRPr lang="ru-RU" sz="19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Valikov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N.M. “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Oborudovaniye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shveynogo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proizvodsva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”, M.,1977 g. 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10.Katalog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shveynogo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oborudovaniya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: JACK, SIRUBA, JUKI, MAIER, REXEL, BELLUSSI, BIEFFE, HASHIMA, ROTONDI, BARUDAN, LK.IND.CO. 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Transmetall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. M. 2015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uz-Cyrl-UZ" sz="19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z-Cyrl-UZ" sz="1900" dirty="0">
                <a:latin typeface="Times New Roman" pitchFamily="18" charset="0"/>
                <a:cs typeface="Times New Roman" pitchFamily="18" charset="0"/>
              </a:rPr>
              <a:t>Rubtsov B.A. Laboratorny praktik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um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po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kursu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: “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Mashini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apparat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shveynogo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proizvodstva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“,  M.L.I., 1995g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z-Latn-UZ" sz="1900" u="sng" dirty="0">
                <a:latin typeface="Times New Roman" pitchFamily="18" charset="0"/>
                <a:cs typeface="Times New Roman" pitchFamily="18" charset="0"/>
                <a:hlinkClick r:id="rId2"/>
              </a:rPr>
              <a:t>http://ziyonet.uz</a:t>
            </a:r>
            <a:r>
              <a:rPr lang="uz-Latn-UZ" sz="1900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9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uz-Latn-UZ" sz="19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z-Latn-UZ" sz="1900" u="sng" dirty="0">
                <a:latin typeface="Times New Roman" pitchFamily="18" charset="0"/>
                <a:cs typeface="Times New Roman" pitchFamily="18" charset="0"/>
                <a:hlinkClick r:id="rId3"/>
              </a:rPr>
              <a:t>www.titli.uz</a:t>
            </a:r>
            <a:r>
              <a:rPr lang="uz-Latn-UZ" sz="19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19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9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498590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38</a:t>
            </a:fld>
            <a:endParaRPr/>
          </a:p>
        </p:txBody>
      </p:sp>
      <p:sp>
        <p:nvSpPr>
          <p:cNvPr id="6" name="Прямоугольник 5"/>
          <p:cNvSpPr/>
          <p:nvPr/>
        </p:nvSpPr>
        <p:spPr>
          <a:xfrm>
            <a:off x="2013196" y="2132856"/>
            <a:ext cx="5117618" cy="175432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z-Cyrl-UZ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Эътиборингиз</a:t>
            </a:r>
          </a:p>
          <a:p>
            <a:pPr algn="ctr">
              <a:defRPr/>
            </a:pPr>
            <a:r>
              <a:rPr lang="uz-Cyrl-UZ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учун рахмат</a:t>
            </a:r>
            <a:endParaRPr lang="ru-RU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482</TotalTime>
  <Words>755</Words>
  <Application>Microsoft Office PowerPoint</Application>
  <PresentationFormat>Экран (4:3)</PresentationFormat>
  <Paragraphs>309</Paragraphs>
  <Slides>38</Slides>
  <Notes>34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45" baseType="lpstr">
      <vt:lpstr>Arial</vt:lpstr>
      <vt:lpstr>Times New Roman</vt:lpstr>
      <vt:lpstr>Symbol</vt:lpstr>
      <vt:lpstr>Calibri</vt:lpstr>
      <vt:lpstr>Algerian</vt:lpstr>
      <vt:lpstr>Office Theme</vt:lpstr>
      <vt:lpstr>Формула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TRACIE (Trombley) JONES</dc:creator>
  <cp:lastModifiedBy>Пользователь Windows</cp:lastModifiedBy>
  <cp:revision>55</cp:revision>
  <dcterms:modified xsi:type="dcterms:W3CDTF">2021-04-18T07:25:39Z</dcterms:modified>
</cp:coreProperties>
</file>