
<file path=[Content_Types].xml><?xml version="1.0" encoding="utf-8"?>
<Types xmlns="http://schemas.openxmlformats.org/package/2006/content-types">
  <Default ContentType="image/jpeg" Extension="jpg"/>
  <Default ContentType="application/vnd.openxmlformats-officedocument.vmlDrawing" Extension="vml"/>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3.bin"/>
  <Override ContentType="application/vnd.openxmlformats-officedocument.oleObject" PartName="/ppt/embeddings/oleObject2.bin"/>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7010400" cy="92964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92">
          <p15:clr>
            <a:srgbClr val="000000"/>
          </p15:clr>
        </p15:guide>
        <p15:guide id="2" pos="2880">
          <p15:clr>
            <a:srgbClr val="000000"/>
          </p15:clr>
        </p15:guide>
      </p15:sldGuideLst>
    </p:ext>
    <p:ext uri="http://customooxmlschemas.google.com/">
      <go:slidesCustomData xmlns:go="http://customooxmlschemas.google.com/" r:id="rId44" roundtripDataSignature="AMtx7mjk7smWQUIQi2kSkPN0ntcjAGjbA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2D8D7A8-0097-4719-977D-2B6C744375FD}">
  <a:tblStyle styleId="{92D8D7A8-0097-4719-977D-2B6C744375FD}"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92"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customschemas.google.com/relationships/presentationmetadata" Target="metadata"/><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3038160" cy="465139"/>
          </a:xfrm>
          <a:prstGeom prst="rect">
            <a:avLst/>
          </a:prstGeom>
          <a:noFill/>
          <a:ln>
            <a:noFill/>
          </a:ln>
        </p:spPr>
        <p:txBody>
          <a:bodyPr anchorCtr="0" anchor="t" bIns="46550" lIns="93150" spcFirstLastPara="1" rIns="93150" wrap="square" tIns="4655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970635" y="0"/>
            <a:ext cx="3038160" cy="465139"/>
          </a:xfrm>
          <a:prstGeom prst="rect">
            <a:avLst/>
          </a:prstGeom>
          <a:noFill/>
          <a:ln>
            <a:noFill/>
          </a:ln>
        </p:spPr>
        <p:txBody>
          <a:bodyPr anchorCtr="0" anchor="t" bIns="46550" lIns="93150" spcFirstLastPara="1" rIns="93150" wrap="square" tIns="4655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1" y="8829662"/>
            <a:ext cx="3038160" cy="465139"/>
          </a:xfrm>
          <a:prstGeom prst="rect">
            <a:avLst/>
          </a:prstGeom>
          <a:noFill/>
          <a:ln>
            <a:noFill/>
          </a:ln>
        </p:spPr>
        <p:txBody>
          <a:bodyPr anchorCtr="0" anchor="b" bIns="46550" lIns="93150" spcFirstLastPara="1" rIns="93150" wrap="square" tIns="4655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970635" y="8829662"/>
            <a:ext cx="3038160" cy="465139"/>
          </a:xfrm>
          <a:prstGeom prst="rect">
            <a:avLst/>
          </a:prstGeom>
          <a:noFill/>
          <a:ln>
            <a:noFill/>
          </a:ln>
        </p:spPr>
        <p:txBody>
          <a:bodyPr anchorCtr="0" anchor="b" bIns="46550" lIns="93150" spcFirstLastPara="1" rIns="93150" wrap="square" tIns="465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 name="Shape 51"/>
        <p:cNvGrpSpPr/>
        <p:nvPr/>
      </p:nvGrpSpPr>
      <p:grpSpPr>
        <a:xfrm>
          <a:off x="0" y="0"/>
          <a:ext cx="0" cy="0"/>
          <a:chOff x="0" y="0"/>
          <a:chExt cx="0" cy="0"/>
        </a:xfrm>
      </p:grpSpPr>
      <p:sp>
        <p:nvSpPr>
          <p:cNvPr id="52" name="Google Shape;52;p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53" name="Google Shape;53;p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1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61" name="Google Shape;61;p1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1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73" name="Google Shape;73;p1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87" name="Google Shape;87;p1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98" name="Google Shape;98;p2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09" name="Google Shape;109;p2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20" name="Google Shape;120;p2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23: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31" name="Google Shape;131;p2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24: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42" name="Google Shape;142;p2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25: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54" name="Google Shape;154;p2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26: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65" name="Google Shape;165;p2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2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75" name="Google Shape;175;p2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2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87" name="Google Shape;187;p2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2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98" name="Google Shape;198;p2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3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09" name="Google Shape;209;p3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3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20" name="Google Shape;220;p3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3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31" name="Google Shape;231;p3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3: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42" name="Google Shape;242;p3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34: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53" name="Google Shape;253;p3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35: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64" name="Google Shape;264;p3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36: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75" name="Google Shape;275;p3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86" name="Google Shape;286;p3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3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97" name="Google Shape;297;p3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08" name="Google Shape;308;p3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4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19" name="Google Shape;319;p4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4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30" name="Google Shape;330;p4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4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41" name="Google Shape;341;p4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43: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52" name="Google Shape;352;p4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44: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63" name="Google Shape;363;p4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5: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74" name="Google Shape;374;p4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46: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84" name="Google Shape;384;p4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4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94" name="Google Shape;394;p4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4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06" name="Google Shape;406;p4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4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16" name="Google Shape;416;p4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5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27" name="Google Shape;427;p5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5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38" name="Google Shape;438;p5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5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48" name="Google Shape;448;p5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1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10"/>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8" name="Google Shape;18;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1" name="Shape 21"/>
        <p:cNvGrpSpPr/>
        <p:nvPr/>
      </p:nvGrpSpPr>
      <p:grpSpPr>
        <a:xfrm>
          <a:off x="0" y="0"/>
          <a:ext cx="0" cy="0"/>
          <a:chOff x="0" y="0"/>
          <a:chExt cx="0" cy="0"/>
        </a:xfrm>
      </p:grpSpPr>
      <p:sp>
        <p:nvSpPr>
          <p:cNvPr id="22" name="Google Shape;22;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 name="Google Shape;23;p12"/>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7" name="Shape 27"/>
        <p:cNvGrpSpPr/>
        <p:nvPr/>
      </p:nvGrpSpPr>
      <p:grpSpPr>
        <a:xfrm>
          <a:off x="0" y="0"/>
          <a:ext cx="0" cy="0"/>
          <a:chOff x="0" y="0"/>
          <a:chExt cx="0" cy="0"/>
        </a:xfrm>
      </p:grpSpPr>
      <p:sp>
        <p:nvSpPr>
          <p:cNvPr id="28" name="Google Shape;28;p1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9" name="Google Shape;29;p13"/>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100000"/>
              </a:lnSpc>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100000"/>
              </a:lnSpc>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30" name="Google Shape;30;p1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31" name="Google Shape;31;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4" name="Shape 34"/>
        <p:cNvGrpSpPr/>
        <p:nvPr/>
      </p:nvGrpSpPr>
      <p:grpSpPr>
        <a:xfrm>
          <a:off x="0" y="0"/>
          <a:ext cx="0" cy="0"/>
          <a:chOff x="0" y="0"/>
          <a:chExt cx="0" cy="0"/>
        </a:xfrm>
      </p:grpSpPr>
      <p:sp>
        <p:nvSpPr>
          <p:cNvPr id="35" name="Google Shape;35;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6" name="Google Shape;36;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37" name="Google Shape;37;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38" name="Google Shape;3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1" name="Shape 41"/>
        <p:cNvGrpSpPr/>
        <p:nvPr/>
      </p:nvGrpSpPr>
      <p:grpSpPr>
        <a:xfrm>
          <a:off x="0" y="0"/>
          <a:ext cx="0" cy="0"/>
          <a:chOff x="0" y="0"/>
          <a:chExt cx="0" cy="0"/>
        </a:xfrm>
      </p:grpSpPr>
      <p:sp>
        <p:nvSpPr>
          <p:cNvPr id="42" name="Google Shape;42;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7" name="Google Shape;47;p1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48" name="Google Shape;48;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5.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 name="Google Shape;11;p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vmlDrawing" Target="../drawings/vmlDrawing1.vml"/><Relationship Id="rId4" Type="http://schemas.openxmlformats.org/officeDocument/2006/relationships/oleObject" Target="../embeddings/oleObject1.bin"/><Relationship Id="rId5" Type="http://schemas.openxmlformats.org/officeDocument/2006/relationships/oleObject" Target="../embeddings/oleObject1.bin"/><Relationship Id="rId6"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vmlDrawing" Target="../drawings/vmlDrawing2.vml"/><Relationship Id="rId4" Type="http://schemas.openxmlformats.org/officeDocument/2006/relationships/oleObject" Target="../embeddings/oleObject2.bin"/><Relationship Id="rId5" Type="http://schemas.openxmlformats.org/officeDocument/2006/relationships/oleObject" Target="../embeddings/oleObject2.bin"/><Relationship Id="rId6"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vmlDrawing" Target="../drawings/vmlDrawing3.vml"/><Relationship Id="rId4" Type="http://schemas.openxmlformats.org/officeDocument/2006/relationships/oleObject" Target="../embeddings/oleObject3.bin"/><Relationship Id="rId5" Type="http://schemas.openxmlformats.org/officeDocument/2006/relationships/oleObject" Target="../embeddings/oleObject3.bin"/><Relationship Id="rId6" Type="http://schemas.openxmlformats.org/officeDocument/2006/relationships/image" Target="../media/image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hyperlink" Target="http://www.duerkopp-adler.com/" TargetMode="External"/><Relationship Id="rId4" Type="http://schemas.openxmlformats.org/officeDocument/2006/relationships/hyperlink" Target="http://ziyonet.uz/"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56" name="Google Shape;56;p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58" name="Google Shape;58;p2"/>
          <p:cNvSpPr/>
          <p:nvPr/>
        </p:nvSpPr>
        <p:spPr>
          <a:xfrm>
            <a:off x="1406106" y="1844296"/>
            <a:ext cx="6150634" cy="2216990"/>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4500" u="none" cap="none" strike="noStrike">
                <a:solidFill>
                  <a:schemeClr val="dk1"/>
                </a:solidFill>
                <a:latin typeface="Arial"/>
                <a:ea typeface="Arial"/>
                <a:cs typeface="Arial"/>
                <a:sym typeface="Arial"/>
              </a:rPr>
              <a:t>LECTURE 6</a:t>
            </a:r>
            <a:endParaRPr b="0" i="0" sz="4500" u="none" cap="none" strike="noStrike">
              <a:solidFill>
                <a:schemeClr val="dk1"/>
              </a:solidFill>
              <a:latin typeface="Arial"/>
              <a:ea typeface="Arial"/>
              <a:cs typeface="Arial"/>
              <a:sym typeface="Arial"/>
            </a:endParaRPr>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64" name="Google Shape;64;p1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66" name="Google Shape;66;p17"/>
          <p:cNvSpPr/>
          <p:nvPr/>
        </p:nvSpPr>
        <p:spPr>
          <a:xfrm>
            <a:off x="408619" y="231956"/>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a:t>
            </a:r>
            <a:endParaRPr b="1" i="0" sz="2900" u="none" cap="none" strike="noStrike">
              <a:solidFill>
                <a:srgbClr val="000099"/>
              </a:solidFill>
              <a:latin typeface="Times New Roman"/>
              <a:ea typeface="Times New Roman"/>
              <a:cs typeface="Times New Roman"/>
              <a:sym typeface="Times New Roman"/>
            </a:endParaRPr>
          </a:p>
        </p:txBody>
      </p:sp>
      <p:sp>
        <p:nvSpPr>
          <p:cNvPr id="67" name="Google Shape;67;p17"/>
          <p:cNvSpPr/>
          <p:nvPr/>
        </p:nvSpPr>
        <p:spPr>
          <a:xfrm>
            <a:off x="1449243" y="187870"/>
            <a:ext cx="6918385" cy="725575"/>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US" sz="2000" u="none" cap="none" strike="noStrike">
                <a:solidFill>
                  <a:schemeClr val="dk1"/>
                </a:solidFill>
                <a:latin typeface="Arial"/>
                <a:ea typeface="Arial"/>
                <a:cs typeface="Arial"/>
                <a:sym typeface="Arial"/>
              </a:rPr>
              <a:t>MAVZU: Izma ochish avtomatlari va yarim avtomatlari.</a:t>
            </a:r>
            <a:endParaRPr b="0" i="0" sz="2000" u="none" cap="none" strike="noStrike">
              <a:solidFill>
                <a:schemeClr val="dk1"/>
              </a:solidFill>
              <a:latin typeface="Arial"/>
              <a:ea typeface="Arial"/>
              <a:cs typeface="Arial"/>
              <a:sym typeface="Arial"/>
            </a:endParaRPr>
          </a:p>
        </p:txBody>
      </p:sp>
      <p:sp>
        <p:nvSpPr>
          <p:cNvPr id="68" name="Google Shape;68;p17"/>
          <p:cNvSpPr/>
          <p:nvPr/>
        </p:nvSpPr>
        <p:spPr>
          <a:xfrm>
            <a:off x="2743200" y="1155957"/>
            <a:ext cx="3554083" cy="974785"/>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3000" u="none" cap="none" strike="noStrike">
                <a:solidFill>
                  <a:schemeClr val="dk1"/>
                </a:solidFill>
                <a:latin typeface="Arial"/>
                <a:ea typeface="Arial"/>
                <a:cs typeface="Arial"/>
                <a:sym typeface="Arial"/>
              </a:rPr>
              <a:t>Reja: </a:t>
            </a:r>
            <a:endParaRPr b="0" i="0" sz="3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69" name="Google Shape;69;p17"/>
          <p:cNvSpPr/>
          <p:nvPr/>
        </p:nvSpPr>
        <p:spPr>
          <a:xfrm>
            <a:off x="595222" y="2251494"/>
            <a:ext cx="8264105" cy="3349205"/>
          </a:xfrm>
          <a:prstGeom prst="rect">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None/>
            </a:pPr>
            <a:r>
              <a:rPr b="0" i="1" lang="en-US" sz="2200" u="none" cap="none" strike="noStrike">
                <a:solidFill>
                  <a:schemeClr val="dk1"/>
                </a:solidFill>
                <a:latin typeface="Arial"/>
                <a:ea typeface="Arial"/>
                <a:cs typeface="Arial"/>
                <a:sym typeface="Arial"/>
              </a:rPr>
              <a:t>1. Bir ipli, ikki ipli, uch ipli zanjirli va moki bahyali izmalarni sxemalari.</a:t>
            </a:r>
            <a:endParaRPr b="0" i="0" sz="22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None/>
            </a:pPr>
            <a:r>
              <a:t/>
            </a:r>
            <a:endParaRPr b="0" i="1" sz="22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None/>
            </a:pPr>
            <a:r>
              <a:rPr b="0" i="1" lang="en-US" sz="2200" u="none" cap="none" strike="noStrike">
                <a:solidFill>
                  <a:schemeClr val="dk1"/>
                </a:solidFill>
                <a:latin typeface="Arial"/>
                <a:ea typeface="Arial"/>
                <a:cs typeface="Arial"/>
                <a:sym typeface="Arial"/>
              </a:rPr>
              <a:t>2. 25-A (PMZ), 225, 525 (Orshalegmash), 811, 62-761R3Z (“Minerva” CHexiya), 558, 559 (Germaniya “Dyurkopp”) sinf yarim avtomatlarini qo’llashdan maqsad va ularni texnik ta’riflari.</a:t>
            </a:r>
            <a:endParaRPr b="0" i="0" sz="22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None/>
            </a:pPr>
            <a:r>
              <a:t/>
            </a:r>
            <a:endParaRPr b="0" i="1" sz="22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None/>
            </a:pPr>
            <a:r>
              <a:rPr b="0" i="1" lang="en-US" sz="2200" u="none" cap="none" strike="noStrike">
                <a:solidFill>
                  <a:schemeClr val="dk1"/>
                </a:solidFill>
                <a:latin typeface="Arial"/>
                <a:ea typeface="Arial"/>
                <a:cs typeface="Arial"/>
                <a:sym typeface="Arial"/>
              </a:rPr>
              <a:t>3. 25-A sinf yarim avtomatini mexanizmlarini tuzilishi, ishlash printsipi va sozlash yo’llari.</a:t>
            </a:r>
            <a:endParaRPr b="0" i="0" sz="2200" u="none" cap="none" strike="noStrike">
              <a:solidFill>
                <a:schemeClr val="dk1"/>
              </a:solidFill>
              <a:latin typeface="Arial"/>
              <a:ea typeface="Arial"/>
              <a:cs typeface="Arial"/>
              <a:sym typeface="Arial"/>
            </a:endParaRPr>
          </a:p>
        </p:txBody>
      </p:sp>
      <p:sp>
        <p:nvSpPr>
          <p:cNvPr id="70" name="Google Shape;70;p17"/>
          <p:cNvSpPr/>
          <p:nvPr/>
        </p:nvSpPr>
        <p:spPr>
          <a:xfrm>
            <a:off x="4581236" y="5927714"/>
            <a:ext cx="4317558" cy="834982"/>
          </a:xfrm>
          <a:prstGeom prst="rect">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500" u="none" cap="none" strike="noStrike">
                <a:solidFill>
                  <a:schemeClr val="dk1"/>
                </a:solidFill>
                <a:latin typeface="Algerian"/>
                <a:ea typeface="Algerian"/>
                <a:cs typeface="Algerian"/>
                <a:sym typeface="Algerian"/>
              </a:rPr>
              <a:t>Andijon mashinasozlik instituti</a:t>
            </a:r>
            <a:endParaRPr b="0" i="0" sz="25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76" name="Google Shape;76;p1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77" name="Google Shape;77;p1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79" name="Google Shape;79;p18"/>
          <p:cNvSpPr/>
          <p:nvPr/>
        </p:nvSpPr>
        <p:spPr>
          <a:xfrm>
            <a:off x="561326" y="1694527"/>
            <a:ext cx="8039819" cy="55399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3000" u="none" cap="none" strike="noStrike">
                <a:solidFill>
                  <a:srgbClr val="000000"/>
                </a:solidFill>
                <a:latin typeface="Times New Roman"/>
                <a:ea typeface="Times New Roman"/>
                <a:cs typeface="Times New Roman"/>
                <a:sym typeface="Times New Roman"/>
              </a:rPr>
              <a:t>	</a:t>
            </a:r>
            <a:endParaRPr b="0" i="0" sz="3000" u="none" cap="none" strike="noStrike">
              <a:solidFill>
                <a:srgbClr val="000000"/>
              </a:solidFill>
              <a:latin typeface="Times New Roman"/>
              <a:ea typeface="Times New Roman"/>
              <a:cs typeface="Times New Roman"/>
              <a:sym typeface="Times New Roman"/>
            </a:endParaRPr>
          </a:p>
        </p:txBody>
      </p:sp>
      <p:sp>
        <p:nvSpPr>
          <p:cNvPr id="80" name="Google Shape;80;p18"/>
          <p:cNvSpPr/>
          <p:nvPr/>
        </p:nvSpPr>
        <p:spPr>
          <a:xfrm>
            <a:off x="1406106" y="256338"/>
            <a:ext cx="7021902" cy="918163"/>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400" u="none" cap="none" strike="noStrike">
                <a:solidFill>
                  <a:schemeClr val="dk1"/>
                </a:solidFill>
                <a:latin typeface="Arial"/>
                <a:ea typeface="Arial"/>
                <a:cs typeface="Arial"/>
                <a:sym typeface="Arial"/>
              </a:rPr>
              <a:t>Bir ipli,ikki ipli,uch ipli zanjirli va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None/>
            </a:pPr>
            <a:r>
              <a:rPr b="0" i="0" lang="en-US" sz="2400" u="none" cap="none" strike="noStrike">
                <a:solidFill>
                  <a:schemeClr val="dk1"/>
                </a:solidFill>
                <a:latin typeface="Arial"/>
                <a:ea typeface="Arial"/>
                <a:cs typeface="Arial"/>
                <a:sym typeface="Arial"/>
              </a:rPr>
              <a:t>moki baxyali izmalarni sxemalari.</a:t>
            </a:r>
            <a:endParaRPr b="1" i="0" sz="2400" u="none" cap="none" strike="noStrike">
              <a:solidFill>
                <a:schemeClr val="dk1"/>
              </a:solidFill>
              <a:latin typeface="Arial"/>
              <a:ea typeface="Arial"/>
              <a:cs typeface="Arial"/>
              <a:sym typeface="Arial"/>
            </a:endParaRPr>
          </a:p>
        </p:txBody>
      </p:sp>
      <p:sp>
        <p:nvSpPr>
          <p:cNvPr id="81" name="Google Shape;81;p18"/>
          <p:cNvSpPr/>
          <p:nvPr/>
        </p:nvSpPr>
        <p:spPr>
          <a:xfrm>
            <a:off x="408619" y="450609"/>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a:t>
            </a:r>
            <a:endParaRPr b="1" i="0" sz="2900" u="none" cap="none" strike="noStrike">
              <a:solidFill>
                <a:srgbClr val="000099"/>
              </a:solidFill>
              <a:latin typeface="Times New Roman"/>
              <a:ea typeface="Times New Roman"/>
              <a:cs typeface="Times New Roman"/>
              <a:sym typeface="Times New Roman"/>
            </a:endParaRPr>
          </a:p>
        </p:txBody>
      </p:sp>
      <p:sp>
        <p:nvSpPr>
          <p:cNvPr id="82" name="Google Shape;82;p18"/>
          <p:cNvSpPr/>
          <p:nvPr/>
        </p:nvSpPr>
        <p:spPr>
          <a:xfrm>
            <a:off x="460375" y="1268413"/>
            <a:ext cx="8215313" cy="7699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en-US" sz="2200" u="none" cap="none" strike="noStrike">
                <a:solidFill>
                  <a:srgbClr val="000000"/>
                </a:solidFill>
                <a:latin typeface="Times New Roman"/>
                <a:ea typeface="Times New Roman"/>
                <a:cs typeface="Times New Roman"/>
                <a:sym typeface="Times New Roman"/>
              </a:rPr>
              <a:t>Izmalarning sxemalari</a:t>
            </a:r>
            <a:r>
              <a:rPr b="0" i="0" lang="en-US" sz="2200" u="none" cap="none" strike="noStrike">
                <a:solidFill>
                  <a:srgbClr val="000000"/>
                </a:solidFill>
                <a:latin typeface="Times New Roman"/>
                <a:ea typeface="Times New Roman"/>
                <a:cs typeface="Times New Roman"/>
                <a:sym typeface="Times New Roman"/>
              </a:rPr>
              <a:t>. Јuyida (1-Rasm) xar ko’rinishli izmalarni sxemalari keltirilgan.</a:t>
            </a:r>
            <a:endParaRPr b="0" i="0" sz="2200" u="none" cap="none" strike="noStrike">
              <a:solidFill>
                <a:srgbClr val="000000"/>
              </a:solidFill>
              <a:latin typeface="Times New Roman"/>
              <a:ea typeface="Times New Roman"/>
              <a:cs typeface="Times New Roman"/>
              <a:sym typeface="Times New Roman"/>
            </a:endParaRPr>
          </a:p>
        </p:txBody>
      </p:sp>
      <p:pic>
        <p:nvPicPr>
          <p:cNvPr id="83" name="Google Shape;83;p18"/>
          <p:cNvPicPr preferRelativeResize="0"/>
          <p:nvPr/>
        </p:nvPicPr>
        <p:blipFill rotWithShape="1">
          <a:blip r:embed="rId3">
            <a:alphaModFix/>
          </a:blip>
          <a:srcRect b="0" l="0" r="0" t="0"/>
          <a:stretch/>
        </p:blipFill>
        <p:spPr>
          <a:xfrm>
            <a:off x="1406106" y="1971526"/>
            <a:ext cx="6057900" cy="3623067"/>
          </a:xfrm>
          <a:prstGeom prst="rect">
            <a:avLst/>
          </a:prstGeom>
          <a:noFill/>
          <a:ln>
            <a:noFill/>
          </a:ln>
        </p:spPr>
      </p:pic>
      <p:sp>
        <p:nvSpPr>
          <p:cNvPr id="84" name="Google Shape;84;p18"/>
          <p:cNvSpPr/>
          <p:nvPr/>
        </p:nvSpPr>
        <p:spPr>
          <a:xfrm>
            <a:off x="307975" y="5818910"/>
            <a:ext cx="8502650" cy="1039090"/>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None/>
            </a:pPr>
            <a:r>
              <a:rPr b="0" i="0" lang="en-US" sz="1800" u="none" cap="none" strike="noStrike">
                <a:solidFill>
                  <a:schemeClr val="dk1"/>
                </a:solidFill>
                <a:latin typeface="Arial"/>
                <a:ea typeface="Arial"/>
                <a:cs typeface="Arial"/>
                <a:sym typeface="Arial"/>
              </a:rPr>
              <a:t>1-Rasm. 25-A (PMZ), 225,525 (Orshalegmash), 811,  62-761R/3S “Minerva”, CHexiya), 557,558, 559 (“Germaniya”, Dyurkopp) sinf yarim avtomatlarini qo’llashdan maqsad va ularni texnik ta’riflari.</a:t>
            </a:r>
            <a:endParaRPr b="0" i="0" sz="1800" u="none" cap="none" strike="noStrike">
              <a:solidFill>
                <a:schemeClr val="dk1"/>
              </a:solidFill>
              <a:latin typeface="Arial"/>
              <a:ea typeface="Arial"/>
              <a:cs typeface="Arial"/>
              <a:sym typeface="Arial"/>
            </a:endParaRP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90" name="Google Shape;90;p1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91" name="Google Shape;91;p1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93" name="Google Shape;93;p19"/>
          <p:cNvSpPr/>
          <p:nvPr/>
        </p:nvSpPr>
        <p:spPr>
          <a:xfrm>
            <a:off x="408619" y="272491"/>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4</a:t>
            </a:r>
            <a:endParaRPr b="1" i="0" sz="2900" u="none" cap="none" strike="noStrike">
              <a:solidFill>
                <a:srgbClr val="000099"/>
              </a:solidFill>
              <a:latin typeface="Times New Roman"/>
              <a:ea typeface="Times New Roman"/>
              <a:cs typeface="Times New Roman"/>
              <a:sym typeface="Times New Roman"/>
            </a:endParaRPr>
          </a:p>
        </p:txBody>
      </p:sp>
      <p:sp>
        <p:nvSpPr>
          <p:cNvPr id="94" name="Google Shape;94;p19"/>
          <p:cNvSpPr/>
          <p:nvPr/>
        </p:nvSpPr>
        <p:spPr>
          <a:xfrm>
            <a:off x="7126975" y="5972572"/>
            <a:ext cx="1414732" cy="529622"/>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1800" u="none" cap="none" strike="noStrike">
                <a:solidFill>
                  <a:schemeClr val="lt1"/>
                </a:solidFill>
                <a:latin typeface="Algerian"/>
                <a:ea typeface="Algerian"/>
                <a:cs typeface="Algerian"/>
                <a:sym typeface="Algerian"/>
              </a:rPr>
              <a:t>TASNIFI</a:t>
            </a:r>
            <a:endParaRPr b="0" i="0" sz="1800" u="none" cap="none" strike="noStrike">
              <a:solidFill>
                <a:schemeClr val="lt1"/>
              </a:solidFill>
              <a:latin typeface="Arial"/>
              <a:ea typeface="Arial"/>
              <a:cs typeface="Arial"/>
              <a:sym typeface="Arial"/>
            </a:endParaRPr>
          </a:p>
        </p:txBody>
      </p:sp>
      <p:sp>
        <p:nvSpPr>
          <p:cNvPr id="95" name="Google Shape;95;p19"/>
          <p:cNvSpPr/>
          <p:nvPr/>
        </p:nvSpPr>
        <p:spPr>
          <a:xfrm>
            <a:off x="550232" y="685649"/>
            <a:ext cx="7991475" cy="504753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25-A sinf yarim avtomati kostyumbop, xalatlarga va boshqa kiyimlarga mo’ljallangan materiallardan tikilgan buyumlarda ikki ipli moki bahyaqatori bilan to’g’ri izma ochish va uni yo’rmalash vazifasini bajaradi. Xuddi shu ko’rinishli izmalar 225 va 525 sinf yarim avtomatlarida xam bajariladi (Rasm 1 a, v).</a:t>
            </a:r>
            <a:endParaRPr b="0" i="0" sz="23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811 sinf yarim avtomati ich kiyim va trikotaj buyumlarda bir ipli zanjirsimon bahya solib, izmani to’g’ri yo’rmalab ikki uchini puxtalashga mo’ljallangan (Rasm 1 b).</a:t>
            </a:r>
            <a:endParaRPr b="0" i="0" sz="23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62-761R/3Z yarim avtomati kostyum va palьtolarda to’g’ri va ko’zli izlarni karkas ip qo’yib, ikki ipli zanjirsimon silliq bahya yuritib yo’rmashga mo’ljallangan (Rasm 1 g).  Xuddi shunday izmalar 557, 558, 559 yarim avtomatlarida xam bajariladi.</a:t>
            </a:r>
            <a:endParaRPr b="0" i="0" sz="23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01" name="Google Shape;101;p2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02" name="Google Shape;102;p2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 name="Google Shape;103;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04" name="Google Shape;104;p20"/>
          <p:cNvSpPr/>
          <p:nvPr/>
        </p:nvSpPr>
        <p:spPr>
          <a:xfrm>
            <a:off x="408619" y="272491"/>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5</a:t>
            </a:r>
            <a:endParaRPr b="1" i="0" sz="2900" u="none" cap="none" strike="noStrike">
              <a:solidFill>
                <a:srgbClr val="000099"/>
              </a:solidFill>
              <a:latin typeface="Times New Roman"/>
              <a:ea typeface="Times New Roman"/>
              <a:cs typeface="Times New Roman"/>
              <a:sym typeface="Times New Roman"/>
            </a:endParaRPr>
          </a:p>
        </p:txBody>
      </p:sp>
      <p:sp>
        <p:nvSpPr>
          <p:cNvPr id="105" name="Google Shape;105;p20"/>
          <p:cNvSpPr/>
          <p:nvPr/>
        </p:nvSpPr>
        <p:spPr>
          <a:xfrm>
            <a:off x="6858000" y="6029722"/>
            <a:ext cx="1804358" cy="599678"/>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TASNIFI</a:t>
            </a:r>
            <a:endParaRPr b="0" i="0" sz="2000" u="none" cap="none" strike="noStrike">
              <a:solidFill>
                <a:schemeClr val="lt1"/>
              </a:solidFill>
              <a:latin typeface="Arial"/>
              <a:ea typeface="Arial"/>
              <a:cs typeface="Arial"/>
              <a:sym typeface="Arial"/>
            </a:endParaRPr>
          </a:p>
        </p:txBody>
      </p:sp>
      <p:sp>
        <p:nvSpPr>
          <p:cNvPr id="106" name="Google Shape;106;p20"/>
          <p:cNvSpPr/>
          <p:nvPr/>
        </p:nvSpPr>
        <p:spPr>
          <a:xfrm>
            <a:off x="623598" y="664369"/>
            <a:ext cx="7915275" cy="466281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700" u="none" cap="none" strike="noStrike">
                <a:solidFill>
                  <a:srgbClr val="000000"/>
                </a:solidFill>
                <a:latin typeface="Times New Roman"/>
                <a:ea typeface="Times New Roman"/>
                <a:cs typeface="Times New Roman"/>
                <a:sym typeface="Times New Roman"/>
              </a:rPr>
              <a:t>	62-761R/3Z yarim avtomati kostyum va palьtolarda to’g’ri va ko’zli izlarni karkas ip qo’yib, ikki ipli zanjirsimon silliq bahya yuritib yo’rmashga mo’ljallangan (Rasm 1 g).  Xuddi shunday izmalar 557, 558, 559 yarim avtomatlarida xam bajariladi.</a:t>
            </a:r>
            <a:endParaRPr b="0" i="0" sz="27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700" u="none" cap="none" strike="noStrike">
                <a:solidFill>
                  <a:srgbClr val="000000"/>
                </a:solidFill>
                <a:latin typeface="Times New Roman"/>
                <a:ea typeface="Times New Roman"/>
                <a:cs typeface="Times New Roman"/>
                <a:sym typeface="Times New Roman"/>
              </a:rPr>
              <a:t>	25-A, 225, 525, 811 sinf yarim avtomatlarida mashina platformasi gorizontal tekislik bo’ylab ilgarilama-qaytma xarakat qilsa, 62-761R/3Z, 557, 558, 559 yarim avtomatlarida platforma qo’zg’almas bo’lib, mashinani tanasi gorizontal tekislik bo’ylab ilgarilama-qaytma xarakat qiladi.</a:t>
            </a:r>
            <a:endParaRPr b="0" i="0" sz="27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12" name="Google Shape;112;p2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13" name="Google Shape;113;p2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15" name="Google Shape;115;p21"/>
          <p:cNvSpPr/>
          <p:nvPr/>
        </p:nvSpPr>
        <p:spPr>
          <a:xfrm>
            <a:off x="408619" y="272491"/>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6</a:t>
            </a:r>
            <a:endParaRPr b="1" i="0" sz="2900" u="none" cap="none" strike="noStrike">
              <a:solidFill>
                <a:srgbClr val="000099"/>
              </a:solidFill>
              <a:latin typeface="Times New Roman"/>
              <a:ea typeface="Times New Roman"/>
              <a:cs typeface="Times New Roman"/>
              <a:sym typeface="Times New Roman"/>
            </a:endParaRPr>
          </a:p>
        </p:txBody>
      </p:sp>
      <p:graphicFrame>
        <p:nvGraphicFramePr>
          <p:cNvPr id="116" name="Google Shape;116;p21"/>
          <p:cNvGraphicFramePr/>
          <p:nvPr/>
        </p:nvGraphicFramePr>
        <p:xfrm>
          <a:off x="609600" y="981076"/>
          <a:ext cx="3000000" cy="3000000"/>
        </p:xfrm>
        <a:graphic>
          <a:graphicData uri="http://schemas.openxmlformats.org/drawingml/2006/table">
            <a:tbl>
              <a:tblPr>
                <a:noFill/>
                <a:tableStyleId>{92D8D7A8-0097-4719-977D-2B6C744375FD}</a:tableStyleId>
              </a:tblPr>
              <a:tblGrid>
                <a:gridCol w="442100"/>
                <a:gridCol w="3050900"/>
                <a:gridCol w="1056425"/>
                <a:gridCol w="1056425"/>
                <a:gridCol w="996825"/>
                <a:gridCol w="1320525"/>
              </a:tblGrid>
              <a:tr h="239125">
                <a:tc>
                  <a:txBody>
                    <a:bodyPr/>
                    <a:lstStyle/>
                    <a:p>
                      <a:pPr indent="0" lvl="0" marL="0" marR="0" rtl="0" algn="ctr">
                        <a:lnSpc>
                          <a:spcPct val="100000"/>
                        </a:lnSpc>
                        <a:spcBef>
                          <a:spcPts val="0"/>
                        </a:spcBef>
                        <a:spcAft>
                          <a:spcPts val="0"/>
                        </a:spcAft>
                        <a:buNone/>
                      </a:pPr>
                      <a:r>
                        <a:rPr lang="en-US" sz="1400" u="none" cap="none" strike="noStrike"/>
                        <a:t>№</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Kattaliklar nomi</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25-A</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525</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811</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62-761R/3Z</a:t>
                      </a:r>
                      <a:endParaRPr sz="1200" u="none" cap="none" strike="noStrike">
                        <a:latin typeface="Times New Roman"/>
                        <a:ea typeface="Times New Roman"/>
                        <a:cs typeface="Times New Roman"/>
                        <a:sym typeface="Times New Roman"/>
                      </a:endParaRPr>
                    </a:p>
                  </a:txBody>
                  <a:tcPr marT="0" marB="0" marR="68600" marL="68600"/>
                </a:tc>
              </a:tr>
              <a:tr h="478250">
                <a:tc>
                  <a:txBody>
                    <a:bodyPr/>
                    <a:lstStyle/>
                    <a:p>
                      <a:pPr indent="0" lvl="0" marL="0" marR="0" rtl="0" algn="ctr">
                        <a:lnSpc>
                          <a:spcPct val="100000"/>
                        </a:lnSpc>
                        <a:spcBef>
                          <a:spcPts val="0"/>
                        </a:spcBef>
                        <a:spcAft>
                          <a:spcPts val="0"/>
                        </a:spcAft>
                        <a:buNone/>
                      </a:pPr>
                      <a:r>
                        <a:rPr lang="en-US" sz="1400" u="none" cap="none" strike="noStrike"/>
                        <a:t>1</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Bosh valni aylanishlari soni, ayl/min</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2000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3200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1500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750</a:t>
                      </a:r>
                      <a:endParaRPr sz="1200" u="none" cap="none" strike="noStrike">
                        <a:latin typeface="Times New Roman"/>
                        <a:ea typeface="Times New Roman"/>
                        <a:cs typeface="Times New Roman"/>
                        <a:sym typeface="Times New Roman"/>
                      </a:endParaRPr>
                    </a:p>
                  </a:txBody>
                  <a:tcPr marT="0" marB="0" marR="68600" marL="68600"/>
                </a:tc>
              </a:tr>
              <a:tr h="478250">
                <a:tc>
                  <a:txBody>
                    <a:bodyPr/>
                    <a:lstStyle/>
                    <a:p>
                      <a:pPr indent="0" lvl="0" marL="0" marR="0" rtl="0" algn="ctr">
                        <a:lnSpc>
                          <a:spcPct val="100000"/>
                        </a:lnSpc>
                        <a:spcBef>
                          <a:spcPts val="0"/>
                        </a:spcBef>
                        <a:spcAft>
                          <a:spcPts val="0"/>
                        </a:spcAft>
                        <a:buNone/>
                      </a:pPr>
                      <a:r>
                        <a:rPr lang="en-US" sz="1400" u="none" cap="none" strike="noStrike"/>
                        <a:t>2</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Izmaning uzunligi (l), mm</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9-24(32-40)9-32</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6-36</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13-40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r>
              <a:tr h="239125">
                <a:tc>
                  <a:txBody>
                    <a:bodyPr/>
                    <a:lstStyle/>
                    <a:p>
                      <a:pPr indent="0" lvl="0" marL="0" marR="0" rtl="0" algn="ctr">
                        <a:lnSpc>
                          <a:spcPct val="100000"/>
                        </a:lnSpc>
                        <a:spcBef>
                          <a:spcPts val="0"/>
                        </a:spcBef>
                        <a:spcAft>
                          <a:spcPts val="0"/>
                        </a:spcAft>
                        <a:buNone/>
                      </a:pPr>
                      <a:r>
                        <a:rPr lang="en-US" sz="1400" u="none" cap="none" strike="noStrike"/>
                        <a:t>3</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Izmaning eni (m), mm</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0-4,5</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2,2-6</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3,5-4,5</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2,5-8</a:t>
                      </a:r>
                      <a:endParaRPr sz="1200" u="none" cap="none" strike="noStrike">
                        <a:latin typeface="Times New Roman"/>
                        <a:ea typeface="Times New Roman"/>
                        <a:cs typeface="Times New Roman"/>
                        <a:sym typeface="Times New Roman"/>
                      </a:endParaRPr>
                    </a:p>
                  </a:txBody>
                  <a:tcPr marT="0" marB="0" marR="68600" marL="68600"/>
                </a:tc>
              </a:tr>
              <a:tr h="239125">
                <a:tc>
                  <a:txBody>
                    <a:bodyPr/>
                    <a:lstStyle/>
                    <a:p>
                      <a:pPr indent="0" lvl="0" marL="0" marR="0" rtl="0" algn="ctr">
                        <a:lnSpc>
                          <a:spcPct val="100000"/>
                        </a:lnSpc>
                        <a:spcBef>
                          <a:spcPts val="0"/>
                        </a:spcBef>
                        <a:spcAft>
                          <a:spcPts val="0"/>
                        </a:spcAft>
                        <a:buNone/>
                      </a:pPr>
                      <a:r>
                        <a:rPr lang="en-US" sz="1400" u="none" cap="none" strike="noStrike"/>
                        <a:t>4</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Izma milklarining eni (a), mm</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1-2</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1-2,5</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1,5-2</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2-4</a:t>
                      </a:r>
                      <a:endParaRPr sz="1200" u="none" cap="none" strike="noStrike">
                        <a:latin typeface="Times New Roman"/>
                        <a:ea typeface="Times New Roman"/>
                        <a:cs typeface="Times New Roman"/>
                        <a:sym typeface="Times New Roman"/>
                      </a:endParaRPr>
                    </a:p>
                  </a:txBody>
                  <a:tcPr marT="0" marB="0" marR="68600" marL="68600"/>
                </a:tc>
              </a:tr>
              <a:tr h="478250">
                <a:tc>
                  <a:txBody>
                    <a:bodyPr/>
                    <a:lstStyle/>
                    <a:p>
                      <a:pPr indent="0" lvl="0" marL="0" marR="0" rtl="0" algn="ctr">
                        <a:lnSpc>
                          <a:spcPct val="100000"/>
                        </a:lnSpc>
                        <a:spcBef>
                          <a:spcPts val="0"/>
                        </a:spcBef>
                        <a:spcAft>
                          <a:spcPts val="0"/>
                        </a:spcAft>
                        <a:buNone/>
                      </a:pPr>
                      <a:r>
                        <a:rPr lang="en-US" sz="1400" u="none" cap="none" strike="noStrike"/>
                        <a:t>5</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Izma milklari orasidagi masofa (s), mm</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0,5-1,0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0,2-1,0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0,5-1,0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a:t>
                      </a:r>
                      <a:endParaRPr sz="1200" u="none" cap="none" strike="noStrike">
                        <a:latin typeface="Times New Roman"/>
                        <a:ea typeface="Times New Roman"/>
                        <a:cs typeface="Times New Roman"/>
                        <a:sym typeface="Times New Roman"/>
                      </a:endParaRPr>
                    </a:p>
                  </a:txBody>
                  <a:tcPr marT="0" marB="0" marR="68600" marL="68600"/>
                </a:tc>
              </a:tr>
              <a:tr h="239125">
                <a:tc>
                  <a:txBody>
                    <a:bodyPr/>
                    <a:lstStyle/>
                    <a:p>
                      <a:pPr indent="0" lvl="0" marL="0" marR="0" rtl="0" algn="ctr">
                        <a:lnSpc>
                          <a:spcPct val="100000"/>
                        </a:lnSpc>
                        <a:spcBef>
                          <a:spcPts val="0"/>
                        </a:spcBef>
                        <a:spcAft>
                          <a:spcPts val="0"/>
                        </a:spcAft>
                        <a:buNone/>
                      </a:pPr>
                      <a:r>
                        <a:rPr lang="en-US" sz="1400" u="none" cap="none" strike="noStrike"/>
                        <a:t>6</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CHokning qadami (A), mm</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0,2-1,5</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0,35-0,7</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a:t>
                      </a:r>
                      <a:endParaRPr sz="1200" u="none" cap="none" strike="noStrike">
                        <a:latin typeface="Times New Roman"/>
                        <a:ea typeface="Times New Roman"/>
                        <a:cs typeface="Times New Roman"/>
                        <a:sym typeface="Times New Roman"/>
                      </a:endParaRPr>
                    </a:p>
                  </a:txBody>
                  <a:tcPr marT="0" marB="0" marR="68600" marL="68600"/>
                </a:tc>
              </a:tr>
              <a:tr h="478250">
                <a:tc>
                  <a:txBody>
                    <a:bodyPr/>
                    <a:lstStyle/>
                    <a:p>
                      <a:pPr indent="0" lvl="0" marL="0" marR="0" rtl="0" algn="ctr">
                        <a:lnSpc>
                          <a:spcPct val="100000"/>
                        </a:lnSpc>
                        <a:spcBef>
                          <a:spcPts val="0"/>
                        </a:spcBef>
                        <a:spcAft>
                          <a:spcPts val="0"/>
                        </a:spcAft>
                        <a:buNone/>
                      </a:pPr>
                      <a:r>
                        <a:rPr lang="en-US" sz="1400" u="none" cap="none" strike="noStrike"/>
                        <a:t>7</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Tepkini ko’tarilish balandligi, mm</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12</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10</a:t>
                      </a:r>
                      <a:endParaRPr sz="1200" u="none" cap="none" strike="noStrike">
                        <a:latin typeface="Times New Roman"/>
                        <a:ea typeface="Times New Roman"/>
                        <a:cs typeface="Times New Roman"/>
                        <a:sym typeface="Times New Roman"/>
                      </a:endParaRPr>
                    </a:p>
                  </a:txBody>
                  <a:tcPr marT="0" marB="0" marR="68600" marL="68600"/>
                </a:tc>
              </a:tr>
              <a:tr h="478250">
                <a:tc>
                  <a:txBody>
                    <a:bodyPr/>
                    <a:lstStyle/>
                    <a:p>
                      <a:pPr indent="0" lvl="0" marL="0" marR="0" rtl="0" algn="ctr">
                        <a:lnSpc>
                          <a:spcPct val="100000"/>
                        </a:lnSpc>
                        <a:spcBef>
                          <a:spcPts val="0"/>
                        </a:spcBef>
                        <a:spcAft>
                          <a:spcPts val="0"/>
                        </a:spcAft>
                        <a:buNone/>
                      </a:pPr>
                      <a:r>
                        <a:rPr lang="en-US" sz="1400" u="none" cap="none" strike="noStrike"/>
                        <a:t>8</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Ignalar</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3E </a:t>
                      </a:r>
                      <a:endParaRPr sz="1200" u="none" cap="none" strike="noStrike"/>
                    </a:p>
                    <a:p>
                      <a:pPr indent="0" lvl="0" marL="0" marR="0" rtl="0" algn="ctr">
                        <a:lnSpc>
                          <a:spcPct val="100000"/>
                        </a:lnSpc>
                        <a:spcBef>
                          <a:spcPts val="0"/>
                        </a:spcBef>
                        <a:spcAft>
                          <a:spcPts val="0"/>
                        </a:spcAft>
                        <a:buNone/>
                      </a:pPr>
                      <a:r>
                        <a:rPr lang="en-US" sz="1400" u="none" cap="none" strike="noStrike"/>
                        <a:t>90-120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3E </a:t>
                      </a:r>
                      <a:endParaRPr sz="1200" u="none" cap="none" strike="noStrike"/>
                    </a:p>
                    <a:p>
                      <a:pPr indent="0" lvl="0" marL="0" marR="0" rtl="0" algn="ctr">
                        <a:lnSpc>
                          <a:spcPct val="100000"/>
                        </a:lnSpc>
                        <a:spcBef>
                          <a:spcPts val="0"/>
                        </a:spcBef>
                        <a:spcAft>
                          <a:spcPts val="0"/>
                        </a:spcAft>
                        <a:buNone/>
                      </a:pPr>
                      <a:r>
                        <a:rPr lang="en-US" sz="1400" u="none" cap="none" strike="noStrike"/>
                        <a:t>75-100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3E </a:t>
                      </a:r>
                      <a:endParaRPr sz="1200" u="none" cap="none" strike="noStrike"/>
                    </a:p>
                    <a:p>
                      <a:pPr indent="0" lvl="0" marL="0" marR="0" rtl="0" algn="ctr">
                        <a:lnSpc>
                          <a:spcPct val="100000"/>
                        </a:lnSpc>
                        <a:spcBef>
                          <a:spcPts val="0"/>
                        </a:spcBef>
                        <a:spcAft>
                          <a:spcPts val="0"/>
                        </a:spcAft>
                        <a:buNone/>
                      </a:pPr>
                      <a:r>
                        <a:rPr lang="en-US" sz="1400" u="none" cap="none" strike="noStrike"/>
                        <a:t>90-120</a:t>
                      </a:r>
                      <a:endParaRPr sz="1200" u="none" cap="none" strike="noStrike">
                        <a:latin typeface="Times New Roman"/>
                        <a:ea typeface="Times New Roman"/>
                        <a:cs typeface="Times New Roman"/>
                        <a:sym typeface="Times New Roman"/>
                      </a:endParaRPr>
                    </a:p>
                  </a:txBody>
                  <a:tcPr marT="0" marB="0" marR="68600" marL="68600"/>
                </a:tc>
              </a:tr>
              <a:tr h="956500">
                <a:tc>
                  <a:txBody>
                    <a:bodyPr/>
                    <a:lstStyle/>
                    <a:p>
                      <a:pPr indent="0" lvl="0" marL="0" marR="0" rtl="0" algn="ctr">
                        <a:lnSpc>
                          <a:spcPct val="100000"/>
                        </a:lnSpc>
                        <a:spcBef>
                          <a:spcPts val="0"/>
                        </a:spcBef>
                        <a:spcAft>
                          <a:spcPts val="0"/>
                        </a:spcAft>
                        <a:buNone/>
                      </a:pPr>
                      <a:r>
                        <a:rPr lang="en-US" sz="1400" u="none" cap="none" strike="noStrike"/>
                        <a:t>9</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Mashina o’lchamlari, mm</a:t>
                      </a:r>
                      <a:endParaRPr sz="1200" u="none" cap="none" strike="noStrike"/>
                    </a:p>
                    <a:p>
                      <a:pPr indent="0" lvl="0" marL="0" marR="0" rtl="0" algn="l">
                        <a:lnSpc>
                          <a:spcPct val="100000"/>
                        </a:lnSpc>
                        <a:spcBef>
                          <a:spcPts val="0"/>
                        </a:spcBef>
                        <a:spcAft>
                          <a:spcPts val="0"/>
                        </a:spcAft>
                        <a:buNone/>
                      </a:pPr>
                      <a:r>
                        <a:rPr lang="en-US" sz="1400" u="none" cap="none" strike="noStrike"/>
                        <a:t>   Bo’yi</a:t>
                      </a:r>
                      <a:endParaRPr sz="1200" u="none" cap="none" strike="noStrike"/>
                    </a:p>
                    <a:p>
                      <a:pPr indent="0" lvl="0" marL="0" marR="0" rtl="0" algn="l">
                        <a:lnSpc>
                          <a:spcPct val="100000"/>
                        </a:lnSpc>
                        <a:spcBef>
                          <a:spcPts val="0"/>
                        </a:spcBef>
                        <a:spcAft>
                          <a:spcPts val="0"/>
                        </a:spcAft>
                        <a:buNone/>
                      </a:pPr>
                      <a:r>
                        <a:rPr lang="en-US" sz="1400" u="none" cap="none" strike="noStrike"/>
                        <a:t>   Eni</a:t>
                      </a:r>
                      <a:endParaRPr sz="1200" u="none" cap="none" strike="noStrike"/>
                    </a:p>
                    <a:p>
                      <a:pPr indent="0" lvl="0" marL="0" marR="0" rtl="0" algn="l">
                        <a:lnSpc>
                          <a:spcPct val="100000"/>
                        </a:lnSpc>
                        <a:spcBef>
                          <a:spcPts val="0"/>
                        </a:spcBef>
                        <a:spcAft>
                          <a:spcPts val="0"/>
                        </a:spcAft>
                        <a:buNone/>
                      </a:pPr>
                      <a:r>
                        <a:rPr lang="en-US" sz="1400" u="none" cap="none" strike="noStrike"/>
                        <a:t>   Balandligi</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500</a:t>
                      </a:r>
                      <a:endParaRPr sz="1200" u="none" cap="none" strike="noStrike"/>
                    </a:p>
                    <a:p>
                      <a:pPr indent="0" lvl="0" marL="0" marR="0" rtl="0" algn="ctr">
                        <a:lnSpc>
                          <a:spcPct val="100000"/>
                        </a:lnSpc>
                        <a:spcBef>
                          <a:spcPts val="0"/>
                        </a:spcBef>
                        <a:spcAft>
                          <a:spcPts val="0"/>
                        </a:spcAft>
                        <a:buNone/>
                      </a:pPr>
                      <a:r>
                        <a:rPr lang="en-US" sz="1400" u="none" cap="none" strike="noStrike"/>
                        <a:t>245</a:t>
                      </a:r>
                      <a:endParaRPr sz="1200" u="none" cap="none" strike="noStrike"/>
                    </a:p>
                    <a:p>
                      <a:pPr indent="0" lvl="0" marL="0" marR="0" rtl="0" algn="ctr">
                        <a:lnSpc>
                          <a:spcPct val="100000"/>
                        </a:lnSpc>
                        <a:spcBef>
                          <a:spcPts val="0"/>
                        </a:spcBef>
                        <a:spcAft>
                          <a:spcPts val="0"/>
                        </a:spcAft>
                        <a:buNone/>
                      </a:pPr>
                      <a:r>
                        <a:rPr lang="en-US" sz="1400" u="none" cap="none" strike="noStrike"/>
                        <a:t>400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520</a:t>
                      </a:r>
                      <a:endParaRPr sz="1200" u="none" cap="none" strike="noStrike"/>
                    </a:p>
                    <a:p>
                      <a:pPr indent="0" lvl="0" marL="0" marR="0" rtl="0" algn="ctr">
                        <a:lnSpc>
                          <a:spcPct val="100000"/>
                        </a:lnSpc>
                        <a:spcBef>
                          <a:spcPts val="0"/>
                        </a:spcBef>
                        <a:spcAft>
                          <a:spcPts val="0"/>
                        </a:spcAft>
                        <a:buNone/>
                      </a:pPr>
                      <a:r>
                        <a:rPr lang="en-US" sz="1400" u="none" cap="none" strike="noStrike"/>
                        <a:t>250</a:t>
                      </a:r>
                      <a:endParaRPr sz="1200" u="none" cap="none" strike="noStrike"/>
                    </a:p>
                    <a:p>
                      <a:pPr indent="0" lvl="0" marL="0" marR="0" rtl="0" algn="ctr">
                        <a:lnSpc>
                          <a:spcPct val="100000"/>
                        </a:lnSpc>
                        <a:spcBef>
                          <a:spcPts val="0"/>
                        </a:spcBef>
                        <a:spcAft>
                          <a:spcPts val="0"/>
                        </a:spcAft>
                        <a:buNone/>
                      </a:pPr>
                      <a:r>
                        <a:rPr lang="en-US" sz="1400" u="none" cap="none" strike="noStrike"/>
                        <a:t>450</a:t>
                      </a:r>
                      <a:endParaRPr sz="1200" u="none" cap="none" strike="noStrike">
                        <a:latin typeface="Times New Roman"/>
                        <a:ea typeface="Times New Roman"/>
                        <a:cs typeface="Times New Roman"/>
                        <a:sym typeface="Times New Roman"/>
                      </a:endParaRPr>
                    </a:p>
                  </a:txBody>
                  <a:tcPr marT="0" marB="0" marR="68600" marL="68600"/>
                </a:tc>
              </a:tr>
              <a:tr h="239125">
                <a:tc>
                  <a:txBody>
                    <a:bodyPr/>
                    <a:lstStyle/>
                    <a:p>
                      <a:pPr indent="0" lvl="0" marL="0" marR="0" rtl="0" algn="ctr">
                        <a:lnSpc>
                          <a:spcPct val="100000"/>
                        </a:lnSpc>
                        <a:spcBef>
                          <a:spcPts val="0"/>
                        </a:spcBef>
                        <a:spcAft>
                          <a:spcPts val="0"/>
                        </a:spcAft>
                        <a:buNone/>
                      </a:pPr>
                      <a:r>
                        <a:rPr lang="en-US" sz="1400" u="none" cap="none" strike="noStrike"/>
                        <a:t>10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l">
                        <a:lnSpc>
                          <a:spcPct val="100000"/>
                        </a:lnSpc>
                        <a:spcBef>
                          <a:spcPts val="0"/>
                        </a:spcBef>
                        <a:spcAft>
                          <a:spcPts val="0"/>
                        </a:spcAft>
                        <a:buNone/>
                      </a:pPr>
                      <a:r>
                        <a:rPr lang="en-US" sz="1400" u="none" cap="none" strike="noStrike"/>
                        <a:t>Og’irligi, kg</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40</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600" marL="68600"/>
                </a:tc>
                <a:tc>
                  <a:txBody>
                    <a:bodyPr/>
                    <a:lstStyle/>
                    <a:p>
                      <a:pPr indent="0" lvl="0" marL="0" marR="0" rtl="0" algn="ctr">
                        <a:lnSpc>
                          <a:spcPct val="100000"/>
                        </a:lnSpc>
                        <a:spcBef>
                          <a:spcPts val="0"/>
                        </a:spcBef>
                        <a:spcAft>
                          <a:spcPts val="0"/>
                        </a:spcAft>
                        <a:buNone/>
                      </a:pPr>
                      <a:r>
                        <a:rPr lang="en-US" sz="1400" u="none" cap="none" strike="noStrike"/>
                        <a:t>54</a:t>
                      </a:r>
                      <a:endParaRPr sz="1200" u="none" cap="none" strike="noStrike">
                        <a:latin typeface="Times New Roman"/>
                        <a:ea typeface="Times New Roman"/>
                        <a:cs typeface="Times New Roman"/>
                        <a:sym typeface="Times New Roman"/>
                      </a:endParaRPr>
                    </a:p>
                  </a:txBody>
                  <a:tcPr marT="0" marB="0" marR="68600" marL="68600"/>
                </a:tc>
              </a:tr>
            </a:tbl>
          </a:graphicData>
        </a:graphic>
      </p:graphicFrame>
      <p:sp>
        <p:nvSpPr>
          <p:cNvPr id="117" name="Google Shape;117;p21"/>
          <p:cNvSpPr/>
          <p:nvPr/>
        </p:nvSpPr>
        <p:spPr>
          <a:xfrm>
            <a:off x="822687" y="5953125"/>
            <a:ext cx="7578363" cy="676275"/>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Arial"/>
                <a:ea typeface="Arial"/>
                <a:cs typeface="Arial"/>
                <a:sym typeface="Arial"/>
              </a:rPr>
              <a:t>Yuqoridagi jadvalda yarim avtomatlarning </a:t>
            </a:r>
            <a:endParaRPr b="1" i="0" sz="20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None/>
            </a:pPr>
            <a:r>
              <a:rPr b="1" i="0" lang="en-US" sz="2000" u="none" cap="none" strike="noStrike">
                <a:solidFill>
                  <a:schemeClr val="dk1"/>
                </a:solidFill>
                <a:latin typeface="Arial"/>
                <a:ea typeface="Arial"/>
                <a:cs typeface="Arial"/>
                <a:sym typeface="Arial"/>
              </a:rPr>
              <a:t>texnik ta’riflari keltirilgan</a:t>
            </a:r>
            <a:endParaRPr b="0" i="0" sz="2000" u="none" cap="none" strike="noStrike">
              <a:solidFill>
                <a:schemeClr val="dk1"/>
              </a:solidFill>
              <a:latin typeface="Arial"/>
              <a:ea typeface="Arial"/>
              <a:cs typeface="Arial"/>
              <a:sym typeface="Arial"/>
            </a:endParaRP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23" name="Google Shape;123;p2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24" name="Google Shape;124;p22"/>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26" name="Google Shape;126;p22"/>
          <p:cNvSpPr/>
          <p:nvPr/>
        </p:nvSpPr>
        <p:spPr>
          <a:xfrm>
            <a:off x="460375" y="414677"/>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7</a:t>
            </a:r>
            <a:endParaRPr b="1" i="0" sz="2900" u="none" cap="none" strike="noStrike">
              <a:solidFill>
                <a:srgbClr val="000099"/>
              </a:solidFill>
              <a:latin typeface="Times New Roman"/>
              <a:ea typeface="Times New Roman"/>
              <a:cs typeface="Times New Roman"/>
              <a:sym typeface="Times New Roman"/>
            </a:endParaRPr>
          </a:p>
        </p:txBody>
      </p:sp>
      <p:sp>
        <p:nvSpPr>
          <p:cNvPr id="127" name="Google Shape;127;p22"/>
          <p:cNvSpPr/>
          <p:nvPr/>
        </p:nvSpPr>
        <p:spPr>
          <a:xfrm>
            <a:off x="1688759" y="287415"/>
            <a:ext cx="6836116" cy="784147"/>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200" u="none" cap="none" strike="noStrike">
                <a:solidFill>
                  <a:schemeClr val="dk1"/>
                </a:solidFill>
                <a:latin typeface="Arial"/>
                <a:ea typeface="Arial"/>
                <a:cs typeface="Arial"/>
                <a:sym typeface="Arial"/>
              </a:rPr>
              <a:t>25-A sinf yarim avtomatini mexanizmlarini tuzilishi, ishlash printsipi va sozlash yo’llari</a:t>
            </a:r>
            <a:endParaRPr b="0" i="0" sz="2200" u="none" cap="none" strike="noStrike">
              <a:solidFill>
                <a:schemeClr val="dk1"/>
              </a:solidFill>
              <a:latin typeface="Arial"/>
              <a:ea typeface="Arial"/>
              <a:cs typeface="Arial"/>
              <a:sym typeface="Arial"/>
            </a:endParaRPr>
          </a:p>
        </p:txBody>
      </p:sp>
      <p:sp>
        <p:nvSpPr>
          <p:cNvPr id="128" name="Google Shape;128;p22"/>
          <p:cNvSpPr/>
          <p:nvPr/>
        </p:nvSpPr>
        <p:spPr>
          <a:xfrm>
            <a:off x="448973" y="1207979"/>
            <a:ext cx="8264525" cy="452431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Bu mashinada avval platforma oldinga surilayotganda izmani chap milki yo’rmalanadi, so’ngra igna mashina platformasi eni bo’ylab suriladi, keyin izmani oxiri puxtalanadi, so’ngra ignani tebranish kattaligi izma milkini enichalik kamayadi va izmani o’ng tarafi yo’rmalanadi, bunda mashina platformasi orqaga qarab surila boshlaydi, keyin esa yana ignani tebranma xarakati izma  enichalik oshadi, oldingi puxtalash bajariladi, izma milklari o’rtasi avtomatik kesiladi va mashina to’xtaydi. Izmani milklari yo’rmalanayotganda mashinani tezligi 2000 ayl/min bo’lsa, ketingi va olingi puxtalashlar bajarilayotganda mashina tezligi 1000 ayl/min  gacha sekinlashadi xamda materialni surish qadami xam kamayadi.</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3"/>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34" name="Google Shape;134;p2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35" name="Google Shape;135;p23"/>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37" name="Google Shape;137;p23"/>
          <p:cNvSpPr/>
          <p:nvPr/>
        </p:nvSpPr>
        <p:spPr>
          <a:xfrm>
            <a:off x="330985" y="325292"/>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8</a:t>
            </a:r>
            <a:endParaRPr b="1" i="0" sz="2900" u="none" cap="none" strike="noStrike">
              <a:solidFill>
                <a:srgbClr val="000099"/>
              </a:solidFill>
              <a:latin typeface="Times New Roman"/>
              <a:ea typeface="Times New Roman"/>
              <a:cs typeface="Times New Roman"/>
              <a:sym typeface="Times New Roman"/>
            </a:endParaRPr>
          </a:p>
        </p:txBody>
      </p:sp>
      <p:sp>
        <p:nvSpPr>
          <p:cNvPr id="138" name="Google Shape;138;p23"/>
          <p:cNvSpPr/>
          <p:nvPr/>
        </p:nvSpPr>
        <p:spPr>
          <a:xfrm>
            <a:off x="1800225" y="325292"/>
            <a:ext cx="6600825" cy="703408"/>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200" u="none" cap="none" strike="noStrike">
                <a:solidFill>
                  <a:schemeClr val="dk1"/>
                </a:solidFill>
                <a:latin typeface="Arial"/>
                <a:ea typeface="Arial"/>
                <a:cs typeface="Arial"/>
                <a:sym typeface="Arial"/>
              </a:rPr>
              <a:t>25-A sinf yarim avtomati quyidagi mexanizmlardan tashkil topgan:</a:t>
            </a:r>
            <a:endParaRPr b="1" i="0" sz="2200" u="none" cap="none" strike="noStrike">
              <a:solidFill>
                <a:schemeClr val="dk1"/>
              </a:solidFill>
              <a:latin typeface="Arial"/>
              <a:ea typeface="Arial"/>
              <a:cs typeface="Arial"/>
              <a:sym typeface="Arial"/>
            </a:endParaRPr>
          </a:p>
        </p:txBody>
      </p:sp>
      <p:sp>
        <p:nvSpPr>
          <p:cNvPr id="139" name="Google Shape;139;p23"/>
          <p:cNvSpPr/>
          <p:nvPr/>
        </p:nvSpPr>
        <p:spPr>
          <a:xfrm>
            <a:off x="745053" y="1120676"/>
            <a:ext cx="7941747" cy="440120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1. Igna mexanizmi , u to’rtta uzeldan tashkil topgan:</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a) krivoship-shatun tipli ignani ilgarilama-qaytma uzeli; </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b) ignani ko’ndalang xarakat uzeli;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v) puxtalashni bajarish uzeli;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g) ignani mashina platformasi eni bo’ylab surish uzeli.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2. Krivoship-koromislo  tipli ip tortgich mexanizmi </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3. Markaziy qalpoqchali bir tekis aylanuvchan moki mexanizmi </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4. Buyumni surish mexanizmi.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5. Pichoq mexanizmi.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6. Mashinani avtomatik to’xtatish mexanizmi.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7. Yuqorigi igna ipini qirqish mexanizmi.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8. Ostki moki ipini qirqish mexanizmi.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9. Yuqorigi ipni bo’shatish va tortish moslamasi.</a:t>
            </a:r>
            <a:endParaRPr b="0" i="0"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10. CHetlatgich mexanizmi.</a:t>
            </a:r>
            <a:endParaRPr b="0" i="0" sz="20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4"/>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45" name="Google Shape;145;p2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46" name="Google Shape;146;p24"/>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48" name="Google Shape;148;p24"/>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9</a:t>
            </a:r>
            <a:endParaRPr b="1" i="0" sz="2900" u="none" cap="none" strike="noStrike">
              <a:solidFill>
                <a:srgbClr val="000099"/>
              </a:solidFill>
              <a:latin typeface="Times New Roman"/>
              <a:ea typeface="Times New Roman"/>
              <a:cs typeface="Times New Roman"/>
              <a:sym typeface="Times New Roman"/>
            </a:endParaRPr>
          </a:p>
        </p:txBody>
      </p:sp>
      <p:sp>
        <p:nvSpPr>
          <p:cNvPr id="149" name="Google Shape;149;p24"/>
          <p:cNvSpPr/>
          <p:nvPr/>
        </p:nvSpPr>
        <p:spPr>
          <a:xfrm>
            <a:off x="354258" y="5860619"/>
            <a:ext cx="8503992" cy="92333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	Bosh val 1 dan ikki tsilindrik shesternyalar 2 va 4 orqali xarakat 3 yon valga o’tadi. Agar yon valda joylashgan 5 kulachokning arig’i 6 rolikni o’ngga sursa, 7 to’g’ri burchakli richag soat strelkasiga qarshi aylanib 8 shatunni chapga tortadi (Rasm 2).</a:t>
            </a:r>
            <a:endParaRPr b="0" i="0" sz="1800" u="none" cap="none" strike="noStrike">
              <a:solidFill>
                <a:srgbClr val="000000"/>
              </a:solidFill>
              <a:latin typeface="Times New Roman"/>
              <a:ea typeface="Times New Roman"/>
              <a:cs typeface="Times New Roman"/>
              <a:sym typeface="Times New Roman"/>
            </a:endParaRPr>
          </a:p>
        </p:txBody>
      </p:sp>
      <p:sp>
        <p:nvSpPr>
          <p:cNvPr id="150" name="Google Shape;150;p24"/>
          <p:cNvSpPr/>
          <p:nvPr/>
        </p:nvSpPr>
        <p:spPr>
          <a:xfrm>
            <a:off x="1828800" y="238125"/>
            <a:ext cx="5676900" cy="62177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300" u="none" cap="none" strike="noStrike">
                <a:solidFill>
                  <a:schemeClr val="lt1"/>
                </a:solidFill>
                <a:latin typeface="Times New Roman"/>
                <a:ea typeface="Times New Roman"/>
                <a:cs typeface="Times New Roman"/>
                <a:sym typeface="Times New Roman"/>
              </a:rPr>
              <a:t>Ignani ko’ndalang xarakat uzeli</a:t>
            </a:r>
            <a:endParaRPr b="0" i="0" sz="2300" u="none" cap="none" strike="noStrike">
              <a:solidFill>
                <a:schemeClr val="lt1"/>
              </a:solidFill>
              <a:latin typeface="Times New Roman"/>
              <a:ea typeface="Times New Roman"/>
              <a:cs typeface="Times New Roman"/>
              <a:sym typeface="Times New Roman"/>
            </a:endParaRPr>
          </a:p>
        </p:txBody>
      </p:sp>
      <p:pic>
        <p:nvPicPr>
          <p:cNvPr id="151" name="Google Shape;151;p24"/>
          <p:cNvPicPr preferRelativeResize="0"/>
          <p:nvPr/>
        </p:nvPicPr>
        <p:blipFill rotWithShape="1">
          <a:blip r:embed="rId3">
            <a:alphaModFix/>
          </a:blip>
          <a:srcRect b="0" l="0" r="0" t="0"/>
          <a:stretch/>
        </p:blipFill>
        <p:spPr>
          <a:xfrm>
            <a:off x="1159121" y="1118590"/>
            <a:ext cx="6761430" cy="4272560"/>
          </a:xfrm>
          <a:prstGeom prst="rect">
            <a:avLst/>
          </a:prstGeom>
          <a:noFill/>
          <a:ln>
            <a:noFill/>
          </a:ln>
        </p:spPr>
      </p:pic>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5"/>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57" name="Google Shape;157;p2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58" name="Google Shape;158;p25"/>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60" name="Google Shape;160;p25"/>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10</a:t>
            </a:r>
            <a:endParaRPr b="1" i="0" sz="2900" u="none" cap="none" strike="noStrike">
              <a:solidFill>
                <a:srgbClr val="000099"/>
              </a:solidFill>
              <a:latin typeface="Times New Roman"/>
              <a:ea typeface="Times New Roman"/>
              <a:cs typeface="Times New Roman"/>
              <a:sym typeface="Times New Roman"/>
            </a:endParaRPr>
          </a:p>
        </p:txBody>
      </p:sp>
      <p:sp>
        <p:nvSpPr>
          <p:cNvPr id="161" name="Google Shape;161;p25"/>
          <p:cNvSpPr/>
          <p:nvPr/>
        </p:nvSpPr>
        <p:spPr>
          <a:xfrm>
            <a:off x="533400" y="595089"/>
            <a:ext cx="8191499" cy="469359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Shunda 16 igna ishchidan (ishchi mashinani old tarafida o’tiradi) o’ng tarafga suriladi. Aksincha, 5 kulachokning ariqchasi ta’sirida 7 to’g’ri burchakli richag soat strelkasi bo’ylab burilsa 16 igna ishchidan chap tarafga suriladi. </a:t>
            </a:r>
            <a:endParaRPr b="0" i="0" sz="23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1" i="0" lang="en-US" sz="2300" u="none" cap="none" strike="noStrike">
                <a:solidFill>
                  <a:srgbClr val="000000"/>
                </a:solidFill>
                <a:latin typeface="Times New Roman"/>
                <a:ea typeface="Times New Roman"/>
                <a:cs typeface="Times New Roman"/>
                <a:sym typeface="Times New Roman"/>
              </a:rPr>
              <a:t>	Sozlanishlar:</a:t>
            </a:r>
            <a:endParaRPr b="0" i="0" sz="23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1. Igna yuritgichni vertikal bo’ylab xolati 15 vintni bo’shatilib, 14 igna yuritgichni 11 igna romi ichida yuqoriga yoki pastga surish bilan o’zgartiriladi (5-ma’ruzaga qaralsin). </a:t>
            </a:r>
            <a:endParaRPr b="0" i="0" sz="23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2. Ochilayotgan va yo’rmalanayotgan izmaning uni o’rtasini kesuvchi pichoqqa nisbatan xolati 9 tortgichni uzunligini o’zgartirish bilan rostlanadi. Buning uchun 10 birlashtiruvchi bo’g’inni vintlari bo’shatilib, 9 tortgich ishchi tarafga yoki undan qarama-qarshi tomonga suriladi, so’ngra vintlar maxkamlanadi.</a:t>
            </a:r>
            <a:endParaRPr b="0" i="0" sz="2300" u="none" cap="none" strike="noStrike">
              <a:solidFill>
                <a:srgbClr val="000000"/>
              </a:solidFill>
              <a:latin typeface="Times New Roman"/>
              <a:ea typeface="Times New Roman"/>
              <a:cs typeface="Times New Roman"/>
              <a:sym typeface="Times New Roman"/>
            </a:endParaRPr>
          </a:p>
        </p:txBody>
      </p:sp>
      <p:sp>
        <p:nvSpPr>
          <p:cNvPr id="162" name="Google Shape;162;p25"/>
          <p:cNvSpPr/>
          <p:nvPr/>
        </p:nvSpPr>
        <p:spPr>
          <a:xfrm>
            <a:off x="4629149" y="6010275"/>
            <a:ext cx="4095750" cy="6477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lt1"/>
                </a:solidFill>
                <a:latin typeface="Algerian"/>
                <a:ea typeface="Algerian"/>
                <a:cs typeface="Algerian"/>
                <a:sym typeface="Algerian"/>
              </a:rPr>
              <a:t>SOZLANISHI</a:t>
            </a:r>
            <a:endParaRPr b="0" i="0" sz="22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6"/>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68" name="Google Shape;168;p2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70" name="Google Shape;170;p26"/>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11</a:t>
            </a:r>
            <a:endParaRPr b="1" i="0" sz="2900" u="none" cap="none" strike="noStrike">
              <a:solidFill>
                <a:srgbClr val="000099"/>
              </a:solidFill>
              <a:latin typeface="Times New Roman"/>
              <a:ea typeface="Times New Roman"/>
              <a:cs typeface="Times New Roman"/>
              <a:sym typeface="Times New Roman"/>
            </a:endParaRPr>
          </a:p>
        </p:txBody>
      </p:sp>
      <p:sp>
        <p:nvSpPr>
          <p:cNvPr id="171" name="Google Shape;171;p26"/>
          <p:cNvSpPr/>
          <p:nvPr/>
        </p:nvSpPr>
        <p:spPr>
          <a:xfrm>
            <a:off x="460375" y="772775"/>
            <a:ext cx="8207375" cy="4154984"/>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3. Ochilayotgan va yo’rmalanayotgan izmaning uni o’rtasini kesuvchi pichoqqa nisbatan xolati 9 tortgichni uzunligini o’zgartirish bilan rostlanadi. Buning uchun 10 birlashtiruvchi bo’g’inni vintlari bo’shatilib, 9 tortgich ishchi tarafga yoki undan qarama-qarshi tomonga suriladi, so’ngra vintlar maxkamlanadi.</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4. Izma milki enini kattaligi 33 vintni buralib sozlanadi. Agar u burab kirgazilsa 30 richagni yuqorigi qismi 19 sharnirni chapga suradi, 18 birlashtiruvchi bo’g’in bilan 9 tortgichni orasidagi burchak oshadi,  natijada 9 tortgichni oldinga va orqaga surilish kattaligi ko’payib, 11 igna romini tebranish burchagi xam ortadi, demak, izma milkini eni ortadi.</a:t>
            </a:r>
            <a:endParaRPr b="0" i="0" sz="2400" u="none" cap="none" strike="noStrike">
              <a:solidFill>
                <a:srgbClr val="000000"/>
              </a:solidFill>
              <a:latin typeface="Times New Roman"/>
              <a:ea typeface="Times New Roman"/>
              <a:cs typeface="Times New Roman"/>
              <a:sym typeface="Times New Roman"/>
            </a:endParaRPr>
          </a:p>
        </p:txBody>
      </p:sp>
      <p:sp>
        <p:nvSpPr>
          <p:cNvPr id="172" name="Google Shape;172;p26"/>
          <p:cNvSpPr/>
          <p:nvPr/>
        </p:nvSpPr>
        <p:spPr>
          <a:xfrm>
            <a:off x="4629149" y="6010275"/>
            <a:ext cx="4095750" cy="6477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lt1"/>
                </a:solidFill>
                <a:latin typeface="Algerian"/>
                <a:ea typeface="Algerian"/>
                <a:cs typeface="Algerian"/>
                <a:sym typeface="Algerian"/>
              </a:rPr>
              <a:t>SOZLANISHI</a:t>
            </a:r>
            <a:endParaRPr b="0" i="0" sz="22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78" name="Google Shape;178;p2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79" name="Google Shape;179;p27"/>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 name="Google Shape;180;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81" name="Google Shape;181;p27"/>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12</a:t>
            </a:r>
            <a:endParaRPr b="1" i="0" sz="2900" u="none" cap="none" strike="noStrike">
              <a:solidFill>
                <a:srgbClr val="000099"/>
              </a:solidFill>
              <a:latin typeface="Times New Roman"/>
              <a:ea typeface="Times New Roman"/>
              <a:cs typeface="Times New Roman"/>
              <a:sym typeface="Times New Roman"/>
            </a:endParaRPr>
          </a:p>
        </p:txBody>
      </p:sp>
      <p:sp>
        <p:nvSpPr>
          <p:cNvPr id="182" name="Google Shape;182;p27"/>
          <p:cNvSpPr/>
          <p:nvPr/>
        </p:nvSpPr>
        <p:spPr>
          <a:xfrm>
            <a:off x="4479634" y="3198168"/>
            <a:ext cx="184730" cy="461665"/>
          </a:xfrm>
          <a:prstGeom prst="rect">
            <a:avLst/>
          </a:prstGeom>
          <a:noFill/>
          <a:ln>
            <a:noFill/>
          </a:ln>
        </p:spPr>
        <p:txBody>
          <a:bodyPr anchorCtr="0" anchor="t" bIns="45700" lIns="91425" spcFirstLastPara="1" rIns="91425" wrap="square" tIns="45700">
            <a:spAutoFit/>
          </a:bodyPr>
          <a:lstStyle/>
          <a:p>
            <a:pPr indent="0" lvl="1" marL="0" marR="0" rtl="0" algn="ctr">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p:txBody>
      </p:sp>
      <p:sp>
        <p:nvSpPr>
          <p:cNvPr id="183" name="Google Shape;183;p27"/>
          <p:cNvSpPr/>
          <p:nvPr/>
        </p:nvSpPr>
        <p:spPr>
          <a:xfrm>
            <a:off x="1857375" y="330278"/>
            <a:ext cx="6686550" cy="669847"/>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1" marL="0" marR="0" rtl="0" algn="ctr">
              <a:lnSpc>
                <a:spcPct val="100000"/>
              </a:lnSpc>
              <a:spcBef>
                <a:spcPts val="0"/>
              </a:spcBef>
              <a:spcAft>
                <a:spcPts val="0"/>
              </a:spcAft>
              <a:buNone/>
            </a:pPr>
            <a:r>
              <a:rPr b="1" i="0" lang="en-US" sz="2400" u="none" cap="none" strike="noStrike">
                <a:solidFill>
                  <a:schemeClr val="lt1"/>
                </a:solidFill>
                <a:latin typeface="Arial"/>
                <a:ea typeface="Arial"/>
                <a:cs typeface="Arial"/>
                <a:sym typeface="Arial"/>
              </a:rPr>
              <a:t>Puxtalashni bajarish uzeli</a:t>
            </a:r>
            <a:endParaRPr b="0" i="0" sz="2400" u="none" cap="none" strike="noStrike">
              <a:solidFill>
                <a:schemeClr val="lt1"/>
              </a:solidFill>
              <a:latin typeface="Arial"/>
              <a:ea typeface="Arial"/>
              <a:cs typeface="Arial"/>
              <a:sym typeface="Arial"/>
            </a:endParaRPr>
          </a:p>
        </p:txBody>
      </p:sp>
      <p:sp>
        <p:nvSpPr>
          <p:cNvPr id="184" name="Google Shape;184;p27"/>
          <p:cNvSpPr/>
          <p:nvPr/>
        </p:nvSpPr>
        <p:spPr>
          <a:xfrm>
            <a:off x="504824" y="1207979"/>
            <a:ext cx="8239125" cy="4154984"/>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Bu uzel oldingi va keyingi puxtalashlar bajarilayotganda </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11 igna romini tebranish enini ko’paytiradi (Rasm 2). </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Disk 26 ning qirrasidagi 28 kulachoklaridan biri 29 rolik ro’parasiga kelib qolsa, 30 richag 31 o’q atrofida soat strelkasi bo’ylab buriladi, 37 plastina 19 sharnirni chap tarafga suradi , u esa 18 bo’g’in bilan 9 tortgich orasidagi burchakni oshiradi, natijada 9 tortgichni oldinga-orqaga surilishlari oshadi, demak, 11 igna romini tebranish burchagi izmani eniga qadar oshadi.</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Agar 28 kulachok 29 rolikdan o’tib ketsa, 34 prujina yordamida 19 sharnir o’z xolatiga qaytadi, 11 igna romini tebranish kattaligi yana izma enichalik kamayadi.</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90" name="Google Shape;190;p2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91" name="Google Shape;191;p2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93" name="Google Shape;193;p28"/>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13</a:t>
            </a:r>
            <a:endParaRPr b="1" i="0" sz="2900" u="none" cap="none" strike="noStrike">
              <a:solidFill>
                <a:srgbClr val="000099"/>
              </a:solidFill>
              <a:latin typeface="Times New Roman"/>
              <a:ea typeface="Times New Roman"/>
              <a:cs typeface="Times New Roman"/>
              <a:sym typeface="Times New Roman"/>
            </a:endParaRPr>
          </a:p>
        </p:txBody>
      </p:sp>
      <p:sp>
        <p:nvSpPr>
          <p:cNvPr id="194" name="Google Shape;194;p28"/>
          <p:cNvSpPr/>
          <p:nvPr/>
        </p:nvSpPr>
        <p:spPr>
          <a:xfrm>
            <a:off x="460376" y="451156"/>
            <a:ext cx="8359774" cy="526297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en-US" sz="2800" u="none" cap="none" strike="noStrike">
                <a:solidFill>
                  <a:srgbClr val="000000"/>
                </a:solidFill>
                <a:latin typeface="Times New Roman"/>
                <a:ea typeface="Times New Roman"/>
                <a:cs typeface="Times New Roman"/>
                <a:sym typeface="Times New Roman"/>
              </a:rPr>
              <a:t>						Sozlashlar:</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1. Izma milkini yo’rmalashdan uni puxtalashga o’tish vaqti 26 diskni 27 vertikal valda burish bilan sozlanadi.</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2. Puxtalashdagi choklar soni buyumni surish tezligi va 28 kulachoklarni uzunligiga bog’liq. </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3. Puxtalashdagi ignani qadami kattaligi, 32 vintni burab kirgazish yoki chiqarish bilan rostlanadi. Burib kirgazilsa, 30 </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richag soat strelkasi bo’yicha burilib 29 rolik 28 kulachokdan uzoqlashadi, puxtalashdagi igna qadami kamayadi.</a:t>
            </a:r>
            <a:endParaRPr b="0" i="0" sz="2800" u="none" cap="none" strike="noStrike">
              <a:solidFill>
                <a:srgbClr val="000000"/>
              </a:solidFill>
              <a:latin typeface="Times New Roman"/>
              <a:ea typeface="Times New Roman"/>
              <a:cs typeface="Times New Roman"/>
              <a:sym typeface="Times New Roman"/>
            </a:endParaRPr>
          </a:p>
        </p:txBody>
      </p:sp>
      <p:sp>
        <p:nvSpPr>
          <p:cNvPr id="195" name="Google Shape;195;p28"/>
          <p:cNvSpPr/>
          <p:nvPr/>
        </p:nvSpPr>
        <p:spPr>
          <a:xfrm>
            <a:off x="4762500" y="6162675"/>
            <a:ext cx="3905250" cy="59055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lt1"/>
                </a:solidFill>
                <a:latin typeface="Algerian"/>
                <a:ea typeface="Algerian"/>
                <a:cs typeface="Algerian"/>
                <a:sym typeface="Algerian"/>
              </a:rPr>
              <a:t>SOZLANISHI</a:t>
            </a:r>
            <a:endParaRPr b="0" i="0" sz="22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01" name="Google Shape;201;p2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02" name="Google Shape;202;p2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04" name="Google Shape;204;p29"/>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14</a:t>
            </a:r>
            <a:endParaRPr b="1" i="0" sz="2900" u="none" cap="none" strike="noStrike">
              <a:solidFill>
                <a:srgbClr val="000099"/>
              </a:solidFill>
              <a:latin typeface="Times New Roman"/>
              <a:ea typeface="Times New Roman"/>
              <a:cs typeface="Times New Roman"/>
              <a:sym typeface="Times New Roman"/>
            </a:endParaRPr>
          </a:p>
        </p:txBody>
      </p:sp>
      <p:sp>
        <p:nvSpPr>
          <p:cNvPr id="205" name="Google Shape;205;p29"/>
          <p:cNvSpPr/>
          <p:nvPr/>
        </p:nvSpPr>
        <p:spPr>
          <a:xfrm>
            <a:off x="1962150" y="330278"/>
            <a:ext cx="6429375" cy="726997"/>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lt1"/>
                </a:solidFill>
                <a:latin typeface="Algerian"/>
                <a:ea typeface="Algerian"/>
                <a:cs typeface="Algerian"/>
                <a:sym typeface="Algerian"/>
              </a:rPr>
              <a:t>Ignani mashina platformasi eni </a:t>
            </a:r>
            <a:endParaRPr b="1" i="0" sz="2000" u="none" cap="none" strike="noStrike">
              <a:solidFill>
                <a:schemeClr val="lt1"/>
              </a:solidFill>
              <a:latin typeface="Algerian"/>
              <a:ea typeface="Algerian"/>
              <a:cs typeface="Algerian"/>
              <a:sym typeface="Algerian"/>
            </a:endParaRPr>
          </a:p>
          <a:p>
            <a:pPr indent="0" lvl="0" marL="0" marR="0" rtl="0" algn="ctr">
              <a:lnSpc>
                <a:spcPct val="100000"/>
              </a:lnSpc>
              <a:spcBef>
                <a:spcPts val="0"/>
              </a:spcBef>
              <a:spcAft>
                <a:spcPts val="0"/>
              </a:spcAft>
              <a:buNone/>
            </a:pPr>
            <a:r>
              <a:rPr b="1" i="0" lang="en-US" sz="2000" u="none" cap="none" strike="noStrike">
                <a:solidFill>
                  <a:schemeClr val="lt1"/>
                </a:solidFill>
                <a:latin typeface="Algerian"/>
                <a:ea typeface="Algerian"/>
                <a:cs typeface="Algerian"/>
                <a:sym typeface="Algerian"/>
              </a:rPr>
              <a:t>bo’ylab surish uzeli</a:t>
            </a:r>
            <a:endParaRPr b="0" i="0" sz="2000" u="none" cap="none" strike="noStrike">
              <a:solidFill>
                <a:schemeClr val="lt1"/>
              </a:solidFill>
              <a:latin typeface="Arial"/>
              <a:ea typeface="Arial"/>
              <a:cs typeface="Arial"/>
              <a:sym typeface="Arial"/>
            </a:endParaRPr>
          </a:p>
        </p:txBody>
      </p:sp>
      <p:sp>
        <p:nvSpPr>
          <p:cNvPr id="206" name="Google Shape;206;p29"/>
          <p:cNvSpPr/>
          <p:nvPr/>
        </p:nvSpPr>
        <p:spPr>
          <a:xfrm>
            <a:off x="518823" y="1201400"/>
            <a:ext cx="8124825" cy="432426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500" u="none" cap="none" strike="noStrike">
                <a:solidFill>
                  <a:srgbClr val="000000"/>
                </a:solidFill>
                <a:latin typeface="Arial"/>
                <a:ea typeface="Arial"/>
                <a:cs typeface="Arial"/>
                <a:sym typeface="Arial"/>
              </a:rPr>
              <a:t>	Bu uzel izmani chap milkini yo’rmalangandan so’ng uni o’ng milkini yo’rmalashga o’tishni, igna romini o’z xoliga qaytishini, shuningdek oxirgi puxtalashni bajarib bo’layotganda ignani izmani o’rtasiga o’tkazish xamda dastlabki xolga qaytishini ta’minlaydi. Ignani mashina platformasiga nisbatan surish kattaligi izma milklari orasidagi masofani belgilaydi ( Rasm. 2 ).</a:t>
            </a:r>
            <a:endParaRPr b="0" i="0" sz="25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Arial"/>
                <a:ea typeface="Arial"/>
                <a:cs typeface="Arial"/>
                <a:sym typeface="Arial"/>
              </a:rPr>
              <a:t>	Ignani izmani chap milkini yo’rmalab, o’ng milkini yo’rmalashga o’tishida 11 igna romini soat strelkasiga qarshi tomon burish kerak.</a:t>
            </a:r>
            <a:endParaRPr b="0" i="0" sz="25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Arial"/>
                <a:ea typeface="Arial"/>
                <a:cs typeface="Arial"/>
                <a:sym typeface="Arial"/>
              </a:rPr>
              <a:t>	Bu xol quyidagicha yuz beradi.</a:t>
            </a:r>
            <a:endParaRPr/>
          </a:p>
        </p:txBody>
      </p:sp>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3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12" name="Google Shape;212;p3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13" name="Google Shape;213;p3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 name="Google Shape;214;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15" name="Google Shape;215;p30"/>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15</a:t>
            </a:r>
            <a:endParaRPr b="1" i="0" sz="2900" u="none" cap="none" strike="noStrike">
              <a:solidFill>
                <a:srgbClr val="000099"/>
              </a:solidFill>
              <a:latin typeface="Times New Roman"/>
              <a:ea typeface="Times New Roman"/>
              <a:cs typeface="Times New Roman"/>
              <a:sym typeface="Times New Roman"/>
            </a:endParaRPr>
          </a:p>
        </p:txBody>
      </p:sp>
      <p:sp>
        <p:nvSpPr>
          <p:cNvPr id="216" name="Google Shape;216;p30"/>
          <p:cNvSpPr/>
          <p:nvPr/>
        </p:nvSpPr>
        <p:spPr>
          <a:xfrm>
            <a:off x="552450" y="1179404"/>
            <a:ext cx="8115300" cy="43396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Ignani izmani chap milkini yo’rmalab, o’ng milkini yo’rmalashga o’tishida 11 igna romini soat strelkasiga qarshi tomon burish kerak.	Bu xol quyidagicha yuz beradi.</a:t>
            </a:r>
            <a:endParaRPr/>
          </a:p>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Mashina izmani chap milkini yo’rmalab va orqa puxtalash bajarilib bo’lgach 27 vertikal valdagi 25 diskni tsilindrik qismi tugaydi, natijada 35 prujina 22 richagni soat strelkasiga qarshi tarafga buradi, toki 22 richag 36 kulachokka tegib qolguncha 20 va 18 bo’g’inlar 9 tortgich bilan birga ishchidan qarama-qarshi  tarafga suriladilar. 8 shatun “A” sharnir atrofida soat strelkasiga qarshi tarafga buriladi , 11 igna romi xam soat strelkasiga qarshi tarafga burilib, igna izmani o’ng tarafini yo’rmalash xolida turib qoladi.</a:t>
            </a:r>
            <a:endParaRPr b="0" i="0" sz="2300" u="none" cap="none" strike="noStrike">
              <a:solidFill>
                <a:srgbClr val="000000"/>
              </a:solidFill>
              <a:latin typeface="Times New Roman"/>
              <a:ea typeface="Times New Roman"/>
              <a:cs typeface="Times New Roman"/>
              <a:sym typeface="Times New Roman"/>
            </a:endParaRPr>
          </a:p>
        </p:txBody>
      </p:sp>
      <p:sp>
        <p:nvSpPr>
          <p:cNvPr id="217" name="Google Shape;217;p30"/>
          <p:cNvSpPr/>
          <p:nvPr/>
        </p:nvSpPr>
        <p:spPr>
          <a:xfrm>
            <a:off x="4695825" y="330278"/>
            <a:ext cx="3886200" cy="650797"/>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ISHLASH PRINTSIPI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3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23" name="Google Shape;223;p3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24" name="Google Shape;224;p3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26" name="Google Shape;226;p31"/>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16</a:t>
            </a:r>
            <a:endParaRPr b="1" i="0" sz="2900" u="none" cap="none" strike="noStrike">
              <a:solidFill>
                <a:srgbClr val="000099"/>
              </a:solidFill>
              <a:latin typeface="Times New Roman"/>
              <a:ea typeface="Times New Roman"/>
              <a:cs typeface="Times New Roman"/>
              <a:sym typeface="Times New Roman"/>
            </a:endParaRPr>
          </a:p>
        </p:txBody>
      </p:sp>
      <p:sp>
        <p:nvSpPr>
          <p:cNvPr id="227" name="Google Shape;227;p31"/>
          <p:cNvSpPr/>
          <p:nvPr/>
        </p:nvSpPr>
        <p:spPr>
          <a:xfrm>
            <a:off x="600074" y="983695"/>
            <a:ext cx="8105775" cy="470898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en-US" sz="2000" u="none" cap="none" strike="noStrike">
                <a:solidFill>
                  <a:srgbClr val="000000"/>
                </a:solidFill>
                <a:latin typeface="Times New Roman"/>
                <a:ea typeface="Times New Roman"/>
                <a:cs typeface="Times New Roman"/>
                <a:sym typeface="Times New Roman"/>
              </a:rPr>
              <a:t>			Sozlashlar:</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1. Izma milklari orasidagi masofa 36 kulachok bilan 22 richag orasidagi masofaga bog’liq, 36 kulachok burilib, bu masofa kamaytirilsa, izma milklari bir-biriga yaqinroq bo’ladi.</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2. Izmani o’ng milkini yo’rmalashni boshlash vaqti 27 vertikal valda 25 diskni buralib sozlanadi.</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Mashina izmani oldingi puxtalashini bajarib bo’lgach 25 diskni “K” chuqur qismi 24 rolikni va 22 richagni soat strelkasi bo’ylab buradi, richag 22 bilan birga 17 va 19 sharnirlar xam suriladi, tebranayotgan 11 igna romi izmani o’rtasiga suriladi 24 rolik “K” chuqurlikda turganida igna izmani o’rtasiga sanchishlar bajaradi. </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Keyinchalik mashinani yana ishga tushirib keyingi izmani yo’rmalash boshlanadi, 24 rolik “K” chuqurchadan 25 diskni R</a:t>
            </a:r>
            <a:r>
              <a:rPr b="0" baseline="-25000" i="0" lang="en-US" sz="2000" u="none" cap="none" strike="noStrike">
                <a:solidFill>
                  <a:srgbClr val="000000"/>
                </a:solidFill>
                <a:latin typeface="Times New Roman"/>
                <a:ea typeface="Times New Roman"/>
                <a:cs typeface="Times New Roman"/>
                <a:sym typeface="Times New Roman"/>
              </a:rPr>
              <a:t>1</a:t>
            </a:r>
            <a:r>
              <a:rPr b="0" i="0" lang="en-US" sz="2000" u="none" cap="none" strike="noStrike">
                <a:solidFill>
                  <a:srgbClr val="000000"/>
                </a:solidFill>
                <a:latin typeface="Times New Roman"/>
                <a:ea typeface="Times New Roman"/>
                <a:cs typeface="Times New Roman"/>
                <a:sym typeface="Times New Roman"/>
              </a:rPr>
              <a:t> radiusli qismiga ko’tariladi va 11 igna romini soat strelkasi bo’ylab burib izmani chap milkini yo’rmalash xolatiga o’tkazadi.</a:t>
            </a:r>
            <a:endParaRPr b="0" i="0" sz="2000" u="none" cap="none" strike="noStrike">
              <a:solidFill>
                <a:srgbClr val="000000"/>
              </a:solidFill>
              <a:latin typeface="Times New Roman"/>
              <a:ea typeface="Times New Roman"/>
              <a:cs typeface="Times New Roman"/>
              <a:sym typeface="Times New Roman"/>
            </a:endParaRPr>
          </a:p>
        </p:txBody>
      </p:sp>
      <p:sp>
        <p:nvSpPr>
          <p:cNvPr id="228" name="Google Shape;228;p31"/>
          <p:cNvSpPr/>
          <p:nvPr/>
        </p:nvSpPr>
        <p:spPr>
          <a:xfrm>
            <a:off x="5276850" y="330278"/>
            <a:ext cx="3200400" cy="529622"/>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SOZLANISHI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34" name="Google Shape;234;p3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35" name="Google Shape;235;p32"/>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 name="Google Shape;236;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37" name="Google Shape;237;p32"/>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17</a:t>
            </a:r>
            <a:endParaRPr b="1" i="0" sz="2900" u="none" cap="none" strike="noStrike">
              <a:solidFill>
                <a:srgbClr val="000099"/>
              </a:solidFill>
              <a:latin typeface="Times New Roman"/>
              <a:ea typeface="Times New Roman"/>
              <a:cs typeface="Times New Roman"/>
              <a:sym typeface="Times New Roman"/>
            </a:endParaRPr>
          </a:p>
        </p:txBody>
      </p:sp>
      <p:sp>
        <p:nvSpPr>
          <p:cNvPr id="238" name="Google Shape;238;p32"/>
          <p:cNvSpPr/>
          <p:nvPr/>
        </p:nvSpPr>
        <p:spPr>
          <a:xfrm>
            <a:off x="609600" y="1126361"/>
            <a:ext cx="8020050" cy="432426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500" u="none" cap="none" strike="noStrike">
                <a:solidFill>
                  <a:srgbClr val="000000"/>
                </a:solidFill>
                <a:latin typeface="Arial"/>
                <a:ea typeface="Arial"/>
                <a:cs typeface="Arial"/>
                <a:sym typeface="Arial"/>
              </a:rPr>
              <a:t>	Yon val 3 da joylashgan 5 kulachokni ariqchasi 38 rolikni o’ngga sursa u soat strelkasi bo’yicha 39 richagni buradi, 40 bug’in yuqoriga tortiladi, izma milkini zichligini ta’minlovchi 41 richag 42 o’q atrofida soat strelkasi tomon buriladi. Natijada uni o’ng ariqchasidagi 43 rolik 44 shatunni orqaga tortadi, 46 diskni aylantiruvchi 45 richag 48 va 49 prujinalashgan ponalarni 47 chiqiqlar bilan 27 valga yaqin qismida siqib qoladi, bunda 48 va 49 ponalarni ayrisimon qismlari 46 diskni belbog’iga siqib, uni o’zlari bilan soat strelkasi bo’yicha ma’lum burchakka buradilar (Rasm 3).</a:t>
            </a:r>
            <a:endParaRPr b="0" i="0" sz="2500" u="none" cap="none" strike="noStrike">
              <a:solidFill>
                <a:srgbClr val="000000"/>
              </a:solidFill>
              <a:latin typeface="Arial"/>
              <a:ea typeface="Arial"/>
              <a:cs typeface="Arial"/>
              <a:sym typeface="Arial"/>
            </a:endParaRPr>
          </a:p>
        </p:txBody>
      </p:sp>
      <p:sp>
        <p:nvSpPr>
          <p:cNvPr id="239" name="Google Shape;239;p32"/>
          <p:cNvSpPr/>
          <p:nvPr/>
        </p:nvSpPr>
        <p:spPr>
          <a:xfrm>
            <a:off x="5076825" y="400050"/>
            <a:ext cx="3152775" cy="6858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lt1"/>
                </a:solidFill>
                <a:latin typeface="Algerian"/>
                <a:ea typeface="Algerian"/>
                <a:cs typeface="Algerian"/>
                <a:sym typeface="Algerian"/>
              </a:rPr>
              <a:t>Buyumni surish mexanizmi</a:t>
            </a:r>
            <a:endParaRPr b="1" i="0" sz="2000" u="none" cap="none" strike="noStrike">
              <a:solidFill>
                <a:schemeClr val="lt1"/>
              </a:solidFill>
              <a:latin typeface="Algerian"/>
              <a:ea typeface="Algerian"/>
              <a:cs typeface="Algerian"/>
              <a:sym typeface="Algerian"/>
            </a:endParaRPr>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33"/>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1" sz="1400" u="none" cap="none" strike="noStrike">
              <a:solidFill>
                <a:srgbClr val="000000"/>
              </a:solidFill>
              <a:latin typeface="Arial"/>
              <a:ea typeface="Arial"/>
              <a:cs typeface="Arial"/>
              <a:sym typeface="Arial"/>
            </a:endParaRPr>
          </a:p>
        </p:txBody>
      </p:sp>
      <p:sp>
        <p:nvSpPr>
          <p:cNvPr descr="Number of Applications" id="245" name="Google Shape;245;p3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46" name="Google Shape;246;p33"/>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 name="Google Shape;247;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48" name="Google Shape;248;p33"/>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18</a:t>
            </a:r>
            <a:endParaRPr b="1" i="0" sz="2900" u="none" cap="none" strike="noStrike">
              <a:solidFill>
                <a:srgbClr val="000099"/>
              </a:solidFill>
              <a:latin typeface="Times New Roman"/>
              <a:ea typeface="Times New Roman"/>
              <a:cs typeface="Times New Roman"/>
              <a:sym typeface="Times New Roman"/>
            </a:endParaRPr>
          </a:p>
        </p:txBody>
      </p:sp>
      <p:pic>
        <p:nvPicPr>
          <p:cNvPr id="249" name="Google Shape;249;p33"/>
          <p:cNvPicPr preferRelativeResize="0"/>
          <p:nvPr/>
        </p:nvPicPr>
        <p:blipFill rotWithShape="1">
          <a:blip r:embed="rId3">
            <a:alphaModFix/>
          </a:blip>
          <a:srcRect b="0" l="0" r="0" t="0"/>
          <a:stretch/>
        </p:blipFill>
        <p:spPr>
          <a:xfrm>
            <a:off x="1298575" y="411163"/>
            <a:ext cx="6840538" cy="5049837"/>
          </a:xfrm>
          <a:prstGeom prst="rect">
            <a:avLst/>
          </a:prstGeom>
          <a:noFill/>
          <a:ln>
            <a:noFill/>
          </a:ln>
        </p:spPr>
      </p:pic>
      <p:sp>
        <p:nvSpPr>
          <p:cNvPr id="250" name="Google Shape;250;p33"/>
          <p:cNvSpPr/>
          <p:nvPr/>
        </p:nvSpPr>
        <p:spPr>
          <a:xfrm>
            <a:off x="609600" y="5924550"/>
            <a:ext cx="8048625" cy="752475"/>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000" u="none" cap="none" strike="noStrike">
                <a:solidFill>
                  <a:schemeClr val="dk1"/>
                </a:solidFill>
                <a:latin typeface="Times New Roman"/>
                <a:ea typeface="Times New Roman"/>
                <a:cs typeface="Times New Roman"/>
                <a:sym typeface="Times New Roman"/>
              </a:rPr>
              <a:t>3-rasm. Diskni belbog’iga siqib, uni o’zlari bilan soat strelkasi bo’yicha ma’lum burchakka buradilar.</a:t>
            </a:r>
            <a:endParaRPr b="0" i="1" sz="20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4"/>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56" name="Google Shape;256;p3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57" name="Google Shape;257;p34"/>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59" name="Google Shape;259;p34"/>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19</a:t>
            </a:r>
            <a:endParaRPr b="1" i="0" sz="2900" u="none" cap="none" strike="noStrike">
              <a:solidFill>
                <a:srgbClr val="000099"/>
              </a:solidFill>
              <a:latin typeface="Times New Roman"/>
              <a:ea typeface="Times New Roman"/>
              <a:cs typeface="Times New Roman"/>
              <a:sym typeface="Times New Roman"/>
            </a:endParaRPr>
          </a:p>
        </p:txBody>
      </p:sp>
      <p:sp>
        <p:nvSpPr>
          <p:cNvPr id="260" name="Google Shape;260;p34"/>
          <p:cNvSpPr/>
          <p:nvPr/>
        </p:nvSpPr>
        <p:spPr>
          <a:xfrm>
            <a:off x="542925" y="1059210"/>
            <a:ext cx="8162925" cy="449353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Bunda 46 diskni yuqori qismidagi 50 ariqchani ichidagi 51 rolik ishchi tarafga suriladi va 52 richagni o’qi atrofida soat strelkasi tarafga burib u bilan qo’zgaluvchan birlashgan 55 platformani oldinga bir chok qadami masofasiga teng kattalikda suradi. Bu xol igna materialdan chiqqanda ro’y beradi.</a:t>
            </a:r>
            <a:endParaRPr/>
          </a:p>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Agar 5 kulachokni ariqchasidagi 38 rolik 39 richagni soat strelkasiga qarshi tomonga bursa, 40 bo’g’in pastga tushadi, 41 richag soat strelkasiga qarshi tarafga buriladi va 44 shatunni ishchi tarafga suradi. Bunda 45 richag va  47 chiqiqlar orasidagi 48 va 49 ponalar 46 diskni belbog’i bo’ylab sirg’aladilar. Disk 46 burilmaydi, demak 51, 52, 53, 54 lar 55 platformani xarakatlantirmaydi. Izma ochilayotgan va yo’rmalanayotgan buyum bunda qo’zg’almas xolda bo’ladi, bu xolda igna buyumni teshib o’tayotgan bo’ladi.</a:t>
            </a:r>
            <a:endParaRPr b="0" i="0" sz="2200" u="none" cap="none" strike="noStrike">
              <a:solidFill>
                <a:srgbClr val="000000"/>
              </a:solidFill>
              <a:latin typeface="Times New Roman"/>
              <a:ea typeface="Times New Roman"/>
              <a:cs typeface="Times New Roman"/>
              <a:sym typeface="Times New Roman"/>
            </a:endParaRPr>
          </a:p>
        </p:txBody>
      </p:sp>
      <p:sp>
        <p:nvSpPr>
          <p:cNvPr id="261" name="Google Shape;261;p34"/>
          <p:cNvSpPr/>
          <p:nvPr/>
        </p:nvSpPr>
        <p:spPr>
          <a:xfrm>
            <a:off x="5314950" y="228601"/>
            <a:ext cx="3314700" cy="6313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ISHLASH PRINTSIPI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5"/>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67" name="Google Shape;267;p3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68" name="Google Shape;268;p35"/>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70" name="Google Shape;270;p35"/>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20</a:t>
            </a:r>
            <a:endParaRPr b="1" i="0" sz="2900" u="none" cap="none" strike="noStrike">
              <a:solidFill>
                <a:srgbClr val="000099"/>
              </a:solidFill>
              <a:latin typeface="Times New Roman"/>
              <a:ea typeface="Times New Roman"/>
              <a:cs typeface="Times New Roman"/>
              <a:sym typeface="Times New Roman"/>
            </a:endParaRPr>
          </a:p>
        </p:txBody>
      </p:sp>
      <p:sp>
        <p:nvSpPr>
          <p:cNvPr id="271" name="Google Shape;271;p35"/>
          <p:cNvSpPr/>
          <p:nvPr/>
        </p:nvSpPr>
        <p:spPr>
          <a:xfrm>
            <a:off x="472786" y="1220450"/>
            <a:ext cx="8216900" cy="4154984"/>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Puxtalash bajarilayotgan vaqtda 55 platformiani surilish qadami kamayishi kerak. Bu xol 46 diskdagi 56 kulachoklardan biri 58 rolikni yuqoriga ko’tarib, 57 sekinlashtirish richagini o’qi atrofida soat strelkasi bo’yicha buradi. Bunda uni chap oxiri prujinalashgan 60 qulfni chap yelkasini qo’yib yuboradi, natijada 61 prujina yordamida 60 qulf soat strelkasi bo’yicha aylanib, 41 richagni "D“ o’yig’iga kirib qoladi. Bunda 41 richagni 42 o’q atrofida tebranma xarakat qilish burchagi kamayadi, 44 shatunni siljish yo’li xam kamayadi, o’z navbatida 45 richag 46 diskni kamroq burchakka buradi, u esa 51, 52, 53, 54 sistemalar yordamida 55 platformani kamroq masofaga suradi. </a:t>
            </a:r>
            <a:endParaRPr b="0" i="0" sz="2400" u="none" cap="none" strike="noStrike">
              <a:solidFill>
                <a:srgbClr val="000000"/>
              </a:solidFill>
              <a:latin typeface="Times New Roman"/>
              <a:ea typeface="Times New Roman"/>
              <a:cs typeface="Times New Roman"/>
              <a:sym typeface="Times New Roman"/>
            </a:endParaRPr>
          </a:p>
        </p:txBody>
      </p:sp>
      <p:sp>
        <p:nvSpPr>
          <p:cNvPr id="272" name="Google Shape;272;p35"/>
          <p:cNvSpPr/>
          <p:nvPr/>
        </p:nvSpPr>
        <p:spPr>
          <a:xfrm>
            <a:off x="5314950" y="228601"/>
            <a:ext cx="3314700" cy="6313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ISHLASH PRINTSIPI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6"/>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78" name="Google Shape;278;p3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79" name="Google Shape;279;p36"/>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81" name="Google Shape;281;p36"/>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21</a:t>
            </a:r>
            <a:endParaRPr b="1" i="0" sz="2900" u="none" cap="none" strike="noStrike">
              <a:solidFill>
                <a:srgbClr val="000099"/>
              </a:solidFill>
              <a:latin typeface="Times New Roman"/>
              <a:ea typeface="Times New Roman"/>
              <a:cs typeface="Times New Roman"/>
              <a:sym typeface="Times New Roman"/>
            </a:endParaRPr>
          </a:p>
        </p:txBody>
      </p:sp>
      <p:sp>
        <p:nvSpPr>
          <p:cNvPr id="282" name="Google Shape;282;p36"/>
          <p:cNvSpPr/>
          <p:nvPr/>
        </p:nvSpPr>
        <p:spPr>
          <a:xfrm>
            <a:off x="561975" y="1388725"/>
            <a:ext cx="8134350"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1. Izmaning uzunligi 53 rolikni 52 richag o’yig’ida surish bilan rostlanadi. Agar 53 rolik 52 richagni o’qi tarafga surilsa, izma uzunligi kamayadi.</a:t>
            </a:r>
            <a:endParaRPr b="0" i="0" sz="28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2. Izma milkining zichligi 43 rolikni 41 richagni ariqchasidagi xolatini o’zgartirib rostlanadi.</a:t>
            </a:r>
            <a:endParaRPr b="0" i="0" sz="28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Platformani xarakatini sekinlashish darajasi 63 vint bilan sozlanadi.</a:t>
            </a:r>
            <a:endParaRPr b="0" i="0" sz="2800" u="none" cap="none" strike="noStrike">
              <a:solidFill>
                <a:srgbClr val="000000"/>
              </a:solidFill>
              <a:latin typeface="Arial"/>
              <a:ea typeface="Arial"/>
              <a:cs typeface="Arial"/>
              <a:sym typeface="Arial"/>
            </a:endParaRPr>
          </a:p>
        </p:txBody>
      </p:sp>
      <p:sp>
        <p:nvSpPr>
          <p:cNvPr id="283" name="Google Shape;283;p36"/>
          <p:cNvSpPr/>
          <p:nvPr/>
        </p:nvSpPr>
        <p:spPr>
          <a:xfrm>
            <a:off x="4019550" y="476250"/>
            <a:ext cx="4371975" cy="5334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200" u="none" cap="none" strike="noStrike">
                <a:solidFill>
                  <a:schemeClr val="lt1"/>
                </a:solidFill>
                <a:latin typeface="Algerian"/>
                <a:ea typeface="Algerian"/>
                <a:cs typeface="Algerian"/>
                <a:sym typeface="Algerian"/>
              </a:rPr>
              <a:t>Sozlashlar:</a:t>
            </a:r>
            <a:endParaRPr b="0" i="0" sz="22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89" name="Google Shape;289;p3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90" name="Google Shape;290;p37"/>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92" name="Google Shape;292;p37"/>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22</a:t>
            </a:r>
            <a:endParaRPr b="1" i="0" sz="2900" u="none" cap="none" strike="noStrike">
              <a:solidFill>
                <a:srgbClr val="000099"/>
              </a:solidFill>
              <a:latin typeface="Times New Roman"/>
              <a:ea typeface="Times New Roman"/>
              <a:cs typeface="Times New Roman"/>
              <a:sym typeface="Times New Roman"/>
            </a:endParaRPr>
          </a:p>
        </p:txBody>
      </p:sp>
      <p:sp>
        <p:nvSpPr>
          <p:cNvPr id="293" name="Google Shape;293;p37"/>
          <p:cNvSpPr/>
          <p:nvPr/>
        </p:nvSpPr>
        <p:spPr>
          <a:xfrm>
            <a:off x="460375" y="1074510"/>
            <a:ext cx="8245475" cy="432426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Bu mexanizm mashinada izmani oldingi puxtalanishi bajarilayotganda, izma milklari o’rtasini kesish vazifasini bajaradi (Rasm 4).</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Pichoq buyumni surish mexanizmidan xarakat oladi.</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27 vertikal valni aylanishi bilan 78 kulachokni 79 o’yiq joyi 84 rolikka kelsa, 87 prujina ta’sirida 85 richag soat strelkasiga qarshi tomonga buriladi. Bunda 80 o’q ponani xam buradi, 81 va 82 ponalar orasi ochiladi, 88 prujina 65 tortgichni soat strelkasiga qarshi tarafga buradi 67 chiqiq 81 va 82 ponalar orasiga tushib  qoladi, natijada 64 o’yiq 39 to’g’ri burchakni richagni 63 barmog’iga ilinib qoladi.</a:t>
            </a:r>
            <a:endParaRPr b="0" i="0" sz="2500" u="none" cap="none" strike="noStrike">
              <a:solidFill>
                <a:srgbClr val="000000"/>
              </a:solidFill>
              <a:latin typeface="Times New Roman"/>
              <a:ea typeface="Times New Roman"/>
              <a:cs typeface="Times New Roman"/>
              <a:sym typeface="Times New Roman"/>
            </a:endParaRPr>
          </a:p>
        </p:txBody>
      </p:sp>
      <p:sp>
        <p:nvSpPr>
          <p:cNvPr id="294" name="Google Shape;294;p37"/>
          <p:cNvSpPr/>
          <p:nvPr/>
        </p:nvSpPr>
        <p:spPr>
          <a:xfrm>
            <a:off x="5848350" y="330278"/>
            <a:ext cx="2771775" cy="529622"/>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lt1"/>
                </a:solidFill>
                <a:latin typeface="Algerian"/>
                <a:ea typeface="Algerian"/>
                <a:cs typeface="Algerian"/>
                <a:sym typeface="Algerian"/>
              </a:rPr>
              <a:t>Pichoq mexanizmi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00" name="Google Shape;300;p3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01" name="Google Shape;301;p3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 name="Google Shape;302;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03" name="Google Shape;303;p38"/>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23</a:t>
            </a:r>
            <a:endParaRPr b="1" i="0" sz="2900" u="none" cap="none" strike="noStrike">
              <a:solidFill>
                <a:srgbClr val="000099"/>
              </a:solidFill>
              <a:latin typeface="Times New Roman"/>
              <a:ea typeface="Times New Roman"/>
              <a:cs typeface="Times New Roman"/>
              <a:sym typeface="Times New Roman"/>
            </a:endParaRPr>
          </a:p>
        </p:txBody>
      </p:sp>
      <p:pic>
        <p:nvPicPr>
          <p:cNvPr id="304" name="Google Shape;304;p38"/>
          <p:cNvPicPr preferRelativeResize="0"/>
          <p:nvPr/>
        </p:nvPicPr>
        <p:blipFill rotWithShape="1">
          <a:blip r:embed="rId3">
            <a:alphaModFix/>
          </a:blip>
          <a:srcRect b="0" l="0" r="0" t="0"/>
          <a:stretch/>
        </p:blipFill>
        <p:spPr>
          <a:xfrm>
            <a:off x="1237960" y="595089"/>
            <a:ext cx="6782089" cy="4922836"/>
          </a:xfrm>
          <a:prstGeom prst="rect">
            <a:avLst/>
          </a:prstGeom>
          <a:noFill/>
          <a:ln>
            <a:noFill/>
          </a:ln>
        </p:spPr>
      </p:pic>
      <p:sp>
        <p:nvSpPr>
          <p:cNvPr id="305" name="Google Shape;305;p38"/>
          <p:cNvSpPr/>
          <p:nvPr/>
        </p:nvSpPr>
        <p:spPr>
          <a:xfrm>
            <a:off x="676275" y="5943600"/>
            <a:ext cx="7934325" cy="742950"/>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000" u="none" cap="none" strike="noStrike">
                <a:solidFill>
                  <a:schemeClr val="dk1"/>
                </a:solidFill>
                <a:latin typeface="Algerian"/>
                <a:ea typeface="Algerian"/>
                <a:cs typeface="Algerian"/>
                <a:sym typeface="Algerian"/>
              </a:rPr>
              <a:t>4-rasm. Pichoq buyumni surish mexanizmidan </a:t>
            </a:r>
            <a:endParaRPr b="0" i="1" sz="2000" u="none" cap="none" strike="noStrike">
              <a:solidFill>
                <a:schemeClr val="dk1"/>
              </a:solidFill>
              <a:latin typeface="Algerian"/>
              <a:ea typeface="Algerian"/>
              <a:cs typeface="Algerian"/>
              <a:sym typeface="Algerian"/>
            </a:endParaRPr>
          </a:p>
          <a:p>
            <a:pPr indent="0" lvl="0" marL="0" marR="0" rtl="0" algn="ctr">
              <a:lnSpc>
                <a:spcPct val="100000"/>
              </a:lnSpc>
              <a:spcBef>
                <a:spcPts val="0"/>
              </a:spcBef>
              <a:spcAft>
                <a:spcPts val="0"/>
              </a:spcAft>
              <a:buNone/>
            </a:pPr>
            <a:r>
              <a:rPr b="0" i="1" lang="en-US" sz="2000" u="none" cap="none" strike="noStrike">
                <a:solidFill>
                  <a:schemeClr val="dk1"/>
                </a:solidFill>
                <a:latin typeface="Algerian"/>
                <a:ea typeface="Algerian"/>
                <a:cs typeface="Algerian"/>
                <a:sym typeface="Algerian"/>
              </a:rPr>
              <a:t>xarakat sxemasi.</a:t>
            </a:r>
            <a:r>
              <a:rPr b="0" i="0" lang="en-US" sz="2000" u="none" cap="none" strike="noStrike">
                <a:solidFill>
                  <a:schemeClr val="dk1"/>
                </a:solidFill>
                <a:latin typeface="Algerian"/>
                <a:ea typeface="Algerian"/>
                <a:cs typeface="Algerian"/>
                <a:sym typeface="Algerian"/>
              </a:rPr>
              <a:t> </a:t>
            </a:r>
            <a:endParaRPr b="0" i="0" sz="2000" u="none" cap="none" strike="noStrike">
              <a:solidFill>
                <a:schemeClr val="dk1"/>
              </a:solidFill>
              <a:latin typeface="Arial"/>
              <a:ea typeface="Arial"/>
              <a:cs typeface="Arial"/>
              <a:sym typeface="Arial"/>
            </a:endParaRPr>
          </a:p>
        </p:txBody>
      </p:sp>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11" name="Google Shape;311;p3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12" name="Google Shape;312;p3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 name="Google Shape;313;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14" name="Google Shape;314;p39"/>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24</a:t>
            </a:r>
            <a:endParaRPr b="1" i="0" sz="2900" u="none" cap="none" strike="noStrike">
              <a:solidFill>
                <a:srgbClr val="000099"/>
              </a:solidFill>
              <a:latin typeface="Times New Roman"/>
              <a:ea typeface="Times New Roman"/>
              <a:cs typeface="Times New Roman"/>
              <a:sym typeface="Times New Roman"/>
            </a:endParaRPr>
          </a:p>
        </p:txBody>
      </p:sp>
      <p:sp>
        <p:nvSpPr>
          <p:cNvPr id="315" name="Google Shape;315;p39"/>
          <p:cNvSpPr/>
          <p:nvPr/>
        </p:nvSpPr>
        <p:spPr>
          <a:xfrm>
            <a:off x="460374" y="753607"/>
            <a:ext cx="8188325" cy="452431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Bunda 5 kulachokni ariqchasi 38 rolik yordamida 39 to’g’ri burchakli richagni soat strelkasiga qarshi tarafga bursa 65 tortgich chapga surilib 68 richagni soat strelkasi bo’ylab buradi. 70 bo’g’in 72 pichoq sterjenini pastga suradi, natijada 73 ushlagich 76 pichoqni pastga 77 igna plastinasi o’yig’i bo’ylab uni ustidagi yo’rmalangan izmani kesib o’tadi.</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27 valni aylanishi davom etib, 84 rolik 79 o’yiqdan chiqsa 85 richag 86 o’qni va u orqali 81 va 82 ponalarni soat strelkasi bo’yicha buradi, bunda 65 tortgich 39 richag yordamida ishchi tarafga (o’ngga) surilayotgan bo’ladi, undagi 67 chiqiq 81 pona ustiga chiqib 65 tortgichni ko’taradi, uni 64 o’yig’i 63 barmog’dan ajraladi. </a:t>
            </a:r>
            <a:endParaRPr b="0" i="0" sz="2400" u="none" cap="none" strike="noStrike">
              <a:solidFill>
                <a:srgbClr val="000000"/>
              </a:solidFill>
              <a:latin typeface="Times New Roman"/>
              <a:ea typeface="Times New Roman"/>
              <a:cs typeface="Times New Roman"/>
              <a:sym typeface="Times New Roman"/>
            </a:endParaRPr>
          </a:p>
        </p:txBody>
      </p:sp>
      <p:sp>
        <p:nvSpPr>
          <p:cNvPr id="316" name="Google Shape;316;p39"/>
          <p:cNvSpPr/>
          <p:nvPr/>
        </p:nvSpPr>
        <p:spPr>
          <a:xfrm>
            <a:off x="4451350" y="6000750"/>
            <a:ext cx="4197350" cy="73342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lt1"/>
                </a:solidFill>
                <a:latin typeface="Algerian"/>
                <a:ea typeface="Algerian"/>
                <a:cs typeface="Algerian"/>
                <a:sym typeface="Algerian"/>
              </a:rPr>
              <a:t>ISHLASH PRINTSIPI</a:t>
            </a:r>
            <a:endParaRPr b="0" i="0" sz="22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22" name="Google Shape;322;p4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23" name="Google Shape;323;p4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25" name="Google Shape;325;p40"/>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25</a:t>
            </a:r>
            <a:endParaRPr b="1" i="0" sz="2900" u="none" cap="none" strike="noStrike">
              <a:solidFill>
                <a:srgbClr val="000099"/>
              </a:solidFill>
              <a:latin typeface="Times New Roman"/>
              <a:ea typeface="Times New Roman"/>
              <a:cs typeface="Times New Roman"/>
              <a:sym typeface="Times New Roman"/>
            </a:endParaRPr>
          </a:p>
        </p:txBody>
      </p:sp>
      <p:sp>
        <p:nvSpPr>
          <p:cNvPr id="326" name="Google Shape;326;p40"/>
          <p:cNvSpPr/>
          <p:nvPr/>
        </p:nvSpPr>
        <p:spPr>
          <a:xfrm>
            <a:off x="542924" y="731044"/>
            <a:ext cx="8162925" cy="483209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Shuningdek, bir vaqtda mashinani avtomatik to’xtatish mexanizmini richagi 66 ikki yelkali richagni o’qi atrofida soat strelkasiga qarshi yo’nalishda buradi va 65 tortgichni ko’tarib oldinga (ishchi tomonga) suradi. Bunda 68 richag soat strelkasiga qarshi tarafga buriladi va 90 prujina yordamida 72 sterjen 76 pichoqni yuqoriga ko’taradi.</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Mashina ishga tushirilganda 85 richag 80 o’qni soat strelkasi bo’ylab buradi va uni yuqorisidagi 82 pona 67 chiqiq tagiga turib qoladi, natijada pichoq dastlabki xolni egallaydi.</a:t>
            </a:r>
            <a:endParaRPr b="0" i="0" sz="2800" u="none" cap="none" strike="noStrike">
              <a:solidFill>
                <a:srgbClr val="000000"/>
              </a:solidFill>
              <a:latin typeface="Times New Roman"/>
              <a:ea typeface="Times New Roman"/>
              <a:cs typeface="Times New Roman"/>
              <a:sym typeface="Times New Roman"/>
            </a:endParaRPr>
          </a:p>
        </p:txBody>
      </p:sp>
      <p:sp>
        <p:nvSpPr>
          <p:cNvPr id="327" name="Google Shape;327;p40"/>
          <p:cNvSpPr/>
          <p:nvPr/>
        </p:nvSpPr>
        <p:spPr>
          <a:xfrm>
            <a:off x="4451350" y="6000750"/>
            <a:ext cx="4197350" cy="73342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lt1"/>
                </a:solidFill>
                <a:latin typeface="Algerian"/>
                <a:ea typeface="Algerian"/>
                <a:cs typeface="Algerian"/>
                <a:sym typeface="Algerian"/>
              </a:rPr>
              <a:t>ISHLASH PRINTSIPI</a:t>
            </a:r>
            <a:endParaRPr b="0" i="0" sz="22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4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33" name="Google Shape;333;p4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34" name="Google Shape;334;p4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 name="Google Shape;335;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36" name="Google Shape;336;p41"/>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26</a:t>
            </a:r>
            <a:endParaRPr b="1" i="0" sz="2900" u="none" cap="none" strike="noStrike">
              <a:solidFill>
                <a:srgbClr val="000099"/>
              </a:solidFill>
              <a:latin typeface="Times New Roman"/>
              <a:ea typeface="Times New Roman"/>
              <a:cs typeface="Times New Roman"/>
              <a:sym typeface="Times New Roman"/>
            </a:endParaRPr>
          </a:p>
        </p:txBody>
      </p:sp>
      <p:sp>
        <p:nvSpPr>
          <p:cNvPr id="337" name="Google Shape;337;p41"/>
          <p:cNvSpPr/>
          <p:nvPr/>
        </p:nvSpPr>
        <p:spPr>
          <a:xfrm>
            <a:off x="581023" y="1224229"/>
            <a:ext cx="8153402" cy="432426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en-US" sz="2500" u="none" cap="none" strike="noStrike">
                <a:solidFill>
                  <a:srgbClr val="000000"/>
                </a:solidFill>
                <a:latin typeface="Times New Roman"/>
                <a:ea typeface="Times New Roman"/>
                <a:cs typeface="Times New Roman"/>
                <a:sym typeface="Times New Roman"/>
              </a:rPr>
              <a:t>	1</a:t>
            </a:r>
            <a:r>
              <a:rPr b="0" i="0" lang="en-US" sz="2500" u="none" cap="none" strike="noStrike">
                <a:solidFill>
                  <a:srgbClr val="000000"/>
                </a:solidFill>
                <a:latin typeface="Times New Roman"/>
                <a:ea typeface="Times New Roman"/>
                <a:cs typeface="Times New Roman"/>
                <a:sym typeface="Times New Roman"/>
              </a:rPr>
              <a:t>. Pichoqni igna plastinasiga nisbatan balandligi uni vintlarini bo’shatilib 73 pichoq ushlagichga nisbatan xolati o’zgartiriladi yoki 71 vintni bo’shatilib, 72 sterjenni vertikal bo’ylab yuqoriga yoki pastga suriladi. Eng pastki xolda 76 pichoq 77 igna plastinasi o’yig’idan 1-1,5 mm pastga tushib turishi kerak.</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2. Pichoqni ishga tushishi mashina to’xtagunigacha bosh valni 3-4 aylanishi qolganda ro’y berishi kerak. Bu xol 78 kulachokni 27 val bo’ylab burish bilan sozlanadi.</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3. 64 o’yiqni 63 barmoqqa nisbatan joylashishi 69 vintni burash bilan rostlanadi.</a:t>
            </a:r>
            <a:endParaRPr b="0" i="0" sz="2500" u="none" cap="none" strike="noStrike">
              <a:solidFill>
                <a:srgbClr val="000000"/>
              </a:solidFill>
              <a:latin typeface="Times New Roman"/>
              <a:ea typeface="Times New Roman"/>
              <a:cs typeface="Times New Roman"/>
              <a:sym typeface="Times New Roman"/>
            </a:endParaRPr>
          </a:p>
        </p:txBody>
      </p:sp>
      <p:sp>
        <p:nvSpPr>
          <p:cNvPr id="338" name="Google Shape;338;p41"/>
          <p:cNvSpPr/>
          <p:nvPr/>
        </p:nvSpPr>
        <p:spPr>
          <a:xfrm>
            <a:off x="5314950" y="330278"/>
            <a:ext cx="3352800" cy="622222"/>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200" u="none" cap="none" strike="noStrike">
                <a:solidFill>
                  <a:schemeClr val="lt1"/>
                </a:solidFill>
                <a:latin typeface="Algerian"/>
                <a:ea typeface="Algerian"/>
                <a:cs typeface="Algerian"/>
                <a:sym typeface="Algerian"/>
              </a:rPr>
              <a:t>Sozlashlar:</a:t>
            </a:r>
            <a:endParaRPr b="0" i="0" sz="22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44" name="Google Shape;344;p4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45" name="Google Shape;345;p42"/>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 name="Google Shape;346;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47" name="Google Shape;347;p42"/>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27</a:t>
            </a:r>
            <a:endParaRPr b="1" i="0" sz="2900" u="none" cap="none" strike="noStrike">
              <a:solidFill>
                <a:srgbClr val="000099"/>
              </a:solidFill>
              <a:latin typeface="Times New Roman"/>
              <a:ea typeface="Times New Roman"/>
              <a:cs typeface="Times New Roman"/>
              <a:sym typeface="Times New Roman"/>
            </a:endParaRPr>
          </a:p>
        </p:txBody>
      </p:sp>
      <p:sp>
        <p:nvSpPr>
          <p:cNvPr id="348" name="Google Shape;348;p42"/>
          <p:cNvSpPr/>
          <p:nvPr/>
        </p:nvSpPr>
        <p:spPr>
          <a:xfrm>
            <a:off x="1644322" y="341768"/>
            <a:ext cx="6623377" cy="518132"/>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Igna mexanizmga ta`sir qiluvchi kuchlar.</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p:txBody>
      </p:sp>
      <p:sp>
        <p:nvSpPr>
          <p:cNvPr id="349" name="Google Shape;349;p42"/>
          <p:cNvSpPr/>
          <p:nvPr/>
        </p:nvSpPr>
        <p:spPr>
          <a:xfrm>
            <a:off x="582612" y="904875"/>
            <a:ext cx="8142288" cy="517064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Igna mexanizmi buyumlarni teshib o‘tish, unga yuqorigi ipni o‘tkazish va ipdan solqi (halqa) hosil qilish vazifasini bajaradi.</a:t>
            </a:r>
            <a:endParaRPr/>
          </a:p>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Mashinani qo‘llashga qarab igna oddiy (to‘g‘ri yoki egri chiziqli), murakkab (bir yoki ikki tekislikda) va fazoviy murakkab xarakatlar qilishi mumkin.	</a:t>
            </a:r>
            <a:r>
              <a:rPr b="1" i="0" lang="en-US" sz="2200" u="none" cap="none" strike="noStrike">
                <a:solidFill>
                  <a:srgbClr val="000000"/>
                </a:solidFill>
                <a:latin typeface="Times New Roman"/>
                <a:ea typeface="Times New Roman"/>
                <a:cs typeface="Times New Roman"/>
                <a:sym typeface="Times New Roman"/>
              </a:rPr>
              <a:t>Mexanizmlarni turlari.</a:t>
            </a:r>
            <a:endParaRPr b="0" i="0" sz="22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Igna mexanizmlari krivoship-polzun, krivoship-kulisa, krivoship-kulachokli, oltibo‘g‘inli, fazoviy to‘rtta bo‘g‘inli va ko‘p bo‘g‘inli mexanizmlarga turlanadi.</a:t>
            </a:r>
            <a:endParaRPr/>
          </a:p>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Bosh valni chap tarafiga bir joylashtiruvchi vint yordamida krivoship maxkamlangan. Krivoshipga ikki elkali barmoqcha kiygazilib, u  ikki vint yordamida maxkamlangan. Ikki elkali barmoqchani tashqi elkasiga shatunni ignali podshipnigi bo‘lgan yuqorigi boshi kiygazilgan va chap rezbali vint bilan barmoqqa erkin maxkamlangan.</a:t>
            </a:r>
            <a:endParaRPr b="0" i="0" sz="22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0" i="0" sz="22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43"/>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55" name="Google Shape;355;p4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56" name="Google Shape;356;p43"/>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7" name="Google Shape;357;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58" name="Google Shape;358;p43"/>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28</a:t>
            </a:r>
            <a:endParaRPr b="1" i="0" sz="2900" u="none" cap="none" strike="noStrike">
              <a:solidFill>
                <a:srgbClr val="000099"/>
              </a:solidFill>
              <a:latin typeface="Times New Roman"/>
              <a:ea typeface="Times New Roman"/>
              <a:cs typeface="Times New Roman"/>
              <a:sym typeface="Times New Roman"/>
            </a:endParaRPr>
          </a:p>
        </p:txBody>
      </p:sp>
      <p:sp>
        <p:nvSpPr>
          <p:cNvPr id="359" name="Google Shape;359;p43"/>
          <p:cNvSpPr/>
          <p:nvPr/>
        </p:nvSpPr>
        <p:spPr>
          <a:xfrm>
            <a:off x="572798" y="505039"/>
            <a:ext cx="8264525" cy="483209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Ko‘proq krivoship-polzun turli mexanizmlar qo‘llanib, ular sodda, kerakli xarakat qonuniyatini ta’minlovchi, yaxshi dinamik belgilarga va ishlashda maromlidir. Bu mexanizmlar uch tuzilishli bo‘lishi mumkin: markaziy yoki aksial, nomarkaziy yoki dezaksial, shatuni bosh valdan yuqorida joylashgan.</a:t>
            </a:r>
            <a:endParaRPr/>
          </a:p>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Markaziy igna mexanizmi keng qo‘llaniladi, unda ignani ishchi va salt xarakatlar vaqti o‘zaro teng.</a:t>
            </a:r>
            <a:endParaRPr b="0" i="0" sz="22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Dezaksial mexanizmda ignani ishchi yo‘li ko‘p bo‘lib, salt yo‘li kamroqdir. Bunday mexanizmlar siniq bahyaqator bilan tikuvchi 26-A, 75, 331, 335 sinf mashinalarida ishlatiladi. Bu mashinada krivoship-shatun tipli igna mexanizmi qo‘llanilgan bo‘lib, u qo‘yidagicha tuzilgan. Ikki yumalash podshipnigiga bosh val erkin joylashtirilgan bo‘lib, uning o‘ng tarafiga shkiv (maxovik, gardish) kiygazilgan va ikki qadaluvchi vint yordamida maxkamlangan (Rasm 1). </a:t>
            </a:r>
            <a:endParaRPr b="0" i="0" sz="2200" u="none" cap="none" strike="noStrike">
              <a:solidFill>
                <a:srgbClr val="000000"/>
              </a:solidFill>
              <a:latin typeface="Times New Roman"/>
              <a:ea typeface="Times New Roman"/>
              <a:cs typeface="Times New Roman"/>
              <a:sym typeface="Times New Roman"/>
            </a:endParaRPr>
          </a:p>
        </p:txBody>
      </p:sp>
      <p:sp>
        <p:nvSpPr>
          <p:cNvPr id="360" name="Google Shape;360;p43"/>
          <p:cNvSpPr/>
          <p:nvPr/>
        </p:nvSpPr>
        <p:spPr>
          <a:xfrm>
            <a:off x="4086225" y="5886450"/>
            <a:ext cx="4751098" cy="81915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MASHINANING ISHLASH PRINTSIPI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44"/>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66" name="Google Shape;366;p4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67" name="Google Shape;367;p44"/>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 name="Google Shape;368;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69" name="Google Shape;369;p44"/>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29</a:t>
            </a:r>
            <a:endParaRPr b="1" i="0" sz="2900" u="none" cap="none" strike="noStrike">
              <a:solidFill>
                <a:srgbClr val="000099"/>
              </a:solidFill>
              <a:latin typeface="Times New Roman"/>
              <a:ea typeface="Times New Roman"/>
              <a:cs typeface="Times New Roman"/>
              <a:sym typeface="Times New Roman"/>
            </a:endParaRPr>
          </a:p>
        </p:txBody>
      </p:sp>
      <p:graphicFrame>
        <p:nvGraphicFramePr>
          <p:cNvPr id="370" name="Google Shape;370;p44"/>
          <p:cNvGraphicFramePr/>
          <p:nvPr/>
        </p:nvGraphicFramePr>
        <p:xfrm>
          <a:off x="1304925" y="671289"/>
          <a:ext cx="6741560" cy="4748436"/>
        </p:xfrm>
        <a:graphic>
          <a:graphicData uri="http://schemas.openxmlformats.org/presentationml/2006/ole">
            <mc:AlternateContent>
              <mc:Choice Requires="v">
                <p:oleObj r:id="rId4" imgH="4748436" imgW="6741560" progId="Imaging.Document" spid="_x0000_s1">
                  <p:embed/>
                </p:oleObj>
              </mc:Choice>
              <mc:Fallback>
                <p:oleObj r:id="rId5" imgH="4748436" imgW="6741560" progId="Imaging.Document">
                  <p:embed/>
                  <p:pic>
                    <p:nvPicPr>
                      <p:cNvPr id="370" name="Google Shape;370;p44"/>
                      <p:cNvPicPr preferRelativeResize="0"/>
                      <p:nvPr/>
                    </p:nvPicPr>
                    <p:blipFill rotWithShape="1">
                      <a:blip r:embed="rId6">
                        <a:alphaModFix/>
                      </a:blip>
                      <a:srcRect b="0" l="0" r="0" t="0"/>
                      <a:stretch/>
                    </p:blipFill>
                    <p:spPr>
                      <a:xfrm>
                        <a:off x="1304925" y="671289"/>
                        <a:ext cx="6741560" cy="4748436"/>
                      </a:xfrm>
                      <a:prstGeom prst="rect">
                        <a:avLst/>
                      </a:prstGeom>
                      <a:noFill/>
                      <a:ln>
                        <a:noFill/>
                      </a:ln>
                    </p:spPr>
                  </p:pic>
                </p:oleObj>
              </mc:Fallback>
            </mc:AlternateContent>
          </a:graphicData>
        </a:graphic>
      </p:graphicFrame>
      <p:sp>
        <p:nvSpPr>
          <p:cNvPr id="371" name="Google Shape;371;p44"/>
          <p:cNvSpPr/>
          <p:nvPr/>
        </p:nvSpPr>
        <p:spPr>
          <a:xfrm>
            <a:off x="307975" y="5791200"/>
            <a:ext cx="8636000" cy="971550"/>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None/>
            </a:pPr>
            <a:r>
              <a:rPr b="0" i="0" lang="en-US" sz="1600" u="none" cap="none" strike="noStrike">
                <a:solidFill>
                  <a:schemeClr val="dk1"/>
                </a:solidFill>
                <a:latin typeface="Times New Roman"/>
                <a:ea typeface="Times New Roman"/>
                <a:cs typeface="Times New Roman"/>
                <a:sym typeface="Times New Roman"/>
              </a:rPr>
              <a:t>Bu  yerda: 1.Bosh val. 2.Yumalash podshipniklari. 3.Shkiv. 4.Krivoship. 5. Ikki elkali barmoqcha. 6. Ignali podshipniklar. 7.Shatun. 8.Xomut barmog`i. 9.Sirpangich. 10.Vertikal yo‘naltirgich. 11.Igna yuritgich (igna sterjeni). 12. Tortuvchi vint.  13.Yo‘naltirilgichlar. 14.Igna. 15.Qadaluvchi vint.</a:t>
            </a:r>
            <a:endParaRPr b="0" i="0" sz="16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5"/>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77" name="Google Shape;377;p4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78" name="Google Shape;378;p45"/>
          <p:cNvSpPr/>
          <p:nvPr/>
        </p:nvSpPr>
        <p:spPr>
          <a:xfrm>
            <a:off x="330985" y="1455737"/>
            <a:ext cx="8365340" cy="2761577"/>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Ip tortgich mexanizmlari igna materalni teshib o‘tayotganda va moki solqini ilib kengaytirayotganda ularga ipni uzatib berish, igna materialdagi chiqib u surilayotganda chokni tortib mustaxkamlash vazifalarini bajaradi.</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1022, 1022-M, 25, 26, 27 va boshqa mashinalarda sekin ipni uzatib berib, tez uni tortib chokli mustaxkamlovchi krivoship-koromislo tipli ip tortgich mexanizmi ishlatiladi. Bir ipli zanjirli 28, 222, 2222 sinf hamda ikki ipli va uch ipli zanjirli M-12, 237, 51, 51-A, 208, 976 sinf mashinalarida richagli ip tortgich moslamasi ishlatiladi.</a:t>
            </a:r>
            <a:endParaRPr b="0" i="0" sz="2500" u="none" cap="none" strike="noStrike">
              <a:solidFill>
                <a:srgbClr val="000000"/>
              </a:solidFill>
              <a:latin typeface="Times New Roman"/>
              <a:ea typeface="Times New Roman"/>
              <a:cs typeface="Times New Roman"/>
              <a:sym typeface="Times New Roman"/>
            </a:endParaRPr>
          </a:p>
        </p:txBody>
      </p:sp>
      <p:sp>
        <p:nvSpPr>
          <p:cNvPr id="379" name="Google Shape;379;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80" name="Google Shape;380;p45"/>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30</a:t>
            </a:r>
            <a:endParaRPr b="1" i="0" sz="2900" u="none" cap="none" strike="noStrike">
              <a:solidFill>
                <a:srgbClr val="000099"/>
              </a:solidFill>
              <a:latin typeface="Times New Roman"/>
              <a:ea typeface="Times New Roman"/>
              <a:cs typeface="Times New Roman"/>
              <a:sym typeface="Times New Roman"/>
            </a:endParaRPr>
          </a:p>
        </p:txBody>
      </p:sp>
      <p:sp>
        <p:nvSpPr>
          <p:cNvPr id="381" name="Google Shape;381;p45"/>
          <p:cNvSpPr/>
          <p:nvPr/>
        </p:nvSpPr>
        <p:spPr>
          <a:xfrm>
            <a:off x="1558330" y="245431"/>
            <a:ext cx="6840760" cy="878172"/>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Chok hosil bo`lishda ignalarni uzatish mexanizmlari roli</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46"/>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87" name="Google Shape;387;p4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88" name="Google Shape;388;p46"/>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9" name="Google Shape;389;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90" name="Google Shape;390;p46"/>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31</a:t>
            </a:r>
            <a:endParaRPr b="1" i="0" sz="2900" u="none" cap="none" strike="noStrike">
              <a:solidFill>
                <a:srgbClr val="000099"/>
              </a:solidFill>
              <a:latin typeface="Times New Roman"/>
              <a:ea typeface="Times New Roman"/>
              <a:cs typeface="Times New Roman"/>
              <a:sym typeface="Times New Roman"/>
            </a:endParaRPr>
          </a:p>
        </p:txBody>
      </p:sp>
      <p:sp>
        <p:nvSpPr>
          <p:cNvPr id="391" name="Google Shape;391;p46"/>
          <p:cNvSpPr/>
          <p:nvPr/>
        </p:nvSpPr>
        <p:spPr>
          <a:xfrm>
            <a:off x="657225" y="753041"/>
            <a:ext cx="7991475" cy="440120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24, 34, 252, 262, 202, 862 va boshqa mashinalarda ipni bir tekisda uzatib bir tekisda tortib chokni mutsaxkamlovchi krivoship-kulisa tipli ip tortgich mexanizmi ishlatiladi.</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Kulachokli ip tortgich mexanizmlari tezligi uncha katta bo‘lmagan (n&lt;1500 ayl/min) 1-A, 100, 100-M, 23, 78, 278  sinf mashinalarida ishlatiladi.</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97-A, 206, 297, 397 va boshqa katta tezlikli (n&gt;5000 ayl/min) mashinalarda bir-tekis aylanuvchi gardishsifat ip tortgich moslamasi ishlatiladi.</a:t>
            </a:r>
            <a:endParaRPr b="0" i="0" sz="28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4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97" name="Google Shape;397;p4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98" name="Google Shape;398;p47"/>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9" name="Google Shape;399;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00" name="Google Shape;400;p47"/>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32</a:t>
            </a:r>
            <a:endParaRPr b="1" i="0" sz="2900" u="none" cap="none" strike="noStrike">
              <a:solidFill>
                <a:srgbClr val="000099"/>
              </a:solidFill>
              <a:latin typeface="Times New Roman"/>
              <a:ea typeface="Times New Roman"/>
              <a:cs typeface="Times New Roman"/>
              <a:sym typeface="Times New Roman"/>
            </a:endParaRPr>
          </a:p>
        </p:txBody>
      </p:sp>
      <p:sp>
        <p:nvSpPr>
          <p:cNvPr id="401" name="Google Shape;401;p47"/>
          <p:cNvSpPr/>
          <p:nvPr/>
        </p:nvSpPr>
        <p:spPr>
          <a:xfrm>
            <a:off x="1688759" y="245431"/>
            <a:ext cx="6840760" cy="878172"/>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200" u="none" cap="none" strike="noStrike">
                <a:solidFill>
                  <a:schemeClr val="dk1"/>
                </a:solidFill>
                <a:latin typeface="Times New Roman"/>
                <a:ea typeface="Times New Roman"/>
                <a:cs typeface="Times New Roman"/>
                <a:sym typeface="Times New Roman"/>
              </a:rPr>
              <a:t>Ipni uzatish diagrammasi va uni tahlili. Ipni uzatish mexanizmlarini turlari va ularni  qiyosiy tahlili</a:t>
            </a:r>
            <a:endParaRPr b="0" i="0" sz="2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1" i="0" sz="2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1" i="0" sz="2200" u="none" cap="none" strike="noStrike">
              <a:solidFill>
                <a:schemeClr val="dk1"/>
              </a:solidFill>
              <a:latin typeface="Times New Roman"/>
              <a:ea typeface="Times New Roman"/>
              <a:cs typeface="Times New Roman"/>
              <a:sym typeface="Times New Roman"/>
            </a:endParaRPr>
          </a:p>
        </p:txBody>
      </p:sp>
      <p:graphicFrame>
        <p:nvGraphicFramePr>
          <p:cNvPr id="402" name="Google Shape;402;p47"/>
          <p:cNvGraphicFramePr/>
          <p:nvPr/>
        </p:nvGraphicFramePr>
        <p:xfrm>
          <a:off x="1053017" y="1388725"/>
          <a:ext cx="7056437" cy="3894138"/>
        </p:xfrm>
        <a:graphic>
          <a:graphicData uri="http://schemas.openxmlformats.org/presentationml/2006/ole">
            <mc:AlternateContent>
              <mc:Choice Requires="v">
                <p:oleObj r:id="rId4" imgH="3894138" imgW="7056437" progId="Imaging.Document" spid="_x0000_s1">
                  <p:embed/>
                </p:oleObj>
              </mc:Choice>
              <mc:Fallback>
                <p:oleObj r:id="rId5" imgH="3894138" imgW="7056437" progId="Imaging.Document">
                  <p:embed/>
                  <p:pic>
                    <p:nvPicPr>
                      <p:cNvPr id="402" name="Google Shape;402;p47"/>
                      <p:cNvPicPr preferRelativeResize="0"/>
                      <p:nvPr/>
                    </p:nvPicPr>
                    <p:blipFill rotWithShape="1">
                      <a:blip r:embed="rId6">
                        <a:alphaModFix/>
                      </a:blip>
                      <a:srcRect b="0" l="0" r="0" t="0"/>
                      <a:stretch/>
                    </p:blipFill>
                    <p:spPr>
                      <a:xfrm>
                        <a:off x="1053017" y="1388725"/>
                        <a:ext cx="7056437" cy="3894138"/>
                      </a:xfrm>
                      <a:prstGeom prst="rect">
                        <a:avLst/>
                      </a:prstGeom>
                      <a:noFill/>
                      <a:ln>
                        <a:noFill/>
                      </a:ln>
                    </p:spPr>
                  </p:pic>
                </p:oleObj>
              </mc:Fallback>
            </mc:AlternateContent>
          </a:graphicData>
        </a:graphic>
      </p:graphicFrame>
      <p:sp>
        <p:nvSpPr>
          <p:cNvPr id="403" name="Google Shape;403;p47"/>
          <p:cNvSpPr/>
          <p:nvPr/>
        </p:nvSpPr>
        <p:spPr>
          <a:xfrm>
            <a:off x="990600" y="5953125"/>
            <a:ext cx="7538919" cy="723900"/>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4-rasm. Kulachokli ip tortgich mexanizmi sxemasi</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4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09" name="Google Shape;409;p4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0" name="Google Shape;410;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11" name="Google Shape;411;p48"/>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33</a:t>
            </a:r>
            <a:endParaRPr b="1" i="0" sz="2900" u="none" cap="none" strike="noStrike">
              <a:solidFill>
                <a:srgbClr val="000099"/>
              </a:solidFill>
              <a:latin typeface="Times New Roman"/>
              <a:ea typeface="Times New Roman"/>
              <a:cs typeface="Times New Roman"/>
              <a:sym typeface="Times New Roman"/>
            </a:endParaRPr>
          </a:p>
        </p:txBody>
      </p:sp>
      <p:sp>
        <p:nvSpPr>
          <p:cNvPr id="412" name="Google Shape;412;p48"/>
          <p:cNvSpPr/>
          <p:nvPr/>
        </p:nvSpPr>
        <p:spPr>
          <a:xfrm>
            <a:off x="1691680" y="188640"/>
            <a:ext cx="6840760" cy="878172"/>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Igna ipi tarangligini sozlash moslamasini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tuzilishi va ishlash prinsipi</a:t>
            </a:r>
            <a:endParaRPr b="0" i="0" sz="2400" u="none" cap="none" strike="noStrike">
              <a:solidFill>
                <a:schemeClr val="dk1"/>
              </a:solidFill>
              <a:latin typeface="Times New Roman"/>
              <a:ea typeface="Times New Roman"/>
              <a:cs typeface="Times New Roman"/>
              <a:sym typeface="Times New Roman"/>
            </a:endParaRPr>
          </a:p>
        </p:txBody>
      </p:sp>
      <p:sp>
        <p:nvSpPr>
          <p:cNvPr id="413" name="Google Shape;413;p48"/>
          <p:cNvSpPr/>
          <p:nvPr/>
        </p:nvSpPr>
        <p:spPr>
          <a:xfrm>
            <a:off x="552450" y="1439525"/>
            <a:ext cx="8077200" cy="4154984"/>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Kulachokli ip tortgich mexanizmi mashinani tezligi 1500 ayl/min dan kam bo‘lgan mashinalarda ishlatiladi, ko‘pincha uy mashinalarida. Uning konstruksiyasida oliy kinematik juft bo‘lib, u shovqin bilan ishlaydi hamda tez qiziydi. Bu xol uni ishlash muddatini cheklaydi.</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Krivoship-koromislo tipli ip tortgich mexanizmlari tezligi 1500-5000 ayl/min atrofida bo‘lgan mashinalarda ishlatilib, u eng ko‘p tarqalgan mexanizmlardandir.</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Krivoship-kulisa tipli ip tortgich mexanizmlari tezligi 2500-3500 ayl/min hamda mokisi gorizontal tekislikka parallel tekislikda aylanuvchi mashinalarda ishlatiladi. </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4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19" name="Google Shape;419;p4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20" name="Google Shape;420;p4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1" name="Google Shape;421;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22" name="Google Shape;422;p49"/>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34</a:t>
            </a:r>
            <a:endParaRPr b="1" i="0" sz="2900" u="none" cap="none" strike="noStrike">
              <a:solidFill>
                <a:srgbClr val="000099"/>
              </a:solidFill>
              <a:latin typeface="Times New Roman"/>
              <a:ea typeface="Times New Roman"/>
              <a:cs typeface="Times New Roman"/>
              <a:sym typeface="Times New Roman"/>
            </a:endParaRPr>
          </a:p>
        </p:txBody>
      </p:sp>
      <p:graphicFrame>
        <p:nvGraphicFramePr>
          <p:cNvPr id="423" name="Google Shape;423;p49"/>
          <p:cNvGraphicFramePr/>
          <p:nvPr/>
        </p:nvGraphicFramePr>
        <p:xfrm>
          <a:off x="1089666" y="1063624"/>
          <a:ext cx="7382822" cy="4022725"/>
        </p:xfrm>
        <a:graphic>
          <a:graphicData uri="http://schemas.openxmlformats.org/presentationml/2006/ole">
            <mc:AlternateContent>
              <mc:Choice Requires="v">
                <p:oleObj r:id="rId4" imgH="4022725" imgW="7382822" progId="Imaging.Document" spid="_x0000_s1">
                  <p:embed/>
                </p:oleObj>
              </mc:Choice>
              <mc:Fallback>
                <p:oleObj r:id="rId5" imgH="4022725" imgW="7382822" progId="Imaging.Document">
                  <p:embed/>
                  <p:pic>
                    <p:nvPicPr>
                      <p:cNvPr id="423" name="Google Shape;423;p49"/>
                      <p:cNvPicPr preferRelativeResize="0"/>
                      <p:nvPr/>
                    </p:nvPicPr>
                    <p:blipFill rotWithShape="1">
                      <a:blip r:embed="rId6">
                        <a:alphaModFix/>
                      </a:blip>
                      <a:srcRect b="0" l="0" r="0" t="0"/>
                      <a:stretch/>
                    </p:blipFill>
                    <p:spPr>
                      <a:xfrm>
                        <a:off x="1089666" y="1063624"/>
                        <a:ext cx="7382822" cy="4022725"/>
                      </a:xfrm>
                      <a:prstGeom prst="rect">
                        <a:avLst/>
                      </a:prstGeom>
                      <a:noFill/>
                      <a:ln>
                        <a:noFill/>
                      </a:ln>
                    </p:spPr>
                  </p:pic>
                </p:oleObj>
              </mc:Fallback>
            </mc:AlternateContent>
          </a:graphicData>
        </a:graphic>
      </p:graphicFrame>
      <p:sp>
        <p:nvSpPr>
          <p:cNvPr id="424" name="Google Shape;424;p49"/>
          <p:cNvSpPr/>
          <p:nvPr/>
        </p:nvSpPr>
        <p:spPr>
          <a:xfrm>
            <a:off x="745053" y="6029325"/>
            <a:ext cx="7951272" cy="657225"/>
          </a:xfrm>
          <a:prstGeom prst="roundRect">
            <a:avLst>
              <a:gd fmla="val 16667" name="adj"/>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5-rasm. Bir tekis aylanuvchi gardishsifat ip tortgich moslamasi.</a:t>
            </a:r>
            <a:endParaRPr b="0" i="0" sz="22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5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30" name="Google Shape;430;p5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31" name="Google Shape;431;p5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2" name="Google Shape;432;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33" name="Google Shape;433;p50"/>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35</a:t>
            </a:r>
            <a:endParaRPr b="1" i="0" sz="2900" u="none" cap="none" strike="noStrike">
              <a:solidFill>
                <a:srgbClr val="000099"/>
              </a:solidFill>
              <a:latin typeface="Times New Roman"/>
              <a:ea typeface="Times New Roman"/>
              <a:cs typeface="Times New Roman"/>
              <a:sym typeface="Times New Roman"/>
            </a:endParaRPr>
          </a:p>
        </p:txBody>
      </p:sp>
      <p:sp>
        <p:nvSpPr>
          <p:cNvPr id="434" name="Google Shape;434;p50"/>
          <p:cNvSpPr/>
          <p:nvPr/>
        </p:nvSpPr>
        <p:spPr>
          <a:xfrm>
            <a:off x="647700" y="981075"/>
            <a:ext cx="7885113" cy="353943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Ba’zi tezligi 5000 ayl/min va undan yuqori bo‘lgan mashinalarda aylanuvchi gardishsifat ip tortgich moslamasi qo‘llaniladi.</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Richagli ip tortgich moslamalari asosan juda sodda bo‘lib, u igna yuritgichga maxkamlangan bir detal-richagdan tashkil topgan. Uning ko‘zchasi to‘g`ri chiziq bo‘ylab ilgarilama-qaytma harakat qiladi.</a:t>
            </a:r>
            <a:endParaRPr b="0" i="0" sz="2800" u="none" cap="none" strike="noStrike">
              <a:solidFill>
                <a:srgbClr val="000000"/>
              </a:solidFill>
              <a:latin typeface="Times New Roman"/>
              <a:ea typeface="Times New Roman"/>
              <a:cs typeface="Times New Roman"/>
              <a:sym typeface="Times New Roman"/>
            </a:endParaRPr>
          </a:p>
        </p:txBody>
      </p:sp>
      <p:sp>
        <p:nvSpPr>
          <p:cNvPr id="435" name="Google Shape;435;p50"/>
          <p:cNvSpPr/>
          <p:nvPr/>
        </p:nvSpPr>
        <p:spPr>
          <a:xfrm>
            <a:off x="4657725" y="6010275"/>
            <a:ext cx="4181475" cy="7620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ANDIJON MASHINASOZLIK INSTITUTI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5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41" name="Google Shape;441;p5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2" name="Google Shape;442;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43" name="Google Shape;443;p51"/>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36</a:t>
            </a:r>
            <a:endParaRPr b="1" i="0" sz="2900" u="none" cap="none" strike="noStrike">
              <a:solidFill>
                <a:srgbClr val="000099"/>
              </a:solidFill>
              <a:latin typeface="Times New Roman"/>
              <a:ea typeface="Times New Roman"/>
              <a:cs typeface="Times New Roman"/>
              <a:sym typeface="Times New Roman"/>
            </a:endParaRPr>
          </a:p>
        </p:txBody>
      </p:sp>
      <p:sp>
        <p:nvSpPr>
          <p:cNvPr id="444" name="Google Shape;444;p51"/>
          <p:cNvSpPr/>
          <p:nvPr/>
        </p:nvSpPr>
        <p:spPr>
          <a:xfrm>
            <a:off x="1295400" y="228600"/>
            <a:ext cx="7353300" cy="9525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FOYDALANILGAN ADABIYOTLAR</a:t>
            </a:r>
            <a:endParaRPr/>
          </a:p>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REFERENCE</a:t>
            </a:r>
            <a:endParaRPr b="0" i="0" sz="2000" u="none" cap="none" strike="noStrike">
              <a:solidFill>
                <a:schemeClr val="lt1"/>
              </a:solidFill>
              <a:latin typeface="Arial"/>
              <a:ea typeface="Arial"/>
              <a:cs typeface="Arial"/>
              <a:sym typeface="Arial"/>
            </a:endParaRPr>
          </a:p>
        </p:txBody>
      </p:sp>
      <p:sp>
        <p:nvSpPr>
          <p:cNvPr id="445" name="Google Shape;445;p51"/>
          <p:cNvSpPr/>
          <p:nvPr/>
        </p:nvSpPr>
        <p:spPr>
          <a:xfrm>
            <a:off x="487073" y="1488520"/>
            <a:ext cx="8188325"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1. Yermakov A.S. Oborudovaniye shveynogo proizvodstva. M. «Yurayt». 2016.</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2. Reybarx L.B. Oborudovaniye shveynogo proizvodstva. M.1988 g. </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3. Arxipov N.N. Laboratornaya praktikum po kursu “MAP SHP”, M. 1972 g. </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4. Samarxodjayev X.X. Oborudovaniye shveynix predpriyatiy. T. «Uzbekistan», 2001.</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5. Isaev V.V. i Frants V.Ya. Ustroystvo, rabota, naladka i remont shveynix mashin. M. 1967 g.</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6. Valikov N.M. “Oborudovaniye shveynogo proizvodsva”, M.,1977 g. </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7.Katalog shveynogo oborudovaniya: JACK, SIRUBA, JUKI, MAIER, REXEL, BELLUSSI, BIEFFE, HASHIMA, ROTONDI, BARUDAN, LK.IND.CO.  Transmetall. M. 2015.</a:t>
            </a:r>
            <a:endParaRPr b="0" i="0" sz="1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8.Q.Olimov, R.X.Nurboev, G.K.Soatova, I.M.Raҳmonov. Tikuvchilik buyumlarini   ishlab chiқarish jihozlari, Darslik.-T. “Fan”, 2011y.</a:t>
            </a:r>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9. </a:t>
            </a:r>
            <a:r>
              <a:rPr b="0" i="0" lang="en-US" sz="1800" u="sng" cap="none" strike="noStrike">
                <a:solidFill>
                  <a:srgbClr val="000000"/>
                </a:solidFill>
                <a:latin typeface="Times New Roman"/>
                <a:ea typeface="Times New Roman"/>
                <a:cs typeface="Times New Roman"/>
                <a:sym typeface="Times New Roman"/>
                <a:hlinkClick r:id="rId3">
                  <a:extLst>
                    <a:ext uri="{A12FA001-AC4F-418D-AE19-62706E023703}">
                      <ahyp:hlinkClr val="tx"/>
                    </a:ext>
                  </a:extLst>
                </a:hlinkClick>
              </a:rPr>
              <a:t>http://www.duerkopp-adler.com</a:t>
            </a:r>
            <a:endParaRPr b="0" i="0" sz="1800" u="sng"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10. </a:t>
            </a:r>
            <a:r>
              <a:rPr b="0" i="0" lang="en-US" sz="1800" u="sng" cap="none" strike="noStrike">
                <a:solidFill>
                  <a:srgbClr val="000000"/>
                </a:solidFill>
                <a:latin typeface="Times New Roman"/>
                <a:ea typeface="Times New Roman"/>
                <a:cs typeface="Times New Roman"/>
                <a:sym typeface="Times New Roman"/>
                <a:hlinkClick r:id="rId4">
                  <a:extLst>
                    <a:ext uri="{A12FA001-AC4F-418D-AE19-62706E023703}">
                      <ahyp:hlinkClr val="tx"/>
                    </a:ext>
                  </a:extLst>
                </a:hlinkClick>
              </a:rPr>
              <a:t>http://ziyonet.uz</a:t>
            </a:r>
            <a:endParaRPr b="0" i="0" sz="18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5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51" name="Google Shape;451;p5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52" name="Google Shape;452;p52"/>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3" name="Google Shape;453;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54" name="Google Shape;454;p52"/>
          <p:cNvSpPr/>
          <p:nvPr/>
        </p:nvSpPr>
        <p:spPr>
          <a:xfrm>
            <a:off x="2013196" y="2132856"/>
            <a:ext cx="5117618"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5400" u="none" cap="none" strike="noStrike">
                <a:solidFill>
                  <a:srgbClr val="6197ED"/>
                </a:solidFill>
                <a:latin typeface="Arial"/>
                <a:ea typeface="Arial"/>
                <a:cs typeface="Arial"/>
                <a:sym typeface="Arial"/>
              </a:rPr>
              <a:t>Эътиборингиз</a:t>
            </a:r>
            <a:endParaRPr/>
          </a:p>
          <a:p>
            <a:pPr indent="0" lvl="0" marL="0" marR="0" rtl="0" algn="ctr">
              <a:lnSpc>
                <a:spcPct val="100000"/>
              </a:lnSpc>
              <a:spcBef>
                <a:spcPts val="0"/>
              </a:spcBef>
              <a:spcAft>
                <a:spcPts val="0"/>
              </a:spcAft>
              <a:buNone/>
            </a:pPr>
            <a:r>
              <a:rPr b="1" i="0" lang="en-US" sz="5400" u="none" cap="none" strike="noStrike">
                <a:solidFill>
                  <a:srgbClr val="6197ED"/>
                </a:solidFill>
                <a:latin typeface="Arial"/>
                <a:ea typeface="Arial"/>
                <a:cs typeface="Arial"/>
                <a:sym typeface="Arial"/>
              </a:rPr>
              <a:t> учун рахмат</a:t>
            </a:r>
            <a:endParaRPr b="1" i="0" sz="5400" u="none" cap="none" strike="noStrike">
              <a:solidFill>
                <a:srgbClr val="6197ED"/>
              </a:solidFill>
              <a:latin typeface="Arial"/>
              <a:ea typeface="Arial"/>
              <a:cs typeface="Arial"/>
              <a:sym typeface="Arial"/>
            </a:endParaRPr>
          </a:p>
        </p:txBody>
      </p:sp>
    </p:spTree>
  </p:cSld>
  <p:clrMapOvr>
    <a:masterClrMapping/>
  </p:clrMapOvr>
  <p:transition>
    <p:fade thruBlk="1"/>
  </p:transition>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TRACIE (Trombley) JONES</dc:creator>
</cp:coreProperties>
</file>