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7"/>
  </p:notesMasterIdLst>
  <p:sldIdLst>
    <p:sldId id="257" r:id="rId2"/>
    <p:sldId id="282"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313" r:id="rId19"/>
    <p:sldId id="314" r:id="rId20"/>
    <p:sldId id="315" r:id="rId21"/>
    <p:sldId id="316" r:id="rId22"/>
    <p:sldId id="317" r:id="rId23"/>
    <p:sldId id="318" r:id="rId24"/>
    <p:sldId id="319" r:id="rId25"/>
    <p:sldId id="320" r:id="rId26"/>
    <p:sldId id="321" r:id="rId27"/>
    <p:sldId id="322" r:id="rId28"/>
    <p:sldId id="323" r:id="rId29"/>
    <p:sldId id="324" r:id="rId30"/>
    <p:sldId id="325" r:id="rId31"/>
    <p:sldId id="326" r:id="rId32"/>
    <p:sldId id="327" r:id="rId33"/>
    <p:sldId id="328" r:id="rId34"/>
    <p:sldId id="329" r:id="rId35"/>
    <p:sldId id="283" r:id="rId36"/>
  </p:sldIdLst>
  <p:sldSz cx="9144000" cy="6858000" type="screen4x3"/>
  <p:notesSz cx="7010400" cy="9296400"/>
  <p:embeddedFontLst>
    <p:embeddedFont>
      <p:font typeface="Calibri" pitchFamily="34" charset="0"/>
      <p:regular r:id="rId38"/>
      <p:bold r:id="rId39"/>
      <p:italic r:id="rId40"/>
      <p:boldItalic r:id="rId41"/>
    </p:embeddedFont>
    <p:embeddedFont>
      <p:font typeface="Algerian" pitchFamily="82" charset="0"/>
      <p:regular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3192">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 roundtripDataSignature="AMtx7mjF72jVoAYnw80zR91oJlDI5WUS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990CAE3C-2207-4B95-BB52-F20DB7E6FEB8}">
  <a:tblStyle styleId="{990CAE3C-2207-4B95-BB52-F20DB7E6FEB8}"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1938" y="-318"/>
      </p:cViewPr>
      <p:guideLst>
        <p:guide orient="horz" pos="3192"/>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1" y="0"/>
            <a:ext cx="3038160" cy="465139"/>
          </a:xfrm>
          <a:prstGeom prst="rect">
            <a:avLst/>
          </a:prstGeom>
          <a:noFill/>
          <a:ln>
            <a:noFill/>
          </a:ln>
        </p:spPr>
        <p:txBody>
          <a:bodyPr spcFirstLastPara="1" wrap="square" lIns="93150" tIns="46550" rIns="93150" bIns="4655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635" y="0"/>
            <a:ext cx="3038160" cy="465139"/>
          </a:xfrm>
          <a:prstGeom prst="rect">
            <a:avLst/>
          </a:prstGeom>
          <a:noFill/>
          <a:ln>
            <a:noFill/>
          </a:ln>
        </p:spPr>
        <p:txBody>
          <a:bodyPr spcFirstLastPara="1" wrap="square" lIns="93150" tIns="46550" rIns="93150" bIns="4655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1" y="8829662"/>
            <a:ext cx="3038160" cy="465139"/>
          </a:xfrm>
          <a:prstGeom prst="rect">
            <a:avLst/>
          </a:prstGeom>
          <a:noFill/>
          <a:ln>
            <a:noFill/>
          </a:ln>
        </p:spPr>
        <p:txBody>
          <a:bodyPr spcFirstLastPara="1" wrap="square" lIns="93150" tIns="46550" rIns="93150" bIns="4655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635" y="8829662"/>
            <a:ext cx="3038160" cy="465139"/>
          </a:xfrm>
          <a:prstGeom prst="rect">
            <a:avLst/>
          </a:prstGeom>
          <a:noFill/>
          <a:ln>
            <a:noFill/>
          </a:ln>
        </p:spPr>
        <p:txBody>
          <a:bodyPr spcFirstLastPara="1" wrap="square" lIns="93150" tIns="46550" rIns="93150" bIns="46550" anchor="b" anchorCtr="0">
            <a:noAutofit/>
          </a:bodyPr>
          <a:lstStyle/>
          <a:p>
            <a:pPr marL="0" marR="0" lvl="0" indent="0" algn="r" rtl="0">
              <a:lnSpc>
                <a:spcPct val="100000"/>
              </a:lnSpc>
              <a:spcBef>
                <a:spcPts val="0"/>
              </a:spcBef>
              <a:spcAft>
                <a:spcPts val="0"/>
              </a:spcAft>
              <a:buNone/>
            </a:pPr>
            <a:fld id="{00000000-1234-1234-1234-123412341234}" type="slidenum">
              <a:rPr lang="en-US" sz="1200" b="0" i="0" u="none" strike="noStrike" cap="none">
                <a:solidFill>
                  <a:srgbClr val="000000"/>
                </a:solidFill>
                <a:latin typeface="Calibri"/>
                <a:ea typeface="Calibri"/>
                <a:cs typeface="Calibri"/>
                <a:sym typeface="Calibri"/>
              </a:rPr>
              <a:t>‹#›</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4831349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701361" y="4416429"/>
            <a:ext cx="5607678" cy="4183060"/>
          </a:xfrm>
          <a:prstGeom prst="rect">
            <a:avLst/>
          </a:prstGeom>
          <a:noFill/>
          <a:ln>
            <a:noFill/>
          </a:ln>
        </p:spPr>
        <p:txBody>
          <a:bodyPr spcFirstLastPara="1" wrap="square" lIns="93150" tIns="46550" rIns="93150" bIns="46550" anchor="t" anchorCtr="0">
            <a:noAutofit/>
          </a:bodyPr>
          <a:lstStyle/>
          <a:p>
            <a:pPr marL="0" lvl="0" indent="0" algn="l" rtl="0">
              <a:lnSpc>
                <a:spcPct val="100000"/>
              </a:lnSpc>
              <a:spcBef>
                <a:spcPts val="0"/>
              </a:spcBef>
              <a:spcAft>
                <a:spcPts val="0"/>
              </a:spcAft>
              <a:buSzPts val="1400"/>
              <a:buNone/>
            </a:pPr>
            <a:endParaRPr/>
          </a:p>
        </p:txBody>
      </p:sp>
      <p:sp>
        <p:nvSpPr>
          <p:cNvPr id="75" name="Google Shape;75;p2: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1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7"/>
        <p:cNvGrpSpPr/>
        <p:nvPr/>
      </p:nvGrpSpPr>
      <p:grpSpPr>
        <a:xfrm>
          <a:off x="0" y="0"/>
          <a:ext cx="0" cy="0"/>
          <a:chOff x="0" y="0"/>
          <a:chExt cx="0" cy="0"/>
        </a:xfrm>
      </p:grpSpPr>
      <p:sp>
        <p:nvSpPr>
          <p:cNvPr id="28" name="Google Shape;28;p11"/>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9" name="Google Shape;29;p11"/>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0" name="Google Shape;30;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
        <p:cNvGrpSpPr/>
        <p:nvPr/>
      </p:nvGrpSpPr>
      <p:grpSpPr>
        <a:xfrm>
          <a:off x="0" y="0"/>
          <a:ext cx="0" cy="0"/>
          <a:chOff x="0" y="0"/>
          <a:chExt cx="0" cy="0"/>
        </a:xfrm>
      </p:grpSpPr>
      <p:sp>
        <p:nvSpPr>
          <p:cNvPr id="34" name="Google Shape;34;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5" name="Google Shape;35;p12"/>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6" name="Google Shape;36;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9"/>
        <p:cNvGrpSpPr/>
        <p:nvPr/>
      </p:nvGrpSpPr>
      <p:grpSpPr>
        <a:xfrm>
          <a:off x="0" y="0"/>
          <a:ext cx="0" cy="0"/>
          <a:chOff x="0" y="0"/>
          <a:chExt cx="0" cy="0"/>
        </a:xfrm>
      </p:grpSpPr>
      <p:sp>
        <p:nvSpPr>
          <p:cNvPr id="40" name="Google Shape;40;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1" name="Google Shape;41;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42" name="Google Shape;42;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43" name="Google Shape;43;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6"/>
        <p:cNvGrpSpPr/>
        <p:nvPr/>
      </p:nvGrpSpPr>
      <p:grpSpPr>
        <a:xfrm>
          <a:off x="0" y="0"/>
          <a:ext cx="0" cy="0"/>
          <a:chOff x="0" y="0"/>
          <a:chExt cx="0" cy="0"/>
        </a:xfrm>
      </p:grpSpPr>
      <p:sp>
        <p:nvSpPr>
          <p:cNvPr id="47" name="Google Shape;47;p14"/>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8" name="Google Shape;48;p14"/>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49" name="Google Shape;49;p14"/>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0" name="Google Shape;50;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7"/>
        <p:cNvGrpSpPr/>
        <p:nvPr/>
      </p:nvGrpSpPr>
      <p:grpSpPr>
        <a:xfrm>
          <a:off x="0" y="0"/>
          <a:ext cx="0" cy="0"/>
          <a:chOff x="0" y="0"/>
          <a:chExt cx="0" cy="0"/>
        </a:xfrm>
      </p:grpSpPr>
      <p:sp>
        <p:nvSpPr>
          <p:cNvPr id="58" name="Google Shape;58;p1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9" name="Google Shape;59;p1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60" name="Google Shape;60;p1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8"/>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1pPr>
            <a:lvl2pPr marL="0" marR="0" lvl="1"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2pPr>
            <a:lvl3pPr marL="0" marR="0" lvl="2"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3pPr>
            <a:lvl4pPr marL="0" marR="0" lvl="3"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4pPr>
            <a:lvl5pPr marL="0" marR="0" lvl="4"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5pPr>
            <a:lvl6pPr marL="0" marR="0" lvl="5"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6pPr>
            <a:lvl7pPr marL="0" marR="0" lvl="6"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7pPr>
            <a:lvl8pPr marL="0" marR="0" lvl="7"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8pPr>
            <a:lvl9pPr marL="0" marR="0" lvl="8" indent="0" algn="r" rtl="0">
              <a:lnSpc>
                <a:spcPct val="100000"/>
              </a:lnSpc>
              <a:spcBef>
                <a:spcPts val="0"/>
              </a:spcBef>
              <a:spcAft>
                <a:spcPts val="0"/>
              </a:spcAft>
              <a:buClr>
                <a:srgbClr val="898989"/>
              </a:buClr>
              <a:buSzPts val="1200"/>
              <a:buFont typeface="Calibri"/>
              <a:buNone/>
              <a:defRPr sz="1200" b="0" i="0" u="none" strike="noStrike" cap="none">
                <a:solidFill>
                  <a:srgbClr val="898989"/>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4.wmf"/><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5.wmf"/><Relationship Id="rId4"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7.wmf"/><Relationship Id="rId4" Type="http://schemas.openxmlformats.org/officeDocument/2006/relationships/oleObject" Target="../embeddings/oleObject4.bin"/></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titli.uz/" TargetMode="External"/><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a:t>
            </a:fld>
            <a:endParaRPr/>
          </a:p>
        </p:txBody>
      </p:sp>
      <p:sp>
        <p:nvSpPr>
          <p:cNvPr id="11" name="Прямоугольник 10"/>
          <p:cNvSpPr/>
          <p:nvPr/>
        </p:nvSpPr>
        <p:spPr>
          <a:xfrm>
            <a:off x="3778980" y="160338"/>
            <a:ext cx="5055079" cy="13025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Algerian" pitchFamily="82" charset="0"/>
                <a:cs typeface="Times New Roman" pitchFamily="18" charset="0"/>
              </a:rPr>
              <a:t>Andijon</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mashinasozlik</a:t>
            </a:r>
            <a:r>
              <a:rPr lang="en-US" sz="2800" dirty="0" smtClean="0">
                <a:latin typeface="Algerian" pitchFamily="82" charset="0"/>
                <a:cs typeface="Times New Roman" pitchFamily="18" charset="0"/>
              </a:rPr>
              <a:t> </a:t>
            </a:r>
            <a:r>
              <a:rPr lang="en-US" sz="2800" dirty="0" err="1" smtClean="0">
                <a:latin typeface="Algerian" pitchFamily="82" charset="0"/>
                <a:cs typeface="Times New Roman" pitchFamily="18" charset="0"/>
              </a:rPr>
              <a:t>instituti</a:t>
            </a:r>
            <a:endParaRPr lang="ru-RU" sz="2800" dirty="0">
              <a:latin typeface="Times New Roman" pitchFamily="18" charset="0"/>
              <a:cs typeface="Times New Roman" pitchFamily="18" charset="0"/>
            </a:endParaRPr>
          </a:p>
        </p:txBody>
      </p:sp>
      <p:sp>
        <p:nvSpPr>
          <p:cNvPr id="6" name="Скругленный прямоугольник 5"/>
          <p:cNvSpPr/>
          <p:nvPr/>
        </p:nvSpPr>
        <p:spPr>
          <a:xfrm>
            <a:off x="1406106" y="2078965"/>
            <a:ext cx="6150634" cy="2216990"/>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4500" dirty="0" smtClean="0"/>
              <a:t>LECTURE</a:t>
            </a:r>
            <a:r>
              <a:rPr lang="uz-Cyrl-UZ" sz="4500" dirty="0" smtClean="0"/>
              <a:t> 9</a:t>
            </a:r>
            <a:r>
              <a:rPr lang="en-US" sz="4500" dirty="0" smtClean="0"/>
              <a:t> </a:t>
            </a:r>
            <a:endParaRPr lang="ru-RU" sz="4500" dirty="0"/>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a:t>
            </a:fld>
            <a:endParaRPr/>
          </a:p>
        </p:txBody>
      </p:sp>
      <p:sp>
        <p:nvSpPr>
          <p:cNvPr id="2" name="Скругленный прямоугольник 1"/>
          <p:cNvSpPr/>
          <p:nvPr/>
        </p:nvSpPr>
        <p:spPr>
          <a:xfrm>
            <a:off x="4086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smtClean="0">
                <a:solidFill>
                  <a:srgbClr val="000099"/>
                </a:solidFill>
                <a:latin typeface="Times New Roman" pitchFamily="18" charset="0"/>
                <a:cs typeface="Times New Roman" pitchFamily="18" charset="0"/>
              </a:rPr>
              <a:t>2</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449243" y="187870"/>
            <a:ext cx="6918385" cy="72557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2200" b="1" dirty="0" smtClean="0">
                <a:latin typeface="Times New Roman" pitchFamily="18" charset="0"/>
                <a:cs typeface="Times New Roman" pitchFamily="18" charset="0"/>
              </a:rPr>
              <a:t>MAVZU:</a:t>
            </a:r>
            <a:r>
              <a:rPr lang="uz-Cyrl-UZ" sz="2200" b="1" dirty="0" smtClean="0">
                <a:latin typeface="Times New Roman" pitchFamily="18" charset="0"/>
                <a:cs typeface="Times New Roman" pitchFamily="18" charset="0"/>
              </a:rPr>
              <a:t> </a:t>
            </a:r>
            <a:r>
              <a:rPr lang="en-US" sz="2200" b="1" dirty="0" err="1">
                <a:latin typeface="Times New Roman" pitchFamily="18" charset="0"/>
                <a:cs typeface="Times New Roman" pitchFamily="18" charset="0"/>
              </a:rPr>
              <a:t>Siniq</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chok</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hosil</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kilib</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tikuvchi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mashinalar</a:t>
            </a:r>
            <a:r>
              <a:rPr lang="en-US" sz="2200" b="1" dirty="0">
                <a:latin typeface="Times New Roman" pitchFamily="18" charset="0"/>
                <a:cs typeface="Times New Roman" pitchFamily="18" charset="0"/>
              </a:rPr>
              <a:t>.</a:t>
            </a:r>
            <a:endParaRPr lang="ru-RU" sz="2200" b="1" dirty="0">
              <a:latin typeface="Times New Roman" pitchFamily="18" charset="0"/>
              <a:cs typeface="Times New Roman" pitchFamily="18" charset="0"/>
            </a:endParaRPr>
          </a:p>
        </p:txBody>
      </p:sp>
      <p:sp>
        <p:nvSpPr>
          <p:cNvPr id="4" name="Скругленный прямоугольник 3"/>
          <p:cNvSpPr/>
          <p:nvPr/>
        </p:nvSpPr>
        <p:spPr>
          <a:xfrm>
            <a:off x="2743200" y="1155957"/>
            <a:ext cx="3554083" cy="974785"/>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sz="3000" b="1" dirty="0" err="1">
                <a:latin typeface="Times New Roman" pitchFamily="18" charset="0"/>
                <a:cs typeface="Times New Roman" pitchFamily="18" charset="0"/>
              </a:rPr>
              <a:t>Reja</a:t>
            </a:r>
            <a:r>
              <a:rPr lang="en-US" sz="3000" b="1" dirty="0" smtClean="0">
                <a:latin typeface="Times New Roman" pitchFamily="18" charset="0"/>
                <a:cs typeface="Times New Roman" pitchFamily="18" charset="0"/>
              </a:rPr>
              <a:t>: </a:t>
            </a:r>
            <a:endParaRPr lang="ru-RU" sz="3000" b="1" dirty="0">
              <a:latin typeface="Times New Roman" pitchFamily="18" charset="0"/>
              <a:cs typeface="Times New Roman" pitchFamily="18" charset="0"/>
            </a:endParaRPr>
          </a:p>
          <a:p>
            <a:endParaRPr lang="ru-RU" b="1" dirty="0">
              <a:latin typeface="Times New Roman" pitchFamily="18" charset="0"/>
              <a:cs typeface="Times New Roman" pitchFamily="18" charset="0"/>
            </a:endParaRPr>
          </a:p>
        </p:txBody>
      </p:sp>
      <p:sp>
        <p:nvSpPr>
          <p:cNvPr id="5" name="Прямоугольник 4"/>
          <p:cNvSpPr/>
          <p:nvPr/>
        </p:nvSpPr>
        <p:spPr>
          <a:xfrm>
            <a:off x="449183" y="2251495"/>
            <a:ext cx="8264105" cy="314001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300" dirty="0" smtClean="0">
                <a:latin typeface="Times New Roman" pitchFamily="18" charset="0"/>
                <a:cs typeface="Times New Roman" pitchFamily="18" charset="0"/>
              </a:rPr>
              <a:t>1. </a:t>
            </a:r>
            <a:r>
              <a:rPr lang="en-US" sz="2300" dirty="0">
                <a:latin typeface="Times New Roman" pitchFamily="18" charset="0"/>
                <a:cs typeface="Times New Roman" pitchFamily="18" charset="0"/>
              </a:rPr>
              <a:t>«Minerva» (</a:t>
            </a:r>
            <a:r>
              <a:rPr lang="en-US" sz="2300" dirty="0" err="1">
                <a:latin typeface="Times New Roman" pitchFamily="18" charset="0"/>
                <a:cs typeface="Times New Roman" pitchFamily="18" charset="0"/>
              </a:rPr>
              <a:t>Chexiya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firmasining</a:t>
            </a:r>
            <a:r>
              <a:rPr lang="en-US" sz="2300" dirty="0">
                <a:latin typeface="Times New Roman" pitchFamily="18" charset="0"/>
                <a:cs typeface="Times New Roman" pitchFamily="18" charset="0"/>
              </a:rPr>
              <a:t> 335 </a:t>
            </a:r>
            <a:r>
              <a:rPr lang="en-US" sz="2300" dirty="0" err="1">
                <a:latin typeface="Times New Roman" pitchFamily="18" charset="0"/>
                <a:cs typeface="Times New Roman" pitchFamily="18" charset="0"/>
              </a:rPr>
              <a:t>rusumli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tikuv</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mashinasi</a:t>
            </a:r>
            <a:endParaRPr lang="ru-RU" sz="2300" dirty="0">
              <a:latin typeface="Times New Roman" pitchFamily="18" charset="0"/>
              <a:cs typeface="Times New Roman" pitchFamily="18" charset="0"/>
            </a:endParaRPr>
          </a:p>
          <a:p>
            <a:r>
              <a:rPr lang="en-US" sz="2300" dirty="0" smtClean="0">
                <a:latin typeface="Times New Roman" pitchFamily="18" charset="0"/>
                <a:cs typeface="Times New Roman" pitchFamily="18" charset="0"/>
              </a:rPr>
              <a:t>2. </a:t>
            </a:r>
            <a:r>
              <a:rPr lang="en-US" sz="2300" dirty="0" err="1" smtClean="0">
                <a:latin typeface="Times New Roman" pitchFamily="18" charset="0"/>
                <a:cs typeface="Times New Roman" pitchFamily="18" charset="0"/>
              </a:rPr>
              <a:t>Tayanch</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tipidagi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siniq</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bahyaqator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hosil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qiluvchi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mashinalarning</a:t>
            </a:r>
            <a:r>
              <a:rPr lang="en-US" sz="2300" dirty="0">
                <a:latin typeface="Times New Roman" pitchFamily="18" charset="0"/>
                <a:cs typeface="Times New Roman" pitchFamily="18" charset="0"/>
              </a:rPr>
              <a:t>  </a:t>
            </a:r>
            <a:r>
              <a:rPr lang="en-US" sz="2300" dirty="0" err="1" smtClean="0">
                <a:latin typeface="Times New Roman" pitchFamily="18" charset="0"/>
                <a:cs typeface="Times New Roman" pitchFamily="18" charset="0"/>
              </a:rPr>
              <a:t>konstruktiv</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tomonlari</a:t>
            </a:r>
            <a:r>
              <a:rPr lang="en-US" sz="2300" dirty="0">
                <a:latin typeface="Times New Roman" pitchFamily="18" charset="0"/>
                <a:cs typeface="Times New Roman" pitchFamily="18" charset="0"/>
              </a:rPr>
              <a:t>. </a:t>
            </a:r>
            <a:endParaRPr lang="ru-RU" sz="2300" dirty="0">
              <a:latin typeface="Times New Roman" pitchFamily="18" charset="0"/>
              <a:cs typeface="Times New Roman" pitchFamily="18" charset="0"/>
            </a:endParaRPr>
          </a:p>
          <a:p>
            <a:r>
              <a:rPr lang="en-US" sz="2300" dirty="0" smtClean="0">
                <a:latin typeface="Times New Roman" pitchFamily="18" charset="0"/>
                <a:cs typeface="Times New Roman" pitchFamily="18" charset="0"/>
              </a:rPr>
              <a:t>3. </a:t>
            </a:r>
            <a:r>
              <a:rPr lang="en-US" sz="2300" dirty="0" err="1">
                <a:latin typeface="Times New Roman" pitchFamily="18" charset="0"/>
                <a:cs typeface="Times New Roman" pitchFamily="18" charset="0"/>
              </a:rPr>
              <a:t>Murakkab</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ko`rinishdagi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bahyaqator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hosil</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qiluvchi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mashinalar</a:t>
            </a:r>
            <a:r>
              <a:rPr lang="en-US" sz="2300" dirty="0">
                <a:latin typeface="Times New Roman" pitchFamily="18" charset="0"/>
                <a:cs typeface="Times New Roman" pitchFamily="18" charset="0"/>
              </a:rPr>
              <a:t>. </a:t>
            </a:r>
            <a:endParaRPr lang="ru-RU" sz="2300" dirty="0">
              <a:latin typeface="Times New Roman" pitchFamily="18" charset="0"/>
              <a:cs typeface="Times New Roman" pitchFamily="18" charset="0"/>
            </a:endParaRPr>
          </a:p>
          <a:p>
            <a:r>
              <a:rPr lang="en-US" sz="2300" dirty="0" smtClean="0">
                <a:latin typeface="Times New Roman" pitchFamily="18" charset="0"/>
                <a:cs typeface="Times New Roman" pitchFamily="18" charset="0"/>
              </a:rPr>
              <a:t>4. </a:t>
            </a:r>
            <a:r>
              <a:rPr lang="en-US" sz="2300" dirty="0" err="1">
                <a:latin typeface="Times New Roman" pitchFamily="18" charset="0"/>
                <a:cs typeface="Times New Roman" pitchFamily="18" charset="0"/>
              </a:rPr>
              <a:t>Mashinalar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ishlaganida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yuz</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beruvchi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nosozliklar</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sozlash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yo‘llari</a:t>
            </a:r>
            <a:r>
              <a:rPr lang="en-US" sz="2300" dirty="0">
                <a:latin typeface="Times New Roman" pitchFamily="18" charset="0"/>
                <a:cs typeface="Times New Roman" pitchFamily="18" charset="0"/>
              </a:rPr>
              <a:t>.</a:t>
            </a:r>
            <a:endParaRPr lang="ru-RU" sz="2300" dirty="0">
              <a:latin typeface="Times New Roman" pitchFamily="18" charset="0"/>
              <a:cs typeface="Times New Roman" pitchFamily="18" charset="0"/>
            </a:endParaRPr>
          </a:p>
          <a:p>
            <a:r>
              <a:rPr lang="en-US" sz="2300" dirty="0" smtClean="0">
                <a:latin typeface="Times New Roman" pitchFamily="18" charset="0"/>
                <a:cs typeface="Times New Roman" pitchFamily="18" charset="0"/>
              </a:rPr>
              <a:t>5. </a:t>
            </a:r>
            <a:r>
              <a:rPr lang="uz-Cyrl-UZ" sz="2300" dirty="0" smtClean="0">
                <a:latin typeface="Times New Roman" pitchFamily="18" charset="0"/>
                <a:cs typeface="Times New Roman" pitchFamily="18" charset="0"/>
              </a:rPr>
              <a:t>26-sinf </a:t>
            </a:r>
            <a:r>
              <a:rPr lang="uz-Cyrl-UZ" sz="2300" dirty="0">
                <a:latin typeface="Times New Roman" pitchFamily="18" charset="0"/>
                <a:cs typeface="Times New Roman" pitchFamily="18" charset="0"/>
              </a:rPr>
              <a:t>mashinasining texnik ta’rifi, tuzilishi va ishlash </a:t>
            </a:r>
            <a:r>
              <a:rPr lang="uz-Cyrl-UZ" sz="2300" dirty="0" smtClean="0">
                <a:latin typeface="Times New Roman" pitchFamily="18" charset="0"/>
                <a:cs typeface="Times New Roman" pitchFamily="18" charset="0"/>
              </a:rPr>
              <a:t>prinsipi</a:t>
            </a:r>
            <a:r>
              <a:rPr lang="en-US" sz="2300" dirty="0" smtClean="0">
                <a:latin typeface="Times New Roman" pitchFamily="18" charset="0"/>
                <a:cs typeface="Times New Roman" pitchFamily="18" charset="0"/>
              </a:rPr>
              <a:t>.</a:t>
            </a:r>
            <a:endParaRPr lang="ru-RU" sz="2300" dirty="0">
              <a:latin typeface="Times New Roman" pitchFamily="18" charset="0"/>
              <a:cs typeface="Times New Roman" pitchFamily="18" charset="0"/>
            </a:endParaRPr>
          </a:p>
        </p:txBody>
      </p:sp>
    </p:spTree>
    <p:extLst>
      <p:ext uri="{BB962C8B-B14F-4D97-AF65-F5344CB8AC3E}">
        <p14:creationId xmlns:p14="http://schemas.microsoft.com/office/powerpoint/2010/main" val="155622089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a:t>
            </a:fld>
            <a:endParaRPr/>
          </a:p>
        </p:txBody>
      </p:sp>
      <p:sp>
        <p:nvSpPr>
          <p:cNvPr id="3" name="Скругленный прямоугольник 2"/>
          <p:cNvSpPr/>
          <p:nvPr/>
        </p:nvSpPr>
        <p:spPr>
          <a:xfrm>
            <a:off x="1406106" y="310562"/>
            <a:ext cx="7021902" cy="10610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Times New Roman" pitchFamily="18" charset="0"/>
                <a:cs typeface="Times New Roman" pitchFamily="18" charset="0"/>
              </a:rPr>
              <a:t>«Minerva» (</a:t>
            </a:r>
            <a:r>
              <a:rPr lang="en-US" sz="3200" b="1" dirty="0" err="1">
                <a:latin typeface="Times New Roman" pitchFamily="18" charset="0"/>
                <a:cs typeface="Times New Roman" pitchFamily="18" charset="0"/>
              </a:rPr>
              <a:t>Chexiya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firmasining</a:t>
            </a:r>
            <a:r>
              <a:rPr lang="en-US" sz="3200" b="1" dirty="0">
                <a:latin typeface="Times New Roman" pitchFamily="18" charset="0"/>
                <a:cs typeface="Times New Roman" pitchFamily="18" charset="0"/>
              </a:rPr>
              <a:t> 335 </a:t>
            </a:r>
            <a:r>
              <a:rPr lang="en-US" sz="3200" b="1" dirty="0" err="1">
                <a:latin typeface="Times New Roman" pitchFamily="18" charset="0"/>
                <a:cs typeface="Times New Roman" pitchFamily="18" charset="0"/>
              </a:rPr>
              <a:t>rusumli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tikuv</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mashinasi</a:t>
            </a:r>
            <a:endParaRPr lang="ru-RU" sz="3200" dirty="0">
              <a:latin typeface="Times New Roman" pitchFamily="18" charset="0"/>
              <a:cs typeface="Times New Roman" pitchFamily="18" charset="0"/>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en-US" altLang="ru-RU" sz="2900" b="1" dirty="0">
                <a:solidFill>
                  <a:srgbClr val="000099"/>
                </a:solidFill>
                <a:latin typeface="Times New Roman" pitchFamily="18" charset="0"/>
                <a:cs typeface="Times New Roman" pitchFamily="18" charset="0"/>
              </a:rPr>
              <a:t>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52450" y="1633865"/>
            <a:ext cx="8077200" cy="3754874"/>
          </a:xfrm>
          <a:prstGeom prst="rect">
            <a:avLst/>
          </a:prstGeom>
        </p:spPr>
        <p:txBody>
          <a:bodyPr wrap="square">
            <a:spAutoFit/>
          </a:bodyPr>
          <a:lstStyle/>
          <a:p>
            <a:pPr algn="just"/>
            <a:r>
              <a:rPr lang="en-US" sz="2800" dirty="0" smtClean="0"/>
              <a:t>	</a:t>
            </a:r>
            <a:r>
              <a:rPr lang="en-US" sz="3400" dirty="0" smtClean="0">
                <a:latin typeface="Times New Roman" pitchFamily="18" charset="0"/>
                <a:cs typeface="Times New Roman" pitchFamily="18" charset="0"/>
              </a:rPr>
              <a:t>Bu </a:t>
            </a:r>
            <a:r>
              <a:rPr lang="en-US" sz="3400" dirty="0" err="1">
                <a:latin typeface="Times New Roman" pitchFamily="18" charset="0"/>
                <a:cs typeface="Times New Roman" pitchFamily="18" charset="0"/>
              </a:rPr>
              <a:t>mashina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siniq</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moki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bahyaqator</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yuritib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tikishga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mo`ljallangan</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bo`lib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ikki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variantda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ishlab</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chiqariladi</a:t>
            </a:r>
            <a:r>
              <a:rPr lang="en-US" sz="3400" dirty="0">
                <a:latin typeface="Times New Roman" pitchFamily="18" charset="0"/>
                <a:cs typeface="Times New Roman" pitchFamily="18" charset="0"/>
              </a:rPr>
              <a:t>: 335-121 </a:t>
            </a:r>
            <a:r>
              <a:rPr lang="en-US" sz="3400" dirty="0" err="1">
                <a:latin typeface="Times New Roman" pitchFamily="18" charset="0"/>
                <a:cs typeface="Times New Roman" pitchFamily="18" charset="0"/>
              </a:rPr>
              <a:t>rusumli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tikuv</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mashinasi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kostyumbop</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paltobop</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gazlamalarni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tikishga</a:t>
            </a:r>
            <a:r>
              <a:rPr lang="en-US" sz="3400" dirty="0">
                <a:latin typeface="Times New Roman" pitchFamily="18" charset="0"/>
                <a:cs typeface="Times New Roman" pitchFamily="18" charset="0"/>
              </a:rPr>
              <a:t>, 335-221 </a:t>
            </a:r>
            <a:r>
              <a:rPr lang="en-US" sz="3400" dirty="0" err="1">
                <a:latin typeface="Times New Roman" pitchFamily="18" charset="0"/>
                <a:cs typeface="Times New Roman" pitchFamily="18" charset="0"/>
              </a:rPr>
              <a:t>rusumli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tikuv</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mashinasi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esa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trikotaj</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va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yengil</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gazlamalarni</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tikishga</a:t>
            </a:r>
            <a:r>
              <a:rPr lang="en-US" sz="3400" dirty="0">
                <a:latin typeface="Times New Roman" pitchFamily="18" charset="0"/>
                <a:cs typeface="Times New Roman" pitchFamily="18" charset="0"/>
              </a:rPr>
              <a:t> </a:t>
            </a:r>
            <a:r>
              <a:rPr lang="en-US" sz="3400" dirty="0" err="1">
                <a:latin typeface="Times New Roman" pitchFamily="18" charset="0"/>
                <a:cs typeface="Times New Roman" pitchFamily="18" charset="0"/>
              </a:rPr>
              <a:t>mo`ljallangan</a:t>
            </a:r>
            <a:r>
              <a:rPr lang="en-US" sz="3400" dirty="0">
                <a:latin typeface="Times New Roman" pitchFamily="18" charset="0"/>
                <a:cs typeface="Times New Roman" pitchFamily="18" charset="0"/>
              </a:rPr>
              <a:t>.</a:t>
            </a:r>
            <a:endParaRPr lang="ru-RU" sz="3400" dirty="0">
              <a:latin typeface="Times New Roman" pitchFamily="18" charset="0"/>
              <a:cs typeface="Times New Roman" pitchFamily="18" charset="0"/>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4</a:t>
            </a:fld>
            <a:endParaRPr/>
          </a:p>
        </p:txBody>
      </p:sp>
      <p:sp>
        <p:nvSpPr>
          <p:cNvPr id="8" name="Скругленный прямоугольник 7"/>
          <p:cNvSpPr/>
          <p:nvPr/>
        </p:nvSpPr>
        <p:spPr>
          <a:xfrm>
            <a:off x="322894"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4</a:t>
            </a:r>
            <a:endParaRPr lang="ru-RU" altLang="ru-RU" sz="2900" b="1" dirty="0">
              <a:solidFill>
                <a:srgbClr val="000099"/>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t="8896" b="11208"/>
          <a:stretch>
            <a:fillRect/>
          </a:stretch>
        </p:blipFill>
        <p:spPr bwMode="auto">
          <a:xfrm>
            <a:off x="736962" y="828672"/>
            <a:ext cx="7770396" cy="4517453"/>
          </a:xfrm>
          <a:prstGeom prst="rect">
            <a:avLst/>
          </a:prstGeom>
          <a:noFill/>
          <a:extLst>
            <a:ext uri="{909E8E84-426E-40DD-AFC4-6F175D3DCCD1}">
              <a14:hiddenFill xmlns:a14="http://schemas.microsoft.com/office/drawing/2010/main">
                <a:solidFill>
                  <a:srgbClr val="FFFFFF"/>
                </a:solidFill>
              </a14:hiddenFill>
            </a:ext>
          </a:extLst>
        </p:spPr>
      </p:pic>
      <p:sp>
        <p:nvSpPr>
          <p:cNvPr id="3" name="Скругленный прямоугольник 2"/>
          <p:cNvSpPr/>
          <p:nvPr/>
        </p:nvSpPr>
        <p:spPr>
          <a:xfrm>
            <a:off x="857250" y="5962650"/>
            <a:ext cx="7650108" cy="657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latin typeface="Times New Roman" pitchFamily="18" charset="0"/>
                <a:cs typeface="Times New Roman" pitchFamily="18" charset="0"/>
              </a:rPr>
              <a:t>335 </a:t>
            </a:r>
            <a:r>
              <a:rPr lang="en-US" sz="2800" dirty="0" err="1">
                <a:latin typeface="Times New Roman" pitchFamily="18" charset="0"/>
                <a:cs typeface="Times New Roman" pitchFamily="18" charset="0"/>
              </a:rPr>
              <a:t>rusumli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tikuv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mashinasi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tashqi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ko`rinishi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018682433"/>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5</a:t>
            </a:fld>
            <a:endParaRPr/>
          </a:p>
        </p:txBody>
      </p:sp>
      <p:sp>
        <p:nvSpPr>
          <p:cNvPr id="8" name="Скругленный прямоугольник 7"/>
          <p:cNvSpPr/>
          <p:nvPr/>
        </p:nvSpPr>
        <p:spPr>
          <a:xfrm>
            <a:off x="341944"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5</a:t>
            </a:r>
            <a:endParaRPr lang="ru-RU" altLang="ru-RU" sz="2900" b="1" dirty="0">
              <a:solidFill>
                <a:srgbClr val="000099"/>
              </a:solidFill>
              <a:latin typeface="Times New Roman" pitchFamily="18" charset="0"/>
              <a:cs typeface="Times New Roman" pitchFamily="18" charset="0"/>
            </a:endParaRPr>
          </a:p>
        </p:txBody>
      </p:sp>
      <p:sp>
        <p:nvSpPr>
          <p:cNvPr id="2" name="Rectangle 1"/>
          <p:cNvSpPr>
            <a:spLocks noChangeArrowheads="1"/>
          </p:cNvSpPr>
          <p:nvPr/>
        </p:nvSpPr>
        <p:spPr bwMode="auto">
          <a:xfrm rot="10800000" flipV="1">
            <a:off x="523585" y="748340"/>
            <a:ext cx="8191789"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Birinchi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variant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mashina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asosiy</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valining</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aylanish</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chastotasi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4000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ayl</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/min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gacha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ikkinchi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variantniki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4200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ayl</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/min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gacha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bahyasining</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yirikligi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0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5 mm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gacha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rostlanadi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bahyaqatorning</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kengligi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birinchi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variantda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0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10 mm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gacha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ikkinchi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variantda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0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dan</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6 mm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gacha</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rostlanadi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ru-RU" sz="3600"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6</a:t>
            </a:fld>
            <a:endParaRPr/>
          </a:p>
        </p:txBody>
      </p:sp>
      <p:sp>
        <p:nvSpPr>
          <p:cNvPr id="8" name="Скругленный прямоугольник 7"/>
          <p:cNvSpPr/>
          <p:nvPr/>
        </p:nvSpPr>
        <p:spPr>
          <a:xfrm>
            <a:off x="4086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6</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08619" y="628228"/>
            <a:ext cx="8373431" cy="5016758"/>
          </a:xfrm>
          <a:prstGeom prst="rect">
            <a:avLst/>
          </a:prstGeom>
        </p:spPr>
        <p:txBody>
          <a:bodyPr wrap="square">
            <a:spAutoFit/>
          </a:bodyPr>
          <a:lstStyle/>
          <a:p>
            <a:pPr algn="just"/>
            <a:r>
              <a:rPr lang="uz-Cyrl-UZ"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Mashinada</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krivoship-shatunli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chetlatkichi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aylanma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sharnir-sterjenli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tortgich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materiallarni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suradigan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reyka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tipidagi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choklarni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puxtalash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qurilmasi</a:t>
            </a:r>
            <a:r>
              <a:rPr lang="en-US" sz="3200" dirty="0">
                <a:latin typeface="Times New Roman" pitchFamily="18" charset="0"/>
                <a:cs typeface="Times New Roman" pitchFamily="18" charset="0"/>
              </a:rPr>
              <a:t> bor. </a:t>
            </a:r>
            <a:r>
              <a:rPr lang="en-US" sz="3200" dirty="0" err="1">
                <a:latin typeface="Times New Roman" pitchFamily="18" charset="0"/>
                <a:cs typeface="Times New Roman" pitchFamily="18" charset="0"/>
              </a:rPr>
              <a:t>Bundan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tashqari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birinchi</a:t>
            </a:r>
            <a:r>
              <a:rPr lang="en-US" sz="3200" dirty="0">
                <a:latin typeface="Times New Roman" pitchFamily="18" charset="0"/>
                <a:cs typeface="Times New Roman" pitchFamily="18" charset="0"/>
              </a:rPr>
              <a:t> variant </a:t>
            </a:r>
            <a:r>
              <a:rPr lang="en-US" sz="3200" dirty="0" err="1">
                <a:latin typeface="Times New Roman" pitchFamily="18" charset="0"/>
                <a:cs typeface="Times New Roman" pitchFamily="18" charset="0"/>
              </a:rPr>
              <a:t>mashinada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siniq</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bahyaqatorni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plastinasi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markaziga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nisbatan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o`ngga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chapga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surish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qurilmasi</a:t>
            </a:r>
            <a:r>
              <a:rPr lang="en-US" sz="3200" dirty="0">
                <a:latin typeface="Times New Roman" pitchFamily="18" charset="0"/>
                <a:cs typeface="Times New Roman" pitchFamily="18" charset="0"/>
              </a:rPr>
              <a:t> ham bor. </a:t>
            </a:r>
            <a:r>
              <a:rPr lang="en-US" sz="3200" dirty="0" err="1">
                <a:latin typeface="Times New Roman" pitchFamily="18" charset="0"/>
                <a:cs typeface="Times New Roman" pitchFamily="18" charset="0"/>
              </a:rPr>
              <a:t>Moki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avtomatik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moylanadi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moy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karterining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ichida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aylanadi</a:t>
            </a:r>
            <a:r>
              <a:rPr lang="en-US"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7</a:t>
            </a:fld>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76250" y="768037"/>
            <a:ext cx="8286750" cy="4524315"/>
          </a:xfrm>
          <a:prstGeom prst="rect">
            <a:avLst/>
          </a:prstGeom>
        </p:spPr>
        <p:txBody>
          <a:bodyPr wrap="square">
            <a:spAutoFit/>
          </a:bodyPr>
          <a:lstStyle/>
          <a:p>
            <a:pPr algn="just"/>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Ip</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taqish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urami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galtakdan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chiqkan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sterjen</a:t>
            </a:r>
            <a:r>
              <a:rPr lang="en-US" sz="3200" dirty="0">
                <a:latin typeface="Times New Roman" pitchFamily="18" charset="0"/>
                <a:cs typeface="Times New Roman" pitchFamily="18" charset="0"/>
              </a:rPr>
              <a:t> 7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(1.10-rasm) </a:t>
            </a:r>
            <a:r>
              <a:rPr lang="en-US" sz="3200" dirty="0" err="1">
                <a:latin typeface="Times New Roman" pitchFamily="18" charset="0"/>
                <a:cs typeface="Times New Roman" pitchFamily="18" charset="0"/>
              </a:rPr>
              <a:t>teshigidan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yo`naltirish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burchakligi</a:t>
            </a:r>
            <a:r>
              <a:rPr lang="en-US" sz="3200" dirty="0">
                <a:latin typeface="Times New Roman" pitchFamily="18" charset="0"/>
                <a:cs typeface="Times New Roman" pitchFamily="18" charset="0"/>
              </a:rPr>
              <a:t> 6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uchta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teshigidan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birin-ketin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o`tkaziladi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taranglash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rostlagichning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shaybalari</a:t>
            </a:r>
            <a:r>
              <a:rPr lang="en-US" sz="3200" dirty="0">
                <a:latin typeface="Times New Roman" pitchFamily="18" charset="0"/>
                <a:cs typeface="Times New Roman" pitchFamily="18" charset="0"/>
              </a:rPr>
              <a:t> 14 </a:t>
            </a:r>
            <a:r>
              <a:rPr lang="en-US" sz="3200" dirty="0" err="1">
                <a:latin typeface="Times New Roman" pitchFamily="18" charset="0"/>
                <a:cs typeface="Times New Roman" pitchFamily="18" charset="0"/>
              </a:rPr>
              <a:t>orasidan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aylantirib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utib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prujinasi</a:t>
            </a:r>
            <a:r>
              <a:rPr lang="en-US" sz="3200" dirty="0">
                <a:latin typeface="Times New Roman" pitchFamily="18" charset="0"/>
                <a:cs typeface="Times New Roman" pitchFamily="18" charset="0"/>
              </a:rPr>
              <a:t> 4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halqasiga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kiritiladi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o`ngdan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yuqoriga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qaratib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yo`naltirgich</a:t>
            </a:r>
            <a:r>
              <a:rPr lang="en-US" sz="3200" dirty="0">
                <a:latin typeface="Times New Roman" pitchFamily="18" charset="0"/>
                <a:cs typeface="Times New Roman" pitchFamily="18" charset="0"/>
              </a:rPr>
              <a:t> 3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ortiga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olib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utiladi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o`ngdan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chapga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tortgich</a:t>
            </a:r>
            <a:r>
              <a:rPr lang="en-US" sz="3200" dirty="0">
                <a:latin typeface="Times New Roman" pitchFamily="18" charset="0"/>
                <a:cs typeface="Times New Roman" pitchFamily="18" charset="0"/>
              </a:rPr>
              <a:t> 5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qo`logiga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taqiladi</a:t>
            </a:r>
            <a:r>
              <a:rPr lang="en-US" sz="3200" dirty="0">
                <a:latin typeface="Times New Roman" pitchFamily="18" charset="0"/>
                <a:cs typeface="Times New Roman" pitchFamily="18" charset="0"/>
              </a:rPr>
              <a:t>.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8</a:t>
            </a:fld>
            <a:endParaRPr/>
          </a:p>
        </p:txBody>
      </p:sp>
      <p:sp>
        <p:nvSpPr>
          <p:cNvPr id="8" name="Скругленный прямоугольник 7"/>
          <p:cNvSpPr/>
          <p:nvPr/>
        </p:nvSpPr>
        <p:spPr>
          <a:xfrm>
            <a:off x="3324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09298" y="471020"/>
            <a:ext cx="8143875" cy="5170646"/>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Keyin</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yuqoridan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pastga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ipni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sim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ip</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yo`naltirgich</a:t>
            </a:r>
            <a:r>
              <a:rPr lang="en-US" sz="3000" dirty="0">
                <a:latin typeface="Times New Roman" pitchFamily="18" charset="0"/>
                <a:cs typeface="Times New Roman" pitchFamily="18" charset="0"/>
              </a:rPr>
              <a:t> 13 </a:t>
            </a:r>
            <a:r>
              <a:rPr lang="en-US" sz="3000" dirty="0" err="1">
                <a:latin typeface="Times New Roman" pitchFamily="18" charset="0"/>
                <a:cs typeface="Times New Roman" pitchFamily="18" charset="0"/>
              </a:rPr>
              <a:t>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igna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tutgich</a:t>
            </a:r>
            <a:r>
              <a:rPr lang="en-US" sz="3000" dirty="0">
                <a:latin typeface="Times New Roman" pitchFamily="18" charset="0"/>
                <a:cs typeface="Times New Roman" pitchFamily="18" charset="0"/>
              </a:rPr>
              <a:t> 2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teshigidan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o`tkazib</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tikuvchidan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nariga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tomon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igna</a:t>
            </a:r>
            <a:r>
              <a:rPr lang="en-US" sz="3000" dirty="0">
                <a:latin typeface="Times New Roman" pitchFamily="18" charset="0"/>
                <a:cs typeface="Times New Roman" pitchFamily="18" charset="0"/>
              </a:rPr>
              <a:t> 1 </a:t>
            </a:r>
            <a:r>
              <a:rPr lang="en-US" sz="3000" dirty="0" err="1">
                <a:latin typeface="Times New Roman" pitchFamily="18" charset="0"/>
                <a:cs typeface="Times New Roman" pitchFamily="18" charset="0"/>
              </a:rPr>
              <a:t>ko`ziga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taqiladi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Igna</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mexanizmi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ikkita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uzeldan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iborat</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ignani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vertikal</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harakatlantirish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uzeli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gorizontal</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ogma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harakatlantirish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uzeli</a:t>
            </a:r>
            <a:r>
              <a:rPr lang="en-US" sz="3000" dirty="0" smtClean="0">
                <a:latin typeface="Times New Roman" pitchFamily="18" charset="0"/>
                <a:cs typeface="Times New Roman" pitchFamily="18" charset="0"/>
              </a:rPr>
              <a:t>.</a:t>
            </a:r>
          </a:p>
          <a:p>
            <a:pPr algn="just"/>
            <a:r>
              <a:rPr lang="en-US" sz="3000" dirty="0" smtClean="0">
                <a:latin typeface="Times New Roman" pitchFamily="18" charset="0"/>
                <a:cs typeface="Times New Roman" pitchFamily="18" charset="0"/>
              </a:rPr>
              <a:t>	Bosh </a:t>
            </a:r>
            <a:r>
              <a:rPr lang="en-US" sz="3000" dirty="0" err="1">
                <a:latin typeface="Times New Roman" pitchFamily="18" charset="0"/>
                <a:cs typeface="Times New Roman" pitchFamily="18" charset="0"/>
              </a:rPr>
              <a:t>val</a:t>
            </a:r>
            <a:r>
              <a:rPr lang="en-US" sz="3000" dirty="0">
                <a:latin typeface="Times New Roman" pitchFamily="18" charset="0"/>
                <a:cs typeface="Times New Roman" pitchFamily="18" charset="0"/>
              </a:rPr>
              <a:t> 13 </a:t>
            </a:r>
            <a:r>
              <a:rPr lang="en-US" sz="3000" dirty="0" err="1" smtClean="0">
                <a:latin typeface="Times New Roman" pitchFamily="18" charset="0"/>
                <a:cs typeface="Times New Roman" pitchFamily="18" charset="0"/>
              </a:rPr>
              <a:t>dumalash</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podshipniklar</a:t>
            </a:r>
            <a:r>
              <a:rPr lang="en-US" sz="3000" dirty="0">
                <a:latin typeface="Times New Roman" pitchFamily="18" charset="0"/>
                <a:cs typeface="Times New Roman" pitchFamily="18" charset="0"/>
              </a:rPr>
              <a:t> 6, 15 da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vtulka</a:t>
            </a:r>
            <a:r>
              <a:rPr lang="en-US" sz="3000" dirty="0">
                <a:latin typeface="Times New Roman" pitchFamily="18" charset="0"/>
                <a:cs typeface="Times New Roman" pitchFamily="18" charset="0"/>
              </a:rPr>
              <a:t> 14 </a:t>
            </a:r>
            <a:r>
              <a:rPr lang="en-US" sz="3000" dirty="0" err="1">
                <a:latin typeface="Times New Roman" pitchFamily="18" charset="0"/>
                <a:cs typeface="Times New Roman" pitchFamily="18" charset="0"/>
              </a:rPr>
              <a:t>ichida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ilgarilanma-kaytma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harakatlanadi</a:t>
            </a:r>
            <a:r>
              <a:rPr lang="en-US" sz="3000" dirty="0">
                <a:latin typeface="Times New Roman" pitchFamily="18" charset="0"/>
                <a:cs typeface="Times New Roman" pitchFamily="18" charset="0"/>
              </a:rPr>
              <a:t>. Bosh </a:t>
            </a:r>
            <a:r>
              <a:rPr lang="en-US" sz="3000" dirty="0" err="1">
                <a:latin typeface="Times New Roman" pitchFamily="18" charset="0"/>
                <a:cs typeface="Times New Roman" pitchFamily="18" charset="0"/>
              </a:rPr>
              <a:t>valning</a:t>
            </a:r>
            <a:r>
              <a:rPr lang="en-US" sz="3000" dirty="0">
                <a:latin typeface="Times New Roman" pitchFamily="18" charset="0"/>
                <a:cs typeface="Times New Roman" pitchFamily="18" charset="0"/>
              </a:rPr>
              <a:t> chap </a:t>
            </a:r>
            <a:r>
              <a:rPr lang="en-US" sz="3000" dirty="0" err="1">
                <a:latin typeface="Times New Roman" pitchFamily="18" charset="0"/>
                <a:cs typeface="Times New Roman" pitchFamily="18" charset="0"/>
              </a:rPr>
              <a:t>uchiga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qo`shalok</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barmoq</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o`rnatilgan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ekstsentrik</a:t>
            </a:r>
            <a:r>
              <a:rPr lang="en-US" sz="3000" dirty="0">
                <a:latin typeface="Times New Roman" pitchFamily="18" charset="0"/>
                <a:cs typeface="Times New Roman" pitchFamily="18" charset="0"/>
              </a:rPr>
              <a:t> 4 </a:t>
            </a:r>
            <a:r>
              <a:rPr lang="en-US" sz="3000" dirty="0" err="1">
                <a:latin typeface="Times New Roman" pitchFamily="18" charset="0"/>
                <a:cs typeface="Times New Roman" pitchFamily="18" charset="0"/>
              </a:rPr>
              <a:t>mahkamlangan</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9</a:t>
            </a:fld>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23875" y="1026389"/>
            <a:ext cx="8172450" cy="4031873"/>
          </a:xfrm>
          <a:prstGeom prst="rect">
            <a:avLst/>
          </a:prstGeom>
        </p:spPr>
        <p:txBody>
          <a:bodyPr wrap="square">
            <a:spAutoFit/>
          </a:bodyPr>
          <a:lstStyle/>
          <a:p>
            <a:pPr algn="just"/>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Barmoqni</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tashqi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elkasiga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shatun</a:t>
            </a:r>
            <a:r>
              <a:rPr lang="en-US" sz="3200" dirty="0">
                <a:latin typeface="Times New Roman" pitchFamily="18" charset="0"/>
                <a:cs typeface="Times New Roman" pitchFamily="18" charset="0"/>
              </a:rPr>
              <a:t> 3 </a:t>
            </a:r>
            <a:r>
              <a:rPr lang="en-US" sz="3200" dirty="0" err="1">
                <a:latin typeface="Times New Roman" pitchFamily="18" charset="0"/>
                <a:cs typeface="Times New Roman" pitchFamily="18" charset="0"/>
              </a:rPr>
              <a: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kallagi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kiydirilgan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SHatunning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kallagi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povodok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barmogi</a:t>
            </a:r>
            <a:r>
              <a:rPr lang="en-US" sz="3200" dirty="0">
                <a:latin typeface="Times New Roman" pitchFamily="18" charset="0"/>
                <a:cs typeface="Times New Roman" pitchFamily="18" charset="0"/>
              </a:rPr>
              <a:t> 43 </a:t>
            </a:r>
            <a:r>
              <a:rPr lang="en-US" sz="3200" dirty="0" err="1">
                <a:latin typeface="Times New Roman" pitchFamily="18" charset="0"/>
                <a:cs typeface="Times New Roman" pitchFamily="18" charset="0"/>
              </a:rPr>
              <a:t>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kiydiriladi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Povodok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vinti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yordamida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yuritgich</a:t>
            </a:r>
            <a:r>
              <a:rPr lang="en-US" sz="3200" dirty="0">
                <a:latin typeface="Times New Roman" pitchFamily="18" charset="0"/>
                <a:cs typeface="Times New Roman" pitchFamily="18" charset="0"/>
              </a:rPr>
              <a:t> 42 </a:t>
            </a:r>
            <a:r>
              <a:rPr lang="en-US" sz="3200" dirty="0" err="1">
                <a:latin typeface="Times New Roman" pitchFamily="18" charset="0"/>
                <a:cs typeface="Times New Roman" pitchFamily="18" charset="0"/>
              </a:rPr>
              <a:t>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mahkamlangan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shatun</a:t>
            </a:r>
            <a:r>
              <a:rPr lang="en-US" sz="3200" dirty="0">
                <a:latin typeface="Times New Roman" pitchFamily="18" charset="0"/>
                <a:cs typeface="Times New Roman" pitchFamily="18" charset="0"/>
              </a:rPr>
              <a:t> 3, </a:t>
            </a:r>
            <a:r>
              <a:rPr lang="en-US" sz="3200" dirty="0" err="1">
                <a:latin typeface="Times New Roman" pitchFamily="18" charset="0"/>
                <a:cs typeface="Times New Roman" pitchFamily="18" charset="0"/>
              </a:rPr>
              <a:t>ustki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kallaklarining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sharnirli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bog`lanishi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yuritgichning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bahyaqatorga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ko`ndalang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surilishini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ta`minlaydi</a:t>
            </a:r>
            <a:r>
              <a:rPr lang="en-US"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10</a:t>
            </a:fld>
            <a:endParaRPr/>
          </a:p>
        </p:txBody>
      </p:sp>
      <p:sp>
        <p:nvSpPr>
          <p:cNvPr id="8" name="Скругленный прямоугольник 7"/>
          <p:cNvSpPr/>
          <p:nvPr/>
        </p:nvSpPr>
        <p:spPr>
          <a:xfrm>
            <a:off x="31336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90248" y="496767"/>
            <a:ext cx="8181975" cy="5170646"/>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Igna</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yuritgich</a:t>
            </a:r>
            <a:r>
              <a:rPr lang="en-US" sz="3000" dirty="0">
                <a:latin typeface="Times New Roman" pitchFamily="18" charset="0"/>
                <a:cs typeface="Times New Roman" pitchFamily="18" charset="0"/>
              </a:rPr>
              <a:t> 42 </a:t>
            </a:r>
            <a:r>
              <a:rPr lang="en-US" sz="3000" dirty="0" err="1">
                <a:latin typeface="Times New Roman" pitchFamily="18" charset="0"/>
                <a:cs typeface="Times New Roman" pitchFamily="18" charset="0"/>
              </a:rPr>
              <a:t>ramka</a:t>
            </a:r>
            <a:r>
              <a:rPr lang="en-US" sz="3000" dirty="0">
                <a:latin typeface="Times New Roman" pitchFamily="18" charset="0"/>
                <a:cs typeface="Times New Roman" pitchFamily="18" charset="0"/>
              </a:rPr>
              <a:t> 41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ikkita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yo`naltirgichi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polzun</a:t>
            </a:r>
            <a:r>
              <a:rPr lang="en-US" sz="3000" dirty="0">
                <a:latin typeface="Times New Roman" pitchFamily="18" charset="0"/>
                <a:cs typeface="Times New Roman" pitchFamily="18" charset="0"/>
              </a:rPr>
              <a:t> 7 </a:t>
            </a:r>
            <a:r>
              <a:rPr lang="en-US" sz="3000" dirty="0" err="1">
                <a:latin typeface="Times New Roman" pitchFamily="18" charset="0"/>
                <a:cs typeface="Times New Roman" pitchFamily="18" charset="0"/>
              </a:rPr>
              <a:t>o`rnatilgan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yo`naltirgich</a:t>
            </a:r>
            <a:r>
              <a:rPr lang="en-US" sz="3000" dirty="0">
                <a:latin typeface="Times New Roman" pitchFamily="18" charset="0"/>
                <a:cs typeface="Times New Roman" pitchFamily="18" charset="0"/>
              </a:rPr>
              <a:t> 1 da </a:t>
            </a:r>
            <a:r>
              <a:rPr lang="en-US" sz="3000" dirty="0" err="1">
                <a:latin typeface="Times New Roman" pitchFamily="18" charset="0"/>
                <a:cs typeface="Times New Roman" pitchFamily="18" charset="0"/>
              </a:rPr>
              <a:t>harakatlanadi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Ramka</a:t>
            </a:r>
            <a:r>
              <a:rPr lang="en-US" sz="3000" dirty="0">
                <a:latin typeface="Times New Roman" pitchFamily="18" charset="0"/>
                <a:cs typeface="Times New Roman" pitchFamily="18" charset="0"/>
              </a:rPr>
              <a:t> 41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ustki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qismi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sharnir</a:t>
            </a:r>
            <a:r>
              <a:rPr lang="en-US" sz="3000" dirty="0">
                <a:latin typeface="Times New Roman" pitchFamily="18" charset="0"/>
                <a:cs typeface="Times New Roman" pitchFamily="18" charset="0"/>
              </a:rPr>
              <a:t> 2 </a:t>
            </a:r>
            <a:r>
              <a:rPr lang="en-US" sz="3000" dirty="0" err="1">
                <a:latin typeface="Times New Roman" pitchFamily="18" charset="0"/>
                <a:cs typeface="Times New Roman" pitchFamily="18" charset="0"/>
              </a:rPr>
              <a:t>yordamida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mashina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korpusiga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mahkamlangan</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Ignaning</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gorizontal</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ogma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quyidagicha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ta`minlanadi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Igna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yuritgich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ramkasi</a:t>
            </a:r>
            <a:r>
              <a:rPr lang="en-US" sz="3000" dirty="0">
                <a:latin typeface="Times New Roman" pitchFamily="18" charset="0"/>
                <a:cs typeface="Times New Roman" pitchFamily="18" charset="0"/>
              </a:rPr>
              <a:t> 41 </a:t>
            </a:r>
            <a:r>
              <a:rPr lang="en-US" sz="3000" dirty="0" err="1">
                <a:latin typeface="Times New Roman" pitchFamily="18" charset="0"/>
                <a:cs typeface="Times New Roman" pitchFamily="18" charset="0"/>
              </a:rPr>
              <a:t>ekstsentriksimon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shpilka</a:t>
            </a:r>
            <a:r>
              <a:rPr lang="en-US" sz="3000" dirty="0">
                <a:latin typeface="Times New Roman" pitchFamily="18" charset="0"/>
                <a:cs typeface="Times New Roman" pitchFamily="18" charset="0"/>
              </a:rPr>
              <a:t> 40 </a:t>
            </a:r>
            <a:r>
              <a:rPr lang="en-US" sz="3000" dirty="0" err="1">
                <a:latin typeface="Times New Roman" pitchFamily="18" charset="0"/>
                <a:cs typeface="Times New Roman" pitchFamily="18" charset="0"/>
              </a:rPr>
              <a:t>orqali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qo`lisali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shatun</a:t>
            </a:r>
            <a:r>
              <a:rPr lang="en-US" sz="3000" dirty="0">
                <a:latin typeface="Times New Roman" pitchFamily="18" charset="0"/>
                <a:cs typeface="Times New Roman" pitchFamily="18" charset="0"/>
              </a:rPr>
              <a:t> 27 </a:t>
            </a:r>
            <a:r>
              <a:rPr lang="en-US" sz="3000" dirty="0" err="1">
                <a:latin typeface="Times New Roman" pitchFamily="18" charset="0"/>
                <a:cs typeface="Times New Roman" pitchFamily="18" charset="0"/>
              </a:rPr>
              <a:t>bilan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sharnirli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bog`langan</a:t>
            </a:r>
            <a:r>
              <a:rPr lang="en-US" sz="3000" dirty="0">
                <a:latin typeface="Times New Roman" pitchFamily="18" charset="0"/>
                <a:cs typeface="Times New Roman" pitchFamily="18" charset="0"/>
              </a:rPr>
              <a:t>. U </a:t>
            </a:r>
            <a:r>
              <a:rPr lang="en-US" sz="3000" dirty="0" err="1" smtClean="0">
                <a:latin typeface="Times New Roman" pitchFamily="18" charset="0"/>
                <a:cs typeface="Times New Roman" pitchFamily="18" charset="0"/>
              </a:rPr>
              <a:t>o`z</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navbatida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markazli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qo`lachok</a:t>
            </a:r>
            <a:r>
              <a:rPr lang="en-US" sz="3000" dirty="0">
                <a:latin typeface="Times New Roman" pitchFamily="18" charset="0"/>
                <a:cs typeface="Times New Roman" pitchFamily="18" charset="0"/>
              </a:rPr>
              <a:t> 9 </a:t>
            </a:r>
            <a:r>
              <a:rPr lang="en-US" sz="3000" dirty="0" err="1">
                <a:latin typeface="Times New Roman" pitchFamily="18" charset="0"/>
                <a:cs typeface="Times New Roman" pitchFamily="18" charset="0"/>
              </a:rPr>
              <a:t>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oladi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11</a:t>
            </a:fld>
            <a:endParaRPr/>
          </a:p>
        </p:txBody>
      </p:sp>
      <p:sp>
        <p:nvSpPr>
          <p:cNvPr id="8" name="Скругленный прямоугольник 7"/>
          <p:cNvSpPr/>
          <p:nvPr/>
        </p:nvSpPr>
        <p:spPr>
          <a:xfrm>
            <a:off x="409573" y="34772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38149" y="469659"/>
            <a:ext cx="8334376" cy="5170646"/>
          </a:xfrm>
          <a:prstGeom prst="rect">
            <a:avLst/>
          </a:prstGeom>
        </p:spPr>
        <p:txBody>
          <a:bodyPr wrap="square">
            <a:spAutoFit/>
          </a:bodyPr>
          <a:lstStyle/>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Tishli</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girdirak</a:t>
            </a:r>
            <a:r>
              <a:rPr lang="en-US" sz="3000" dirty="0">
                <a:latin typeface="Times New Roman" pitchFamily="18" charset="0"/>
                <a:cs typeface="Times New Roman" pitchFamily="18" charset="0"/>
              </a:rPr>
              <a:t> 8 bosh </a:t>
            </a:r>
            <a:r>
              <a:rPr lang="en-US" sz="3000" dirty="0" err="1">
                <a:latin typeface="Times New Roman" pitchFamily="18" charset="0"/>
                <a:cs typeface="Times New Roman" pitchFamily="18" charset="0"/>
              </a:rPr>
              <a:t>valga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nisbatan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ikki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marta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kam</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aylanadi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kulisa-shatun</a:t>
            </a:r>
            <a:r>
              <a:rPr lang="en-US" sz="3000" dirty="0">
                <a:latin typeface="Times New Roman" pitchFamily="18" charset="0"/>
                <a:cs typeface="Times New Roman" pitchFamily="18" charset="0"/>
              </a:rPr>
              <a:t> 27 </a:t>
            </a:r>
            <a:r>
              <a:rPr lang="en-US" sz="3000" dirty="0" err="1">
                <a:latin typeface="Times New Roman" pitchFamily="18" charset="0"/>
                <a:cs typeface="Times New Roman" pitchFamily="18" charset="0"/>
              </a:rPr>
              <a:t>sozlagich</a:t>
            </a:r>
            <a:r>
              <a:rPr lang="en-US" sz="3000" dirty="0">
                <a:latin typeface="Times New Roman" pitchFamily="18" charset="0"/>
                <a:cs typeface="Times New Roman" pitchFamily="18" charset="0"/>
              </a:rPr>
              <a:t> 11 </a:t>
            </a:r>
            <a:r>
              <a:rPr lang="en-US" sz="3000" dirty="0" err="1">
                <a:latin typeface="Times New Roman" pitchFamily="18" charset="0"/>
                <a:cs typeface="Times New Roman" pitchFamily="18" charset="0"/>
              </a:rPr>
              <a:t>arikchasida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harakatlanadigan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polzun</a:t>
            </a:r>
            <a:r>
              <a:rPr lang="en-US" sz="3000" dirty="0">
                <a:latin typeface="Times New Roman" pitchFamily="18" charset="0"/>
                <a:cs typeface="Times New Roman" pitchFamily="18" charset="0"/>
              </a:rPr>
              <a:t> 10 </a:t>
            </a:r>
            <a:r>
              <a:rPr lang="en-US" sz="3000" dirty="0" err="1">
                <a:latin typeface="Times New Roman" pitchFamily="18" charset="0"/>
                <a:cs typeface="Times New Roman" pitchFamily="18" charset="0"/>
              </a:rPr>
              <a:t>bilan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sharnirli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bog`langan</a:t>
            </a:r>
            <a:r>
              <a:rPr lang="en-US" sz="3000" dirty="0">
                <a:latin typeface="Times New Roman" pitchFamily="18" charset="0"/>
                <a:cs typeface="Times New Roman" pitchFamily="18" charset="0"/>
              </a:rPr>
              <a:t>. </a:t>
            </a:r>
            <a:endParaRPr lang="ru-RU" sz="3000" dirty="0">
              <a:latin typeface="Times New Roman" pitchFamily="18" charset="0"/>
              <a:cs typeface="Times New Roman" pitchFamily="18" charset="0"/>
            </a:endParaRPr>
          </a:p>
          <a:p>
            <a:pPr algn="just"/>
            <a:r>
              <a:rPr lang="en-US" sz="3000" dirty="0" smtClean="0">
                <a:latin typeface="Times New Roman" pitchFamily="18" charset="0"/>
                <a:cs typeface="Times New Roman" pitchFamily="18" charset="0"/>
              </a:rPr>
              <a:t>	</a:t>
            </a:r>
            <a:r>
              <a:rPr lang="en-US" sz="3000" dirty="0" err="1" smtClean="0">
                <a:latin typeface="Times New Roman" pitchFamily="18" charset="0"/>
                <a:cs typeface="Times New Roman" pitchFamily="18" charset="0"/>
              </a:rPr>
              <a:t>O`q</a:t>
            </a:r>
            <a:r>
              <a:rPr lang="en-US"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12 old </a:t>
            </a:r>
            <a:r>
              <a:rPr lang="en-US" sz="3000" dirty="0" err="1">
                <a:latin typeface="Times New Roman" pitchFamily="18" charset="0"/>
                <a:cs typeface="Times New Roman" pitchFamily="18" charset="0"/>
              </a:rPr>
              <a:t>uchiga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richag</a:t>
            </a:r>
            <a:r>
              <a:rPr lang="en-US" sz="3000" dirty="0">
                <a:latin typeface="Times New Roman" pitchFamily="18" charset="0"/>
                <a:cs typeface="Times New Roman" pitchFamily="18" charset="0"/>
              </a:rPr>
              <a:t> 16 </a:t>
            </a:r>
            <a:r>
              <a:rPr lang="en-US" sz="3000" dirty="0" err="1">
                <a:latin typeface="Times New Roman" pitchFamily="18" charset="0"/>
                <a:cs typeface="Times New Roman" pitchFamily="18" charset="0"/>
              </a:rPr>
              <a:t>mahkamlangan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bo`lib</a:t>
            </a:r>
            <a:r>
              <a:rPr lang="en-US" sz="3000" dirty="0">
                <a:latin typeface="Times New Roman" pitchFamily="18" charset="0"/>
                <a:cs typeface="Times New Roman" pitchFamily="18" charset="0"/>
              </a:rPr>
              <a:t>, u </a:t>
            </a:r>
            <a:r>
              <a:rPr lang="en-US" sz="3000" dirty="0" err="1">
                <a:latin typeface="Times New Roman" pitchFamily="18" charset="0"/>
                <a:cs typeface="Times New Roman" pitchFamily="18" charset="0"/>
              </a:rPr>
              <a:t>igna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siljish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masofasini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o`zgartirish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imkonini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beradi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Moki</a:t>
            </a:r>
            <a:r>
              <a:rPr lang="en-US" sz="3000" dirty="0">
                <a:latin typeface="Times New Roman" pitchFamily="18" charset="0"/>
                <a:cs typeface="Times New Roman" pitchFamily="18" charset="0"/>
              </a:rPr>
              <a:t> 34 bosh </a:t>
            </a:r>
            <a:r>
              <a:rPr lang="en-US" sz="3000" dirty="0" err="1">
                <a:latin typeface="Times New Roman" pitchFamily="18" charset="0"/>
                <a:cs typeface="Times New Roman" pitchFamily="18" charset="0"/>
              </a:rPr>
              <a:t>valdan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tishli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tasma</a:t>
            </a:r>
            <a:r>
              <a:rPr lang="en-US" sz="3000" dirty="0">
                <a:latin typeface="Times New Roman" pitchFamily="18" charset="0"/>
                <a:cs typeface="Times New Roman" pitchFamily="18" charset="0"/>
              </a:rPr>
              <a:t> 17 </a:t>
            </a:r>
            <a:r>
              <a:rPr lang="en-US" sz="3000" dirty="0" err="1">
                <a:latin typeface="Times New Roman" pitchFamily="18" charset="0"/>
                <a:cs typeface="Times New Roman" pitchFamily="18" charset="0"/>
              </a:rPr>
              <a:t>orqali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aylanma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harakatlanadi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Ostki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val</a:t>
            </a:r>
            <a:r>
              <a:rPr lang="en-US" sz="3000" dirty="0">
                <a:latin typeface="Times New Roman" pitchFamily="18" charset="0"/>
                <a:cs typeface="Times New Roman" pitchFamily="18" charset="0"/>
              </a:rPr>
              <a:t> 22 </a:t>
            </a:r>
            <a:r>
              <a:rPr lang="en-US" sz="3000" dirty="0" err="1">
                <a:latin typeface="Times New Roman" pitchFamily="18" charset="0"/>
                <a:cs typeface="Times New Roman" pitchFamily="18" charset="0"/>
              </a:rPr>
              <a:t>ning</a:t>
            </a:r>
            <a:r>
              <a:rPr lang="en-US" sz="3000" dirty="0">
                <a:latin typeface="Times New Roman" pitchFamily="18" charset="0"/>
                <a:cs typeface="Times New Roman" pitchFamily="18" charset="0"/>
              </a:rPr>
              <a:t> chap </a:t>
            </a:r>
            <a:r>
              <a:rPr lang="en-US" sz="3000" dirty="0" err="1">
                <a:latin typeface="Times New Roman" pitchFamily="18" charset="0"/>
                <a:cs typeface="Times New Roman" pitchFamily="18" charset="0"/>
              </a:rPr>
              <a:t>uchiga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ekstsentrik</a:t>
            </a:r>
            <a:r>
              <a:rPr lang="en-US" sz="3000" dirty="0">
                <a:latin typeface="Times New Roman" pitchFamily="18" charset="0"/>
                <a:cs typeface="Times New Roman" pitchFamily="18" charset="0"/>
              </a:rPr>
              <a:t> 28 </a:t>
            </a:r>
            <a:r>
              <a:rPr lang="en-US" sz="3000" dirty="0" err="1">
                <a:latin typeface="Times New Roman" pitchFamily="18" charset="0"/>
                <a:cs typeface="Times New Roman" pitchFamily="18" charset="0"/>
              </a:rPr>
              <a:t>o`rnatilgan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bo`lib</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undan</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naycha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ushlagich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itargichi</a:t>
            </a:r>
            <a:r>
              <a:rPr lang="en-US" sz="3000" dirty="0">
                <a:latin typeface="Times New Roman" pitchFamily="18" charset="0"/>
                <a:cs typeface="Times New Roman" pitchFamily="18" charset="0"/>
              </a:rPr>
              <a:t> 33 </a:t>
            </a:r>
            <a:r>
              <a:rPr lang="en-US" sz="3000" dirty="0" err="1">
                <a:latin typeface="Times New Roman" pitchFamily="18" charset="0"/>
                <a:cs typeface="Times New Roman" pitchFamily="18" charset="0"/>
              </a:rPr>
              <a:t>bo`ralma-kaytma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harakatini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oladi</a:t>
            </a:r>
            <a:r>
              <a:rPr lang="en-US"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12</a:t>
            </a:fld>
            <a:endParaRPr/>
          </a:p>
        </p:txBody>
      </p:sp>
      <p:sp>
        <p:nvSpPr>
          <p:cNvPr id="8" name="Скругленный прямоугольник 7"/>
          <p:cNvSpPr/>
          <p:nvPr/>
        </p:nvSpPr>
        <p:spPr>
          <a:xfrm>
            <a:off x="408619" y="44626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12</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543050" y="241058"/>
            <a:ext cx="7267575" cy="9400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latin typeface="Times New Roman" pitchFamily="18" charset="0"/>
                <a:cs typeface="Times New Roman" pitchFamily="18" charset="0"/>
              </a:rPr>
              <a:t>2.Tayanch </a:t>
            </a:r>
            <a:r>
              <a:rPr lang="en-US" sz="2000" b="1" dirty="0" err="1">
                <a:latin typeface="Times New Roman" pitchFamily="18" charset="0"/>
                <a:cs typeface="Times New Roman" pitchFamily="18" charset="0"/>
              </a:rPr>
              <a:t>tipidagi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siniq</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bahyaqatorlar</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hosil</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qiluvchi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mashinalarning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konstruktiv</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tomonlari</a:t>
            </a:r>
            <a:endParaRPr lang="ru-RU" sz="2000" dirty="0">
              <a:latin typeface="Times New Roman" pitchFamily="18" charset="0"/>
              <a:cs typeface="Times New Roman" pitchFamily="18" charset="0"/>
            </a:endParaRPr>
          </a:p>
        </p:txBody>
      </p:sp>
      <p:sp>
        <p:nvSpPr>
          <p:cNvPr id="4" name="Прямоугольник 3"/>
          <p:cNvSpPr/>
          <p:nvPr/>
        </p:nvSpPr>
        <p:spPr>
          <a:xfrm>
            <a:off x="447386" y="1386900"/>
            <a:ext cx="8267700" cy="3970318"/>
          </a:xfrm>
          <a:prstGeom prst="rect">
            <a:avLst/>
          </a:prstGeom>
        </p:spPr>
        <p:txBody>
          <a:bodyPr wrap="square">
            <a:spAutoFit/>
          </a:bodyPr>
          <a:lstStyle/>
          <a:p>
            <a:pPr algn="just"/>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Siniq</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bahyaqatorlar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to‘qimalarni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tesmalarni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bort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astarini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applikatsiyalarni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yoqani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yoqa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osti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detaliga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tikish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detallarni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bir-biriga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taqab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tekis</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birlashtirish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kabi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jarayonlarni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turli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xil</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kiyimlarda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bajarishda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ishlatiladi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Quyida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turli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siniq</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choklar</a:t>
            </a:r>
            <a:r>
              <a:rPr lang="en-US"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sxemasi</a:t>
            </a:r>
            <a:r>
              <a:rPr lang="ru-RU" sz="3600" dirty="0">
                <a:latin typeface="Times New Roman" pitchFamily="18" charset="0"/>
                <a:cs typeface="Times New Roman" pitchFamily="18" charset="0"/>
              </a:rPr>
              <a:t> </a:t>
            </a:r>
            <a:r>
              <a:rPr lang="ru-RU" sz="3600" dirty="0" err="1">
                <a:latin typeface="Times New Roman" pitchFamily="18" charset="0"/>
                <a:cs typeface="Times New Roman" pitchFamily="18" charset="0"/>
              </a:rPr>
              <a:t>keltirilgan</a:t>
            </a:r>
            <a:r>
              <a:rPr lang="ru-RU" sz="3600" dirty="0">
                <a:latin typeface="Times New Roman" pitchFamily="18" charset="0"/>
                <a:cs typeface="Times New Roman" pitchFamily="18" charset="0"/>
              </a:rPr>
              <a:t>.</a:t>
            </a: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13</a:t>
            </a:fld>
            <a:endParaRPr/>
          </a:p>
        </p:txBody>
      </p:sp>
      <p:sp>
        <p:nvSpPr>
          <p:cNvPr id="8" name="Скругленный прямоугольник 7"/>
          <p:cNvSpPr/>
          <p:nvPr/>
        </p:nvSpPr>
        <p:spPr>
          <a:xfrm>
            <a:off x="322894"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13</a:t>
            </a:r>
            <a:endParaRPr lang="ru-RU" altLang="ru-RU" sz="2900" b="1" dirty="0">
              <a:solidFill>
                <a:srgbClr val="000099"/>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1759744869"/>
              </p:ext>
            </p:extLst>
          </p:nvPr>
        </p:nvGraphicFramePr>
        <p:xfrm>
          <a:off x="819150" y="1057275"/>
          <a:ext cx="7944511" cy="3810000"/>
        </p:xfrm>
        <a:graphic>
          <a:graphicData uri="http://schemas.openxmlformats.org/presentationml/2006/ole">
            <mc:AlternateContent xmlns:mc="http://schemas.openxmlformats.org/markup-compatibility/2006">
              <mc:Choice xmlns:v="urn:schemas-microsoft-com:vml" Requires="v">
                <p:oleObj spid="_x0000_s1029" r:id="rId4" imgW="4995949" imgH="3906982" progId="Imaging.Document">
                  <p:embed/>
                </p:oleObj>
              </mc:Choice>
              <mc:Fallback>
                <p:oleObj r:id="rId4" imgW="4995949" imgH="3906982" progId="Imaging.Document">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9150" y="1057275"/>
                        <a:ext cx="7944511" cy="3810000"/>
                      </a:xfrm>
                      <a:prstGeom prst="rect">
                        <a:avLst/>
                      </a:prstGeom>
                      <a:noFill/>
                    </p:spPr>
                  </p:pic>
                </p:oleObj>
              </mc:Fallback>
            </mc:AlternateContent>
          </a:graphicData>
        </a:graphic>
      </p:graphicFrame>
      <p:sp>
        <p:nvSpPr>
          <p:cNvPr id="4" name="Скругленный прямоугольник 3"/>
          <p:cNvSpPr/>
          <p:nvPr/>
        </p:nvSpPr>
        <p:spPr>
          <a:xfrm>
            <a:off x="736962" y="5934075"/>
            <a:ext cx="7921263" cy="647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latin typeface="Times New Roman" pitchFamily="18" charset="0"/>
                <a:cs typeface="Times New Roman" pitchFamily="18" charset="0"/>
              </a:rPr>
              <a:t>Turli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siniq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choklar</a:t>
            </a:r>
            <a:r>
              <a:rPr lang="en-US"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sxemasi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14</a:t>
            </a:fld>
            <a:endParaRPr/>
          </a:p>
        </p:txBody>
      </p:sp>
      <p:sp>
        <p:nvSpPr>
          <p:cNvPr id="8" name="Скругленный прямоугольник 7"/>
          <p:cNvSpPr/>
          <p:nvPr/>
        </p:nvSpPr>
        <p:spPr>
          <a:xfrm>
            <a:off x="408619" y="32531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14</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543049" y="211017"/>
            <a:ext cx="7248525" cy="9224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Murakkab</a:t>
            </a:r>
            <a:r>
              <a:rPr lang="en-US" sz="2800" b="1" dirty="0" smtClean="0">
                <a:latin typeface="Times New Roman" pitchFamily="18" charset="0"/>
                <a:cs typeface="Times New Roman" pitchFamily="18" charset="0"/>
              </a:rPr>
              <a:t> </a:t>
            </a:r>
            <a:r>
              <a:rPr lang="en-US" sz="2800" b="1" dirty="0" err="1">
                <a:latin typeface="Times New Roman" pitchFamily="18" charset="0"/>
                <a:cs typeface="Times New Roman" pitchFamily="18" charset="0"/>
              </a:rPr>
              <a:t>ko`rinishdagi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bahyaqator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hosil</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qiluvchi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mashinalar</a:t>
            </a:r>
            <a:endParaRPr lang="ru-RU" sz="2800" dirty="0">
              <a:latin typeface="Times New Roman" pitchFamily="18" charset="0"/>
              <a:cs typeface="Times New Roman" pitchFamily="18" charset="0"/>
            </a:endParaRPr>
          </a:p>
        </p:txBody>
      </p:sp>
      <p:sp>
        <p:nvSpPr>
          <p:cNvPr id="3" name="Прямоугольник 2"/>
          <p:cNvSpPr/>
          <p:nvPr/>
        </p:nvSpPr>
        <p:spPr>
          <a:xfrm>
            <a:off x="1156062" y="1320701"/>
            <a:ext cx="6521088" cy="3139321"/>
          </a:xfrm>
          <a:prstGeom prst="rect">
            <a:avLst/>
          </a:prstGeom>
        </p:spPr>
        <p:txBody>
          <a:bodyPr wrap="square">
            <a:spAutoFit/>
          </a:bodyPr>
          <a:lstStyle/>
          <a:p>
            <a:r>
              <a:rPr lang="en-US" sz="1800" dirty="0">
                <a:latin typeface="Times New Roman" pitchFamily="18" charset="0"/>
                <a:cs typeface="Times New Roman" pitchFamily="18" charset="0"/>
              </a:rPr>
              <a:t>Bosh </a:t>
            </a:r>
            <a:r>
              <a:rPr lang="en-US" sz="1800" dirty="0" err="1">
                <a:latin typeface="Times New Roman" pitchFamily="18" charset="0"/>
                <a:cs typeface="Times New Roman" pitchFamily="18" charset="0"/>
              </a:rPr>
              <a:t>valning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aylanishlari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soni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ayl</a:t>
            </a:r>
            <a:r>
              <a:rPr lang="en-US" sz="1800" dirty="0">
                <a:latin typeface="Times New Roman" pitchFamily="18" charset="0"/>
                <a:cs typeface="Times New Roman" pitchFamily="18" charset="0"/>
              </a:rPr>
              <a:t>/min.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2500</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Ignalar</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3 I,  N 75, 90, </a:t>
            </a:r>
            <a:r>
              <a:rPr lang="en-US" sz="1800" dirty="0" smtClean="0">
                <a:latin typeface="Times New Roman" pitchFamily="18" charset="0"/>
                <a:cs typeface="Times New Roman" pitchFamily="18" charset="0"/>
              </a:rPr>
              <a:t>100</a:t>
            </a:r>
            <a:r>
              <a:rPr lang="en-US" sz="1800" dirty="0">
                <a:latin typeface="Times New Roman" pitchFamily="18" charset="0"/>
                <a:cs typeface="Times New Roman" pitchFamily="18" charset="0"/>
              </a:rPr>
              <a:t>, 110, 120</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Chokning</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uzunligi</a:t>
            </a:r>
            <a:r>
              <a:rPr lang="en-US" sz="1800" dirty="0">
                <a:latin typeface="Times New Roman" pitchFamily="18" charset="0"/>
                <a:cs typeface="Times New Roman" pitchFamily="18" charset="0"/>
              </a:rPr>
              <a:t>, mm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0 - 4,5</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Siniq</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chokning</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eni</a:t>
            </a:r>
            <a:r>
              <a:rPr lang="en-US" sz="1800" dirty="0">
                <a:latin typeface="Times New Roman" pitchFamily="18" charset="0"/>
                <a:cs typeface="Times New Roman" pitchFamily="18" charset="0"/>
              </a:rPr>
              <a:t>, mm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0 - 9</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Tikilayotgan</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buyum</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qalinligi</a:t>
            </a:r>
            <a:r>
              <a:rPr lang="en-US" sz="1800" dirty="0">
                <a:latin typeface="Times New Roman" pitchFamily="18" charset="0"/>
                <a:cs typeface="Times New Roman" pitchFamily="18" charset="0"/>
              </a:rPr>
              <a:t>, mm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6</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Mashinani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ishchi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qulogi</a:t>
            </a:r>
            <a:r>
              <a:rPr lang="en-US" sz="1800" dirty="0">
                <a:latin typeface="Times New Roman" pitchFamily="18" charset="0"/>
                <a:cs typeface="Times New Roman" pitchFamily="18" charset="0"/>
              </a:rPr>
              <a:t>, mm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198</a:t>
            </a:r>
            <a:endParaRPr lang="ru-RU" sz="1800" dirty="0">
              <a:latin typeface="Times New Roman" pitchFamily="18" charset="0"/>
              <a:cs typeface="Times New Roman" pitchFamily="18" charset="0"/>
            </a:endParaRPr>
          </a:p>
          <a:p>
            <a:pPr hangingPunct="1"/>
            <a:r>
              <a:rPr lang="en-US" sz="1800" dirty="0" err="1" smtClean="0">
                <a:latin typeface="Times New Roman" pitchFamily="18" charset="0"/>
                <a:cs typeface="Times New Roman" pitchFamily="18" charset="0"/>
              </a:rPr>
              <a:t>Mashinani</a:t>
            </a:r>
            <a:r>
              <a:rPr lang="en-US"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o‘lchamlari</a:t>
            </a:r>
            <a:r>
              <a:rPr lang="en-US" sz="1800" dirty="0">
                <a:latin typeface="Times New Roman" pitchFamily="18" charset="0"/>
                <a:cs typeface="Times New Roman" pitchFamily="18" charset="0"/>
              </a:rPr>
              <a:t>, mm:</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Bo‘yi</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375</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Eni</a:t>
            </a:r>
            <a:r>
              <a:rPr lang="en-US" sz="1800" dirty="0" smtClean="0">
                <a:latin typeface="Times New Roman" pitchFamily="18" charset="0"/>
                <a:cs typeface="Times New Roman" pitchFamily="18" charset="0"/>
              </a:rPr>
              <a:t>                                                                   		   178</a:t>
            </a:r>
            <a:endParaRPr lang="ru-RU"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Balandligi</a:t>
            </a:r>
            <a:r>
              <a:rPr lang="en-US" sz="1800" dirty="0" smtClean="0">
                <a:latin typeface="Times New Roman" pitchFamily="18" charset="0"/>
                <a:cs typeface="Times New Roman" pitchFamily="18" charset="0"/>
              </a:rPr>
              <a:t>                                                                                 322</a:t>
            </a:r>
            <a:endParaRPr lang="en-US" sz="1800" dirty="0">
              <a:latin typeface="Times New Roman" pitchFamily="18" charset="0"/>
              <a:cs typeface="Times New Roman" pitchFamily="18" charset="0"/>
            </a:endParaRPr>
          </a:p>
          <a:p>
            <a:r>
              <a:rPr lang="en-US" sz="1800" dirty="0" err="1" smtClean="0">
                <a:latin typeface="Times New Roman" pitchFamily="18" charset="0"/>
                <a:cs typeface="Times New Roman" pitchFamily="18" charset="0"/>
              </a:rPr>
              <a:t>Ogirligi</a:t>
            </a:r>
            <a:r>
              <a:rPr lang="en-US" sz="1800" dirty="0">
                <a:latin typeface="Times New Roman" pitchFamily="18" charset="0"/>
                <a:cs typeface="Times New Roman" pitchFamily="18" charset="0"/>
              </a:rPr>
              <a:t>, kg                                                               </a:t>
            </a:r>
            <a:r>
              <a:rPr lang="en-US" sz="1800" dirty="0" smtClean="0">
                <a:latin typeface="Times New Roman" pitchFamily="18" charset="0"/>
                <a:cs typeface="Times New Roman" pitchFamily="18" charset="0"/>
              </a:rPr>
              <a:t>                  </a:t>
            </a:r>
            <a:r>
              <a:rPr lang="en-US" sz="1800" dirty="0">
                <a:latin typeface="Times New Roman" pitchFamily="18" charset="0"/>
                <a:cs typeface="Times New Roman" pitchFamily="18" charset="0"/>
              </a:rPr>
              <a:t>22</a:t>
            </a: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15</a:t>
            </a:fld>
            <a:endParaRPr/>
          </a:p>
        </p:txBody>
      </p:sp>
      <p:sp>
        <p:nvSpPr>
          <p:cNvPr id="8" name="Скругленный прямоугольник 7"/>
          <p:cNvSpPr/>
          <p:nvPr/>
        </p:nvSpPr>
        <p:spPr>
          <a:xfrm>
            <a:off x="170494"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15</a:t>
            </a:r>
            <a:endParaRPr lang="ru-RU" altLang="ru-RU" sz="2900" b="1" dirty="0">
              <a:solidFill>
                <a:srgbClr val="000099"/>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4222934"/>
              </p:ext>
            </p:extLst>
          </p:nvPr>
        </p:nvGraphicFramePr>
        <p:xfrm>
          <a:off x="797106" y="1143098"/>
          <a:ext cx="7625988" cy="4436272"/>
        </p:xfrm>
        <a:graphic>
          <a:graphicData uri="http://schemas.openxmlformats.org/presentationml/2006/ole">
            <mc:AlternateContent xmlns:mc="http://schemas.openxmlformats.org/markup-compatibility/2006">
              <mc:Choice xmlns:v="urn:schemas-microsoft-com:vml" Requires="v">
                <p:oleObj spid="_x0000_s2053" r:id="rId4" imgW="5387788" imgH="4213412" progId="Imaging.Document">
                  <p:embed/>
                </p:oleObj>
              </mc:Choice>
              <mc:Fallback>
                <p:oleObj r:id="rId4" imgW="5387788" imgH="4213412" progId="Imaging.Document">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7106" y="1143098"/>
                        <a:ext cx="7625988" cy="4436272"/>
                      </a:xfrm>
                      <a:prstGeom prst="rect">
                        <a:avLst/>
                      </a:prstGeom>
                      <a:noFill/>
                    </p:spPr>
                  </p:pic>
                </p:oleObj>
              </mc:Fallback>
            </mc:AlternateContent>
          </a:graphicData>
        </a:graphic>
      </p:graphicFrame>
      <p:sp>
        <p:nvSpPr>
          <p:cNvPr id="4" name="Прямоугольник 3"/>
          <p:cNvSpPr/>
          <p:nvPr/>
        </p:nvSpPr>
        <p:spPr>
          <a:xfrm>
            <a:off x="1247775" y="127435"/>
            <a:ext cx="7410450" cy="1015663"/>
          </a:xfrm>
          <a:prstGeom prst="rect">
            <a:avLst/>
          </a:prstGeom>
        </p:spPr>
        <p:txBody>
          <a:bodyPr wrap="square">
            <a:spAutoFit/>
          </a:bodyPr>
          <a:lstStyle/>
          <a:p>
            <a:pPr algn="just"/>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Mashina</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quyidagi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tashkil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topgan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igna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tortgich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buyumni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mexanizmi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tepki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moslamasi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
        <p:nvSpPr>
          <p:cNvPr id="5" name="Скругленный прямоугольник 4"/>
          <p:cNvSpPr/>
          <p:nvPr/>
        </p:nvSpPr>
        <p:spPr>
          <a:xfrm>
            <a:off x="409575" y="5915025"/>
            <a:ext cx="8401050" cy="657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800" dirty="0">
                <a:latin typeface="Times New Roman" pitchFamily="18" charset="0"/>
                <a:cs typeface="Times New Roman" pitchFamily="18" charset="0"/>
              </a:rPr>
              <a:t>26-A sinf mashinasini igna mexanizmi sxemasi.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16</a:t>
            </a:fld>
            <a:endParaRPr/>
          </a:p>
        </p:txBody>
      </p:sp>
      <p:sp>
        <p:nvSpPr>
          <p:cNvPr id="8" name="Скругленный прямоугольник 7"/>
          <p:cNvSpPr/>
          <p:nvPr/>
        </p:nvSpPr>
        <p:spPr>
          <a:xfrm>
            <a:off x="246694" y="276225"/>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16</a:t>
            </a:r>
            <a:endParaRPr lang="ru-RU" altLang="ru-RU" sz="2900" b="1" dirty="0">
              <a:solidFill>
                <a:srgbClr val="000099"/>
              </a:solidFill>
              <a:latin typeface="Times New Roman" pitchFamily="18" charset="0"/>
              <a:cs typeface="Times New Roman" pitchFamily="18" charset="0"/>
            </a:endParaRPr>
          </a:p>
        </p:txBody>
      </p:sp>
      <p:sp>
        <p:nvSpPr>
          <p:cNvPr id="3" name="Скругленный прямоугольник 2"/>
          <p:cNvSpPr/>
          <p:nvPr/>
        </p:nvSpPr>
        <p:spPr>
          <a:xfrm>
            <a:off x="1514475" y="200025"/>
            <a:ext cx="6943725"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hangingPunct="1"/>
            <a:r>
              <a:rPr lang="en-US" sz="2400" b="1" dirty="0" err="1"/>
              <a:t>Ignani</a:t>
            </a:r>
            <a:r>
              <a:rPr lang="en-US" sz="2400" b="1" dirty="0"/>
              <a:t> </a:t>
            </a:r>
            <a:r>
              <a:rPr lang="en-US" sz="2400" b="1" dirty="0" err="1"/>
              <a:t>tebranma</a:t>
            </a:r>
            <a:r>
              <a:rPr lang="en-US" sz="2400" b="1" dirty="0"/>
              <a:t> </a:t>
            </a:r>
            <a:r>
              <a:rPr lang="en-US" sz="2400" b="1" dirty="0" err="1"/>
              <a:t>harakat</a:t>
            </a:r>
            <a:r>
              <a:rPr lang="en-US" sz="2400" b="1" dirty="0"/>
              <a:t> </a:t>
            </a:r>
            <a:r>
              <a:rPr lang="en-US" sz="2400" b="1" dirty="0" err="1"/>
              <a:t>uzeli</a:t>
            </a:r>
            <a:endParaRPr lang="ru-RU" sz="2400" b="1" dirty="0"/>
          </a:p>
          <a:p>
            <a:pPr algn="ctr"/>
            <a:r>
              <a:rPr lang="en-US" sz="2400" b="1" dirty="0"/>
              <a:t> </a:t>
            </a:r>
            <a:r>
              <a:rPr lang="en-US" sz="2400" dirty="0"/>
              <a:t>     U </a:t>
            </a:r>
            <a:r>
              <a:rPr lang="en-US" sz="2400" dirty="0" err="1"/>
              <a:t>quyidagicha</a:t>
            </a:r>
            <a:r>
              <a:rPr lang="en-US" sz="2400" dirty="0"/>
              <a:t> </a:t>
            </a:r>
            <a:r>
              <a:rPr lang="en-US" sz="2400" dirty="0" err="1"/>
              <a:t>ishlaydi</a:t>
            </a:r>
            <a:r>
              <a:rPr lang="en-US" sz="2400" dirty="0"/>
              <a:t>.</a:t>
            </a:r>
            <a:endParaRPr lang="ru-RU" sz="2400" dirty="0"/>
          </a:p>
        </p:txBody>
      </p:sp>
      <p:sp>
        <p:nvSpPr>
          <p:cNvPr id="4" name="Прямоугольник 3"/>
          <p:cNvSpPr/>
          <p:nvPr/>
        </p:nvSpPr>
        <p:spPr>
          <a:xfrm>
            <a:off x="504824" y="1425000"/>
            <a:ext cx="8181975" cy="3970318"/>
          </a:xfrm>
          <a:prstGeom prst="rect">
            <a:avLst/>
          </a:prstGeom>
        </p:spPr>
        <p:txBody>
          <a:bodyPr wrap="square">
            <a:spAutoFit/>
          </a:bodyPr>
          <a:lstStyle/>
          <a:p>
            <a:pPr algn="just"/>
            <a:r>
              <a:rPr lang="it-IT" sz="3600" dirty="0" smtClean="0">
                <a:latin typeface="Times New Roman" pitchFamily="18" charset="0"/>
                <a:cs typeface="Times New Roman" pitchFamily="18" charset="0"/>
              </a:rPr>
              <a:t>	Bosh </a:t>
            </a:r>
            <a:r>
              <a:rPr lang="it-IT" sz="3600" dirty="0">
                <a:latin typeface="Times New Roman" pitchFamily="18" charset="0"/>
                <a:cs typeface="Times New Roman" pitchFamily="18" charset="0"/>
              </a:rPr>
              <a:t>valni aylanma harakati, 2 qiyshiq tishli shestyarnyani soat strelkasi bo‘yicha aylantiradi, bunda ilashma xisobiga 3 tishli qildirak va u bilan birga 4 ko‘ndalang valda joylashgan 5 uch makazli kulachok xam soat strelkasiga qarshi yo‘nalishda aylanadi.</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17</a:t>
            </a:fld>
            <a:endParaRPr/>
          </a:p>
        </p:txBody>
      </p:sp>
      <p:sp>
        <p:nvSpPr>
          <p:cNvPr id="8" name="Скругленный прямоугольник 7"/>
          <p:cNvSpPr/>
          <p:nvPr/>
        </p:nvSpPr>
        <p:spPr>
          <a:xfrm>
            <a:off x="23716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17</a:t>
            </a:r>
            <a:endParaRPr lang="ru-RU" altLang="ru-RU" sz="2900" b="1" dirty="0">
              <a:solidFill>
                <a:srgbClr val="000099"/>
              </a:solidFill>
              <a:latin typeface="Times New Roman" pitchFamily="18" charset="0"/>
              <a:cs typeface="Times New Roman" pitchFamily="18" charset="0"/>
            </a:endParaRPr>
          </a:p>
        </p:txBody>
      </p:sp>
      <p:sp>
        <p:nvSpPr>
          <p:cNvPr id="2" name="Rectangle 1"/>
          <p:cNvSpPr>
            <a:spLocks noChangeArrowheads="1"/>
          </p:cNvSpPr>
          <p:nvPr/>
        </p:nvSpPr>
        <p:spPr bwMode="auto">
          <a:xfrm rot="10800000" flipV="1">
            <a:off x="461673" y="583996"/>
            <a:ext cx="8239126"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3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Bunda 5 kulachokni qamrovchi 6 shatunning ayrilari devori v 5 uch markazli kulachokni orasidagi ishqalanish hisobiga 6 shatun chapga qarab suriladi (agar uning 7 barmogiga kiygazilgan 8 sirpangich x-x chiziqqa nisbatan </a:t>
            </a:r>
            <a:r>
              <a:rPr kumimoji="0" lang="ru-RU" sz="3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a:t>
            </a:r>
            <a:r>
              <a:rPr kumimoji="0" lang="it-IT" sz="3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it-IT" sz="3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burchak ostida bo‘lsa) va 13 igna romini 14 o‘q atrofida soat strelkasi bo‘yicha buradi, bunda 15 igna sterjeni 16 ignani chap tarafga ogdiradi. </a:t>
            </a: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18</a:t>
            </a:fld>
            <a:endParaRPr/>
          </a:p>
        </p:txBody>
      </p:sp>
      <p:sp>
        <p:nvSpPr>
          <p:cNvPr id="8" name="Скругленный прямоугольник 7"/>
          <p:cNvSpPr/>
          <p:nvPr/>
        </p:nvSpPr>
        <p:spPr>
          <a:xfrm>
            <a:off x="2562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18</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742949" y="1294175"/>
            <a:ext cx="7896225" cy="3416320"/>
          </a:xfrm>
          <a:prstGeom prst="rect">
            <a:avLst/>
          </a:prstGeom>
        </p:spPr>
        <p:txBody>
          <a:bodyPr wrap="square">
            <a:spAutoFit/>
          </a:bodyPr>
          <a:lstStyle/>
          <a:p>
            <a:pPr algn="just"/>
            <a:r>
              <a:rPr lang="en-US" sz="3600" dirty="0" smtClean="0">
                <a:latin typeface="Times New Roman" pitchFamily="18" charset="0"/>
                <a:cs typeface="Times New Roman" pitchFamily="18" charset="0"/>
              </a:rPr>
              <a:t>	Agar </a:t>
            </a:r>
            <a:r>
              <a:rPr lang="en-US" sz="3600" dirty="0">
                <a:latin typeface="Times New Roman" pitchFamily="18" charset="0"/>
                <a:cs typeface="Times New Roman" pitchFamily="18" charset="0"/>
              </a:rPr>
              <a:t>5 </a:t>
            </a:r>
            <a:r>
              <a:rPr lang="en-US" sz="3600" dirty="0" err="1">
                <a:latin typeface="Times New Roman" pitchFamily="18" charset="0"/>
                <a:cs typeface="Times New Roman" pitchFamily="18" charset="0"/>
              </a:rPr>
              <a:t>kulachok</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ta’sirida</a:t>
            </a:r>
            <a:r>
              <a:rPr lang="en-US" sz="3600" dirty="0">
                <a:latin typeface="Times New Roman" pitchFamily="18" charset="0"/>
                <a:cs typeface="Times New Roman" pitchFamily="18" charset="0"/>
              </a:rPr>
              <a:t> 6 </a:t>
            </a:r>
            <a:r>
              <a:rPr lang="en-US" sz="3600" dirty="0" err="1">
                <a:latin typeface="Times New Roman" pitchFamily="18" charset="0"/>
                <a:cs typeface="Times New Roman" pitchFamily="18" charset="0"/>
              </a:rPr>
              <a:t>ayrisimon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shatun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o‘ngga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surilsa</a:t>
            </a:r>
            <a:r>
              <a:rPr lang="en-US" sz="3600" dirty="0">
                <a:latin typeface="Times New Roman" pitchFamily="18" charset="0"/>
                <a:cs typeface="Times New Roman" pitchFamily="18" charset="0"/>
              </a:rPr>
              <a:t>, 13 </a:t>
            </a:r>
            <a:r>
              <a:rPr lang="en-US" sz="3600" dirty="0" err="1">
                <a:latin typeface="Times New Roman" pitchFamily="18" charset="0"/>
                <a:cs typeface="Times New Roman" pitchFamily="18" charset="0"/>
              </a:rPr>
              <a:t>igna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romi</a:t>
            </a:r>
            <a:r>
              <a:rPr lang="en-US" sz="3600" dirty="0">
                <a:latin typeface="Times New Roman" pitchFamily="18" charset="0"/>
                <a:cs typeface="Times New Roman" pitchFamily="18" charset="0"/>
              </a:rPr>
              <a:t> 14 </a:t>
            </a:r>
            <a:r>
              <a:rPr lang="en-US" sz="3600" dirty="0" err="1">
                <a:latin typeface="Times New Roman" pitchFamily="18" charset="0"/>
                <a:cs typeface="Times New Roman" pitchFamily="18" charset="0"/>
              </a:rPr>
              <a:t>o‘q</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atrofida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soat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strelkasiga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qarshi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yo‘nalishda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buriladi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u 15 </a:t>
            </a:r>
            <a:r>
              <a:rPr lang="en-US" sz="3600" dirty="0" err="1">
                <a:latin typeface="Times New Roman" pitchFamily="18" charset="0"/>
                <a:cs typeface="Times New Roman" pitchFamily="18" charset="0"/>
              </a:rPr>
              <a:t>igna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sterjenini</a:t>
            </a:r>
            <a:r>
              <a:rPr lang="en-US" sz="3600" dirty="0">
                <a:latin typeface="Times New Roman" pitchFamily="18" charset="0"/>
                <a:cs typeface="Times New Roman" pitchFamily="18" charset="0"/>
              </a:rPr>
              <a:t> 16 </a:t>
            </a:r>
            <a:r>
              <a:rPr lang="en-US" sz="3600" dirty="0" err="1">
                <a:latin typeface="Times New Roman" pitchFamily="18" charset="0"/>
                <a:cs typeface="Times New Roman" pitchFamily="18" charset="0"/>
              </a:rPr>
              <a:t>igna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bilan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birga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tarafga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ogdiradi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19</a:t>
            </a:fld>
            <a:endParaRPr/>
          </a:p>
        </p:txBody>
      </p:sp>
      <p:sp>
        <p:nvSpPr>
          <p:cNvPr id="8" name="Скругленный прямоугольник 7"/>
          <p:cNvSpPr/>
          <p:nvPr/>
        </p:nvSpPr>
        <p:spPr>
          <a:xfrm>
            <a:off x="294319" y="23342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19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542636" y="518653"/>
            <a:ext cx="8077200" cy="5078313"/>
          </a:xfrm>
          <a:prstGeom prst="rect">
            <a:avLst/>
          </a:prstGeom>
        </p:spPr>
        <p:txBody>
          <a:bodyPr wrap="square">
            <a:spAutoFit/>
          </a:bodyPr>
          <a:lstStyle/>
          <a:p>
            <a:pPr algn="just"/>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Shunday</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qilib</a:t>
            </a:r>
            <a:r>
              <a:rPr lang="en-US" sz="3600" dirty="0">
                <a:latin typeface="Times New Roman" pitchFamily="18" charset="0"/>
                <a:cs typeface="Times New Roman" pitchFamily="18" charset="0"/>
              </a:rPr>
              <a:t> bosh </a:t>
            </a:r>
            <a:r>
              <a:rPr lang="en-US" sz="3600" dirty="0" err="1">
                <a:latin typeface="Times New Roman" pitchFamily="18" charset="0"/>
                <a:cs typeface="Times New Roman" pitchFamily="18" charset="0"/>
              </a:rPr>
              <a:t>valni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aylanma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harakati</a:t>
            </a:r>
            <a:r>
              <a:rPr lang="en-US" sz="3600" dirty="0">
                <a:latin typeface="Times New Roman" pitchFamily="18" charset="0"/>
                <a:cs typeface="Times New Roman" pitchFamily="18" charset="0"/>
              </a:rPr>
              <a:t> 2-3 </a:t>
            </a:r>
            <a:r>
              <a:rPr lang="en-US" sz="3600" dirty="0" err="1">
                <a:latin typeface="Times New Roman" pitchFamily="18" charset="0"/>
                <a:cs typeface="Times New Roman" pitchFamily="18" charset="0"/>
              </a:rPr>
              <a:t>tishli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ilashma</a:t>
            </a:r>
            <a:r>
              <a:rPr lang="en-US" sz="3600" dirty="0">
                <a:latin typeface="Times New Roman" pitchFamily="18" charset="0"/>
                <a:cs typeface="Times New Roman" pitchFamily="18" charset="0"/>
              </a:rPr>
              <a:t>, 6 </a:t>
            </a:r>
            <a:r>
              <a:rPr lang="en-US" sz="3600" dirty="0" err="1">
                <a:latin typeface="Times New Roman" pitchFamily="18" charset="0"/>
                <a:cs typeface="Times New Roman" pitchFamily="18" charset="0"/>
              </a:rPr>
              <a:t>shatun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13 </a:t>
            </a:r>
            <a:r>
              <a:rPr lang="en-US" sz="3600" dirty="0" err="1">
                <a:latin typeface="Times New Roman" pitchFamily="18" charset="0"/>
                <a:cs typeface="Times New Roman" pitchFamily="18" charset="0"/>
              </a:rPr>
              <a:t>igna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romi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yordamida</a:t>
            </a:r>
            <a:r>
              <a:rPr lang="en-US" sz="3600" dirty="0">
                <a:latin typeface="Times New Roman" pitchFamily="18" charset="0"/>
                <a:cs typeface="Times New Roman" pitchFamily="18" charset="0"/>
              </a:rPr>
              <a:t> 16 </a:t>
            </a:r>
            <a:r>
              <a:rPr lang="en-US" sz="3600" dirty="0" err="1">
                <a:latin typeface="Times New Roman" pitchFamily="18" charset="0"/>
                <a:cs typeface="Times New Roman" pitchFamily="18" charset="0"/>
              </a:rPr>
              <a:t>ignani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chapga-o‘ngga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tebranma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harakat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qilishiga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olib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keladi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algn="just"/>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Mexanizmda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ignani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ilgarilama-qaytma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harakati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ilgari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ko‘rib</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chiqilgandek</a:t>
            </a:r>
            <a:r>
              <a:rPr lang="en-US" sz="3600" dirty="0">
                <a:latin typeface="Times New Roman" pitchFamily="18" charset="0"/>
                <a:cs typeface="Times New Roman" pitchFamily="18" charset="0"/>
              </a:rPr>
              <a:t> (1022 </a:t>
            </a:r>
            <a:r>
              <a:rPr lang="en-US" sz="3600" dirty="0" err="1">
                <a:latin typeface="Times New Roman" pitchFamily="18" charset="0"/>
                <a:cs typeface="Times New Roman" pitchFamily="18" charset="0"/>
              </a:rPr>
              <a:t>sinf</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mashinasidagidek</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krivoship-shatun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yordamida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amalga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oshiriladi</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20</a:t>
            </a:fld>
            <a:endParaRPr/>
          </a:p>
        </p:txBody>
      </p:sp>
      <p:sp>
        <p:nvSpPr>
          <p:cNvPr id="8" name="Скругленный прямоугольник 7"/>
          <p:cNvSpPr/>
          <p:nvPr/>
        </p:nvSpPr>
        <p:spPr>
          <a:xfrm>
            <a:off x="218119" y="385300"/>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20</a:t>
            </a:r>
            <a:endParaRPr lang="ru-RU" altLang="ru-RU" sz="2900" b="1" dirty="0">
              <a:solidFill>
                <a:srgbClr val="000099"/>
              </a:solidFill>
              <a:latin typeface="Times New Roman" pitchFamily="18" charset="0"/>
              <a:cs typeface="Times New Roman" pitchFamily="18" charset="0"/>
            </a:endParaRPr>
          </a:p>
        </p:txBody>
      </p:sp>
      <p:sp>
        <p:nvSpPr>
          <p:cNvPr id="2" name="Скругленный прямоугольник 1"/>
          <p:cNvSpPr/>
          <p:nvPr/>
        </p:nvSpPr>
        <p:spPr>
          <a:xfrm>
            <a:off x="1266825" y="204848"/>
            <a:ext cx="7477125" cy="8905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itchFamily="18" charset="0"/>
                <a:cs typeface="Times New Roman" pitchFamily="18" charset="0"/>
              </a:rPr>
              <a:t>4</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Mashinalar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ishlaganida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yuz</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beruvchi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nosozliklar</a:t>
            </a:r>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va</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sozlash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yo‘llari</a:t>
            </a:r>
            <a:r>
              <a:rPr lang="en-US" sz="2400" b="1"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3" name="Прямоугольник 2"/>
          <p:cNvSpPr/>
          <p:nvPr/>
        </p:nvSpPr>
        <p:spPr>
          <a:xfrm>
            <a:off x="542923" y="1257866"/>
            <a:ext cx="8201025" cy="4401205"/>
          </a:xfrm>
          <a:prstGeom prst="rect">
            <a:avLst/>
          </a:prstGeom>
        </p:spPr>
        <p:txBody>
          <a:bodyPr wrap="square">
            <a:spAutoFit/>
          </a:bodyPr>
          <a:lstStyle/>
          <a:p>
            <a:pPr algn="just"/>
            <a:r>
              <a:rPr lang="en-US" sz="2800" dirty="0" smtClean="0">
                <a:latin typeface="Times New Roman" pitchFamily="18" charset="0"/>
                <a:cs typeface="Times New Roman" pitchFamily="18" charset="0"/>
              </a:rPr>
              <a:t>	1</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Chokning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eni</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gaykani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bo‘shatilib</a:t>
            </a:r>
            <a:r>
              <a:rPr lang="en-US" sz="2800" dirty="0">
                <a:latin typeface="Times New Roman" pitchFamily="18" charset="0"/>
                <a:cs typeface="Times New Roman" pitchFamily="18" charset="0"/>
              </a:rPr>
              <a:t>, 9 </a:t>
            </a:r>
            <a:r>
              <a:rPr lang="en-US" sz="2800" dirty="0" err="1">
                <a:latin typeface="Times New Roman" pitchFamily="18" charset="0"/>
                <a:cs typeface="Times New Roman" pitchFamily="18" charset="0"/>
              </a:rPr>
              <a:t>dastakni</a:t>
            </a:r>
            <a:r>
              <a:rPr lang="en-US" sz="2800" dirty="0">
                <a:latin typeface="Times New Roman" pitchFamily="18" charset="0"/>
                <a:cs typeface="Times New Roman" pitchFamily="18" charset="0"/>
              </a:rPr>
              <a:t> O</a:t>
            </a:r>
            <a:r>
              <a:rPr lang="en-US" sz="2800" baseline="-25000" dirty="0">
                <a:latin typeface="Times New Roman" pitchFamily="18" charset="0"/>
                <a:cs typeface="Times New Roman" pitchFamily="18" charset="0"/>
              </a:rPr>
              <a:t>1</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atrofida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o‘zgartiriladi</a:t>
            </a:r>
            <a:r>
              <a:rPr lang="en-US" sz="2800" dirty="0">
                <a:latin typeface="Times New Roman" pitchFamily="18" charset="0"/>
                <a:cs typeface="Times New Roman" pitchFamily="18" charset="0"/>
              </a:rPr>
              <a:t>. Agar </a:t>
            </a:r>
            <a:r>
              <a:rPr lang="en-US" sz="2800" dirty="0" err="1">
                <a:latin typeface="Times New Roman" pitchFamily="18" charset="0"/>
                <a:cs typeface="Times New Roman" pitchFamily="18" charset="0"/>
              </a:rPr>
              <a:t>yuqoriga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burib</a:t>
            </a:r>
            <a:r>
              <a:rPr lang="en-US" sz="2800" dirty="0">
                <a:latin typeface="Times New Roman" pitchFamily="18" charset="0"/>
                <a:cs typeface="Times New Roman" pitchFamily="18" charset="0"/>
              </a:rPr>
              <a:t> 8 </a:t>
            </a:r>
            <a:r>
              <a:rPr lang="en-US" sz="2800" dirty="0" err="1">
                <a:latin typeface="Times New Roman" pitchFamily="18" charset="0"/>
                <a:cs typeface="Times New Roman" pitchFamily="18" charset="0"/>
              </a:rPr>
              <a:t>sirpangich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x-x </a:t>
            </a:r>
            <a:r>
              <a:rPr lang="en-US" sz="2800" dirty="0" err="1">
                <a:latin typeface="Times New Roman" pitchFamily="18" charset="0"/>
                <a:cs typeface="Times New Roman" pitchFamily="18" charset="0"/>
              </a:rPr>
              <a:t>chiziq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orasidagi</a:t>
            </a:r>
            <a:r>
              <a:rPr lang="en-US" sz="2800" dirty="0">
                <a:latin typeface="Times New Roman" pitchFamily="18" charset="0"/>
                <a:cs typeface="Times New Roman" pitchFamily="18" charset="0"/>
              </a:rPr>
              <a:t> </a:t>
            </a:r>
            <a:r>
              <a:rPr lang="ru-RU" sz="2800" dirty="0">
                <a:latin typeface="Times New Roman" pitchFamily="18" charset="0"/>
                <a:cs typeface="Times New Roman" pitchFamily="18" charset="0"/>
                <a:sym typeface="Symbol"/>
              </a:rPr>
              <a:t></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burchak</a:t>
            </a:r>
            <a:r>
              <a:rPr lang="en-US" sz="2800" dirty="0">
                <a:latin typeface="Times New Roman" pitchFamily="18" charset="0"/>
                <a:cs typeface="Times New Roman" pitchFamily="18" charset="0"/>
              </a:rPr>
              <a:t> 90</a:t>
            </a:r>
            <a:r>
              <a:rPr lang="ru-RU" sz="2800" dirty="0">
                <a:latin typeface="Times New Roman" pitchFamily="18" charset="0"/>
                <a:cs typeface="Times New Roman" pitchFamily="18" charset="0"/>
                <a:sym typeface="Symbol"/>
              </a:rPr>
              <a:t></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kamaytirilsa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chokning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oshadi</a:t>
            </a:r>
            <a:r>
              <a:rPr lang="en-US" sz="2800" dirty="0">
                <a:latin typeface="Times New Roman" pitchFamily="18" charset="0"/>
                <a:cs typeface="Times New Roman" pitchFamily="18" charset="0"/>
              </a:rPr>
              <a:t>, </a:t>
            </a:r>
            <a:r>
              <a:rPr lang="ru-RU" sz="2800" dirty="0">
                <a:latin typeface="Times New Roman" pitchFamily="18" charset="0"/>
                <a:cs typeface="Times New Roman" pitchFamily="18" charset="0"/>
                <a:sym typeface="Symbol"/>
              </a:rPr>
              <a:t></a:t>
            </a:r>
            <a:r>
              <a:rPr lang="en-US" sz="2800" dirty="0">
                <a:latin typeface="Times New Roman" pitchFamily="18" charset="0"/>
                <a:cs typeface="Times New Roman" pitchFamily="18" charset="0"/>
              </a:rPr>
              <a:t>=90</a:t>
            </a:r>
            <a:r>
              <a:rPr lang="ru-RU" sz="2800" dirty="0">
                <a:latin typeface="Times New Roman" pitchFamily="18" charset="0"/>
                <a:cs typeface="Times New Roman" pitchFamily="18" charset="0"/>
                <a:sym typeface="Symbol"/>
              </a:rPr>
              <a:t></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chokning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nolga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mashina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oddiy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to‘g`ri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bahyaqatori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tikadi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plastinasi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o‘yigi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chetiga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nisbatan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xolati</a:t>
            </a:r>
            <a:r>
              <a:rPr lang="en-US" sz="2800" dirty="0">
                <a:latin typeface="Times New Roman" pitchFamily="18" charset="0"/>
                <a:cs typeface="Times New Roman" pitchFamily="18" charset="0"/>
              </a:rPr>
              <a:t> 11 </a:t>
            </a:r>
            <a:r>
              <a:rPr lang="en-US" sz="2800" dirty="0" err="1">
                <a:latin typeface="Times New Roman" pitchFamily="18" charset="0"/>
                <a:cs typeface="Times New Roman" pitchFamily="18" charset="0"/>
              </a:rPr>
              <a:t>ekssentrikli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vintni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burash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o‘zgartiriladi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21</a:t>
            </a:fld>
            <a:endParaRPr/>
          </a:p>
        </p:txBody>
      </p:sp>
      <p:sp>
        <p:nvSpPr>
          <p:cNvPr id="8" name="Скругленный прямоугольник 7"/>
          <p:cNvSpPr/>
          <p:nvPr/>
        </p:nvSpPr>
        <p:spPr>
          <a:xfrm>
            <a:off x="207638" y="163392"/>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13570" y="342478"/>
            <a:ext cx="8335331" cy="5293757"/>
          </a:xfrm>
          <a:prstGeom prst="rect">
            <a:avLst/>
          </a:prstGeom>
        </p:spPr>
        <p:txBody>
          <a:bodyPr wrap="square">
            <a:spAutoFit/>
          </a:bodyPr>
          <a:lstStyle/>
          <a:p>
            <a:pPr algn="just"/>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Quyida</a:t>
            </a:r>
            <a:r>
              <a:rPr lang="en-US" sz="2600" dirty="0" smtClean="0">
                <a:latin typeface="Times New Roman" pitchFamily="18" charset="0"/>
                <a:cs typeface="Times New Roman" pitchFamily="18" charset="0"/>
              </a:rPr>
              <a:t> </a:t>
            </a:r>
            <a:r>
              <a:rPr lang="en-US" sz="2600" dirty="0">
                <a:latin typeface="Times New Roman" pitchFamily="18" charset="0"/>
                <a:cs typeface="Times New Roman" pitchFamily="18" charset="0"/>
              </a:rPr>
              <a:t>(</a:t>
            </a:r>
            <a:r>
              <a:rPr lang="en-US" sz="2600" dirty="0" err="1">
                <a:latin typeface="Times New Roman" pitchFamily="18" charset="0"/>
                <a:cs typeface="Times New Roman" pitchFamily="18" charset="0"/>
              </a:rPr>
              <a:t>Rasm</a:t>
            </a:r>
            <a:r>
              <a:rPr lang="en-US" sz="2600" dirty="0">
                <a:latin typeface="Times New Roman" pitchFamily="18" charset="0"/>
                <a:cs typeface="Times New Roman" pitchFamily="18" charset="0"/>
              </a:rPr>
              <a:t> 29) </a:t>
            </a:r>
            <a:r>
              <a:rPr lang="en-US" sz="2600" dirty="0" err="1">
                <a:latin typeface="Times New Roman" pitchFamily="18" charset="0"/>
                <a:cs typeface="Times New Roman" pitchFamily="18" charset="0"/>
              </a:rPr>
              <a:t>buyumni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surish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moki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mexanizmlarining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kinematik</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sxemalari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keltirilgan</a:t>
            </a:r>
            <a:r>
              <a:rPr lang="en-US" sz="2600" dirty="0">
                <a:latin typeface="Times New Roman" pitchFamily="18" charset="0"/>
                <a:cs typeface="Times New Roman" pitchFamily="18" charset="0"/>
              </a:rPr>
              <a:t> .</a:t>
            </a:r>
            <a:endParaRPr lang="ru-RU" sz="2600" dirty="0">
              <a:latin typeface="Times New Roman" pitchFamily="18" charset="0"/>
              <a:cs typeface="Times New Roman" pitchFamily="18" charset="0"/>
            </a:endParaRPr>
          </a:p>
          <a:p>
            <a:pPr algn="just" hangingPunct="1"/>
            <a:r>
              <a:rPr lang="en-US" sz="2600" dirty="0" smtClean="0">
                <a:latin typeface="Times New Roman" pitchFamily="18" charset="0"/>
                <a:cs typeface="Times New Roman" pitchFamily="18" charset="0"/>
              </a:rPr>
              <a:t>	Bu </a:t>
            </a:r>
            <a:r>
              <a:rPr lang="en-US" sz="2600" dirty="0" err="1">
                <a:latin typeface="Times New Roman" pitchFamily="18" charset="0"/>
                <a:cs typeface="Times New Roman" pitchFamily="18" charset="0"/>
              </a:rPr>
              <a:t>mexanizmlar</a:t>
            </a:r>
            <a:r>
              <a:rPr lang="en-US" sz="2600" dirty="0">
                <a:latin typeface="Times New Roman" pitchFamily="18" charset="0"/>
                <a:cs typeface="Times New Roman" pitchFamily="18" charset="0"/>
              </a:rPr>
              <a:t> 22-A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1022 </a:t>
            </a:r>
            <a:r>
              <a:rPr lang="en-US" sz="2600" dirty="0" err="1">
                <a:latin typeface="Times New Roman" pitchFamily="18" charset="0"/>
                <a:cs typeface="Times New Roman" pitchFamily="18" charset="0"/>
              </a:rPr>
              <a:t>sinf</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mashinalari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mexanizmlardan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qisman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farq</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qiladi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platformasi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bo‘ylab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tebranma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qilgani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uchun</a:t>
            </a:r>
            <a:r>
              <a:rPr lang="en-US" sz="2600" dirty="0">
                <a:latin typeface="Times New Roman" pitchFamily="18" charset="0"/>
                <a:cs typeface="Times New Roman" pitchFamily="18" charset="0"/>
              </a:rPr>
              <a:t> 44 </a:t>
            </a:r>
            <a:r>
              <a:rPr lang="en-US" sz="2600" dirty="0" err="1">
                <a:latin typeface="Times New Roman" pitchFamily="18" charset="0"/>
                <a:cs typeface="Times New Roman" pitchFamily="18" charset="0"/>
              </a:rPr>
              <a:t>mokining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diametri</a:t>
            </a:r>
            <a:r>
              <a:rPr lang="en-US" sz="2600" dirty="0">
                <a:latin typeface="Times New Roman" pitchFamily="18" charset="0"/>
                <a:cs typeface="Times New Roman" pitchFamily="18" charset="0"/>
              </a:rPr>
              <a:t> 43 mm-</a:t>
            </a:r>
            <a:r>
              <a:rPr lang="en-US" sz="2600" dirty="0" err="1">
                <a:latin typeface="Times New Roman" pitchFamily="18" charset="0"/>
                <a:cs typeface="Times New Roman" pitchFamily="18" charset="0"/>
              </a:rPr>
              <a:t>gacha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oshirilgan</a:t>
            </a:r>
            <a:r>
              <a:rPr lang="en-US"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a:p>
            <a:pPr algn="just"/>
            <a:r>
              <a:rPr lang="en-US" sz="2600" dirty="0" smtClean="0">
                <a:latin typeface="Times New Roman" pitchFamily="18" charset="0"/>
                <a:cs typeface="Times New Roman" pitchFamily="18" charset="0"/>
              </a:rPr>
              <a:t>	75 </a:t>
            </a:r>
            <a:r>
              <a:rPr lang="en-US" sz="2600" dirty="0" err="1">
                <a:latin typeface="Times New Roman" pitchFamily="18" charset="0"/>
                <a:cs typeface="Times New Roman" pitchFamily="18" charset="0"/>
              </a:rPr>
              <a:t>sinf</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mashinasi</a:t>
            </a:r>
            <a:r>
              <a:rPr lang="en-US" sz="2600" dirty="0">
                <a:latin typeface="Times New Roman" pitchFamily="18" charset="0"/>
                <a:cs typeface="Times New Roman" pitchFamily="18" charset="0"/>
              </a:rPr>
              <a:t> 26-A </a:t>
            </a:r>
            <a:r>
              <a:rPr lang="en-US" sz="2600" dirty="0" err="1">
                <a:latin typeface="Times New Roman" pitchFamily="18" charset="0"/>
                <a:cs typeface="Times New Roman" pitchFamily="18" charset="0"/>
              </a:rPr>
              <a:t>sinf</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mashinasi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asosida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yaratilgan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bo‘lib</a:t>
            </a:r>
            <a:r>
              <a:rPr lang="en-US" sz="2600" dirty="0">
                <a:latin typeface="Times New Roman" pitchFamily="18" charset="0"/>
                <a:cs typeface="Times New Roman" pitchFamily="18" charset="0"/>
              </a:rPr>
              <a:t>, u 26-A </a:t>
            </a:r>
            <a:r>
              <a:rPr lang="en-US" sz="2600" dirty="0" err="1">
                <a:latin typeface="Times New Roman" pitchFamily="18" charset="0"/>
                <a:cs typeface="Times New Roman" pitchFamily="18" charset="0"/>
              </a:rPr>
              <a:t>sinf</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mashinasidan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ignani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tebranma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xarakat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uzeli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buyumni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gorizontal</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bo‘ylab</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surish</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uzellari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bilan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farq</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qiladi</a:t>
            </a:r>
            <a:r>
              <a:rPr lang="en-US" sz="2600" dirty="0" smtClean="0">
                <a:latin typeface="Times New Roman" pitchFamily="18" charset="0"/>
                <a:cs typeface="Times New Roman" pitchFamily="18" charset="0"/>
              </a:rPr>
              <a:t>. </a:t>
            </a:r>
          </a:p>
          <a:p>
            <a:pPr algn="just"/>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Bunda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ikkala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qayd</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qilingan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uzellar</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ko‘ndalang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valning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ikki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chetida</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joylashgan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maxsus</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ariqchali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disklardan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harakat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oladilar</a:t>
            </a:r>
            <a:r>
              <a:rPr lang="en-US" sz="2600" dirty="0" smtClean="0">
                <a:latin typeface="Times New Roman" pitchFamily="18" charset="0"/>
                <a:cs typeface="Times New Roman" pitchFamily="18" charset="0"/>
              </a:rPr>
              <a:t>.</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22</a:t>
            </a:fld>
            <a:endParaRPr/>
          </a:p>
        </p:txBody>
      </p:sp>
      <p:sp>
        <p:nvSpPr>
          <p:cNvPr id="8" name="Скругленный прямоугольник 7"/>
          <p:cNvSpPr/>
          <p:nvPr/>
        </p:nvSpPr>
        <p:spPr>
          <a:xfrm>
            <a:off x="389569" y="393881"/>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22</a:t>
            </a:r>
            <a:endParaRPr lang="ru-RU" altLang="ru-RU" sz="2900" b="1" dirty="0">
              <a:solidFill>
                <a:srgbClr val="000099"/>
              </a:solidFill>
              <a:latin typeface="Times New Roman" pitchFamily="18" charset="0"/>
              <a:cs typeface="Times New Roman" pitchFamily="18" charset="0"/>
            </a:endParaRPr>
          </a:p>
        </p:txBody>
      </p:sp>
      <p:sp>
        <p:nvSpPr>
          <p:cNvPr id="3" name="Прямоугольник 2"/>
          <p:cNvSpPr/>
          <p:nvPr/>
        </p:nvSpPr>
        <p:spPr>
          <a:xfrm>
            <a:off x="1492820" y="393437"/>
            <a:ext cx="6519734" cy="523220"/>
          </a:xfrm>
          <a:prstGeom prst="rect">
            <a:avLst/>
          </a:prstGeom>
        </p:spPr>
        <p:txBody>
          <a:bodyPr wrap="none">
            <a:spAutoFit/>
          </a:bodyPr>
          <a:lstStyle/>
          <a:p>
            <a:r>
              <a:rPr lang="en-US" sz="2800" b="1" dirty="0" err="1">
                <a:latin typeface="Times New Roman" pitchFamily="18" charset="0"/>
                <a:cs typeface="Times New Roman" pitchFamily="18" charset="0"/>
              </a:rPr>
              <a:t>Igna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mexanizmga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ta`sir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qiluvchi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kuchlar</a:t>
            </a:r>
            <a:r>
              <a:rPr lang="en-US" sz="2800" b="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4" name="Прямоугольник 3"/>
          <p:cNvSpPr/>
          <p:nvPr/>
        </p:nvSpPr>
        <p:spPr>
          <a:xfrm>
            <a:off x="537873" y="1152406"/>
            <a:ext cx="8086725" cy="4031873"/>
          </a:xfrm>
          <a:prstGeom prst="rect">
            <a:avLst/>
          </a:prstGeom>
        </p:spPr>
        <p:txBody>
          <a:bodyPr wrap="square">
            <a:spAutoFit/>
          </a:bodyPr>
          <a:lstStyle/>
          <a:p>
            <a:pPr algn="just"/>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Mashinani</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qo‘llashga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qarab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oddiy</a:t>
            </a:r>
            <a:r>
              <a:rPr lang="en-US" sz="3200" dirty="0">
                <a:latin typeface="Times New Roman" pitchFamily="18" charset="0"/>
                <a:cs typeface="Times New Roman" pitchFamily="18" charset="0"/>
              </a:rPr>
              <a:t> (to‘</a:t>
            </a:r>
            <a:r>
              <a:rPr lang="uz-Cyrl-UZ" sz="3200" dirty="0">
                <a:latin typeface="Times New Roman" pitchFamily="18" charset="0"/>
                <a:cs typeface="Times New Roman" pitchFamily="18" charset="0"/>
              </a:rPr>
              <a:t>g‘</a:t>
            </a:r>
            <a:r>
              <a:rPr lang="en-US" sz="3200" dirty="0" err="1">
                <a:latin typeface="Times New Roman" pitchFamily="18" charset="0"/>
                <a:cs typeface="Times New Roman" pitchFamily="18" charset="0"/>
              </a:rPr>
              <a:t>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egri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chiziqli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murakkab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ikki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tekislikda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fazoviy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murakkab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xarakatlar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qilishi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mumkin</a:t>
            </a:r>
            <a:r>
              <a:rPr lang="en-US" sz="3200" dirty="0">
                <a:latin typeface="Times New Roman" pitchFamily="18" charset="0"/>
                <a:cs typeface="Times New Roman" pitchFamily="18" charset="0"/>
              </a:rPr>
              <a:t>.	</a:t>
            </a:r>
            <a:r>
              <a:rPr lang="en-US" sz="3200" b="1" dirty="0" err="1">
                <a:latin typeface="Times New Roman" pitchFamily="18" charset="0"/>
                <a:cs typeface="Times New Roman" pitchFamily="18" charset="0"/>
              </a:rPr>
              <a:t>Mexanizmlarni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turlari</a:t>
            </a:r>
            <a:r>
              <a:rPr lang="en-US" sz="3200" b="1"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algn="just"/>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mexanizmlari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krivoship-polzun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krivoship-kulisa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krivoship-kulachokli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oltibo</a:t>
            </a:r>
            <a:r>
              <a:rPr lang="en-US" sz="3200" dirty="0">
                <a:latin typeface="Times New Roman" pitchFamily="18" charset="0"/>
                <a:cs typeface="Times New Roman" pitchFamily="18" charset="0"/>
              </a:rPr>
              <a:t>‘</a:t>
            </a:r>
            <a:r>
              <a:rPr lang="uz-Cyrl-UZ" sz="3200" dirty="0">
                <a:latin typeface="Times New Roman" pitchFamily="18" charset="0"/>
                <a:cs typeface="Times New Roman" pitchFamily="18" charset="0"/>
              </a:rPr>
              <a:t>g‘</a:t>
            </a:r>
            <a:r>
              <a:rPr lang="en-US" sz="3200" dirty="0" err="1">
                <a:latin typeface="Times New Roman" pitchFamily="18" charset="0"/>
                <a:cs typeface="Times New Roman" pitchFamily="18" charset="0"/>
              </a:rPr>
              <a:t>inli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fazoviy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to‘rtta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en-US" sz="3200" dirty="0">
                <a:latin typeface="Times New Roman" pitchFamily="18" charset="0"/>
                <a:cs typeface="Times New Roman" pitchFamily="18" charset="0"/>
              </a:rPr>
              <a:t>‘</a:t>
            </a:r>
            <a:r>
              <a:rPr lang="uz-Cyrl-UZ" sz="3200" dirty="0">
                <a:latin typeface="Times New Roman" pitchFamily="18" charset="0"/>
                <a:cs typeface="Times New Roman" pitchFamily="18" charset="0"/>
              </a:rPr>
              <a:t>g‘</a:t>
            </a:r>
            <a:r>
              <a:rPr lang="en-US" sz="3200" dirty="0" err="1">
                <a:latin typeface="Times New Roman" pitchFamily="18" charset="0"/>
                <a:cs typeface="Times New Roman" pitchFamily="18" charset="0"/>
              </a:rPr>
              <a:t>inli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ko‘p</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en-US" sz="3200" dirty="0">
                <a:latin typeface="Times New Roman" pitchFamily="18" charset="0"/>
                <a:cs typeface="Times New Roman" pitchFamily="18" charset="0"/>
              </a:rPr>
              <a:t>‘</a:t>
            </a:r>
            <a:r>
              <a:rPr lang="uz-Cyrl-UZ" sz="3200" dirty="0">
                <a:latin typeface="Times New Roman" pitchFamily="18" charset="0"/>
                <a:cs typeface="Times New Roman" pitchFamily="18" charset="0"/>
              </a:rPr>
              <a:t>g‘</a:t>
            </a:r>
            <a:r>
              <a:rPr lang="en-US" sz="3200" dirty="0" err="1">
                <a:latin typeface="Times New Roman" pitchFamily="18" charset="0"/>
                <a:cs typeface="Times New Roman" pitchFamily="18" charset="0"/>
              </a:rPr>
              <a:t>inli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mexanizmlarga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turlanadi</a:t>
            </a:r>
            <a:r>
              <a:rPr lang="en-US"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23</a:t>
            </a:fld>
            <a:endParaRPr/>
          </a:p>
        </p:txBody>
      </p:sp>
      <p:sp>
        <p:nvSpPr>
          <p:cNvPr id="8" name="Скругленный прямоугольник 7"/>
          <p:cNvSpPr/>
          <p:nvPr/>
        </p:nvSpPr>
        <p:spPr>
          <a:xfrm>
            <a:off x="283838" y="27152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2286000" y="2521059"/>
            <a:ext cx="4572000" cy="1815882"/>
          </a:xfrm>
          <a:prstGeom prst="rect">
            <a:avLst/>
          </a:prstGeom>
        </p:spPr>
        <p:txBody>
          <a:bodyPr>
            <a:spAutoFit/>
          </a:bodyPr>
          <a:lstStyle/>
          <a:p>
            <a:pPr fontAlgn="auto" hangingPunct="1"/>
            <a:r>
              <a:rPr lang="en-US" dirty="0" err="1"/>
              <a:t>Ko‘proq</a:t>
            </a:r>
            <a:r>
              <a:rPr lang="en-US" dirty="0"/>
              <a:t> </a:t>
            </a:r>
            <a:r>
              <a:rPr lang="en-US" dirty="0" err="1"/>
              <a:t>krivoship-polzun</a:t>
            </a:r>
            <a:r>
              <a:rPr lang="en-US" dirty="0"/>
              <a:t> </a:t>
            </a:r>
            <a:r>
              <a:rPr lang="en-US" dirty="0" err="1"/>
              <a:t>turli</a:t>
            </a:r>
            <a:r>
              <a:rPr lang="en-US" dirty="0"/>
              <a:t> </a:t>
            </a:r>
            <a:r>
              <a:rPr lang="en-US" dirty="0" err="1"/>
              <a:t>mexanizmlar</a:t>
            </a:r>
            <a:r>
              <a:rPr lang="en-US" dirty="0"/>
              <a:t> </a:t>
            </a:r>
            <a:r>
              <a:rPr lang="en-US" dirty="0" err="1"/>
              <a:t>qo‘llanib</a:t>
            </a:r>
            <a:r>
              <a:rPr lang="en-US" dirty="0"/>
              <a:t>, </a:t>
            </a:r>
            <a:r>
              <a:rPr lang="en-US" dirty="0" err="1"/>
              <a:t>ular</a:t>
            </a:r>
            <a:r>
              <a:rPr lang="en-US" dirty="0"/>
              <a:t> </a:t>
            </a:r>
            <a:r>
              <a:rPr lang="en-US" dirty="0" err="1"/>
              <a:t>sodda</a:t>
            </a:r>
            <a:r>
              <a:rPr lang="en-US" dirty="0"/>
              <a:t>, </a:t>
            </a:r>
            <a:r>
              <a:rPr lang="en-US" dirty="0" err="1"/>
              <a:t>kerakli</a:t>
            </a:r>
            <a:r>
              <a:rPr lang="en-US" dirty="0"/>
              <a:t> </a:t>
            </a:r>
            <a:r>
              <a:rPr lang="en-US" dirty="0" err="1"/>
              <a:t>xarakat</a:t>
            </a:r>
            <a:r>
              <a:rPr lang="en-US" dirty="0"/>
              <a:t> </a:t>
            </a:r>
            <a:r>
              <a:rPr lang="en-US" dirty="0" err="1"/>
              <a:t>qonuniyatini</a:t>
            </a:r>
            <a:r>
              <a:rPr lang="en-US" dirty="0"/>
              <a:t> </a:t>
            </a:r>
            <a:r>
              <a:rPr lang="en-US" dirty="0" err="1"/>
              <a:t>ta’minlovchi</a:t>
            </a:r>
            <a:r>
              <a:rPr lang="en-US" dirty="0"/>
              <a:t>, </a:t>
            </a:r>
            <a:r>
              <a:rPr lang="en-US" dirty="0" err="1"/>
              <a:t>yaxshi</a:t>
            </a:r>
            <a:r>
              <a:rPr lang="en-US" dirty="0"/>
              <a:t> </a:t>
            </a:r>
            <a:r>
              <a:rPr lang="en-US" dirty="0" err="1"/>
              <a:t>dinamik</a:t>
            </a:r>
            <a:r>
              <a:rPr lang="en-US" dirty="0"/>
              <a:t> </a:t>
            </a:r>
            <a:r>
              <a:rPr lang="en-US" dirty="0" err="1"/>
              <a:t>belgilarga</a:t>
            </a:r>
            <a:r>
              <a:rPr lang="en-US" dirty="0"/>
              <a:t> </a:t>
            </a:r>
            <a:r>
              <a:rPr lang="en-US" dirty="0" err="1"/>
              <a:t>va</a:t>
            </a:r>
            <a:r>
              <a:rPr lang="en-US" dirty="0"/>
              <a:t> </a:t>
            </a:r>
            <a:r>
              <a:rPr lang="en-US" dirty="0" err="1"/>
              <a:t>ishlashda</a:t>
            </a:r>
            <a:r>
              <a:rPr lang="en-US" dirty="0"/>
              <a:t> </a:t>
            </a:r>
            <a:r>
              <a:rPr lang="en-US" dirty="0" err="1"/>
              <a:t>maromlidir</a:t>
            </a:r>
            <a:r>
              <a:rPr lang="en-US" dirty="0"/>
              <a:t>. Bu </a:t>
            </a:r>
            <a:r>
              <a:rPr lang="en-US" dirty="0" err="1"/>
              <a:t>mexanizmlar</a:t>
            </a:r>
            <a:r>
              <a:rPr lang="en-US" dirty="0"/>
              <a:t> </a:t>
            </a:r>
            <a:r>
              <a:rPr lang="en-US" dirty="0" err="1"/>
              <a:t>uch</a:t>
            </a:r>
            <a:r>
              <a:rPr lang="en-US" dirty="0"/>
              <a:t> </a:t>
            </a:r>
            <a:r>
              <a:rPr lang="en-US" dirty="0" err="1"/>
              <a:t>tuzilishli</a:t>
            </a:r>
            <a:r>
              <a:rPr lang="en-US" dirty="0"/>
              <a:t> </a:t>
            </a:r>
            <a:r>
              <a:rPr lang="en-US" dirty="0" err="1"/>
              <a:t>bo‘lishi</a:t>
            </a:r>
            <a:r>
              <a:rPr lang="en-US" dirty="0"/>
              <a:t> </a:t>
            </a:r>
            <a:r>
              <a:rPr lang="en-US" dirty="0" err="1"/>
              <a:t>mumkin</a:t>
            </a:r>
            <a:r>
              <a:rPr lang="en-US" dirty="0"/>
              <a:t>: </a:t>
            </a:r>
            <a:r>
              <a:rPr lang="en-US" dirty="0" err="1"/>
              <a:t>markaziy</a:t>
            </a:r>
            <a:r>
              <a:rPr lang="en-US" dirty="0"/>
              <a:t> </a:t>
            </a:r>
            <a:r>
              <a:rPr lang="en-US" dirty="0" err="1"/>
              <a:t>yoki</a:t>
            </a:r>
            <a:r>
              <a:rPr lang="en-US" dirty="0"/>
              <a:t> </a:t>
            </a:r>
            <a:r>
              <a:rPr lang="en-US" dirty="0" err="1"/>
              <a:t>aksial</a:t>
            </a:r>
            <a:r>
              <a:rPr lang="en-US" dirty="0"/>
              <a:t>, </a:t>
            </a:r>
            <a:r>
              <a:rPr lang="en-US" dirty="0" err="1"/>
              <a:t>nomarkaziy</a:t>
            </a:r>
            <a:r>
              <a:rPr lang="en-US" dirty="0"/>
              <a:t> </a:t>
            </a:r>
            <a:r>
              <a:rPr lang="en-US" dirty="0" err="1"/>
              <a:t>yoki</a:t>
            </a:r>
            <a:r>
              <a:rPr lang="en-US" dirty="0"/>
              <a:t> </a:t>
            </a:r>
            <a:r>
              <a:rPr lang="en-US" dirty="0" err="1"/>
              <a:t>dezaksial</a:t>
            </a:r>
            <a:r>
              <a:rPr lang="en-US" dirty="0"/>
              <a:t>, </a:t>
            </a:r>
            <a:r>
              <a:rPr lang="en-US" dirty="0" err="1"/>
              <a:t>shatuni</a:t>
            </a:r>
            <a:r>
              <a:rPr lang="en-US" dirty="0"/>
              <a:t> bosh </a:t>
            </a:r>
            <a:r>
              <a:rPr lang="en-US" dirty="0" err="1"/>
              <a:t>valdan</a:t>
            </a:r>
            <a:r>
              <a:rPr lang="en-US" dirty="0"/>
              <a:t> </a:t>
            </a:r>
            <a:r>
              <a:rPr lang="en-US" dirty="0" err="1"/>
              <a:t>yuqorida</a:t>
            </a:r>
            <a:r>
              <a:rPr lang="en-US" dirty="0"/>
              <a:t> </a:t>
            </a:r>
            <a:r>
              <a:rPr lang="en-US" dirty="0" err="1"/>
              <a:t>joylashgan</a:t>
            </a:r>
            <a:r>
              <a:rPr lang="en-US" dirty="0"/>
              <a:t>.</a:t>
            </a:r>
            <a:endParaRPr lang="ru-RU" dirty="0"/>
          </a:p>
          <a:p>
            <a:r>
              <a:rPr lang="en-US" dirty="0"/>
              <a:t>	</a:t>
            </a:r>
            <a:r>
              <a:rPr lang="en-US" dirty="0" err="1"/>
              <a:t>Markaziy</a:t>
            </a:r>
            <a:r>
              <a:rPr lang="en-US" dirty="0"/>
              <a:t> </a:t>
            </a:r>
            <a:r>
              <a:rPr lang="en-US" dirty="0" err="1"/>
              <a:t>igna</a:t>
            </a:r>
            <a:r>
              <a:rPr lang="en-US" dirty="0"/>
              <a:t> </a:t>
            </a:r>
            <a:r>
              <a:rPr lang="en-US" dirty="0" err="1"/>
              <a:t>mexanizmi</a:t>
            </a:r>
            <a:r>
              <a:rPr lang="en-US" dirty="0"/>
              <a:t> </a:t>
            </a:r>
            <a:r>
              <a:rPr lang="en-US" dirty="0" err="1"/>
              <a:t>keng</a:t>
            </a:r>
            <a:r>
              <a:rPr lang="en-US" dirty="0"/>
              <a:t> </a:t>
            </a:r>
            <a:r>
              <a:rPr lang="en-US" dirty="0" err="1"/>
              <a:t>qo‘llaniladi</a:t>
            </a:r>
            <a:r>
              <a:rPr lang="en-US" dirty="0"/>
              <a:t>, </a:t>
            </a:r>
            <a:r>
              <a:rPr lang="en-US" dirty="0" err="1"/>
              <a:t>unda</a:t>
            </a:r>
            <a:r>
              <a:rPr lang="en-US" dirty="0"/>
              <a:t> </a:t>
            </a:r>
            <a:r>
              <a:rPr lang="en-US" dirty="0" err="1"/>
              <a:t>ignani</a:t>
            </a:r>
            <a:r>
              <a:rPr lang="en-US" dirty="0"/>
              <a:t> </a:t>
            </a:r>
            <a:r>
              <a:rPr lang="en-US" dirty="0" err="1"/>
              <a:t>ishchi</a:t>
            </a:r>
            <a:r>
              <a:rPr lang="en-US" dirty="0"/>
              <a:t> </a:t>
            </a:r>
            <a:r>
              <a:rPr lang="en-US" dirty="0" err="1"/>
              <a:t>va</a:t>
            </a:r>
            <a:r>
              <a:rPr lang="en-US" dirty="0"/>
              <a:t> salt </a:t>
            </a:r>
            <a:r>
              <a:rPr lang="en-US" dirty="0" err="1"/>
              <a:t>xarakatlar</a:t>
            </a:r>
            <a:r>
              <a:rPr lang="en-US" dirty="0"/>
              <a:t> </a:t>
            </a:r>
            <a:r>
              <a:rPr lang="en-US" dirty="0" err="1"/>
              <a:t>vaqti</a:t>
            </a:r>
            <a:r>
              <a:rPr lang="en-US" dirty="0"/>
              <a:t> </a:t>
            </a:r>
            <a:r>
              <a:rPr lang="en-US" dirty="0" err="1"/>
              <a:t>o‘zaro</a:t>
            </a:r>
            <a:r>
              <a:rPr lang="en-US" dirty="0"/>
              <a:t> </a:t>
            </a:r>
            <a:r>
              <a:rPr lang="en-US" dirty="0" err="1"/>
              <a:t>teng</a:t>
            </a:r>
            <a:r>
              <a:rPr lang="en-US" dirty="0"/>
              <a:t>.</a:t>
            </a:r>
            <a:endParaRPr lang="ru-RU" dirty="0"/>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24</a:t>
            </a:fld>
            <a:endParaRPr/>
          </a:p>
        </p:txBody>
      </p:sp>
      <p:sp>
        <p:nvSpPr>
          <p:cNvPr id="8" name="Скругленный прямоугольник 7"/>
          <p:cNvSpPr/>
          <p:nvPr/>
        </p:nvSpPr>
        <p:spPr>
          <a:xfrm>
            <a:off x="246694" y="204848"/>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24</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2286000" y="2197894"/>
            <a:ext cx="4572000" cy="2462213"/>
          </a:xfrm>
          <a:prstGeom prst="rect">
            <a:avLst/>
          </a:prstGeom>
        </p:spPr>
        <p:txBody>
          <a:bodyPr>
            <a:spAutoFit/>
          </a:bodyPr>
          <a:lstStyle/>
          <a:p>
            <a:r>
              <a:rPr lang="en-US" dirty="0" err="1"/>
              <a:t>Dezaksial</a:t>
            </a:r>
            <a:r>
              <a:rPr lang="en-US" dirty="0"/>
              <a:t> </a:t>
            </a:r>
            <a:r>
              <a:rPr lang="en-US" dirty="0" err="1"/>
              <a:t>mexanizmda</a:t>
            </a:r>
            <a:r>
              <a:rPr lang="en-US" dirty="0"/>
              <a:t> </a:t>
            </a:r>
            <a:r>
              <a:rPr lang="en-US" dirty="0" err="1"/>
              <a:t>ignani</a:t>
            </a:r>
            <a:r>
              <a:rPr lang="en-US" dirty="0"/>
              <a:t> </a:t>
            </a:r>
            <a:r>
              <a:rPr lang="en-US" dirty="0" err="1"/>
              <a:t>ishchi</a:t>
            </a:r>
            <a:r>
              <a:rPr lang="en-US" dirty="0"/>
              <a:t> </a:t>
            </a:r>
            <a:r>
              <a:rPr lang="en-US" dirty="0" err="1"/>
              <a:t>yo‘li</a:t>
            </a:r>
            <a:r>
              <a:rPr lang="en-US" dirty="0"/>
              <a:t> </a:t>
            </a:r>
            <a:r>
              <a:rPr lang="en-US" dirty="0" err="1"/>
              <a:t>ko‘p</a:t>
            </a:r>
            <a:r>
              <a:rPr lang="en-US" dirty="0"/>
              <a:t> </a:t>
            </a:r>
            <a:r>
              <a:rPr lang="en-US" dirty="0" err="1"/>
              <a:t>bo‘lib</a:t>
            </a:r>
            <a:r>
              <a:rPr lang="en-US" dirty="0"/>
              <a:t>, salt </a:t>
            </a:r>
            <a:r>
              <a:rPr lang="en-US" dirty="0" err="1"/>
              <a:t>yo‘li</a:t>
            </a:r>
            <a:r>
              <a:rPr lang="en-US" dirty="0"/>
              <a:t> </a:t>
            </a:r>
            <a:r>
              <a:rPr lang="en-US" dirty="0" err="1"/>
              <a:t>kamroqdir</a:t>
            </a:r>
            <a:r>
              <a:rPr lang="en-US" dirty="0"/>
              <a:t>. </a:t>
            </a:r>
            <a:r>
              <a:rPr lang="en-US" dirty="0" err="1"/>
              <a:t>Bunday</a:t>
            </a:r>
            <a:r>
              <a:rPr lang="en-US" dirty="0"/>
              <a:t> </a:t>
            </a:r>
            <a:r>
              <a:rPr lang="en-US" dirty="0" err="1"/>
              <a:t>mexanizmlar</a:t>
            </a:r>
            <a:r>
              <a:rPr lang="en-US" dirty="0"/>
              <a:t> </a:t>
            </a:r>
            <a:r>
              <a:rPr lang="en-US" dirty="0" err="1"/>
              <a:t>siniq</a:t>
            </a:r>
            <a:r>
              <a:rPr lang="en-US" dirty="0"/>
              <a:t> </a:t>
            </a:r>
            <a:r>
              <a:rPr lang="en-US" dirty="0" err="1"/>
              <a:t>bahyaqator</a:t>
            </a:r>
            <a:r>
              <a:rPr lang="en-US" dirty="0"/>
              <a:t> </a:t>
            </a:r>
            <a:r>
              <a:rPr lang="en-US" dirty="0" err="1"/>
              <a:t>bilan</a:t>
            </a:r>
            <a:r>
              <a:rPr lang="en-US" dirty="0"/>
              <a:t> </a:t>
            </a:r>
            <a:r>
              <a:rPr lang="en-US" dirty="0" err="1"/>
              <a:t>tikuvchi</a:t>
            </a:r>
            <a:r>
              <a:rPr lang="en-US" dirty="0"/>
              <a:t> 26-A, 75, 331, 335 </a:t>
            </a:r>
            <a:r>
              <a:rPr lang="en-US" dirty="0" err="1"/>
              <a:t>sinf</a:t>
            </a:r>
            <a:r>
              <a:rPr lang="en-US" dirty="0"/>
              <a:t> </a:t>
            </a:r>
            <a:r>
              <a:rPr lang="en-US" dirty="0" err="1"/>
              <a:t>mashinalarida</a:t>
            </a:r>
            <a:r>
              <a:rPr lang="en-US" dirty="0"/>
              <a:t> </a:t>
            </a:r>
            <a:r>
              <a:rPr lang="en-US" dirty="0" err="1"/>
              <a:t>ishlatiladi</a:t>
            </a:r>
            <a:r>
              <a:rPr lang="en-US" dirty="0"/>
              <a:t>. Bu </a:t>
            </a:r>
            <a:r>
              <a:rPr lang="en-US" dirty="0" err="1"/>
              <a:t>mashinada</a:t>
            </a:r>
            <a:r>
              <a:rPr lang="en-US" dirty="0"/>
              <a:t> </a:t>
            </a:r>
            <a:r>
              <a:rPr lang="en-US" dirty="0" err="1"/>
              <a:t>krivoship-shatun</a:t>
            </a:r>
            <a:r>
              <a:rPr lang="en-US" dirty="0"/>
              <a:t> </a:t>
            </a:r>
            <a:r>
              <a:rPr lang="en-US" dirty="0" err="1"/>
              <a:t>tipli</a:t>
            </a:r>
            <a:r>
              <a:rPr lang="en-US" dirty="0"/>
              <a:t> </a:t>
            </a:r>
            <a:r>
              <a:rPr lang="en-US" dirty="0" err="1"/>
              <a:t>igna</a:t>
            </a:r>
            <a:r>
              <a:rPr lang="en-US" dirty="0"/>
              <a:t> </a:t>
            </a:r>
            <a:r>
              <a:rPr lang="en-US" dirty="0" err="1"/>
              <a:t>mexanizmi</a:t>
            </a:r>
            <a:r>
              <a:rPr lang="en-US" dirty="0"/>
              <a:t> </a:t>
            </a:r>
            <a:r>
              <a:rPr lang="en-US" dirty="0" err="1"/>
              <a:t>qo‘llanilgan</a:t>
            </a:r>
            <a:r>
              <a:rPr lang="en-US" dirty="0"/>
              <a:t> </a:t>
            </a:r>
            <a:r>
              <a:rPr lang="en-US" dirty="0" err="1"/>
              <a:t>bo‘lib</a:t>
            </a:r>
            <a:r>
              <a:rPr lang="en-US" dirty="0"/>
              <a:t>, u </a:t>
            </a:r>
            <a:r>
              <a:rPr lang="en-US" dirty="0" err="1"/>
              <a:t>qo‘yidagicha</a:t>
            </a:r>
            <a:r>
              <a:rPr lang="en-US" dirty="0"/>
              <a:t> </a:t>
            </a:r>
            <a:r>
              <a:rPr lang="en-US" dirty="0" err="1"/>
              <a:t>tuzilgan</a:t>
            </a:r>
            <a:r>
              <a:rPr lang="en-US" dirty="0"/>
              <a:t>. </a:t>
            </a:r>
            <a:r>
              <a:rPr lang="en-US" dirty="0" err="1"/>
              <a:t>Ikki</a:t>
            </a:r>
            <a:r>
              <a:rPr lang="en-US" dirty="0"/>
              <a:t> </a:t>
            </a:r>
            <a:r>
              <a:rPr lang="en-US" dirty="0" err="1"/>
              <a:t>yumalash</a:t>
            </a:r>
            <a:r>
              <a:rPr lang="en-US" dirty="0"/>
              <a:t> </a:t>
            </a:r>
            <a:r>
              <a:rPr lang="en-US" dirty="0" err="1"/>
              <a:t>podshipnigiga</a:t>
            </a:r>
            <a:r>
              <a:rPr lang="en-US" dirty="0"/>
              <a:t> bosh </a:t>
            </a:r>
            <a:r>
              <a:rPr lang="en-US" dirty="0" err="1"/>
              <a:t>val</a:t>
            </a:r>
            <a:r>
              <a:rPr lang="en-US" dirty="0"/>
              <a:t> </a:t>
            </a:r>
            <a:r>
              <a:rPr lang="en-US" dirty="0" err="1"/>
              <a:t>erkin</a:t>
            </a:r>
            <a:r>
              <a:rPr lang="en-US" dirty="0"/>
              <a:t> </a:t>
            </a:r>
            <a:r>
              <a:rPr lang="en-US" dirty="0" err="1"/>
              <a:t>joylashtirilgan</a:t>
            </a:r>
            <a:r>
              <a:rPr lang="en-US" dirty="0"/>
              <a:t> </a:t>
            </a:r>
            <a:r>
              <a:rPr lang="en-US" dirty="0" err="1"/>
              <a:t>bo‘lib</a:t>
            </a:r>
            <a:r>
              <a:rPr lang="en-US" dirty="0"/>
              <a:t>, </a:t>
            </a:r>
            <a:r>
              <a:rPr lang="en-US" dirty="0" err="1"/>
              <a:t>uning</a:t>
            </a:r>
            <a:r>
              <a:rPr lang="en-US" dirty="0"/>
              <a:t> </a:t>
            </a:r>
            <a:r>
              <a:rPr lang="en-US" dirty="0" err="1"/>
              <a:t>o‘ng</a:t>
            </a:r>
            <a:r>
              <a:rPr lang="en-US" dirty="0"/>
              <a:t> </a:t>
            </a:r>
            <a:r>
              <a:rPr lang="en-US" dirty="0" err="1"/>
              <a:t>tarafiga</a:t>
            </a:r>
            <a:r>
              <a:rPr lang="en-US" dirty="0"/>
              <a:t> </a:t>
            </a:r>
            <a:r>
              <a:rPr lang="en-US" dirty="0" err="1"/>
              <a:t>shkiv</a:t>
            </a:r>
            <a:r>
              <a:rPr lang="en-US" dirty="0"/>
              <a:t> (</a:t>
            </a:r>
            <a:r>
              <a:rPr lang="en-US" dirty="0" err="1"/>
              <a:t>maxovik</a:t>
            </a:r>
            <a:r>
              <a:rPr lang="en-US" dirty="0"/>
              <a:t>, </a:t>
            </a:r>
            <a:r>
              <a:rPr lang="en-US" dirty="0" err="1"/>
              <a:t>gardish</a:t>
            </a:r>
            <a:r>
              <a:rPr lang="en-US" dirty="0"/>
              <a:t>) </a:t>
            </a:r>
            <a:r>
              <a:rPr lang="en-US" dirty="0" err="1"/>
              <a:t>kiygazilgan</a:t>
            </a:r>
            <a:r>
              <a:rPr lang="en-US" dirty="0"/>
              <a:t> </a:t>
            </a:r>
            <a:r>
              <a:rPr lang="en-US" dirty="0" err="1"/>
              <a:t>va</a:t>
            </a:r>
            <a:r>
              <a:rPr lang="en-US" dirty="0"/>
              <a:t> </a:t>
            </a:r>
            <a:r>
              <a:rPr lang="en-US" dirty="0" err="1"/>
              <a:t>ikki</a:t>
            </a:r>
            <a:r>
              <a:rPr lang="en-US" dirty="0"/>
              <a:t> </a:t>
            </a:r>
            <a:r>
              <a:rPr lang="en-US" dirty="0" err="1"/>
              <a:t>qadaluvchi</a:t>
            </a:r>
            <a:r>
              <a:rPr lang="en-US" dirty="0"/>
              <a:t> </a:t>
            </a:r>
            <a:r>
              <a:rPr lang="en-US" dirty="0" err="1"/>
              <a:t>vint</a:t>
            </a:r>
            <a:r>
              <a:rPr lang="en-US" dirty="0"/>
              <a:t> </a:t>
            </a:r>
            <a:r>
              <a:rPr lang="en-US" dirty="0" err="1"/>
              <a:t>yordamida</a:t>
            </a:r>
            <a:r>
              <a:rPr lang="en-US" dirty="0"/>
              <a:t> </a:t>
            </a:r>
            <a:r>
              <a:rPr lang="en-US" dirty="0" err="1"/>
              <a:t>maxkamlangan</a:t>
            </a:r>
            <a:r>
              <a:rPr lang="en-US" dirty="0"/>
              <a:t> (</a:t>
            </a:r>
            <a:r>
              <a:rPr lang="en-US" dirty="0" err="1"/>
              <a:t>Rasm</a:t>
            </a:r>
            <a:r>
              <a:rPr lang="en-US" dirty="0"/>
              <a:t> 1). Bosh </a:t>
            </a:r>
            <a:r>
              <a:rPr lang="en-US" dirty="0" err="1"/>
              <a:t>valni</a:t>
            </a:r>
            <a:r>
              <a:rPr lang="en-US" dirty="0"/>
              <a:t> chap </a:t>
            </a:r>
            <a:r>
              <a:rPr lang="en-US" dirty="0" err="1"/>
              <a:t>tarafiga</a:t>
            </a:r>
            <a:r>
              <a:rPr lang="en-US" dirty="0"/>
              <a:t> </a:t>
            </a:r>
            <a:r>
              <a:rPr lang="en-US" dirty="0" err="1"/>
              <a:t>bir</a:t>
            </a:r>
            <a:r>
              <a:rPr lang="en-US" dirty="0"/>
              <a:t> </a:t>
            </a:r>
            <a:r>
              <a:rPr lang="en-US" dirty="0" err="1"/>
              <a:t>joylashtiruvchi</a:t>
            </a:r>
            <a:r>
              <a:rPr lang="en-US" dirty="0"/>
              <a:t> </a:t>
            </a:r>
            <a:r>
              <a:rPr lang="en-US" dirty="0" err="1"/>
              <a:t>vint</a:t>
            </a:r>
            <a:r>
              <a:rPr lang="en-US" dirty="0"/>
              <a:t> </a:t>
            </a:r>
            <a:r>
              <a:rPr lang="en-US" dirty="0" err="1"/>
              <a:t>yordamida</a:t>
            </a:r>
            <a:r>
              <a:rPr lang="en-US" dirty="0"/>
              <a:t> </a:t>
            </a:r>
            <a:r>
              <a:rPr lang="en-US" dirty="0" err="1"/>
              <a:t>krivoship</a:t>
            </a:r>
            <a:r>
              <a:rPr lang="en-US" dirty="0"/>
              <a:t> </a:t>
            </a:r>
            <a:r>
              <a:rPr lang="en-US" dirty="0" err="1"/>
              <a:t>maxkamlangan</a:t>
            </a:r>
            <a:r>
              <a:rPr lang="en-US" dirty="0"/>
              <a:t>.</a:t>
            </a:r>
            <a:endParaRPr lang="ru-RU" dirty="0"/>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25</a:t>
            </a:fld>
            <a:endParaRPr/>
          </a:p>
        </p:txBody>
      </p:sp>
      <p:sp>
        <p:nvSpPr>
          <p:cNvPr id="8" name="Скругленный прямоугольник 7"/>
          <p:cNvSpPr/>
          <p:nvPr/>
        </p:nvSpPr>
        <p:spPr>
          <a:xfrm>
            <a:off x="37854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25</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2286000" y="2844225"/>
            <a:ext cx="4572000" cy="1169551"/>
          </a:xfrm>
          <a:prstGeom prst="rect">
            <a:avLst/>
          </a:prstGeom>
        </p:spPr>
        <p:txBody>
          <a:bodyPr>
            <a:spAutoFit/>
          </a:bodyPr>
          <a:lstStyle/>
          <a:p>
            <a:r>
              <a:rPr lang="en-US" dirty="0" err="1"/>
              <a:t>Krivoshipga</a:t>
            </a:r>
            <a:r>
              <a:rPr lang="en-US" dirty="0"/>
              <a:t> </a:t>
            </a:r>
            <a:r>
              <a:rPr lang="en-US" dirty="0" err="1"/>
              <a:t>ikki</a:t>
            </a:r>
            <a:r>
              <a:rPr lang="en-US" dirty="0"/>
              <a:t> </a:t>
            </a:r>
            <a:r>
              <a:rPr lang="en-US" dirty="0" err="1"/>
              <a:t>elkali</a:t>
            </a:r>
            <a:r>
              <a:rPr lang="en-US" dirty="0"/>
              <a:t> </a:t>
            </a:r>
            <a:r>
              <a:rPr lang="en-US" dirty="0" err="1"/>
              <a:t>barmoqcha</a:t>
            </a:r>
            <a:r>
              <a:rPr lang="en-US" dirty="0"/>
              <a:t> </a:t>
            </a:r>
            <a:r>
              <a:rPr lang="en-US" dirty="0" err="1"/>
              <a:t>kiygazilib</a:t>
            </a:r>
            <a:r>
              <a:rPr lang="en-US" dirty="0"/>
              <a:t>, u  </a:t>
            </a:r>
            <a:r>
              <a:rPr lang="en-US" dirty="0" err="1"/>
              <a:t>ikki</a:t>
            </a:r>
            <a:r>
              <a:rPr lang="en-US" dirty="0"/>
              <a:t> </a:t>
            </a:r>
            <a:r>
              <a:rPr lang="en-US" dirty="0" err="1"/>
              <a:t>vint</a:t>
            </a:r>
            <a:r>
              <a:rPr lang="en-US" dirty="0"/>
              <a:t> </a:t>
            </a:r>
            <a:r>
              <a:rPr lang="en-US" dirty="0" err="1"/>
              <a:t>yordamida</a:t>
            </a:r>
            <a:r>
              <a:rPr lang="en-US" dirty="0"/>
              <a:t> </a:t>
            </a:r>
            <a:r>
              <a:rPr lang="en-US" dirty="0" err="1"/>
              <a:t>maxkamlangan</a:t>
            </a:r>
            <a:r>
              <a:rPr lang="en-US" dirty="0"/>
              <a:t>. </a:t>
            </a:r>
            <a:r>
              <a:rPr lang="en-US" dirty="0" err="1"/>
              <a:t>Ikki</a:t>
            </a:r>
            <a:r>
              <a:rPr lang="en-US" dirty="0"/>
              <a:t> </a:t>
            </a:r>
            <a:r>
              <a:rPr lang="en-US" dirty="0" err="1"/>
              <a:t>elkali</a:t>
            </a:r>
            <a:r>
              <a:rPr lang="en-US" dirty="0"/>
              <a:t> </a:t>
            </a:r>
            <a:r>
              <a:rPr lang="en-US" dirty="0" err="1"/>
              <a:t>barmoqchani</a:t>
            </a:r>
            <a:r>
              <a:rPr lang="en-US" dirty="0"/>
              <a:t> </a:t>
            </a:r>
            <a:r>
              <a:rPr lang="en-US" dirty="0" err="1"/>
              <a:t>tashqi</a:t>
            </a:r>
            <a:r>
              <a:rPr lang="en-US" dirty="0"/>
              <a:t> </a:t>
            </a:r>
            <a:r>
              <a:rPr lang="en-US" dirty="0" err="1"/>
              <a:t>elkasiga</a:t>
            </a:r>
            <a:r>
              <a:rPr lang="en-US" dirty="0"/>
              <a:t> </a:t>
            </a:r>
            <a:r>
              <a:rPr lang="en-US" dirty="0" err="1"/>
              <a:t>shatunni</a:t>
            </a:r>
            <a:r>
              <a:rPr lang="en-US" dirty="0"/>
              <a:t> </a:t>
            </a:r>
            <a:r>
              <a:rPr lang="en-US" dirty="0" err="1"/>
              <a:t>ignali</a:t>
            </a:r>
            <a:r>
              <a:rPr lang="en-US" dirty="0"/>
              <a:t> </a:t>
            </a:r>
            <a:r>
              <a:rPr lang="en-US" dirty="0" err="1"/>
              <a:t>podshipnigi</a:t>
            </a:r>
            <a:r>
              <a:rPr lang="en-US" dirty="0"/>
              <a:t> </a:t>
            </a:r>
            <a:r>
              <a:rPr lang="en-US" dirty="0" err="1"/>
              <a:t>bo‘lgan</a:t>
            </a:r>
            <a:r>
              <a:rPr lang="en-US" dirty="0"/>
              <a:t> </a:t>
            </a:r>
            <a:r>
              <a:rPr lang="en-US" dirty="0" err="1"/>
              <a:t>yuqorigi</a:t>
            </a:r>
            <a:r>
              <a:rPr lang="en-US" dirty="0"/>
              <a:t> </a:t>
            </a:r>
            <a:r>
              <a:rPr lang="en-US" dirty="0" err="1"/>
              <a:t>boshi</a:t>
            </a:r>
            <a:r>
              <a:rPr lang="en-US" dirty="0"/>
              <a:t> </a:t>
            </a:r>
            <a:r>
              <a:rPr lang="en-US" dirty="0" err="1"/>
              <a:t>kiygazilgan</a:t>
            </a:r>
            <a:r>
              <a:rPr lang="en-US" dirty="0"/>
              <a:t> </a:t>
            </a:r>
            <a:r>
              <a:rPr lang="en-US" dirty="0" err="1"/>
              <a:t>va</a:t>
            </a:r>
            <a:r>
              <a:rPr lang="en-US" dirty="0"/>
              <a:t> chap </a:t>
            </a:r>
            <a:r>
              <a:rPr lang="en-US" dirty="0" err="1"/>
              <a:t>rezbali</a:t>
            </a:r>
            <a:r>
              <a:rPr lang="en-US" dirty="0"/>
              <a:t> </a:t>
            </a:r>
            <a:r>
              <a:rPr lang="en-US" dirty="0" err="1"/>
              <a:t>vint</a:t>
            </a:r>
            <a:r>
              <a:rPr lang="en-US" dirty="0"/>
              <a:t> </a:t>
            </a:r>
            <a:r>
              <a:rPr lang="en-US" dirty="0" err="1"/>
              <a:t>bilan</a:t>
            </a:r>
            <a:r>
              <a:rPr lang="en-US" dirty="0"/>
              <a:t> </a:t>
            </a:r>
            <a:r>
              <a:rPr lang="en-US" dirty="0" err="1"/>
              <a:t>barmoqqa</a:t>
            </a:r>
            <a:r>
              <a:rPr lang="en-US" dirty="0"/>
              <a:t> </a:t>
            </a:r>
            <a:r>
              <a:rPr lang="en-US" dirty="0" err="1"/>
              <a:t>erkin</a:t>
            </a:r>
            <a:r>
              <a:rPr lang="en-US" dirty="0"/>
              <a:t> </a:t>
            </a:r>
            <a:r>
              <a:rPr lang="en-US" dirty="0" err="1"/>
              <a:t>maxkamlangan</a:t>
            </a:r>
            <a:r>
              <a:rPr lang="en-US" dirty="0"/>
              <a:t>.</a:t>
            </a:r>
            <a:endParaRPr lang="ru-RU" dirty="0"/>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161924" y="5676035"/>
            <a:ext cx="8820151" cy="1112983"/>
          </a:xfrm>
          <a:prstGeom prst="rect">
            <a:avLst/>
          </a:prstGeom>
          <a:solidFill>
            <a:srgbClr val="BC9A6A"/>
          </a:solidFill>
          <a:ln>
            <a:noFill/>
          </a:ln>
        </p:spPr>
        <p:txBody>
          <a:bodyPr spcFirstLastPara="1" wrap="square" lIns="91425" tIns="45700" rIns="91425" bIns="45700" anchor="ctr" anchorCtr="0">
            <a:noAutofit/>
          </a:bodyPr>
          <a:lstStyle/>
          <a:p>
            <a:pPr algn="just" hangingPunct="0"/>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Rasmda</a:t>
            </a:r>
            <a:r>
              <a:rPr lang="ru-RU" sz="1800" dirty="0" smtClean="0">
                <a:latin typeface="Times New Roman" pitchFamily="18" charset="0"/>
                <a:cs typeface="Times New Roman" pitchFamily="18" charset="0"/>
              </a:rPr>
              <a:t>:</a:t>
            </a:r>
            <a:r>
              <a:rPr lang="en-US" sz="1800" dirty="0">
                <a:latin typeface="Times New Roman" pitchFamily="18" charset="0"/>
                <a:cs typeface="Times New Roman" pitchFamily="18" charset="0"/>
              </a:rPr>
              <a:t> </a:t>
            </a:r>
            <a:r>
              <a:rPr lang="ru-RU" sz="1800" dirty="0" smtClean="0">
                <a:latin typeface="Times New Roman" pitchFamily="18" charset="0"/>
                <a:cs typeface="Times New Roman" pitchFamily="18" charset="0"/>
              </a:rPr>
              <a:t>1.</a:t>
            </a:r>
            <a:r>
              <a:rPr lang="en-US" sz="1800" dirty="0">
                <a:latin typeface="Times New Roman" pitchFamily="18" charset="0"/>
                <a:cs typeface="Times New Roman" pitchFamily="18" charset="0"/>
              </a:rPr>
              <a:t>Bosh </a:t>
            </a:r>
            <a:r>
              <a:rPr lang="en-US" sz="1800" dirty="0" err="1">
                <a:latin typeface="Times New Roman" pitchFamily="18" charset="0"/>
                <a:cs typeface="Times New Roman" pitchFamily="18" charset="0"/>
              </a:rPr>
              <a:t>val</a:t>
            </a:r>
            <a:r>
              <a:rPr lang="ru-RU" sz="1800" dirty="0">
                <a:latin typeface="Times New Roman" pitchFamily="18" charset="0"/>
                <a:cs typeface="Times New Roman" pitchFamily="18" charset="0"/>
              </a:rPr>
              <a:t>. 2.</a:t>
            </a:r>
            <a:r>
              <a:rPr lang="en-US" sz="1800" dirty="0" err="1">
                <a:latin typeface="Times New Roman" pitchFamily="18" charset="0"/>
                <a:cs typeface="Times New Roman" pitchFamily="18" charset="0"/>
              </a:rPr>
              <a:t>Yumalash</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podshipniklari</a:t>
            </a:r>
            <a:r>
              <a:rPr lang="ru-RU" sz="1800" dirty="0">
                <a:latin typeface="Times New Roman" pitchFamily="18" charset="0"/>
                <a:cs typeface="Times New Roman" pitchFamily="18" charset="0"/>
              </a:rPr>
              <a:t>. 3.</a:t>
            </a:r>
            <a:r>
              <a:rPr lang="en-US" sz="1800" dirty="0" err="1">
                <a:latin typeface="Times New Roman" pitchFamily="18" charset="0"/>
                <a:cs typeface="Times New Roman" pitchFamily="18" charset="0"/>
              </a:rPr>
              <a:t>Shkiv</a:t>
            </a:r>
            <a:r>
              <a:rPr lang="ru-RU" sz="1800" dirty="0">
                <a:latin typeface="Times New Roman" pitchFamily="18" charset="0"/>
                <a:cs typeface="Times New Roman" pitchFamily="18" charset="0"/>
              </a:rPr>
              <a:t>. 4.</a:t>
            </a:r>
            <a:r>
              <a:rPr lang="en-US" sz="1800" dirty="0" err="1">
                <a:latin typeface="Times New Roman" pitchFamily="18" charset="0"/>
                <a:cs typeface="Times New Roman" pitchFamily="18" charset="0"/>
              </a:rPr>
              <a:t>Krivoship</a:t>
            </a:r>
            <a:r>
              <a:rPr lang="ru-RU" sz="1800" dirty="0">
                <a:latin typeface="Times New Roman" pitchFamily="18" charset="0"/>
                <a:cs typeface="Times New Roman" pitchFamily="18" charset="0"/>
              </a:rPr>
              <a:t>. </a:t>
            </a:r>
            <a:r>
              <a:rPr lang="ru-RU" sz="1800" dirty="0" smtClean="0">
                <a:latin typeface="Times New Roman" pitchFamily="18" charset="0"/>
                <a:cs typeface="Times New Roman" pitchFamily="18" charset="0"/>
              </a:rPr>
              <a:t>5</a:t>
            </a:r>
            <a:r>
              <a:rPr lang="ru-RU"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Ikki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elkali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barmoqcha</a:t>
            </a:r>
            <a:r>
              <a:rPr lang="ru-RU" sz="1800" dirty="0">
                <a:latin typeface="Times New Roman" pitchFamily="18" charset="0"/>
                <a:cs typeface="Times New Roman" pitchFamily="18" charset="0"/>
              </a:rPr>
              <a:t>. 6. </a:t>
            </a:r>
            <a:r>
              <a:rPr lang="en-US" sz="1800" dirty="0" err="1">
                <a:latin typeface="Times New Roman" pitchFamily="18" charset="0"/>
                <a:cs typeface="Times New Roman" pitchFamily="18" charset="0"/>
              </a:rPr>
              <a:t>Ignali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podshipniklar</a:t>
            </a:r>
            <a:r>
              <a:rPr lang="ru-RU"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7.</a:t>
            </a:r>
            <a:r>
              <a:rPr lang="en-US" sz="1800" dirty="0" err="1">
                <a:latin typeface="Times New Roman" pitchFamily="18" charset="0"/>
                <a:cs typeface="Times New Roman" pitchFamily="18" charset="0"/>
              </a:rPr>
              <a:t>Shatun</a:t>
            </a:r>
            <a:r>
              <a:rPr lang="ru-RU" sz="1800" dirty="0">
                <a:latin typeface="Times New Roman" pitchFamily="18" charset="0"/>
                <a:cs typeface="Times New Roman" pitchFamily="18" charset="0"/>
              </a:rPr>
              <a:t>. 8.</a:t>
            </a:r>
            <a:r>
              <a:rPr lang="en-US" sz="1800" dirty="0" err="1">
                <a:latin typeface="Times New Roman" pitchFamily="18" charset="0"/>
                <a:cs typeface="Times New Roman" pitchFamily="18" charset="0"/>
              </a:rPr>
              <a:t>Xomut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barmog</a:t>
            </a:r>
            <a:r>
              <a:rPr lang="ru-RU" sz="1800" dirty="0">
                <a:latin typeface="Times New Roman" pitchFamily="18" charset="0"/>
                <a:cs typeface="Times New Roman" pitchFamily="18" charset="0"/>
              </a:rPr>
              <a:t>`</a:t>
            </a:r>
            <a:r>
              <a:rPr lang="en-US" sz="1800" dirty="0">
                <a:latin typeface="Times New Roman" pitchFamily="18" charset="0"/>
                <a:cs typeface="Times New Roman" pitchFamily="18" charset="0"/>
              </a:rPr>
              <a:t>i</a:t>
            </a:r>
            <a:r>
              <a:rPr lang="ru-RU" sz="1800" dirty="0">
                <a:latin typeface="Times New Roman" pitchFamily="18" charset="0"/>
                <a:cs typeface="Times New Roman" pitchFamily="18" charset="0"/>
              </a:rPr>
              <a:t>. 9.</a:t>
            </a:r>
            <a:r>
              <a:rPr lang="en-US" sz="1800" dirty="0" err="1">
                <a:latin typeface="Times New Roman" pitchFamily="18" charset="0"/>
                <a:cs typeface="Times New Roman" pitchFamily="18" charset="0"/>
              </a:rPr>
              <a:t>Sirpangich</a:t>
            </a:r>
            <a:r>
              <a:rPr lang="ru-RU" sz="1800" dirty="0">
                <a:latin typeface="Times New Roman" pitchFamily="18" charset="0"/>
                <a:cs typeface="Times New Roman" pitchFamily="18" charset="0"/>
              </a:rPr>
              <a:t>. 10.</a:t>
            </a:r>
            <a:r>
              <a:rPr lang="en-US" sz="1800" dirty="0" err="1">
                <a:latin typeface="Times New Roman" pitchFamily="18" charset="0"/>
                <a:cs typeface="Times New Roman" pitchFamily="18" charset="0"/>
              </a:rPr>
              <a:t>Vertikal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yo</a:t>
            </a:r>
            <a:r>
              <a:rPr lang="ru-RU" sz="1800" dirty="0">
                <a:latin typeface="Times New Roman" pitchFamily="18" charset="0"/>
                <a:cs typeface="Times New Roman" pitchFamily="18" charset="0"/>
              </a:rPr>
              <a:t>‘</a:t>
            </a:r>
            <a:r>
              <a:rPr lang="en-US" sz="1800" dirty="0" err="1">
                <a:latin typeface="Times New Roman" pitchFamily="18" charset="0"/>
                <a:cs typeface="Times New Roman" pitchFamily="18" charset="0"/>
              </a:rPr>
              <a:t>naltirgich</a:t>
            </a:r>
            <a:r>
              <a:rPr lang="ru-RU" sz="1800" dirty="0">
                <a:latin typeface="Times New Roman" pitchFamily="18" charset="0"/>
                <a:cs typeface="Times New Roman" pitchFamily="18" charset="0"/>
              </a:rPr>
              <a:t>. 11.</a:t>
            </a:r>
            <a:r>
              <a:rPr lang="en-US" sz="1800" dirty="0" err="1">
                <a:latin typeface="Times New Roman" pitchFamily="18" charset="0"/>
                <a:cs typeface="Times New Roman" pitchFamily="18" charset="0"/>
              </a:rPr>
              <a:t>Igna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yuritgich</a:t>
            </a:r>
            <a:r>
              <a:rPr lang="ru-RU"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igna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sterjeni</a:t>
            </a:r>
            <a:r>
              <a:rPr lang="ru-RU" sz="1800" dirty="0">
                <a:latin typeface="Times New Roman" pitchFamily="18" charset="0"/>
                <a:cs typeface="Times New Roman" pitchFamily="18" charset="0"/>
              </a:rPr>
              <a:t>). 12. </a:t>
            </a:r>
            <a:r>
              <a:rPr lang="en-US" sz="1800" dirty="0" err="1">
                <a:latin typeface="Times New Roman" pitchFamily="18" charset="0"/>
                <a:cs typeface="Times New Roman" pitchFamily="18" charset="0"/>
              </a:rPr>
              <a:t>Tortuvchi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vint</a:t>
            </a:r>
            <a:r>
              <a:rPr lang="ru-RU" sz="1800" dirty="0" smtClean="0">
                <a:latin typeface="Times New Roman" pitchFamily="18" charset="0"/>
                <a:cs typeface="Times New Roman" pitchFamily="18" charset="0"/>
              </a:rPr>
              <a:t>.</a:t>
            </a:r>
            <a:r>
              <a:rPr lang="it-IT" sz="1800" dirty="0" smtClean="0">
                <a:latin typeface="Times New Roman" pitchFamily="18" charset="0"/>
                <a:cs typeface="Times New Roman" pitchFamily="18" charset="0"/>
              </a:rPr>
              <a:t> </a:t>
            </a:r>
            <a:r>
              <a:rPr lang="it-IT" sz="1800" dirty="0">
                <a:latin typeface="Times New Roman" pitchFamily="18" charset="0"/>
                <a:cs typeface="Times New Roman" pitchFamily="18" charset="0"/>
              </a:rPr>
              <a:t>13.Yo‘naltirilgichlar. 14.Igna. 15.Qadaluvchi vint.</a:t>
            </a:r>
            <a:endParaRPr lang="ru-RU" sz="1800" dirty="0">
              <a:latin typeface="Times New Roman" pitchFamily="18" charset="0"/>
              <a:cs typeface="Times New Roman" pitchFamily="18" charset="0"/>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26</a:t>
            </a:fld>
            <a:endParaRPr/>
          </a:p>
        </p:txBody>
      </p:sp>
      <p:sp>
        <p:nvSpPr>
          <p:cNvPr id="8" name="Скругленный прямоугольник 7"/>
          <p:cNvSpPr/>
          <p:nvPr/>
        </p:nvSpPr>
        <p:spPr>
          <a:xfrm>
            <a:off x="246694" y="144342"/>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26</a:t>
            </a:r>
            <a:endParaRPr lang="ru-RU" altLang="ru-RU" sz="2900" b="1" dirty="0">
              <a:solidFill>
                <a:srgbClr val="000099"/>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3421929961"/>
              </p:ext>
            </p:extLst>
          </p:nvPr>
        </p:nvGraphicFramePr>
        <p:xfrm>
          <a:off x="1236755" y="828675"/>
          <a:ext cx="6693794" cy="4714875"/>
        </p:xfrm>
        <a:graphic>
          <a:graphicData uri="http://schemas.openxmlformats.org/presentationml/2006/ole">
            <mc:AlternateContent xmlns:mc="http://schemas.openxmlformats.org/markup-compatibility/2006">
              <mc:Choice xmlns:v="urn:schemas-microsoft-com:vml" Requires="v">
                <p:oleObj spid="_x0000_s4102" r:id="rId4" imgW="5441133" imgH="3539905" progId="Imaging.Document">
                  <p:embed/>
                </p:oleObj>
              </mc:Choice>
              <mc:Fallback>
                <p:oleObj r:id="rId4" imgW="5441133" imgH="3539905" progId="Imaging.Document">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6755" y="828675"/>
                        <a:ext cx="6693794" cy="4714875"/>
                      </a:xfrm>
                      <a:prstGeom prst="rect">
                        <a:avLst/>
                      </a:prstGeom>
                      <a:noFill/>
                    </p:spPr>
                  </p:pic>
                </p:oleObj>
              </mc:Fallback>
            </mc:AlternateContent>
          </a:graphicData>
        </a:graphic>
      </p:graphicFrame>
      <p:sp>
        <p:nvSpPr>
          <p:cNvPr id="4" name="Rectangle 3"/>
          <p:cNvSpPr>
            <a:spLocks noChangeArrowheads="1"/>
          </p:cNvSpPr>
          <p:nvPr/>
        </p:nvSpPr>
        <p:spPr bwMode="auto">
          <a:xfrm>
            <a:off x="0" y="3381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27</a:t>
            </a:fld>
            <a:endParaRPr/>
          </a:p>
        </p:txBody>
      </p:sp>
      <p:sp>
        <p:nvSpPr>
          <p:cNvPr id="8" name="Скругленный прямоугольник 7"/>
          <p:cNvSpPr/>
          <p:nvPr/>
        </p:nvSpPr>
        <p:spPr>
          <a:xfrm>
            <a:off x="275269" y="214373"/>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27</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19099" y="479184"/>
            <a:ext cx="8334375" cy="5016758"/>
          </a:xfrm>
          <a:prstGeom prst="rect">
            <a:avLst/>
          </a:prstGeom>
        </p:spPr>
        <p:txBody>
          <a:bodyPr wrap="square">
            <a:spAutoFit/>
          </a:bodyPr>
          <a:lstStyle/>
          <a:p>
            <a:pPr algn="just"/>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Shatunning</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pastki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orqali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xomutikni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barmog</a:t>
            </a:r>
            <a:r>
              <a:rPr lang="ru-RU" sz="3200" dirty="0">
                <a:latin typeface="Times New Roman" pitchFamily="18" charset="0"/>
                <a:cs typeface="Times New Roman" pitchFamily="18" charset="0"/>
              </a:rPr>
              <a:t>`</a:t>
            </a:r>
            <a:r>
              <a:rPr lang="en-US" sz="3200" dirty="0">
                <a:latin typeface="Times New Roman" pitchFamily="18" charset="0"/>
                <a:cs typeface="Times New Roman" pitchFamily="18" charset="0"/>
              </a:rPr>
              <a:t>i 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tkazilgan</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oxiriga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vertikal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naltirgich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ichidagi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sirpangich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kiygazilgan</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Xomutning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teshigi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ikki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vertikal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naltirgich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orqali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ichi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yuritgich</a:t>
            </a:r>
            <a:r>
              <a:rPr lang="en-US" sz="3200" dirty="0">
                <a:latin typeface="Times New Roman" pitchFamily="18" charset="0"/>
                <a:cs typeface="Times New Roman" pitchFamily="18" charset="0"/>
              </a:rPr>
              <a:t> 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tkazilgan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tortuvchi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vint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yordamida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xomutga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maxkamlangan</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yuritgichni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pastiga</a:t>
            </a:r>
            <a:r>
              <a:rPr lang="en-US" sz="3200" dirty="0">
                <a:latin typeface="Times New Roman" pitchFamily="18" charset="0"/>
                <a:cs typeface="Times New Roman" pitchFamily="18" charset="0"/>
              </a:rPr>
              <a:t> o</a:t>
            </a:r>
            <a:r>
              <a:rPr lang="ru-RU" sz="3200" dirty="0">
                <a:latin typeface="Times New Roman" pitchFamily="18" charset="0"/>
                <a:cs typeface="Times New Roman" pitchFamily="18" charset="0"/>
              </a:rPr>
              <a:t>‘</a:t>
            </a:r>
            <a:r>
              <a:rPr lang="en-US" sz="3200" dirty="0">
                <a:latin typeface="Times New Roman" pitchFamily="18" charset="0"/>
                <a:cs typeface="Times New Roman" pitchFamily="18" charset="0"/>
              </a:rPr>
              <a:t>qi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ylab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teshilgan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ariqchaga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kolbasi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kirgazilgan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qadaluvchi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vint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yordamida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maxkamlangan</a:t>
            </a:r>
            <a:r>
              <a:rPr lang="ru-RU"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28</a:t>
            </a:fld>
            <a:endParaRPr/>
          </a:p>
        </p:txBody>
      </p:sp>
      <p:sp>
        <p:nvSpPr>
          <p:cNvPr id="8" name="Скругленный прямоугольник 7"/>
          <p:cNvSpPr/>
          <p:nvPr/>
        </p:nvSpPr>
        <p:spPr>
          <a:xfrm>
            <a:off x="246694" y="144342"/>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28</a:t>
            </a:r>
            <a:endParaRPr lang="ru-RU" altLang="ru-RU" sz="2900" b="1" dirty="0">
              <a:solidFill>
                <a:srgbClr val="000099"/>
              </a:solidFill>
              <a:latin typeface="Times New Roman" pitchFamily="18" charset="0"/>
              <a:cs typeface="Times New Roman" pitchFamily="18" charset="0"/>
            </a:endParaRPr>
          </a:p>
        </p:txBody>
      </p:sp>
      <p:pic>
        <p:nvPicPr>
          <p:cNvPr id="5122" name="Picture 2" descr="Швейная машинка Чайка 1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721" y="925512"/>
            <a:ext cx="8051822" cy="3913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29</a:t>
            </a:fld>
            <a:endParaRPr/>
          </a:p>
        </p:txBody>
      </p:sp>
      <p:sp>
        <p:nvSpPr>
          <p:cNvPr id="8" name="Скругленный прямоугольник 7"/>
          <p:cNvSpPr/>
          <p:nvPr/>
        </p:nvSpPr>
        <p:spPr>
          <a:xfrm>
            <a:off x="2943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29</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6725" y="496767"/>
            <a:ext cx="8229600" cy="4832092"/>
          </a:xfrm>
          <a:prstGeom prst="rect">
            <a:avLst/>
          </a:prstGeom>
        </p:spPr>
        <p:txBody>
          <a:bodyPr wrap="square">
            <a:spAutoFit/>
          </a:bodyPr>
          <a:lstStyle/>
          <a:p>
            <a:pPr algn="just"/>
            <a:r>
              <a:rPr lang="en-US" sz="2800" dirty="0" smtClean="0">
                <a:latin typeface="Times New Roman" pitchFamily="18" charset="0"/>
                <a:cs typeface="Times New Roman" pitchFamily="18" charset="0"/>
              </a:rPr>
              <a:t>	Bosh </a:t>
            </a:r>
            <a:r>
              <a:rPr lang="en-US" sz="2800" dirty="0" err="1">
                <a:latin typeface="Times New Roman" pitchFamily="18" charset="0"/>
                <a:cs typeface="Times New Roman" pitchFamily="18" charset="0"/>
              </a:rPr>
              <a:t>val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aylanganda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krivoship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ikki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elkali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barmoq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yordamida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shatunni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a:t>
            </a:r>
            <a:r>
              <a:rPr lang="ru-RU"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tarsa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yuritgichni</a:t>
            </a:r>
            <a:r>
              <a:rPr lang="en-US" sz="2800" dirty="0">
                <a:latin typeface="Times New Roman" pitchFamily="18" charset="0"/>
                <a:cs typeface="Times New Roman" pitchFamily="18" charset="0"/>
              </a:rPr>
              <a:t> ham </a:t>
            </a:r>
            <a:r>
              <a:rPr lang="en-US" sz="2800" dirty="0" err="1">
                <a:latin typeface="Times New Roman" pitchFamily="18" charset="0"/>
                <a:cs typeface="Times New Roman" pitchFamily="18" charset="0"/>
              </a:rPr>
              <a:t>yuqoriga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tortadi</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bunda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materialdan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chiqadi</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aksincha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krivoship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barmoqcha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yordamida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shatunni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yuqorigi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bossa</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boshi</a:t>
            </a:r>
            <a:r>
              <a:rPr lang="en-US" sz="2800" dirty="0">
                <a:latin typeface="Times New Roman" pitchFamily="18" charset="0"/>
                <a:cs typeface="Times New Roman" pitchFamily="18" charset="0"/>
              </a:rPr>
              <a:t> ham </a:t>
            </a:r>
            <a:r>
              <a:rPr lang="en-US" sz="2800" dirty="0" err="1">
                <a:latin typeface="Times New Roman" pitchFamily="18" charset="0"/>
                <a:cs typeface="Times New Roman" pitchFamily="18" charset="0"/>
              </a:rPr>
              <a:t>pastga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bosiladi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o</a:t>
            </a:r>
            <a:r>
              <a:rPr lang="ru-RU" sz="2800" dirty="0">
                <a:latin typeface="Times New Roman" pitchFamily="18" charset="0"/>
                <a:cs typeface="Times New Roman" pitchFamily="18" charset="0"/>
              </a:rPr>
              <a:t>‘</a:t>
            </a:r>
            <a:r>
              <a:rPr lang="en-US" sz="2800" dirty="0">
                <a:latin typeface="Times New Roman" pitchFamily="18" charset="0"/>
                <a:cs typeface="Times New Roman" pitchFamily="18" charset="0"/>
              </a:rPr>
              <a:t>z </a:t>
            </a:r>
            <a:r>
              <a:rPr lang="en-US" sz="2800" dirty="0" err="1">
                <a:latin typeface="Times New Roman" pitchFamily="18" charset="0"/>
                <a:cs typeface="Times New Roman" pitchFamily="18" charset="0"/>
              </a:rPr>
              <a:t>navbatida</a:t>
            </a:r>
            <a:r>
              <a:rPr lang="en-US" sz="2800" dirty="0">
                <a:latin typeface="Times New Roman" pitchFamily="18" charset="0"/>
                <a:cs typeface="Times New Roman" pitchFamily="18" charset="0"/>
              </a:rPr>
              <a:t> u </a:t>
            </a:r>
            <a:r>
              <a:rPr lang="en-US" sz="2800" dirty="0" err="1">
                <a:latin typeface="Times New Roman" pitchFamily="18" charset="0"/>
                <a:cs typeface="Times New Roman" pitchFamily="18" charset="0"/>
              </a:rPr>
              <a:t>xomut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yordamida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yuritgichni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pastga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bosadi</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natijada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materialni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teshib</a:t>
            </a:r>
            <a:r>
              <a:rPr lang="en-US" sz="2800" dirty="0">
                <a:latin typeface="Times New Roman" pitchFamily="18" charset="0"/>
                <a:cs typeface="Times New Roman" pitchFamily="18" charset="0"/>
              </a:rPr>
              <a:t> o</a:t>
            </a:r>
            <a:r>
              <a:rPr lang="ru-RU"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tadi</a:t>
            </a:r>
            <a:r>
              <a:rPr lang="ru-RU"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Demak</a:t>
            </a:r>
            <a:r>
              <a:rPr lang="ru-RU" sz="2800" dirty="0">
                <a:latin typeface="Times New Roman" pitchFamily="18" charset="0"/>
                <a:cs typeface="Times New Roman" pitchFamily="18" charset="0"/>
              </a:rPr>
              <a:t>, </a:t>
            </a:r>
            <a:r>
              <a:rPr lang="en-US" sz="2800" dirty="0">
                <a:latin typeface="Times New Roman" pitchFamily="18" charset="0"/>
                <a:cs typeface="Times New Roman" pitchFamily="18" charset="0"/>
              </a:rPr>
              <a:t>bosh </a:t>
            </a:r>
            <a:r>
              <a:rPr lang="en-US" sz="2800" dirty="0" err="1">
                <a:latin typeface="Times New Roman" pitchFamily="18" charset="0"/>
                <a:cs typeface="Times New Roman" pitchFamily="18" charset="0"/>
              </a:rPr>
              <a:t>valning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aylanma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xarakati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krivoship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shatun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yordamida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igna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yuritgichni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ilgarilama</a:t>
            </a:r>
            <a:r>
              <a:rPr lang="ru-RU"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qaytma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xarakat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ekan</a:t>
            </a:r>
            <a:r>
              <a:rPr lang="ru-RU" sz="2800" dirty="0">
                <a:latin typeface="Times New Roman" pitchFamily="18" charset="0"/>
                <a:cs typeface="Times New Roman" pitchFamily="18" charset="0"/>
              </a:rPr>
              <a:t>.</a:t>
            </a: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30</a:t>
            </a:fld>
            <a:endParaRPr/>
          </a:p>
        </p:txBody>
      </p:sp>
      <p:sp>
        <p:nvSpPr>
          <p:cNvPr id="8" name="Скругленный прямоугольник 7"/>
          <p:cNvSpPr/>
          <p:nvPr/>
        </p:nvSpPr>
        <p:spPr>
          <a:xfrm>
            <a:off x="408619" y="496767"/>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30</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1741958" y="496767"/>
            <a:ext cx="6611105" cy="584775"/>
          </a:xfrm>
          <a:prstGeom prst="rect">
            <a:avLst/>
          </a:prstGeom>
        </p:spPr>
        <p:txBody>
          <a:bodyPr wrap="none">
            <a:spAutoFit/>
          </a:bodyPr>
          <a:lstStyle/>
          <a:p>
            <a:r>
              <a:rPr lang="ru-RU" sz="3200" b="1" dirty="0">
                <a:latin typeface="Times New Roman" pitchFamily="18" charset="0"/>
                <a:cs typeface="Times New Roman" pitchFamily="18" charset="0"/>
              </a:rPr>
              <a:t>597 </a:t>
            </a:r>
            <a:r>
              <a:rPr lang="en-US" sz="3200" b="1" dirty="0" err="1">
                <a:latin typeface="Times New Roman" pitchFamily="18" charset="0"/>
                <a:cs typeface="Times New Roman" pitchFamily="18" charset="0"/>
              </a:rPr>
              <a:t>sinf</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mashinasini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igna</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mexanizmi</a:t>
            </a:r>
            <a:endParaRPr lang="ru-RU" sz="3200" dirty="0">
              <a:latin typeface="Times New Roman" pitchFamily="18" charset="0"/>
              <a:cs typeface="Times New Roman" pitchFamily="18" charset="0"/>
            </a:endParaRPr>
          </a:p>
        </p:txBody>
      </p:sp>
      <p:sp>
        <p:nvSpPr>
          <p:cNvPr id="3" name="Прямоугольник 2"/>
          <p:cNvSpPr/>
          <p:nvPr/>
        </p:nvSpPr>
        <p:spPr>
          <a:xfrm>
            <a:off x="532283" y="1081542"/>
            <a:ext cx="8191500" cy="4524315"/>
          </a:xfrm>
          <a:prstGeom prst="rect">
            <a:avLst/>
          </a:prstGeom>
        </p:spPr>
        <p:txBody>
          <a:bodyPr wrap="square">
            <a:spAutoFit/>
          </a:bodyPr>
          <a:lstStyle/>
          <a:p>
            <a:pPr algn="just"/>
            <a:r>
              <a:rPr lang="ru-RU"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Bu </a:t>
            </a:r>
            <a:r>
              <a:rPr lang="en-US" sz="3200" dirty="0" err="1">
                <a:latin typeface="Times New Roman" pitchFamily="18" charset="0"/>
                <a:cs typeface="Times New Roman" pitchFamily="18" charset="0"/>
              </a:rPr>
              <a:t>mashinani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mexanizmi</a:t>
            </a:r>
            <a:r>
              <a:rPr lang="ru-RU" sz="3200" dirty="0">
                <a:latin typeface="Times New Roman" pitchFamily="18" charset="0"/>
                <a:cs typeface="Times New Roman" pitchFamily="18" charset="0"/>
              </a:rPr>
              <a:t> 97-</a:t>
            </a:r>
            <a:r>
              <a:rPr lang="en-US" sz="3200" dirty="0">
                <a:latin typeface="Times New Roman" pitchFamily="18" charset="0"/>
                <a:cs typeface="Times New Roman" pitchFamily="18" charset="0"/>
              </a:rPr>
              <a:t>A </a:t>
            </a:r>
            <a:r>
              <a:rPr lang="en-US" sz="3200" dirty="0" err="1">
                <a:latin typeface="Times New Roman" pitchFamily="18" charset="0"/>
                <a:cs typeface="Times New Roman" pitchFamily="18" charset="0"/>
              </a:rPr>
              <a:t>mashinasini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kabi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a:latin typeface="Times New Roman" pitchFamily="18" charset="0"/>
                <a:cs typeface="Times New Roman" pitchFamily="18" charset="0"/>
              </a:rPr>
              <a:t>lib</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unda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shimcha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mashina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platformasi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ylab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tebranma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harakat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qilish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uzeli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bor</a:t>
            </a:r>
            <a:r>
              <a:rPr lang="ru-RU" sz="3200" dirty="0">
                <a:latin typeface="Times New Roman" pitchFamily="18" charset="0"/>
                <a:cs typeface="Times New Roman" pitchFamily="18" charset="0"/>
              </a:rPr>
              <a:t>. </a:t>
            </a:r>
            <a:r>
              <a:rPr lang="en-US" sz="3200" dirty="0">
                <a:latin typeface="Times New Roman" pitchFamily="18" charset="0"/>
                <a:cs typeface="Times New Roman" pitchFamily="18" charset="0"/>
              </a:rPr>
              <a:t>Bu </a:t>
            </a:r>
            <a:r>
              <a:rPr lang="en-US" sz="3200" dirty="0" err="1">
                <a:latin typeface="Times New Roman" pitchFamily="18" charset="0"/>
                <a:cs typeface="Times New Roman" pitchFamily="18" charset="0"/>
              </a:rPr>
              <a:t>uzel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tikilayotgan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buyumlar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qavatlarini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biriga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nisbatan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siljishini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oldini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oladi</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Shuningdek</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bunda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mashina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platformasi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eni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ylab</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xarakati</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materialni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teshib</a:t>
            </a:r>
            <a:r>
              <a:rPr lang="en-US" sz="3200" dirty="0">
                <a:latin typeface="Times New Roman" pitchFamily="18" charset="0"/>
                <a:cs typeface="Times New Roman" pitchFamily="18" charset="0"/>
              </a:rPr>
              <a:t> 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tganda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tishli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reyka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bilan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bir</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vaqtda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a:t>
            </a:r>
            <a:r>
              <a:rPr lang="ru-RU" sz="3200" dirty="0">
                <a:latin typeface="Times New Roman" pitchFamily="18" charset="0"/>
                <a:cs typeface="Times New Roman" pitchFamily="18" charset="0"/>
              </a:rPr>
              <a:t>‘</a:t>
            </a:r>
            <a:r>
              <a:rPr lang="en-US" sz="3200" dirty="0">
                <a:latin typeface="Times New Roman" pitchFamily="18" charset="0"/>
                <a:cs typeface="Times New Roman" pitchFamily="18" charset="0"/>
              </a:rPr>
              <a:t>y </a:t>
            </a:r>
            <a:r>
              <a:rPr lang="en-US" sz="3200" dirty="0" err="1" smtClean="0">
                <a:latin typeface="Times New Roman" pitchFamily="18" charset="0"/>
                <a:cs typeface="Times New Roman" pitchFamily="18" charset="0"/>
              </a:rPr>
              <a:t>beradi</a:t>
            </a:r>
            <a:r>
              <a:rPr lang="en-US"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31</a:t>
            </a:fld>
            <a:endParaRPr/>
          </a:p>
        </p:txBody>
      </p:sp>
      <p:sp>
        <p:nvSpPr>
          <p:cNvPr id="8" name="Скругленный прямоугольник 7"/>
          <p:cNvSpPr/>
          <p:nvPr/>
        </p:nvSpPr>
        <p:spPr>
          <a:xfrm>
            <a:off x="29431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31</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95011" y="594063"/>
            <a:ext cx="8172450" cy="5016758"/>
          </a:xfrm>
          <a:prstGeom prst="rect">
            <a:avLst/>
          </a:prstGeom>
        </p:spPr>
        <p:txBody>
          <a:bodyPr wrap="square">
            <a:spAutoFit/>
          </a:bodyPr>
          <a:lstStyle/>
          <a:p>
            <a:pPr algn="just"/>
            <a:r>
              <a:rPr lang="en-US" sz="3200" dirty="0" smtClean="0">
                <a:latin typeface="Times New Roman" pitchFamily="18" charset="0"/>
                <a:cs typeface="Times New Roman" pitchFamily="18" charset="0"/>
              </a:rPr>
              <a:t>	Bu </a:t>
            </a:r>
            <a:r>
              <a:rPr lang="en-US" sz="3200" dirty="0" err="1">
                <a:latin typeface="Times New Roman" pitchFamily="18" charset="0"/>
                <a:cs typeface="Times New Roman" pitchFamily="18" charset="0"/>
              </a:rPr>
              <a:t>harakatni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gorizontal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xarakat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validan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oladi</a:t>
            </a:r>
            <a:r>
              <a:rPr lang="ru-RU" sz="3200" dirty="0">
                <a:latin typeface="Times New Roman" pitchFamily="18" charset="0"/>
                <a:cs typeface="Times New Roman" pitchFamily="18" charset="0"/>
              </a:rPr>
              <a:t>. </a:t>
            </a:r>
            <a:r>
              <a:rPr lang="en-US" sz="3200" dirty="0">
                <a:latin typeface="Times New Roman" pitchFamily="18" charset="0"/>
                <a:cs typeface="Times New Roman" pitchFamily="18" charset="0"/>
              </a:rPr>
              <a:t>Agar </a:t>
            </a:r>
            <a:r>
              <a:rPr lang="en-US" sz="3200" dirty="0" err="1">
                <a:latin typeface="Times New Roman" pitchFamily="18" charset="0"/>
                <a:cs typeface="Times New Roman" pitchFamily="18" charset="0"/>
              </a:rPr>
              <a:t>gorizontal</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xarakat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soat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strelkasiga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qarshi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aylansa</a:t>
            </a:r>
            <a:r>
              <a:rPr lang="ru-RU" sz="3200" dirty="0">
                <a:latin typeface="Times New Roman" pitchFamily="18" charset="0"/>
                <a:cs typeface="Times New Roman" pitchFamily="18" charset="0"/>
              </a:rPr>
              <a:t>, </a:t>
            </a:r>
            <a:r>
              <a:rPr lang="en-US" sz="3200" dirty="0">
                <a:latin typeface="Times New Roman" pitchFamily="18" charset="0"/>
                <a:cs typeface="Times New Roman" pitchFamily="18" charset="0"/>
              </a:rPr>
              <a:t>u </a:t>
            </a:r>
            <a:r>
              <a:rPr lang="en-US" sz="3200" dirty="0" err="1">
                <a:latin typeface="Times New Roman" pitchFamily="18" charset="0"/>
                <a:cs typeface="Times New Roman" pitchFamily="18" charset="0"/>
              </a:rPr>
              <a:t>ketingi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koromisla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yordamida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tortgichni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yuqoriga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taradi</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bunda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yuqorigi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vali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soat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strelkasi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yicha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buriladi</a:t>
            </a:r>
            <a:r>
              <a:rPr lang="ru-RU" sz="3200" dirty="0">
                <a:latin typeface="Times New Roman" pitchFamily="18" charset="0"/>
                <a:cs typeface="Times New Roman" pitchFamily="18" charset="0"/>
              </a:rPr>
              <a:t>, </a:t>
            </a:r>
            <a:r>
              <a:rPr lang="en-US" sz="3200" dirty="0">
                <a:latin typeface="Times New Roman" pitchFamily="18" charset="0"/>
                <a:cs typeface="Times New Roman" pitchFamily="18" charset="0"/>
              </a:rPr>
              <a:t>u </a:t>
            </a:r>
            <a:r>
              <a:rPr lang="en-US" sz="3200" dirty="0" err="1">
                <a:latin typeface="Times New Roman" pitchFamily="18" charset="0"/>
                <a:cs typeface="Times New Roman" pitchFamily="18" charset="0"/>
              </a:rPr>
              <a:t>ayrisimon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richagni</a:t>
            </a:r>
            <a:r>
              <a:rPr lang="en-US" sz="3200" dirty="0">
                <a:latin typeface="Times New Roman" pitchFamily="18" charset="0"/>
                <a:cs typeface="Times New Roman" pitchFamily="18" charset="0"/>
              </a:rPr>
              <a:t> 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sha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tarafga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buradi</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natijada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sirpangich</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barmoq</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shatun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yordamida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yuritgich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romi</a:t>
            </a:r>
            <a:r>
              <a:rPr lang="ru-RU"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soat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strelkasi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yo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nalishi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bo</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yicha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buriladi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igna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materialni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ishchidan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qarama</a:t>
            </a:r>
            <a:r>
              <a:rPr lang="ru-RU" sz="3200" dirty="0">
                <a:latin typeface="Times New Roman" pitchFamily="18" charset="0"/>
                <a:cs typeface="Times New Roman" pitchFamily="18" charset="0"/>
              </a:rPr>
              <a:t>-</a:t>
            </a:r>
            <a:r>
              <a:rPr lang="en-US" sz="3200" dirty="0" err="1">
                <a:latin typeface="Times New Roman" pitchFamily="18" charset="0"/>
                <a:cs typeface="Times New Roman" pitchFamily="18" charset="0"/>
              </a:rPr>
              <a:t>qarshi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tarafga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suradi</a:t>
            </a:r>
            <a:r>
              <a:rPr lang="ru-RU" sz="3200" dirty="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884364949"/>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algn="ctr"/>
            <a:r>
              <a:rPr lang="ru-RU" sz="1800" dirty="0">
                <a:latin typeface="Times New Roman" pitchFamily="18" charset="0"/>
                <a:cs typeface="Times New Roman" pitchFamily="18" charset="0"/>
              </a:rPr>
              <a:t>1. </a:t>
            </a:r>
            <a:r>
              <a:rPr lang="en-US" sz="1800" dirty="0" err="1">
                <a:latin typeface="Times New Roman" pitchFamily="18" charset="0"/>
                <a:cs typeface="Times New Roman" pitchFamily="18" charset="0"/>
              </a:rPr>
              <a:t>Gorizontal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xarakat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vali</a:t>
            </a:r>
            <a:r>
              <a:rPr lang="ru-RU" sz="1800" dirty="0">
                <a:latin typeface="Times New Roman" pitchFamily="18" charset="0"/>
                <a:cs typeface="Times New Roman" pitchFamily="18" charset="0"/>
              </a:rPr>
              <a:t>. 2. </a:t>
            </a:r>
            <a:r>
              <a:rPr lang="en-US" sz="1800" dirty="0" err="1">
                <a:latin typeface="Times New Roman" pitchFamily="18" charset="0"/>
                <a:cs typeface="Times New Roman" pitchFamily="18" charset="0"/>
              </a:rPr>
              <a:t>Koromislo</a:t>
            </a:r>
            <a:r>
              <a:rPr lang="ru-RU" sz="1800" dirty="0">
                <a:latin typeface="Times New Roman" pitchFamily="18" charset="0"/>
                <a:cs typeface="Times New Roman" pitchFamily="18" charset="0"/>
              </a:rPr>
              <a:t>. 3. </a:t>
            </a:r>
            <a:r>
              <a:rPr lang="en-US" sz="1800" dirty="0" err="1">
                <a:latin typeface="Times New Roman" pitchFamily="18" charset="0"/>
                <a:cs typeface="Times New Roman" pitchFamily="18" charset="0"/>
              </a:rPr>
              <a:t>Tortgich</a:t>
            </a:r>
            <a:r>
              <a:rPr lang="ru-RU" sz="1800" dirty="0">
                <a:latin typeface="Times New Roman" pitchFamily="18" charset="0"/>
                <a:cs typeface="Times New Roman" pitchFamily="18" charset="0"/>
              </a:rPr>
              <a:t>. </a:t>
            </a:r>
            <a:r>
              <a:rPr lang="it-IT" sz="1800" dirty="0" smtClean="0">
                <a:latin typeface="Times New Roman" pitchFamily="18" charset="0"/>
                <a:cs typeface="Times New Roman" pitchFamily="18" charset="0"/>
              </a:rPr>
              <a:t>4</a:t>
            </a:r>
            <a:r>
              <a:rPr lang="it-IT" sz="1800" dirty="0">
                <a:latin typeface="Times New Roman" pitchFamily="18" charset="0"/>
                <a:cs typeface="Times New Roman" pitchFamily="18" charset="0"/>
              </a:rPr>
              <a:t>. Koromislo. 5. Tortuvchi vint. 6. Igna vali. 7. Ayrisimon richag. 8. Sirpangich.       9. Barmoq. 10. Birlashtiruvchi bo‘g`in. 11.O‘q. 12.Igna yuritgich romi. 13.Igna yuritgich. 14.Igna. 15.Qadaluvchi vint.</a:t>
            </a:r>
            <a:endParaRPr sz="1800" b="0" i="0" u="none" strike="noStrike" cap="none" dirty="0">
              <a:solidFill>
                <a:schemeClr val="lt1"/>
              </a:solidFill>
              <a:latin typeface="Times New Roman" pitchFamily="18" charset="0"/>
              <a:cs typeface="Times New Roman" pitchFamily="18" charset="0"/>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32</a:t>
            </a:fld>
            <a:endParaRPr dirty="0"/>
          </a:p>
        </p:txBody>
      </p:sp>
      <p:sp>
        <p:nvSpPr>
          <p:cNvPr id="8" name="Скругленный прямоугольник 7"/>
          <p:cNvSpPr/>
          <p:nvPr/>
        </p:nvSpPr>
        <p:spPr>
          <a:xfrm>
            <a:off x="218119" y="210595"/>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32</a:t>
            </a:r>
            <a:endParaRPr lang="ru-RU" altLang="ru-RU" sz="2900" b="1" dirty="0">
              <a:solidFill>
                <a:srgbClr val="000099"/>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703994"/>
              </p:ext>
            </p:extLst>
          </p:nvPr>
        </p:nvGraphicFramePr>
        <p:xfrm>
          <a:off x="1236755" y="496767"/>
          <a:ext cx="6248400" cy="4844265"/>
        </p:xfrm>
        <a:graphic>
          <a:graphicData uri="http://schemas.openxmlformats.org/presentationml/2006/ole">
            <mc:AlternateContent xmlns:mc="http://schemas.openxmlformats.org/markup-compatibility/2006">
              <mc:Choice xmlns:v="urn:schemas-microsoft-com:vml" Requires="v">
                <p:oleObj spid="_x0000_s6148" r:id="rId4" imgW="5867400" imgH="3742267" progId="Imaging.Document">
                  <p:embed/>
                </p:oleObj>
              </mc:Choice>
              <mc:Fallback>
                <p:oleObj r:id="rId4" imgW="5867400" imgH="3742267" progId="Imaging.Document">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6755" y="496767"/>
                        <a:ext cx="6248400" cy="4844265"/>
                      </a:xfrm>
                      <a:prstGeom prst="rect">
                        <a:avLst/>
                      </a:prstGeom>
                      <a:noFill/>
                    </p:spPr>
                  </p:pic>
                </p:oleObj>
              </mc:Fallback>
            </mc:AlternateContent>
          </a:graphicData>
        </a:graphic>
      </p:graphicFrame>
      <p:sp>
        <p:nvSpPr>
          <p:cNvPr id="4" name="Rectangle 3"/>
          <p:cNvSpPr>
            <a:spLocks noChangeArrowheads="1"/>
          </p:cNvSpPr>
          <p:nvPr/>
        </p:nvSpPr>
        <p:spPr bwMode="auto">
          <a:xfrm>
            <a:off x="0" y="32861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514748018"/>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33</a:t>
            </a:fld>
            <a:endParaRPr/>
          </a:p>
        </p:txBody>
      </p:sp>
      <p:sp>
        <p:nvSpPr>
          <p:cNvPr id="8" name="Скругленный прямоугольник 7"/>
          <p:cNvSpPr/>
          <p:nvPr/>
        </p:nvSpPr>
        <p:spPr>
          <a:xfrm>
            <a:off x="275269" y="231956"/>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33</a:t>
            </a:r>
            <a:endParaRPr lang="ru-RU" altLang="ru-RU" sz="2900" b="1" dirty="0">
              <a:solidFill>
                <a:srgbClr val="000099"/>
              </a:solidFill>
              <a:latin typeface="Times New Roman" pitchFamily="18" charset="0"/>
              <a:cs typeface="Times New Roman" pitchFamily="18" charset="0"/>
            </a:endParaRPr>
          </a:p>
        </p:txBody>
      </p:sp>
      <p:sp>
        <p:nvSpPr>
          <p:cNvPr id="2" name="Прямоугольник 1"/>
          <p:cNvSpPr/>
          <p:nvPr/>
        </p:nvSpPr>
        <p:spPr>
          <a:xfrm>
            <a:off x="466725" y="657791"/>
            <a:ext cx="8191500" cy="4708981"/>
          </a:xfrm>
          <a:prstGeom prst="rect">
            <a:avLst/>
          </a:prstGeom>
        </p:spPr>
        <p:txBody>
          <a:bodyPr wrap="square">
            <a:spAutoFit/>
          </a:bodyPr>
          <a:lstStyle/>
          <a:p>
            <a:pPr algn="just"/>
            <a:r>
              <a:rPr lang="it-IT" sz="3000" dirty="0" smtClean="0">
                <a:latin typeface="Times New Roman" pitchFamily="18" charset="0"/>
                <a:cs typeface="Times New Roman" pitchFamily="18" charset="0"/>
              </a:rPr>
              <a:t>	Ignani </a:t>
            </a:r>
            <a:r>
              <a:rPr lang="it-IT" sz="3000" dirty="0">
                <a:latin typeface="Times New Roman" pitchFamily="18" charset="0"/>
                <a:cs typeface="Times New Roman" pitchFamily="18" charset="0"/>
              </a:rPr>
              <a:t>moki burniga nisbatan vertikal bo‘ylab xolati 12 vintni bo‘shatilib    (rasm 1) 11 igna yuritgichni yuqoriga yoki pastga surish yo‘li bilan amalga oshiriladi, bunda igna eng pastki xolatga kelganda uning ko‘zchasini yarimi qalchak ushlangich devoridan ko‘rinib turishi kerak.</a:t>
            </a:r>
            <a:endParaRPr lang="ru-RU" sz="3000" dirty="0">
              <a:latin typeface="Times New Roman" pitchFamily="18" charset="0"/>
              <a:cs typeface="Times New Roman" pitchFamily="18" charset="0"/>
            </a:endParaRPr>
          </a:p>
          <a:p>
            <a:pPr algn="just" fontAlgn="auto" hangingPunct="1"/>
            <a:r>
              <a:rPr lang="it-IT"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Agar</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ko‘rinmasa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mashina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tikmaydi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igna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yuritgichni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pastga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tushirish</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kerak</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to‘liq</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ko‘rinsa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igna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sinadi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hamda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mashina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tashlab-tashlab</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tikadi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igna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yuritgichni</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yuqoriga</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ko‘tarish</a:t>
            </a:r>
            <a:r>
              <a:rPr lang="ru-RU" sz="3000" dirty="0">
                <a:latin typeface="Times New Roman" pitchFamily="18" charset="0"/>
                <a:cs typeface="Times New Roman" pitchFamily="18" charset="0"/>
              </a:rPr>
              <a:t> </a:t>
            </a:r>
            <a:r>
              <a:rPr lang="ru-RU" sz="3000" dirty="0" err="1">
                <a:latin typeface="Times New Roman" pitchFamily="18" charset="0"/>
                <a:cs typeface="Times New Roman" pitchFamily="18" charset="0"/>
              </a:rPr>
              <a:t>kerak</a:t>
            </a:r>
            <a:r>
              <a:rPr lang="ru-RU" sz="3000" dirty="0">
                <a:latin typeface="Times New Roman" pitchFamily="18" charset="0"/>
                <a:cs typeface="Times New Roman" pitchFamily="18" charset="0"/>
              </a:rPr>
              <a:t>).</a:t>
            </a:r>
          </a:p>
        </p:txBody>
      </p:sp>
    </p:spTree>
    <p:extLst>
      <p:ext uri="{BB962C8B-B14F-4D97-AF65-F5344CB8AC3E}">
        <p14:creationId xmlns:p14="http://schemas.microsoft.com/office/powerpoint/2010/main" val="1514748018"/>
      </p:ext>
    </p:extLst>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34</a:t>
            </a:fld>
            <a:endParaRPr/>
          </a:p>
        </p:txBody>
      </p:sp>
      <p:sp>
        <p:nvSpPr>
          <p:cNvPr id="8" name="Скругленный прямоугольник 7"/>
          <p:cNvSpPr/>
          <p:nvPr/>
        </p:nvSpPr>
        <p:spPr>
          <a:xfrm>
            <a:off x="313369" y="372520"/>
            <a:ext cx="828136" cy="5296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eaLnBrk="1" hangingPunct="1">
              <a:defRPr/>
            </a:pPr>
            <a:r>
              <a:rPr lang="uz-Cyrl-UZ" altLang="ru-RU" sz="2900" b="1" dirty="0" smtClean="0">
                <a:solidFill>
                  <a:srgbClr val="000099"/>
                </a:solidFill>
                <a:latin typeface="Times New Roman" pitchFamily="18" charset="0"/>
                <a:cs typeface="Times New Roman" pitchFamily="18" charset="0"/>
              </a:rPr>
              <a:t>34</a:t>
            </a:r>
            <a:endParaRPr lang="ru-RU" altLang="ru-RU" sz="2900" b="1" dirty="0">
              <a:solidFill>
                <a:srgbClr val="000099"/>
              </a:solidFill>
              <a:latin typeface="Times New Roman" pitchFamily="18" charset="0"/>
              <a:cs typeface="Times New Roman" pitchFamily="18" charset="0"/>
            </a:endParaRPr>
          </a:p>
        </p:txBody>
      </p:sp>
      <p:sp>
        <p:nvSpPr>
          <p:cNvPr id="5" name="Скругленный прямоугольник 4"/>
          <p:cNvSpPr/>
          <p:nvPr/>
        </p:nvSpPr>
        <p:spPr>
          <a:xfrm>
            <a:off x="1390650" y="161081"/>
            <a:ext cx="7353300" cy="952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FOYDALANILGAN ADABIYOTLAR</a:t>
            </a:r>
          </a:p>
          <a:p>
            <a:pPr algn="ctr"/>
            <a:r>
              <a:rPr lang="en-US" sz="2000" dirty="0" smtClean="0"/>
              <a:t>REFERENCE</a:t>
            </a:r>
            <a:endParaRPr lang="ru-RU" sz="2000" dirty="0"/>
          </a:p>
        </p:txBody>
      </p:sp>
      <p:sp>
        <p:nvSpPr>
          <p:cNvPr id="6" name="Прямоугольник 5"/>
          <p:cNvSpPr/>
          <p:nvPr/>
        </p:nvSpPr>
        <p:spPr>
          <a:xfrm>
            <a:off x="495300" y="1194822"/>
            <a:ext cx="8153400" cy="4801314"/>
          </a:xfrm>
          <a:prstGeom prst="rect">
            <a:avLst/>
          </a:prstGeom>
        </p:spPr>
        <p:txBody>
          <a:bodyPr wrap="square">
            <a:spAutoFit/>
          </a:bodyPr>
          <a:lstStyle/>
          <a:p>
            <a:pPr algn="just"/>
            <a:r>
              <a:rPr lang="en-US" sz="1800" dirty="0" smtClean="0">
                <a:latin typeface="Times New Roman" pitchFamily="18" charset="0"/>
                <a:cs typeface="Times New Roman" pitchFamily="18" charset="0"/>
              </a:rPr>
              <a:t>1. </a:t>
            </a:r>
            <a:r>
              <a:rPr lang="en-US" sz="1800" dirty="0" err="1">
                <a:latin typeface="Times New Roman" pitchFamily="18" charset="0"/>
                <a:cs typeface="Times New Roman" pitchFamily="18" charset="0"/>
              </a:rPr>
              <a:t>Valikov</a:t>
            </a:r>
            <a:r>
              <a:rPr lang="en-US" sz="1800" dirty="0">
                <a:latin typeface="Times New Roman" pitchFamily="18" charset="0"/>
                <a:cs typeface="Times New Roman" pitchFamily="18" charset="0"/>
              </a:rPr>
              <a:t> N.M. “</a:t>
            </a:r>
            <a:r>
              <a:rPr lang="en-US" sz="1800" dirty="0" err="1">
                <a:latin typeface="Times New Roman" pitchFamily="18" charset="0"/>
                <a:cs typeface="Times New Roman" pitchFamily="18" charset="0"/>
              </a:rPr>
              <a:t>Oborudovaniye</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proizvodsva</a:t>
            </a:r>
            <a:r>
              <a:rPr lang="en-US" sz="1800" dirty="0">
                <a:latin typeface="Times New Roman" pitchFamily="18" charset="0"/>
                <a:cs typeface="Times New Roman" pitchFamily="18" charset="0"/>
              </a:rPr>
              <a:t>”, M.,1977 g. (s. 17-43).</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2.Katalog </a:t>
            </a:r>
            <a:r>
              <a:rPr lang="en-US" sz="1800" dirty="0" err="1">
                <a:latin typeface="Times New Roman" pitchFamily="18" charset="0"/>
                <a:cs typeface="Times New Roman" pitchFamily="18" charset="0"/>
              </a:rPr>
              <a:t>shveynogo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oborudovaniya</a:t>
            </a:r>
            <a:r>
              <a:rPr lang="en-US" sz="1800" dirty="0">
                <a:latin typeface="Times New Roman" pitchFamily="18" charset="0"/>
                <a:cs typeface="Times New Roman" pitchFamily="18" charset="0"/>
              </a:rPr>
              <a:t>: JACK, SIRUBA, JUKI, MAIER, REXEL, BELLUSSI, BIEFFE, HASHIMA, ROTONDI, BARUDAN, LK.IND.CO.  </a:t>
            </a:r>
            <a:r>
              <a:rPr lang="en-US" sz="1800" dirty="0" err="1">
                <a:latin typeface="Times New Roman" pitchFamily="18" charset="0"/>
                <a:cs typeface="Times New Roman" pitchFamily="18" charset="0"/>
              </a:rPr>
              <a:t>Transmetall</a:t>
            </a:r>
            <a:r>
              <a:rPr lang="en-US" sz="1800" dirty="0">
                <a:latin typeface="Times New Roman" pitchFamily="18" charset="0"/>
                <a:cs typeface="Times New Roman" pitchFamily="18" charset="0"/>
              </a:rPr>
              <a:t>. M. 2015.</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3</a:t>
            </a:r>
            <a:r>
              <a:rPr lang="uz-Cyrl-UZ" sz="1800" dirty="0" smtClean="0">
                <a:latin typeface="Times New Roman" pitchFamily="18" charset="0"/>
                <a:cs typeface="Times New Roman" pitchFamily="18" charset="0"/>
              </a:rPr>
              <a:t>.Q.Olimov</a:t>
            </a:r>
            <a:r>
              <a:rPr lang="uz-Cyrl-UZ" sz="1800" dirty="0">
                <a:latin typeface="Times New Roman" pitchFamily="18" charset="0"/>
                <a:cs typeface="Times New Roman" pitchFamily="18" charset="0"/>
              </a:rPr>
              <a:t>, R.X.Nurboev, G.K.Soatova, I.M.Raҳmonov. Tikuvchilik buyumlarini   ishlab chiқarish jihozlari, Darslik.-T. “Fan”, 2011y</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4. </a:t>
            </a:r>
            <a:r>
              <a:rPr lang="uz-Cyrl-UZ" sz="1800" dirty="0">
                <a:latin typeface="Times New Roman" pitchFamily="18" charset="0"/>
                <a:cs typeface="Times New Roman" pitchFamily="18" charset="0"/>
              </a:rPr>
              <a:t>Frants V.A. Oborudovani</a:t>
            </a:r>
            <a:r>
              <a:rPr lang="en-US" sz="1800" dirty="0">
                <a:latin typeface="Times New Roman" pitchFamily="18" charset="0"/>
                <a:cs typeface="Times New Roman" pitchFamily="18" charset="0"/>
              </a:rPr>
              <a:t>y</a:t>
            </a:r>
            <a:r>
              <a:rPr lang="uz-Cyrl-UZ" sz="1800" dirty="0">
                <a:latin typeface="Times New Roman" pitchFamily="18" charset="0"/>
                <a:cs typeface="Times New Roman" pitchFamily="18" charset="0"/>
              </a:rPr>
              <a:t>e shveyn</a:t>
            </a:r>
            <a:r>
              <a:rPr lang="en-US" sz="1800" dirty="0" err="1">
                <a:latin typeface="Times New Roman" pitchFamily="18" charset="0"/>
                <a:cs typeface="Times New Roman" pitchFamily="18" charset="0"/>
              </a:rPr>
              <a:t>ogo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proizvodstva</a:t>
            </a:r>
            <a:r>
              <a:rPr lang="uz-Cyrl-UZ"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Uchebnik.M</a:t>
            </a:r>
            <a:r>
              <a:rPr lang="en-US" sz="1800" dirty="0">
                <a:latin typeface="Times New Roman" pitchFamily="18" charset="0"/>
                <a:cs typeface="Times New Roman" pitchFamily="18" charset="0"/>
              </a:rPr>
              <a:t>.</a:t>
            </a:r>
            <a:r>
              <a:rPr lang="uz-Cyrl-UZ" sz="1800" dirty="0">
                <a:latin typeface="Times New Roman" pitchFamily="18" charset="0"/>
                <a:cs typeface="Times New Roman" pitchFamily="18" charset="0"/>
              </a:rPr>
              <a:t>  Izdatelskiy  dom «Akademiya», 2002g. </a:t>
            </a:r>
            <a:endParaRPr lang="en-US" sz="1800" dirty="0" smtClean="0">
              <a:latin typeface="Times New Roman" pitchFamily="18" charset="0"/>
              <a:cs typeface="Times New Roman" pitchFamily="18" charset="0"/>
            </a:endParaRPr>
          </a:p>
          <a:p>
            <a:pPr algn="just"/>
            <a:r>
              <a:rPr lang="en-US" sz="1800" dirty="0">
                <a:latin typeface="Times New Roman" pitchFamily="18" charset="0"/>
                <a:cs typeface="Times New Roman" pitchFamily="18" charset="0"/>
              </a:rPr>
              <a:t>5</a:t>
            </a:r>
            <a:r>
              <a:rPr lang="uz-Latn-UZ" sz="1800" dirty="0" smtClean="0">
                <a:latin typeface="Times New Roman" pitchFamily="18" charset="0"/>
                <a:cs typeface="Times New Roman" pitchFamily="18" charset="0"/>
              </a:rPr>
              <a:t>.  </a:t>
            </a:r>
            <a:r>
              <a:rPr lang="uz-Latn-UZ" sz="1800" dirty="0">
                <a:latin typeface="Times New Roman" pitchFamily="18" charset="0"/>
                <a:cs typeface="Times New Roman" pitchFamily="18" charset="0"/>
              </a:rPr>
              <a:t>Fran</a:t>
            </a:r>
            <a:r>
              <a:rPr lang="uz-Cyrl-UZ" sz="1800" dirty="0">
                <a:latin typeface="Times New Roman" pitchFamily="18" charset="0"/>
                <a:cs typeface="Times New Roman" pitchFamily="18" charset="0"/>
              </a:rPr>
              <a:t>ts</a:t>
            </a:r>
            <a:r>
              <a:rPr lang="uz-Latn-UZ" sz="1800" dirty="0">
                <a:latin typeface="Times New Roman" pitchFamily="18" charset="0"/>
                <a:cs typeface="Times New Roman" pitchFamily="18" charset="0"/>
              </a:rPr>
              <a:t> V.A. Oborudovanie shveynogo proizvodstva</a:t>
            </a:r>
            <a:r>
              <a:rPr lang="uz-Cyrl-UZ" sz="1800" dirty="0">
                <a:latin typeface="Times New Roman" pitchFamily="18" charset="0"/>
                <a:cs typeface="Times New Roman" pitchFamily="18" charset="0"/>
              </a:rPr>
              <a:t>,</a:t>
            </a:r>
            <a:r>
              <a:rPr lang="uz-Latn-UZ" sz="1800" dirty="0">
                <a:latin typeface="Times New Roman" pitchFamily="18" charset="0"/>
                <a:cs typeface="Times New Roman" pitchFamily="18" charset="0"/>
              </a:rPr>
              <a:t>Uchebnik.-M</a:t>
            </a:r>
            <a:r>
              <a:rPr lang="uz-Latn-UZ"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r>
              <a:rPr lang="uz-Latn-UZ" sz="1800" dirty="0" smtClean="0">
                <a:latin typeface="Times New Roman" pitchFamily="18" charset="0"/>
                <a:cs typeface="Times New Roman" pitchFamily="18" charset="0"/>
              </a:rPr>
              <a:t>Izdatelskiy </a:t>
            </a:r>
            <a:r>
              <a:rPr lang="uz-Cyrl-UZ" sz="1800" dirty="0">
                <a:latin typeface="Times New Roman" pitchFamily="18" charset="0"/>
                <a:cs typeface="Times New Roman" pitchFamily="18" charset="0"/>
              </a:rPr>
              <a:t>dom «Akademiya», 2002g.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6</a:t>
            </a:r>
            <a:r>
              <a:rPr lang="uz-Cyrl-UZ" sz="1800" dirty="0" smtClean="0">
                <a:latin typeface="Times New Roman" pitchFamily="18" charset="0"/>
                <a:cs typeface="Times New Roman" pitchFamily="18" charset="0"/>
              </a:rPr>
              <a:t>. </a:t>
            </a:r>
            <a:r>
              <a:rPr lang="uz-Cyrl-UZ" sz="1800" dirty="0">
                <a:latin typeface="Times New Roman" pitchFamily="18" charset="0"/>
                <a:cs typeface="Times New Roman" pitchFamily="18" charset="0"/>
              </a:rPr>
              <a:t>Yermakov A.S. Oborudovaniye shveynix predpriyatiy,Uchebnik</a:t>
            </a:r>
            <a:r>
              <a:rPr lang="uz-Cyrl-UZ"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M</a:t>
            </a:r>
            <a:r>
              <a:rPr lang="en-US" sz="1800" dirty="0">
                <a:latin typeface="Times New Roman" pitchFamily="18" charset="0"/>
                <a:cs typeface="Times New Roman" pitchFamily="18" charset="0"/>
              </a:rPr>
              <a:t>.</a:t>
            </a:r>
            <a:r>
              <a:rPr lang="uz-Cyrl-UZ" sz="1800" dirty="0">
                <a:latin typeface="Times New Roman" pitchFamily="18" charset="0"/>
                <a:cs typeface="Times New Roman" pitchFamily="18" charset="0"/>
              </a:rPr>
              <a:t>:</a:t>
            </a:r>
            <a:r>
              <a:rPr lang="en-US" sz="1800" dirty="0">
                <a:latin typeface="Times New Roman" pitchFamily="18" charset="0"/>
                <a:cs typeface="Times New Roman" pitchFamily="18" charset="0"/>
              </a:rPr>
              <a:t>Prof </a:t>
            </a:r>
            <a:r>
              <a:rPr lang="uz-Cyrl-UZ" sz="1800" dirty="0">
                <a:latin typeface="Times New Roman" pitchFamily="18" charset="0"/>
                <a:cs typeface="Times New Roman" pitchFamily="18" charset="0"/>
              </a:rPr>
              <a:t>O</a:t>
            </a:r>
            <a:r>
              <a:rPr lang="en-US" sz="1800" dirty="0" err="1">
                <a:latin typeface="Times New Roman" pitchFamily="18" charset="0"/>
                <a:cs typeface="Times New Roman" pitchFamily="18" charset="0"/>
              </a:rPr>
              <a:t>br</a:t>
            </a:r>
            <a:r>
              <a:rPr lang="uz-Cyrl-UZ" sz="1800" dirty="0">
                <a:latin typeface="Times New Roman" pitchFamily="18" charset="0"/>
                <a:cs typeface="Times New Roman" pitchFamily="18" charset="0"/>
              </a:rPr>
              <a:t>I</a:t>
            </a:r>
            <a:r>
              <a:rPr lang="en-US" sz="1800" dirty="0" err="1">
                <a:latin typeface="Times New Roman" pitchFamily="18" charset="0"/>
                <a:cs typeface="Times New Roman" pitchFamily="18" charset="0"/>
              </a:rPr>
              <a:t>zdat</a:t>
            </a:r>
            <a:r>
              <a:rPr lang="uz-Cyrl-UZ" sz="1800" dirty="0">
                <a:latin typeface="Times New Roman" pitchFamily="18" charset="0"/>
                <a:cs typeface="Times New Roman" pitchFamily="18" charset="0"/>
              </a:rPr>
              <a:t>, </a:t>
            </a:r>
            <a:r>
              <a:rPr lang="en-US" sz="1800" dirty="0">
                <a:latin typeface="Times New Roman" pitchFamily="18" charset="0"/>
                <a:cs typeface="Times New Roman" pitchFamily="18" charset="0"/>
              </a:rPr>
              <a:t>2002 </a:t>
            </a:r>
            <a:r>
              <a:rPr lang="uz-Cyrl-UZ" sz="1800" dirty="0">
                <a:latin typeface="Times New Roman" pitchFamily="18" charset="0"/>
                <a:cs typeface="Times New Roman" pitchFamily="18" charset="0"/>
              </a:rPr>
              <a:t>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7</a:t>
            </a:r>
            <a:r>
              <a:rPr lang="uz-Cyrl-UZ" sz="1800" dirty="0" smtClean="0">
                <a:latin typeface="Times New Roman" pitchFamily="18" charset="0"/>
                <a:cs typeface="Times New Roman" pitchFamily="18" charset="0"/>
              </a:rPr>
              <a:t>. </a:t>
            </a:r>
            <a:r>
              <a:rPr lang="en-US" sz="1800" dirty="0" err="1">
                <a:latin typeface="Times New Roman" pitchFamily="18" charset="0"/>
                <a:cs typeface="Times New Roman" pitchFamily="18" charset="0"/>
              </a:rPr>
              <a:t>Isayev</a:t>
            </a:r>
            <a:r>
              <a:rPr lang="en-US" sz="1800" dirty="0">
                <a:latin typeface="Times New Roman" pitchFamily="18" charset="0"/>
                <a:cs typeface="Times New Roman" pitchFamily="18" charset="0"/>
              </a:rPr>
              <a:t> V.V., </a:t>
            </a:r>
            <a:r>
              <a:rPr lang="en-US" sz="1800" dirty="0" err="1">
                <a:latin typeface="Times New Roman" pitchFamily="18" charset="0"/>
                <a:cs typeface="Times New Roman" pitchFamily="18" charset="0"/>
              </a:rPr>
              <a:t>Frants</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V.Ya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Ustroystvo</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rabota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naladka</a:t>
            </a:r>
            <a:r>
              <a:rPr lang="en-US" sz="1800" dirty="0">
                <a:latin typeface="Times New Roman" pitchFamily="18" charset="0"/>
                <a:cs typeface="Times New Roman" pitchFamily="18" charset="0"/>
              </a:rPr>
              <a:t> i </a:t>
            </a:r>
            <a:r>
              <a:rPr lang="en-US" sz="1800" dirty="0" err="1">
                <a:latin typeface="Times New Roman" pitchFamily="18" charset="0"/>
                <a:cs typeface="Times New Roman" pitchFamily="18" charset="0"/>
              </a:rPr>
              <a:t>remont</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shveynix</a:t>
            </a:r>
            <a:r>
              <a:rPr lang="en-US" sz="1800" dirty="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mashin</a:t>
            </a:r>
            <a:r>
              <a:rPr lang="en-US" sz="1800" dirty="0">
                <a:latin typeface="Times New Roman" pitchFamily="18" charset="0"/>
                <a:cs typeface="Times New Roman" pitchFamily="18" charset="0"/>
              </a:rPr>
              <a:t>. M. 1995g.</a:t>
            </a:r>
            <a:endParaRPr lang="ru-RU" sz="1800" dirty="0">
              <a:latin typeface="Times New Roman" pitchFamily="18" charset="0"/>
              <a:cs typeface="Times New Roman" pitchFamily="18" charset="0"/>
            </a:endParaRPr>
          </a:p>
          <a:p>
            <a:pPr algn="just"/>
            <a:r>
              <a:rPr lang="en-US" sz="1800" dirty="0" smtClean="0">
                <a:latin typeface="Times New Roman" pitchFamily="18" charset="0"/>
                <a:cs typeface="Times New Roman" pitchFamily="18" charset="0"/>
              </a:rPr>
              <a:t>8. </a:t>
            </a:r>
            <a:r>
              <a:rPr lang="en-US" sz="1800" u="sng" dirty="0">
                <a:latin typeface="Times New Roman" pitchFamily="18" charset="0"/>
                <a:cs typeface="Times New Roman" pitchFamily="18" charset="0"/>
                <a:hlinkClick r:id="rId3"/>
              </a:rPr>
              <a:t>http://titli.uz</a:t>
            </a:r>
            <a:r>
              <a:rPr lang="en-US" sz="1800" dirty="0">
                <a:latin typeface="Times New Roman" pitchFamily="18" charset="0"/>
                <a:cs typeface="Times New Roman" pitchFamily="18" charset="0"/>
              </a:rPr>
              <a:t> – Toshkent </a:t>
            </a:r>
            <a:r>
              <a:rPr lang="en-US" sz="1800" dirty="0" err="1">
                <a:latin typeface="Times New Roman" pitchFamily="18" charset="0"/>
                <a:cs typeface="Times New Roman" pitchFamily="18" charset="0"/>
              </a:rPr>
              <a:t>to’qimachilik</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va</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yengil</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sanoati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instituti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sayti</a:t>
            </a:r>
            <a:r>
              <a:rPr lang="en-US" sz="1800" dirty="0">
                <a:latin typeface="Times New Roman" pitchFamily="18" charset="0"/>
                <a:cs typeface="Times New Roman" pitchFamily="18" charset="0"/>
              </a:rPr>
              <a:t>. </a:t>
            </a:r>
            <a:endParaRPr lang="ru-RU" sz="1800" dirty="0">
              <a:latin typeface="Times New Roman" pitchFamily="18" charset="0"/>
              <a:cs typeface="Times New Roman" pitchFamily="18" charset="0"/>
            </a:endParaRPr>
          </a:p>
          <a:p>
            <a:pPr algn="just"/>
            <a:r>
              <a:rPr lang="en-US" sz="1800" u="sng" dirty="0" smtClean="0">
                <a:latin typeface="Times New Roman" pitchFamily="18" charset="0"/>
                <a:cs typeface="Times New Roman" pitchFamily="18" charset="0"/>
              </a:rPr>
              <a:t>9. </a:t>
            </a:r>
            <a:r>
              <a:rPr lang="en-US" sz="1800" u="sng" dirty="0">
                <a:latin typeface="Times New Roman" pitchFamily="18" charset="0"/>
                <a:cs typeface="Times New Roman" pitchFamily="18" charset="0"/>
              </a:rPr>
              <a:t>lex.uz -</a:t>
            </a:r>
            <a:r>
              <a:rPr lang="en-US" sz="1800" dirty="0" err="1">
                <a:latin typeface="Times New Roman" pitchFamily="18" charset="0"/>
                <a:cs typeface="Times New Roman" pitchFamily="18" charset="0"/>
              </a:rPr>
              <a:t>O’zbekiston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Res’ublikasi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qonun</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hujjatlari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ma’lumotlari</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milliy</a:t>
            </a:r>
            <a:r>
              <a:rPr lang="en-US" sz="1800" dirty="0">
                <a:latin typeface="Times New Roman" pitchFamily="18" charset="0"/>
                <a:cs typeface="Times New Roman" pitchFamily="18" charset="0"/>
              </a:rPr>
              <a:t> </a:t>
            </a:r>
            <a:r>
              <a:rPr lang="en-US" sz="1800" dirty="0" err="1">
                <a:latin typeface="Times New Roman" pitchFamily="18" charset="0"/>
                <a:cs typeface="Times New Roman" pitchFamily="18" charset="0"/>
              </a:rPr>
              <a:t>bazasi</a:t>
            </a:r>
            <a:r>
              <a:rPr lang="en-US" sz="1800" dirty="0">
                <a:latin typeface="Times New Roman" pitchFamily="18" charset="0"/>
                <a:cs typeface="Times New Roman" pitchFamily="18" charset="0"/>
              </a:rPr>
              <a:t>.</a:t>
            </a:r>
            <a:endParaRPr lang="ru-RU" sz="1800" dirty="0">
              <a:latin typeface="Times New Roman" pitchFamily="18" charset="0"/>
              <a:cs typeface="Times New Roman" pitchFamily="18" charset="0"/>
            </a:endParaRPr>
          </a:p>
          <a:p>
            <a:pPr algn="just"/>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1514748018"/>
      </p:ext>
    </p:extLst>
  </p:cSld>
  <p:clrMapOvr>
    <a:masterClrMapping/>
  </p:clrMapOvr>
  <p:transition>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8" name="Google Shape;78;p2"/>
          <p:cNvSpPr/>
          <p:nvPr/>
        </p:nvSpPr>
        <p:spPr>
          <a:xfrm>
            <a:off x="9236" y="5818910"/>
            <a:ext cx="9144000" cy="1112983"/>
          </a:xfrm>
          <a:prstGeom prst="rect">
            <a:avLst/>
          </a:prstGeom>
          <a:solidFill>
            <a:srgbClr val="BC9A6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79" name="Google Shape;79;p2" descr="Number of Applications"/>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0" name="Google Shape;80;p2" descr="Number of Applications"/>
          <p:cNvSpPr/>
          <p:nvPr/>
        </p:nvSpPr>
        <p:spPr>
          <a:xfrm>
            <a:off x="307975" y="7937"/>
            <a:ext cx="2761568" cy="276157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82" name="Google Shape;82;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US"/>
              <a:t>35</a:t>
            </a:fld>
            <a:endParaRPr/>
          </a:p>
        </p:txBody>
      </p:sp>
      <p:sp>
        <p:nvSpPr>
          <p:cNvPr id="6" name="Прямоугольник 5"/>
          <p:cNvSpPr/>
          <p:nvPr/>
        </p:nvSpPr>
        <p:spPr>
          <a:xfrm>
            <a:off x="2013196" y="2132856"/>
            <a:ext cx="5117618" cy="1754326"/>
          </a:xfrm>
          <a:prstGeom prst="rect">
            <a:avLst/>
          </a:prstGeom>
          <a:noFill/>
        </p:spPr>
        <p:txBody>
          <a:bodyPr wrap="none">
            <a:spAutoFit/>
          </a:bodyPr>
          <a:lstStyle/>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Эътиборингиз</a:t>
            </a:r>
          </a:p>
          <a:p>
            <a:pPr algn="ctr">
              <a:defRPr/>
            </a:pPr>
            <a:r>
              <a:rPr lang="uz-Cyrl-UZ"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учун рахмат</a:t>
            </a:r>
            <a:endParaRPr lang="ru-RU"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extLst>
      <p:ext uri="{BB962C8B-B14F-4D97-AF65-F5344CB8AC3E}">
        <p14:creationId xmlns:p14="http://schemas.microsoft.com/office/powerpoint/2010/main" val="2715169045"/>
      </p:ext>
    </p:extLst>
  </p:cSld>
  <p:clrMapOvr>
    <a:masterClrMapping/>
  </p:clrMapOvr>
  <p:transition>
    <p:fade thruBlk="1"/>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701</TotalTime>
  <Words>677</Words>
  <Application>Microsoft Office PowerPoint</Application>
  <PresentationFormat>Экран (4:3)</PresentationFormat>
  <Paragraphs>151</Paragraphs>
  <Slides>35</Slides>
  <Notes>35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35</vt:i4>
      </vt:variant>
    </vt:vector>
  </HeadingPairs>
  <TitlesOfParts>
    <vt:vector size="42" baseType="lpstr">
      <vt:lpstr>Arial</vt:lpstr>
      <vt:lpstr>Calibri</vt:lpstr>
      <vt:lpstr>Algerian</vt:lpstr>
      <vt:lpstr>Times New Roman</vt:lpstr>
      <vt:lpstr>Symbol</vt:lpstr>
      <vt:lpstr>Office Theme</vt:lpstr>
      <vt:lpstr>Imaging.Document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TRACIE (Trombley) JONES</dc:creator>
  <cp:lastModifiedBy>Пользователь Windows</cp:lastModifiedBy>
  <cp:revision>68</cp:revision>
  <dcterms:modified xsi:type="dcterms:W3CDTF">2021-04-30T13:51:06Z</dcterms:modified>
</cp:coreProperties>
</file>