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7"/>
  </p:notesMasterIdLst>
  <p:sldIdLst>
    <p:sldId id="257" r:id="rId2"/>
    <p:sldId id="282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283" r:id="rId36"/>
  </p:sldIdLst>
  <p:sldSz cx="9144000" cy="6858000" type="screen4x3"/>
  <p:notesSz cx="7010400" cy="9296400"/>
  <p:embeddedFontLst>
    <p:embeddedFont>
      <p:font typeface="Calibri" pitchFamily="34" charset="0"/>
      <p:regular r:id="rId38"/>
      <p:bold r:id="rId39"/>
      <p:italic r:id="rId40"/>
      <p:boldItalic r:id="rId41"/>
    </p:embeddedFont>
    <p:embeddedFont>
      <p:font typeface="Algerian" pitchFamily="82" charset="0"/>
      <p:regular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4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2" y="-318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3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.u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titli.uz/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6106" y="207896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 smtClean="0"/>
              <a:t>LECTURE 11 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187870"/>
            <a:ext cx="6918385" cy="7255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MAVZU:</a:t>
            </a:r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Yashirin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baxyaqator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tikuvchi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183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Pannoniya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"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Vengriya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firmasining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SS-790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Yashirin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printsipi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Yashirin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to`g`risida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ma`lumot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Pannoniya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"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Vengriya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firmasining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SS-790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04824" y="1567170"/>
            <a:ext cx="8181975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kuylak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kostyum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paltolarni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ipli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zanjirsimon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yashirin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bahyaqator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yuritib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qavib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ham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bukib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tikishga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mo`ljallangan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valining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chastotasi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3500 min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bahyasining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 mm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rostlanadi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materiallarning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tepki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tagida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qisilgan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holatdagi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qalinligi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mm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Ignalar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3669 E № 70-110 (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Vengriyada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chiqariladi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62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Машина Cs-790 кл. фирмы «Паннония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08370" y="18804"/>
            <a:ext cx="5097031" cy="587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71500" y="6000750"/>
            <a:ext cx="8181975" cy="64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PANNONIYA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sxemasi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6824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4107" y="22964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1975" y="616392"/>
            <a:ext cx="8153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tebranuvchi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harakatlanuvchi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suradigan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reykali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tebranuvchi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bo`rttirgich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tepkisi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bor. Bu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yashirin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bahya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mashinalaridan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farqi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buriladigan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ko`prikchasi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yo`q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o`rniga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tsilindrik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1469" y="45740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 rot="10800000" flipV="1">
            <a:off x="539642" y="494457"/>
            <a:ext cx="8185258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Bu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hamma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qavish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bukib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operatsiyalarini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hattoki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60 mm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ortiq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tsilindr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Iplarni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g`altakdan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tushgan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harakatiga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7169" y="25822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05" y="873125"/>
            <a:ext cx="6977062" cy="44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09575" y="5962650"/>
            <a:ext cx="8477250" cy="752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790 </a:t>
            </a:r>
            <a:r>
              <a:rPr lang="en-US" sz="2400" b="1" dirty="0" err="1"/>
              <a:t>rusumli</a:t>
            </a:r>
            <a:r>
              <a:rPr lang="en-US" sz="2400" b="1" dirty="0"/>
              <a:t> </a:t>
            </a:r>
            <a:r>
              <a:rPr lang="en-US" sz="2400" b="1" dirty="0" err="1"/>
              <a:t>tikuv</a:t>
            </a:r>
            <a:r>
              <a:rPr lang="en-US" sz="2400" b="1" dirty="0"/>
              <a:t> </a:t>
            </a:r>
            <a:r>
              <a:rPr lang="en-US" sz="2400" b="1" dirty="0" err="1"/>
              <a:t>mashinasi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486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7398" y="911334"/>
            <a:ext cx="80676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yuritkichni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chekka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pastdan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ko`ziga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Qalin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kostyumbop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ko`rsatilgandek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486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9600" y="584538"/>
            <a:ext cx="79629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rostlashlar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stoli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pedali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o`ngdagisi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tortki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bo`rttirgich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burishga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tepkini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tushirishga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chapdagisi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friktsion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yuritmasini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tushirishga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ochiladigan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stolcha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ta`minlangan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zonasidan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qo`yish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6219" y="22012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2925" y="616059"/>
            <a:ext cx="80581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ochiladigan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stolcha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ta`minlangan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zonasidan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qo`yish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tagida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yo`naltirgich-lineyka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bukib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o`yig`iga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to`xtatgich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bo`rttirgich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tikuvchi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burilganda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surmasdan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to`xtatib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9298" y="582492"/>
            <a:ext cx="81438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23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yuritkichni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chekka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keltiriladi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ariqchasini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qaratib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o`rnatiladi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bo`rttirib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chiqarilish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balandligini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6774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0736" y="719911"/>
            <a:ext cx="800100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bo`rttirib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chiqarilish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balandligini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yo`nalishida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burilsa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material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ko`proq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bo`rtib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dasta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27 da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bo`rttirish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balandligini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aniqroq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o`rnatish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darajalangan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shkala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bor.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qamrash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285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mashinasidagidek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 rot="10800000" flipV="1">
            <a:off x="398119" y="496767"/>
            <a:ext cx="8366233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rostlashda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knopka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22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maxovik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g`ildirak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23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to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knopka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22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sterjeni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pastga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tushguncha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aylantiradi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maxovik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g`ildirak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23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to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yana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shiqillagan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ovoz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eshitilguncha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aylantiriladi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Shiqillagan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ovoz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o`zgarganligini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bildiradi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Shunday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mm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 mm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to`rt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0019" y="26109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66724" y="619692"/>
            <a:ext cx="8239126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maxovik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g`ildirak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23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to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yana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shiqillagan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ovoz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eshitilguncha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aylantiriladi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Shiqillagan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ovoz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o`zgarganligini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bildiradi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Shunday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mm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 mm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to`rt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o`rnatilgandan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knopka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22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qo`yib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yuboriladi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prujinasi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ta`sirida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ko`tarilib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kerak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57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5973" y="685681"/>
            <a:ext cx="815845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Tepkining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materialga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chapdagi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o`zgartirishga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tomondagi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tepkining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o`zgartirishga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Vintlar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kiritilsa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tepkining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To`xtatgich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o`zgartirib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32531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9786" y="590128"/>
            <a:ext cx="812511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Vintlar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kiritilsa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To`xtatgich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o`zgartirib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kiritilsa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cho`zadi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tormoz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Yo`naltirgich-lineykaning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bukib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operatsiyasini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bajarishdagi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bo`shantgandan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ko`ndalangiga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0307" y="3843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0550" y="649167"/>
            <a:ext cx="8077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Yo`naltirgich-lineykaning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bukib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operatsiyasini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bajarishdagi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bo`shantgandan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ko`ndalangiga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etagini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bukib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o`tishida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gal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o`tgandan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interval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pazi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shchit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da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0,1:1, 1:2, 1:3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bo`linmalar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bo`linmasi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teshganda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bo`rtib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chiqishiga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98862" y="761578"/>
            <a:ext cx="80105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pazi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shchit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26 da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0,1:1, 1:2, 1:3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bo`linmalar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bo`linmasi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teshganda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bo`rtib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chiqishiga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1:1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bo`linmasi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gal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teshgandan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bo`rtib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chiqishiga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hokazoga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Ko`rsatkich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knopka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shchit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navbatdagi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paziga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knopka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shchit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bo`linmasiga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moslab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398873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1499" y="663684"/>
            <a:ext cx="80295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tutashgan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qo`lda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individual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pilik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tanasining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ketingi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tomonidagi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moylanadigan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strelka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tutashmalari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bo`shatgandan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qo`yib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moydon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qo`lda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moylanadi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52149" y="32433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14498" y="231956"/>
            <a:ext cx="6886575" cy="8157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mexanizmlarida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qismlarni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turlari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2149" y="1183243"/>
            <a:ext cx="8258173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iplari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chalishgandan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mustahkamlangandan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qadamiga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1022-M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97-A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mashinalarida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valdan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ekssentriklari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xammasi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platforma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202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mashinasida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uzellari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qo‘llangan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yuqoridagi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tepkilarning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siqib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bajarsa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ikkinchisi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qavatini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siljish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materialda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solqi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9600" y="755566"/>
            <a:ext cx="808672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697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mashinasida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qo‘llangan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tezligini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o‘zgartirish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	597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97-A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mashinasidagidek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tebranma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xarakat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yordamlashadi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teshib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o‘tganda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qavatlarini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siljishini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62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0287" y="945803"/>
            <a:ext cx="797841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862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597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taqsimlash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valida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parrakli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nasos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ishqalanuvchi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bo‘ginlarga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moyni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uzatib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 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9567" y="44343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19224" y="294642"/>
            <a:ext cx="7286625" cy="827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Tikilayotgan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400" b="1" dirty="0" smtClean="0">
                <a:latin typeface="Times New Roman" pitchFamily="18" charset="0"/>
                <a:cs typeface="Times New Roman" pitchFamily="18" charset="0"/>
              </a:rPr>
              <a:t>va </a:t>
            </a:r>
            <a:r>
              <a:rPr lang="it-IT" sz="2400" b="1" dirty="0">
                <a:latin typeface="Times New Roman" pitchFamily="18" charset="0"/>
                <a:cs typeface="Times New Roman" pitchFamily="18" charset="0"/>
              </a:rPr>
              <a:t>uni yo`qotish yo`llari.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7698" y="1532722"/>
            <a:ext cx="79914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 hangingPunct="1"/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	Quyidagi slaydda 1022 </a:t>
            </a:r>
            <a:r>
              <a:rPr lang="it-IT" sz="4000" dirty="0">
                <a:latin typeface="Times New Roman" pitchFamily="18" charset="0"/>
                <a:cs typeface="Times New Roman" pitchFamily="18" charset="0"/>
              </a:rPr>
              <a:t>sinf mashinasini buyumni surish mexanizmi quyidagi uzellardan tashkil topgan: tishli reykani vertikal xarakat uzeli, tishli reykani gorizontal xarakat uzeli, tepki uzeli.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906240"/>
              </p:ext>
            </p:extLst>
          </p:nvPr>
        </p:nvGraphicFramePr>
        <p:xfrm>
          <a:off x="866774" y="828674"/>
          <a:ext cx="7038975" cy="4630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r:id="rId4" imgW="4737538" imgH="3704897" progId="Imaging.Document">
                  <p:embed/>
                </p:oleObj>
              </mc:Choice>
              <mc:Fallback>
                <p:oleObj r:id="rId4" imgW="4737538" imgH="3704897" progId="Imaging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4" y="828674"/>
                        <a:ext cx="7038975" cy="46309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409575" y="5915025"/>
            <a:ext cx="8305800" cy="809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yo‘nalish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uzeli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66982" y="35389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0550" y="506044"/>
            <a:ext cx="81724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	Bosh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aylanishida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ekssentrikni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ko‘tarilsa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roliki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ayrisimon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ko‘tariladi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ekssentrikni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ko‘rsatilgan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holga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kelsa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u 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valni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yo‘nalishga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ayrisimon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tushiradi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0" y="5745017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66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52450" y="5857010"/>
            <a:ext cx="8239125" cy="8866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Tishli reykani gorizontal harakat uzeli quyidagicha tuzilgan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233105"/>
              </p:ext>
            </p:extLst>
          </p:nvPr>
        </p:nvGraphicFramePr>
        <p:xfrm>
          <a:off x="1074830" y="590549"/>
          <a:ext cx="7029450" cy="4941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r:id="rId4" imgW="5607698" imgH="4385388" progId="Imaging.Document">
                  <p:embed/>
                </p:oleObj>
              </mc:Choice>
              <mc:Fallback>
                <p:oleObj r:id="rId4" imgW="5607698" imgH="4385388" progId="Imaging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4830" y="590549"/>
                        <a:ext cx="7029450" cy="49414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2824" y="51680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350" y="781616"/>
            <a:ext cx="813435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ekssentrigi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xolga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kelsa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ko‘rsatilgandek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u 14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shatunni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birlashtiruvchi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16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valini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koromislolarni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ham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11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ayrisimon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orqaga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tortadi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material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ishchidan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tarafga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xol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o‘yigidan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chiqqanida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ro‘y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76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04950" y="231956"/>
            <a:ext cx="7181850" cy="7586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Algerian" pitchFamily="82" charset="0"/>
                <a:cs typeface="Times New Roman" pitchFamily="18" charset="0"/>
              </a:rPr>
              <a:t>Mashinada</a:t>
            </a:r>
            <a:r>
              <a:rPr lang="en-US" sz="2400" dirty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Algerian" pitchFamily="82" charset="0"/>
                <a:cs typeface="Times New Roman" pitchFamily="18" charset="0"/>
              </a:rPr>
              <a:t>tepki</a:t>
            </a:r>
            <a:r>
              <a:rPr lang="en-US" sz="2400" dirty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Algerian" pitchFamily="82" charset="0"/>
                <a:cs typeface="Times New Roman" pitchFamily="18" charset="0"/>
              </a:rPr>
              <a:t>uzeli</a:t>
            </a:r>
            <a:r>
              <a:rPr lang="en-US" sz="2400" dirty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Algerian" pitchFamily="82" charset="0"/>
                <a:cs typeface="Times New Roman" pitchFamily="18" charset="0"/>
              </a:rPr>
              <a:t>qo‘yidagicha</a:t>
            </a:r>
            <a:r>
              <a:rPr lang="en-US" sz="2400" dirty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Algerian" pitchFamily="82" charset="0"/>
                <a:cs typeface="Times New Roman" pitchFamily="18" charset="0"/>
              </a:rPr>
              <a:t>tuzilgan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4177260"/>
              </p:ext>
            </p:extLst>
          </p:nvPr>
        </p:nvGraphicFramePr>
        <p:xfrm>
          <a:off x="1617755" y="1066799"/>
          <a:ext cx="5421220" cy="45604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r:id="rId4" imgW="5495544" imgH="4297680" progId="Imaging.Document">
                  <p:embed/>
                </p:oleObj>
              </mc:Choice>
              <mc:Fallback>
                <p:oleObj r:id="rId4" imgW="5495544" imgH="4297680" progId="Imaging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755" y="1066799"/>
                        <a:ext cx="5421220" cy="456046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57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3400" y="563442"/>
            <a:ext cx="81819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tikilayotgan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plastinasiga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bexosdan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ketmaslik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o‘yig`idan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ko‘tarilib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qilayotganida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surilishiga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3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4548" y="607219"/>
            <a:ext cx="814387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Agar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o‘qi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yo‘nalishi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burilsa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        29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sirpangich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sirgalib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xomutni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xomut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qo‘zgalmas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mahkamlangani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ko‘tariladi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33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siqiladi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Agar   30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barmog`i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burilsa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33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siqilish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xisobiga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xomutni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27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xoliga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qaytib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7907" y="795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1975" y="164306"/>
            <a:ext cx="8153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 hangingPunct="1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Agar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tizza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48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to‘gri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rezinali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elkasiga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qilinsa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u 49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burilib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47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kronshteyn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44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tortgichni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u 42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romni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43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o‘qlar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41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sirpangichni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xomut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tepkini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Tepkini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holiga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qaytarish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rezinali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yostiqchadan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tizzani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kifoya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45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holiga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qaytadi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061" y="1208872"/>
            <a:ext cx="81343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ko‘tarilganda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bo‘shatilishi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xol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tikilib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bo‘lingan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ostidan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bemalol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hol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9337" y="377934"/>
            <a:ext cx="806413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ko‘tarilganda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sirpangichni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bo‘rtiq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joyi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35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to‘gri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u 36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sterjenni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sterjen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38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shaybani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39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prujinani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shaybalarga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ta’sirini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tenglaydi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shaybalar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oralaridagi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siqmaydi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tikilib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bo‘lingan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olinayotganda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bemalol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shaybalar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qarshiliksiz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sirgalib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o‘tadi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47750" y="22860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FOYDALANILGAN ADABIYOTLAR</a:t>
            </a:r>
          </a:p>
          <a:p>
            <a:pPr algn="ctr"/>
            <a:r>
              <a:rPr lang="en-US" sz="2000" dirty="0" smtClean="0"/>
              <a:t>REFERENCE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14350" y="1432947"/>
            <a:ext cx="817245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Yermakov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A.S.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M. «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Yurayt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». 2016.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Reybarx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L.B.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M.1988 g. 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Arxipov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N.N.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Laboratornaya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praktikum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“MAP SHP”, M. 1972 g. 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Samarxodjayev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X.X.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predpriyatiy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T. «Uzbekistan», 2001.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Isaev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V.V. i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Frants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V.Ya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Ustroystvo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rabota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naladka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remont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mashin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M. 1967 g.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Valikov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N.M. “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”, M.,1977 g. 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Frants V.A. Oborudovani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e shveyn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ogo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Uchebnik.M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  Izdatelskiy  dom «Akademiya», 2002g</a:t>
            </a:r>
            <a:r>
              <a:rPr lang="uz-Cyrl-UZ" sz="19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z-Cyrl-UZ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Yermakov A.S. Oborudovaniye shveynix predpriyatiy,Uchebnik. M.:Prof </a:t>
            </a:r>
            <a:r>
              <a:rPr lang="uz-Cyrl-UZ" sz="1900" dirty="0" smtClean="0">
                <a:latin typeface="Times New Roman" pitchFamily="18" charset="0"/>
                <a:cs typeface="Times New Roman" pitchFamily="18" charset="0"/>
              </a:rPr>
              <a:t>Obr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uz-Cyrl-UZ" sz="1900" dirty="0" smtClean="0">
                <a:latin typeface="Times New Roman" pitchFamily="18" charset="0"/>
                <a:cs typeface="Times New Roman" pitchFamily="18" charset="0"/>
              </a:rPr>
              <a:t>zdat</a:t>
            </a:r>
            <a:r>
              <a:rPr lang="uz-Cyrl-UZ" sz="1900" dirty="0">
                <a:latin typeface="Times New Roman" pitchFamily="18" charset="0"/>
                <a:cs typeface="Times New Roman" pitchFamily="18" charset="0"/>
              </a:rPr>
              <a:t>, 2002 g</a:t>
            </a:r>
            <a:r>
              <a:rPr lang="uz-Cyrl-UZ" sz="19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uz-Latn-UZ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900" u="sng" dirty="0">
                <a:latin typeface="Times New Roman" pitchFamily="18" charset="0"/>
                <a:cs typeface="Times New Roman" pitchFamily="18" charset="0"/>
                <a:hlinkClick r:id="rId3"/>
              </a:rPr>
              <a:t>www.edu.u</a:t>
            </a:r>
            <a:r>
              <a:rPr lang="uz-Latn-UZ" sz="1900" dirty="0">
                <a:latin typeface="Times New Roman" pitchFamily="18" charset="0"/>
                <a:cs typeface="Times New Roman" pitchFamily="18" charset="0"/>
              </a:rPr>
              <a:t>z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US" sz="1900" u="sng" dirty="0">
                <a:latin typeface="Times New Roman" pitchFamily="18" charset="0"/>
                <a:cs typeface="Times New Roman" pitchFamily="18" charset="0"/>
                <a:hlinkClick r:id="rId4"/>
              </a:rPr>
              <a:t>http://titli.uz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– Toshkent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to’qimachilik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sanoati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instituti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sayti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460</Words>
  <Application>Microsoft Office PowerPoint</Application>
  <PresentationFormat>Экран (4:3)</PresentationFormat>
  <Paragraphs>128</Paragraphs>
  <Slides>35</Slides>
  <Notes>35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Arial</vt:lpstr>
      <vt:lpstr>Times New Roman</vt:lpstr>
      <vt:lpstr>Calibri</vt:lpstr>
      <vt:lpstr>Algerian</vt:lpstr>
      <vt:lpstr>Office Theme</vt:lpstr>
      <vt:lpstr>Imaging.Document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67</cp:revision>
  <dcterms:modified xsi:type="dcterms:W3CDTF">2021-05-05T14:30:57Z</dcterms:modified>
</cp:coreProperties>
</file>