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4"/>
  </p:notesMasterIdLst>
  <p:sldIdLst>
    <p:sldId id="257" r:id="rId2"/>
    <p:sldId id="282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283" r:id="rId33"/>
  </p:sldIdLst>
  <p:sldSz cx="9144000" cy="6858000" type="screen4x3"/>
  <p:notesSz cx="7010400" cy="9296400"/>
  <p:embeddedFontLst>
    <p:embeddedFont>
      <p:font typeface="Calibri" pitchFamily="34" charset="0"/>
      <p:regular r:id="rId35"/>
      <p:bold r:id="rId36"/>
      <p:italic r:id="rId37"/>
      <p:boldItalic r:id="rId38"/>
    </p:embeddedFont>
    <p:embeddedFont>
      <p:font typeface="Algerian" pitchFamily="82" charset="0"/>
      <p:regular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92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4" roundtripDataSignature="AMtx7mjF72jVoAYnw80zR91oJlDI5WUSH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90CAE3C-2207-4B95-BB52-F20DB7E6FEB8}">
  <a:tblStyle styleId="{990CAE3C-2207-4B95-BB52-F20DB7E6FEB8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932" y="-318"/>
      </p:cViewPr>
      <p:guideLst>
        <p:guide orient="horz" pos="319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635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635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313499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4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9" name="Google Shape;49;p14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0" name="Google Shape;5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6.wmf"/><Relationship Id="rId4" Type="http://schemas.openxmlformats.org/officeDocument/2006/relationships/oleObject" Target="../embeddings/oleObject3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xtil-press.ru/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ziyonet.uz/" TargetMode="Externa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6106" y="2078965"/>
            <a:ext cx="6150634" cy="221699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500" dirty="0" smtClean="0"/>
              <a:t>LECTURE 12 </a:t>
            </a:r>
            <a:endParaRPr lang="ru-RU" sz="45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086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49243" y="187870"/>
            <a:ext cx="6918385" cy="7255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Puxtalash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avtomatlari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743200" y="1155957"/>
            <a:ext cx="3554083" cy="97478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9183" y="2251495"/>
            <a:ext cx="8264105" cy="314001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Puxtalash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mashinasining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3076-1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Rossiya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ignali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suruvchi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surilayotgan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qisuvchi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Tikilayotgan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buyumlarni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nisbiy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surilishi</a:t>
            </a:r>
            <a:r>
              <a:rPr lang="it-IT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va uni yo`qotish yo`llari.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22089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06106" y="310562"/>
            <a:ext cx="7021902" cy="1061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Puxtalash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mashinasining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9283" y="1620641"/>
            <a:ext cx="8363906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M.I.Kalinin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nomli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Podolsk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mexanika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zavodi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chiqaradigan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shim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o`ta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qirqimlarini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ikkita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parallel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ipli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zanjirsimon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bahyaqator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yuritib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tikishga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mo`ljallangan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chastotasi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5000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mingacha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bahyasining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0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2,8 mm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rostlanadi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parallel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ignalar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oralig`i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0,5 mm.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35389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8619" y="1005900"/>
            <a:ext cx="80867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Mashinada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fazoviy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qiladigan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suradigan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reykali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bor.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g`ildirakli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nasos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ishlaydigan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markazlashgan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moylash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sistemasi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ta`minlangan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68243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19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Рисунок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835" y="675853"/>
            <a:ext cx="6289252" cy="4772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514350" y="5915025"/>
            <a:ext cx="8191500" cy="7810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3076-1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ko`rinishi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27727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9125" y="536069"/>
            <a:ext cx="81819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g`ildirak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holatga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ko`tariladi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g`altakdan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chiqqan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g`altak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tayanchi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tepasidagi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ramkaning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sterjendagi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teshiklardan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ko`rsatilmagan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birin-ketin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teshiklari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14,15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taranglash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rostlagichi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shaybalari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aylantirilib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35124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09600" y="616059"/>
            <a:ext cx="8077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uzatgichlar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6,5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teshigiga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yuqoridan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halqasidan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tutgichga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mahkamlangan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ilgagi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ortiga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tikuvchidan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yo`nalishda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ko`ziga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O`ngdagi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52711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0736" y="1028581"/>
            <a:ext cx="812511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Tikishni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boshlash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ignalarga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iplardan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60–70 mm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Chalishtirgichlar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qopqoq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ochish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chiqarilsa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g`ildirak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chalishtirgichlar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tomondagi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chetki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holatga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qo`yish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38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7873" y="496767"/>
            <a:ext cx="808672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Ketingi 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chalishtirgich 29 ipini taqish uchun g`altakdan chiqqan ip g`altak tayanchi tepasida joylashgan ramkaning ikkita teshigidan, sterjendagi teshiklardan, ip yo`naltirish teshiklari 17 va 18 dan o`tkaziladi, taranglash rostlagichi shaybalari 19 orasidan pastdan yuqori tomon aylantirib, ip yo`naltirish teshigi 20 ga kiritiladi.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24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2161" y="761578"/>
            <a:ext cx="80581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3600" dirty="0" smtClean="0">
                <a:latin typeface="Times New Roman" pitchFamily="18" charset="0"/>
                <a:cs typeface="Times New Roman" pitchFamily="18" charset="0"/>
              </a:rPr>
              <a:t>Keyin </a:t>
            </a:r>
            <a:r>
              <a:rPr lang="uz-Cyrl-UZ" sz="3600" dirty="0">
                <a:latin typeface="Times New Roman" pitchFamily="18" charset="0"/>
                <a:cs typeface="Times New Roman" pitchFamily="18" charset="0"/>
              </a:rPr>
              <a:t>ip, ip yo`naltirgich 22 ning ustki teshigi orqali o`ngdan chapga halqa 35 ga kiritiladi, pastdan yuqoriga tomon sim yo`naltirgich 24 ning o`ng tomondagi tarmog`i tagiga keltiriladi va ip uzatgich 34 orqali yuqoridan pastga sim ip yo`naltirgich 24 ning chap tomondagi bo`lagi tagiga kiritiladi.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3443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1673" y="502845"/>
            <a:ext cx="823912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Nihoyat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kiritib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ilgagidan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ketingi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birin-ketin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yuqoridagiga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o`xshash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Mashinada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pedal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chap pedal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tushirishga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to`xtatish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valining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chastotasini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o`zgartirishga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pedal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ko`tarishga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1463" y="38204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7199" y="545594"/>
            <a:ext cx="828675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ko`tarilganda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barmoq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ta`sirida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plastina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ko`tarilib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to`rtta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tishi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taranglik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rostlagichlarining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shaybalari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orasiga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tarangligi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kamayib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tagidagi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mahsulotni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usullarining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qolgan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hammasi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mashinasidagi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kabidir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Ignalar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32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tutgichning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oxirigacha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taqab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qo`yilib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mahkamlanadi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Ignalarning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uzun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ariqchasi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tikuvchi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tomonga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qaragan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1874" y="35578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0737" y="1041053"/>
            <a:ext cx="794031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28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ko`tarilish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balandligini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27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bo`shatgandan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oval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o`yiq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chegarasida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moylanadi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platformasi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tagida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karter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o`nga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plastina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33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qo`yiladi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52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90547" y="635519"/>
            <a:ext cx="814387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g`ildirakli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nasos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karter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ishlayotganda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o`tkazgich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naycha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uzatiladi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naychasi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qopqog`i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shaffof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qalpoqcha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oqimi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yo`naltirib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naychasi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moyni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chalishtirgich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mexanizmlarining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tutashgan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joylariga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etkazib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Purkalgan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ishqalanadigan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joylarga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piliklar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etib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boradi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657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42" y="1004510"/>
            <a:ext cx="7409755" cy="4167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679812" y="5943600"/>
            <a:ext cx="7959363" cy="7524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Puxtalash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avtomati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89594" y="69637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2687" y="1313647"/>
            <a:ext cx="768313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4000" dirty="0" smtClean="0">
                <a:latin typeface="Times New Roman" pitchFamily="18" charset="0"/>
                <a:cs typeface="Times New Roman" pitchFamily="18" charset="0"/>
              </a:rPr>
              <a:t>	1022 </a:t>
            </a:r>
            <a:r>
              <a:rPr lang="it-IT" sz="4000" dirty="0">
                <a:latin typeface="Times New Roman" pitchFamily="18" charset="0"/>
                <a:cs typeface="Times New Roman" pitchFamily="18" charset="0"/>
              </a:rPr>
              <a:t>sinf mashinasini buyumni surish mexanizmi quyidagi uzellardan tashkil topgan: tishli reykani vertikal xarakat uzeli, tishli reykani gorizontal xarakat uzeli, tepki uzeli.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3443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0281063"/>
              </p:ext>
            </p:extLst>
          </p:nvPr>
        </p:nvGraphicFramePr>
        <p:xfrm>
          <a:off x="1294258" y="1104901"/>
          <a:ext cx="6535291" cy="42995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r:id="rId4" imgW="4737538" imgH="3704897" progId="Imaging.Document">
                  <p:embed/>
                </p:oleObj>
              </mc:Choice>
              <mc:Fallback>
                <p:oleObj r:id="rId4" imgW="4737538" imgH="3704897" progId="Imaging.Document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4258" y="1104901"/>
                        <a:ext cx="6535291" cy="429953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628650" y="5953125"/>
            <a:ext cx="8191500" cy="809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yo‘nalish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uzeli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28679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7398" y="551606"/>
            <a:ext cx="82346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	Bosh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aylanishida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ekssentrikni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ko‘tarilsa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koromisloni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ko‘tarish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vali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ko‘tarish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koromislosi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o‘zining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roliki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ayrisimon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richagni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ko‘tariladi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ko‘taradi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Aksincha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1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ekssentrikni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ko‘rsatilgan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holga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kelsa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koromislo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, u 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valni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     8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koromisloni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teskari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yo‘nalishga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700" dirty="0" smtClean="0"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ayrisimon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700" dirty="0" err="1">
                <a:latin typeface="Times New Roman" pitchFamily="18" charset="0"/>
                <a:cs typeface="Times New Roman" pitchFamily="18" charset="0"/>
              </a:rPr>
              <a:t>tushiradi</a:t>
            </a: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7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81000" y="50398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4350" y="679788"/>
            <a:ext cx="79629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Aksincha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ekssentrikni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ko‘rsatilgan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holga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kelsa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shatun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koromislo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u 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valni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koromisloni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teskari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yo‘nalishga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rolik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ayrisimon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tushiradi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it-IT" sz="3200" dirty="0">
                <a:latin typeface="Times New Roman" pitchFamily="18" charset="0"/>
                <a:cs typeface="Times New Roman" pitchFamily="18" charset="0"/>
              </a:rPr>
              <a:t>Bunda tishli reyka       12 igna plastinasi o‘yig`idan pastga tushadi, bunda material igna tomonidan teshib o‘tilayotgan bo‘ladi.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31432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09699" y="180975"/>
            <a:ext cx="7077075" cy="952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800" dirty="0">
                <a:latin typeface="Times New Roman" pitchFamily="18" charset="0"/>
                <a:cs typeface="Times New Roman" pitchFamily="18" charset="0"/>
              </a:rPr>
              <a:t>Tishli reykani gorizontal harakat uzeli quyidagicha tuzilgan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9190551"/>
              </p:ext>
            </p:extLst>
          </p:nvPr>
        </p:nvGraphicFramePr>
        <p:xfrm>
          <a:off x="1451815" y="1257300"/>
          <a:ext cx="6240370" cy="43867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r:id="rId4" imgW="5607698" imgH="4385388" progId="Imaging.Document">
                  <p:embed/>
                </p:oleObj>
              </mc:Choice>
              <mc:Fallback>
                <p:oleObj r:id="rId4" imgW="5607698" imgH="4385388" progId="Imaging.Document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51815" y="1257300"/>
                        <a:ext cx="6240370" cy="438679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2419" y="3062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5498" y="492562"/>
            <a:ext cx="819655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 hangingPunct="1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Agar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ekssentrigi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yuqorigi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xolga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kelsa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rasmda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ko‘rsatilgandek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) u 14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shatunni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tortib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birlashtiruvchi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`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   16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koromisloni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valini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        18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koromislolarni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ham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yo‘nalishda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  11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ayrisimon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orqaga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tortadi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material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ishchidan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qarama-qarshi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tarafga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suriladi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xol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o‘yigidan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chiqqanida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ro‘y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1211" y="1133475"/>
            <a:ext cx="802005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reykaning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yo‘nalishlar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xarakatlarini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qo‘shilishi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elliptik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traektoriya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xarakat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-29153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40005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447800" y="339122"/>
            <a:ext cx="7162800" cy="6263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Mashinada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uzeli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qo‘yidagicha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tuzilgan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5005871"/>
              </p:ext>
            </p:extLst>
          </p:nvPr>
        </p:nvGraphicFramePr>
        <p:xfrm>
          <a:off x="1847705" y="1066799"/>
          <a:ext cx="5448589" cy="45834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r:id="rId4" imgW="5495544" imgH="4297680" progId="Imaging.Document">
                  <p:embed/>
                </p:oleObj>
              </mc:Choice>
              <mc:Fallback>
                <p:oleObj r:id="rId4" imgW="5495544" imgH="4297680" progId="Imaging.Document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7705" y="1066799"/>
                        <a:ext cx="5448589" cy="458349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33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00075" y="1158300"/>
            <a:ext cx="8077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tikilayotgan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plastinasiga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bexosdan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ketmaslik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U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o‘yig`idan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ko‘tarilib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qilayotganida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yo‘nalishda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surilishiga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24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2924" y="740147"/>
            <a:ext cx="818197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Agar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30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31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o‘qi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yo‘nalishi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burilsa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        29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sirpangich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sterjenida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sirgalib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xomutni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ko‘taradi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xomut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sterjeniga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qo‘zgalmas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mahkamlangani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sterjenni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ko‘taradi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27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ko‘tariladi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33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siqiladi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Agar   30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richag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barmog`i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yo‘nalishda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burilsa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33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siqilish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xisobiga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32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xomutni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sterjenni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27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xoliga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qaytib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bosadi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24869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61974" y="778198"/>
            <a:ext cx="806767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	Agar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tizza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48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to‘gri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richagni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50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rezinali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elkasiga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qilinsa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u 49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o‘q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burilib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47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kronshteyn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44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tortgichni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suradi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u 42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romni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43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o‘qlar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strelkasiga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41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29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sirpangichni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suradi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navbatida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32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xomut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tepkini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ko‘taradi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80044" y="38934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9125" y="654159"/>
            <a:ext cx="8029575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Tepkini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holiga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qaytarish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50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rezinali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yostiqchadan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tizzani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kifoya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 45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sistema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holiga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qaytadi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ko‘tarilganda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yuqorigi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ipi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bo‘shatilishi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xol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tikilib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bo‘lingan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ostidan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bemalol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28348" y="496767"/>
            <a:ext cx="81057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hol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ko‘tarilganda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sirpangichni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bo‘rtiq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joyi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to‘gri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richagni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mili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u 36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sterjenni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sterjen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38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shaybani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oldinga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prujinani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shaybalarga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ta’sirini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nolga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tenglaydi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shaybalar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oralaridagi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siqmaydi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bo‘lingan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tortib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olinayotganda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bemalol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shaybalar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qarshiliksiz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sirgalib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o‘tadi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04974" y="428625"/>
            <a:ext cx="6429375" cy="762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Mexanizmlardagi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sozlashlar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4350" y="1449050"/>
            <a:ext cx="8162925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1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o‘yig`idan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vintni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bo‘shatilib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14) 8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koromisloni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yo‘nalishda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sozlanadi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	2.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Buyumni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vaqti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ekssentrikni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vintlarini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bo‘shatilib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aylantirib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xolatini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o‘zgartirish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sozlanadi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4824" y="578364"/>
            <a:ext cx="829627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	3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reykani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o‘yigiga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platformasi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xolati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vintlarni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bo‘shatilib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vallarni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sozlansa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platformaga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ko‘ndalang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xolati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16a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vintni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bo‘shatilib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17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valni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strelkasi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teskari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o‘zgartiriladi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	4.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Chokning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24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gaykani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bo‘shatilib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23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dastakni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25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o‘yiQi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bo‘ylab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tepaga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19a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o‘qni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xolatini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o‘zgartirish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	5.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mexanizmini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sinxronligi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ekssentrikni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ikkala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vintlarini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bo‘shatilib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burish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yo‘li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047750" y="228600"/>
            <a:ext cx="7353300" cy="952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lgerian" pitchFamily="82" charset="0"/>
              </a:rPr>
              <a:t>FOYDALANILGAN ADABIYOTLAR</a:t>
            </a:r>
          </a:p>
          <a:p>
            <a:pPr algn="ctr"/>
            <a:r>
              <a:rPr lang="en-US" sz="2000" dirty="0" smtClean="0">
                <a:latin typeface="Algerian" pitchFamily="82" charset="0"/>
              </a:rPr>
              <a:t>REFERENCE</a:t>
            </a:r>
            <a:endParaRPr lang="ru-RU" sz="2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523875" y="1417705"/>
            <a:ext cx="818197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1. Isayev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V.V., Frants V.Ya.   Ustroystvo, rabota, naladka i remont shveynix. M. 1995g.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Rubtsov B.A. Laboratorny praktik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um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kursu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 “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Mashini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“,  M.L.I., 1995g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3. Q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Olimov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R.X.Nurboev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G.K.Soatova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I.M.Raxmonov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Tikuvch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uyumlarin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jixozlari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Dar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.-T.: “Fan", 2011 y.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Q.T.Olimov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R.X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Nurboyev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L.’.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Uzoqova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D.X.Bafoyev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Yengi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jihozlarini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ta’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irlash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tiklash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asosla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O’quv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lan</a:t>
            </a:r>
            <a:r>
              <a:rPr lang="uz-Cyrl-UZ" sz="2000" dirty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a- T.: «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Akademiya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». 2005y.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Samarxodjaev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X.X.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korxonalari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uskunalari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O’quv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qullanma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.-T.: «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O’zbekiston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», 2001 y.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6. </a:t>
            </a:r>
            <a:r>
              <a:rPr lang="uz-Latn-UZ" sz="20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www.textil-press.ru</a:t>
            </a:r>
            <a:endParaRPr lang="uz-Cyrl-UZ" sz="2000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7. </a:t>
            </a:r>
            <a:r>
              <a:rPr lang="uz-Latn-UZ" sz="2000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http</a:t>
            </a:r>
            <a:r>
              <a:rPr lang="uz-Latn-UZ" sz="2000" u="sng" dirty="0">
                <a:latin typeface="Times New Roman" pitchFamily="18" charset="0"/>
                <a:cs typeface="Times New Roman" pitchFamily="18" charset="0"/>
                <a:hlinkClick r:id="rId4"/>
              </a:rPr>
              <a:t>://ziyonet.uz</a:t>
            </a:r>
            <a:r>
              <a:rPr lang="uz-Latn-UZ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  <p:sp>
        <p:nvSpPr>
          <p:cNvPr id="6" name="Прямоугольник 5"/>
          <p:cNvSpPr/>
          <p:nvPr/>
        </p:nvSpPr>
        <p:spPr>
          <a:xfrm>
            <a:off x="2013196" y="2132856"/>
            <a:ext cx="511761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Эътиборингиз</a:t>
            </a:r>
          </a:p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учун рахмат</a:t>
            </a:r>
            <a:endParaRPr lang="ru-R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348</Words>
  <Application>Microsoft Office PowerPoint</Application>
  <PresentationFormat>Экран (4:3)</PresentationFormat>
  <Paragraphs>119</Paragraphs>
  <Slides>32</Slides>
  <Notes>32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Times New Roman</vt:lpstr>
      <vt:lpstr>Calibri</vt:lpstr>
      <vt:lpstr>Algerian</vt:lpstr>
      <vt:lpstr>Office Theme</vt:lpstr>
      <vt:lpstr>Imaging.Document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TRACIE (Trombley) JONES</dc:creator>
  <cp:lastModifiedBy>Пользователь Windows</cp:lastModifiedBy>
  <cp:revision>65</cp:revision>
  <dcterms:modified xsi:type="dcterms:W3CDTF">2021-05-05T14:31:16Z</dcterms:modified>
</cp:coreProperties>
</file>