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  <p:sldMasterId id="2147483681" r:id="rId2"/>
  </p:sldMasterIdLst>
  <p:notesMasterIdLst>
    <p:notesMasterId r:id="rId39"/>
  </p:notesMasterIdLst>
  <p:sldIdLst>
    <p:sldId id="373" r:id="rId3"/>
    <p:sldId id="289" r:id="rId4"/>
    <p:sldId id="374" r:id="rId5"/>
    <p:sldId id="382" r:id="rId6"/>
    <p:sldId id="403" r:id="rId7"/>
    <p:sldId id="406" r:id="rId8"/>
    <p:sldId id="407" r:id="rId9"/>
    <p:sldId id="381" r:id="rId10"/>
    <p:sldId id="378" r:id="rId11"/>
    <p:sldId id="404" r:id="rId12"/>
    <p:sldId id="380" r:id="rId13"/>
    <p:sldId id="405" r:id="rId14"/>
    <p:sldId id="379" r:id="rId15"/>
    <p:sldId id="377" r:id="rId16"/>
    <p:sldId id="388" r:id="rId17"/>
    <p:sldId id="389" r:id="rId18"/>
    <p:sldId id="408" r:id="rId19"/>
    <p:sldId id="390" r:id="rId20"/>
    <p:sldId id="400" r:id="rId21"/>
    <p:sldId id="391" r:id="rId22"/>
    <p:sldId id="401" r:id="rId23"/>
    <p:sldId id="392" r:id="rId24"/>
    <p:sldId id="393" r:id="rId25"/>
    <p:sldId id="394" r:id="rId26"/>
    <p:sldId id="402" r:id="rId27"/>
    <p:sldId id="395" r:id="rId28"/>
    <p:sldId id="398" r:id="rId29"/>
    <p:sldId id="396" r:id="rId30"/>
    <p:sldId id="410" r:id="rId31"/>
    <p:sldId id="411" r:id="rId32"/>
    <p:sldId id="409" r:id="rId33"/>
    <p:sldId id="412" r:id="rId34"/>
    <p:sldId id="413" r:id="rId35"/>
    <p:sldId id="414" r:id="rId36"/>
    <p:sldId id="415" r:id="rId37"/>
    <p:sldId id="397" r:id="rId38"/>
  </p:sldIdLst>
  <p:sldSz cx="9144000" cy="6858000" type="screen4x3"/>
  <p:notesSz cx="6815138" cy="982345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0808"/>
    <a:srgbClr val="FD6A2F"/>
    <a:srgbClr val="FFFFFF"/>
    <a:srgbClr val="CCECFF"/>
    <a:srgbClr val="CC0000"/>
    <a:srgbClr val="9FF636"/>
    <a:srgbClr val="9B0D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86" autoAdjust="0"/>
    <p:restoredTop sz="96564" autoAdjust="0"/>
  </p:normalViewPr>
  <p:slideViewPr>
    <p:cSldViewPr>
      <p:cViewPr>
        <p:scale>
          <a:sx n="120" d="100"/>
          <a:sy n="120" d="100"/>
        </p:scale>
        <p:origin x="-1560" y="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49D2E0-AE63-43CA-836A-3D57994B25D5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61BF4E-A949-45BB-BDAA-4750C8ABA542}">
      <dgm:prSet/>
      <dgm:spPr/>
      <dgm:t>
        <a:bodyPr/>
        <a:lstStyle/>
        <a:p>
          <a:pPr rtl="0"/>
          <a:r>
            <a:rPr lang="en-US" b="1" dirty="0" err="1" smtClean="0">
              <a:solidFill>
                <a:srgbClr val="0000FF"/>
              </a:solidFill>
            </a:rPr>
            <a:t>Moddiy</a:t>
          </a:r>
          <a:r>
            <a:rPr lang="en-US" b="1" dirty="0" smtClean="0">
              <a:solidFill>
                <a:srgbClr val="0000FF"/>
              </a:solidFill>
            </a:rPr>
            <a:t> </a:t>
          </a:r>
          <a:r>
            <a:rPr lang="en-US" b="1" dirty="0" err="1" smtClean="0">
              <a:solidFill>
                <a:srgbClr val="0000FF"/>
              </a:solidFill>
            </a:rPr>
            <a:t>nuqta</a:t>
          </a:r>
          <a:r>
            <a:rPr lang="en-US" b="1" dirty="0" smtClean="0">
              <a:solidFill>
                <a:srgbClr val="0000FF"/>
              </a:solidFill>
            </a:rPr>
            <a:t>. </a:t>
          </a:r>
          <a:r>
            <a:rPr lang="ru-RU" dirty="0" smtClean="0">
              <a:solidFill>
                <a:srgbClr val="FFFF00"/>
              </a:solidFill>
            </a:rPr>
            <a:t>К</a:t>
          </a:r>
          <a:r>
            <a:rPr lang="en-US" dirty="0" err="1" smtClean="0">
              <a:solidFill>
                <a:srgbClr val="FFFF00"/>
              </a:solidFill>
            </a:rPr>
            <a:t>o’rilayotgan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masalada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geometrik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o’lchamlarining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ahamiyati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bo’lmagan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jism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moddiy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nuqta</a:t>
          </a:r>
          <a:r>
            <a:rPr lang="en-US" dirty="0" smtClean="0">
              <a:solidFill>
                <a:srgbClr val="FFFF00"/>
              </a:solidFill>
            </a:rPr>
            <a:t> deb </a:t>
          </a:r>
          <a:r>
            <a:rPr lang="en-US" dirty="0" err="1" smtClean="0">
              <a:solidFill>
                <a:srgbClr val="FFFF00"/>
              </a:solidFill>
            </a:rPr>
            <a:t>ataladi</a:t>
          </a:r>
          <a:r>
            <a:rPr lang="en-US" dirty="0" smtClean="0">
              <a:solidFill>
                <a:srgbClr val="FFFF00"/>
              </a:solidFill>
            </a:rPr>
            <a:t>. </a:t>
          </a:r>
          <a:endParaRPr lang="ru-RU" dirty="0">
            <a:solidFill>
              <a:srgbClr val="FFFF00"/>
            </a:solidFill>
          </a:endParaRPr>
        </a:p>
      </dgm:t>
    </dgm:pt>
    <dgm:pt modelId="{3F3580F3-6FB2-4E0E-A170-EE08B95B28EF}" type="parTrans" cxnId="{1323CD51-FE40-478D-8E06-C8C00445F2EB}">
      <dgm:prSet/>
      <dgm:spPr/>
      <dgm:t>
        <a:bodyPr/>
        <a:lstStyle/>
        <a:p>
          <a:endParaRPr lang="ru-RU"/>
        </a:p>
      </dgm:t>
    </dgm:pt>
    <dgm:pt modelId="{52ADFABD-7050-4039-A2F4-FED1F5FA11DE}" type="sibTrans" cxnId="{1323CD51-FE40-478D-8E06-C8C00445F2EB}">
      <dgm:prSet/>
      <dgm:spPr/>
      <dgm:t>
        <a:bodyPr/>
        <a:lstStyle/>
        <a:p>
          <a:endParaRPr lang="ru-RU"/>
        </a:p>
      </dgm:t>
    </dgm:pt>
    <dgm:pt modelId="{3E5E5D2E-9F59-4FFB-8B36-C090D1BCF10D}">
      <dgm:prSet/>
      <dgm:spPr/>
      <dgm:t>
        <a:bodyPr/>
        <a:lstStyle/>
        <a:p>
          <a:pPr rtl="0"/>
          <a:r>
            <a:rPr lang="en-US" b="1" dirty="0" err="1" smtClean="0">
              <a:solidFill>
                <a:srgbClr val="0000FF"/>
              </a:solidFill>
            </a:rPr>
            <a:t>Mexanik</a:t>
          </a:r>
          <a:r>
            <a:rPr lang="en-US" b="1" dirty="0" smtClean="0">
              <a:solidFill>
                <a:srgbClr val="0000FF"/>
              </a:solidFill>
            </a:rPr>
            <a:t> </a:t>
          </a:r>
          <a:r>
            <a:rPr lang="en-US" b="1" dirty="0" err="1" smtClean="0">
              <a:solidFill>
                <a:srgbClr val="0000FF"/>
              </a:solidFill>
            </a:rPr>
            <a:t>sistema</a:t>
          </a:r>
          <a:r>
            <a:rPr lang="en-US" b="1" dirty="0" smtClean="0">
              <a:solidFill>
                <a:srgbClr val="0000FF"/>
              </a:solidFill>
            </a:rPr>
            <a:t>.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Har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birining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holati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va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harakati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boshqalarining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holati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va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harakatiga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bog’liq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bo’lgan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moddiy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nuqtalar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to’plami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mexanik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sistema</a:t>
          </a:r>
          <a:r>
            <a:rPr lang="en-US" dirty="0" smtClean="0">
              <a:solidFill>
                <a:srgbClr val="FFFF00"/>
              </a:solidFill>
            </a:rPr>
            <a:t> deb </a:t>
          </a:r>
          <a:r>
            <a:rPr lang="en-US" dirty="0" err="1" smtClean="0">
              <a:solidFill>
                <a:srgbClr val="FFFF00"/>
              </a:solidFill>
            </a:rPr>
            <a:t>ataladi</a:t>
          </a:r>
          <a:r>
            <a:rPr lang="en-US" dirty="0" smtClean="0">
              <a:solidFill>
                <a:srgbClr val="FFFF00"/>
              </a:solidFill>
            </a:rPr>
            <a:t>. </a:t>
          </a:r>
          <a:endParaRPr lang="ru-RU" dirty="0">
            <a:solidFill>
              <a:srgbClr val="FFFF00"/>
            </a:solidFill>
          </a:endParaRPr>
        </a:p>
      </dgm:t>
    </dgm:pt>
    <dgm:pt modelId="{0BC8F781-AA1E-4ABA-91C7-5C43C8F87725}" type="parTrans" cxnId="{E1F67CC4-5298-43A2-8B61-02CAE4265887}">
      <dgm:prSet/>
      <dgm:spPr/>
      <dgm:t>
        <a:bodyPr/>
        <a:lstStyle/>
        <a:p>
          <a:endParaRPr lang="ru-RU"/>
        </a:p>
      </dgm:t>
    </dgm:pt>
    <dgm:pt modelId="{42113852-6C19-4014-8C32-BF37CFB4BD7B}" type="sibTrans" cxnId="{E1F67CC4-5298-43A2-8B61-02CAE4265887}">
      <dgm:prSet/>
      <dgm:spPr/>
      <dgm:t>
        <a:bodyPr/>
        <a:lstStyle/>
        <a:p>
          <a:endParaRPr lang="ru-RU"/>
        </a:p>
      </dgm:t>
    </dgm:pt>
    <dgm:pt modelId="{F4B4CABC-E9C6-499D-B984-68AB0E20D521}">
      <dgm:prSet/>
      <dgm:spPr/>
      <dgm:t>
        <a:bodyPr/>
        <a:lstStyle/>
        <a:p>
          <a:pPr rtl="0"/>
          <a:r>
            <a:rPr lang="fr-FR" b="1" dirty="0" smtClean="0">
              <a:solidFill>
                <a:srgbClr val="0000FF"/>
              </a:solidFill>
            </a:rPr>
            <a:t>Absolyut (mutlaq) qattiq va deformatsiyalanuvchi jism.</a:t>
          </a:r>
          <a:r>
            <a:rPr lang="fr-FR" dirty="0" smtClean="0">
              <a:solidFill>
                <a:srgbClr val="0000FF"/>
              </a:solidFill>
            </a:rPr>
            <a:t> </a:t>
          </a:r>
          <a:r>
            <a:rPr lang="fr-FR" dirty="0" smtClean="0">
              <a:solidFill>
                <a:srgbClr val="FFFF00"/>
              </a:solidFill>
            </a:rPr>
            <a:t>Qattiq jismning ixtiyoriy ikki nuqtasi orasidagi masofa har qanday holatda ham o’zgarmasdan qolsa, bunday jism absolyut (mutlaq) qattiq jism deb ataladi. </a:t>
          </a:r>
          <a:endParaRPr lang="ru-RU" dirty="0">
            <a:solidFill>
              <a:srgbClr val="FFFF00"/>
            </a:solidFill>
          </a:endParaRPr>
        </a:p>
      </dgm:t>
    </dgm:pt>
    <dgm:pt modelId="{F525F5D1-01DD-4ABC-9DFD-06308705DEE9}" type="parTrans" cxnId="{B01AF7FD-64DA-45C3-AA31-1121AEDB2B70}">
      <dgm:prSet/>
      <dgm:spPr/>
      <dgm:t>
        <a:bodyPr/>
        <a:lstStyle/>
        <a:p>
          <a:endParaRPr lang="ru-RU"/>
        </a:p>
      </dgm:t>
    </dgm:pt>
    <dgm:pt modelId="{1281794D-D240-4A40-A843-6B1B8F08F465}" type="sibTrans" cxnId="{B01AF7FD-64DA-45C3-AA31-1121AEDB2B70}">
      <dgm:prSet/>
      <dgm:spPr/>
      <dgm:t>
        <a:bodyPr/>
        <a:lstStyle/>
        <a:p>
          <a:endParaRPr lang="ru-RU"/>
        </a:p>
      </dgm:t>
    </dgm:pt>
    <dgm:pt modelId="{3A244ECD-D68F-47DF-B6C7-16FF567984D4}">
      <dgm:prSet/>
      <dgm:spPr/>
      <dgm:t>
        <a:bodyPr/>
        <a:lstStyle/>
        <a:p>
          <a:pPr rtl="0"/>
          <a:r>
            <a:rPr lang="fr-FR" b="1" dirty="0" smtClean="0">
              <a:solidFill>
                <a:srgbClr val="0000FF"/>
              </a:solidFill>
            </a:rPr>
            <a:t>Erkin va erkin bo’lmagan jism.</a:t>
          </a:r>
          <a:r>
            <a:rPr lang="fr-FR" dirty="0" smtClean="0">
              <a:solidFill>
                <a:srgbClr val="0000FF"/>
              </a:solidFill>
            </a:rPr>
            <a:t> </a:t>
          </a:r>
          <a:r>
            <a:rPr lang="fr-FR" dirty="0" smtClean="0">
              <a:solidFill>
                <a:srgbClr val="FFFF00"/>
              </a:solidFill>
            </a:rPr>
            <a:t>Fazoda ixtiyoriy vaziyatni egallashi mumkin bo’lgan jism erkin jism deb ataladi. </a:t>
          </a:r>
          <a:endParaRPr lang="ru-RU" dirty="0">
            <a:solidFill>
              <a:srgbClr val="FFFF00"/>
            </a:solidFill>
          </a:endParaRPr>
        </a:p>
      </dgm:t>
    </dgm:pt>
    <dgm:pt modelId="{E61D26F1-0A4C-4754-B3B2-CFA8B37752CE}" type="parTrans" cxnId="{BD6C5371-15EE-4D05-904A-DCF42873F515}">
      <dgm:prSet/>
      <dgm:spPr/>
      <dgm:t>
        <a:bodyPr/>
        <a:lstStyle/>
        <a:p>
          <a:endParaRPr lang="ru-RU"/>
        </a:p>
      </dgm:t>
    </dgm:pt>
    <dgm:pt modelId="{4619A8A4-C198-4A5D-972A-866337566292}" type="sibTrans" cxnId="{BD6C5371-15EE-4D05-904A-DCF42873F515}">
      <dgm:prSet/>
      <dgm:spPr/>
      <dgm:t>
        <a:bodyPr/>
        <a:lstStyle/>
        <a:p>
          <a:endParaRPr lang="ru-RU"/>
        </a:p>
      </dgm:t>
    </dgm:pt>
    <dgm:pt modelId="{9B3090D8-0466-4259-A897-3A14A0593387}">
      <dgm:prSet/>
      <dgm:spPr/>
      <dgm:t>
        <a:bodyPr/>
        <a:lstStyle/>
        <a:p>
          <a:pPr rtl="0"/>
          <a:r>
            <a:rPr lang="ru-RU" b="1" dirty="0" smtClean="0">
              <a:solidFill>
                <a:srgbClr val="0000FF"/>
              </a:solidFill>
            </a:rPr>
            <a:t>К</a:t>
          </a:r>
          <a:r>
            <a:rPr lang="fr-FR" b="1" dirty="0" smtClean="0">
              <a:solidFill>
                <a:srgbClr val="0000FF"/>
              </a:solidFill>
            </a:rPr>
            <a:t>uch.</a:t>
          </a:r>
          <a:r>
            <a:rPr lang="fr-FR" dirty="0" smtClean="0">
              <a:solidFill>
                <a:srgbClr val="0000FF"/>
              </a:solidFill>
            </a:rPr>
            <a:t> </a:t>
          </a:r>
          <a:r>
            <a:rPr lang="fr-FR" dirty="0" smtClean="0">
              <a:solidFill>
                <a:srgbClr val="FFFF00"/>
              </a:solidFill>
            </a:rPr>
            <a:t>Moddiy jismlarning harakati yoki ichki holatining o’zgarishiga sabab bo’luvchi, o’zaro bir-birlariga ko’rsatgan ta’sirlarning miqdor o’lchovi kuch deb ataladi. </a:t>
          </a:r>
          <a:endParaRPr lang="ru-RU" dirty="0">
            <a:solidFill>
              <a:srgbClr val="FFFF00"/>
            </a:solidFill>
          </a:endParaRPr>
        </a:p>
      </dgm:t>
    </dgm:pt>
    <dgm:pt modelId="{415D3D10-0876-4B4A-890C-051B0279ADDB}" type="parTrans" cxnId="{CFF4B8AD-96B4-4831-9046-04F8B54F5CF0}">
      <dgm:prSet/>
      <dgm:spPr/>
      <dgm:t>
        <a:bodyPr/>
        <a:lstStyle/>
        <a:p>
          <a:endParaRPr lang="ru-RU"/>
        </a:p>
      </dgm:t>
    </dgm:pt>
    <dgm:pt modelId="{447EBB48-3982-4F44-9A40-EF11BD10D770}" type="sibTrans" cxnId="{CFF4B8AD-96B4-4831-9046-04F8B54F5CF0}">
      <dgm:prSet/>
      <dgm:spPr/>
      <dgm:t>
        <a:bodyPr/>
        <a:lstStyle/>
        <a:p>
          <a:endParaRPr lang="ru-RU"/>
        </a:p>
      </dgm:t>
    </dgm:pt>
    <dgm:pt modelId="{1C8CF2C2-0288-4B5C-AFB2-9C42E96002AE}" type="pres">
      <dgm:prSet presAssocID="{F749D2E0-AE63-43CA-836A-3D57994B25D5}" presName="Name0" presStyleCnt="0">
        <dgm:presLayoutVars>
          <dgm:dir/>
          <dgm:animLvl val="lvl"/>
          <dgm:resizeHandles val="exact"/>
        </dgm:presLayoutVars>
      </dgm:prSet>
      <dgm:spPr/>
    </dgm:pt>
    <dgm:pt modelId="{9FD0B525-4086-431C-A08C-3F3F620348AC}" type="pres">
      <dgm:prSet presAssocID="{9B3090D8-0466-4259-A897-3A14A0593387}" presName="boxAndChildren" presStyleCnt="0"/>
      <dgm:spPr/>
    </dgm:pt>
    <dgm:pt modelId="{E7B77769-9532-4511-9945-637AC447640D}" type="pres">
      <dgm:prSet presAssocID="{9B3090D8-0466-4259-A897-3A14A0593387}" presName="parentTextBox" presStyleLbl="node1" presStyleIdx="0" presStyleCnt="5"/>
      <dgm:spPr/>
      <dgm:t>
        <a:bodyPr/>
        <a:lstStyle/>
        <a:p>
          <a:endParaRPr lang="ru-RU"/>
        </a:p>
      </dgm:t>
    </dgm:pt>
    <dgm:pt modelId="{A91D4D50-F51B-47F9-816F-8B4FC38E9F1D}" type="pres">
      <dgm:prSet presAssocID="{4619A8A4-C198-4A5D-972A-866337566292}" presName="sp" presStyleCnt="0"/>
      <dgm:spPr/>
    </dgm:pt>
    <dgm:pt modelId="{9690E21C-925C-4C23-A3A8-3358E7A72045}" type="pres">
      <dgm:prSet presAssocID="{3A244ECD-D68F-47DF-B6C7-16FF567984D4}" presName="arrowAndChildren" presStyleCnt="0"/>
      <dgm:spPr/>
    </dgm:pt>
    <dgm:pt modelId="{1342751B-FA58-4FEB-9EEB-BD639832D5B2}" type="pres">
      <dgm:prSet presAssocID="{3A244ECD-D68F-47DF-B6C7-16FF567984D4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65AC3AAF-8EEE-4987-83B5-CE3BD25E0884}" type="pres">
      <dgm:prSet presAssocID="{1281794D-D240-4A40-A843-6B1B8F08F465}" presName="sp" presStyleCnt="0"/>
      <dgm:spPr/>
    </dgm:pt>
    <dgm:pt modelId="{2F4CA491-EB5C-473C-B308-B2DDE90BD0AC}" type="pres">
      <dgm:prSet presAssocID="{F4B4CABC-E9C6-499D-B984-68AB0E20D521}" presName="arrowAndChildren" presStyleCnt="0"/>
      <dgm:spPr/>
    </dgm:pt>
    <dgm:pt modelId="{0160B446-82CE-4A45-B3F9-2FB5746DA12F}" type="pres">
      <dgm:prSet presAssocID="{F4B4CABC-E9C6-499D-B984-68AB0E20D521}" presName="parentTextArrow" presStyleLbl="node1" presStyleIdx="2" presStyleCnt="5"/>
      <dgm:spPr/>
    </dgm:pt>
    <dgm:pt modelId="{F1B07224-1886-41EC-9D8F-74A9F2AF516B}" type="pres">
      <dgm:prSet presAssocID="{42113852-6C19-4014-8C32-BF37CFB4BD7B}" presName="sp" presStyleCnt="0"/>
      <dgm:spPr/>
    </dgm:pt>
    <dgm:pt modelId="{DD156D93-1AD6-4438-BBEF-5974AF6F5294}" type="pres">
      <dgm:prSet presAssocID="{3E5E5D2E-9F59-4FFB-8B36-C090D1BCF10D}" presName="arrowAndChildren" presStyleCnt="0"/>
      <dgm:spPr/>
    </dgm:pt>
    <dgm:pt modelId="{E3C7BB48-DAA9-4A0D-A769-AD78AB9A11C2}" type="pres">
      <dgm:prSet presAssocID="{3E5E5D2E-9F59-4FFB-8B36-C090D1BCF10D}" presName="parentTextArrow" presStyleLbl="node1" presStyleIdx="3" presStyleCnt="5"/>
      <dgm:spPr/>
    </dgm:pt>
    <dgm:pt modelId="{4F6BA953-37D8-414A-963E-82DA9B8A6B9A}" type="pres">
      <dgm:prSet presAssocID="{52ADFABD-7050-4039-A2F4-FED1F5FA11DE}" presName="sp" presStyleCnt="0"/>
      <dgm:spPr/>
    </dgm:pt>
    <dgm:pt modelId="{5C5DB531-CA2F-499A-B87D-099A46CD6253}" type="pres">
      <dgm:prSet presAssocID="{0F61BF4E-A949-45BB-BDAA-4750C8ABA542}" presName="arrowAndChildren" presStyleCnt="0"/>
      <dgm:spPr/>
    </dgm:pt>
    <dgm:pt modelId="{D16172B9-2807-4394-85AC-55946CDFEBC9}" type="pres">
      <dgm:prSet presAssocID="{0F61BF4E-A949-45BB-BDAA-4750C8ABA542}" presName="parentTextArrow" presStyleLbl="node1" presStyleIdx="4" presStyleCnt="5" custLinFactNeighborY="-221"/>
      <dgm:spPr/>
    </dgm:pt>
  </dgm:ptLst>
  <dgm:cxnLst>
    <dgm:cxn modelId="{1323CD51-FE40-478D-8E06-C8C00445F2EB}" srcId="{F749D2E0-AE63-43CA-836A-3D57994B25D5}" destId="{0F61BF4E-A949-45BB-BDAA-4750C8ABA542}" srcOrd="0" destOrd="0" parTransId="{3F3580F3-6FB2-4E0E-A170-EE08B95B28EF}" sibTransId="{52ADFABD-7050-4039-A2F4-FED1F5FA11DE}"/>
    <dgm:cxn modelId="{B01AF7FD-64DA-45C3-AA31-1121AEDB2B70}" srcId="{F749D2E0-AE63-43CA-836A-3D57994B25D5}" destId="{F4B4CABC-E9C6-499D-B984-68AB0E20D521}" srcOrd="2" destOrd="0" parTransId="{F525F5D1-01DD-4ABC-9DFD-06308705DEE9}" sibTransId="{1281794D-D240-4A40-A843-6B1B8F08F465}"/>
    <dgm:cxn modelId="{C0360A97-2D34-4609-AE8D-5299441D6BA1}" type="presOf" srcId="{3E5E5D2E-9F59-4FFB-8B36-C090D1BCF10D}" destId="{E3C7BB48-DAA9-4A0D-A769-AD78AB9A11C2}" srcOrd="0" destOrd="0" presId="urn:microsoft.com/office/officeart/2005/8/layout/process4"/>
    <dgm:cxn modelId="{F3E1014B-8DCC-4993-9FDF-D89741334054}" type="presOf" srcId="{0F61BF4E-A949-45BB-BDAA-4750C8ABA542}" destId="{D16172B9-2807-4394-85AC-55946CDFEBC9}" srcOrd="0" destOrd="0" presId="urn:microsoft.com/office/officeart/2005/8/layout/process4"/>
    <dgm:cxn modelId="{F28C42C2-12B5-4B17-BEDA-0715EDDB9BE0}" type="presOf" srcId="{F4B4CABC-E9C6-499D-B984-68AB0E20D521}" destId="{0160B446-82CE-4A45-B3F9-2FB5746DA12F}" srcOrd="0" destOrd="0" presId="urn:microsoft.com/office/officeart/2005/8/layout/process4"/>
    <dgm:cxn modelId="{BD6C5371-15EE-4D05-904A-DCF42873F515}" srcId="{F749D2E0-AE63-43CA-836A-3D57994B25D5}" destId="{3A244ECD-D68F-47DF-B6C7-16FF567984D4}" srcOrd="3" destOrd="0" parTransId="{E61D26F1-0A4C-4754-B3B2-CFA8B37752CE}" sibTransId="{4619A8A4-C198-4A5D-972A-866337566292}"/>
    <dgm:cxn modelId="{2937E981-3E28-49E9-B6C1-DA46298FE804}" type="presOf" srcId="{9B3090D8-0466-4259-A897-3A14A0593387}" destId="{E7B77769-9532-4511-9945-637AC447640D}" srcOrd="0" destOrd="0" presId="urn:microsoft.com/office/officeart/2005/8/layout/process4"/>
    <dgm:cxn modelId="{CFF4B8AD-96B4-4831-9046-04F8B54F5CF0}" srcId="{F749D2E0-AE63-43CA-836A-3D57994B25D5}" destId="{9B3090D8-0466-4259-A897-3A14A0593387}" srcOrd="4" destOrd="0" parTransId="{415D3D10-0876-4B4A-890C-051B0279ADDB}" sibTransId="{447EBB48-3982-4F44-9A40-EF11BD10D770}"/>
    <dgm:cxn modelId="{18F4841C-AA5E-4573-A7C1-37127D91E3B3}" type="presOf" srcId="{3A244ECD-D68F-47DF-B6C7-16FF567984D4}" destId="{1342751B-FA58-4FEB-9EEB-BD639832D5B2}" srcOrd="0" destOrd="0" presId="urn:microsoft.com/office/officeart/2005/8/layout/process4"/>
    <dgm:cxn modelId="{E1F67CC4-5298-43A2-8B61-02CAE4265887}" srcId="{F749D2E0-AE63-43CA-836A-3D57994B25D5}" destId="{3E5E5D2E-9F59-4FFB-8B36-C090D1BCF10D}" srcOrd="1" destOrd="0" parTransId="{0BC8F781-AA1E-4ABA-91C7-5C43C8F87725}" sibTransId="{42113852-6C19-4014-8C32-BF37CFB4BD7B}"/>
    <dgm:cxn modelId="{DC4A87B6-E474-46A9-B9CC-13D09D5B2E7D}" type="presOf" srcId="{F749D2E0-AE63-43CA-836A-3D57994B25D5}" destId="{1C8CF2C2-0288-4B5C-AFB2-9C42E96002AE}" srcOrd="0" destOrd="0" presId="urn:microsoft.com/office/officeart/2005/8/layout/process4"/>
    <dgm:cxn modelId="{E5278EB6-0A4C-43B6-8BEE-CC3A72EAE49E}" type="presParOf" srcId="{1C8CF2C2-0288-4B5C-AFB2-9C42E96002AE}" destId="{9FD0B525-4086-431C-A08C-3F3F620348AC}" srcOrd="0" destOrd="0" presId="urn:microsoft.com/office/officeart/2005/8/layout/process4"/>
    <dgm:cxn modelId="{B5D0A045-381D-4D9B-907C-1EABD23B514A}" type="presParOf" srcId="{9FD0B525-4086-431C-A08C-3F3F620348AC}" destId="{E7B77769-9532-4511-9945-637AC447640D}" srcOrd="0" destOrd="0" presId="urn:microsoft.com/office/officeart/2005/8/layout/process4"/>
    <dgm:cxn modelId="{DE09D147-928D-42F5-BFAE-4A120BB4DF70}" type="presParOf" srcId="{1C8CF2C2-0288-4B5C-AFB2-9C42E96002AE}" destId="{A91D4D50-F51B-47F9-816F-8B4FC38E9F1D}" srcOrd="1" destOrd="0" presId="urn:microsoft.com/office/officeart/2005/8/layout/process4"/>
    <dgm:cxn modelId="{976318CC-EAD8-463E-9218-47FB7AEC7259}" type="presParOf" srcId="{1C8CF2C2-0288-4B5C-AFB2-9C42E96002AE}" destId="{9690E21C-925C-4C23-A3A8-3358E7A72045}" srcOrd="2" destOrd="0" presId="urn:microsoft.com/office/officeart/2005/8/layout/process4"/>
    <dgm:cxn modelId="{16CA9737-3565-4570-B16C-09EC2479AF48}" type="presParOf" srcId="{9690E21C-925C-4C23-A3A8-3358E7A72045}" destId="{1342751B-FA58-4FEB-9EEB-BD639832D5B2}" srcOrd="0" destOrd="0" presId="urn:microsoft.com/office/officeart/2005/8/layout/process4"/>
    <dgm:cxn modelId="{5D6E8B39-0831-4A7E-8768-68D109EBBB17}" type="presParOf" srcId="{1C8CF2C2-0288-4B5C-AFB2-9C42E96002AE}" destId="{65AC3AAF-8EEE-4987-83B5-CE3BD25E0884}" srcOrd="3" destOrd="0" presId="urn:microsoft.com/office/officeart/2005/8/layout/process4"/>
    <dgm:cxn modelId="{8D3769E4-ED13-4562-8BAE-99B0C0142876}" type="presParOf" srcId="{1C8CF2C2-0288-4B5C-AFB2-9C42E96002AE}" destId="{2F4CA491-EB5C-473C-B308-B2DDE90BD0AC}" srcOrd="4" destOrd="0" presId="urn:microsoft.com/office/officeart/2005/8/layout/process4"/>
    <dgm:cxn modelId="{EC440967-8DF3-499B-9953-C91945D7C1DB}" type="presParOf" srcId="{2F4CA491-EB5C-473C-B308-B2DDE90BD0AC}" destId="{0160B446-82CE-4A45-B3F9-2FB5746DA12F}" srcOrd="0" destOrd="0" presId="urn:microsoft.com/office/officeart/2005/8/layout/process4"/>
    <dgm:cxn modelId="{FAA8C06E-B681-43BA-84C4-FB433AD31D04}" type="presParOf" srcId="{1C8CF2C2-0288-4B5C-AFB2-9C42E96002AE}" destId="{F1B07224-1886-41EC-9D8F-74A9F2AF516B}" srcOrd="5" destOrd="0" presId="urn:microsoft.com/office/officeart/2005/8/layout/process4"/>
    <dgm:cxn modelId="{E6F7F17C-5DA3-4472-8FCB-A9205577F9AD}" type="presParOf" srcId="{1C8CF2C2-0288-4B5C-AFB2-9C42E96002AE}" destId="{DD156D93-1AD6-4438-BBEF-5974AF6F5294}" srcOrd="6" destOrd="0" presId="urn:microsoft.com/office/officeart/2005/8/layout/process4"/>
    <dgm:cxn modelId="{5F8B8894-0D7D-44AF-ABFE-CFEAFA30D661}" type="presParOf" srcId="{DD156D93-1AD6-4438-BBEF-5974AF6F5294}" destId="{E3C7BB48-DAA9-4A0D-A769-AD78AB9A11C2}" srcOrd="0" destOrd="0" presId="urn:microsoft.com/office/officeart/2005/8/layout/process4"/>
    <dgm:cxn modelId="{F32F0A34-0A69-4BB1-A5EB-CAEA1226A7DD}" type="presParOf" srcId="{1C8CF2C2-0288-4B5C-AFB2-9C42E96002AE}" destId="{4F6BA953-37D8-414A-963E-82DA9B8A6B9A}" srcOrd="7" destOrd="0" presId="urn:microsoft.com/office/officeart/2005/8/layout/process4"/>
    <dgm:cxn modelId="{10716315-24CC-4E6F-87D0-1D73E6EAD9B6}" type="presParOf" srcId="{1C8CF2C2-0288-4B5C-AFB2-9C42E96002AE}" destId="{5C5DB531-CA2F-499A-B87D-099A46CD6253}" srcOrd="8" destOrd="0" presId="urn:microsoft.com/office/officeart/2005/8/layout/process4"/>
    <dgm:cxn modelId="{13CC8C57-83EE-4AD7-8B71-D471007C0BBF}" type="presParOf" srcId="{5C5DB531-CA2F-499A-B87D-099A46CD6253}" destId="{D16172B9-2807-4394-85AC-55946CDFEBC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4DF40B-E6B7-4B53-9E5C-7299C93D68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521A55-D531-437F-8E32-585674FDF371}">
      <dgm:prSet/>
      <dgm:spPr/>
      <dgm:t>
        <a:bodyPr/>
        <a:lstStyle/>
        <a:p>
          <a:r>
            <a:rPr lang="fr-FR" dirty="0" smtClean="0">
              <a:solidFill>
                <a:srgbClr val="0000FF"/>
              </a:solidFill>
            </a:rPr>
            <a:t>Birinchi toifaga jismlarning o’zaro bir-birlariga bosimi, ikkinchi toifaga har xil tortishish kuchlari : sayyoralar orasidagi o’zaro tortishish, elektr, magnit va boshqalar kiradi. Jismga qo’yilgan kuch: miqdor, yo’nalish va qo’yilish nuqtasi bilan xarakterlanadi, ya’ni kuch vektor kattalikdir. SI xalqaro birliklar sistemasida kuch birligi – Nyuton.</a:t>
          </a:r>
          <a:endParaRPr lang="ru-RU" dirty="0">
            <a:solidFill>
              <a:srgbClr val="0000FF"/>
            </a:solidFill>
          </a:endParaRPr>
        </a:p>
      </dgm:t>
    </dgm:pt>
    <dgm:pt modelId="{90188BF2-8E4F-4946-9CA7-C7EDE04DBEFD}" type="parTrans" cxnId="{46282020-0BA6-4304-A59F-AC699E998AB0}">
      <dgm:prSet/>
      <dgm:spPr/>
      <dgm:t>
        <a:bodyPr/>
        <a:lstStyle/>
        <a:p>
          <a:endParaRPr lang="ru-RU"/>
        </a:p>
      </dgm:t>
    </dgm:pt>
    <dgm:pt modelId="{F1312ED7-BD59-41EE-8137-63BFCA9E1E98}" type="sibTrans" cxnId="{46282020-0BA6-4304-A59F-AC699E998AB0}">
      <dgm:prSet/>
      <dgm:spPr/>
      <dgm:t>
        <a:bodyPr/>
        <a:lstStyle/>
        <a:p>
          <a:endParaRPr lang="ru-RU"/>
        </a:p>
      </dgm:t>
    </dgm:pt>
    <dgm:pt modelId="{C169DB67-E4FD-4413-B2C6-74D2508A2316}">
      <dgm:prSet/>
      <dgm:spPr/>
      <dgm:t>
        <a:bodyPr/>
        <a:lstStyle/>
        <a:p>
          <a:r>
            <a:rPr lang="ru-RU" dirty="0" smtClean="0">
              <a:solidFill>
                <a:srgbClr val="0000FF"/>
              </a:solidFill>
            </a:rPr>
            <a:t>К</a:t>
          </a:r>
          <a:r>
            <a:rPr lang="fr-FR" dirty="0" smtClean="0">
              <a:solidFill>
                <a:srgbClr val="0000FF"/>
              </a:solidFill>
            </a:rPr>
            <a:t>uch yo’nalishi deb, tinch holatda turgan erkin moddiy nuqtaning qo’yilgan kuch ta’siridan olgan harakatining yo’nalishiga aytiladi. </a:t>
          </a:r>
          <a:r>
            <a:rPr lang="ru-RU" dirty="0" smtClean="0">
              <a:solidFill>
                <a:srgbClr val="0000FF"/>
              </a:solidFill>
            </a:rPr>
            <a:t>К</a:t>
          </a:r>
          <a:r>
            <a:rPr lang="fr-FR" dirty="0" smtClean="0">
              <a:solidFill>
                <a:srgbClr val="0000FF"/>
              </a:solidFill>
            </a:rPr>
            <a:t>uch  yo’nalgan to’g’ri chiziq kuchning ta’sir chizig’i deb </a:t>
          </a:r>
          <a:r>
            <a:rPr lang="fr-FR" dirty="0" smtClean="0">
              <a:solidFill>
                <a:srgbClr val="0000FF"/>
              </a:solidFill>
            </a:rPr>
            <a:t>ataladi</a:t>
          </a:r>
          <a:endParaRPr lang="ru-RU" dirty="0">
            <a:solidFill>
              <a:srgbClr val="0000FF"/>
            </a:solidFill>
          </a:endParaRPr>
        </a:p>
      </dgm:t>
    </dgm:pt>
    <dgm:pt modelId="{22DF8C6A-E193-41C0-81EE-572EDFB50F79}" type="parTrans" cxnId="{4D987A77-6A4D-4C2F-B865-FD5E300A6B17}">
      <dgm:prSet/>
      <dgm:spPr/>
      <dgm:t>
        <a:bodyPr/>
        <a:lstStyle/>
        <a:p>
          <a:endParaRPr lang="ru-RU"/>
        </a:p>
      </dgm:t>
    </dgm:pt>
    <dgm:pt modelId="{3BAF5F8E-04DB-435C-A42E-AC1ADFF33CF1}" type="sibTrans" cxnId="{4D987A77-6A4D-4C2F-B865-FD5E300A6B17}">
      <dgm:prSet/>
      <dgm:spPr/>
      <dgm:t>
        <a:bodyPr/>
        <a:lstStyle/>
        <a:p>
          <a:endParaRPr lang="ru-RU"/>
        </a:p>
      </dgm:t>
    </dgm:pt>
    <dgm:pt modelId="{10C4F091-5BC7-4825-B48A-EC7C5D7F3C3B}" type="pres">
      <dgm:prSet presAssocID="{F14DF40B-E6B7-4B53-9E5C-7299C93D68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DF8F05C-CB63-4254-9BC9-E6BFFA7D5932}" type="pres">
      <dgm:prSet presAssocID="{6F521A55-D531-437F-8E32-585674FDF37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625A66-3205-4CBF-8971-4B69B65702F4}" type="pres">
      <dgm:prSet presAssocID="{F1312ED7-BD59-41EE-8137-63BFCA9E1E98}" presName="spacer" presStyleCnt="0"/>
      <dgm:spPr/>
    </dgm:pt>
    <dgm:pt modelId="{2E905D7B-A486-4A58-B4EB-DAC650DD3182}" type="pres">
      <dgm:prSet presAssocID="{C169DB67-E4FD-4413-B2C6-74D2508A231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987A77-6A4D-4C2F-B865-FD5E300A6B17}" srcId="{F14DF40B-E6B7-4B53-9E5C-7299C93D68EC}" destId="{C169DB67-E4FD-4413-B2C6-74D2508A2316}" srcOrd="1" destOrd="0" parTransId="{22DF8C6A-E193-41C0-81EE-572EDFB50F79}" sibTransId="{3BAF5F8E-04DB-435C-A42E-AC1ADFF33CF1}"/>
    <dgm:cxn modelId="{46282020-0BA6-4304-A59F-AC699E998AB0}" srcId="{F14DF40B-E6B7-4B53-9E5C-7299C93D68EC}" destId="{6F521A55-D531-437F-8E32-585674FDF371}" srcOrd="0" destOrd="0" parTransId="{90188BF2-8E4F-4946-9CA7-C7EDE04DBEFD}" sibTransId="{F1312ED7-BD59-41EE-8137-63BFCA9E1E98}"/>
    <dgm:cxn modelId="{60C282E6-3458-4E09-A65E-7C63BDC43488}" type="presOf" srcId="{6F521A55-D531-437F-8E32-585674FDF371}" destId="{4DF8F05C-CB63-4254-9BC9-E6BFFA7D5932}" srcOrd="0" destOrd="0" presId="urn:microsoft.com/office/officeart/2005/8/layout/vList2"/>
    <dgm:cxn modelId="{E455F91E-1A03-474C-A4B3-7B5D08A3EDED}" type="presOf" srcId="{F14DF40B-E6B7-4B53-9E5C-7299C93D68EC}" destId="{10C4F091-5BC7-4825-B48A-EC7C5D7F3C3B}" srcOrd="0" destOrd="0" presId="urn:microsoft.com/office/officeart/2005/8/layout/vList2"/>
    <dgm:cxn modelId="{87BA19A2-D101-479C-9948-A0AE34E0BB3C}" type="presOf" srcId="{C169DB67-E4FD-4413-B2C6-74D2508A2316}" destId="{2E905D7B-A486-4A58-B4EB-DAC650DD3182}" srcOrd="0" destOrd="0" presId="urn:microsoft.com/office/officeart/2005/8/layout/vList2"/>
    <dgm:cxn modelId="{3FD35DEA-48CB-4CA6-99EB-446199366813}" type="presParOf" srcId="{10C4F091-5BC7-4825-B48A-EC7C5D7F3C3B}" destId="{4DF8F05C-CB63-4254-9BC9-E6BFFA7D5932}" srcOrd="0" destOrd="0" presId="urn:microsoft.com/office/officeart/2005/8/layout/vList2"/>
    <dgm:cxn modelId="{C3DA8A0B-24BD-4217-A1E6-C437100097D1}" type="presParOf" srcId="{10C4F091-5BC7-4825-B48A-EC7C5D7F3C3B}" destId="{CE625A66-3205-4CBF-8971-4B69B65702F4}" srcOrd="1" destOrd="0" presId="urn:microsoft.com/office/officeart/2005/8/layout/vList2"/>
    <dgm:cxn modelId="{C39395E0-9CF4-436F-A640-AF252D9AB5EC}" type="presParOf" srcId="{10C4F091-5BC7-4825-B48A-EC7C5D7F3C3B}" destId="{2E905D7B-A486-4A58-B4EB-DAC650DD318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3E2146-15B4-41D6-85BB-8FD20437481D}" type="doc">
      <dgm:prSet loTypeId="urn:microsoft.com/office/officeart/2005/8/layout/target3" loCatId="relationship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0E5DEA-97FC-40A1-BB05-6FC8FA47052E}">
      <dgm:prSet/>
      <dgm:spPr/>
      <dgm:t>
        <a:bodyPr/>
        <a:lstStyle/>
        <a:p>
          <a:pPr rtl="0"/>
          <a:r>
            <a:rPr lang="en-US" b="1" i="0" baseline="0" dirty="0" smtClean="0">
              <a:solidFill>
                <a:srgbClr val="002060"/>
              </a:solidFill>
            </a:rPr>
            <a:t>STATIKANING ASOSIY AKSIOMALARI</a:t>
          </a:r>
          <a:endParaRPr lang="ru-RU" b="1" i="1" baseline="0" dirty="0">
            <a:solidFill>
              <a:srgbClr val="002060"/>
            </a:solidFill>
          </a:endParaRPr>
        </a:p>
      </dgm:t>
    </dgm:pt>
    <dgm:pt modelId="{ACB541A4-8455-4377-A86C-557D1062FD72}" type="parTrans" cxnId="{151B382E-DEAF-4538-9073-74DAB7FBB7D1}">
      <dgm:prSet/>
      <dgm:spPr/>
      <dgm:t>
        <a:bodyPr/>
        <a:lstStyle/>
        <a:p>
          <a:endParaRPr lang="ru-RU"/>
        </a:p>
      </dgm:t>
    </dgm:pt>
    <dgm:pt modelId="{1C603A72-D945-44CD-94C8-F3E85D4C2053}" type="sibTrans" cxnId="{151B382E-DEAF-4538-9073-74DAB7FBB7D1}">
      <dgm:prSet/>
      <dgm:spPr/>
      <dgm:t>
        <a:bodyPr/>
        <a:lstStyle/>
        <a:p>
          <a:endParaRPr lang="ru-RU"/>
        </a:p>
      </dgm:t>
    </dgm:pt>
    <dgm:pt modelId="{CDB56005-F2A1-4FDF-8463-A458FC5F3D2A}">
      <dgm:prSet/>
      <dgm:spPr/>
      <dgm:t>
        <a:bodyPr/>
        <a:lstStyle/>
        <a:p>
          <a:pPr rtl="0"/>
          <a:r>
            <a:rPr lang="en-US" b="0" i="0" baseline="0" dirty="0" err="1" smtClean="0"/>
            <a:t>Statikaning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isbot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etilmaydigan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aksioma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ataluvchi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boshlang’ich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haqiqatlar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to’plami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yotadi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aksiomalar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tajriba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kuzatishlarning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natijasidir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Aksiomalarga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asoslanib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statikaning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mazmunini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tashkil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etuvchi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teoremalar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isbot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qilinadi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E959572F-FA00-404C-AFFB-2F9C7549CD62}" type="parTrans" cxnId="{D992B979-E088-48E4-B388-76D70AE483A1}">
      <dgm:prSet/>
      <dgm:spPr/>
      <dgm:t>
        <a:bodyPr/>
        <a:lstStyle/>
        <a:p>
          <a:endParaRPr lang="ru-RU"/>
        </a:p>
      </dgm:t>
    </dgm:pt>
    <dgm:pt modelId="{AF5C7C47-16A6-485B-B38C-BC83862116D2}" type="sibTrans" cxnId="{D992B979-E088-48E4-B388-76D70AE483A1}">
      <dgm:prSet/>
      <dgm:spPr/>
      <dgm:t>
        <a:bodyPr/>
        <a:lstStyle/>
        <a:p>
          <a:endParaRPr lang="ru-RU"/>
        </a:p>
      </dgm:t>
    </dgm:pt>
    <dgm:pt modelId="{B952425F-D2D1-48BF-AEF7-7F7ADB18DFAD}" type="pres">
      <dgm:prSet presAssocID="{883E2146-15B4-41D6-85BB-8FD20437481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DA6F05-9F3B-4F61-96CE-D8A8BCB24EB9}" type="pres">
      <dgm:prSet presAssocID="{990E5DEA-97FC-40A1-BB05-6FC8FA47052E}" presName="circle1" presStyleLbl="node1" presStyleIdx="0" presStyleCnt="2"/>
      <dgm:spPr/>
    </dgm:pt>
    <dgm:pt modelId="{81C52132-FB73-47D6-BC59-D89C56CECAE4}" type="pres">
      <dgm:prSet presAssocID="{990E5DEA-97FC-40A1-BB05-6FC8FA47052E}" presName="space" presStyleCnt="0"/>
      <dgm:spPr/>
    </dgm:pt>
    <dgm:pt modelId="{1BCD3749-A0CF-4F8F-BD21-638624A6DD46}" type="pres">
      <dgm:prSet presAssocID="{990E5DEA-97FC-40A1-BB05-6FC8FA47052E}" presName="rect1" presStyleLbl="alignAcc1" presStyleIdx="0" presStyleCnt="2" custLinFactNeighborX="20052" custLinFactNeighborY="-1988"/>
      <dgm:spPr/>
      <dgm:t>
        <a:bodyPr/>
        <a:lstStyle/>
        <a:p>
          <a:endParaRPr lang="ru-RU"/>
        </a:p>
      </dgm:t>
    </dgm:pt>
    <dgm:pt modelId="{704235B0-8842-4B38-8638-8F6A06205E24}" type="pres">
      <dgm:prSet presAssocID="{CDB56005-F2A1-4FDF-8463-A458FC5F3D2A}" presName="vertSpace2" presStyleLbl="node1" presStyleIdx="0" presStyleCnt="2"/>
      <dgm:spPr/>
    </dgm:pt>
    <dgm:pt modelId="{EAFFC2D9-3505-4626-BA8F-5AD5AEA4C32B}" type="pres">
      <dgm:prSet presAssocID="{CDB56005-F2A1-4FDF-8463-A458FC5F3D2A}" presName="circle2" presStyleLbl="node1" presStyleIdx="1" presStyleCnt="2"/>
      <dgm:spPr/>
    </dgm:pt>
    <dgm:pt modelId="{2936FFBC-A9DE-496C-A069-2AB3A64FD97B}" type="pres">
      <dgm:prSet presAssocID="{CDB56005-F2A1-4FDF-8463-A458FC5F3D2A}" presName="rect2" presStyleLbl="alignAcc1" presStyleIdx="1" presStyleCnt="2"/>
      <dgm:spPr/>
      <dgm:t>
        <a:bodyPr/>
        <a:lstStyle/>
        <a:p>
          <a:endParaRPr lang="ru-RU"/>
        </a:p>
      </dgm:t>
    </dgm:pt>
    <dgm:pt modelId="{63C2A7A8-2B3E-4F25-885F-C447E0B07E04}" type="pres">
      <dgm:prSet presAssocID="{990E5DEA-97FC-40A1-BB05-6FC8FA47052E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11BC0-DD70-454C-B4D8-C2421056EEFF}" type="pres">
      <dgm:prSet presAssocID="{CDB56005-F2A1-4FDF-8463-A458FC5F3D2A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73D1EC-97E3-4839-ADEF-C953283D6668}" type="presOf" srcId="{990E5DEA-97FC-40A1-BB05-6FC8FA47052E}" destId="{1BCD3749-A0CF-4F8F-BD21-638624A6DD46}" srcOrd="0" destOrd="0" presId="urn:microsoft.com/office/officeart/2005/8/layout/target3"/>
    <dgm:cxn modelId="{F032A007-C0E4-4988-A19D-6C21075EB0CF}" type="presOf" srcId="{CDB56005-F2A1-4FDF-8463-A458FC5F3D2A}" destId="{2936FFBC-A9DE-496C-A069-2AB3A64FD97B}" srcOrd="0" destOrd="0" presId="urn:microsoft.com/office/officeart/2005/8/layout/target3"/>
    <dgm:cxn modelId="{26A6A381-B2E4-42BA-888D-4F71743BBC13}" type="presOf" srcId="{883E2146-15B4-41D6-85BB-8FD20437481D}" destId="{B952425F-D2D1-48BF-AEF7-7F7ADB18DFAD}" srcOrd="0" destOrd="0" presId="urn:microsoft.com/office/officeart/2005/8/layout/target3"/>
    <dgm:cxn modelId="{151B382E-DEAF-4538-9073-74DAB7FBB7D1}" srcId="{883E2146-15B4-41D6-85BB-8FD20437481D}" destId="{990E5DEA-97FC-40A1-BB05-6FC8FA47052E}" srcOrd="0" destOrd="0" parTransId="{ACB541A4-8455-4377-A86C-557D1062FD72}" sibTransId="{1C603A72-D945-44CD-94C8-F3E85D4C2053}"/>
    <dgm:cxn modelId="{F67C331B-0271-4E81-83CE-BCD6B797D597}" type="presOf" srcId="{990E5DEA-97FC-40A1-BB05-6FC8FA47052E}" destId="{63C2A7A8-2B3E-4F25-885F-C447E0B07E04}" srcOrd="1" destOrd="0" presId="urn:microsoft.com/office/officeart/2005/8/layout/target3"/>
    <dgm:cxn modelId="{D992B979-E088-48E4-B388-76D70AE483A1}" srcId="{883E2146-15B4-41D6-85BB-8FD20437481D}" destId="{CDB56005-F2A1-4FDF-8463-A458FC5F3D2A}" srcOrd="1" destOrd="0" parTransId="{E959572F-FA00-404C-AFFB-2F9C7549CD62}" sibTransId="{AF5C7C47-16A6-485B-B38C-BC83862116D2}"/>
    <dgm:cxn modelId="{5E4965A2-84AB-4CE4-A8DC-AB0E099A574A}" type="presOf" srcId="{CDB56005-F2A1-4FDF-8463-A458FC5F3D2A}" destId="{F9411BC0-DD70-454C-B4D8-C2421056EEFF}" srcOrd="1" destOrd="0" presId="urn:microsoft.com/office/officeart/2005/8/layout/target3"/>
    <dgm:cxn modelId="{35EF111A-DF1B-4B30-9A08-C079B5A2DCEF}" type="presParOf" srcId="{B952425F-D2D1-48BF-AEF7-7F7ADB18DFAD}" destId="{25DA6F05-9F3B-4F61-96CE-D8A8BCB24EB9}" srcOrd="0" destOrd="0" presId="urn:microsoft.com/office/officeart/2005/8/layout/target3"/>
    <dgm:cxn modelId="{A87E80DE-F92B-4C75-A79D-0B39E9E5B69D}" type="presParOf" srcId="{B952425F-D2D1-48BF-AEF7-7F7ADB18DFAD}" destId="{81C52132-FB73-47D6-BC59-D89C56CECAE4}" srcOrd="1" destOrd="0" presId="urn:microsoft.com/office/officeart/2005/8/layout/target3"/>
    <dgm:cxn modelId="{9DFF385B-10A5-4B54-804F-04DE002528F7}" type="presParOf" srcId="{B952425F-D2D1-48BF-AEF7-7F7ADB18DFAD}" destId="{1BCD3749-A0CF-4F8F-BD21-638624A6DD46}" srcOrd="2" destOrd="0" presId="urn:microsoft.com/office/officeart/2005/8/layout/target3"/>
    <dgm:cxn modelId="{A9200FD1-CC61-428D-A457-F5334E0DE28E}" type="presParOf" srcId="{B952425F-D2D1-48BF-AEF7-7F7ADB18DFAD}" destId="{704235B0-8842-4B38-8638-8F6A06205E24}" srcOrd="3" destOrd="0" presId="urn:microsoft.com/office/officeart/2005/8/layout/target3"/>
    <dgm:cxn modelId="{3F342950-7113-49F4-BE2C-4471C5768C46}" type="presParOf" srcId="{B952425F-D2D1-48BF-AEF7-7F7ADB18DFAD}" destId="{EAFFC2D9-3505-4626-BA8F-5AD5AEA4C32B}" srcOrd="4" destOrd="0" presId="urn:microsoft.com/office/officeart/2005/8/layout/target3"/>
    <dgm:cxn modelId="{A0F90541-FF16-48C5-BA43-A07B313FAF90}" type="presParOf" srcId="{B952425F-D2D1-48BF-AEF7-7F7ADB18DFAD}" destId="{2936FFBC-A9DE-496C-A069-2AB3A64FD97B}" srcOrd="5" destOrd="0" presId="urn:microsoft.com/office/officeart/2005/8/layout/target3"/>
    <dgm:cxn modelId="{C5FBB3E3-0420-4C1C-AAC9-9C62B9BB4203}" type="presParOf" srcId="{B952425F-D2D1-48BF-AEF7-7F7ADB18DFAD}" destId="{63C2A7A8-2B3E-4F25-885F-C447E0B07E04}" srcOrd="6" destOrd="0" presId="urn:microsoft.com/office/officeart/2005/8/layout/target3"/>
    <dgm:cxn modelId="{16EA810A-BF7B-4923-AA2F-80CC81255522}" type="presParOf" srcId="{B952425F-D2D1-48BF-AEF7-7F7ADB18DFAD}" destId="{F9411BC0-DD70-454C-B4D8-C2421056EEFF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D91F44-AC26-485B-9ABC-A59315D0CFE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524798-54CF-49A7-848F-0373EF58E70D}">
      <dgm:prSet/>
      <dgm:spPr>
        <a:solidFill>
          <a:srgbClr val="0000FF"/>
        </a:solidFill>
      </dgm:spPr>
      <dgm:t>
        <a:bodyPr/>
        <a:lstStyle/>
        <a:p>
          <a:pPr algn="ctr" rtl="0"/>
          <a:r>
            <a:rPr lang="en-US" b="1" dirty="0" smtClean="0">
              <a:solidFill>
                <a:srgbClr val="FF0000"/>
              </a:solidFill>
            </a:rPr>
            <a:t>BOG’LANISH VA BOG’LANISH REAKSIYA KUCHLARI</a:t>
          </a:r>
          <a:endParaRPr lang="ru-RU" dirty="0">
            <a:solidFill>
              <a:srgbClr val="FF0000"/>
            </a:solidFill>
          </a:endParaRPr>
        </a:p>
      </dgm:t>
    </dgm:pt>
    <dgm:pt modelId="{E9AB8010-A3D4-41A5-9909-6AE6EEA98D56}" type="parTrans" cxnId="{C2AEF2D2-5D81-44B5-8EB4-98B78A56BB82}">
      <dgm:prSet/>
      <dgm:spPr/>
      <dgm:t>
        <a:bodyPr/>
        <a:lstStyle/>
        <a:p>
          <a:endParaRPr lang="ru-RU"/>
        </a:p>
      </dgm:t>
    </dgm:pt>
    <dgm:pt modelId="{EB9E03E7-DDCE-4BD9-9C10-8FD252B2D728}" type="sibTrans" cxnId="{C2AEF2D2-5D81-44B5-8EB4-98B78A56BB82}">
      <dgm:prSet/>
      <dgm:spPr/>
      <dgm:t>
        <a:bodyPr/>
        <a:lstStyle/>
        <a:p>
          <a:endParaRPr lang="ru-RU"/>
        </a:p>
      </dgm:t>
    </dgm:pt>
    <dgm:pt modelId="{AAB66492-7590-4A2B-8F87-C13E853F5FDC}">
      <dgm:prSet/>
      <dgm:spPr>
        <a:solidFill>
          <a:srgbClr val="0000FF"/>
        </a:solidFill>
      </dgm:spPr>
      <dgm:t>
        <a:bodyPr/>
        <a:lstStyle/>
        <a:p>
          <a:pPr rtl="0"/>
          <a:r>
            <a:rPr lang="en-US" dirty="0" err="1" smtClean="0"/>
            <a:t>Jismning</a:t>
          </a:r>
          <a:r>
            <a:rPr lang="en-US" dirty="0" smtClean="0"/>
            <a:t> </a:t>
          </a:r>
          <a:r>
            <a:rPr lang="en-US" dirty="0" err="1" smtClean="0"/>
            <a:t>holati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harakatini</a:t>
          </a:r>
          <a:r>
            <a:rPr lang="en-US" dirty="0" smtClean="0"/>
            <a:t> </a:t>
          </a:r>
          <a:r>
            <a:rPr lang="en-US" dirty="0" err="1" smtClean="0"/>
            <a:t>cheklovchi</a:t>
          </a:r>
          <a:r>
            <a:rPr lang="en-US" dirty="0" smtClean="0"/>
            <a:t> </a:t>
          </a:r>
          <a:r>
            <a:rPr lang="en-US" dirty="0" err="1" smtClean="0"/>
            <a:t>sabab</a:t>
          </a:r>
          <a:r>
            <a:rPr lang="en-US" dirty="0" smtClean="0"/>
            <a:t> </a:t>
          </a:r>
          <a:r>
            <a:rPr lang="en-US" dirty="0" err="1" smtClean="0"/>
            <a:t>bog’lanish</a:t>
          </a:r>
          <a:r>
            <a:rPr lang="en-US" dirty="0" smtClean="0"/>
            <a:t> deb </a:t>
          </a:r>
          <a:r>
            <a:rPr lang="en-US" dirty="0" err="1" smtClean="0"/>
            <a:t>ataladi</a:t>
          </a:r>
          <a:r>
            <a:rPr lang="en-US" dirty="0" smtClean="0"/>
            <a:t>. </a:t>
          </a:r>
          <a:r>
            <a:rPr lang="en-US" dirty="0" err="1" smtClean="0"/>
            <a:t>Mexanikada</a:t>
          </a:r>
          <a:r>
            <a:rPr lang="en-US" dirty="0" smtClean="0"/>
            <a:t> </a:t>
          </a:r>
          <a:r>
            <a:rPr lang="en-US" dirty="0" err="1" smtClean="0"/>
            <a:t>bog’lanishlar</a:t>
          </a:r>
          <a:r>
            <a:rPr lang="en-US" dirty="0" smtClean="0"/>
            <a:t> </a:t>
          </a:r>
          <a:r>
            <a:rPr lang="en-US" dirty="0" err="1" smtClean="0"/>
            <a:t>qattiq</a:t>
          </a:r>
          <a:r>
            <a:rPr lang="en-US" dirty="0" smtClean="0"/>
            <a:t> </a:t>
          </a:r>
          <a:r>
            <a:rPr lang="en-US" dirty="0" err="1" smtClean="0"/>
            <a:t>yoki</a:t>
          </a:r>
          <a:r>
            <a:rPr lang="en-US" dirty="0" smtClean="0"/>
            <a:t> </a:t>
          </a:r>
          <a:r>
            <a:rPr lang="en-US" dirty="0" err="1" smtClean="0"/>
            <a:t>elastik</a:t>
          </a:r>
          <a:r>
            <a:rPr lang="en-US" dirty="0" smtClean="0"/>
            <a:t> </a:t>
          </a:r>
          <a:r>
            <a:rPr lang="en-US" dirty="0" err="1" smtClean="0"/>
            <a:t>jismlar</a:t>
          </a:r>
          <a:r>
            <a:rPr lang="en-US" dirty="0" smtClean="0"/>
            <a:t> </a:t>
          </a:r>
          <a:r>
            <a:rPr lang="en-US" dirty="0" err="1" smtClean="0"/>
            <a:t>vositasida</a:t>
          </a:r>
          <a:r>
            <a:rPr lang="en-US" dirty="0" smtClean="0"/>
            <a:t> </a:t>
          </a:r>
          <a:r>
            <a:rPr lang="en-US" dirty="0" err="1" smtClean="0"/>
            <a:t>bajariladi</a:t>
          </a:r>
          <a:r>
            <a:rPr lang="en-US" dirty="0" smtClean="0"/>
            <a:t>.</a:t>
          </a:r>
          <a:endParaRPr lang="ru-RU" dirty="0"/>
        </a:p>
      </dgm:t>
    </dgm:pt>
    <dgm:pt modelId="{CAB54C10-E5FB-4EA8-B266-8BAEC9BC5BFB}" type="parTrans" cxnId="{0E1B1FC0-AD21-4E83-9AF2-1F50BF25A715}">
      <dgm:prSet/>
      <dgm:spPr/>
      <dgm:t>
        <a:bodyPr/>
        <a:lstStyle/>
        <a:p>
          <a:endParaRPr lang="ru-RU"/>
        </a:p>
      </dgm:t>
    </dgm:pt>
    <dgm:pt modelId="{15E269BF-D48A-4FAC-8D75-C17D70A5EB9D}" type="sibTrans" cxnId="{0E1B1FC0-AD21-4E83-9AF2-1F50BF25A715}">
      <dgm:prSet/>
      <dgm:spPr/>
      <dgm:t>
        <a:bodyPr/>
        <a:lstStyle/>
        <a:p>
          <a:endParaRPr lang="ru-RU"/>
        </a:p>
      </dgm:t>
    </dgm:pt>
    <dgm:pt modelId="{B19A08AA-EDDB-42A9-925E-04175083378A}">
      <dgm:prSet/>
      <dgm:spPr>
        <a:solidFill>
          <a:srgbClr val="0000FF"/>
        </a:solidFill>
      </dgm:spPr>
      <dgm:t>
        <a:bodyPr/>
        <a:lstStyle/>
        <a:p>
          <a:pPr rtl="0"/>
          <a:r>
            <a:rPr lang="en-US" smtClean="0"/>
            <a:t>Bog’lanishni jismga bergan ta’sirini ekvivalent kuch bilan almashtirish mumkin, uni bog’lanish reaksiyasi deb aytiladi.Jismning bog’lanishga ta’siri bosim deb aytiladi.</a:t>
          </a:r>
          <a:endParaRPr lang="ru-RU"/>
        </a:p>
      </dgm:t>
    </dgm:pt>
    <dgm:pt modelId="{B889112E-CAF3-419F-8956-41213D3C47AE}" type="parTrans" cxnId="{6198BB8B-67CF-45E4-90C3-C33A1792050F}">
      <dgm:prSet/>
      <dgm:spPr/>
      <dgm:t>
        <a:bodyPr/>
        <a:lstStyle/>
        <a:p>
          <a:endParaRPr lang="ru-RU"/>
        </a:p>
      </dgm:t>
    </dgm:pt>
    <dgm:pt modelId="{B86DDB69-23FE-4AA5-80C2-81E05AFF5298}" type="sibTrans" cxnId="{6198BB8B-67CF-45E4-90C3-C33A1792050F}">
      <dgm:prSet/>
      <dgm:spPr/>
      <dgm:t>
        <a:bodyPr/>
        <a:lstStyle/>
        <a:p>
          <a:endParaRPr lang="ru-RU"/>
        </a:p>
      </dgm:t>
    </dgm:pt>
    <dgm:pt modelId="{FE17DC31-2D80-4286-8BD3-83B8777D3677}" type="pres">
      <dgm:prSet presAssocID="{88D91F44-AC26-485B-9ABC-A59315D0CFE2}" presName="linear" presStyleCnt="0">
        <dgm:presLayoutVars>
          <dgm:animLvl val="lvl"/>
          <dgm:resizeHandles val="exact"/>
        </dgm:presLayoutVars>
      </dgm:prSet>
      <dgm:spPr/>
    </dgm:pt>
    <dgm:pt modelId="{A98CB896-6E10-4A6F-81F7-D95BFEFA7E49}" type="pres">
      <dgm:prSet presAssocID="{BF524798-54CF-49A7-848F-0373EF58E70D}" presName="parentText" presStyleLbl="node1" presStyleIdx="0" presStyleCnt="3" custLinFactNeighborX="-9" custLinFactNeighborY="5424">
        <dgm:presLayoutVars>
          <dgm:chMax val="0"/>
          <dgm:bulletEnabled val="1"/>
        </dgm:presLayoutVars>
      </dgm:prSet>
      <dgm:spPr/>
    </dgm:pt>
    <dgm:pt modelId="{E5159CAE-6D6A-4544-8C5D-980B5283E329}" type="pres">
      <dgm:prSet presAssocID="{EB9E03E7-DDCE-4BD9-9C10-8FD252B2D728}" presName="spacer" presStyleCnt="0"/>
      <dgm:spPr/>
    </dgm:pt>
    <dgm:pt modelId="{876BBA00-7208-43EF-A232-61A768057949}" type="pres">
      <dgm:prSet presAssocID="{AAB66492-7590-4A2B-8F87-C13E853F5FD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CF5395E-C91A-44FF-B6AB-F1229A966434}" type="pres">
      <dgm:prSet presAssocID="{15E269BF-D48A-4FAC-8D75-C17D70A5EB9D}" presName="spacer" presStyleCnt="0"/>
      <dgm:spPr/>
    </dgm:pt>
    <dgm:pt modelId="{4FBB897F-F812-4B9B-AED3-E110F97CC511}" type="pres">
      <dgm:prSet presAssocID="{B19A08AA-EDDB-42A9-925E-04175083378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C3E4055-834A-47AE-A21A-2FF852E4D4C9}" type="presOf" srcId="{AAB66492-7590-4A2B-8F87-C13E853F5FDC}" destId="{876BBA00-7208-43EF-A232-61A768057949}" srcOrd="0" destOrd="0" presId="urn:microsoft.com/office/officeart/2005/8/layout/vList2"/>
    <dgm:cxn modelId="{86015AD5-8E1D-4C91-BE02-423C6DA583FB}" type="presOf" srcId="{B19A08AA-EDDB-42A9-925E-04175083378A}" destId="{4FBB897F-F812-4B9B-AED3-E110F97CC511}" srcOrd="0" destOrd="0" presId="urn:microsoft.com/office/officeart/2005/8/layout/vList2"/>
    <dgm:cxn modelId="{0E1B1FC0-AD21-4E83-9AF2-1F50BF25A715}" srcId="{88D91F44-AC26-485B-9ABC-A59315D0CFE2}" destId="{AAB66492-7590-4A2B-8F87-C13E853F5FDC}" srcOrd="1" destOrd="0" parTransId="{CAB54C10-E5FB-4EA8-B266-8BAEC9BC5BFB}" sibTransId="{15E269BF-D48A-4FAC-8D75-C17D70A5EB9D}"/>
    <dgm:cxn modelId="{4EE7C1FA-19EF-4A8F-AE90-5648729983AF}" type="presOf" srcId="{BF524798-54CF-49A7-848F-0373EF58E70D}" destId="{A98CB896-6E10-4A6F-81F7-D95BFEFA7E49}" srcOrd="0" destOrd="0" presId="urn:microsoft.com/office/officeart/2005/8/layout/vList2"/>
    <dgm:cxn modelId="{C2AEF2D2-5D81-44B5-8EB4-98B78A56BB82}" srcId="{88D91F44-AC26-485B-9ABC-A59315D0CFE2}" destId="{BF524798-54CF-49A7-848F-0373EF58E70D}" srcOrd="0" destOrd="0" parTransId="{E9AB8010-A3D4-41A5-9909-6AE6EEA98D56}" sibTransId="{EB9E03E7-DDCE-4BD9-9C10-8FD252B2D728}"/>
    <dgm:cxn modelId="{6198BB8B-67CF-45E4-90C3-C33A1792050F}" srcId="{88D91F44-AC26-485B-9ABC-A59315D0CFE2}" destId="{B19A08AA-EDDB-42A9-925E-04175083378A}" srcOrd="2" destOrd="0" parTransId="{B889112E-CAF3-419F-8956-41213D3C47AE}" sibTransId="{B86DDB69-23FE-4AA5-80C2-81E05AFF5298}"/>
    <dgm:cxn modelId="{688EB4C4-AB4A-4A56-ADDF-B6C518CD39AB}" type="presOf" srcId="{88D91F44-AC26-485B-9ABC-A59315D0CFE2}" destId="{FE17DC31-2D80-4286-8BD3-83B8777D3677}" srcOrd="0" destOrd="0" presId="urn:microsoft.com/office/officeart/2005/8/layout/vList2"/>
    <dgm:cxn modelId="{AB61C624-E91E-4E58-851F-C54C1102AD6B}" type="presParOf" srcId="{FE17DC31-2D80-4286-8BD3-83B8777D3677}" destId="{A98CB896-6E10-4A6F-81F7-D95BFEFA7E49}" srcOrd="0" destOrd="0" presId="urn:microsoft.com/office/officeart/2005/8/layout/vList2"/>
    <dgm:cxn modelId="{EBA94F60-79BB-4072-9D20-251AE3748C33}" type="presParOf" srcId="{FE17DC31-2D80-4286-8BD3-83B8777D3677}" destId="{E5159CAE-6D6A-4544-8C5D-980B5283E329}" srcOrd="1" destOrd="0" presId="urn:microsoft.com/office/officeart/2005/8/layout/vList2"/>
    <dgm:cxn modelId="{8A3888D5-46A3-48F9-829F-E6B8B7DAF61A}" type="presParOf" srcId="{FE17DC31-2D80-4286-8BD3-83B8777D3677}" destId="{876BBA00-7208-43EF-A232-61A768057949}" srcOrd="2" destOrd="0" presId="urn:microsoft.com/office/officeart/2005/8/layout/vList2"/>
    <dgm:cxn modelId="{349216CD-D085-4E4D-BCE4-A66D278A095B}" type="presParOf" srcId="{FE17DC31-2D80-4286-8BD3-83B8777D3677}" destId="{2CF5395E-C91A-44FF-B6AB-F1229A966434}" srcOrd="3" destOrd="0" presId="urn:microsoft.com/office/officeart/2005/8/layout/vList2"/>
    <dgm:cxn modelId="{595756BE-7A47-481D-BB43-6F7F353A2D59}" type="presParOf" srcId="{FE17DC31-2D80-4286-8BD3-83B8777D3677}" destId="{4FBB897F-F812-4B9B-AED3-E110F97CC51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976C5C3-E06A-47A3-A908-94196B4F6A4B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59B8A4-479F-43B9-8C7D-619DDBB9EDF3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dirty="0" err="1" smtClean="0"/>
            <a:t>Bog’lanishning</a:t>
          </a:r>
          <a:r>
            <a:rPr lang="en-US" dirty="0" smtClean="0"/>
            <a:t> </a:t>
          </a:r>
          <a:r>
            <a:rPr lang="en-US" dirty="0" err="1" smtClean="0"/>
            <a:t>turlari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bog’lanish</a:t>
          </a:r>
          <a:r>
            <a:rPr lang="en-US" dirty="0" smtClean="0"/>
            <a:t> </a:t>
          </a:r>
          <a:r>
            <a:rPr lang="en-US" dirty="0" err="1" smtClean="0"/>
            <a:t>reaksiyalari</a:t>
          </a:r>
          <a:r>
            <a:rPr lang="en-US" dirty="0" smtClean="0"/>
            <a:t> </a:t>
          </a:r>
          <a:r>
            <a:rPr lang="en-US" dirty="0" err="1" smtClean="0"/>
            <a:t>ishqalanish</a:t>
          </a:r>
          <a:r>
            <a:rPr lang="en-US" dirty="0" smtClean="0"/>
            <a:t> </a:t>
          </a:r>
          <a:r>
            <a:rPr lang="en-US" dirty="0" err="1" smtClean="0"/>
            <a:t>mavjud</a:t>
          </a:r>
          <a:r>
            <a:rPr lang="en-US" dirty="0" smtClean="0"/>
            <a:t> </a:t>
          </a:r>
          <a:r>
            <a:rPr lang="en-US" dirty="0" err="1" smtClean="0"/>
            <a:t>bo’lmagan</a:t>
          </a:r>
          <a:r>
            <a:rPr lang="en-US" dirty="0" smtClean="0"/>
            <a:t> </a:t>
          </a:r>
          <a:r>
            <a:rPr lang="en-US" dirty="0" err="1" smtClean="0"/>
            <a:t>bir</a:t>
          </a:r>
          <a:r>
            <a:rPr lang="en-US" dirty="0" smtClean="0"/>
            <a:t> </a:t>
          </a:r>
          <a:r>
            <a:rPr lang="en-US" dirty="0" err="1" smtClean="0"/>
            <a:t>necha</a:t>
          </a:r>
          <a:r>
            <a:rPr lang="en-US" dirty="0" smtClean="0"/>
            <a:t> </a:t>
          </a:r>
          <a:r>
            <a:rPr lang="en-US" dirty="0" err="1" smtClean="0"/>
            <a:t>bog’lanishlarda</a:t>
          </a:r>
          <a:r>
            <a:rPr lang="en-US" dirty="0" smtClean="0"/>
            <a:t> </a:t>
          </a:r>
          <a:r>
            <a:rPr lang="en-US" dirty="0" err="1" smtClean="0"/>
            <a:t>reaksiyalarning</a:t>
          </a:r>
          <a:r>
            <a:rPr lang="en-US" dirty="0" smtClean="0"/>
            <a:t> </a:t>
          </a:r>
          <a:r>
            <a:rPr lang="en-US" dirty="0" err="1" smtClean="0"/>
            <a:t>yo’nalishlari</a:t>
          </a:r>
          <a:r>
            <a:rPr lang="en-US" dirty="0" smtClean="0"/>
            <a:t> </a:t>
          </a:r>
          <a:r>
            <a:rPr lang="en-US" dirty="0" err="1" smtClean="0"/>
            <a:t>qanday</a:t>
          </a:r>
          <a:r>
            <a:rPr lang="en-US" dirty="0" smtClean="0"/>
            <a:t> </a:t>
          </a:r>
          <a:r>
            <a:rPr lang="en-US" dirty="0" err="1" smtClean="0"/>
            <a:t>bo’lishini</a:t>
          </a:r>
          <a:r>
            <a:rPr lang="en-US" dirty="0" smtClean="0"/>
            <a:t> </a:t>
          </a:r>
          <a:r>
            <a:rPr lang="en-US" dirty="0" err="1" smtClean="0"/>
            <a:t>ko’ramiz</a:t>
          </a:r>
          <a:r>
            <a:rPr lang="en-US" dirty="0" smtClean="0"/>
            <a:t>.</a:t>
          </a:r>
          <a:endParaRPr lang="ru-RU" dirty="0"/>
        </a:p>
      </dgm:t>
    </dgm:pt>
    <dgm:pt modelId="{3FC5EE1D-05BB-4083-BB24-9FEFF0BDB098}" type="parTrans" cxnId="{17636922-150E-4FD1-BED7-69E9FC31BEA3}">
      <dgm:prSet/>
      <dgm:spPr/>
      <dgm:t>
        <a:bodyPr/>
        <a:lstStyle/>
        <a:p>
          <a:endParaRPr lang="ru-RU"/>
        </a:p>
      </dgm:t>
    </dgm:pt>
    <dgm:pt modelId="{8E42E366-ED40-4D77-88F6-0DB7565C215A}" type="sibTrans" cxnId="{17636922-150E-4FD1-BED7-69E9FC31BEA3}">
      <dgm:prSet/>
      <dgm:spPr/>
      <dgm:t>
        <a:bodyPr/>
        <a:lstStyle/>
        <a:p>
          <a:endParaRPr lang="ru-RU"/>
        </a:p>
      </dgm:t>
    </dgm:pt>
    <dgm:pt modelId="{8AA13659-4F79-4D46-BF02-BCBE81F1B059}" type="pres">
      <dgm:prSet presAssocID="{8976C5C3-E06A-47A3-A908-94196B4F6A4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81094B-6B63-4429-A72B-8BA1E55EF6E1}" type="pres">
      <dgm:prSet presAssocID="{BA59B8A4-479F-43B9-8C7D-619DDBB9EDF3}" presName="composite" presStyleCnt="0"/>
      <dgm:spPr/>
    </dgm:pt>
    <dgm:pt modelId="{F1526033-0954-44CB-8C4A-44264F1A01B4}" type="pres">
      <dgm:prSet presAssocID="{BA59B8A4-479F-43B9-8C7D-619DDBB9EDF3}" presName="imgShp" presStyleLbl="fgImgPlace1" presStyleIdx="0" presStyleCnt="1" custScaleX="52358" custScaleY="52358" custLinFactNeighborX="-61650"/>
      <dgm:spPr>
        <a:solidFill>
          <a:srgbClr val="FF0000"/>
        </a:solidFill>
      </dgm:spPr>
    </dgm:pt>
    <dgm:pt modelId="{2BE2DB00-8791-46E0-B5CE-29ECA75D00AF}" type="pres">
      <dgm:prSet presAssocID="{BA59B8A4-479F-43B9-8C7D-619DDBB9EDF3}" presName="txShp" presStyleLbl="node1" presStyleIdx="0" presStyleCnt="1" custScaleX="1389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E016FF-F662-44B9-AE49-3CB4E7FEF067}" type="presOf" srcId="{BA59B8A4-479F-43B9-8C7D-619DDBB9EDF3}" destId="{2BE2DB00-8791-46E0-B5CE-29ECA75D00AF}" srcOrd="0" destOrd="0" presId="urn:microsoft.com/office/officeart/2005/8/layout/vList3#1"/>
    <dgm:cxn modelId="{17636922-150E-4FD1-BED7-69E9FC31BEA3}" srcId="{8976C5C3-E06A-47A3-A908-94196B4F6A4B}" destId="{BA59B8A4-479F-43B9-8C7D-619DDBB9EDF3}" srcOrd="0" destOrd="0" parTransId="{3FC5EE1D-05BB-4083-BB24-9FEFF0BDB098}" sibTransId="{8E42E366-ED40-4D77-88F6-0DB7565C215A}"/>
    <dgm:cxn modelId="{31059C45-AB1A-4A46-871F-0DE148BB525D}" type="presOf" srcId="{8976C5C3-E06A-47A3-A908-94196B4F6A4B}" destId="{8AA13659-4F79-4D46-BF02-BCBE81F1B059}" srcOrd="0" destOrd="0" presId="urn:microsoft.com/office/officeart/2005/8/layout/vList3#1"/>
    <dgm:cxn modelId="{B568E1C0-E924-4F7A-9262-9CB9B001998C}" type="presParOf" srcId="{8AA13659-4F79-4D46-BF02-BCBE81F1B059}" destId="{F481094B-6B63-4429-A72B-8BA1E55EF6E1}" srcOrd="0" destOrd="0" presId="urn:microsoft.com/office/officeart/2005/8/layout/vList3#1"/>
    <dgm:cxn modelId="{1A356DDA-D34A-4FF1-81D1-AA044F4EBE2D}" type="presParOf" srcId="{F481094B-6B63-4429-A72B-8BA1E55EF6E1}" destId="{F1526033-0954-44CB-8C4A-44264F1A01B4}" srcOrd="0" destOrd="0" presId="urn:microsoft.com/office/officeart/2005/8/layout/vList3#1"/>
    <dgm:cxn modelId="{240991EE-A9BA-4814-A495-077DDDBFC115}" type="presParOf" srcId="{F481094B-6B63-4429-A72B-8BA1E55EF6E1}" destId="{2BE2DB00-8791-46E0-B5CE-29ECA75D00AF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77769-9532-4511-9945-637AC447640D}">
      <dsp:nvSpPr>
        <dsp:cNvPr id="0" name=""/>
        <dsp:cNvSpPr/>
      </dsp:nvSpPr>
      <dsp:spPr>
        <a:xfrm>
          <a:off x="0" y="5417515"/>
          <a:ext cx="7488832" cy="8887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FF"/>
              </a:solidFill>
            </a:rPr>
            <a:t>К</a:t>
          </a:r>
          <a:r>
            <a:rPr lang="fr-FR" sz="1400" b="1" kern="1200" dirty="0" smtClean="0">
              <a:solidFill>
                <a:srgbClr val="0000FF"/>
              </a:solidFill>
            </a:rPr>
            <a:t>uch.</a:t>
          </a:r>
          <a:r>
            <a:rPr lang="fr-FR" sz="1400" kern="1200" dirty="0" smtClean="0">
              <a:solidFill>
                <a:srgbClr val="0000FF"/>
              </a:solidFill>
            </a:rPr>
            <a:t> </a:t>
          </a:r>
          <a:r>
            <a:rPr lang="fr-FR" sz="1400" kern="1200" dirty="0" smtClean="0">
              <a:solidFill>
                <a:srgbClr val="FFFF00"/>
              </a:solidFill>
            </a:rPr>
            <a:t>Moddiy jismlarning harakati yoki ichki holatining o’zgarishiga sabab bo’luvchi, o’zaro bir-birlariga ko’rsatgan ta’sirlarning miqdor o’lchovi kuch deb ataladi. </a:t>
          </a:r>
          <a:endParaRPr lang="ru-RU" sz="1400" kern="1200" dirty="0">
            <a:solidFill>
              <a:srgbClr val="FFFF00"/>
            </a:solidFill>
          </a:endParaRPr>
        </a:p>
      </dsp:txBody>
      <dsp:txXfrm>
        <a:off x="0" y="5417515"/>
        <a:ext cx="7488832" cy="888788"/>
      </dsp:txXfrm>
    </dsp:sp>
    <dsp:sp modelId="{1342751B-FA58-4FEB-9EEB-BD639832D5B2}">
      <dsp:nvSpPr>
        <dsp:cNvPr id="0" name=""/>
        <dsp:cNvSpPr/>
      </dsp:nvSpPr>
      <dsp:spPr>
        <a:xfrm rot="10800000">
          <a:off x="0" y="4063890"/>
          <a:ext cx="7488832" cy="136695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rgbClr val="0000FF"/>
              </a:solidFill>
            </a:rPr>
            <a:t>Erkin va erkin bo’lmagan jism.</a:t>
          </a:r>
          <a:r>
            <a:rPr lang="fr-FR" sz="1400" kern="1200" dirty="0" smtClean="0">
              <a:solidFill>
                <a:srgbClr val="0000FF"/>
              </a:solidFill>
            </a:rPr>
            <a:t> </a:t>
          </a:r>
          <a:r>
            <a:rPr lang="fr-FR" sz="1400" kern="1200" dirty="0" smtClean="0">
              <a:solidFill>
                <a:srgbClr val="FFFF00"/>
              </a:solidFill>
            </a:rPr>
            <a:t>Fazoda ixtiyoriy vaziyatni egallashi mumkin bo’lgan jism erkin jism deb ataladi. </a:t>
          </a:r>
          <a:endParaRPr lang="ru-RU" sz="1400" kern="1200" dirty="0">
            <a:solidFill>
              <a:srgbClr val="FFFF00"/>
            </a:solidFill>
          </a:endParaRPr>
        </a:p>
      </dsp:txBody>
      <dsp:txXfrm rot="10800000">
        <a:off x="0" y="4063890"/>
        <a:ext cx="7488832" cy="888207"/>
      </dsp:txXfrm>
    </dsp:sp>
    <dsp:sp modelId="{0160B446-82CE-4A45-B3F9-2FB5746DA12F}">
      <dsp:nvSpPr>
        <dsp:cNvPr id="0" name=""/>
        <dsp:cNvSpPr/>
      </dsp:nvSpPr>
      <dsp:spPr>
        <a:xfrm rot="10800000">
          <a:off x="0" y="2710265"/>
          <a:ext cx="7488832" cy="136695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400" b="1" kern="1200" dirty="0" smtClean="0">
              <a:solidFill>
                <a:srgbClr val="0000FF"/>
              </a:solidFill>
            </a:rPr>
            <a:t>Absolyut (mutlaq) qattiq va deformatsiyalanuvchi jism.</a:t>
          </a:r>
          <a:r>
            <a:rPr lang="fr-FR" sz="1400" kern="1200" dirty="0" smtClean="0">
              <a:solidFill>
                <a:srgbClr val="0000FF"/>
              </a:solidFill>
            </a:rPr>
            <a:t> </a:t>
          </a:r>
          <a:r>
            <a:rPr lang="fr-FR" sz="1400" kern="1200" dirty="0" smtClean="0">
              <a:solidFill>
                <a:srgbClr val="FFFF00"/>
              </a:solidFill>
            </a:rPr>
            <a:t>Qattiq jismning ixtiyoriy ikki nuqtasi orasidagi masofa har qanday holatda ham o’zgarmasdan qolsa, bunday jism absolyut (mutlaq) qattiq jism deb ataladi. </a:t>
          </a:r>
          <a:endParaRPr lang="ru-RU" sz="1400" kern="1200" dirty="0">
            <a:solidFill>
              <a:srgbClr val="FFFF00"/>
            </a:solidFill>
          </a:endParaRPr>
        </a:p>
      </dsp:txBody>
      <dsp:txXfrm rot="10800000">
        <a:off x="0" y="2710265"/>
        <a:ext cx="7488832" cy="888207"/>
      </dsp:txXfrm>
    </dsp:sp>
    <dsp:sp modelId="{E3C7BB48-DAA9-4A0D-A769-AD78AB9A11C2}">
      <dsp:nvSpPr>
        <dsp:cNvPr id="0" name=""/>
        <dsp:cNvSpPr/>
      </dsp:nvSpPr>
      <dsp:spPr>
        <a:xfrm rot="10800000">
          <a:off x="0" y="1356640"/>
          <a:ext cx="7488832" cy="136695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solidFill>
                <a:srgbClr val="0000FF"/>
              </a:solidFill>
            </a:rPr>
            <a:t>Mexanik</a:t>
          </a:r>
          <a:r>
            <a:rPr lang="en-US" sz="1400" b="1" kern="1200" dirty="0" smtClean="0">
              <a:solidFill>
                <a:srgbClr val="0000FF"/>
              </a:solidFill>
            </a:rPr>
            <a:t> </a:t>
          </a:r>
          <a:r>
            <a:rPr lang="en-US" sz="1400" b="1" kern="1200" dirty="0" err="1" smtClean="0">
              <a:solidFill>
                <a:srgbClr val="0000FF"/>
              </a:solidFill>
            </a:rPr>
            <a:t>sistema</a:t>
          </a:r>
          <a:r>
            <a:rPr lang="en-US" sz="1400" b="1" kern="1200" dirty="0" smtClean="0">
              <a:solidFill>
                <a:srgbClr val="0000FF"/>
              </a:solidFill>
            </a:rPr>
            <a:t>.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Har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birining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holati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va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harakati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boshqalarining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holati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va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harakatiga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bog’liq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bo’lgan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moddiy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nuqtalar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to’plami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mexanik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sistema</a:t>
          </a:r>
          <a:r>
            <a:rPr lang="en-US" sz="1400" kern="1200" dirty="0" smtClean="0">
              <a:solidFill>
                <a:srgbClr val="FFFF00"/>
              </a:solidFill>
            </a:rPr>
            <a:t> deb </a:t>
          </a:r>
          <a:r>
            <a:rPr lang="en-US" sz="1400" kern="1200" dirty="0" err="1" smtClean="0">
              <a:solidFill>
                <a:srgbClr val="FFFF00"/>
              </a:solidFill>
            </a:rPr>
            <a:t>ataladi</a:t>
          </a:r>
          <a:r>
            <a:rPr lang="en-US" sz="1400" kern="1200" dirty="0" smtClean="0">
              <a:solidFill>
                <a:srgbClr val="FFFF00"/>
              </a:solidFill>
            </a:rPr>
            <a:t>. </a:t>
          </a:r>
          <a:endParaRPr lang="ru-RU" sz="1400" kern="1200" dirty="0">
            <a:solidFill>
              <a:srgbClr val="FFFF00"/>
            </a:solidFill>
          </a:endParaRPr>
        </a:p>
      </dsp:txBody>
      <dsp:txXfrm rot="10800000">
        <a:off x="0" y="1356640"/>
        <a:ext cx="7488832" cy="888207"/>
      </dsp:txXfrm>
    </dsp:sp>
    <dsp:sp modelId="{D16172B9-2807-4394-85AC-55946CDFEBC9}">
      <dsp:nvSpPr>
        <dsp:cNvPr id="0" name=""/>
        <dsp:cNvSpPr/>
      </dsp:nvSpPr>
      <dsp:spPr>
        <a:xfrm rot="10800000">
          <a:off x="0" y="0"/>
          <a:ext cx="7488832" cy="136695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err="1" smtClean="0">
              <a:solidFill>
                <a:srgbClr val="0000FF"/>
              </a:solidFill>
            </a:rPr>
            <a:t>Moddiy</a:t>
          </a:r>
          <a:r>
            <a:rPr lang="en-US" sz="1400" b="1" kern="1200" dirty="0" smtClean="0">
              <a:solidFill>
                <a:srgbClr val="0000FF"/>
              </a:solidFill>
            </a:rPr>
            <a:t> </a:t>
          </a:r>
          <a:r>
            <a:rPr lang="en-US" sz="1400" b="1" kern="1200" dirty="0" err="1" smtClean="0">
              <a:solidFill>
                <a:srgbClr val="0000FF"/>
              </a:solidFill>
            </a:rPr>
            <a:t>nuqta</a:t>
          </a:r>
          <a:r>
            <a:rPr lang="en-US" sz="1400" b="1" kern="1200" dirty="0" smtClean="0">
              <a:solidFill>
                <a:srgbClr val="0000FF"/>
              </a:solidFill>
            </a:rPr>
            <a:t>. </a:t>
          </a:r>
          <a:r>
            <a:rPr lang="ru-RU" sz="1400" kern="1200" dirty="0" smtClean="0">
              <a:solidFill>
                <a:srgbClr val="FFFF00"/>
              </a:solidFill>
            </a:rPr>
            <a:t>К</a:t>
          </a:r>
          <a:r>
            <a:rPr lang="en-US" sz="1400" kern="1200" dirty="0" err="1" smtClean="0">
              <a:solidFill>
                <a:srgbClr val="FFFF00"/>
              </a:solidFill>
            </a:rPr>
            <a:t>o’rilayotgan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masalada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geometrik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o’lchamlarining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ahamiyati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bo’lmagan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jism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moddiy</a:t>
          </a:r>
          <a:r>
            <a:rPr lang="en-US" sz="1400" kern="1200" dirty="0" smtClean="0">
              <a:solidFill>
                <a:srgbClr val="FFFF00"/>
              </a:solidFill>
            </a:rPr>
            <a:t> </a:t>
          </a:r>
          <a:r>
            <a:rPr lang="en-US" sz="1400" kern="1200" dirty="0" err="1" smtClean="0">
              <a:solidFill>
                <a:srgbClr val="FFFF00"/>
              </a:solidFill>
            </a:rPr>
            <a:t>nuqta</a:t>
          </a:r>
          <a:r>
            <a:rPr lang="en-US" sz="1400" kern="1200" dirty="0" smtClean="0">
              <a:solidFill>
                <a:srgbClr val="FFFF00"/>
              </a:solidFill>
            </a:rPr>
            <a:t> deb </a:t>
          </a:r>
          <a:r>
            <a:rPr lang="en-US" sz="1400" kern="1200" dirty="0" err="1" smtClean="0">
              <a:solidFill>
                <a:srgbClr val="FFFF00"/>
              </a:solidFill>
            </a:rPr>
            <a:t>ataladi</a:t>
          </a:r>
          <a:r>
            <a:rPr lang="en-US" sz="1400" kern="1200" dirty="0" smtClean="0">
              <a:solidFill>
                <a:srgbClr val="FFFF00"/>
              </a:solidFill>
            </a:rPr>
            <a:t>. </a:t>
          </a:r>
          <a:endParaRPr lang="ru-RU" sz="1400" kern="1200" dirty="0">
            <a:solidFill>
              <a:srgbClr val="FFFF00"/>
            </a:solidFill>
          </a:endParaRPr>
        </a:p>
      </dsp:txBody>
      <dsp:txXfrm rot="10800000">
        <a:off x="0" y="0"/>
        <a:ext cx="7488832" cy="8882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F8F05C-CB63-4254-9BC9-E6BFFA7D5932}">
      <dsp:nvSpPr>
        <dsp:cNvPr id="0" name=""/>
        <dsp:cNvSpPr/>
      </dsp:nvSpPr>
      <dsp:spPr>
        <a:xfrm>
          <a:off x="0" y="323880"/>
          <a:ext cx="7924800" cy="269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kern="1200" dirty="0" smtClean="0">
              <a:solidFill>
                <a:srgbClr val="0000FF"/>
              </a:solidFill>
            </a:rPr>
            <a:t>Birinchi toifaga jismlarning o’zaro bir-birlariga bosimi, ikkinchi toifaga har xil tortishish kuchlari : sayyoralar orasidagi o’zaro tortishish, elektr, magnit va boshqalar kiradi. Jismga qo’yilgan kuch: miqdor, yo’nalish va qo’yilish nuqtasi bilan xarakterlanadi, ya’ni kuch vektor kattalikdir. SI xalqaro birliklar sistemasida kuch birligi – Nyuton.</a:t>
          </a:r>
          <a:endParaRPr lang="ru-RU" sz="2300" kern="1200" dirty="0">
            <a:solidFill>
              <a:srgbClr val="0000FF"/>
            </a:solidFill>
          </a:endParaRPr>
        </a:p>
      </dsp:txBody>
      <dsp:txXfrm>
        <a:off x="131364" y="455244"/>
        <a:ext cx="7662072" cy="2428272"/>
      </dsp:txXfrm>
    </dsp:sp>
    <dsp:sp modelId="{2E905D7B-A486-4A58-B4EB-DAC650DD3182}">
      <dsp:nvSpPr>
        <dsp:cNvPr id="0" name=""/>
        <dsp:cNvSpPr/>
      </dsp:nvSpPr>
      <dsp:spPr>
        <a:xfrm>
          <a:off x="0" y="3081120"/>
          <a:ext cx="7924800" cy="2691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FF"/>
              </a:solidFill>
            </a:rPr>
            <a:t>К</a:t>
          </a:r>
          <a:r>
            <a:rPr lang="fr-FR" sz="2300" kern="1200" dirty="0" smtClean="0">
              <a:solidFill>
                <a:srgbClr val="0000FF"/>
              </a:solidFill>
            </a:rPr>
            <a:t>uch yo’nalishi deb, tinch holatda turgan erkin moddiy nuqtaning qo’yilgan kuch ta’siridan olgan harakatining yo’nalishiga aytiladi. </a:t>
          </a:r>
          <a:r>
            <a:rPr lang="ru-RU" sz="2300" kern="1200" dirty="0" smtClean="0">
              <a:solidFill>
                <a:srgbClr val="0000FF"/>
              </a:solidFill>
            </a:rPr>
            <a:t>К</a:t>
          </a:r>
          <a:r>
            <a:rPr lang="fr-FR" sz="2300" kern="1200" dirty="0" smtClean="0">
              <a:solidFill>
                <a:srgbClr val="0000FF"/>
              </a:solidFill>
            </a:rPr>
            <a:t>uch  yo’nalgan to’g’ri chiziq kuchning ta’sir chizig’i deb </a:t>
          </a:r>
          <a:r>
            <a:rPr lang="fr-FR" sz="2300" kern="1200" dirty="0" smtClean="0">
              <a:solidFill>
                <a:srgbClr val="0000FF"/>
              </a:solidFill>
            </a:rPr>
            <a:t>ataladi</a:t>
          </a:r>
          <a:endParaRPr lang="ru-RU" sz="2300" kern="1200" dirty="0">
            <a:solidFill>
              <a:srgbClr val="0000FF"/>
            </a:solidFill>
          </a:endParaRPr>
        </a:p>
      </dsp:txBody>
      <dsp:txXfrm>
        <a:off x="131364" y="3212484"/>
        <a:ext cx="7662072" cy="24282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DA6F05-9F3B-4F61-96CE-D8A8BCB24EB9}">
      <dsp:nvSpPr>
        <dsp:cNvPr id="0" name=""/>
        <dsp:cNvSpPr/>
      </dsp:nvSpPr>
      <dsp:spPr>
        <a:xfrm>
          <a:off x="0" y="327659"/>
          <a:ext cx="4983480" cy="49834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BCD3749-A0CF-4F8F-BD21-638624A6DD46}">
      <dsp:nvSpPr>
        <dsp:cNvPr id="0" name=""/>
        <dsp:cNvSpPr/>
      </dsp:nvSpPr>
      <dsp:spPr>
        <a:xfrm>
          <a:off x="2491739" y="228588"/>
          <a:ext cx="5814060" cy="49834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i="0" kern="1200" baseline="0" dirty="0" smtClean="0">
              <a:solidFill>
                <a:srgbClr val="002060"/>
              </a:solidFill>
            </a:rPr>
            <a:t>STATIKANING ASOSIY AKSIOMALARI</a:t>
          </a:r>
          <a:endParaRPr lang="ru-RU" sz="2100" b="1" i="1" kern="1200" baseline="0" dirty="0">
            <a:solidFill>
              <a:srgbClr val="002060"/>
            </a:solidFill>
          </a:endParaRPr>
        </a:p>
      </dsp:txBody>
      <dsp:txXfrm>
        <a:off x="2491739" y="228588"/>
        <a:ext cx="5814060" cy="2367153"/>
      </dsp:txXfrm>
    </dsp:sp>
    <dsp:sp modelId="{EAFFC2D9-3505-4626-BA8F-5AD5AEA4C32B}">
      <dsp:nvSpPr>
        <dsp:cNvPr id="0" name=""/>
        <dsp:cNvSpPr/>
      </dsp:nvSpPr>
      <dsp:spPr>
        <a:xfrm>
          <a:off x="1308163" y="2694813"/>
          <a:ext cx="2367153" cy="23671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36FFBC-A9DE-496C-A069-2AB3A64FD97B}">
      <dsp:nvSpPr>
        <dsp:cNvPr id="0" name=""/>
        <dsp:cNvSpPr/>
      </dsp:nvSpPr>
      <dsp:spPr>
        <a:xfrm>
          <a:off x="2491740" y="2694813"/>
          <a:ext cx="5814060" cy="23671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0" i="0" kern="1200" baseline="0" dirty="0" err="1" smtClean="0"/>
            <a:t>Statikaning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asosida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isbot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talab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etilmaydigan</a:t>
          </a:r>
          <a:r>
            <a:rPr lang="en-US" sz="2100" b="0" i="0" kern="1200" baseline="0" dirty="0" smtClean="0"/>
            <a:t>, </a:t>
          </a:r>
          <a:r>
            <a:rPr lang="en-US" sz="2100" b="0" i="0" kern="1200" baseline="0" dirty="0" err="1" smtClean="0"/>
            <a:t>aksioma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deb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ataluvchi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boshlang’ich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haqiqatlar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to’plami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yotadi</a:t>
          </a:r>
          <a:r>
            <a:rPr lang="en-US" sz="2100" b="0" i="0" kern="1200" baseline="0" dirty="0" smtClean="0"/>
            <a:t>. Bu </a:t>
          </a:r>
          <a:r>
            <a:rPr lang="en-US" sz="2100" b="0" i="0" kern="1200" baseline="0" dirty="0" err="1" smtClean="0"/>
            <a:t>aksiomalar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tajriba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va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kuzatishlarning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natijasidir</a:t>
          </a:r>
          <a:r>
            <a:rPr lang="en-US" sz="2100" b="0" i="0" kern="1200" baseline="0" dirty="0" smtClean="0"/>
            <a:t>. </a:t>
          </a:r>
          <a:r>
            <a:rPr lang="en-US" sz="2100" b="0" i="0" kern="1200" baseline="0" dirty="0" err="1" smtClean="0"/>
            <a:t>Aksiomalarga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asoslanib</a:t>
          </a:r>
          <a:r>
            <a:rPr lang="en-US" sz="2100" b="0" i="0" kern="1200" baseline="0" dirty="0" smtClean="0"/>
            <a:t>, </a:t>
          </a:r>
          <a:r>
            <a:rPr lang="en-US" sz="2100" b="0" i="0" kern="1200" baseline="0" dirty="0" err="1" smtClean="0"/>
            <a:t>statikaning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mazmunini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tashkil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etuvchi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teoremalar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isbot</a:t>
          </a:r>
          <a:r>
            <a:rPr lang="en-US" sz="2100" b="0" i="0" kern="1200" baseline="0" dirty="0" smtClean="0"/>
            <a:t> </a:t>
          </a:r>
          <a:r>
            <a:rPr lang="en-US" sz="2100" b="0" i="0" kern="1200" baseline="0" dirty="0" err="1" smtClean="0"/>
            <a:t>qilinadi</a:t>
          </a:r>
          <a:r>
            <a:rPr lang="en-US" sz="2100" b="0" i="0" kern="1200" baseline="0" dirty="0" smtClean="0"/>
            <a:t>.</a:t>
          </a:r>
          <a:endParaRPr lang="en-US" sz="2100" b="0" i="0" kern="1200" baseline="0" dirty="0"/>
        </a:p>
      </dsp:txBody>
      <dsp:txXfrm>
        <a:off x="2491740" y="2694813"/>
        <a:ext cx="5814060" cy="23671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8CB896-6E10-4A6F-81F7-D95BFEFA7E49}">
      <dsp:nvSpPr>
        <dsp:cNvPr id="0" name=""/>
        <dsp:cNvSpPr/>
      </dsp:nvSpPr>
      <dsp:spPr>
        <a:xfrm>
          <a:off x="0" y="108180"/>
          <a:ext cx="8215312" cy="1752029"/>
        </a:xfrm>
        <a:prstGeom prst="roundRect">
          <a:avLst/>
        </a:prstGeom>
        <a:solidFill>
          <a:srgbClr val="00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smtClean="0">
              <a:solidFill>
                <a:srgbClr val="FF0000"/>
              </a:solidFill>
            </a:rPr>
            <a:t>BOG’LANISH VA BOG’LANISH REAKSIYA KUCHLARI</a:t>
          </a:r>
          <a:endParaRPr lang="ru-RU" sz="2500" kern="1200" dirty="0">
            <a:solidFill>
              <a:srgbClr val="FF0000"/>
            </a:solidFill>
          </a:endParaRPr>
        </a:p>
      </dsp:txBody>
      <dsp:txXfrm>
        <a:off x="85527" y="193707"/>
        <a:ext cx="8044258" cy="1580975"/>
      </dsp:txXfrm>
    </dsp:sp>
    <dsp:sp modelId="{876BBA00-7208-43EF-A232-61A768057949}">
      <dsp:nvSpPr>
        <dsp:cNvPr id="0" name=""/>
        <dsp:cNvSpPr/>
      </dsp:nvSpPr>
      <dsp:spPr>
        <a:xfrm>
          <a:off x="0" y="1928304"/>
          <a:ext cx="8215312" cy="1752029"/>
        </a:xfrm>
        <a:prstGeom prst="roundRect">
          <a:avLst/>
        </a:prstGeom>
        <a:solidFill>
          <a:srgbClr val="00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err="1" smtClean="0"/>
            <a:t>Jismning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holati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va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harakatini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cheklovchi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sabab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bog’lanish</a:t>
          </a:r>
          <a:r>
            <a:rPr lang="en-US" sz="2500" kern="1200" dirty="0" smtClean="0"/>
            <a:t> deb </a:t>
          </a:r>
          <a:r>
            <a:rPr lang="en-US" sz="2500" kern="1200" dirty="0" err="1" smtClean="0"/>
            <a:t>ataladi</a:t>
          </a:r>
          <a:r>
            <a:rPr lang="en-US" sz="2500" kern="1200" dirty="0" smtClean="0"/>
            <a:t>. </a:t>
          </a:r>
          <a:r>
            <a:rPr lang="en-US" sz="2500" kern="1200" dirty="0" err="1" smtClean="0"/>
            <a:t>Mexanikada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bog’lanishlar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qattiq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yoki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elastik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jismlar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vositasida</a:t>
          </a:r>
          <a:r>
            <a:rPr lang="en-US" sz="2500" kern="1200" dirty="0" smtClean="0"/>
            <a:t> </a:t>
          </a:r>
          <a:r>
            <a:rPr lang="en-US" sz="2500" kern="1200" dirty="0" err="1" smtClean="0"/>
            <a:t>bajariladi</a:t>
          </a:r>
          <a:r>
            <a:rPr lang="en-US" sz="2500" kern="1200" dirty="0" smtClean="0"/>
            <a:t>.</a:t>
          </a:r>
          <a:endParaRPr lang="ru-RU" sz="2500" kern="1200" dirty="0"/>
        </a:p>
      </dsp:txBody>
      <dsp:txXfrm>
        <a:off x="85527" y="2013831"/>
        <a:ext cx="8044258" cy="1580975"/>
      </dsp:txXfrm>
    </dsp:sp>
    <dsp:sp modelId="{4FBB897F-F812-4B9B-AED3-E110F97CC511}">
      <dsp:nvSpPr>
        <dsp:cNvPr id="0" name=""/>
        <dsp:cNvSpPr/>
      </dsp:nvSpPr>
      <dsp:spPr>
        <a:xfrm>
          <a:off x="0" y="3752333"/>
          <a:ext cx="8215312" cy="1752029"/>
        </a:xfrm>
        <a:prstGeom prst="roundRect">
          <a:avLst/>
        </a:prstGeom>
        <a:solidFill>
          <a:srgbClr val="0000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Bog’lanishni jismga bergan ta’sirini ekvivalent kuch bilan almashtirish mumkin, uni bog’lanish reaksiyasi deb aytiladi.Jismning bog’lanishga ta’siri bosim deb aytiladi.</a:t>
          </a:r>
          <a:endParaRPr lang="ru-RU" sz="2500" kern="1200"/>
        </a:p>
      </dsp:txBody>
      <dsp:txXfrm>
        <a:off x="85527" y="3837860"/>
        <a:ext cx="8044258" cy="15809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E2DB00-8791-46E0-B5CE-29ECA75D00AF}">
      <dsp:nvSpPr>
        <dsp:cNvPr id="0" name=""/>
        <dsp:cNvSpPr/>
      </dsp:nvSpPr>
      <dsp:spPr>
        <a:xfrm rot="10800000">
          <a:off x="304792" y="0"/>
          <a:ext cx="7391414" cy="120032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9312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Bog’lanishning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turlari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va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bog’lanish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reaksiyalari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ishqalanish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mavjud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bo’lmagan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bir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necha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bog’lanishlarda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reaksiyalarning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yo’nalishlari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qanday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bo’lishini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ko’ramiz</a:t>
          </a:r>
          <a:r>
            <a:rPr lang="en-US" sz="1800" kern="1200" dirty="0" smtClean="0"/>
            <a:t>.</a:t>
          </a:r>
          <a:endParaRPr lang="ru-RU" sz="1800" kern="1200" dirty="0"/>
        </a:p>
      </dsp:txBody>
      <dsp:txXfrm rot="10800000">
        <a:off x="604874" y="0"/>
        <a:ext cx="7091332" cy="1200329"/>
      </dsp:txXfrm>
    </dsp:sp>
    <dsp:sp modelId="{F1526033-0954-44CB-8C4A-44264F1A01B4}">
      <dsp:nvSpPr>
        <dsp:cNvPr id="0" name=""/>
        <dsp:cNvSpPr/>
      </dsp:nvSpPr>
      <dsp:spPr>
        <a:xfrm>
          <a:off x="285930" y="285930"/>
          <a:ext cx="628468" cy="628468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17.wmf"/><Relationship Id="rId7" Type="http://schemas.openxmlformats.org/officeDocument/2006/relationships/image" Target="../media/image30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16.wmf"/><Relationship Id="rId9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9.wmf"/><Relationship Id="rId7" Type="http://schemas.openxmlformats.org/officeDocument/2006/relationships/image" Target="../media/image41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0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xmlns="" id="{ECBF12E6-0EA3-4A2A-B756-00D578AE265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2750" cy="490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xmlns="" id="{774D987A-1E37-4D7D-90BF-C6B471CDA26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60800" y="0"/>
            <a:ext cx="2952750" cy="490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xmlns="" id="{15CDA713-DA12-415F-8BF9-8789E5022F1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0913" y="736600"/>
            <a:ext cx="4914900" cy="36845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5" name="Rectangle 5">
            <a:extLst>
              <a:ext uri="{FF2B5EF4-FFF2-40B4-BE49-F238E27FC236}">
                <a16:creationId xmlns:a16="http://schemas.microsoft.com/office/drawing/2014/main" xmlns="" id="{ECB12706-1ACE-471B-A344-41C30D66CD7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665663"/>
            <a:ext cx="5453062" cy="44211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71686" name="Rectangle 6">
            <a:extLst>
              <a:ext uri="{FF2B5EF4-FFF2-40B4-BE49-F238E27FC236}">
                <a16:creationId xmlns:a16="http://schemas.microsoft.com/office/drawing/2014/main" xmlns="" id="{2A96328F-EF0D-4E57-9F3A-D52BC00CF0D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31325"/>
            <a:ext cx="2952750" cy="490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1687" name="Rectangle 7">
            <a:extLst>
              <a:ext uri="{FF2B5EF4-FFF2-40B4-BE49-F238E27FC236}">
                <a16:creationId xmlns:a16="http://schemas.microsoft.com/office/drawing/2014/main" xmlns="" id="{49ED32B1-F09A-4965-9170-F6957F0845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0800" y="9331325"/>
            <a:ext cx="2952750" cy="490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C187F4DF-5F9C-4DA3-B2AF-3DB4E70A160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81277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xmlns="" id="{7BAC5A43-BCB1-46FA-B54F-8A1BB947FD9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87590207-5D77-41EF-B1A0-8260A5F8D390}" type="slidenum">
              <a:rPr lang="ru-RU" altLang="ru-RU" sz="1200">
                <a:latin typeface="Arial" panose="020B0604020202020204" pitchFamily="34" charset="0"/>
              </a:rPr>
              <a:pPr/>
              <a:t>2</a:t>
            </a:fld>
            <a:endParaRPr lang="ru-RU" altLang="ru-RU" sz="1200">
              <a:latin typeface="Arial" panose="020B0604020202020204" pitchFamily="34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xmlns="" id="{FB3D4699-BAB9-484A-97B9-7B7F534334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736600"/>
            <a:ext cx="4911725" cy="3684588"/>
          </a:xfrm>
          <a:ln/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xmlns="" id="{10277872-BA4E-4DEC-A679-0083948F01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FD231854-18F1-4A1F-8D62-A62E5C61D033}"/>
              </a:ext>
            </a:extLst>
          </p:cNvPr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15120938 h 1912"/>
              <a:gd name="T4" fmla="*/ 0 w 1588"/>
              <a:gd name="T5" fmla="*/ 15120938 h 1912"/>
              <a:gd name="T6" fmla="*/ 0 w 1588"/>
              <a:gd name="T7" fmla="*/ 151209375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49BB481E-65E9-4098-80EF-E36D0270CA7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7290EEA5-47A0-41E2-88B6-53C66D5B630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6599CA-7DB2-4697-B261-1B67A451DC72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xmlns="" id="{73B22021-DAF1-4C29-9081-2330168A4898}"/>
              </a:ext>
            </a:extLst>
          </p:cNvPr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4210220"/>
      </p:ext>
    </p:extLst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A8607EB-2858-4DDE-BBF9-C1324340DD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77601FE-D1DE-43CD-A73D-24ECF48596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DAB6D9B7-74CB-4C43-A7C6-B267E4387C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C279AF-0841-4EDF-8550-F137398F6A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3509586"/>
      </p:ext>
    </p:extLst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003C2F9-256F-4F80-9AF9-0A25BB635F3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C0694D54-7D2A-425E-A6B5-0CD2A6742B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A5B519A8-02DB-4313-8A98-0BFA5F46C3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6638D8-317F-4C0D-AF74-8EE956944E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353518"/>
      </p:ext>
    </p:extLst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FF91346E-0455-4A2B-BD99-ED267EE84E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B82DF14-471D-4DC4-A2D2-D401E4D65E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F4BC29A-C493-498F-8F49-200C10A47B1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C83438-7CFB-44F0-87EB-DA0561D060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69431368"/>
      </p:ext>
    </p:extLst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5DF4D838-781E-4CFC-AF0E-6A86E870EA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7807292D-024B-4F21-88C4-44BF483C25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4C7AC518-5563-46F0-8B2F-C59D71C43E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8C656C-1966-40E0-B7D1-F414FBFD007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7507439"/>
      </p:ext>
    </p:extLst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41940FC6-52BA-4C43-93B9-F3880AD7F2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D970127B-8711-4BE9-838B-32746989FE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EAC7A707-2701-46D0-87B7-A2BAEB3872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382088-21BE-48CE-8378-D4837DEEE73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6681996"/>
      </p:ext>
    </p:extLst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7B033846-85DC-460D-80E7-618547B2E9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4B377599-BCD6-4EBD-AEEC-D03FCFE0FE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3A739698-6C63-4314-A245-513341AE5C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7F79BC-B455-4E8A-B8B1-A7EFE7ED9C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8046283"/>
      </p:ext>
    </p:extLst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18AFD49-1B4F-40D9-A428-A7796AC522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096D0C8-549E-416E-8302-2D53DCDF42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BA4E72F-CC2A-4142-8B2B-875F568AD8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A0E9E1-F412-4699-9156-3D5499A55B5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83921378"/>
      </p:ext>
    </p:extLst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DEEEA7C-CC29-4F6A-8179-923240FFB1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D66FA57-76CB-4937-999E-8029A8C7A2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DEC1F1A-64CF-4580-AB98-4D64F08B89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362491-B1AF-4740-AE93-C01FBB76ABE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529581"/>
      </p:ext>
    </p:extLst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FA6E1A1-0781-44E1-A513-7152356E8F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FFBAFB2-B4C0-49E2-B5C0-43D444EDD2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ADBF6BE-C976-4F64-A317-BA9CAA309C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2A7BA3-40D7-4911-9FF5-E991749218F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7053885"/>
      </p:ext>
    </p:extLst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F9A87B1-E5DE-454A-8671-4F7EA70116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A1D32350-BC3A-4E97-88EB-CB5309AEB5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C365A0D5-F296-47AF-81FB-6B7395E67F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EF4A7C-8A55-459D-AC2B-B959BF09918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89469920"/>
      </p:ext>
    </p:extLst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4FD7DC72-4137-4629-B4DD-FA1563CD41E9}"/>
              </a:ext>
            </a:extLst>
          </p:cNvPr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>
              <a:extLst>
                <a:ext uri="{FF2B5EF4-FFF2-40B4-BE49-F238E27FC236}">
                  <a16:creationId xmlns:a16="http://schemas.microsoft.com/office/drawing/2014/main" xmlns="" id="{CE56EB74-59CE-4564-A6AA-2D83C8BB8C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AutoShape 4">
              <a:extLst>
                <a:ext uri="{FF2B5EF4-FFF2-40B4-BE49-F238E27FC236}">
                  <a16:creationId xmlns:a16="http://schemas.microsoft.com/office/drawing/2014/main" xmlns="" id="{485AB772-F822-43CF-B80C-FF5FDE182F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57 w 64000"/>
                <a:gd name="T1" fmla="*/ -38 h 64000"/>
                <a:gd name="T2" fmla="*/ 83 w 64000"/>
                <a:gd name="T3" fmla="*/ 0 h 64000"/>
                <a:gd name="T4" fmla="*/ 57 w 64000"/>
                <a:gd name="T5" fmla="*/ 38 h 64000"/>
                <a:gd name="T6" fmla="*/ 57 w 64000"/>
                <a:gd name="T7" fmla="*/ 38 h 64000"/>
                <a:gd name="T8" fmla="*/ 57 w 64000"/>
                <a:gd name="T9" fmla="*/ 38 h 64000"/>
                <a:gd name="T10" fmla="*/ 57 w 64000"/>
                <a:gd name="T11" fmla="*/ 38 h 64000"/>
                <a:gd name="T12" fmla="*/ 57 w 64000"/>
                <a:gd name="T13" fmla="*/ -38 h 64000"/>
                <a:gd name="T14" fmla="*/ 57 w 64000"/>
                <a:gd name="T15" fmla="*/ -38 h 64000"/>
                <a:gd name="T16" fmla="*/ 57 w 64000"/>
                <a:gd name="T17" fmla="*/ -38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AutoShape 5">
              <a:extLst>
                <a:ext uri="{FF2B5EF4-FFF2-40B4-BE49-F238E27FC236}">
                  <a16:creationId xmlns:a16="http://schemas.microsoft.com/office/drawing/2014/main" xmlns="" id="{00B5061B-033B-4D96-A785-0C35330CD9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81 w 64000"/>
                <a:gd name="T1" fmla="*/ -41 h 64000"/>
                <a:gd name="T2" fmla="*/ 101 w 64000"/>
                <a:gd name="T3" fmla="*/ 0 h 64000"/>
                <a:gd name="T4" fmla="*/ 81 w 64000"/>
                <a:gd name="T5" fmla="*/ 41 h 64000"/>
                <a:gd name="T6" fmla="*/ 81 w 64000"/>
                <a:gd name="T7" fmla="*/ 41 h 64000"/>
                <a:gd name="T8" fmla="*/ 81 w 64000"/>
                <a:gd name="T9" fmla="*/ 41 h 64000"/>
                <a:gd name="T10" fmla="*/ 81 w 64000"/>
                <a:gd name="T11" fmla="*/ 41 h 64000"/>
                <a:gd name="T12" fmla="*/ 81 w 64000"/>
                <a:gd name="T13" fmla="*/ -41 h 64000"/>
                <a:gd name="T14" fmla="*/ 81 w 64000"/>
                <a:gd name="T15" fmla="*/ -41 h 64000"/>
                <a:gd name="T16" fmla="*/ 81 w 64000"/>
                <a:gd name="T17" fmla="*/ -41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4474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24474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xmlns="" id="{B310B854-38AF-4A2A-8AB2-7E0B37E775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xmlns="" id="{FE56FF1F-676A-43BA-83CE-1A5ED236A3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xmlns="" id="{7A049853-55D3-4A6F-8696-BBE7C9901C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2AF0E8-3B1B-4591-AE51-B37CFFD8E3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1204709"/>
      </p:ext>
    </p:extLst>
  </p:cSld>
  <p:clrMapOvr>
    <a:masterClrMapping/>
  </p:clrMapOvr>
  <p:transition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3A9059A7-2B48-447D-B5B1-4DC3385950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5C965B3A-B46F-4BC4-8EFF-AA3233821A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50B3F82C-ECA1-466E-874C-DAFC9902FF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5D2B21-7768-4081-84CD-0BABD66F77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61308584"/>
      </p:ext>
    </p:extLst>
  </p:cSld>
  <p:clrMapOvr>
    <a:masterClrMapping/>
  </p:clrMapOvr>
  <p:transition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B6EAD427-B3E2-4C6F-B609-365A4326AE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00B9E25B-8FA3-42EB-A721-4B7EBBF9CA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B19B05A8-FBD7-413F-8102-75E467352E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1B37AB-6BF8-4280-8E3D-0567C9577CC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12524804"/>
      </p:ext>
    </p:extLst>
  </p:cSld>
  <p:clrMapOvr>
    <a:masterClrMapping/>
  </p:clrMapOvr>
  <p:transition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77702480-5934-4462-9885-532E09125B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89A8A305-5128-43CD-93F7-119DB2D137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CCCAB2F1-CD63-4AB7-A286-EDF71EBE4B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C66D37-CFA1-4748-A059-B1870D29E74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6340292"/>
      </p:ext>
    </p:extLst>
  </p:cSld>
  <p:clrMapOvr>
    <a:masterClrMapping/>
  </p:clrMapOvr>
  <p:transition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xmlns="" id="{143E08A6-0017-4082-A2DB-47D741D2AD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81CFB20E-DF33-4744-B9FC-32B85938B8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39477824-5278-42CD-B15B-17692562AD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B8E3E6-8678-478F-BB03-58F717DA38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547150"/>
      </p:ext>
    </p:extLst>
  </p:cSld>
  <p:clrMapOvr>
    <a:masterClrMapping/>
  </p:clrMapOvr>
  <p:transition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D8F114D6-FCBF-4562-ADC8-C02C77970A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02191ACC-4885-4D04-9165-4E91DF96AB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BDDD2CEA-4257-47E6-9D60-ADD0E095AD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935ABE-A6B1-4716-9602-3E872CEB6B5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5483064"/>
      </p:ext>
    </p:extLst>
  </p:cSld>
  <p:clrMapOvr>
    <a:masterClrMapping/>
  </p:clrMapOvr>
  <p:transition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27158E47-55CE-4B44-A661-08E61E8AED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144B862A-5ABC-496B-9433-80AF7A7AD6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641B7689-F26D-4B91-8C3C-6EE5050BDB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B44E32-47AC-47DE-918E-39F12C1A2F2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0888059"/>
      </p:ext>
    </p:extLst>
  </p:cSld>
  <p:clrMapOvr>
    <a:masterClrMapping/>
  </p:clrMapOvr>
  <p:transition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983437F2-6330-474F-B948-0A147F0D80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179DAA7F-0FF8-4EB4-B7DF-817C005859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0CF69CF2-3A17-4C3D-9E59-58F66FBAD0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D786C4-1FF8-48B7-9FBC-948F6EB9EA6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8582576"/>
      </p:ext>
    </p:extLst>
  </p:cSld>
  <p:clrMapOvr>
    <a:masterClrMapping/>
  </p:clrMapOvr>
  <p:transition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1717795B-FC42-4DEB-8528-87B380702D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D57B0D36-77B2-4178-9650-3444F66308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AF094551-4958-44F9-94FC-E223A8775B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74E1F7-47F8-4A77-84FF-836597B152B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9891796"/>
      </p:ext>
    </p:extLst>
  </p:cSld>
  <p:clrMapOvr>
    <a:masterClrMapping/>
  </p:clrMapOvr>
  <p:transition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6BF272F2-BF6B-424B-9BB0-2557FC62F1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A4D901A5-3D3E-4E01-B9CB-14588A89A2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40BCA8D3-C882-4FBF-A335-F53A115737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65E900-E090-40E9-9612-93790A7BFFF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6219439"/>
      </p:ext>
    </p:extLst>
  </p:cSld>
  <p:clrMapOvr>
    <a:masterClrMapping/>
  </p:clrMapOvr>
  <p:transition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B32B00A8-192E-4E82-828B-2817BE7183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642A3C08-9398-4E5F-A42B-2086A58CD9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7FFC76D0-6688-44F0-B385-45EAABC34E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CE7B1F-356E-4178-9EFE-269CD56B7BE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9458276"/>
      </p:ext>
    </p:extLst>
  </p:cSld>
  <p:clrMapOvr>
    <a:masterClrMapping/>
  </p:clrMapOvr>
  <p:transition>
    <p:wheel spokes="8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1370013" y="301625"/>
            <a:ext cx="7313612" cy="56403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79F9D1C4-CCF1-45F6-BC0E-105637E130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0D62AAE5-2FF3-41EB-8EF0-8361D05267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B7E84F71-D617-4A36-B938-E809EBE25C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225D48-18DA-435A-968B-B220BC69771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8220388"/>
      </p:ext>
    </p:extLst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xmlns="" id="{41505DA8-E285-449A-95E2-F6905F9646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xmlns="" id="{F1557338-1EEB-4316-991C-72DC9975C2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xmlns="" id="{161598A6-7EC5-494B-A569-0B567C5F9F3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xmlns="" id="{B83D5816-D3A0-4C7E-9675-13459C52D2E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xmlns="" id="{7C99D381-7A23-4858-A3B4-4F1443A8D4C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E18033FD-4120-4FB2-BB11-B6A53FC8B89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77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ransition>
    <p:wheel spokes="8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>
            <a:extLst>
              <a:ext uri="{FF2B5EF4-FFF2-40B4-BE49-F238E27FC236}">
                <a16:creationId xmlns:a16="http://schemas.microsoft.com/office/drawing/2014/main" xmlns="" id="{AA5D0FE2-D0DA-43C8-A2A1-C8BEF7471EB0}"/>
              </a:ext>
            </a:extLst>
          </p:cNvPr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2056" name="AutoShape 3">
              <a:extLst>
                <a:ext uri="{FF2B5EF4-FFF2-40B4-BE49-F238E27FC236}">
                  <a16:creationId xmlns:a16="http://schemas.microsoft.com/office/drawing/2014/main" xmlns="" id="{A4918F43-A615-4A20-AB50-951E1D3F27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82 w 64000"/>
                <a:gd name="T1" fmla="*/ -25 h 64000"/>
                <a:gd name="T2" fmla="*/ 105 w 64000"/>
                <a:gd name="T3" fmla="*/ 0 h 64000"/>
                <a:gd name="T4" fmla="*/ 82 w 64000"/>
                <a:gd name="T5" fmla="*/ 25 h 64000"/>
                <a:gd name="T6" fmla="*/ 82 w 64000"/>
                <a:gd name="T7" fmla="*/ 25 h 64000"/>
                <a:gd name="T8" fmla="*/ 82 w 64000"/>
                <a:gd name="T9" fmla="*/ 25 h 64000"/>
                <a:gd name="T10" fmla="*/ 82 w 64000"/>
                <a:gd name="T11" fmla="*/ 25 h 64000"/>
                <a:gd name="T12" fmla="*/ 82 w 64000"/>
                <a:gd name="T13" fmla="*/ -25 h 64000"/>
                <a:gd name="T14" fmla="*/ 82 w 64000"/>
                <a:gd name="T15" fmla="*/ -25 h 64000"/>
                <a:gd name="T16" fmla="*/ 82 w 64000"/>
                <a:gd name="T17" fmla="*/ -25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7" name="AutoShape 4">
              <a:extLst>
                <a:ext uri="{FF2B5EF4-FFF2-40B4-BE49-F238E27FC236}">
                  <a16:creationId xmlns:a16="http://schemas.microsoft.com/office/drawing/2014/main" xmlns="" id="{CE6CF687-9A96-44A2-AE35-1F193AF21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46 w 64000"/>
                <a:gd name="T1" fmla="*/ -25 h 64000"/>
                <a:gd name="T2" fmla="*/ 59 w 64000"/>
                <a:gd name="T3" fmla="*/ 0 h 64000"/>
                <a:gd name="T4" fmla="*/ 46 w 64000"/>
                <a:gd name="T5" fmla="*/ 25 h 64000"/>
                <a:gd name="T6" fmla="*/ 46 w 64000"/>
                <a:gd name="T7" fmla="*/ 25 h 64000"/>
                <a:gd name="T8" fmla="*/ 46 w 64000"/>
                <a:gd name="T9" fmla="*/ 25 h 64000"/>
                <a:gd name="T10" fmla="*/ 46 w 64000"/>
                <a:gd name="T11" fmla="*/ 25 h 64000"/>
                <a:gd name="T12" fmla="*/ 46 w 64000"/>
                <a:gd name="T13" fmla="*/ -25 h 64000"/>
                <a:gd name="T14" fmla="*/ 46 w 64000"/>
                <a:gd name="T15" fmla="*/ -25 h 64000"/>
                <a:gd name="T16" fmla="*/ 46 w 64000"/>
                <a:gd name="T17" fmla="*/ -25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58" name="Line 5">
              <a:extLst>
                <a:ext uri="{FF2B5EF4-FFF2-40B4-BE49-F238E27FC236}">
                  <a16:creationId xmlns:a16="http://schemas.microsoft.com/office/drawing/2014/main" xmlns="" id="{E0FC83E1-0A1A-4188-AA53-37FA7E126DC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291" name="Rectangle 6">
            <a:extLst>
              <a:ext uri="{FF2B5EF4-FFF2-40B4-BE49-F238E27FC236}">
                <a16:creationId xmlns:a16="http://schemas.microsoft.com/office/drawing/2014/main" xmlns="" id="{A8E83A5D-B5E7-4DF2-AD7A-3FFC9B2CE9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2292" name="Rectangle 7">
            <a:extLst>
              <a:ext uri="{FF2B5EF4-FFF2-40B4-BE49-F238E27FC236}">
                <a16:creationId xmlns:a16="http://schemas.microsoft.com/office/drawing/2014/main" xmlns="" id="{50BDF6A4-6C08-4D57-930F-376263AF8C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243720" name="Rectangle 8">
            <a:extLst>
              <a:ext uri="{FF2B5EF4-FFF2-40B4-BE49-F238E27FC236}">
                <a16:creationId xmlns:a16="http://schemas.microsoft.com/office/drawing/2014/main" xmlns="" id="{2F624BE9-8DA0-47BB-89AD-527BEFCAEB0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43721" name="Rectangle 9">
            <a:extLst>
              <a:ext uri="{FF2B5EF4-FFF2-40B4-BE49-F238E27FC236}">
                <a16:creationId xmlns:a16="http://schemas.microsoft.com/office/drawing/2014/main" xmlns="" id="{84BB0F7E-E908-4459-9FB0-3C28A39AFFA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43722" name="Rectangle 10">
            <a:extLst>
              <a:ext uri="{FF2B5EF4-FFF2-40B4-BE49-F238E27FC236}">
                <a16:creationId xmlns:a16="http://schemas.microsoft.com/office/drawing/2014/main" xmlns="" id="{CACBE2FD-7221-488D-A610-B90028A6AC5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fld id="{5B966C3B-59DA-4E91-977B-32EE448376D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transition>
    <p:wheel spokes="8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¡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anose="05000000000000000000" pitchFamily="2" charset="2"/>
        <a:buChar char="¡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¡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image" Target="../media/image20.png"/><Relationship Id="rId18" Type="http://schemas.openxmlformats.org/officeDocument/2006/relationships/image" Target="../media/image18.wmf"/><Relationship Id="rId3" Type="http://schemas.openxmlformats.org/officeDocument/2006/relationships/oleObject" Target="../embeddings/oleObject2.bin"/><Relationship Id="rId21" Type="http://schemas.openxmlformats.org/officeDocument/2006/relationships/image" Target="../media/image19.wmf"/><Relationship Id="rId7" Type="http://schemas.openxmlformats.org/officeDocument/2006/relationships/image" Target="../media/image14.wmf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7.wmf"/><Relationship Id="rId20" Type="http://schemas.openxmlformats.org/officeDocument/2006/relationships/oleObject" Target="../embeddings/oleObject12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9.bin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11.bin"/><Relationship Id="rId4" Type="http://schemas.openxmlformats.org/officeDocument/2006/relationships/image" Target="../media/image13.wmf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8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png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3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28.wmf"/><Relationship Id="rId18" Type="http://schemas.openxmlformats.org/officeDocument/2006/relationships/oleObject" Target="../embeddings/oleObject21.bin"/><Relationship Id="rId3" Type="http://schemas.openxmlformats.org/officeDocument/2006/relationships/oleObject" Target="../embeddings/oleObject14.bin"/><Relationship Id="rId21" Type="http://schemas.openxmlformats.org/officeDocument/2006/relationships/oleObject" Target="../embeddings/oleObject23.bin"/><Relationship Id="rId7" Type="http://schemas.openxmlformats.org/officeDocument/2006/relationships/image" Target="../media/image20.png"/><Relationship Id="rId12" Type="http://schemas.openxmlformats.org/officeDocument/2006/relationships/oleObject" Target="../embeddings/oleObject18.bin"/><Relationship Id="rId17" Type="http://schemas.openxmlformats.org/officeDocument/2006/relationships/image" Target="../media/image30.wmf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20.bin"/><Relationship Id="rId20" Type="http://schemas.openxmlformats.org/officeDocument/2006/relationships/oleObject" Target="../embeddings/oleObject22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wmf"/><Relationship Id="rId11" Type="http://schemas.openxmlformats.org/officeDocument/2006/relationships/image" Target="../media/image16.wmf"/><Relationship Id="rId5" Type="http://schemas.openxmlformats.org/officeDocument/2006/relationships/oleObject" Target="../embeddings/oleObject15.bin"/><Relationship Id="rId15" Type="http://schemas.openxmlformats.org/officeDocument/2006/relationships/image" Target="../media/image29.wmf"/><Relationship Id="rId10" Type="http://schemas.openxmlformats.org/officeDocument/2006/relationships/oleObject" Target="../embeddings/oleObject17.bin"/><Relationship Id="rId19" Type="http://schemas.openxmlformats.org/officeDocument/2006/relationships/image" Target="../media/image31.wmf"/><Relationship Id="rId4" Type="http://schemas.openxmlformats.org/officeDocument/2006/relationships/image" Target="../media/image26.wmf"/><Relationship Id="rId9" Type="http://schemas.openxmlformats.org/officeDocument/2006/relationships/image" Target="../media/image17.wmf"/><Relationship Id="rId14" Type="http://schemas.openxmlformats.org/officeDocument/2006/relationships/oleObject" Target="../embeddings/oleObject19.bin"/><Relationship Id="rId22" Type="http://schemas.openxmlformats.org/officeDocument/2006/relationships/image" Target="../media/image14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32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png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3.wmf"/><Relationship Id="rId9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34.bin"/><Relationship Id="rId18" Type="http://schemas.openxmlformats.org/officeDocument/2006/relationships/oleObject" Target="../embeddings/oleObject37.bin"/><Relationship Id="rId3" Type="http://schemas.openxmlformats.org/officeDocument/2006/relationships/oleObject" Target="../embeddings/oleObject29.bin"/><Relationship Id="rId21" Type="http://schemas.openxmlformats.org/officeDocument/2006/relationships/image" Target="../media/image43.wmf"/><Relationship Id="rId7" Type="http://schemas.openxmlformats.org/officeDocument/2006/relationships/oleObject" Target="../embeddings/oleObject31.bin"/><Relationship Id="rId12" Type="http://schemas.openxmlformats.org/officeDocument/2006/relationships/image" Target="../media/image34.wmf"/><Relationship Id="rId17" Type="http://schemas.openxmlformats.org/officeDocument/2006/relationships/image" Target="../media/image41.wmf"/><Relationship Id="rId2" Type="http://schemas.openxmlformats.org/officeDocument/2006/relationships/slideLayout" Target="../slideLayouts/slideLayout13.xml"/><Relationship Id="rId16" Type="http://schemas.openxmlformats.org/officeDocument/2006/relationships/oleObject" Target="../embeddings/oleObject36.bin"/><Relationship Id="rId20" Type="http://schemas.openxmlformats.org/officeDocument/2006/relationships/oleObject" Target="../embeddings/oleObject38.bin"/><Relationship Id="rId1" Type="http://schemas.openxmlformats.org/officeDocument/2006/relationships/vmlDrawing" Target="../drawings/vmlDrawing7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33.bin"/><Relationship Id="rId5" Type="http://schemas.openxmlformats.org/officeDocument/2006/relationships/oleObject" Target="../embeddings/oleObject30.bin"/><Relationship Id="rId15" Type="http://schemas.openxmlformats.org/officeDocument/2006/relationships/oleObject" Target="../embeddings/oleObject35.bin"/><Relationship Id="rId10" Type="http://schemas.openxmlformats.org/officeDocument/2006/relationships/image" Target="../media/image33.wmf"/><Relationship Id="rId19" Type="http://schemas.openxmlformats.org/officeDocument/2006/relationships/image" Target="../media/image42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32.bin"/><Relationship Id="rId14" Type="http://schemas.openxmlformats.org/officeDocument/2006/relationships/image" Target="../media/image4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oleObject" Target="../embeddings/oleObject39.bin"/><Relationship Id="rId7" Type="http://schemas.openxmlformats.org/officeDocument/2006/relationships/image" Target="../media/image46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44.wmf"/><Relationship Id="rId9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diagramLayout" Target="../diagrams/layout5.xml"/><Relationship Id="rId7" Type="http://schemas.openxmlformats.org/officeDocument/2006/relationships/image" Target="../media/image53.wm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image" Target="../media/image59.wmf"/><Relationship Id="rId7" Type="http://schemas.openxmlformats.org/officeDocument/2006/relationships/image" Target="../media/image63.wmf"/><Relationship Id="rId12" Type="http://schemas.openxmlformats.org/officeDocument/2006/relationships/image" Target="../media/image68.wmf"/><Relationship Id="rId2" Type="http://schemas.openxmlformats.org/officeDocument/2006/relationships/image" Target="../media/image58.w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2.wmf"/><Relationship Id="rId11" Type="http://schemas.openxmlformats.org/officeDocument/2006/relationships/image" Target="../media/image67.wmf"/><Relationship Id="rId5" Type="http://schemas.openxmlformats.org/officeDocument/2006/relationships/image" Target="../media/image61.wmf"/><Relationship Id="rId10" Type="http://schemas.openxmlformats.org/officeDocument/2006/relationships/image" Target="../media/image66.wmf"/><Relationship Id="rId4" Type="http://schemas.openxmlformats.org/officeDocument/2006/relationships/image" Target="../media/image60.wmf"/><Relationship Id="rId9" Type="http://schemas.openxmlformats.org/officeDocument/2006/relationships/image" Target="../media/image65.w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zor_1">
            <a:extLst>
              <a:ext uri="{FF2B5EF4-FFF2-40B4-BE49-F238E27FC236}">
                <a16:creationId xmlns:a16="http://schemas.microsoft.com/office/drawing/2014/main" xmlns="" id="{9D419B6B-F7E4-46F4-A0D6-F53BF6797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 descr="uzor_1">
            <a:extLst>
              <a:ext uri="{FF2B5EF4-FFF2-40B4-BE49-F238E27FC236}">
                <a16:creationId xmlns:a16="http://schemas.microsoft.com/office/drawing/2014/main" xmlns="" id="{A9C15B60-E6AA-4985-812A-B3CC03D0F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588"/>
            <a:ext cx="1500188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28" name="WordArt 8">
            <a:extLst>
              <a:ext uri="{FF2B5EF4-FFF2-40B4-BE49-F238E27FC236}">
                <a16:creationId xmlns:a16="http://schemas.microsoft.com/office/drawing/2014/main" xmlns="" id="{D9139265-C8EB-48BA-88E1-5458EFB4C7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71563" y="2000250"/>
            <a:ext cx="7273925" cy="884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uz-Latn-U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KIRISH.</a:t>
            </a:r>
            <a:r>
              <a:rPr lang="az-Cyrl-A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STATIKANING ASOSIY</a:t>
            </a:r>
            <a:r>
              <a:rPr lang="az-Cyrl-A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</a:t>
            </a:r>
            <a:r>
              <a:rPr lang="az-Cyrl-A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z-Latn-U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az-Cyrl-A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333399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AKSIOMALARI</a:t>
            </a:r>
            <a:endParaRPr lang="en-US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333399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33" name="Rectangle 13">
            <a:extLst>
              <a:ext uri="{FF2B5EF4-FFF2-40B4-BE49-F238E27FC236}">
                <a16:creationId xmlns:a16="http://schemas.microsoft.com/office/drawing/2014/main" xmlns="" id="{942AA80C-29BB-48A5-9BAB-0C43D5C54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5661025"/>
            <a:ext cx="35290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uz-Latn-UZ" altLang="ru-RU" sz="3000" b="1">
                <a:solidFill>
                  <a:schemeClr val="bg2"/>
                </a:solidFill>
                <a:latin typeface="Times New Roman" panose="02020603050405020304" pitchFamily="18" charset="0"/>
              </a:rPr>
              <a:t>Namangan</a:t>
            </a:r>
            <a:r>
              <a:rPr lang="uz-Cyrl-UZ" altLang="ru-RU" sz="3000" b="1">
                <a:solidFill>
                  <a:schemeClr val="bg2"/>
                </a:solidFill>
                <a:latin typeface="Times New Roman" panose="02020603050405020304" pitchFamily="18" charset="0"/>
              </a:rPr>
              <a:t> - 2021</a:t>
            </a:r>
            <a:endParaRPr lang="ru-RU" altLang="ru-RU" sz="3000" b="1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35" name="Rectangle 15">
            <a:extLst>
              <a:ext uri="{FF2B5EF4-FFF2-40B4-BE49-F238E27FC236}">
                <a16:creationId xmlns:a16="http://schemas.microsoft.com/office/drawing/2014/main" xmlns="" id="{78620A77-7C54-4AFC-B5AD-714968C82A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1285875"/>
            <a:ext cx="223361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13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uz-Latn-UZ" altLang="ru-RU" sz="3000" b="1">
                <a:solidFill>
                  <a:schemeClr val="bg2"/>
                </a:solidFill>
                <a:latin typeface="Times New Roman" panose="02020603050405020304" pitchFamily="18" charset="0"/>
              </a:rPr>
              <a:t>Mavzu</a:t>
            </a:r>
            <a:r>
              <a:rPr lang="ru-RU" altLang="ru-RU" sz="3000" b="1">
                <a:solidFill>
                  <a:schemeClr val="bg2"/>
                </a:solidFill>
                <a:latin typeface="Times New Roman" panose="02020603050405020304" pitchFamily="18" charset="0"/>
              </a:rPr>
              <a:t>:</a:t>
            </a:r>
            <a:r>
              <a:rPr lang="en-US" altLang="ru-RU" sz="3000" b="1">
                <a:solidFill>
                  <a:schemeClr val="bg2"/>
                </a:solidFill>
                <a:latin typeface="Times New Roman" panose="02020603050405020304" pitchFamily="18" charset="0"/>
              </a:rPr>
              <a:t> 1</a:t>
            </a:r>
            <a:endParaRPr lang="ru-RU" altLang="ru-RU" sz="3000" b="1">
              <a:solidFill>
                <a:schemeClr val="bg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35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5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3" grpId="0"/>
      <p:bldP spid="2355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>
            <a:extLst>
              <a:ext uri="{FF2B5EF4-FFF2-40B4-BE49-F238E27FC236}">
                <a16:creationId xmlns:a16="http://schemas.microsoft.com/office/drawing/2014/main" xmlns="" id="{1B839402-C5EB-4B2B-86CC-258DCB6981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6003" y="477098"/>
            <a:ext cx="8331200" cy="806450"/>
          </a:xfrm>
        </p:spPr>
        <p:txBody>
          <a:bodyPr/>
          <a:lstStyle/>
          <a:p>
            <a:pPr algn="ctr" eaLnBrk="1" hangingPunct="1">
              <a:defRPr/>
            </a:pPr>
            <a:r>
              <a:rPr lang="uz-Latn-UZ" altLang="ru-RU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Mavzu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: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  </a:t>
            </a:r>
            <a:r>
              <a:rPr lang="en-US" sz="2400" b="1" dirty="0">
                <a:effectLst/>
              </a:rPr>
              <a:t>KIRISH. ASOSIY TUSHINCHALAR. STATIKANING ASOSIY AKSIOMALARI</a:t>
            </a:r>
            <a:r>
              <a:rPr lang="ru-RU" sz="2400" dirty="0">
                <a:effectLst/>
              </a:rPr>
              <a:t/>
            </a:r>
            <a:br>
              <a:rPr lang="ru-RU" sz="2400" dirty="0">
                <a:effectLst/>
              </a:rPr>
            </a:br>
            <a:endParaRPr lang="ru-RU" altLang="ru-RU" dirty="0">
              <a:solidFill>
                <a:srgbClr val="080808"/>
              </a:solidFill>
            </a:endParaRPr>
          </a:p>
        </p:txBody>
      </p:sp>
      <p:sp>
        <p:nvSpPr>
          <p:cNvPr id="136197" name="Rectangle 5">
            <a:extLst>
              <a:ext uri="{FF2B5EF4-FFF2-40B4-BE49-F238E27FC236}">
                <a16:creationId xmlns:a16="http://schemas.microsoft.com/office/drawing/2014/main" xmlns="" id="{5F6240EB-9759-4C5F-89D5-460E360A99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249" y="1341438"/>
            <a:ext cx="7848600" cy="4573587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/>
          <a:lstStyle>
            <a:lvl1pPr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uz-Latn-UZ" altLang="ru-RU" sz="2000" b="1" dirty="0" smtClean="0">
                <a:solidFill>
                  <a:srgbClr val="080808"/>
                </a:solidFill>
              </a:rPr>
              <a:t>Reja:</a:t>
            </a:r>
            <a:r>
              <a:rPr lang="uz-Cyrl-UZ" altLang="ru-RU" sz="2000" b="1" dirty="0">
                <a:solidFill>
                  <a:srgbClr val="FD6A2F"/>
                </a:solidFill>
              </a:rPr>
              <a:t/>
            </a:r>
            <a:br>
              <a:rPr lang="uz-Cyrl-UZ" altLang="ru-RU" sz="2000" b="1" dirty="0">
                <a:solidFill>
                  <a:srgbClr val="FD6A2F"/>
                </a:solidFill>
              </a:rPr>
            </a:br>
            <a:r>
              <a:rPr lang="uz-Cyrl-UZ" altLang="ru-RU" sz="2000" b="1" dirty="0">
                <a:solidFill>
                  <a:srgbClr val="FD6A2F"/>
                </a:solidFill>
              </a:rPr>
              <a:t/>
            </a:r>
            <a:br>
              <a:rPr lang="uz-Cyrl-UZ" altLang="ru-RU" sz="2000" b="1" dirty="0">
                <a:solidFill>
                  <a:srgbClr val="FD6A2F"/>
                </a:solidFill>
              </a:rPr>
            </a:br>
            <a:r>
              <a:rPr lang="uz-Cyrl-UZ" altLang="ru-RU" sz="2000" i="1" dirty="0" smtClean="0">
                <a:solidFill>
                  <a:schemeClr val="tx1"/>
                </a:solidFill>
              </a:rPr>
              <a:t>1.</a:t>
            </a:r>
            <a:r>
              <a:rPr lang="uz-Cyrl-UZ" altLang="ru-RU" sz="2000" b="1" dirty="0" smtClean="0">
                <a:solidFill>
                  <a:srgbClr val="FD6A2F"/>
                </a:solidFill>
              </a:rPr>
              <a:t> </a:t>
            </a:r>
            <a:r>
              <a:rPr lang="en-US" sz="2400" i="1" dirty="0" err="1" smtClean="0"/>
              <a:t>Asosiy</a:t>
            </a:r>
            <a:r>
              <a:rPr lang="en-US" sz="2400" i="1" dirty="0" smtClean="0"/>
              <a:t> </a:t>
            </a:r>
            <a:r>
              <a:rPr lang="en-US" sz="2400" i="1" dirty="0" err="1"/>
              <a:t>tushunchalar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ta’riflar</a:t>
            </a:r>
            <a:endParaRPr lang="en-US" sz="2400" i="1" dirty="0"/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ru-RU" sz="2400" i="1" dirty="0" smtClean="0"/>
              <a:t>2. </a:t>
            </a:r>
            <a:r>
              <a:rPr lang="en-US" sz="2400" i="1" dirty="0" err="1" smtClean="0"/>
              <a:t>Statikaning</a:t>
            </a:r>
            <a:r>
              <a:rPr lang="en-US" sz="2400" i="1" dirty="0" smtClean="0"/>
              <a:t> </a:t>
            </a:r>
            <a:r>
              <a:rPr lang="en-US" sz="2400" i="1" dirty="0" err="1"/>
              <a:t>asosiy</a:t>
            </a:r>
            <a:r>
              <a:rPr lang="en-US" sz="2400" i="1" dirty="0"/>
              <a:t> </a:t>
            </a:r>
            <a:r>
              <a:rPr lang="en-US" sz="2400" i="1" dirty="0" err="1"/>
              <a:t>aksiomalari</a:t>
            </a:r>
            <a:endParaRPr lang="en-US" sz="2400" i="1" dirty="0"/>
          </a:p>
          <a:p>
            <a:pPr algn="just" eaLnBrk="1" fontAlgn="auto" hangingPunct="1">
              <a:lnSpc>
                <a:spcPct val="200000"/>
              </a:lnSpc>
              <a:spcAft>
                <a:spcPts val="0"/>
              </a:spcAft>
              <a:defRPr/>
            </a:pPr>
            <a:r>
              <a:rPr lang="ru-RU" sz="2400" i="1" dirty="0" smtClean="0"/>
              <a:t>3. </a:t>
            </a:r>
            <a:r>
              <a:rPr lang="en-US" sz="2400" i="1" dirty="0" err="1" smtClean="0"/>
              <a:t>Bog’lanish</a:t>
            </a:r>
            <a:r>
              <a:rPr lang="en-US" sz="2400" i="1" dirty="0" smtClean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bog’lanish</a:t>
            </a:r>
            <a:r>
              <a:rPr lang="en-US" sz="2400" i="1" dirty="0"/>
              <a:t> </a:t>
            </a:r>
            <a:r>
              <a:rPr lang="en-US" sz="2400" i="1" dirty="0" err="1"/>
              <a:t>reaksiya</a:t>
            </a:r>
            <a:r>
              <a:rPr lang="en-US" sz="2400" i="1" dirty="0"/>
              <a:t> </a:t>
            </a:r>
            <a:r>
              <a:rPr lang="en-US" sz="2400" i="1" dirty="0" err="1"/>
              <a:t>kuchlari</a:t>
            </a:r>
            <a:endParaRPr lang="ru-RU" sz="2400" b="1" i="1" dirty="0"/>
          </a:p>
          <a:p>
            <a:pPr eaLnBrk="1" hangingPunct="1">
              <a:defRPr/>
            </a:pPr>
            <a:r>
              <a:rPr lang="uz-Cyrl-UZ" alt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	</a:t>
            </a:r>
            <a:br>
              <a:rPr lang="uz-Cyrl-UZ" alt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</a:br>
            <a:endParaRPr lang="ru-RU" altLang="ru-RU" sz="1800" b="1" dirty="0"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xmlns="" id="{01773656-5618-4054-9D1F-61CADFCD7B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4282" y="260350"/>
            <a:ext cx="8469343" cy="61214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sz="8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Latn-UZ" alt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ru-RU" alt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4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sz="24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Cyrl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z-Latn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Kim harakat qonunlari bilan tanish bo’lmasa</a:t>
            </a:r>
            <a:r>
              <a:rPr lang="uz-Cyrl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ru-RU" altLang="ru-RU" sz="2400" b="1" dirty="0" smtClean="0">
              <a:solidFill>
                <a:srgbClr val="9B0D7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Cyrl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u tabiat qonunlarini o’rgana olmaydi</a:t>
            </a:r>
            <a:r>
              <a:rPr lang="uz-Cyrl-UZ" altLang="ru-RU" sz="2400" b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altLang="ru-RU" sz="2400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Latn-UZ" altLang="ru-RU" sz="2400" b="1" i="1" dirty="0" smtClean="0">
                <a:solidFill>
                  <a:srgbClr val="9B0D72"/>
                </a:solidFill>
                <a:latin typeface="Times New Roman" pitchFamily="18" charset="0"/>
                <a:cs typeface="Times New Roman" pitchFamily="18" charset="0"/>
              </a:rPr>
              <a:t>G.Galiley</a:t>
            </a:r>
            <a:r>
              <a:rPr lang="uz-Cyrl-UZ" alt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altLang="ru-RU" sz="24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2400" dirty="0" smtClean="0">
                <a:solidFill>
                  <a:srgbClr val="5A45F9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Xarakatning oddiy turlaridan biri bu </a:t>
            </a:r>
            <a:r>
              <a:rPr lang="uz-Latn-UZ" altLang="ru-RU" sz="2400" dirty="0" smtClean="0">
                <a:solidFill>
                  <a:srgbClr val="FD6A2F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harakatdir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o’tishi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bir-birlariga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nisbatan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ko’chishiga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maxanik</a:t>
            </a:r>
            <a:r>
              <a:rPr lang="uz-Cyrl-UZ" altLang="ru-RU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ru-RU" sz="24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Moddiy jismlarning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 harakati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o'rganiladigan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bog'liqdir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o'rganiladigan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suyuqlikar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botirilgan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o’rganiladigan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gidromexanika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gazsimon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gazsimon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muhitdagi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o’rganiladigan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airomexanika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tirik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organizmlarning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xossalari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ularda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sodir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hodisalar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o’rganiladigan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biomexanika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shular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jumlasidandir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alt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70126" t="23026" r="9983" b="30921"/>
          <a:stretch>
            <a:fillRect/>
          </a:stretch>
        </p:blipFill>
        <p:spPr bwMode="auto">
          <a:xfrm>
            <a:off x="6963258" y="1714488"/>
            <a:ext cx="189502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830288" y="785794"/>
            <a:ext cx="7885116" cy="564360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Мexanika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faning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rivojlanishiga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ulkan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hissa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qo’shgan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o’zbek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olimlaridan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uz-Cyrl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.Т.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O’rozboyev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(1906—1971)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mexanikasi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inshootlarning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seysmik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nazariyasiga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oid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ishlarning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mualifidir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eaLnBrk="1" hangingPunct="1">
              <a:lnSpc>
                <a:spcPct val="80000"/>
              </a:lnSpc>
            </a:pP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Х.А.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Rahmatullin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(1909—1988)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inshootlar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zaminini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loyihalashda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kema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zirhi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mustahkamligini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aniqlashda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qo'llaniladigan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Rahmatulin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to'lqinlari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nomini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to'lqinlar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nazariyasini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kashf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qildi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altLang="ru-RU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z-Cyrl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Cyrl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Qobulov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(1921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tug'ilgan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tutash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muhitlar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mexanikasi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masalalarini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algoritmlash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sistemalarini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sohasidagi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alt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>
            <a:extLst>
              <a:ext uri="{FF2B5EF4-FFF2-40B4-BE49-F238E27FC236}">
                <a16:creationId xmlns:a16="http://schemas.microsoft.com/office/drawing/2014/main" xmlns="" id="{620F7923-28F3-4677-B8F9-12B3A66A49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0113" y="692150"/>
            <a:ext cx="7783512" cy="5737246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None/>
            </a:pPr>
            <a:r>
              <a:rPr lang="ru-RU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altLang="ru-RU" sz="3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altLang="ru-RU" sz="3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en-US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fani-</a:t>
            </a:r>
            <a:r>
              <a:rPr lang="en-US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harakatning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qonunlarini</a:t>
            </a:r>
            <a:r>
              <a:rPr lang="en-US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o'rgatadi</a:t>
            </a:r>
            <a:r>
              <a:rPr lang="en-US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3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ru-RU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ru-RU" sz="3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ru-RU" altLang="ru-RU" sz="3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mexanikaning</a:t>
            </a:r>
            <a:r>
              <a:rPr lang="ru-RU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statika</a:t>
            </a:r>
            <a:r>
              <a:rPr lang="ru-RU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ru-RU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ayirish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almashtirishlarni</a:t>
            </a:r>
            <a:r>
              <a:rPr lang="en-US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3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tekshiriladi.</a:t>
            </a:r>
            <a:endParaRPr lang="ru-RU" altLang="ru-RU" sz="3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10145950"/>
              </p:ext>
            </p:extLst>
          </p:nvPr>
        </p:nvGraphicFramePr>
        <p:xfrm>
          <a:off x="827584" y="260648"/>
          <a:ext cx="7488832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324960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798260"/>
              </p:ext>
            </p:extLst>
          </p:nvPr>
        </p:nvGraphicFramePr>
        <p:xfrm>
          <a:off x="838200" y="457200"/>
          <a:ext cx="7924800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6525321"/>
      </p:ext>
    </p:extLst>
  </p:cSld>
  <p:clrMapOvr>
    <a:masterClrMapping/>
  </p:clrMapOvr>
  <p:transition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>
            <a:extLst>
              <a:ext uri="{FF2B5EF4-FFF2-40B4-BE49-F238E27FC236}">
                <a16:creationId xmlns:a16="http://schemas.microsoft.com/office/drawing/2014/main" xmlns="" id="{61875BCA-4724-4790-97C5-CFD9402A6A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4481" y="552396"/>
            <a:ext cx="8137525" cy="6019876"/>
          </a:xfrm>
        </p:spPr>
        <p:txBody>
          <a:bodyPr/>
          <a:lstStyle/>
          <a:p>
            <a:pPr algn="ctr" eaLnBrk="1" hangingPunct="1"/>
            <a:r>
              <a:rPr lang="en-US" altLang="ru-RU" sz="2500" b="1" dirty="0" err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uz-Cyrl-UZ" altLang="ru-RU" sz="25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mexanika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kursi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statika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kinematika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dinamikadan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qismga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uz-Cyrl-UZ" altLang="ru-RU" sz="25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altLang="ru-RU" sz="25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uz-Latn-UZ" altLang="ru-RU" sz="25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Statika</a:t>
            </a:r>
            <a:r>
              <a:rPr lang="en-US" altLang="ru-RU" sz="25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da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muvozanati,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kuchlarni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holga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shug'ullaniladi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16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uz-Cyrl-UZ" altLang="ru-RU" sz="25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ru-RU" sz="2500" b="1" i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uz-Latn-UZ" altLang="ru-RU" sz="25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Kinematika</a:t>
            </a:r>
            <a:r>
              <a:rPr lang="uz-Latn-UZ" altLang="ru-RU" sz="2500" dirty="0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uz-Latn-UZ" altLang="ru-RU" sz="25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5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nazardan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yani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keltiruvchi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sababga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bog'lamay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o'rganiladi</a:t>
            </a:r>
            <a:r>
              <a:rPr lang="uz-Cyrl-UZ" altLang="ru-RU" sz="25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uz-Cyrl-UZ" altLang="ru-RU" sz="25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24809" t="34136" r="52106" b="35660"/>
          <a:stretch>
            <a:fillRect/>
          </a:stretch>
        </p:blipFill>
        <p:spPr bwMode="auto">
          <a:xfrm>
            <a:off x="2571736" y="2214554"/>
            <a:ext cx="257176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 l="24439" t="34432" r="25976" b="17825"/>
          <a:stretch>
            <a:fillRect/>
          </a:stretch>
        </p:blipFill>
        <p:spPr bwMode="auto">
          <a:xfrm>
            <a:off x="3571868" y="4500570"/>
            <a:ext cx="442915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1538" y="571480"/>
            <a:ext cx="77153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hangingPunct="1"/>
            <a:r>
              <a:rPr lang="uz-Latn-UZ" altLang="ru-RU" sz="28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Dinamika</a:t>
            </a:r>
            <a:r>
              <a:rPr lang="en-US" altLang="ru-RU" sz="28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da moddiy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kuchlarga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uz-Cyrl-UZ" alt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63845" t="24123" r="3801" b="53289"/>
          <a:stretch>
            <a:fillRect/>
          </a:stretch>
        </p:blipFill>
        <p:spPr bwMode="auto">
          <a:xfrm>
            <a:off x="1000100" y="2285992"/>
            <a:ext cx="7786742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50DBC7B-0FA3-41A6-8E92-E6E79394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55" y="714356"/>
            <a:ext cx="8066087" cy="5752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  <a:r>
              <a:rPr kumimoji="0" lang="uz-Latn-UZ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Statikaning</a:t>
            </a:r>
            <a:r>
              <a:rPr kumimoji="0" lang="uz-Cyrl-UZ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asosiy</a:t>
            </a:r>
            <a:r>
              <a:rPr kumimoji="0" lang="uz-Cyrl-UZ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1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tushunchalari</a:t>
            </a:r>
            <a:endParaRPr kumimoji="0" lang="uz-Cyrl-UZ" altLang="ru-RU" sz="3000" b="0" i="0" u="none" strike="noStrike" kern="1200" cap="none" spc="0" normalizeH="0" baseline="0" noProof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Qadimgi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yunon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olimi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Arximed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statikaning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asoschilaridan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biri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hisoblanadi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U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parallel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kuchlar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tasridagi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richagning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muvozanati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jismlarning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og'irlik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markazini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aniqlash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nazariyasini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yaratish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bilan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birga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gidrostatikaga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ham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asos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solgan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Geometrik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Statikaning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rivojlanishiga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fransuz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olimlari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Varinon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(1654 —1722)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Puanso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(1777—1859)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katta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hissa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qo'shdilar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Analitik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statikaning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asoschisi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Lagranj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hisoblanadi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Statikaning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aksiomatik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metodlarini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rivojlantirishda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rus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olimlari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.Е.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Jukovskiy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ва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А.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Chapliginlarning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roli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uz-Latn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kattadir</a:t>
            </a:r>
            <a:r>
              <a:rPr kumimoji="0" lang="uz-Cyrl-UZ" altLang="ru-RU" sz="3000" b="0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kumimoji="0" lang="ru-RU" altLang="ru-RU" sz="30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>
            <a:extLst>
              <a:ext uri="{FF2B5EF4-FFF2-40B4-BE49-F238E27FC236}">
                <a16:creationId xmlns:a16="http://schemas.microsoft.com/office/drawing/2014/main" xmlns="" id="{9AF7851D-65F9-4263-9E95-D3D55D1098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8956" y="833061"/>
            <a:ext cx="8066087" cy="519187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Statikaning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tushunchalaridan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jismdir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tasirida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o'zgarmasa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jismga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absolyut</a:t>
            </a:r>
            <a:r>
              <a:rPr lang="uz-Cyrl-UZ" altLang="ru-RU" sz="25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uz-Cyrl-UZ" altLang="ru-RU" sz="25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5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altLang="ru-RU" sz="25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65740" t="21107" r="3688" b="51711"/>
          <a:stretch>
            <a:fillRect/>
          </a:stretch>
        </p:blipFill>
        <p:spPr bwMode="auto">
          <a:xfrm>
            <a:off x="857224" y="2428868"/>
            <a:ext cx="700092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357166"/>
            <a:ext cx="8215370" cy="6215106"/>
          </a:xfrm>
        </p:spPr>
        <p:txBody>
          <a:bodyPr/>
          <a:lstStyle/>
          <a:p>
            <a:pPr lvl="0"/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Boshqacha aytganda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absolyut qattiq jismning geometrik shakli o'zgarmaydi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deformatsiyalanmaydi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Kelgusida qattiq jism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yoki jism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deganda absolyut qattiq jism tushuniladi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Nazariy mexanikada o'lchamlari etiborga olinmaydigan darajada kichik bo’lgan jismga </a:t>
            </a:r>
            <a:r>
              <a:rPr lang="uz-Latn-UZ" sz="2400" b="1" i="1" dirty="0" smtClean="0">
                <a:latin typeface="Times New Roman" pitchFamily="18" charset="0"/>
                <a:cs typeface="Times New Roman" pitchFamily="18" charset="0"/>
              </a:rPr>
              <a:t>moddiy nuqta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 deyiladi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Berilgan jismni tasvirlovchi moddiy nuqta geometrik nuqtadan farqli ravishda berilgan jismning massasiga teng massaga hamda boshqa jismlarga o’zaro tasir etish xususiyatiga ega bo’ladi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64663" t="17490" r="9033" b="52472"/>
          <a:stretch>
            <a:fillRect/>
          </a:stretch>
        </p:blipFill>
        <p:spPr bwMode="auto">
          <a:xfrm>
            <a:off x="1428728" y="3786190"/>
            <a:ext cx="650085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>
            <a:extLst>
              <a:ext uri="{FF2B5EF4-FFF2-40B4-BE49-F238E27FC236}">
                <a16:creationId xmlns:a16="http://schemas.microsoft.com/office/drawing/2014/main" xmlns="" id="{EA29F7D9-9CEE-4A7D-92DC-23C53DCEF9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8956" y="540346"/>
            <a:ext cx="8066087" cy="6031926"/>
          </a:xfrm>
        </p:spPr>
        <p:txBody>
          <a:bodyPr/>
          <a:lstStyle/>
          <a:p>
            <a:pPr eaLnBrk="1" hangingPunct="1"/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to'plamidan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qarash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nuqtalar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bog'lanish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xususiyatlariga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bog’liq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jismga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uz-Cyrl-UZ" altLang="ru-RU" sz="24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tinch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mazkur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tasiridan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modulini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birligi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kattalik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solishtiriladi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ru-RU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66595" t="22434" r="8058" b="51901"/>
          <a:stretch>
            <a:fillRect/>
          </a:stretch>
        </p:blipFill>
        <p:spPr bwMode="auto">
          <a:xfrm>
            <a:off x="1785918" y="4000504"/>
            <a:ext cx="557216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0030C871-314A-43D5-9863-9049D55ACC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55650" y="333375"/>
            <a:ext cx="8137525" cy="5903913"/>
          </a:xfrm>
        </p:spPr>
        <p:txBody>
          <a:bodyPr/>
          <a:lstStyle/>
          <a:p>
            <a:pPr eaLnBrk="1" hangingPunct="1"/>
            <a:r>
              <a:rPr lang="uz-Latn-UZ" altLang="ru-RU" sz="2400">
                <a:solidFill>
                  <a:srgbClr val="CC0000"/>
                </a:solidFill>
              </a:rPr>
              <a:t>Kuch</a:t>
            </a:r>
            <a:r>
              <a:rPr lang="uz-Cyrl-UZ" altLang="ru-RU" sz="2400">
                <a:solidFill>
                  <a:srgbClr val="0000FF"/>
                </a:solidFill>
              </a:rPr>
              <a:t> — </a:t>
            </a:r>
            <a:r>
              <a:rPr lang="uz-Latn-UZ" altLang="ru-RU" sz="2400">
                <a:solidFill>
                  <a:srgbClr val="0000FF"/>
                </a:solidFill>
              </a:rPr>
              <a:t>vektor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kattalik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bo’lib</a:t>
            </a:r>
            <a:r>
              <a:rPr lang="uz-Cyrl-UZ" altLang="ru-RU" sz="2400">
                <a:solidFill>
                  <a:srgbClr val="0000FF"/>
                </a:solidFill>
              </a:rPr>
              <a:t>, </a:t>
            </a:r>
            <a:r>
              <a:rPr lang="uz-Latn-UZ" altLang="ru-RU" sz="2400">
                <a:solidFill>
                  <a:srgbClr val="0000FF"/>
                </a:solidFill>
              </a:rPr>
              <a:t>uni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chizmada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uzunligi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ma’lum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masshtabda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kuch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miqdorini</a:t>
            </a:r>
            <a:r>
              <a:rPr lang="uz-Cyrl-UZ" altLang="ru-RU" sz="2400">
                <a:solidFill>
                  <a:srgbClr val="0000FF"/>
                </a:solidFill>
              </a:rPr>
              <a:t>, </a:t>
            </a:r>
            <a:r>
              <a:rPr lang="uz-Latn-UZ" altLang="ru-RU" sz="2400">
                <a:solidFill>
                  <a:srgbClr val="0000FF"/>
                </a:solidFill>
              </a:rPr>
              <a:t>strelkani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yo'nalishi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kuch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yo'nalishini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ifodalovchi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vektor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kesma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tarzida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tasvirlanadi</a:t>
            </a:r>
            <a:r>
              <a:rPr lang="uz-Cyrl-UZ" altLang="ru-RU" sz="2400">
                <a:solidFill>
                  <a:srgbClr val="0000FF"/>
                </a:solidFill>
              </a:rPr>
              <a:t>. </a:t>
            </a:r>
            <a:r>
              <a:rPr lang="uz-Latn-UZ" altLang="ru-RU" sz="2400">
                <a:solidFill>
                  <a:srgbClr val="0000FF"/>
                </a:solidFill>
              </a:rPr>
              <a:t>Jismning</a:t>
            </a:r>
            <a:r>
              <a:rPr lang="uz-Cyrl-UZ" altLang="ru-RU" sz="2400">
                <a:solidFill>
                  <a:srgbClr val="0000FF"/>
                </a:solidFill>
              </a:rPr>
              <a:t> А </a:t>
            </a:r>
            <a:r>
              <a:rPr lang="uz-Latn-UZ" altLang="ru-RU" sz="2400">
                <a:solidFill>
                  <a:srgbClr val="0000FF"/>
                </a:solidFill>
              </a:rPr>
              <a:t>nuqtasiga</a:t>
            </a:r>
            <a:r>
              <a:rPr lang="en-US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kuch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qo'yilgan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bo’lsin</a:t>
            </a:r>
            <a:r>
              <a:rPr lang="uz-Cyrl-UZ" altLang="ru-RU" sz="2400">
                <a:solidFill>
                  <a:srgbClr val="0000FF"/>
                </a:solidFill>
              </a:rPr>
              <a:t>(1-</a:t>
            </a:r>
            <a:r>
              <a:rPr lang="uz-Latn-UZ" altLang="ru-RU" sz="2400">
                <a:solidFill>
                  <a:srgbClr val="0000FF"/>
                </a:solidFill>
              </a:rPr>
              <a:t>rasm</a:t>
            </a:r>
            <a:r>
              <a:rPr lang="uz-Cyrl-UZ" altLang="ru-RU" sz="2400">
                <a:solidFill>
                  <a:srgbClr val="0000FF"/>
                </a:solidFill>
              </a:rPr>
              <a:t>).</a:t>
            </a:r>
          </a:p>
          <a:p>
            <a:pPr eaLnBrk="1" hangingPunct="1"/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Kuch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vektori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yo'naltirilgan</a:t>
            </a:r>
            <a:r>
              <a:rPr lang="uz-Cyrl-UZ" altLang="ru-RU" sz="2400">
                <a:solidFill>
                  <a:srgbClr val="0000FF"/>
                </a:solidFill>
              </a:rPr>
              <a:t> ВС </a:t>
            </a:r>
            <a:r>
              <a:rPr lang="uz-Latn-UZ" altLang="ru-RU" sz="2400">
                <a:solidFill>
                  <a:srgbClr val="0000FF"/>
                </a:solidFill>
              </a:rPr>
              <a:t>to’g’ri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chiziqqa</a:t>
            </a:r>
            <a:r>
              <a:rPr lang="uz-Cyrl-UZ" altLang="ru-RU" sz="2400">
                <a:solidFill>
                  <a:srgbClr val="0000FF"/>
                </a:solidFill>
              </a:rPr>
              <a:t> </a:t>
            </a:r>
            <a:r>
              <a:rPr lang="uz-Latn-UZ" altLang="ru-RU" sz="2400" b="1" i="1">
                <a:solidFill>
                  <a:srgbClr val="CC0000"/>
                </a:solidFill>
              </a:rPr>
              <a:t>kuchning</a:t>
            </a:r>
            <a:r>
              <a:rPr lang="uz-Cyrl-UZ" altLang="ru-RU" sz="2400" b="1" i="1">
                <a:solidFill>
                  <a:srgbClr val="CC0000"/>
                </a:solidFill>
              </a:rPr>
              <a:t> </a:t>
            </a:r>
            <a:r>
              <a:rPr lang="uz-Latn-UZ" altLang="ru-RU" sz="2400" b="1" i="1">
                <a:solidFill>
                  <a:srgbClr val="CC0000"/>
                </a:solidFill>
              </a:rPr>
              <a:t>tasir</a:t>
            </a:r>
            <a:r>
              <a:rPr lang="uz-Cyrl-UZ" altLang="ru-RU" sz="2400" b="1" i="1">
                <a:solidFill>
                  <a:srgbClr val="CC0000"/>
                </a:solidFill>
              </a:rPr>
              <a:t> </a:t>
            </a:r>
            <a:r>
              <a:rPr lang="uz-Latn-UZ" altLang="ru-RU" sz="2400" b="1" i="1">
                <a:solidFill>
                  <a:srgbClr val="CC0000"/>
                </a:solidFill>
              </a:rPr>
              <a:t>chizig’i</a:t>
            </a:r>
            <a:r>
              <a:rPr lang="uz-Cyrl-UZ" altLang="ru-RU" sz="2400" b="1">
                <a:solidFill>
                  <a:srgbClr val="0000FF"/>
                </a:solidFill>
              </a:rPr>
              <a:t> </a:t>
            </a:r>
            <a:r>
              <a:rPr lang="uz-Latn-UZ" altLang="ru-RU" sz="2400">
                <a:solidFill>
                  <a:srgbClr val="0000FF"/>
                </a:solidFill>
              </a:rPr>
              <a:t>deyiladi</a:t>
            </a:r>
            <a:r>
              <a:rPr lang="uz-Cyrl-UZ" altLang="ru-RU" sz="2400">
                <a:solidFill>
                  <a:srgbClr val="0000FF"/>
                </a:solidFill>
              </a:rPr>
              <a:t>.</a:t>
            </a:r>
            <a:endParaRPr lang="ru-RU" altLang="ru-RU" sz="2400">
              <a:solidFill>
                <a:srgbClr val="0000FF"/>
              </a:solidFill>
            </a:endParaRPr>
          </a:p>
          <a:p>
            <a:pPr eaLnBrk="1" hangingPunct="1"/>
            <a:endParaRPr lang="ru-RU" altLang="ru-RU">
              <a:solidFill>
                <a:srgbClr val="0000FF"/>
              </a:solidFill>
            </a:endParaRP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xmlns="" id="{EF02FD51-1F8A-4812-8222-14CF62468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026" name="Object 6">
            <a:extLst>
              <a:ext uri="{FF2B5EF4-FFF2-40B4-BE49-F238E27FC236}">
                <a16:creationId xmlns:a16="http://schemas.microsoft.com/office/drawing/2014/main" xmlns="" id="{C988ADFD-22A2-4722-A075-72F5DE69F3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7213800"/>
              </p:ext>
            </p:extLst>
          </p:nvPr>
        </p:nvGraphicFramePr>
        <p:xfrm>
          <a:off x="7698308" y="1628776"/>
          <a:ext cx="1011984" cy="729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Формула" r:id="rId3" imgW="164957" imgH="203024" progId="Equation.3">
                  <p:embed/>
                </p:oleObj>
              </mc:Choice>
              <mc:Fallback>
                <p:oleObj name="Формула" r:id="rId3" imgW="164957" imgH="203024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8308" y="1628776"/>
                        <a:ext cx="1011984" cy="7295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8">
            <a:extLst>
              <a:ext uri="{FF2B5EF4-FFF2-40B4-BE49-F238E27FC236}">
                <a16:creationId xmlns:a16="http://schemas.microsoft.com/office/drawing/2014/main" xmlns="" id="{FCB06D70-1ADC-4F85-9899-66E55E192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716338"/>
            <a:ext cx="3455988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Rectangle 3">
            <a:extLst>
              <a:ext uri="{FF2B5EF4-FFF2-40B4-BE49-F238E27FC236}">
                <a16:creationId xmlns:a16="http://schemas.microsoft.com/office/drawing/2014/main" xmlns="" id="{9100E882-CAF7-49FC-B40C-203162C809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2945" y="430524"/>
            <a:ext cx="8786773" cy="6284818"/>
          </a:xfrm>
        </p:spPr>
        <p:txBody>
          <a:bodyPr/>
          <a:lstStyle/>
          <a:p>
            <a:pPr eaLnBrk="1" hangingPunct="1"/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Agar jismga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etsa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bunday</a:t>
            </a:r>
          </a:p>
          <a:p>
            <a:pPr eaLnBrk="1" hangingPunct="1"/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kuchlar to'plamiga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200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2200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ва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 quyidagidek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altLang="ru-RU" sz="22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belgilanadi</a:t>
            </a:r>
            <a:endParaRPr lang="ru-RU" altLang="ru-RU" sz="2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2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Tasir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200" dirty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      kuchlar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sistemasini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altLang="ru-RU" sz="2200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системаси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                     bilan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almashtirishda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o'zgarmasa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sistemasiga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uz-Cyrl-UZ" altLang="ru-RU" sz="22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2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200" dirty="0">
                <a:latin typeface="Times New Roman" pitchFamily="18" charset="0"/>
                <a:cs typeface="Times New Roman" pitchFamily="18" charset="0"/>
              </a:rPr>
              <a:t>yoziladi</a:t>
            </a:r>
            <a:r>
              <a:rPr lang="uz-Cyrl-UZ" altLang="ru-RU" sz="2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altLang="ru-RU" sz="2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22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uz-Latn-UZ" sz="120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 kuchlar sistemasi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yani</a:t>
            </a:r>
          </a:p>
          <a:p>
            <a:pPr algn="just" eaLnBrk="1" hangingPunct="1"/>
            <a:endParaRPr lang="uz-Cyrl-UZ" alt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uz-Cyrl-UZ" alt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kuchga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sistemasining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uz-Latn-UZ" altLang="ru-RU" sz="2000" b="1" i="1" dirty="0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uz-Cyrl-UZ" alt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latin typeface="Times New Roman" pitchFamily="18" charset="0"/>
                <a:cs typeface="Times New Roman" pitchFamily="18" charset="0"/>
              </a:rPr>
              <a:t>tasir</a:t>
            </a:r>
            <a:r>
              <a:rPr lang="uz-Cyrl-UZ" altLang="ru-RU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latin typeface="Times New Roman" pitchFamily="18" charset="0"/>
                <a:cs typeface="Times New Roman" pitchFamily="18" charset="0"/>
              </a:rPr>
              <a:t>etuvchisi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2" name="Rectangle 6">
            <a:extLst>
              <a:ext uri="{FF2B5EF4-FFF2-40B4-BE49-F238E27FC236}">
                <a16:creationId xmlns:a16="http://schemas.microsoft.com/office/drawing/2014/main" xmlns="" id="{680BED82-78BE-4922-80C4-B636858FE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050" name="Object 5">
            <a:extLst>
              <a:ext uri="{FF2B5EF4-FFF2-40B4-BE49-F238E27FC236}">
                <a16:creationId xmlns:a16="http://schemas.microsoft.com/office/drawing/2014/main" xmlns="" id="{68B6D575-3AC7-4911-A5E2-D13ECD6BBE4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0932760"/>
              </p:ext>
            </p:extLst>
          </p:nvPr>
        </p:nvGraphicFramePr>
        <p:xfrm>
          <a:off x="6357950" y="500042"/>
          <a:ext cx="1152525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7" name="Формула" r:id="rId3" imgW="723586" imgH="253890" progId="Equation.3">
                  <p:embed/>
                </p:oleObj>
              </mc:Choice>
              <mc:Fallback>
                <p:oleObj name="Формула" r:id="rId3" imgW="723586" imgH="25389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7950" y="500042"/>
                        <a:ext cx="1152525" cy="355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7">
            <a:extLst>
              <a:ext uri="{FF2B5EF4-FFF2-40B4-BE49-F238E27FC236}">
                <a16:creationId xmlns:a16="http://schemas.microsoft.com/office/drawing/2014/main" xmlns="" id="{17B12D29-4399-4242-8B21-B80147436C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3912673"/>
              </p:ext>
            </p:extLst>
          </p:nvPr>
        </p:nvGraphicFramePr>
        <p:xfrm>
          <a:off x="1919276" y="1238237"/>
          <a:ext cx="1081088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8" name="Формула" r:id="rId5" imgW="723586" imgH="253890" progId="Equation.3">
                  <p:embed/>
                </p:oleObj>
              </mc:Choice>
              <mc:Fallback>
                <p:oleObj name="Формула" r:id="rId5" imgW="723586" imgH="25389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9276" y="1238237"/>
                        <a:ext cx="1081088" cy="333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3" name="Rectangle 9">
            <a:extLst>
              <a:ext uri="{FF2B5EF4-FFF2-40B4-BE49-F238E27FC236}">
                <a16:creationId xmlns:a16="http://schemas.microsoft.com/office/drawing/2014/main" xmlns="" id="{C4B0E9B7-B5AC-4DEA-84F4-DDD06D5CC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052" name="Object 8">
            <a:extLst>
              <a:ext uri="{FF2B5EF4-FFF2-40B4-BE49-F238E27FC236}">
                <a16:creationId xmlns:a16="http://schemas.microsoft.com/office/drawing/2014/main" xmlns="" id="{B1649264-A47C-46DE-8197-E557FBAA61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831771"/>
              </p:ext>
            </p:extLst>
          </p:nvPr>
        </p:nvGraphicFramePr>
        <p:xfrm>
          <a:off x="2357422" y="1928802"/>
          <a:ext cx="1075232" cy="524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9" name="Формула" r:id="rId6" imgW="799753" imgH="253890" progId="Equation.3">
                  <p:embed/>
                </p:oleObj>
              </mc:Choice>
              <mc:Fallback>
                <p:oleObj name="Формула" r:id="rId6" imgW="799753" imgH="25389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22" y="1928802"/>
                        <a:ext cx="1075232" cy="52473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10">
            <a:extLst>
              <a:ext uri="{FF2B5EF4-FFF2-40B4-BE49-F238E27FC236}">
                <a16:creationId xmlns:a16="http://schemas.microsoft.com/office/drawing/2014/main" xmlns="" id="{4311D9B4-995C-4F02-B571-BBE6A0FFA3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9438358"/>
              </p:ext>
            </p:extLst>
          </p:nvPr>
        </p:nvGraphicFramePr>
        <p:xfrm>
          <a:off x="3071802" y="2357430"/>
          <a:ext cx="1081088" cy="376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" name="Формула" r:id="rId8" imgW="723586" imgH="253890" progId="Equation.3">
                  <p:embed/>
                </p:oleObj>
              </mc:Choice>
              <mc:Fallback>
                <p:oleObj name="Формула" r:id="rId8" imgW="723586" imgH="25389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02" y="2357430"/>
                        <a:ext cx="1081088" cy="37624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14">
            <a:extLst>
              <a:ext uri="{FF2B5EF4-FFF2-40B4-BE49-F238E27FC236}">
                <a16:creationId xmlns:a16="http://schemas.microsoft.com/office/drawing/2014/main" xmlns="" id="{69334C91-BE9D-4BC2-88C3-CE80D1A36BD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530365"/>
              </p:ext>
            </p:extLst>
          </p:nvPr>
        </p:nvGraphicFramePr>
        <p:xfrm>
          <a:off x="857224" y="3857628"/>
          <a:ext cx="1728788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1" name="Формула" r:id="rId9" imgW="850531" imgH="253890" progId="Equation.3">
                  <p:embed/>
                </p:oleObj>
              </mc:Choice>
              <mc:Fallback>
                <p:oleObj name="Формула" r:id="rId9" imgW="850531" imgH="25389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24" y="3857628"/>
                        <a:ext cx="1728788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13">
            <a:extLst>
              <a:ext uri="{FF2B5EF4-FFF2-40B4-BE49-F238E27FC236}">
                <a16:creationId xmlns:a16="http://schemas.microsoft.com/office/drawing/2014/main" xmlns="" id="{4A1D09A4-3BFB-4AA3-865D-9B55E4DF89C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96545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2" name="Формула" r:id="rId11" imgW="114151" imgH="215619" progId="Equation.3">
                  <p:embed/>
                </p:oleObj>
              </mc:Choice>
              <mc:Fallback>
                <p:oleObj name="Формула" r:id="rId11" imgW="114151" imgH="215619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96545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4" name="Picture 12">
            <a:extLst>
              <a:ext uri="{FF2B5EF4-FFF2-40B4-BE49-F238E27FC236}">
                <a16:creationId xmlns:a16="http://schemas.microsoft.com/office/drawing/2014/main" xmlns="" id="{43C837F9-2C0B-46F3-9FC3-4D901214D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3978281"/>
            <a:ext cx="7191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56" name="Object 11">
            <a:extLst>
              <a:ext uri="{FF2B5EF4-FFF2-40B4-BE49-F238E27FC236}">
                <a16:creationId xmlns:a16="http://schemas.microsoft.com/office/drawing/2014/main" xmlns="" id="{17EF42BC-BF6C-4367-A3EE-ADF3C18B25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2994390"/>
              </p:ext>
            </p:extLst>
          </p:nvPr>
        </p:nvGraphicFramePr>
        <p:xfrm>
          <a:off x="4085140" y="3917956"/>
          <a:ext cx="1368425" cy="43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3" name="Формула" r:id="rId14" imgW="799753" imgH="253890" progId="Equation.3">
                  <p:embed/>
                </p:oleObj>
              </mc:Choice>
              <mc:Fallback>
                <p:oleObj name="Формула" r:id="rId14" imgW="799753" imgH="25389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5140" y="3917956"/>
                        <a:ext cx="1368425" cy="439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Rectangle 15">
            <a:extLst>
              <a:ext uri="{FF2B5EF4-FFF2-40B4-BE49-F238E27FC236}">
                <a16:creationId xmlns:a16="http://schemas.microsoft.com/office/drawing/2014/main" xmlns="" id="{DD55D86F-0A36-4746-8C06-4B9043718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7082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066" name="Rectangle 16">
            <a:extLst>
              <a:ext uri="{FF2B5EF4-FFF2-40B4-BE49-F238E27FC236}">
                <a16:creationId xmlns:a16="http://schemas.microsoft.com/office/drawing/2014/main" xmlns="" id="{D51040C0-E4A2-443D-8986-D9736E3F5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65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067" name="Rectangle 17">
            <a:extLst>
              <a:ext uri="{FF2B5EF4-FFF2-40B4-BE49-F238E27FC236}">
                <a16:creationId xmlns:a16="http://schemas.microsoft.com/office/drawing/2014/main" xmlns="" id="{CCE1BE3C-B58B-43E2-9840-612779EE4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33575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068" name="Rectangle 18">
            <a:extLst>
              <a:ext uri="{FF2B5EF4-FFF2-40B4-BE49-F238E27FC236}">
                <a16:creationId xmlns:a16="http://schemas.microsoft.com/office/drawing/2014/main" xmlns="" id="{57E2D8ED-1336-4605-A0D3-2FDFDBBCB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3716338"/>
            <a:ext cx="2333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z-Cyrl-UZ" altLang="ru-RU" sz="14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uz-Cyrl-UZ" altLang="ru-RU" sz="1800">
              <a:latin typeface="Arial" panose="020B0604020202020204" pitchFamily="34" charset="0"/>
            </a:endParaRPr>
          </a:p>
        </p:txBody>
      </p:sp>
      <p:sp>
        <p:nvSpPr>
          <p:cNvPr id="2069" name="Rectangle 19">
            <a:extLst>
              <a:ext uri="{FF2B5EF4-FFF2-40B4-BE49-F238E27FC236}">
                <a16:creationId xmlns:a16="http://schemas.microsoft.com/office/drawing/2014/main" xmlns="" id="{9201122E-9B0A-4854-BC3C-DBFCF7D56F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889375"/>
            <a:ext cx="2222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sz="1100">
                <a:latin typeface="Arial" panose="020B0604020202020204" pitchFamily="34" charset="0"/>
              </a:rPr>
              <a:t> 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070" name="Rectangle 21">
            <a:extLst>
              <a:ext uri="{FF2B5EF4-FFF2-40B4-BE49-F238E27FC236}">
                <a16:creationId xmlns:a16="http://schemas.microsoft.com/office/drawing/2014/main" xmlns="" id="{5F131484-5F62-4FFB-A02E-D59D7AC08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057" name="Object 20">
            <a:extLst>
              <a:ext uri="{FF2B5EF4-FFF2-40B4-BE49-F238E27FC236}">
                <a16:creationId xmlns:a16="http://schemas.microsoft.com/office/drawing/2014/main" xmlns="" id="{EF8E87D8-B929-4311-9E7A-A552BA8871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8313147"/>
              </p:ext>
            </p:extLst>
          </p:nvPr>
        </p:nvGraphicFramePr>
        <p:xfrm>
          <a:off x="877203" y="4725607"/>
          <a:ext cx="1264230" cy="523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4" name="Формула" r:id="rId15" imgW="812447" imgH="253890" progId="Equation.3">
                  <p:embed/>
                </p:oleObj>
              </mc:Choice>
              <mc:Fallback>
                <p:oleObj name="Формула" r:id="rId15" imgW="812447" imgH="25389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7203" y="4725607"/>
                        <a:ext cx="1264230" cy="52387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1" name="Rectangle 23">
            <a:extLst>
              <a:ext uri="{FF2B5EF4-FFF2-40B4-BE49-F238E27FC236}">
                <a16:creationId xmlns:a16="http://schemas.microsoft.com/office/drawing/2014/main" xmlns="" id="{F1706630-D872-4F8C-A15F-2757531F1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2058" name="Object 22">
            <a:extLst>
              <a:ext uri="{FF2B5EF4-FFF2-40B4-BE49-F238E27FC236}">
                <a16:creationId xmlns:a16="http://schemas.microsoft.com/office/drawing/2014/main" xmlns="" id="{F381967A-A9BC-4BD8-B551-85082B961E7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9381978"/>
              </p:ext>
            </p:extLst>
          </p:nvPr>
        </p:nvGraphicFramePr>
        <p:xfrm>
          <a:off x="5676000" y="3857628"/>
          <a:ext cx="32476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5" name="Формула" r:id="rId17" imgW="152268" imgH="203024" progId="Equation.3">
                  <p:embed/>
                </p:oleObj>
              </mc:Choice>
              <mc:Fallback>
                <p:oleObj name="Формула" r:id="rId17" imgW="152268" imgH="203024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6000" y="3857628"/>
                        <a:ext cx="324760" cy="415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9" name="Object 26">
            <a:extLst>
              <a:ext uri="{FF2B5EF4-FFF2-40B4-BE49-F238E27FC236}">
                <a16:creationId xmlns:a16="http://schemas.microsoft.com/office/drawing/2014/main" xmlns="" id="{2A35E39E-5E6F-4838-B162-18288B1016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4891873"/>
              </p:ext>
            </p:extLst>
          </p:nvPr>
        </p:nvGraphicFramePr>
        <p:xfrm>
          <a:off x="4929190" y="5715016"/>
          <a:ext cx="1206500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6" name="Формула" r:id="rId19" imgW="850531" imgH="253890" progId="Equation.3">
                  <p:embed/>
                </p:oleObj>
              </mc:Choice>
              <mc:Fallback>
                <p:oleObj name="Формула" r:id="rId19" imgW="850531" imgH="25389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9190" y="5715016"/>
                        <a:ext cx="1206500" cy="366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72" name="Picture 25">
            <a:extLst>
              <a:ext uri="{FF2B5EF4-FFF2-40B4-BE49-F238E27FC236}">
                <a16:creationId xmlns:a16="http://schemas.microsoft.com/office/drawing/2014/main" xmlns="" id="{7E854C4C-A9A2-4C53-942B-6E0FD6AA4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140" y="5000636"/>
            <a:ext cx="486860" cy="208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60" name="Object 24">
            <a:extLst>
              <a:ext uri="{FF2B5EF4-FFF2-40B4-BE49-F238E27FC236}">
                <a16:creationId xmlns:a16="http://schemas.microsoft.com/office/drawing/2014/main" xmlns="" id="{01DCE20D-0792-4591-8A3F-A43F59193C3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7242868"/>
              </p:ext>
            </p:extLst>
          </p:nvPr>
        </p:nvGraphicFramePr>
        <p:xfrm flipH="1">
          <a:off x="4942459" y="5140965"/>
          <a:ext cx="63249" cy="400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7" name="Формула" r:id="rId20" imgW="152268" imgH="203024" progId="Equation.3">
                  <p:embed/>
                </p:oleObj>
              </mc:Choice>
              <mc:Fallback>
                <p:oleObj name="Формула" r:id="rId20" imgW="152268" imgH="203024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 flipH="1">
                        <a:off x="4942459" y="5140965"/>
                        <a:ext cx="63249" cy="4001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3" name="Rectangle 27">
            <a:extLst>
              <a:ext uri="{FF2B5EF4-FFF2-40B4-BE49-F238E27FC236}">
                <a16:creationId xmlns:a16="http://schemas.microsoft.com/office/drawing/2014/main" xmlns="" id="{342CDA10-D0FB-41E2-9377-325670786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074" name="Rectangle 28">
            <a:extLst>
              <a:ext uri="{FF2B5EF4-FFF2-40B4-BE49-F238E27FC236}">
                <a16:creationId xmlns:a16="http://schemas.microsoft.com/office/drawing/2014/main" xmlns="" id="{3DA966F5-657C-4E17-B95C-7EA92F6AA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613" y="25717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075" name="Rectangle 29">
            <a:extLst>
              <a:ext uri="{FF2B5EF4-FFF2-40B4-BE49-F238E27FC236}">
                <a16:creationId xmlns:a16="http://schemas.microsoft.com/office/drawing/2014/main" xmlns="" id="{53A1C032-F62E-46CC-8A84-12996ECDC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613" y="400050"/>
            <a:ext cx="233362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 eaLnBrk="1" hangingPunct="1"/>
            <a:r>
              <a:rPr lang="uz-Cyrl-UZ" altLang="ru-RU" sz="140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uz-Cyrl-UZ" altLang="ru-RU" sz="1800">
              <a:latin typeface="Arial" panose="020B0604020202020204" pitchFamily="34" charset="0"/>
            </a:endParaRPr>
          </a:p>
        </p:txBody>
      </p:sp>
      <p:sp>
        <p:nvSpPr>
          <p:cNvPr id="2076" name="Rectangle 30">
            <a:extLst>
              <a:ext uri="{FF2B5EF4-FFF2-40B4-BE49-F238E27FC236}">
                <a16:creationId xmlns:a16="http://schemas.microsoft.com/office/drawing/2014/main" xmlns="" id="{0311D1F0-EBE0-436C-99A7-2F1AB17B8A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613" y="90487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17725" algn="l"/>
              </a:tabLs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>
            <a:extLst>
              <a:ext uri="{FF2B5EF4-FFF2-40B4-BE49-F238E27FC236}">
                <a16:creationId xmlns:a16="http://schemas.microsoft.com/office/drawing/2014/main" xmlns="" id="{1C8F31EF-9635-44F1-B385-CACC867AF6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8072437" cy="576103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tasiridagi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tinch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qolsa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inersion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harakatda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nuqtalari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o'zgarmas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hil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tezlik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harakatlansa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tasiridagi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uz-Cyrl-UZ" altLang="ru-RU" sz="24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holatida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sistemasiga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muvozanatlashgan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uz-Cyrl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alt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endParaRPr lang="ru-RU" alt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Statika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bo'limida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deganda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tinch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uz-Cyrl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tushuniladi</a:t>
            </a:r>
            <a:r>
              <a:rPr lang="uz-Cyrl-UZ" altLang="ru-RU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alt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Rectangle 6">
            <a:extLst>
              <a:ext uri="{FF2B5EF4-FFF2-40B4-BE49-F238E27FC236}">
                <a16:creationId xmlns:a16="http://schemas.microsoft.com/office/drawing/2014/main" xmlns="" id="{8079A78F-93F0-4306-980F-3347A63F0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 l="69802" t="22053" r="10030" b="59696"/>
          <a:stretch>
            <a:fillRect/>
          </a:stretch>
        </p:blipFill>
        <p:spPr bwMode="auto">
          <a:xfrm>
            <a:off x="1357290" y="3786190"/>
            <a:ext cx="685804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1267" name="Rectangle 25"/>
          <p:cNvSpPr>
            <a:spLocks noChangeArrowheads="1"/>
          </p:cNvSpPr>
          <p:nvPr/>
        </p:nvSpPr>
        <p:spPr bwMode="auto">
          <a:xfrm>
            <a:off x="-381000" y="60261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1" name="Схема 20"/>
          <p:cNvGraphicFramePr/>
          <p:nvPr/>
        </p:nvGraphicFramePr>
        <p:xfrm>
          <a:off x="0" y="0"/>
          <a:ext cx="83058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954660"/>
      </p:ext>
    </p:extLst>
  </p:cSld>
  <p:clrMapOvr>
    <a:masterClrMapping/>
  </p:clrMapOvr>
  <p:transition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3">
            <a:extLst>
              <a:ext uri="{FF2B5EF4-FFF2-40B4-BE49-F238E27FC236}">
                <a16:creationId xmlns:a16="http://schemas.microsoft.com/office/drawing/2014/main" xmlns="" id="{A8871A35-A93C-49B9-9369-5E7D25ADE3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2989" y="357166"/>
            <a:ext cx="8245292" cy="6399786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uz-Latn-UZ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Statikada</a:t>
            </a:r>
            <a:r>
              <a:rPr lang="uz-Cyrl-UZ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jismga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o’zaro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jismlarga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qonunlar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kuzatishlar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aniqlangan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aksiomalar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tarzida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uz-Cyrl-UZ" altLang="ru-RU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altLang="ru-RU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</a:pPr>
            <a:endParaRPr lang="en-US" altLang="ru-RU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</a:pPr>
            <a:endParaRPr lang="en-US" altLang="ru-RU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</a:pPr>
            <a:endParaRPr lang="ru-RU" altLang="ru-RU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ru-RU" sz="20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z-Latn-UZ" altLang="ru-RU" sz="2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1-aksioma</a:t>
            </a:r>
            <a:r>
              <a:rPr lang="uz-Cyrl-UZ" altLang="ru-RU" sz="2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altLang="ru-RU" sz="2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Absolyut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jismga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muvozanatlashishi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miqdor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qo'yilgan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nuqtalardan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o'tuvchi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to'g’ri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yo'nalgan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yetarlidir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0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z-Latn-UZ" alt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1-aksioma</a:t>
            </a:r>
            <a:r>
              <a:rPr lang="uz-Cyrl-UZ" altLang="ru-RU" sz="20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muvozanatlashgan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sistemasini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ifodalaydi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tajribalarning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ko'rsatishicha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tasiridagi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muvozanatda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bo’la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olmaydi</a:t>
            </a:r>
            <a:r>
              <a:rPr lang="uz-Cyrl-UZ" altLang="ru-RU" sz="20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0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2" name="Rectangle 7">
            <a:extLst>
              <a:ext uri="{FF2B5EF4-FFF2-40B4-BE49-F238E27FC236}">
                <a16:creationId xmlns:a16="http://schemas.microsoft.com/office/drawing/2014/main" xmlns="" id="{8C2B603F-03E5-4C83-BCE4-08ADF4D5D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03" name="Rectangle 8">
            <a:extLst>
              <a:ext uri="{FF2B5EF4-FFF2-40B4-BE49-F238E27FC236}">
                <a16:creationId xmlns:a16="http://schemas.microsoft.com/office/drawing/2014/main" xmlns="" id="{F657C535-7E4B-4C4B-BBAD-24743EAD50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381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4104" name="Rectangle 10">
            <a:extLst>
              <a:ext uri="{FF2B5EF4-FFF2-40B4-BE49-F238E27FC236}">
                <a16:creationId xmlns:a16="http://schemas.microsoft.com/office/drawing/2014/main" xmlns="" id="{4A8FF85D-AD95-41B3-8401-7D57A3E9F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10" name="Рисунок 9"/>
          <p:cNvPicPr/>
          <p:nvPr/>
        </p:nvPicPr>
        <p:blipFill>
          <a:blip r:embed="rId2"/>
          <a:srcRect l="63923" t="19772" r="8284" b="41825"/>
          <a:stretch>
            <a:fillRect/>
          </a:stretch>
        </p:blipFill>
        <p:spPr bwMode="auto">
          <a:xfrm>
            <a:off x="1928794" y="1643050"/>
            <a:ext cx="478634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13">
            <a:extLst>
              <a:ext uri="{FF2B5EF4-FFF2-40B4-BE49-F238E27FC236}">
                <a16:creationId xmlns:a16="http://schemas.microsoft.com/office/drawing/2014/main" xmlns="" id="{37620B3A-D045-40E8-894A-3F9FBB8FBEEB}"/>
              </a:ext>
            </a:extLst>
          </p:cNvPr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2133600"/>
            <a:ext cx="5362575" cy="1971675"/>
          </a:xfrm>
          <a:noFill/>
        </p:spPr>
      </p:pic>
      <p:graphicFrame>
        <p:nvGraphicFramePr>
          <p:cNvPr id="5122" name="Object 16">
            <a:extLst>
              <a:ext uri="{FF2B5EF4-FFF2-40B4-BE49-F238E27FC236}">
                <a16:creationId xmlns:a16="http://schemas.microsoft.com/office/drawing/2014/main" xmlns="" id="{845BD7BB-07E6-41E9-A0B0-E2BA8F5F0C0F}"/>
              </a:ext>
            </a:extLst>
          </p:cNvPr>
          <p:cNvGraphicFramePr>
            <a:graphicFrameLocks noGrp="1" noChangeAspect="1"/>
          </p:cNvGraphicFramePr>
          <p:nvPr>
            <p:ph/>
          </p:nvPr>
        </p:nvGraphicFramePr>
        <p:xfrm>
          <a:off x="2411413" y="4603750"/>
          <a:ext cx="1655762" cy="72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9" name="Формула" r:id="rId4" imgW="457200" imgH="241300" progId="Equation.3">
                  <p:embed/>
                </p:oleObj>
              </mc:Choice>
              <mc:Fallback>
                <p:oleObj name="Формула" r:id="rId4" imgW="457200" imgH="241300" progId="Equation.3">
                  <p:embed/>
                  <p:pic>
                    <p:nvPicPr>
                      <p:cNvPr id="0" name="Picture 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1413" y="4603750"/>
                        <a:ext cx="1655762" cy="722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4" name="Picture 18">
            <a:extLst>
              <a:ext uri="{FF2B5EF4-FFF2-40B4-BE49-F238E27FC236}">
                <a16:creationId xmlns:a16="http://schemas.microsoft.com/office/drawing/2014/main" xmlns="" id="{3747D64F-4AE5-43FD-99EC-CACD7A3AC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786313"/>
            <a:ext cx="7921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20">
            <a:extLst>
              <a:ext uri="{FF2B5EF4-FFF2-40B4-BE49-F238E27FC236}">
                <a16:creationId xmlns:a16="http://schemas.microsoft.com/office/drawing/2014/main" xmlns="" id="{A67172A4-F132-459D-8E32-8E7259F29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4652963"/>
            <a:ext cx="720725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ru-RU" altLang="ru-RU" sz="2400" b="1" i="1">
                <a:latin typeface="Arial" panose="020B0604020202020204" pitchFamily="34" charset="0"/>
              </a:rPr>
              <a:t>0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6" name="Rectangle 3">
            <a:extLst>
              <a:ext uri="{FF2B5EF4-FFF2-40B4-BE49-F238E27FC236}">
                <a16:creationId xmlns:a16="http://schemas.microsoft.com/office/drawing/2014/main" xmlns="" id="{C3B2CDA3-AD52-4D9D-A08B-B62FF5E38C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76055" y="794867"/>
            <a:ext cx="8208962" cy="5537200"/>
          </a:xfrm>
        </p:spPr>
        <p:txBody>
          <a:bodyPr/>
          <a:lstStyle/>
          <a:p>
            <a:pPr eaLnBrk="1" hangingPunct="1"/>
            <a:r>
              <a:rPr lang="uz-Latn-UZ" altLang="ru-RU" sz="2000" b="1">
                <a:solidFill>
                  <a:srgbClr val="0000FF"/>
                </a:solidFill>
              </a:rPr>
              <a:t>2-aksioma</a:t>
            </a:r>
            <a:r>
              <a:rPr lang="uz-Cyrl-UZ" altLang="ru-RU" sz="2000">
                <a:solidFill>
                  <a:srgbClr val="0000FF"/>
                </a:solidFill>
              </a:rPr>
              <a:t>. </a:t>
            </a:r>
            <a:r>
              <a:rPr lang="uz-Latn-UZ" altLang="ru-RU" sz="2000" b="1" i="1">
                <a:solidFill>
                  <a:srgbClr val="CC0000"/>
                </a:solidFill>
              </a:rPr>
              <a:t>Berilgan</a:t>
            </a:r>
            <a:r>
              <a:rPr lang="uz-Cyrl-UZ" altLang="ru-RU" sz="2000" b="1" i="1">
                <a:solidFill>
                  <a:srgbClr val="CC0000"/>
                </a:solidFill>
              </a:rPr>
              <a:t>. </a:t>
            </a:r>
            <a:r>
              <a:rPr lang="uz-Latn-UZ" altLang="ru-RU" sz="2000" b="1" i="1">
                <a:solidFill>
                  <a:srgbClr val="CC0000"/>
                </a:solidFill>
              </a:rPr>
              <a:t>kuchlar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sistemasining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absolyut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qattiq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jismga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tasirini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o'zgartirmay</a:t>
            </a:r>
            <a:r>
              <a:rPr lang="uz-Cyrl-UZ" altLang="ru-RU" sz="2000" b="1" i="1">
                <a:solidFill>
                  <a:srgbClr val="CC0000"/>
                </a:solidFill>
              </a:rPr>
              <a:t>, </a:t>
            </a:r>
            <a:r>
              <a:rPr lang="uz-Latn-UZ" altLang="ru-RU" sz="2000" b="1" i="1">
                <a:solidFill>
                  <a:srgbClr val="CC0000"/>
                </a:solidFill>
              </a:rPr>
              <a:t>bu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kuchlar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sistemasi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qatoriga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muvozanatlashgan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kuchlar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sistemasini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qo'shish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yoki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undan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ayirish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mumkin</a:t>
            </a:r>
            <a:r>
              <a:rPr lang="uz-Cyrl-UZ" altLang="ru-RU" sz="2000" b="1" i="1">
                <a:solidFill>
                  <a:srgbClr val="CC0000"/>
                </a:solidFill>
              </a:rPr>
              <a:t>.</a:t>
            </a:r>
            <a:endParaRPr lang="ru-RU" altLang="ru-RU" sz="2000">
              <a:solidFill>
                <a:srgbClr val="CC0000"/>
              </a:solidFill>
            </a:endParaRPr>
          </a:p>
          <a:p>
            <a:pPr eaLnBrk="1" hangingPunct="1"/>
            <a:r>
              <a:rPr lang="uz-Latn-UZ" altLang="ru-RU" sz="2000">
                <a:solidFill>
                  <a:srgbClr val="0000FF"/>
                </a:solidFill>
              </a:rPr>
              <a:t>Bu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aksiomaga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ko’ra</a:t>
            </a:r>
            <a:r>
              <a:rPr lang="uz-Cyrl-UZ" altLang="ru-RU" sz="2000">
                <a:solidFill>
                  <a:srgbClr val="0000FF"/>
                </a:solidFill>
              </a:rPr>
              <a:t>, </a:t>
            </a:r>
            <a:r>
              <a:rPr lang="uz-Latn-UZ" altLang="ru-RU" sz="2000">
                <a:solidFill>
                  <a:srgbClr val="0000FF"/>
                </a:solidFill>
              </a:rPr>
              <a:t>agar</a:t>
            </a:r>
            <a:r>
              <a:rPr lang="ru-RU" altLang="ru-RU" sz="2000">
                <a:solidFill>
                  <a:srgbClr val="0000FF"/>
                </a:solidFill>
              </a:rPr>
              <a:t>    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ru-RU" altLang="ru-RU" sz="2000">
                <a:solidFill>
                  <a:srgbClr val="0000FF"/>
                </a:solidFill>
              </a:rPr>
              <a:t>          </a:t>
            </a:r>
            <a:r>
              <a:rPr lang="uz-Latn-UZ" altLang="ru-RU" sz="2000">
                <a:solidFill>
                  <a:srgbClr val="0000FF"/>
                </a:solidFill>
              </a:rPr>
              <a:t>kuchlar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sistemasiga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va</a:t>
            </a:r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00FF"/>
                </a:solidFill>
              </a:rPr>
              <a:t>        </a:t>
            </a:r>
            <a:r>
              <a:rPr lang="uz-Cyrl-UZ" altLang="ru-RU" sz="2000">
                <a:solidFill>
                  <a:srgbClr val="0000FF"/>
                </a:solidFill>
              </a:rPr>
              <a:t>  </a:t>
            </a:r>
            <a:r>
              <a:rPr lang="ru-RU" altLang="ru-RU" sz="2000">
                <a:solidFill>
                  <a:srgbClr val="0000FF"/>
                </a:solidFill>
              </a:rPr>
              <a:t>    </a:t>
            </a:r>
            <a:r>
              <a:rPr lang="uz-Cyrl-UZ" altLang="ru-RU" sz="2000">
                <a:solidFill>
                  <a:srgbClr val="0000FF"/>
                </a:solidFill>
              </a:rPr>
              <a:t>0 </a:t>
            </a:r>
            <a:r>
              <a:rPr lang="uz-Latn-UZ" altLang="ru-RU" sz="2000">
                <a:solidFill>
                  <a:srgbClr val="0000FF"/>
                </a:solidFill>
              </a:rPr>
              <a:t>sistemasini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qo'shaak</a:t>
            </a:r>
            <a:r>
              <a:rPr lang="uz-Cyrl-UZ" altLang="ru-RU" sz="2000">
                <a:solidFill>
                  <a:srgbClr val="0000FF"/>
                </a:solidFill>
              </a:rPr>
              <a:t>, </a:t>
            </a:r>
            <a:r>
              <a:rPr lang="uz-Latn-UZ" altLang="ru-RU" sz="2000">
                <a:solidFill>
                  <a:srgbClr val="0000FF"/>
                </a:solidFill>
              </a:rPr>
              <a:t>u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holda</a:t>
            </a:r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r>
              <a:rPr lang="uz-Latn-UZ" altLang="ru-RU" sz="2000">
                <a:solidFill>
                  <a:srgbClr val="0000FF"/>
                </a:solidFill>
              </a:rPr>
              <a:t>munosabat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o'rinli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bo’ladi</a:t>
            </a:r>
            <a:r>
              <a:rPr lang="uz-Cyrl-UZ" altLang="ru-RU" sz="2000">
                <a:solidFill>
                  <a:srgbClr val="0000FF"/>
                </a:solidFill>
              </a:rPr>
              <a:t>. </a:t>
            </a:r>
            <a:r>
              <a:rPr lang="uz-Latn-UZ" altLang="ru-RU" sz="2000">
                <a:solidFill>
                  <a:srgbClr val="0000FF"/>
                </a:solidFill>
              </a:rPr>
              <a:t>Xuddi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shuningdek</a:t>
            </a:r>
            <a:r>
              <a:rPr lang="uz-Cyrl-UZ" altLang="ru-RU" sz="2000">
                <a:solidFill>
                  <a:srgbClr val="0000FF"/>
                </a:solidFill>
              </a:rPr>
              <a:t>, </a:t>
            </a:r>
            <a:r>
              <a:rPr lang="ru-RU" altLang="ru-RU" sz="2000">
                <a:solidFill>
                  <a:srgbClr val="0000FF"/>
                </a:solidFill>
              </a:rPr>
              <a:t>        </a:t>
            </a:r>
            <a:r>
              <a:rPr lang="uz-Latn-UZ" altLang="ru-RU" sz="2000">
                <a:solidFill>
                  <a:srgbClr val="0000FF"/>
                </a:solidFill>
              </a:rPr>
              <a:t>kuchlar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sistemasida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va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ru-RU" altLang="ru-RU" sz="2000">
                <a:solidFill>
                  <a:srgbClr val="0000FF"/>
                </a:solidFill>
              </a:rPr>
              <a:t>                     </a:t>
            </a:r>
            <a:r>
              <a:rPr lang="uz-Cyrl-UZ" altLang="ru-RU" sz="2000">
                <a:solidFill>
                  <a:srgbClr val="0000FF"/>
                </a:solidFill>
              </a:rPr>
              <a:t>0 </a:t>
            </a:r>
            <a:r>
              <a:rPr lang="uz-Latn-UZ" altLang="ru-RU" sz="2000">
                <a:solidFill>
                  <a:srgbClr val="0000FF"/>
                </a:solidFill>
              </a:rPr>
              <a:t>bo’lsa</a:t>
            </a:r>
            <a:r>
              <a:rPr lang="uz-Cyrl-UZ" altLang="ru-RU" sz="2000">
                <a:solidFill>
                  <a:srgbClr val="0000FF"/>
                </a:solidFill>
              </a:rPr>
              <a:t>,</a:t>
            </a:r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00FF"/>
                </a:solidFill>
              </a:rPr>
              <a:t>                                                     </a:t>
            </a:r>
            <a:r>
              <a:rPr lang="uz-Latn-UZ" altLang="ru-RU" sz="2000">
                <a:solidFill>
                  <a:srgbClr val="0000FF"/>
                </a:solidFill>
              </a:rPr>
              <a:t>ham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o’rinlidir.</a:t>
            </a:r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r>
              <a:rPr lang="uz-Latn-UZ" altLang="ru-RU" sz="2000">
                <a:solidFill>
                  <a:srgbClr val="0000FF"/>
                </a:solidFill>
              </a:rPr>
              <a:t>Natijada</a:t>
            </a:r>
            <a:r>
              <a:rPr lang="uz-Cyrl-UZ" altLang="ru-RU" sz="2000">
                <a:solidFill>
                  <a:srgbClr val="0000FF"/>
                </a:solidFill>
              </a:rPr>
              <a:t>.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Kuchni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uning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tasir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chizig’i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bo’ylab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jismning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ixtiyoriy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nuqtasiga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ko'chirish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bilan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kuchning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jismga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tasiri</a:t>
            </a:r>
            <a:r>
              <a:rPr lang="uz-Cyrl-UZ" altLang="ru-RU" sz="2000" i="1">
                <a:solidFill>
                  <a:srgbClr val="0000FF"/>
                </a:solidFill>
              </a:rPr>
              <a:t> </a:t>
            </a:r>
            <a:r>
              <a:rPr lang="uz-Latn-UZ" altLang="ru-RU" sz="2000" i="1">
                <a:solidFill>
                  <a:srgbClr val="0000FF"/>
                </a:solidFill>
              </a:rPr>
              <a:t>o'zgarmaydi</a:t>
            </a:r>
            <a:r>
              <a:rPr lang="uz-Cyrl-UZ" altLang="ru-RU" sz="2000" i="1">
                <a:solidFill>
                  <a:srgbClr val="0000FF"/>
                </a:solidFill>
              </a:rPr>
              <a:t>.</a:t>
            </a:r>
            <a:endParaRPr lang="ru-RU" altLang="ru-RU" sz="2000">
              <a:solidFill>
                <a:srgbClr val="0000FF"/>
              </a:solidFill>
            </a:endParaRPr>
          </a:p>
          <a:p>
            <a:pPr eaLnBrk="1" hangingPunct="1"/>
            <a:endParaRPr lang="ru-RU" altLang="ru-RU" sz="2000">
              <a:solidFill>
                <a:srgbClr val="0000FF"/>
              </a:solidFill>
            </a:endParaRPr>
          </a:p>
        </p:txBody>
      </p:sp>
      <p:sp>
        <p:nvSpPr>
          <p:cNvPr id="6157" name="Rectangle 6">
            <a:extLst>
              <a:ext uri="{FF2B5EF4-FFF2-40B4-BE49-F238E27FC236}">
                <a16:creationId xmlns:a16="http://schemas.microsoft.com/office/drawing/2014/main" xmlns="" id="{D9D5BF02-9680-4BF8-9B63-8AB0724A8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6146" name="Object 5">
            <a:extLst>
              <a:ext uri="{FF2B5EF4-FFF2-40B4-BE49-F238E27FC236}">
                <a16:creationId xmlns:a16="http://schemas.microsoft.com/office/drawing/2014/main" xmlns="" id="{EAD6DF0B-AB64-43D5-BEFF-92FA289281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27538" y="1938338"/>
          <a:ext cx="1223962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" name="Формула" r:id="rId3" imgW="825500" imgH="254000" progId="Equation.3">
                  <p:embed/>
                </p:oleObj>
              </mc:Choice>
              <mc:Fallback>
                <p:oleObj name="Формула" r:id="rId3" imgW="825500" imgH="2540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1938338"/>
                        <a:ext cx="1223962" cy="379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8">
            <a:extLst>
              <a:ext uri="{FF2B5EF4-FFF2-40B4-BE49-F238E27FC236}">
                <a16:creationId xmlns:a16="http://schemas.microsoft.com/office/drawing/2014/main" xmlns="" id="{478B1EC0-4260-4DB0-8F2F-3EFC09D5040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42988" y="2349500"/>
          <a:ext cx="719137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6" name="Формула" r:id="rId5" imgW="495085" imgH="241195" progId="Equation.3">
                  <p:embed/>
                </p:oleObj>
              </mc:Choice>
              <mc:Fallback>
                <p:oleObj name="Формула" r:id="rId5" imgW="495085" imgH="241195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2349500"/>
                        <a:ext cx="719137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8" name="Picture 7">
            <a:extLst>
              <a:ext uri="{FF2B5EF4-FFF2-40B4-BE49-F238E27FC236}">
                <a16:creationId xmlns:a16="http://schemas.microsoft.com/office/drawing/2014/main" xmlns="" id="{E13B8B98-44E8-4C92-A983-FF31311A0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492375"/>
            <a:ext cx="33337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Rectangle 9">
            <a:extLst>
              <a:ext uri="{FF2B5EF4-FFF2-40B4-BE49-F238E27FC236}">
                <a16:creationId xmlns:a16="http://schemas.microsoft.com/office/drawing/2014/main" xmlns="" id="{700083AD-5A98-4620-A83E-CA3ED9CDC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0" name="Rectangle 10">
            <a:extLst>
              <a:ext uri="{FF2B5EF4-FFF2-40B4-BE49-F238E27FC236}">
                <a16:creationId xmlns:a16="http://schemas.microsoft.com/office/drawing/2014/main" xmlns="" id="{77D06347-5CEC-4C49-9F96-742E2E0F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1416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6148" name="Object 14">
            <a:extLst>
              <a:ext uri="{FF2B5EF4-FFF2-40B4-BE49-F238E27FC236}">
                <a16:creationId xmlns:a16="http://schemas.microsoft.com/office/drawing/2014/main" xmlns="" id="{2883ABBA-3084-460C-B8B5-B5C65279002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39975" y="2781300"/>
          <a:ext cx="13684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7" name="Формула" r:id="rId8" imgW="812447" imgH="253890" progId="Equation.3">
                  <p:embed/>
                </p:oleObj>
              </mc:Choice>
              <mc:Fallback>
                <p:oleObj name="Формула" r:id="rId8" imgW="812447" imgH="25389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2781300"/>
                        <a:ext cx="1368425" cy="434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13">
            <a:extLst>
              <a:ext uri="{FF2B5EF4-FFF2-40B4-BE49-F238E27FC236}">
                <a16:creationId xmlns:a16="http://schemas.microsoft.com/office/drawing/2014/main" xmlns="" id="{705797B9-3E0C-4DBD-93B5-1FDE6FC02B6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571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8" name="Формула" r:id="rId10" imgW="114151" imgH="215619" progId="Equation.3">
                  <p:embed/>
                </p:oleObj>
              </mc:Choice>
              <mc:Fallback>
                <p:oleObj name="Формула" r:id="rId10" imgW="114151" imgH="215619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571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1" name="Picture 12">
            <a:extLst>
              <a:ext uri="{FF2B5EF4-FFF2-40B4-BE49-F238E27FC236}">
                <a16:creationId xmlns:a16="http://schemas.microsoft.com/office/drawing/2014/main" xmlns="" id="{22A44391-F315-4506-BE16-C45E07E48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924175"/>
            <a:ext cx="6477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150" name="Object 11">
            <a:extLst>
              <a:ext uri="{FF2B5EF4-FFF2-40B4-BE49-F238E27FC236}">
                <a16:creationId xmlns:a16="http://schemas.microsoft.com/office/drawing/2014/main" xmlns="" id="{9E8A205B-4F49-468C-A6A8-94F6FEA46A1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87900" y="2852738"/>
          <a:ext cx="1871663" cy="392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9" name="Формула" r:id="rId12" imgW="1231366" imgH="253890" progId="Equation.3">
                  <p:embed/>
                </p:oleObj>
              </mc:Choice>
              <mc:Fallback>
                <p:oleObj name="Формула" r:id="rId12" imgW="1231366" imgH="25389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852738"/>
                        <a:ext cx="1871663" cy="392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2" name="Rectangle 15">
            <a:extLst>
              <a:ext uri="{FF2B5EF4-FFF2-40B4-BE49-F238E27FC236}">
                <a16:creationId xmlns:a16="http://schemas.microsoft.com/office/drawing/2014/main" xmlns="" id="{B190AFB2-9D47-43E8-8657-75CEB1142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3" name="Rectangle 16">
            <a:extLst>
              <a:ext uri="{FF2B5EF4-FFF2-40B4-BE49-F238E27FC236}">
                <a16:creationId xmlns:a16="http://schemas.microsoft.com/office/drawing/2014/main" xmlns="" id="{73A4F5AA-9291-4FED-A869-F6F1A1F3A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4" name="Rectangle 17">
            <a:extLst>
              <a:ext uri="{FF2B5EF4-FFF2-40B4-BE49-F238E27FC236}">
                <a16:creationId xmlns:a16="http://schemas.microsoft.com/office/drawing/2014/main" xmlns="" id="{30273167-F34C-46C0-8A9E-83ECD5476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765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5" name="Rectangle 18">
            <a:extLst>
              <a:ext uri="{FF2B5EF4-FFF2-40B4-BE49-F238E27FC236}">
                <a16:creationId xmlns:a16="http://schemas.microsoft.com/office/drawing/2014/main" xmlns="" id="{88F36C47-CC42-452A-BDA4-97288C9C2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7488" y="52388"/>
            <a:ext cx="9144001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66" name="Rectangle 20">
            <a:extLst>
              <a:ext uri="{FF2B5EF4-FFF2-40B4-BE49-F238E27FC236}">
                <a16:creationId xmlns:a16="http://schemas.microsoft.com/office/drawing/2014/main" xmlns="" id="{BE36E31E-0C2F-44BB-8A01-CE2933E7F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6151" name="Object 19">
            <a:extLst>
              <a:ext uri="{FF2B5EF4-FFF2-40B4-BE49-F238E27FC236}">
                <a16:creationId xmlns:a16="http://schemas.microsoft.com/office/drawing/2014/main" xmlns="" id="{2B2D252D-B342-4B1F-AA8B-3887D8C2040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8" y="3141663"/>
          <a:ext cx="1660525" cy="347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0" name="Формула" r:id="rId14" imgW="1231366" imgH="253890" progId="Equation.3">
                  <p:embed/>
                </p:oleObj>
              </mc:Choice>
              <mc:Fallback>
                <p:oleObj name="Формула" r:id="rId14" imgW="1231366" imgH="25389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3141663"/>
                        <a:ext cx="1660525" cy="347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Object 22">
            <a:extLst>
              <a:ext uri="{FF2B5EF4-FFF2-40B4-BE49-F238E27FC236}">
                <a16:creationId xmlns:a16="http://schemas.microsoft.com/office/drawing/2014/main" xmlns="" id="{C15BB5B7-323D-4836-A5C4-A1D6B0FEEB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3375033"/>
              </p:ext>
            </p:extLst>
          </p:nvPr>
        </p:nvGraphicFramePr>
        <p:xfrm flipH="1">
          <a:off x="5221288" y="3500438"/>
          <a:ext cx="841582" cy="354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1" name="Формула" r:id="rId16" imgW="482391" imgH="241195" progId="Equation.3">
                  <p:embed/>
                </p:oleObj>
              </mc:Choice>
              <mc:Fallback>
                <p:oleObj name="Формула" r:id="rId16" imgW="482391" imgH="241195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 flipH="1">
                        <a:off x="5221288" y="3500438"/>
                        <a:ext cx="841582" cy="354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7" name="Picture 21">
            <a:extLst>
              <a:ext uri="{FF2B5EF4-FFF2-40B4-BE49-F238E27FC236}">
                <a16:creationId xmlns:a16="http://schemas.microsoft.com/office/drawing/2014/main" xmlns="" id="{B705F24D-4627-4B6C-8B15-295FDB06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680536" y="5038965"/>
            <a:ext cx="1941927" cy="83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8" name="Rectangle 23">
            <a:extLst>
              <a:ext uri="{FF2B5EF4-FFF2-40B4-BE49-F238E27FC236}">
                <a16:creationId xmlns:a16="http://schemas.microsoft.com/office/drawing/2014/main" xmlns="" id="{5CF86487-7146-4835-9F9A-A77917DDA2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6153" name="Object 29">
            <a:extLst>
              <a:ext uri="{FF2B5EF4-FFF2-40B4-BE49-F238E27FC236}">
                <a16:creationId xmlns:a16="http://schemas.microsoft.com/office/drawing/2014/main" xmlns="" id="{554F2E66-54B8-4B62-BC84-D54AFFCDD4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8271185"/>
              </p:ext>
            </p:extLst>
          </p:nvPr>
        </p:nvGraphicFramePr>
        <p:xfrm>
          <a:off x="1385173" y="4971221"/>
          <a:ext cx="20161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2" name="Формула" r:id="rId18" imgW="1218671" imgH="253890" progId="Equation.3">
                  <p:embed/>
                </p:oleObj>
              </mc:Choice>
              <mc:Fallback>
                <p:oleObj name="Формула" r:id="rId18" imgW="1218671" imgH="25389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5173" y="4971221"/>
                        <a:ext cx="2016125" cy="425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" name="Object 28">
            <a:extLst>
              <a:ext uri="{FF2B5EF4-FFF2-40B4-BE49-F238E27FC236}">
                <a16:creationId xmlns:a16="http://schemas.microsoft.com/office/drawing/2014/main" xmlns="" id="{1F9804F8-90B6-4155-A82C-29ABBD7F40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57175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3" name="Формула" r:id="rId20" imgW="114151" imgH="215619" progId="Equation.3">
                  <p:embed/>
                </p:oleObj>
              </mc:Choice>
              <mc:Fallback>
                <p:oleObj name="Формула" r:id="rId20" imgW="114151" imgH="215619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57175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9" name="Picture 27">
            <a:extLst>
              <a:ext uri="{FF2B5EF4-FFF2-40B4-BE49-F238E27FC236}">
                <a16:creationId xmlns:a16="http://schemas.microsoft.com/office/drawing/2014/main" xmlns="" id="{9E53E46C-F621-4F01-BDA9-1256662C6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33337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155" name="Object 26">
            <a:extLst>
              <a:ext uri="{FF2B5EF4-FFF2-40B4-BE49-F238E27FC236}">
                <a16:creationId xmlns:a16="http://schemas.microsoft.com/office/drawing/2014/main" xmlns="" id="{0519DC7A-9C53-4C6E-A86D-47EAD95366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9504480"/>
              </p:ext>
            </p:extLst>
          </p:nvPr>
        </p:nvGraphicFramePr>
        <p:xfrm>
          <a:off x="4427538" y="4076700"/>
          <a:ext cx="130492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34" name="Формула" r:id="rId21" imgW="799753" imgH="253890" progId="Equation.3">
                  <p:embed/>
                </p:oleObj>
              </mc:Choice>
              <mc:Fallback>
                <p:oleObj name="Формула" r:id="rId21" imgW="799753" imgH="25389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7538" y="4076700"/>
                        <a:ext cx="1304925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0" name="Rectangle 30">
            <a:extLst>
              <a:ext uri="{FF2B5EF4-FFF2-40B4-BE49-F238E27FC236}">
                <a16:creationId xmlns:a16="http://schemas.microsoft.com/office/drawing/2014/main" xmlns="" id="{9C9852E0-2368-4AAB-94B6-8EF31B9C1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71" name="Rectangle 31">
            <a:extLst>
              <a:ext uri="{FF2B5EF4-FFF2-40B4-BE49-F238E27FC236}">
                <a16:creationId xmlns:a16="http://schemas.microsoft.com/office/drawing/2014/main" xmlns="" id="{6AF2A81A-ECB1-47B4-952C-47A7C518B7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7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72" name="Rectangle 32">
            <a:extLst>
              <a:ext uri="{FF2B5EF4-FFF2-40B4-BE49-F238E27FC236}">
                <a16:creationId xmlns:a16="http://schemas.microsoft.com/office/drawing/2014/main" xmlns="" id="{6AC28881-0DD7-4CDE-A823-0ECD732133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62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173" name="Rectangle 33">
            <a:extLst>
              <a:ext uri="{FF2B5EF4-FFF2-40B4-BE49-F238E27FC236}">
                <a16:creationId xmlns:a16="http://schemas.microsoft.com/office/drawing/2014/main" xmlns="" id="{C391865D-5B0F-4BFB-8A40-25422DE43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9125"/>
            <a:ext cx="2333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z-Cyrl-UZ" altLang="ru-RU" sz="14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uz-Cyrl-UZ" altLang="ru-RU" sz="1800">
              <a:latin typeface="Arial" panose="020B0604020202020204" pitchFamily="34" charset="0"/>
            </a:endParaRPr>
          </a:p>
        </p:txBody>
      </p:sp>
      <p:sp>
        <p:nvSpPr>
          <p:cNvPr id="6174" name="Rectangle 34">
            <a:extLst>
              <a:ext uri="{FF2B5EF4-FFF2-40B4-BE49-F238E27FC236}">
                <a16:creationId xmlns:a16="http://schemas.microsoft.com/office/drawing/2014/main" xmlns="" id="{9B2EE991-61EC-4D63-86FA-0ED93A0FF1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81100"/>
            <a:ext cx="2222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ru-RU" altLang="ru-RU" sz="1100">
                <a:latin typeface="Arial" panose="020B0604020202020204" pitchFamily="34" charset="0"/>
              </a:rPr>
              <a:t> 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pic>
        <p:nvPicPr>
          <p:cNvPr id="6175" name="Picture 35">
            <a:extLst>
              <a:ext uri="{FF2B5EF4-FFF2-40B4-BE49-F238E27FC236}">
                <a16:creationId xmlns:a16="http://schemas.microsoft.com/office/drawing/2014/main" xmlns="" id="{4DEF869F-1800-4551-B4F4-1C7CCCEA4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149725"/>
            <a:ext cx="5762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>
            <a:extLst>
              <a:ext uri="{FF2B5EF4-FFF2-40B4-BE49-F238E27FC236}">
                <a16:creationId xmlns:a16="http://schemas.microsoft.com/office/drawing/2014/main" xmlns="" id="{BD3EFBF3-3EBF-4970-B4F7-F16F0C771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981075"/>
            <a:ext cx="5748338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170" name="Object 5">
            <a:extLst>
              <a:ext uri="{FF2B5EF4-FFF2-40B4-BE49-F238E27FC236}">
                <a16:creationId xmlns:a16="http://schemas.microsoft.com/office/drawing/2014/main" xmlns="" id="{A383DCD6-F74E-4445-95FB-1389FD3CBED3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1619250" y="4868863"/>
          <a:ext cx="2089150" cy="65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Формула" r:id="rId4" imgW="812447" imgH="253890" progId="Equation.3">
                  <p:embed/>
                </p:oleObj>
              </mc:Choice>
              <mc:Fallback>
                <p:oleObj name="Формула" r:id="rId4" imgW="812447" imgH="253890" progId="Equation.3">
                  <p:embed/>
                  <p:pic>
                    <p:nvPicPr>
                      <p:cNvPr id="0" name="Picture 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4868863"/>
                        <a:ext cx="2089150" cy="652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74" name="Picture 7">
            <a:extLst>
              <a:ext uri="{FF2B5EF4-FFF2-40B4-BE49-F238E27FC236}">
                <a16:creationId xmlns:a16="http://schemas.microsoft.com/office/drawing/2014/main" xmlns="" id="{8169A961-DE1E-48D1-89A9-55585CC1E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5033963"/>
            <a:ext cx="935038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171" name="Object 8">
            <a:extLst>
              <a:ext uri="{FF2B5EF4-FFF2-40B4-BE49-F238E27FC236}">
                <a16:creationId xmlns:a16="http://schemas.microsoft.com/office/drawing/2014/main" xmlns="" id="{FE740D39-5C9C-4FBD-BA61-87C8FBB62A8E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787900" y="4941888"/>
          <a:ext cx="28797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Формула" r:id="rId7" imgW="1231366" imgH="253890" progId="Equation.3">
                  <p:embed/>
                </p:oleObj>
              </mc:Choice>
              <mc:Fallback>
                <p:oleObj name="Формула" r:id="rId7" imgW="1231366" imgH="253890" progId="Equation.3">
                  <p:embed/>
                  <p:pic>
                    <p:nvPicPr>
                      <p:cNvPr id="0" name="Picture 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4941888"/>
                        <a:ext cx="2879725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Rectangle 3">
            <a:extLst>
              <a:ext uri="{FF2B5EF4-FFF2-40B4-BE49-F238E27FC236}">
                <a16:creationId xmlns:a16="http://schemas.microsoft.com/office/drawing/2014/main" xmlns="" id="{4E546C56-012F-4807-92C3-9533AA10D6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640763" cy="5537200"/>
          </a:xfrm>
        </p:spPr>
        <p:txBody>
          <a:bodyPr/>
          <a:lstStyle/>
          <a:p>
            <a:pPr eaLnBrk="1" hangingPunct="1"/>
            <a:r>
              <a:rPr lang="uz-Latn-UZ" altLang="ru-RU" sz="2000" b="1" dirty="0">
                <a:solidFill>
                  <a:srgbClr val="0000FF"/>
                </a:solidFill>
              </a:rPr>
              <a:t>3-aksioma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Cyrl-UZ" altLang="ru-RU" sz="2000" b="1" i="1" dirty="0">
                <a:solidFill>
                  <a:srgbClr val="CC0000"/>
                </a:solidFill>
              </a:rPr>
              <a:t>(</a:t>
            </a:r>
            <a:r>
              <a:rPr lang="uz-Latn-UZ" altLang="ru-RU" sz="2000" b="1" i="1" dirty="0">
                <a:solidFill>
                  <a:srgbClr val="CC0000"/>
                </a:solidFill>
              </a:rPr>
              <a:t>parallelogram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aksiomasi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).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Jismning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biror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nuqtasiga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qo'yilgan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,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bir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to'g’ri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chiziqda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yotmagan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ikki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kuchning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teng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tasir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etuvchisi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miqdor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va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yo'nalishi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jihatdan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shu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kuchlarga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qurilgan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parallelogramning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kuchlar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qo’yilgan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nuqtadan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o'tuvchi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dioganali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bilan</a:t>
            </a:r>
            <a:r>
              <a:rPr lang="uz-Cyrl-UZ" altLang="ru-RU" sz="2000" b="1" i="1" dirty="0">
                <a:solidFill>
                  <a:srgbClr val="CC0000"/>
                </a:solidFill>
              </a:rPr>
              <a:t> </a:t>
            </a:r>
            <a:r>
              <a:rPr lang="uz-Latn-UZ" altLang="ru-RU" sz="2000" b="1" i="1" dirty="0">
                <a:solidFill>
                  <a:srgbClr val="CC0000"/>
                </a:solidFill>
              </a:rPr>
              <a:t>ifodalanadi</a:t>
            </a:r>
            <a:r>
              <a:rPr lang="uz-Cyrl-UZ" altLang="ru-RU" sz="2000" b="1" i="1" dirty="0">
                <a:solidFill>
                  <a:srgbClr val="CC0000"/>
                </a:solidFill>
              </a:rPr>
              <a:t>.</a:t>
            </a:r>
            <a:endParaRPr lang="ru-RU" altLang="ru-RU" sz="2000" b="1" i="1" dirty="0">
              <a:solidFill>
                <a:srgbClr val="CC0000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endParaRPr lang="uz-Cyrl-UZ" altLang="ru-RU" sz="2000" dirty="0">
              <a:solidFill>
                <a:srgbClr val="CC0000"/>
              </a:solidFill>
            </a:endParaRPr>
          </a:p>
          <a:p>
            <a:pPr eaLnBrk="1" hangingPunct="1"/>
            <a:r>
              <a:rPr lang="uz-Latn-UZ" altLang="ru-RU" sz="2000" dirty="0">
                <a:solidFill>
                  <a:srgbClr val="0000FF"/>
                </a:solidFill>
              </a:rPr>
              <a:t>Jismning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biror</a:t>
            </a:r>
            <a:r>
              <a:rPr lang="uz-Cyrl-UZ" altLang="ru-RU" sz="2000" dirty="0">
                <a:solidFill>
                  <a:srgbClr val="0000FF"/>
                </a:solidFill>
              </a:rPr>
              <a:t> А </a:t>
            </a:r>
            <a:r>
              <a:rPr lang="uz-Latn-UZ" altLang="ru-RU" sz="2000" dirty="0">
                <a:solidFill>
                  <a:srgbClr val="0000FF"/>
                </a:solidFill>
              </a:rPr>
              <a:t>nuqtasiga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bir-biri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bilan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burchak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tashkil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etuvchi</a:t>
            </a:r>
            <a:r>
              <a:rPr lang="uz-Cyrl-UZ" altLang="ru-RU" sz="2000" dirty="0">
                <a:solidFill>
                  <a:srgbClr val="0000FF"/>
                </a:solidFill>
              </a:rPr>
              <a:t>  </a:t>
            </a:r>
            <a:r>
              <a:rPr lang="ru-RU" altLang="ru-RU" sz="2000" dirty="0">
                <a:solidFill>
                  <a:srgbClr val="0000FF"/>
                </a:solidFill>
              </a:rPr>
              <a:t>      </a:t>
            </a:r>
            <a:r>
              <a:rPr lang="uz-Cyrl-UZ" altLang="ru-RU" sz="2000" dirty="0">
                <a:solidFill>
                  <a:srgbClr val="0000FF"/>
                </a:solidFill>
              </a:rPr>
              <a:t>ва </a:t>
            </a:r>
            <a:r>
              <a:rPr lang="ru-RU" altLang="ru-RU" sz="2000" dirty="0">
                <a:solidFill>
                  <a:srgbClr val="0000FF"/>
                </a:solidFill>
              </a:rPr>
              <a:t>       </a:t>
            </a:r>
            <a:r>
              <a:rPr lang="uz-Latn-UZ" altLang="ru-RU" sz="2000" dirty="0">
                <a:solidFill>
                  <a:srgbClr val="0000FF"/>
                </a:solidFill>
              </a:rPr>
              <a:t>kuchlar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 smtClean="0">
                <a:solidFill>
                  <a:srgbClr val="0000FF"/>
                </a:solidFill>
              </a:rPr>
              <a:t>qo'yilgan</a:t>
            </a:r>
            <a:r>
              <a:rPr lang="en-US" altLang="ru-RU" sz="2000" dirty="0" smtClean="0">
                <a:solidFill>
                  <a:srgbClr val="0000FF"/>
                </a:solidFill>
              </a:rPr>
              <a:t>   </a:t>
            </a:r>
            <a:r>
              <a:rPr lang="uz-Cyrl-UZ" altLang="ru-RU" sz="2000" dirty="0" smtClean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bo’lsin</a:t>
            </a:r>
            <a:r>
              <a:rPr lang="uz-Cyrl-UZ" altLang="ru-RU" sz="2000" dirty="0">
                <a:solidFill>
                  <a:srgbClr val="0000FF"/>
                </a:solidFill>
              </a:rPr>
              <a:t> (</a:t>
            </a:r>
            <a:r>
              <a:rPr lang="uz-Latn-UZ" altLang="ru-RU" sz="2000" dirty="0">
                <a:solidFill>
                  <a:srgbClr val="0000FF"/>
                </a:solidFill>
              </a:rPr>
              <a:t>5-rasm</a:t>
            </a:r>
            <a:r>
              <a:rPr lang="uz-Cyrl-UZ" altLang="ru-RU" sz="2000" dirty="0">
                <a:solidFill>
                  <a:srgbClr val="0000FF"/>
                </a:solidFill>
              </a:rPr>
              <a:t>).  </a:t>
            </a:r>
            <a:r>
              <a:rPr lang="uz-Latn-UZ" altLang="ru-RU" sz="2000" dirty="0">
                <a:solidFill>
                  <a:srgbClr val="0000FF"/>
                </a:solidFill>
              </a:rPr>
              <a:t>Bu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kuchlarning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teng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tasir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etuvchisini</a:t>
            </a:r>
            <a:r>
              <a:rPr lang="uz-Cyrl-UZ" altLang="ru-RU" sz="2000" dirty="0">
                <a:solidFill>
                  <a:srgbClr val="0000FF"/>
                </a:solidFill>
              </a:rPr>
              <a:t>  </a:t>
            </a:r>
            <a:r>
              <a:rPr lang="uz-Latn-UZ" altLang="ru-RU" sz="2000" dirty="0">
                <a:solidFill>
                  <a:srgbClr val="0000FF"/>
                </a:solidFill>
              </a:rPr>
              <a:t>bilan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belgilasak</a:t>
            </a:r>
            <a:r>
              <a:rPr lang="uz-Cyrl-UZ" altLang="ru-RU" sz="2000" dirty="0">
                <a:solidFill>
                  <a:srgbClr val="0000FF"/>
                </a:solidFill>
              </a:rPr>
              <a:t>, </a:t>
            </a:r>
            <a:r>
              <a:rPr lang="uz-Latn-UZ" altLang="ru-RU" sz="2000" dirty="0">
                <a:solidFill>
                  <a:srgbClr val="0000FF"/>
                </a:solidFill>
              </a:rPr>
              <a:t>aksiomaga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ko’ra</a:t>
            </a:r>
            <a:r>
              <a:rPr lang="uz-Cyrl-UZ" altLang="ru-RU" sz="2000" dirty="0">
                <a:solidFill>
                  <a:srgbClr val="0000FF"/>
                </a:solidFill>
              </a:rPr>
              <a:t>,  </a:t>
            </a:r>
            <a:endParaRPr lang="ru-RU" altLang="ru-RU" sz="2000" dirty="0">
              <a:solidFill>
                <a:srgbClr val="0000FF"/>
              </a:solidFill>
            </a:endParaRPr>
          </a:p>
          <a:p>
            <a:pPr eaLnBrk="1" hangingPunct="1"/>
            <a:endParaRPr lang="ru-RU" altLang="ru-RU" sz="2000" dirty="0">
              <a:solidFill>
                <a:srgbClr val="0000FF"/>
              </a:solidFill>
            </a:endParaRP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xmlns="" id="{AE11DA5B-3B5F-470A-8376-8BDFBD6A7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8194" name="Object 5">
            <a:extLst>
              <a:ext uri="{FF2B5EF4-FFF2-40B4-BE49-F238E27FC236}">
                <a16:creationId xmlns:a16="http://schemas.microsoft.com/office/drawing/2014/main" xmlns="" id="{C70DBC8A-30B1-458B-86AD-2C2FCFE1423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85852" y="3000372"/>
          <a:ext cx="244475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Формула" r:id="rId3" imgW="164957" imgH="241091" progId="Equation.3">
                  <p:embed/>
                </p:oleObj>
              </mc:Choice>
              <mc:Fallback>
                <p:oleObj name="Формула" r:id="rId3" imgW="164957" imgH="241091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52" y="3000372"/>
                        <a:ext cx="244475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Rectangle 8">
            <a:extLst>
              <a:ext uri="{FF2B5EF4-FFF2-40B4-BE49-F238E27FC236}">
                <a16:creationId xmlns:a16="http://schemas.microsoft.com/office/drawing/2014/main" xmlns="" id="{FC344E2E-88A4-427B-BBEC-472F88452A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845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8195" name="Object 7">
            <a:extLst>
              <a:ext uri="{FF2B5EF4-FFF2-40B4-BE49-F238E27FC236}">
                <a16:creationId xmlns:a16="http://schemas.microsoft.com/office/drawing/2014/main" xmlns="" id="{1025907E-C239-4CB4-87D9-440CC6ECD0F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24300" y="2997200"/>
          <a:ext cx="290513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8" name="Формула" r:id="rId5" imgW="177646" imgH="241091" progId="Equation.3">
                  <p:embed/>
                </p:oleObj>
              </mc:Choice>
              <mc:Fallback>
                <p:oleObj name="Формула" r:id="rId5" imgW="177646" imgH="241091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300" y="2997200"/>
                        <a:ext cx="290513" cy="382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0" name="Rectangle 10">
            <a:extLst>
              <a:ext uri="{FF2B5EF4-FFF2-40B4-BE49-F238E27FC236}">
                <a16:creationId xmlns:a16="http://schemas.microsoft.com/office/drawing/2014/main" xmlns="" id="{9410356C-126D-4C69-9549-AFA06E8A68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8196" name="Object 9">
            <a:extLst>
              <a:ext uri="{FF2B5EF4-FFF2-40B4-BE49-F238E27FC236}">
                <a16:creationId xmlns:a16="http://schemas.microsoft.com/office/drawing/2014/main" xmlns="" id="{0FEF40E9-EDF2-4CF4-B3B0-D2AE7926C37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32363" y="3690938"/>
          <a:ext cx="1008062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9" name="Формула" r:id="rId7" imgW="710891" imgH="241195" progId="Equation.3">
                  <p:embed/>
                </p:oleObj>
              </mc:Choice>
              <mc:Fallback>
                <p:oleObj name="Формула" r:id="rId7" imgW="710891" imgH="241195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363" y="3690938"/>
                        <a:ext cx="1008062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01" name="Picture 12">
            <a:extLst>
              <a:ext uri="{FF2B5EF4-FFF2-40B4-BE49-F238E27FC236}">
                <a16:creationId xmlns:a16="http://schemas.microsoft.com/office/drawing/2014/main" xmlns="" id="{6A73DCB6-E096-4C24-9E49-BF24A49D9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786190"/>
            <a:ext cx="3168650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3">
            <a:extLst>
              <a:ext uri="{FF2B5EF4-FFF2-40B4-BE49-F238E27FC236}">
                <a16:creationId xmlns:a16="http://schemas.microsoft.com/office/drawing/2014/main" xmlns="" id="{4D594F92-5B5E-46B5-8721-C1568859A2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260350"/>
            <a:ext cx="8351838" cy="6001301"/>
          </a:xfrm>
        </p:spPr>
        <p:txBody>
          <a:bodyPr/>
          <a:lstStyle/>
          <a:p>
            <a:pPr eaLnBrk="1" hangingPunct="1"/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АВС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uchburchakdan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kosinuslar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teoremasiga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asosan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teng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tasir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etuvchining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АВСmodulini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aniqlaymiz</a:t>
            </a:r>
            <a:r>
              <a:rPr lang="uz-Cyrl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ru-RU" altLang="ru-RU" sz="20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ru-RU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                                 </a:t>
            </a:r>
            <a:r>
              <a:rPr lang="uz-Latn-UZ" altLang="ru-RU" sz="2000" dirty="0">
                <a:solidFill>
                  <a:srgbClr val="0000FF"/>
                </a:solidFill>
                <a:latin typeface="Times New Roman" panose="02020603050405020304" pitchFamily="18" charset="0"/>
              </a:rPr>
              <a:t>     yoki</a:t>
            </a:r>
            <a:endParaRPr lang="ru-RU" altLang="ru-RU" sz="2000" dirty="0">
              <a:solidFill>
                <a:srgbClr val="0000FF"/>
              </a:solidFill>
            </a:endParaRPr>
          </a:p>
          <a:p>
            <a:pPr eaLnBrk="1" hangingPunct="1"/>
            <a:endParaRPr lang="ru-RU" altLang="ru-RU" sz="2000" dirty="0">
              <a:solidFill>
                <a:srgbClr val="0000FF"/>
              </a:solidFill>
            </a:endParaRPr>
          </a:p>
          <a:p>
            <a:pPr eaLnBrk="1" hangingPunct="1"/>
            <a:r>
              <a:rPr lang="uz-Cyrl-UZ" altLang="ru-RU" dirty="0">
                <a:solidFill>
                  <a:srgbClr val="0000FF"/>
                </a:solidFill>
              </a:rPr>
              <a:t> </a:t>
            </a:r>
            <a:r>
              <a:rPr lang="ru-RU" altLang="ru-RU" dirty="0">
                <a:solidFill>
                  <a:srgbClr val="0000FF"/>
                </a:solidFill>
              </a:rPr>
              <a:t>          </a:t>
            </a:r>
            <a:r>
              <a:rPr lang="uz-Latn-UZ" altLang="ru-RU" sz="2000" dirty="0">
                <a:solidFill>
                  <a:srgbClr val="0000FF"/>
                </a:solidFill>
              </a:rPr>
              <a:t>ning</a:t>
            </a:r>
            <a:r>
              <a:rPr lang="uz-Cyrl-UZ" altLang="ru-RU" sz="2000" dirty="0">
                <a:solidFill>
                  <a:srgbClr val="0000FF"/>
                </a:solidFill>
              </a:rPr>
              <a:t>  </a:t>
            </a:r>
            <a:r>
              <a:rPr lang="ru-RU" altLang="ru-RU" sz="2000" dirty="0">
                <a:solidFill>
                  <a:srgbClr val="0000FF"/>
                </a:solidFill>
              </a:rPr>
              <a:t>    </a:t>
            </a:r>
            <a:r>
              <a:rPr lang="uz-Latn-UZ" altLang="ru-RU" sz="2000" dirty="0">
                <a:solidFill>
                  <a:srgbClr val="0000FF"/>
                </a:solidFill>
              </a:rPr>
              <a:t>va.                 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ru-RU" altLang="ru-RU" sz="2000" dirty="0">
                <a:solidFill>
                  <a:srgbClr val="0000FF"/>
                </a:solidFill>
              </a:rPr>
              <a:t>      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bilan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tashkil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qilgan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burchaklari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ru-RU" altLang="ru-RU" sz="2000" dirty="0">
                <a:solidFill>
                  <a:srgbClr val="0000FF"/>
                </a:solidFill>
              </a:rPr>
              <a:t>    </a:t>
            </a:r>
            <a:r>
              <a:rPr lang="uz-Cyrl-UZ" altLang="ru-RU" sz="2000" dirty="0">
                <a:solidFill>
                  <a:srgbClr val="0000FF"/>
                </a:solidFill>
              </a:rPr>
              <a:t>1 </a:t>
            </a:r>
            <a:r>
              <a:rPr lang="uz-Latn-UZ" altLang="ru-RU" sz="2000" dirty="0">
                <a:solidFill>
                  <a:srgbClr val="0000FF"/>
                </a:solidFill>
              </a:rPr>
              <a:t>va</a:t>
            </a:r>
            <a:r>
              <a:rPr lang="ru-RU" altLang="ru-RU" sz="2000" dirty="0">
                <a:solidFill>
                  <a:srgbClr val="0000FF"/>
                </a:solidFill>
              </a:rPr>
              <a:t>          </a:t>
            </a:r>
            <a:r>
              <a:rPr lang="uz-Cyrl-UZ" altLang="ru-RU" sz="2000" dirty="0">
                <a:solidFill>
                  <a:srgbClr val="0000FF"/>
                </a:solidFill>
              </a:rPr>
              <a:t>2 </a:t>
            </a:r>
            <a:r>
              <a:rPr lang="uz-Latn-UZ" altLang="ru-RU" sz="2000" dirty="0">
                <a:solidFill>
                  <a:srgbClr val="0000FF"/>
                </a:solidFill>
              </a:rPr>
              <a:t>ni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aniqlash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uchun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sinuslar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teoremasidan</a:t>
            </a:r>
            <a:r>
              <a:rPr lang="uz-Cyrl-UZ" altLang="ru-RU" sz="2000" dirty="0">
                <a:solidFill>
                  <a:srgbClr val="0000FF"/>
                </a:solidFill>
              </a:rPr>
              <a:t> </a:t>
            </a:r>
            <a:r>
              <a:rPr lang="uz-Latn-UZ" altLang="ru-RU" sz="2000" dirty="0">
                <a:solidFill>
                  <a:srgbClr val="0000FF"/>
                </a:solidFill>
              </a:rPr>
              <a:t>foydalanamiz</a:t>
            </a:r>
            <a:r>
              <a:rPr lang="uz-Cyrl-UZ" altLang="ru-RU" sz="2000" dirty="0">
                <a:solidFill>
                  <a:srgbClr val="0000FF"/>
                </a:solidFill>
              </a:rPr>
              <a:t>:</a:t>
            </a:r>
            <a:endParaRPr lang="ru-RU" altLang="ru-RU" sz="2000" dirty="0">
              <a:solidFill>
                <a:srgbClr val="0000FF"/>
              </a:solidFill>
            </a:endParaRPr>
          </a:p>
          <a:p>
            <a:pPr eaLnBrk="1" hangingPunct="1"/>
            <a:endParaRPr lang="ru-RU" altLang="ru-RU" sz="2000" dirty="0">
              <a:solidFill>
                <a:srgbClr val="0000FF"/>
              </a:solidFill>
            </a:endParaRPr>
          </a:p>
          <a:p>
            <a:pPr eaLnBrk="1" hangingPunct="1"/>
            <a:r>
              <a:rPr lang="ru-RU" altLang="ru-RU" sz="2000" dirty="0">
                <a:solidFill>
                  <a:srgbClr val="0000FF"/>
                </a:solidFill>
              </a:rPr>
              <a:t>                                   </a:t>
            </a:r>
            <a:r>
              <a:rPr lang="uz-Latn-UZ" altLang="ru-RU" sz="2000" dirty="0">
                <a:solidFill>
                  <a:srgbClr val="0000FF"/>
                </a:solidFill>
              </a:rPr>
              <a:t>bundan</a:t>
            </a:r>
            <a:r>
              <a:rPr lang="ru-RU" altLang="ru-RU" sz="2000" dirty="0"/>
              <a:t> </a:t>
            </a:r>
          </a:p>
          <a:p>
            <a:pPr eaLnBrk="1" hangingPunct="1"/>
            <a:endParaRPr lang="ru-RU" altLang="ru-RU" sz="2000" dirty="0"/>
          </a:p>
        </p:txBody>
      </p:sp>
      <p:sp>
        <p:nvSpPr>
          <p:cNvPr id="9229" name="Rectangle 5">
            <a:extLst>
              <a:ext uri="{FF2B5EF4-FFF2-40B4-BE49-F238E27FC236}">
                <a16:creationId xmlns:a16="http://schemas.microsoft.com/office/drawing/2014/main" xmlns="" id="{97DE6CEF-8489-4F13-BDF5-E7BE0DB20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90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18" name="Object 4">
            <a:extLst>
              <a:ext uri="{FF2B5EF4-FFF2-40B4-BE49-F238E27FC236}">
                <a16:creationId xmlns:a16="http://schemas.microsoft.com/office/drawing/2014/main" xmlns="" id="{A8568302-4098-4F9B-B139-8B6EA200C9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5650" y="908050"/>
          <a:ext cx="3095625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7" name="Формула" r:id="rId3" imgW="2273300" imgH="279400" progId="Equation.3">
                  <p:embed/>
                </p:oleObj>
              </mc:Choice>
              <mc:Fallback>
                <p:oleObj name="Формула" r:id="rId3" imgW="2273300" imgH="2794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908050"/>
                        <a:ext cx="3095625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0" name="Rectangle 7">
            <a:extLst>
              <a:ext uri="{FF2B5EF4-FFF2-40B4-BE49-F238E27FC236}">
                <a16:creationId xmlns:a16="http://schemas.microsoft.com/office/drawing/2014/main" xmlns="" id="{CCB9F988-D2FF-42A1-A366-18D43140C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90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19" name="Object 6">
            <a:extLst>
              <a:ext uri="{FF2B5EF4-FFF2-40B4-BE49-F238E27FC236}">
                <a16:creationId xmlns:a16="http://schemas.microsoft.com/office/drawing/2014/main" xmlns="" id="{0F6B2DC9-549B-4A51-80DE-68207D8885A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87900" y="908050"/>
          <a:ext cx="302418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8" name="Формула" r:id="rId5" imgW="1803400" imgH="279400" progId="Equation.3">
                  <p:embed/>
                </p:oleObj>
              </mc:Choice>
              <mc:Fallback>
                <p:oleObj name="Формула" r:id="rId5" imgW="1803400" imgH="279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908050"/>
                        <a:ext cx="3024188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1" name="Rectangle 9">
            <a:extLst>
              <a:ext uri="{FF2B5EF4-FFF2-40B4-BE49-F238E27FC236}">
                <a16:creationId xmlns:a16="http://schemas.microsoft.com/office/drawing/2014/main" xmlns="" id="{0F9503F9-886D-42B9-AF85-9DC08E51F9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0" name="Object 8">
            <a:extLst>
              <a:ext uri="{FF2B5EF4-FFF2-40B4-BE49-F238E27FC236}">
                <a16:creationId xmlns:a16="http://schemas.microsoft.com/office/drawing/2014/main" xmlns="" id="{4AFA0229-9597-440B-B48F-D849DD93C46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87450" y="1628775"/>
          <a:ext cx="371475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9" name="Формула" r:id="rId7" imgW="152268" imgH="203024" progId="Equation.3">
                  <p:embed/>
                </p:oleObj>
              </mc:Choice>
              <mc:Fallback>
                <p:oleObj name="Формула" r:id="rId7" imgW="152268" imgH="203024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450" y="1628775"/>
                        <a:ext cx="371475" cy="487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2" name="Rectangle 11">
            <a:extLst>
              <a:ext uri="{FF2B5EF4-FFF2-40B4-BE49-F238E27FC236}">
                <a16:creationId xmlns:a16="http://schemas.microsoft.com/office/drawing/2014/main" xmlns="" id="{59FA8627-C74E-49D5-A13F-DA5B7EEB6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1" name="Object 10">
            <a:extLst>
              <a:ext uri="{FF2B5EF4-FFF2-40B4-BE49-F238E27FC236}">
                <a16:creationId xmlns:a16="http://schemas.microsoft.com/office/drawing/2014/main" xmlns="" id="{545C84FC-7187-4373-9020-009BB8BC56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62275" y="1773238"/>
          <a:ext cx="25876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0" name="Формула" r:id="rId9" imgW="164957" imgH="241091" progId="Equation.3">
                  <p:embed/>
                </p:oleObj>
              </mc:Choice>
              <mc:Fallback>
                <p:oleObj name="Формула" r:id="rId9" imgW="164957" imgH="241091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2275" y="1773238"/>
                        <a:ext cx="25876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3" name="Rectangle 13">
            <a:extLst>
              <a:ext uri="{FF2B5EF4-FFF2-40B4-BE49-F238E27FC236}">
                <a16:creationId xmlns:a16="http://schemas.microsoft.com/office/drawing/2014/main" xmlns="" id="{494E1A6B-A10D-451E-B81E-1F0B1593C5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2" name="Object 12">
            <a:extLst>
              <a:ext uri="{FF2B5EF4-FFF2-40B4-BE49-F238E27FC236}">
                <a16:creationId xmlns:a16="http://schemas.microsoft.com/office/drawing/2014/main" xmlns="" id="{14C42B54-E5BC-45CE-9232-9822EE823C0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32225" y="1844675"/>
          <a:ext cx="344488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1" name="Формула" r:id="rId11" imgW="177646" imgH="241091" progId="Equation.3">
                  <p:embed/>
                </p:oleObj>
              </mc:Choice>
              <mc:Fallback>
                <p:oleObj name="Формула" r:id="rId11" imgW="177646" imgH="241091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2225" y="1844675"/>
                        <a:ext cx="344488" cy="309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4" name="Rectangle 15">
            <a:extLst>
              <a:ext uri="{FF2B5EF4-FFF2-40B4-BE49-F238E27FC236}">
                <a16:creationId xmlns:a16="http://schemas.microsoft.com/office/drawing/2014/main" xmlns="" id="{24FA0977-E3E8-4555-A48D-3B14FD489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575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3" name="Object 14">
            <a:extLst>
              <a:ext uri="{FF2B5EF4-FFF2-40B4-BE49-F238E27FC236}">
                <a16:creationId xmlns:a16="http://schemas.microsoft.com/office/drawing/2014/main" xmlns="" id="{FB4F0DBE-BBE2-4190-B663-514460A429D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85984" y="2212968"/>
          <a:ext cx="254000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2" r:id="rId13" imgW="139579" imgH="164957" progId="">
                  <p:embed/>
                </p:oleObj>
              </mc:Choice>
              <mc:Fallback>
                <p:oleObj r:id="rId13" imgW="139579" imgH="164957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5984" y="2212968"/>
                        <a:ext cx="254000" cy="287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5" name="Rectangle 17">
            <a:extLst>
              <a:ext uri="{FF2B5EF4-FFF2-40B4-BE49-F238E27FC236}">
                <a16:creationId xmlns:a16="http://schemas.microsoft.com/office/drawing/2014/main" xmlns="" id="{64932584-AD70-4613-A796-C9C0B8EAA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68313" y="2997200"/>
            <a:ext cx="9144001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4" name="Object 16">
            <a:extLst>
              <a:ext uri="{FF2B5EF4-FFF2-40B4-BE49-F238E27FC236}">
                <a16:creationId xmlns:a16="http://schemas.microsoft.com/office/drawing/2014/main" xmlns="" id="{5537142A-D86F-43E0-A56C-7FAEE8F360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14744" y="2193918"/>
          <a:ext cx="269875" cy="306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3" r:id="rId15" imgW="139579" imgH="164957" progId="">
                  <p:embed/>
                </p:oleObj>
              </mc:Choice>
              <mc:Fallback>
                <p:oleObj r:id="rId15" imgW="139579" imgH="164957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44" y="2193918"/>
                        <a:ext cx="269875" cy="306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6" name="Rectangle 19">
            <a:extLst>
              <a:ext uri="{FF2B5EF4-FFF2-40B4-BE49-F238E27FC236}">
                <a16:creationId xmlns:a16="http://schemas.microsoft.com/office/drawing/2014/main" xmlns="" id="{904CDDBE-78E2-462B-A23F-295ADA089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9225" name="Object 18">
            <a:extLst>
              <a:ext uri="{FF2B5EF4-FFF2-40B4-BE49-F238E27FC236}">
                <a16:creationId xmlns:a16="http://schemas.microsoft.com/office/drawing/2014/main" xmlns="" id="{2F4C6C09-CD5D-4F25-A756-0D97D8E6DE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4213" y="3068638"/>
          <a:ext cx="2884487" cy="65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4" r:id="rId16" imgW="1879600" imgH="431800" progId="">
                  <p:embed/>
                </p:oleObj>
              </mc:Choice>
              <mc:Fallback>
                <p:oleObj r:id="rId16" imgW="1879600" imgH="431800" progId="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3068638"/>
                        <a:ext cx="2884487" cy="658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Object 21">
            <a:extLst>
              <a:ext uri="{FF2B5EF4-FFF2-40B4-BE49-F238E27FC236}">
                <a16:creationId xmlns:a16="http://schemas.microsoft.com/office/drawing/2014/main" xmlns="" id="{2F93207E-B004-4DB8-BD1E-8DDDB05F831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76825" y="3068638"/>
          <a:ext cx="1655763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5" r:id="rId18" imgW="1040948" imgH="393529" progId="">
                  <p:embed/>
                </p:oleObj>
              </mc:Choice>
              <mc:Fallback>
                <p:oleObj r:id="rId18" imgW="1040948" imgH="393529" progId="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825" y="3068638"/>
                        <a:ext cx="1655763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7" name="Object 20">
            <a:extLst>
              <a:ext uri="{FF2B5EF4-FFF2-40B4-BE49-F238E27FC236}">
                <a16:creationId xmlns:a16="http://schemas.microsoft.com/office/drawing/2014/main" xmlns="" id="{A33F1827-72A5-4AD2-B590-39DC210BC6D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77050" y="2968625"/>
          <a:ext cx="1655763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6" r:id="rId20" imgW="1016000" imgH="393700" progId="">
                  <p:embed/>
                </p:oleObj>
              </mc:Choice>
              <mc:Fallback>
                <p:oleObj r:id="rId20" imgW="1016000" imgH="393700" progId="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050" y="2968625"/>
                        <a:ext cx="1655763" cy="63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7" name="Rectangle 22">
            <a:extLst>
              <a:ext uri="{FF2B5EF4-FFF2-40B4-BE49-F238E27FC236}">
                <a16:creationId xmlns:a16="http://schemas.microsoft.com/office/drawing/2014/main" xmlns="" id="{A6D9C097-DE1A-4F6C-A5B4-B052CFD734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9238" name="Rectangle 23">
            <a:extLst>
              <a:ext uri="{FF2B5EF4-FFF2-40B4-BE49-F238E27FC236}">
                <a16:creationId xmlns:a16="http://schemas.microsoft.com/office/drawing/2014/main" xmlns="" id="{953920E4-B180-43A1-9788-AFD8334CF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90525"/>
            <a:ext cx="676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uz-Cyrl-UZ" altLang="ru-RU" sz="140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      </a:t>
            </a:r>
            <a:endParaRPr lang="uz-Cyrl-UZ" altLang="ru-RU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12488EA9-73B0-45CB-9376-052EEAAA73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260350"/>
            <a:ext cx="8215312" cy="5681663"/>
          </a:xfrm>
        </p:spPr>
        <p:txBody>
          <a:bodyPr/>
          <a:lstStyle/>
          <a:p>
            <a:pPr eaLnBrk="1" hangingPunct="1"/>
            <a:r>
              <a:rPr lang="uz-Latn-UZ" altLang="ru-RU" sz="2000" b="1">
                <a:solidFill>
                  <a:srgbClr val="0000FF"/>
                </a:solidFill>
              </a:rPr>
              <a:t>4-aksioma</a:t>
            </a:r>
            <a:r>
              <a:rPr lang="uz-Cyrl-UZ" altLang="ru-RU" sz="2000" b="1">
                <a:solidFill>
                  <a:srgbClr val="0000FF"/>
                </a:solidFill>
              </a:rPr>
              <a:t>. </a:t>
            </a:r>
            <a:r>
              <a:rPr lang="uz-Cyrl-UZ" altLang="ru-RU" sz="2000" b="1" i="1">
                <a:solidFill>
                  <a:srgbClr val="CC0000"/>
                </a:solidFill>
              </a:rPr>
              <a:t>(</a:t>
            </a:r>
            <a:r>
              <a:rPr lang="uz-Latn-UZ" altLang="ru-RU" sz="2000" b="1" i="1">
                <a:solidFill>
                  <a:srgbClr val="CC0000"/>
                </a:solidFill>
              </a:rPr>
              <a:t>Nyutonning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uchinchi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qonuni</a:t>
            </a:r>
            <a:r>
              <a:rPr lang="uz-Cyrl-UZ" altLang="ru-RU" sz="2000" b="1" i="1">
                <a:solidFill>
                  <a:srgbClr val="CC0000"/>
                </a:solidFill>
              </a:rPr>
              <a:t>.) </a:t>
            </a:r>
            <a:r>
              <a:rPr lang="uz-Latn-UZ" altLang="ru-RU" sz="2000" b="1" i="1">
                <a:solidFill>
                  <a:srgbClr val="CC0000"/>
                </a:solidFill>
              </a:rPr>
              <a:t>Ikkita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jism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bir-biriga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miqdor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jihatdan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teng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va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bir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to’g’ri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chiziq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bo’ylab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qarama-qarshi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tomonga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yo'nalgan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kuchlar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bilan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o’zaro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tasir</a:t>
            </a:r>
            <a:r>
              <a:rPr lang="uz-Cyrl-UZ" altLang="ru-RU" sz="2000" b="1" i="1">
                <a:solidFill>
                  <a:srgbClr val="CC0000"/>
                </a:solidFill>
              </a:rPr>
              <a:t> </a:t>
            </a:r>
            <a:r>
              <a:rPr lang="uz-Latn-UZ" altLang="ru-RU" sz="2000" b="1" i="1">
                <a:solidFill>
                  <a:srgbClr val="CC0000"/>
                </a:solidFill>
              </a:rPr>
              <a:t>etadi</a:t>
            </a:r>
            <a:r>
              <a:rPr lang="uz-Cyrl-UZ" altLang="ru-RU" sz="2000" b="1" i="1">
                <a:solidFill>
                  <a:srgbClr val="CC0000"/>
                </a:solidFill>
              </a:rPr>
              <a:t>.</a:t>
            </a:r>
            <a:r>
              <a:rPr lang="ru-RU" altLang="ru-RU">
                <a:solidFill>
                  <a:srgbClr val="0000FF"/>
                </a:solidFill>
              </a:rPr>
              <a:t> </a:t>
            </a:r>
          </a:p>
          <a:p>
            <a:pPr eaLnBrk="1" hangingPunct="1"/>
            <a:r>
              <a:rPr lang="uz-Latn-UZ" altLang="ru-RU" sz="2000">
                <a:solidFill>
                  <a:srgbClr val="0000FF"/>
                </a:solidFill>
              </a:rPr>
              <a:t>Masalan</a:t>
            </a:r>
            <a:r>
              <a:rPr lang="uz-Cyrl-UZ" altLang="ru-RU" sz="2000">
                <a:solidFill>
                  <a:srgbClr val="0000FF"/>
                </a:solidFill>
              </a:rPr>
              <a:t>, </a:t>
            </a:r>
            <a:r>
              <a:rPr lang="uz-Latn-UZ" altLang="ru-RU" sz="2000">
                <a:solidFill>
                  <a:srgbClr val="0000FF"/>
                </a:solidFill>
              </a:rPr>
              <a:t>Quyoshning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Yerni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tortuvchi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kuchini</a:t>
            </a:r>
            <a:r>
              <a:rPr lang="uz-Cyrl-UZ" altLang="ru-RU" sz="2000">
                <a:solidFill>
                  <a:srgbClr val="0000FF"/>
                </a:solidFill>
              </a:rPr>
              <a:t>    </a:t>
            </a:r>
            <a:r>
              <a:rPr lang="ru-RU" altLang="ru-RU" sz="2000">
                <a:solidFill>
                  <a:srgbClr val="0000FF"/>
                </a:solidFill>
              </a:rPr>
              <a:t>        </a:t>
            </a:r>
            <a:r>
              <a:rPr lang="uz-Cyrl-UZ" altLang="ru-RU" sz="2000">
                <a:solidFill>
                  <a:srgbClr val="0000FF"/>
                </a:solidFill>
              </a:rPr>
              <a:t>билан белгиласак, </a:t>
            </a:r>
            <a:r>
              <a:rPr lang="uz-Latn-UZ" altLang="ru-RU" sz="2000">
                <a:solidFill>
                  <a:srgbClr val="0000FF"/>
                </a:solidFill>
              </a:rPr>
              <a:t>Yerning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Quyoshning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tortuvchi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kuchi</a:t>
            </a:r>
            <a:r>
              <a:rPr lang="uz-Cyrl-UZ" altLang="ru-RU" sz="2000">
                <a:solidFill>
                  <a:srgbClr val="0000FF"/>
                </a:solidFill>
              </a:rPr>
              <a:t>    </a:t>
            </a:r>
            <a:r>
              <a:rPr lang="ru-RU" altLang="ru-RU" sz="2000">
                <a:solidFill>
                  <a:srgbClr val="0000FF"/>
                </a:solidFill>
              </a:rPr>
              <a:t>      </a:t>
            </a:r>
            <a:r>
              <a:rPr lang="uz-Cyrl-UZ" altLang="ru-RU" sz="2000">
                <a:solidFill>
                  <a:srgbClr val="0000FF"/>
                </a:solidFill>
              </a:rPr>
              <a:t> га тенг булади, яни улар </a:t>
            </a:r>
            <a:r>
              <a:rPr lang="uz-Latn-UZ" altLang="ru-RU" sz="2000">
                <a:solidFill>
                  <a:srgbClr val="0000FF"/>
                </a:solidFill>
              </a:rPr>
              <a:t>miqdor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jihatdan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bir-biriga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teng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bo’lib</a:t>
            </a:r>
            <a:r>
              <a:rPr lang="uz-Cyrl-UZ" altLang="ru-RU" sz="2000">
                <a:solidFill>
                  <a:srgbClr val="0000FF"/>
                </a:solidFill>
              </a:rPr>
              <a:t>, </a:t>
            </a:r>
            <a:r>
              <a:rPr lang="uz-Latn-UZ" altLang="ru-RU" sz="2000">
                <a:solidFill>
                  <a:srgbClr val="0000FF"/>
                </a:solidFill>
              </a:rPr>
              <a:t>bir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to’g’ri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chiziq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bo’yla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qarama-qarshi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tomonga</a:t>
            </a:r>
            <a:r>
              <a:rPr lang="uz-Cyrl-UZ" altLang="ru-RU" sz="2000">
                <a:solidFill>
                  <a:srgbClr val="0000FF"/>
                </a:solidFill>
              </a:rPr>
              <a:t> </a:t>
            </a:r>
            <a:r>
              <a:rPr lang="uz-Latn-UZ" altLang="ru-RU" sz="2000">
                <a:solidFill>
                  <a:srgbClr val="0000FF"/>
                </a:solidFill>
              </a:rPr>
              <a:t>yo'nalgan</a:t>
            </a:r>
            <a:r>
              <a:rPr lang="uz-Cyrl-UZ" altLang="ru-RU" sz="2000">
                <a:solidFill>
                  <a:srgbClr val="0000FF"/>
                </a:solidFill>
              </a:rPr>
              <a:t>.</a:t>
            </a:r>
            <a:endParaRPr lang="ru-RU" altLang="ru-RU" sz="2000">
              <a:solidFill>
                <a:srgbClr val="0000FF"/>
              </a:solidFill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xmlns="" id="{3D1A25DD-48FC-47EA-BC91-CEEE767251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0242" name="Object 4">
            <a:extLst>
              <a:ext uri="{FF2B5EF4-FFF2-40B4-BE49-F238E27FC236}">
                <a16:creationId xmlns:a16="http://schemas.microsoft.com/office/drawing/2014/main" xmlns="" id="{F9387075-D107-4CE6-BFA1-8F38477B2E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652046"/>
              </p:ext>
            </p:extLst>
          </p:nvPr>
        </p:nvGraphicFramePr>
        <p:xfrm>
          <a:off x="6877050" y="1484313"/>
          <a:ext cx="395288" cy="48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Формула" r:id="rId3" imgW="164957" imgH="203024" progId="Equation.3">
                  <p:embed/>
                </p:oleObj>
              </mc:Choice>
              <mc:Fallback>
                <p:oleObj name="Формула" r:id="rId3" imgW="164957" imgH="203024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050" y="1484313"/>
                        <a:ext cx="395288" cy="488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Rectangle 7">
            <a:extLst>
              <a:ext uri="{FF2B5EF4-FFF2-40B4-BE49-F238E27FC236}">
                <a16:creationId xmlns:a16="http://schemas.microsoft.com/office/drawing/2014/main" xmlns="" id="{8DDED0B4-8B07-4D67-93FE-D4C7A9237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graphicFrame>
        <p:nvGraphicFramePr>
          <p:cNvPr id="10243" name="Object 6">
            <a:extLst>
              <a:ext uri="{FF2B5EF4-FFF2-40B4-BE49-F238E27FC236}">
                <a16:creationId xmlns:a16="http://schemas.microsoft.com/office/drawing/2014/main" xmlns="" id="{DA99D5B8-394A-497A-B602-7711C23752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474142"/>
              </p:ext>
            </p:extLst>
          </p:nvPr>
        </p:nvGraphicFramePr>
        <p:xfrm>
          <a:off x="6877050" y="1989138"/>
          <a:ext cx="50482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Формула" r:id="rId5" imgW="266469" imgH="203024" progId="Equation.3">
                  <p:embed/>
                </p:oleObj>
              </mc:Choice>
              <mc:Fallback>
                <p:oleObj name="Формула" r:id="rId5" imgW="266469" imgH="203024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7050" y="1989138"/>
                        <a:ext cx="504825" cy="377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7" name="Picture 9" descr="rasm-8">
            <a:extLst>
              <a:ext uri="{FF2B5EF4-FFF2-40B4-BE49-F238E27FC236}">
                <a16:creationId xmlns:a16="http://schemas.microsoft.com/office/drawing/2014/main" xmlns="" id="{AB74E978-49A4-4615-9CDA-2DD3C7BC0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26162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0" descr="rasm-7">
            <a:extLst>
              <a:ext uri="{FF2B5EF4-FFF2-40B4-BE49-F238E27FC236}">
                <a16:creationId xmlns:a16="http://schemas.microsoft.com/office/drawing/2014/main" xmlns="" id="{8D02BA63-2C3E-42BE-A67E-00CA85226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429000"/>
            <a:ext cx="2519362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1" descr="rasm-4">
            <a:extLst>
              <a:ext uri="{FF2B5EF4-FFF2-40B4-BE49-F238E27FC236}">
                <a16:creationId xmlns:a16="http://schemas.microsoft.com/office/drawing/2014/main" xmlns="" id="{7B04F8FA-2EAA-4D65-94D0-829907D71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789363"/>
            <a:ext cx="2735263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7">
            <a:extLst>
              <a:ext uri="{FF2B5EF4-FFF2-40B4-BE49-F238E27FC236}">
                <a16:creationId xmlns:a16="http://schemas.microsoft.com/office/drawing/2014/main" xmlns="" id="{221ED54E-39A9-4504-BCF5-1D26871FB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043113"/>
            <a:ext cx="5761038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>
            <a:extLst>
              <a:ext uri="{FF2B5EF4-FFF2-40B4-BE49-F238E27FC236}">
                <a16:creationId xmlns:a16="http://schemas.microsoft.com/office/drawing/2014/main" xmlns="" id="{1263945F-9CBE-4E0A-9FF7-9E5639BDA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15312" cy="553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z-Latn-UZ" altLang="ru-RU" sz="2500" b="1">
                <a:solidFill>
                  <a:srgbClr val="0000FF"/>
                </a:solidFill>
              </a:rPr>
              <a:t>5-aksioma</a:t>
            </a:r>
            <a:r>
              <a:rPr lang="uz-Cyrl-UZ" altLang="ru-RU" sz="2500" b="1">
                <a:solidFill>
                  <a:srgbClr val="0000FF"/>
                </a:solidFill>
              </a:rPr>
              <a:t>.</a:t>
            </a:r>
            <a:r>
              <a:rPr lang="uz-Cyrl-UZ" altLang="ru-RU" sz="2500" b="1">
                <a:solidFill>
                  <a:srgbClr val="CC0000"/>
                </a:solidFill>
              </a:rPr>
              <a:t> (</a:t>
            </a:r>
            <a:r>
              <a:rPr lang="uz-Latn-UZ" altLang="ru-RU" sz="2500" b="1">
                <a:solidFill>
                  <a:srgbClr val="CC0000"/>
                </a:solidFill>
              </a:rPr>
              <a:t>qotish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prinspi</a:t>
            </a:r>
            <a:r>
              <a:rPr lang="uz-Cyrl-UZ" altLang="ru-RU" sz="2500" b="1">
                <a:solidFill>
                  <a:srgbClr val="CC0000"/>
                </a:solidFill>
              </a:rPr>
              <a:t>). </a:t>
            </a:r>
            <a:r>
              <a:rPr lang="uz-Latn-UZ" altLang="ru-RU" sz="2500" b="1">
                <a:solidFill>
                  <a:srgbClr val="CC0000"/>
                </a:solidFill>
              </a:rPr>
              <a:t>Agar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deformatsiyalanadigan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jism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muvozanat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holatida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absolyut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qattiq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jismga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aylansa</a:t>
            </a:r>
            <a:r>
              <a:rPr lang="uz-Cyrl-UZ" altLang="ru-RU" sz="2500" b="1">
                <a:solidFill>
                  <a:srgbClr val="CC0000"/>
                </a:solidFill>
              </a:rPr>
              <a:t>, </a:t>
            </a:r>
            <a:r>
              <a:rPr lang="uz-Latn-UZ" altLang="ru-RU" sz="2500" b="1">
                <a:solidFill>
                  <a:srgbClr val="CC0000"/>
                </a:solidFill>
              </a:rPr>
              <a:t>uning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muvozanati</a:t>
            </a:r>
            <a:r>
              <a:rPr lang="uz-Cyrl-UZ" altLang="ru-RU" sz="2500" b="1">
                <a:solidFill>
                  <a:srgbClr val="CC0000"/>
                </a:solidFill>
              </a:rPr>
              <a:t> </a:t>
            </a:r>
            <a:r>
              <a:rPr lang="uz-Latn-UZ" altLang="ru-RU" sz="2500" b="1">
                <a:solidFill>
                  <a:srgbClr val="CC0000"/>
                </a:solidFill>
              </a:rPr>
              <a:t>o'zgarmaydi</a:t>
            </a:r>
            <a:r>
              <a:rPr lang="uz-Cyrl-UZ" altLang="ru-RU" sz="2500" b="1">
                <a:solidFill>
                  <a:srgbClr val="CC0000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uz-Latn-UZ" altLang="ru-RU" sz="2500">
                <a:solidFill>
                  <a:srgbClr val="0000FF"/>
                </a:solidFill>
              </a:rPr>
              <a:t>Masalan</a:t>
            </a:r>
            <a:r>
              <a:rPr lang="uz-Cyrl-UZ" altLang="ru-RU" sz="2500">
                <a:solidFill>
                  <a:srgbClr val="0000FF"/>
                </a:solidFill>
              </a:rPr>
              <a:t>, </a:t>
            </a:r>
            <a:r>
              <a:rPr lang="uz-Latn-UZ" altLang="ru-RU" sz="2500">
                <a:solidFill>
                  <a:srgbClr val="0000FF"/>
                </a:solidFill>
              </a:rPr>
              <a:t>egiluvchan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sim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muvozanat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holatida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absolyut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qattiq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sterjenga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aylansa</a:t>
            </a:r>
            <a:r>
              <a:rPr lang="uz-Cyrl-UZ" altLang="ru-RU" sz="2500">
                <a:solidFill>
                  <a:srgbClr val="0000FF"/>
                </a:solidFill>
              </a:rPr>
              <a:t>, </a:t>
            </a:r>
            <a:r>
              <a:rPr lang="uz-Latn-UZ" altLang="ru-RU" sz="2500">
                <a:solidFill>
                  <a:srgbClr val="0000FF"/>
                </a:solidFill>
              </a:rPr>
              <a:t>uning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muvozanati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o'zgarmaydi</a:t>
            </a:r>
            <a:r>
              <a:rPr lang="uz-Cyrl-UZ" altLang="ru-RU" sz="2500">
                <a:solidFill>
                  <a:srgbClr val="0000FF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uz-Latn-UZ" altLang="ru-RU" sz="2500">
                <a:solidFill>
                  <a:srgbClr val="0000FF"/>
                </a:solidFill>
              </a:rPr>
              <a:t>5-aksiomadan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foydalanib</a:t>
            </a:r>
            <a:r>
              <a:rPr lang="uz-Cyrl-UZ" altLang="ru-RU" sz="2500">
                <a:solidFill>
                  <a:srgbClr val="0000FF"/>
                </a:solidFill>
              </a:rPr>
              <a:t>, </a:t>
            </a:r>
            <a:r>
              <a:rPr lang="uz-Latn-UZ" altLang="ru-RU" sz="2500">
                <a:solidFill>
                  <a:srgbClr val="0000FF"/>
                </a:solidFill>
              </a:rPr>
              <a:t>kuchlar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sistemasi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tasiridagi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absolyut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qattiq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jismning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muvozanat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shartlarini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deformatsiyalanadigan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jismlar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uchun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ham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tatbiq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etish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mumkin</a:t>
            </a:r>
            <a:r>
              <a:rPr lang="uz-Cyrl-UZ" altLang="ru-RU" sz="2500">
                <a:solidFill>
                  <a:srgbClr val="0000FF"/>
                </a:solidFill>
              </a:rPr>
              <a:t>. </a:t>
            </a:r>
            <a:r>
              <a:rPr lang="uz-Latn-UZ" altLang="ru-RU" sz="2500">
                <a:solidFill>
                  <a:srgbClr val="0000FF"/>
                </a:solidFill>
              </a:rPr>
              <a:t>Lekin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bu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shartlar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deformatsiyalanuvchi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jismlar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uchun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faqat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zaruriy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shartlarnigina</a:t>
            </a:r>
            <a:r>
              <a:rPr lang="uz-Cyrl-UZ" altLang="ru-RU" sz="2500">
                <a:solidFill>
                  <a:srgbClr val="0000FF"/>
                </a:solidFill>
              </a:rPr>
              <a:t> </a:t>
            </a:r>
            <a:r>
              <a:rPr lang="uz-Latn-UZ" altLang="ru-RU" sz="2500">
                <a:solidFill>
                  <a:srgbClr val="0000FF"/>
                </a:solidFill>
              </a:rPr>
              <a:t>ifodalaydi</a:t>
            </a:r>
            <a:r>
              <a:rPr lang="uz-Cyrl-UZ" altLang="ru-RU" sz="2500">
                <a:solidFill>
                  <a:srgbClr val="0000FF"/>
                </a:solidFill>
              </a:rPr>
              <a:t>.</a:t>
            </a:r>
            <a:r>
              <a:rPr lang="ru-RU" altLang="ru-RU" sz="2500">
                <a:solidFill>
                  <a:srgbClr val="0000FF"/>
                </a:solidFill>
              </a:rPr>
              <a:t>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деформация-7">
            <a:extLst>
              <a:ext uri="{FF2B5EF4-FFF2-40B4-BE49-F238E27FC236}">
                <a16:creationId xmlns:a16="http://schemas.microsoft.com/office/drawing/2014/main" xmlns="" id="{95C3EA5E-950D-4C2F-9139-DC9F721C19F7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3284538"/>
            <a:ext cx="3605213" cy="2711450"/>
          </a:xfrm>
          <a:noFill/>
        </p:spPr>
      </p:pic>
      <p:pic>
        <p:nvPicPr>
          <p:cNvPr id="26627" name="Picture 5" descr="деформация-1">
            <a:extLst>
              <a:ext uri="{FF2B5EF4-FFF2-40B4-BE49-F238E27FC236}">
                <a16:creationId xmlns:a16="http://schemas.microsoft.com/office/drawing/2014/main" xmlns="" id="{4398AC65-1BA3-49FC-8C17-6AC758867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04813"/>
            <a:ext cx="311785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6" descr="деформация-">
            <a:extLst>
              <a:ext uri="{FF2B5EF4-FFF2-40B4-BE49-F238E27FC236}">
                <a16:creationId xmlns:a16="http://schemas.microsoft.com/office/drawing/2014/main" xmlns="" id="{E3AF37FF-3606-499E-8AE4-94E57F94F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92150"/>
            <a:ext cx="3314700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333375"/>
            <a:ext cx="8215312" cy="5608638"/>
          </a:xfrm>
        </p:spPr>
        <p:txBody>
          <a:bodyPr/>
          <a:lstStyle/>
          <a:p>
            <a:pPr eaLnBrk="1" hangingPunct="1"/>
            <a:r>
              <a:rPr lang="uz-Latn-UZ" altLang="ru-RU" sz="2500" dirty="0">
                <a:solidFill>
                  <a:srgbClr val="0000FF"/>
                </a:solidFill>
              </a:rPr>
              <a:t>Haqiqatdan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ham</a:t>
            </a:r>
            <a:r>
              <a:rPr lang="uz-Cyrl-UZ" altLang="ru-RU" sz="2500" dirty="0">
                <a:solidFill>
                  <a:srgbClr val="0000FF"/>
                </a:solidFill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</a:rPr>
              <a:t>1-aksiomani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uchlariga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kuchlar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qo’yilgan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absolyut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qattiq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sterjen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hamda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egiluvchan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va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cho'zilmaydigan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sim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muvozanati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uchun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tatbiq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qilsak</a:t>
            </a:r>
            <a:r>
              <a:rPr lang="uz-Cyrl-UZ" altLang="ru-RU" sz="2500" dirty="0">
                <a:solidFill>
                  <a:srgbClr val="0000FF"/>
                </a:solidFill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</a:rPr>
              <a:t>har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ikkala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holda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bu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kuchlar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miqdorlarning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teng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bo'lishi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va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bir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to’g’ri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chiziq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bo’ylab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qarama-qarshi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yo'nalishda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zaruriy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shartni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ifodalaydi</a:t>
            </a:r>
            <a:r>
              <a:rPr lang="uz-Cyrl-UZ" altLang="ru-RU" sz="2500" dirty="0">
                <a:solidFill>
                  <a:srgbClr val="0000FF"/>
                </a:solidFill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</a:rPr>
              <a:t>lekin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bu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shartlar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simning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muvozanati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uchun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yetarli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bo'pmaydi</a:t>
            </a:r>
            <a:r>
              <a:rPr lang="uz-Cyrl-UZ" altLang="ru-RU" sz="2500" dirty="0">
                <a:solidFill>
                  <a:srgbClr val="0000FF"/>
                </a:solidFill>
              </a:rPr>
              <a:t>. </a:t>
            </a:r>
            <a:r>
              <a:rPr lang="uz-Latn-UZ" altLang="ru-RU" sz="2500" dirty="0">
                <a:solidFill>
                  <a:srgbClr val="0000FF"/>
                </a:solidFill>
              </a:rPr>
              <a:t>Egiluvchan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va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cho'zilmaydigan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sim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muvozanatda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bo'lishi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uchun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yuqoridagi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shartlarni</a:t>
            </a:r>
            <a:r>
              <a:rPr lang="uz-Cyrl-UZ" altLang="ru-RU" sz="2500" dirty="0">
                <a:solidFill>
                  <a:srgbClr val="0000FF"/>
                </a:solidFill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</a:rPr>
              <a:t>simga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uni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cho'zishga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intiluvchi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kuchlar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tasir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etadi</a:t>
            </a:r>
            <a:r>
              <a:rPr lang="uz-Cyrl-UZ" altLang="ru-RU" sz="2500" dirty="0">
                <a:solidFill>
                  <a:srgbClr val="0000FF"/>
                </a:solidFill>
              </a:rPr>
              <a:t>, </a:t>
            </a:r>
            <a:r>
              <a:rPr lang="uz-Latn-UZ" altLang="ru-RU" sz="2500" dirty="0">
                <a:solidFill>
                  <a:srgbClr val="0000FF"/>
                </a:solidFill>
              </a:rPr>
              <a:t>degan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qo'shimcha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shart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bilan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to'ldirish</a:t>
            </a:r>
            <a:r>
              <a:rPr lang="uz-Cyrl-UZ" altLang="ru-RU" sz="2500" dirty="0">
                <a:solidFill>
                  <a:srgbClr val="0000FF"/>
                </a:solidFill>
              </a:rPr>
              <a:t> </a:t>
            </a:r>
            <a:r>
              <a:rPr lang="uz-Latn-UZ" altLang="ru-RU" sz="2500" dirty="0">
                <a:solidFill>
                  <a:srgbClr val="0000FF"/>
                </a:solidFill>
              </a:rPr>
              <a:t>kerak</a:t>
            </a:r>
            <a:r>
              <a:rPr lang="uz-Cyrl-UZ" altLang="ru-RU" sz="2500" dirty="0">
                <a:solidFill>
                  <a:srgbClr val="0000FF"/>
                </a:solidFill>
              </a:rPr>
              <a:t>.</a:t>
            </a:r>
            <a:endParaRPr lang="ru-RU" altLang="ru-RU" sz="25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39566038"/>
              </p:ext>
            </p:extLst>
          </p:nvPr>
        </p:nvGraphicFramePr>
        <p:xfrm>
          <a:off x="468313" y="333375"/>
          <a:ext cx="8215312" cy="5608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135773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333375"/>
            <a:ext cx="8215312" cy="5608638"/>
          </a:xfrm>
        </p:spPr>
        <p:txBody>
          <a:bodyPr/>
          <a:lstStyle/>
          <a:p>
            <a:r>
              <a:rPr lang="en-US" sz="2000" b="1" dirty="0">
                <a:solidFill>
                  <a:srgbClr val="FF0000"/>
                </a:solidFill>
              </a:rPr>
              <a:t>6-aksioma. </a:t>
            </a:r>
            <a:r>
              <a:rPr lang="en-US" sz="2000" dirty="0" err="1">
                <a:solidFill>
                  <a:srgbClr val="FF0000"/>
                </a:solidFill>
              </a:rPr>
              <a:t>Har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qanday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bog’lanishdagi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jismni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erkin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jism</a:t>
            </a:r>
            <a:r>
              <a:rPr lang="en-US" sz="2000" dirty="0">
                <a:solidFill>
                  <a:srgbClr val="FF0000"/>
                </a:solidFill>
              </a:rPr>
              <a:t> deb </a:t>
            </a:r>
            <a:r>
              <a:rPr lang="en-US" sz="2000" dirty="0" err="1">
                <a:solidFill>
                  <a:srgbClr val="FF0000"/>
                </a:solidFill>
              </a:rPr>
              <a:t>qarash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uchun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bog’lanishlarni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bog’lanish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reaksiya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kuchlari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almashtirish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kerak.Bu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aksioma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bog’lanishdan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qutulish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prinsipi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deyiladi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>
                <a:solidFill>
                  <a:srgbClr val="0000FF"/>
                </a:solidFill>
              </a:rPr>
              <a:t>Bu </a:t>
            </a:r>
            <a:r>
              <a:rPr lang="en-US" sz="2000" dirty="0" err="1">
                <a:solidFill>
                  <a:srgbClr val="0000FF"/>
                </a:solidFill>
              </a:rPr>
              <a:t>aksiomaga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asosan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jismga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ta’sir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etayotgan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kuchlar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sistemasi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qatoriga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bog’lanish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kuchlarini</a:t>
            </a:r>
            <a:r>
              <a:rPr lang="en-US" sz="2000" dirty="0">
                <a:solidFill>
                  <a:srgbClr val="0000FF"/>
                </a:solidFill>
              </a:rPr>
              <a:t> ham </a:t>
            </a:r>
            <a:r>
              <a:rPr lang="en-US" sz="2000" dirty="0" err="1">
                <a:solidFill>
                  <a:srgbClr val="0000FF"/>
                </a:solidFill>
              </a:rPr>
              <a:t>qo’shish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kerak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Odatda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ular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noma’lum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bo’lib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berilgan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kuchlar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sistemasining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muvozanat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shartlaridan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topiladi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Bog’lanishdan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qutulish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uchun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bog’lansh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kuchining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yo’nalishini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aniqlash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ahamiyatlidir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Bog’lanish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kuchining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yo’nalishini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aniqlashda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quyidagidan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foydalanishimiz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lozim.Bog’lanishdagi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jismlarning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harakati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qaysi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tomonga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cheklangan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bo’lsa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reaksiya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yo’nalishga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teskari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yo’nalgan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bo’ladi</a:t>
            </a:r>
            <a:r>
              <a:rPr lang="en-US" sz="2000" dirty="0">
                <a:solidFill>
                  <a:srgbClr val="0000FF"/>
                </a:solidFill>
              </a:rPr>
              <a:t>. </a:t>
            </a:r>
            <a:endParaRPr lang="ru-RU" sz="2000" dirty="0">
              <a:solidFill>
                <a:srgbClr val="0000FF"/>
              </a:solidFill>
            </a:endParaRPr>
          </a:p>
          <a:p>
            <a:r>
              <a:rPr lang="en-US" sz="2000" dirty="0" err="1">
                <a:solidFill>
                  <a:srgbClr val="0000FF"/>
                </a:solidFill>
              </a:rPr>
              <a:t>Bog’lanishning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turlari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bog’lanish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reaksiyalari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ishqalanish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mavjud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bo’lmagan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bir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necha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bog’lanishlarda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reaksiyalarning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yo’nalishlari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qanday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bo’lishini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ko’ramiz</a:t>
            </a:r>
            <a:r>
              <a:rPr lang="en-US" sz="2000" dirty="0">
                <a:solidFill>
                  <a:srgbClr val="0000FF"/>
                </a:solidFill>
              </a:rPr>
              <a:t>.</a:t>
            </a:r>
            <a:endParaRPr lang="ru-RU" sz="2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782497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57200" y="685800"/>
          <a:ext cx="8001000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2060848"/>
            <a:ext cx="821531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5000"/>
              <a:buFont typeface="Wingdings" panose="05000000000000000000" pitchFamily="2" charset="2"/>
              <a:buChar char="¡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l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¡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solidFill>
                  <a:srgbClr val="FF0000"/>
                </a:solidFill>
              </a:rPr>
              <a:t>1. </a:t>
            </a:r>
            <a:r>
              <a:rPr lang="en-US" sz="1800" b="1" dirty="0" err="1">
                <a:solidFill>
                  <a:srgbClr val="FF0000"/>
                </a:solidFill>
              </a:rPr>
              <a:t>Silliq</a:t>
            </a:r>
            <a:r>
              <a:rPr lang="en-US" sz="1800" b="1" dirty="0">
                <a:solidFill>
                  <a:srgbClr val="FF0000"/>
                </a:solidFill>
              </a:rPr>
              <a:t> </a:t>
            </a:r>
            <a:r>
              <a:rPr lang="en-US" sz="1800" b="1" dirty="0" err="1">
                <a:solidFill>
                  <a:srgbClr val="FF0000"/>
                </a:solidFill>
              </a:rPr>
              <a:t>sirt</a:t>
            </a:r>
            <a:r>
              <a:rPr lang="en-US" sz="1800" b="1" dirty="0">
                <a:solidFill>
                  <a:srgbClr val="FF0000"/>
                </a:solidFill>
              </a:rPr>
              <a:t>. </a:t>
            </a:r>
            <a:r>
              <a:rPr lang="en-US" sz="1800" dirty="0" err="1">
                <a:solidFill>
                  <a:srgbClr val="0000FF"/>
                </a:solidFill>
              </a:rPr>
              <a:t>Bunday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jismga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silliq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bilan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tegib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turgan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nuqtasidan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o’tkazilgan</a:t>
            </a:r>
            <a:r>
              <a:rPr lang="en-US" sz="1800" dirty="0">
                <a:solidFill>
                  <a:srgbClr val="0000FF"/>
                </a:solidFill>
              </a:rPr>
              <a:t> normal </a:t>
            </a:r>
            <a:r>
              <a:rPr lang="en-US" sz="1800" dirty="0" err="1">
                <a:solidFill>
                  <a:srgbClr val="0000FF"/>
                </a:solidFill>
              </a:rPr>
              <a:t>yo’nalishi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bo’ylab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harakatiga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halaqit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beradi</a:t>
            </a:r>
            <a:r>
              <a:rPr lang="en-US" sz="1800" dirty="0">
                <a:solidFill>
                  <a:srgbClr val="0000FF"/>
                </a:solidFill>
              </a:rPr>
              <a:t>. </a:t>
            </a:r>
            <a:r>
              <a:rPr lang="en-US" sz="1800" dirty="0" err="1">
                <a:solidFill>
                  <a:srgbClr val="0000FF"/>
                </a:solidFill>
              </a:rPr>
              <a:t>Binobarin</a:t>
            </a:r>
            <a:r>
              <a:rPr lang="en-US" sz="1800" dirty="0">
                <a:solidFill>
                  <a:srgbClr val="0000FF"/>
                </a:solidFill>
              </a:rPr>
              <a:t>, </a:t>
            </a:r>
            <a:r>
              <a:rPr lang="en-US" sz="1800" dirty="0" err="1">
                <a:solidFill>
                  <a:srgbClr val="0000FF"/>
                </a:solidFill>
              </a:rPr>
              <a:t>reaksiya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kuchi</a:t>
            </a:r>
            <a:r>
              <a:rPr lang="en-US" sz="1800" dirty="0">
                <a:solidFill>
                  <a:srgbClr val="0000FF"/>
                </a:solidFill>
              </a:rPr>
              <a:t>  </a:t>
            </a:r>
            <a:r>
              <a:rPr lang="en-US" sz="1800" dirty="0" smtClean="0">
                <a:solidFill>
                  <a:srgbClr val="0000FF"/>
                </a:solidFill>
              </a:rPr>
              <a:t>  </a:t>
            </a:r>
            <a:r>
              <a:rPr lang="en-US" sz="1800" dirty="0" err="1" smtClean="0">
                <a:solidFill>
                  <a:srgbClr val="0000FF"/>
                </a:solidFill>
              </a:rPr>
              <a:t>silliq</a:t>
            </a:r>
            <a:r>
              <a:rPr lang="en-US" sz="1800" dirty="0" smtClean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bilan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jismning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tegib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turgan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nuqtasidan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o’tkazilgan</a:t>
            </a:r>
            <a:r>
              <a:rPr lang="en-US" sz="1800" dirty="0">
                <a:solidFill>
                  <a:srgbClr val="0000FF"/>
                </a:solidFill>
              </a:rPr>
              <a:t> normal </a:t>
            </a:r>
            <a:r>
              <a:rPr lang="en-US" sz="1800" dirty="0" err="1">
                <a:solidFill>
                  <a:srgbClr val="0000FF"/>
                </a:solidFill>
              </a:rPr>
              <a:t>bo’ylab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yo’nalgan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va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shu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nuqtaga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qo’yilgan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bo’ladi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smtClean="0">
                <a:solidFill>
                  <a:srgbClr val="0000FF"/>
                </a:solidFill>
              </a:rPr>
              <a:t>Agar </a:t>
            </a:r>
            <a:r>
              <a:rPr lang="en-US" sz="1800" dirty="0" err="1">
                <a:solidFill>
                  <a:srgbClr val="0000FF"/>
                </a:solidFill>
              </a:rPr>
              <a:t>tegib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turgan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sirtlardan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birortasi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nuqta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bo’lsa</a:t>
            </a:r>
            <a:r>
              <a:rPr lang="en-US" sz="1800" dirty="0">
                <a:solidFill>
                  <a:srgbClr val="0000FF"/>
                </a:solidFill>
              </a:rPr>
              <a:t>, u </a:t>
            </a:r>
            <a:r>
              <a:rPr lang="en-US" sz="1800" dirty="0" err="1">
                <a:solidFill>
                  <a:srgbClr val="0000FF"/>
                </a:solidFill>
              </a:rPr>
              <a:t>holda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reaksiya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kuchi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ikkinchi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sirtga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o’tkazilgan</a:t>
            </a:r>
            <a:r>
              <a:rPr lang="en-US" sz="1800" dirty="0">
                <a:solidFill>
                  <a:srgbClr val="0000FF"/>
                </a:solidFill>
              </a:rPr>
              <a:t> normal </a:t>
            </a:r>
            <a:r>
              <a:rPr lang="en-US" sz="1800" dirty="0" err="1">
                <a:solidFill>
                  <a:srgbClr val="0000FF"/>
                </a:solidFill>
              </a:rPr>
              <a:t>bo’ylab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>
                <a:solidFill>
                  <a:srgbClr val="0000FF"/>
                </a:solidFill>
              </a:rPr>
              <a:t>yo’nalgan</a:t>
            </a:r>
            <a:r>
              <a:rPr lang="en-US" sz="1800" dirty="0">
                <a:solidFill>
                  <a:srgbClr val="0000FF"/>
                </a:solidFill>
              </a:rPr>
              <a:t> </a:t>
            </a:r>
            <a:r>
              <a:rPr lang="en-US" sz="1800" dirty="0" err="1" smtClean="0">
                <a:solidFill>
                  <a:srgbClr val="0000FF"/>
                </a:solidFill>
              </a:rPr>
              <a:t>bo’ladi</a:t>
            </a:r>
            <a:r>
              <a:rPr lang="en-US" sz="1800" dirty="0">
                <a:solidFill>
                  <a:srgbClr val="0000FF"/>
                </a:solidFill>
              </a:rPr>
              <a:t>.</a:t>
            </a:r>
            <a:endParaRPr lang="ru-RU" sz="1800" dirty="0">
              <a:solidFill>
                <a:srgbClr val="0000FF"/>
              </a:solidFill>
            </a:endParaRP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 bwMode="auto">
          <a:xfrm>
            <a:off x="1554562" y="4417236"/>
            <a:ext cx="2297357" cy="1744296"/>
            <a:chOff x="4417" y="4613"/>
            <a:chExt cx="1665" cy="1266"/>
          </a:xfrm>
        </p:grpSpPr>
        <p:sp>
          <p:nvSpPr>
            <p:cNvPr id="4" name="Freeform 3"/>
            <p:cNvSpPr>
              <a:spLocks noChangeAspect="1"/>
            </p:cNvSpPr>
            <p:nvPr/>
          </p:nvSpPr>
          <p:spPr bwMode="auto">
            <a:xfrm>
              <a:off x="4417" y="5184"/>
              <a:ext cx="1665" cy="695"/>
            </a:xfrm>
            <a:custGeom>
              <a:avLst/>
              <a:gdLst>
                <a:gd name="T0" fmla="*/ 0 w 1314"/>
                <a:gd name="T1" fmla="*/ 9 h 561"/>
                <a:gd name="T2" fmla="*/ 209 w 1314"/>
                <a:gd name="T3" fmla="*/ 9 h 561"/>
                <a:gd name="T4" fmla="*/ 538 w 1314"/>
                <a:gd name="T5" fmla="*/ 61 h 561"/>
                <a:gd name="T6" fmla="*/ 851 w 1314"/>
                <a:gd name="T7" fmla="*/ 150 h 561"/>
                <a:gd name="T8" fmla="*/ 1127 w 1314"/>
                <a:gd name="T9" fmla="*/ 285 h 561"/>
                <a:gd name="T10" fmla="*/ 1261 w 1314"/>
                <a:gd name="T11" fmla="*/ 404 h 561"/>
                <a:gd name="T12" fmla="*/ 1299 w 1314"/>
                <a:gd name="T13" fmla="*/ 486 h 561"/>
                <a:gd name="T14" fmla="*/ 1314 w 1314"/>
                <a:gd name="T15" fmla="*/ 561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4" h="561">
                  <a:moveTo>
                    <a:pt x="0" y="9"/>
                  </a:moveTo>
                  <a:cubicBezTo>
                    <a:pt x="59" y="4"/>
                    <a:pt x="119" y="0"/>
                    <a:pt x="209" y="9"/>
                  </a:cubicBezTo>
                  <a:cubicBezTo>
                    <a:pt x="299" y="18"/>
                    <a:pt x="431" y="38"/>
                    <a:pt x="538" y="61"/>
                  </a:cubicBezTo>
                  <a:cubicBezTo>
                    <a:pt x="645" y="84"/>
                    <a:pt x="753" y="113"/>
                    <a:pt x="851" y="150"/>
                  </a:cubicBezTo>
                  <a:cubicBezTo>
                    <a:pt x="949" y="187"/>
                    <a:pt x="1059" y="243"/>
                    <a:pt x="1127" y="285"/>
                  </a:cubicBezTo>
                  <a:cubicBezTo>
                    <a:pt x="1195" y="327"/>
                    <a:pt x="1232" y="371"/>
                    <a:pt x="1261" y="404"/>
                  </a:cubicBezTo>
                  <a:cubicBezTo>
                    <a:pt x="1290" y="437"/>
                    <a:pt x="1290" y="460"/>
                    <a:pt x="1299" y="486"/>
                  </a:cubicBezTo>
                  <a:cubicBezTo>
                    <a:pt x="1308" y="512"/>
                    <a:pt x="1311" y="546"/>
                    <a:pt x="1314" y="56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Oval 4"/>
            <p:cNvSpPr>
              <a:spLocks noChangeAspect="1" noChangeArrowheads="1"/>
            </p:cNvSpPr>
            <p:nvPr/>
          </p:nvSpPr>
          <p:spPr bwMode="auto">
            <a:xfrm>
              <a:off x="5119" y="4613"/>
              <a:ext cx="724" cy="72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5"/>
            <p:cNvSpPr>
              <a:spLocks noChangeAspect="1" noChangeShapeType="1"/>
            </p:cNvSpPr>
            <p:nvPr/>
          </p:nvSpPr>
          <p:spPr bwMode="auto">
            <a:xfrm flipV="1">
              <a:off x="5365" y="4820"/>
              <a:ext cx="186" cy="50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sm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1270" name="Picture 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1" y="4786"/>
              <a:ext cx="227" cy="2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78926" y="2667581"/>
            <a:ext cx="233234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 rotWithShape="1">
          <a:blip r:embed="rId9"/>
          <a:srcRect l="52075" t="45310" r="32843" b="30899"/>
          <a:stretch/>
        </p:blipFill>
        <p:spPr bwMode="auto">
          <a:xfrm>
            <a:off x="5325744" y="4417236"/>
            <a:ext cx="2558623" cy="189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6344831"/>
      </p:ext>
    </p:extLst>
  </p:cSld>
  <p:clrMapOvr>
    <a:masterClrMapping/>
  </p:clrMapOvr>
  <p:transition>
    <p:wheel spokes="8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7544" y="620688"/>
            <a:ext cx="8215312" cy="5608638"/>
          </a:xfrm>
        </p:spPr>
        <p:txBody>
          <a:bodyPr/>
          <a:lstStyle/>
          <a:p>
            <a:r>
              <a:rPr lang="en-US" sz="2500" b="1" dirty="0">
                <a:solidFill>
                  <a:srgbClr val="FF0000"/>
                </a:solidFill>
              </a:rPr>
              <a:t>2. </a:t>
            </a:r>
            <a:r>
              <a:rPr lang="en-US" sz="2500" b="1" dirty="0" err="1">
                <a:solidFill>
                  <a:srgbClr val="FF0000"/>
                </a:solidFill>
              </a:rPr>
              <a:t>Ip</a:t>
            </a:r>
            <a:r>
              <a:rPr lang="en-US" sz="2500" b="1" dirty="0">
                <a:solidFill>
                  <a:srgbClr val="FF0000"/>
                </a:solidFill>
              </a:rPr>
              <a:t> (</a:t>
            </a:r>
            <a:r>
              <a:rPr lang="en-US" sz="2500" b="1" dirty="0" err="1">
                <a:solidFill>
                  <a:srgbClr val="FF0000"/>
                </a:solidFill>
              </a:rPr>
              <a:t>qayish</a:t>
            </a:r>
            <a:r>
              <a:rPr lang="en-US" sz="2500" b="1" dirty="0">
                <a:solidFill>
                  <a:srgbClr val="FF0000"/>
                </a:solidFill>
              </a:rPr>
              <a:t>, </a:t>
            </a:r>
            <a:r>
              <a:rPr lang="en-US" sz="2500" b="1" dirty="0" err="1">
                <a:solidFill>
                  <a:srgbClr val="FF0000"/>
                </a:solidFill>
              </a:rPr>
              <a:t>zanjir</a:t>
            </a:r>
            <a:r>
              <a:rPr lang="en-US" sz="2500" b="1" dirty="0">
                <a:solidFill>
                  <a:srgbClr val="FF0000"/>
                </a:solidFill>
              </a:rPr>
              <a:t>, </a:t>
            </a:r>
            <a:r>
              <a:rPr lang="en-US" sz="2500" b="1" dirty="0" err="1">
                <a:solidFill>
                  <a:srgbClr val="FF0000"/>
                </a:solidFill>
              </a:rPr>
              <a:t>arqon</a:t>
            </a:r>
            <a:r>
              <a:rPr lang="en-US" sz="2500" b="1" dirty="0">
                <a:solidFill>
                  <a:srgbClr val="FF0000"/>
                </a:solidFill>
              </a:rPr>
              <a:t>, </a:t>
            </a:r>
            <a:r>
              <a:rPr lang="en-US" sz="2500" b="1" dirty="0" err="1">
                <a:solidFill>
                  <a:srgbClr val="FF0000"/>
                </a:solidFill>
              </a:rPr>
              <a:t>tros</a:t>
            </a:r>
            <a:r>
              <a:rPr lang="en-US" sz="2500" b="1" dirty="0">
                <a:solidFill>
                  <a:srgbClr val="FF0000"/>
                </a:solidFill>
              </a:rPr>
              <a:t>). </a:t>
            </a:r>
            <a:endParaRPr lang="en-US" sz="2500" b="1" dirty="0" smtClean="0">
              <a:solidFill>
                <a:srgbClr val="FF0000"/>
              </a:solidFill>
            </a:endParaRPr>
          </a:p>
          <a:p>
            <a:r>
              <a:rPr lang="en-US" sz="2500" dirty="0" smtClean="0">
                <a:solidFill>
                  <a:srgbClr val="0000FF"/>
                </a:solidFill>
              </a:rPr>
              <a:t>Agar </a:t>
            </a:r>
            <a:r>
              <a:rPr lang="en-US" sz="2500" dirty="0" err="1">
                <a:solidFill>
                  <a:srgbClr val="0000FF"/>
                </a:solidFill>
              </a:rPr>
              <a:t>bog’lanish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cho’zil-maydigan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ipdan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iborat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bo’lsa</a:t>
            </a:r>
            <a:r>
              <a:rPr lang="en-US" sz="2500" dirty="0">
                <a:solidFill>
                  <a:srgbClr val="0000FF"/>
                </a:solidFill>
              </a:rPr>
              <a:t>, </a:t>
            </a:r>
            <a:r>
              <a:rPr lang="en-US" sz="2500" dirty="0" err="1">
                <a:solidFill>
                  <a:srgbClr val="0000FF"/>
                </a:solidFill>
              </a:rPr>
              <a:t>ip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jismning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osilish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nuqtasidan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ip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bo’ylab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harakatlanishiga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chek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qo’yadi.Ipning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taranglik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kuchi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ip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bo’ylab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osilish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nuqtasiga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>
                <a:solidFill>
                  <a:srgbClr val="0000FF"/>
                </a:solidFill>
              </a:rPr>
              <a:t>tomon</a:t>
            </a:r>
            <a:r>
              <a:rPr lang="en-US" sz="2500" dirty="0">
                <a:solidFill>
                  <a:srgbClr val="0000FF"/>
                </a:solidFill>
              </a:rPr>
              <a:t> </a:t>
            </a:r>
            <a:r>
              <a:rPr lang="en-US" sz="2500" dirty="0" err="1" smtClean="0">
                <a:solidFill>
                  <a:srgbClr val="0000FF"/>
                </a:solidFill>
              </a:rPr>
              <a:t>yo’naladi</a:t>
            </a:r>
            <a:endParaRPr lang="ru-RU" sz="2500" dirty="0">
              <a:solidFill>
                <a:srgbClr val="0000FF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68677" t="46070" r="17919" b="36598"/>
          <a:stretch>
            <a:fillRect/>
          </a:stretch>
        </p:blipFill>
        <p:spPr bwMode="auto">
          <a:xfrm>
            <a:off x="3275856" y="3212976"/>
            <a:ext cx="3026504" cy="277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523290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4344" y="404664"/>
            <a:ext cx="8215312" cy="5608638"/>
          </a:xfrm>
        </p:spPr>
        <p:txBody>
          <a:bodyPr/>
          <a:lstStyle/>
          <a:p>
            <a:r>
              <a:rPr lang="en-US" sz="2200" b="1" dirty="0">
                <a:solidFill>
                  <a:srgbClr val="FF0000"/>
                </a:solidFill>
              </a:rPr>
              <a:t>3. </a:t>
            </a:r>
            <a:r>
              <a:rPr lang="en-US" sz="2200" b="1" dirty="0" err="1">
                <a:solidFill>
                  <a:srgbClr val="FF0000"/>
                </a:solidFill>
              </a:rPr>
              <a:t>Silindrik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sharnir</a:t>
            </a:r>
            <a:r>
              <a:rPr lang="en-US" sz="2200" b="1" dirty="0">
                <a:solidFill>
                  <a:srgbClr val="FF0000"/>
                </a:solidFill>
              </a:rPr>
              <a:t> (</a:t>
            </a:r>
            <a:r>
              <a:rPr lang="en-US" sz="2200" b="1" dirty="0" err="1">
                <a:solidFill>
                  <a:srgbClr val="FF0000"/>
                </a:solidFill>
              </a:rPr>
              <a:t>zoldirli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g’ildirak-podshipnik</a:t>
            </a:r>
            <a:r>
              <a:rPr lang="en-US" sz="2200" b="1" dirty="0">
                <a:solidFill>
                  <a:srgbClr val="FF0000"/>
                </a:solidFill>
              </a:rPr>
              <a:t>).</a:t>
            </a:r>
            <a:endParaRPr lang="ru-RU" sz="2200" dirty="0">
              <a:solidFill>
                <a:srgbClr val="FF0000"/>
              </a:solidFill>
            </a:endParaRPr>
          </a:p>
          <a:p>
            <a:r>
              <a:rPr lang="en-US" sz="2200" dirty="0">
                <a:solidFill>
                  <a:srgbClr val="0000FF"/>
                </a:solidFill>
              </a:rPr>
              <a:t>Bolt 1 </a:t>
            </a:r>
            <a:r>
              <a:rPr lang="en-US" sz="2200" dirty="0" err="1">
                <a:solidFill>
                  <a:srgbClr val="0000FF"/>
                </a:solidFill>
              </a:rPr>
              <a:t>va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kiygizilgan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vtulka</a:t>
            </a:r>
            <a:r>
              <a:rPr lang="en-US" sz="2200" dirty="0">
                <a:solidFill>
                  <a:srgbClr val="0000FF"/>
                </a:solidFill>
              </a:rPr>
              <a:t> 2 </a:t>
            </a:r>
            <a:r>
              <a:rPr lang="en-US" sz="2200" dirty="0" err="1">
                <a:solidFill>
                  <a:srgbClr val="0000FF"/>
                </a:solidFill>
              </a:rPr>
              <a:t>dan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iborat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qo’zg’almas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silindrik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sharnir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jism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bilan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mahkam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biriktirilgan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vtulkaning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ichki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diametri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bilan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 smtClean="0">
                <a:solidFill>
                  <a:srgbClr val="0000FF"/>
                </a:solidFill>
              </a:rPr>
              <a:t>barobar</a:t>
            </a:r>
            <a:r>
              <a:rPr lang="en-US" sz="2200" dirty="0">
                <a:solidFill>
                  <a:srgbClr val="0000FF"/>
                </a:solidFill>
              </a:rPr>
              <a:t>.</a:t>
            </a:r>
            <a:r>
              <a:rPr lang="en-US" sz="2200" dirty="0" smtClean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Jism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shakl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tekisligiga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perpendikulyar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bo’lgan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sharnir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o’qi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atrofida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aylanishi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mumkin.Ammo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sharnir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o’qiga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perpendikulyar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yo’nalish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bo’yicha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harakatlana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olmaydi.Shuning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uchun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silindrik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sharnirda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reaksiya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kuchi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sharnir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o’qiga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perpendikulyar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bo’lgan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tekislikda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yotib</a:t>
            </a:r>
            <a:r>
              <a:rPr lang="en-US" sz="2200" dirty="0">
                <a:solidFill>
                  <a:srgbClr val="0000FF"/>
                </a:solidFill>
              </a:rPr>
              <a:t>, </a:t>
            </a:r>
            <a:r>
              <a:rPr lang="en-US" sz="2200" dirty="0" err="1">
                <a:solidFill>
                  <a:srgbClr val="0000FF"/>
                </a:solidFill>
              </a:rPr>
              <a:t>sharnir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o’qini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kesib</a:t>
            </a:r>
            <a:r>
              <a:rPr lang="en-US" sz="2200" dirty="0">
                <a:solidFill>
                  <a:srgbClr val="0000FF"/>
                </a:solidFill>
              </a:rPr>
              <a:t> </a:t>
            </a:r>
            <a:r>
              <a:rPr lang="en-US" sz="2200" dirty="0" err="1">
                <a:solidFill>
                  <a:srgbClr val="0000FF"/>
                </a:solidFill>
              </a:rPr>
              <a:t>o’tadi</a:t>
            </a:r>
            <a:r>
              <a:rPr lang="en-US" sz="2200" dirty="0">
                <a:solidFill>
                  <a:srgbClr val="0000FF"/>
                </a:solidFill>
              </a:rPr>
              <a:t>.</a:t>
            </a:r>
            <a:endParaRPr lang="ru-RU" sz="2200" dirty="0">
              <a:solidFill>
                <a:srgbClr val="0000FF"/>
              </a:solidFill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" name="Picture 80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252028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18697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4344" y="404664"/>
            <a:ext cx="8215312" cy="5608638"/>
          </a:xfrm>
        </p:spPr>
        <p:txBody>
          <a:bodyPr/>
          <a:lstStyle/>
          <a:p>
            <a:r>
              <a:rPr lang="en-US" sz="2400" b="1" dirty="0">
                <a:solidFill>
                  <a:srgbClr val="FF0000"/>
                </a:solidFill>
              </a:rPr>
              <a:t>4._Sterjen. </a:t>
            </a:r>
            <a:r>
              <a:rPr lang="en-US" sz="2400" dirty="0" err="1">
                <a:solidFill>
                  <a:srgbClr val="0000FF"/>
                </a:solidFill>
              </a:rPr>
              <a:t>Bog’lanish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uchlari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sharnirlar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bilan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biriktirilgan</a:t>
            </a:r>
            <a:r>
              <a:rPr lang="en-US" sz="2400" dirty="0">
                <a:solidFill>
                  <a:srgbClr val="0000FF"/>
                </a:solidFill>
              </a:rPr>
              <a:t> AB </a:t>
            </a:r>
            <a:r>
              <a:rPr lang="en-US" sz="2400" dirty="0" err="1">
                <a:solidFill>
                  <a:srgbClr val="0000FF"/>
                </a:solidFill>
              </a:rPr>
              <a:t>va</a:t>
            </a:r>
            <a:r>
              <a:rPr lang="en-US" sz="2400" dirty="0">
                <a:solidFill>
                  <a:srgbClr val="0000FF"/>
                </a:solidFill>
              </a:rPr>
              <a:t> CD </a:t>
            </a:r>
            <a:r>
              <a:rPr lang="en-US" sz="2400" dirty="0" err="1">
                <a:solidFill>
                  <a:srgbClr val="0000FF"/>
                </a:solidFill>
              </a:rPr>
              <a:t>sterjenlar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vositasida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bajariladi</a:t>
            </a:r>
            <a:r>
              <a:rPr lang="en-US" sz="2400" dirty="0">
                <a:solidFill>
                  <a:srgbClr val="0000FF"/>
                </a:solidFill>
              </a:rPr>
              <a:t>. </a:t>
            </a:r>
            <a:endParaRPr lang="ru-RU" sz="2400" dirty="0">
              <a:solidFill>
                <a:srgbClr val="0000FF"/>
              </a:solidFill>
            </a:endParaRPr>
          </a:p>
          <a:p>
            <a:r>
              <a:rPr lang="en-US" sz="2400" dirty="0" err="1" smtClean="0">
                <a:solidFill>
                  <a:srgbClr val="0000FF"/>
                </a:solidFill>
              </a:rPr>
              <a:t>Sterjen</a:t>
            </a:r>
            <a:r>
              <a:rPr lang="en-US" sz="2400" dirty="0" smtClean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og’irliklarini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e’tiborga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olmay</a:t>
            </a:r>
            <a:r>
              <a:rPr lang="en-US" sz="2400" dirty="0">
                <a:solidFill>
                  <a:srgbClr val="0000FF"/>
                </a:solidFill>
              </a:rPr>
              <a:t>, u </a:t>
            </a:r>
            <a:r>
              <a:rPr lang="en-US" sz="2400" dirty="0" err="1">
                <a:solidFill>
                  <a:srgbClr val="0000FF"/>
                </a:solidFill>
              </a:rPr>
              <a:t>sterjenning</a:t>
            </a:r>
            <a:r>
              <a:rPr lang="en-US" sz="2400" dirty="0">
                <a:solidFill>
                  <a:srgbClr val="0000FF"/>
                </a:solidFill>
              </a:rPr>
              <a:t> A </a:t>
            </a:r>
            <a:r>
              <a:rPr lang="en-US" sz="2400" dirty="0" err="1">
                <a:solidFill>
                  <a:srgbClr val="0000FF"/>
                </a:solidFill>
              </a:rPr>
              <a:t>va</a:t>
            </a:r>
            <a:r>
              <a:rPr lang="en-US" sz="2400" dirty="0">
                <a:solidFill>
                  <a:srgbClr val="0000FF"/>
                </a:solidFill>
              </a:rPr>
              <a:t> B (C </a:t>
            </a:r>
            <a:r>
              <a:rPr lang="en-US" sz="2400" dirty="0" err="1">
                <a:solidFill>
                  <a:srgbClr val="0000FF"/>
                </a:solidFill>
              </a:rPr>
              <a:t>va</a:t>
            </a:r>
            <a:r>
              <a:rPr lang="en-US" sz="2400" dirty="0">
                <a:solidFill>
                  <a:srgbClr val="0000FF"/>
                </a:solidFill>
              </a:rPr>
              <a:t> D) </a:t>
            </a:r>
            <a:r>
              <a:rPr lang="en-US" sz="2400" dirty="0" err="1">
                <a:solidFill>
                  <a:srgbClr val="0000FF"/>
                </a:solidFill>
              </a:rPr>
              <a:t>sharnirlariga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qo’yilgan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ikki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kuch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ta’sirida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muvozanatda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bo’ladi</a:t>
            </a:r>
            <a:r>
              <a:rPr lang="en-US" sz="2400" dirty="0">
                <a:solidFill>
                  <a:srgbClr val="0000FF"/>
                </a:solidFill>
              </a:rPr>
              <a:t>. </a:t>
            </a:r>
            <a:r>
              <a:rPr lang="en-US" sz="2400" dirty="0" err="1">
                <a:solidFill>
                  <a:srgbClr val="0000FF"/>
                </a:solidFill>
              </a:rPr>
              <a:t>Binobarin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reaksiya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kuchlari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sterjenlarning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uchlaridagi</a:t>
            </a:r>
            <a:r>
              <a:rPr lang="en-US" sz="2400" dirty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solidFill>
                  <a:srgbClr val="0000FF"/>
                </a:solidFill>
              </a:rPr>
              <a:t>sharnirlardan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o’tuvchi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o’qlar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bo’ylab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>
                <a:solidFill>
                  <a:srgbClr val="0000FF"/>
                </a:solidFill>
              </a:rPr>
              <a:t>yo’nalgan</a:t>
            </a:r>
            <a:r>
              <a:rPr lang="en-US" sz="2400" dirty="0">
                <a:solidFill>
                  <a:srgbClr val="0000FF"/>
                </a:solidFill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</a:rPr>
              <a:t>bo’ladi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65438" t="42370" r="25389" b="45836"/>
          <a:stretch/>
        </p:blipFill>
        <p:spPr bwMode="auto">
          <a:xfrm>
            <a:off x="3347864" y="4149080"/>
            <a:ext cx="3024336" cy="2160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15442933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:a16="http://schemas.microsoft.com/office/drawing/2014/main" xmlns="" id="{2B9E1784-CC2D-4008-9B90-DB81D7E5EA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4344" y="476672"/>
            <a:ext cx="8215312" cy="5608638"/>
          </a:xfrm>
        </p:spPr>
        <p:txBody>
          <a:bodyPr/>
          <a:lstStyle/>
          <a:p>
            <a:r>
              <a:rPr lang="en-US" sz="2000" b="1" dirty="0">
                <a:solidFill>
                  <a:srgbClr val="FF0000"/>
                </a:solidFill>
              </a:rPr>
              <a:t>5._Zoldirli </a:t>
            </a:r>
            <a:r>
              <a:rPr lang="en-US" sz="2000" b="1" dirty="0" err="1">
                <a:solidFill>
                  <a:srgbClr val="FF0000"/>
                </a:solidFill>
              </a:rPr>
              <a:t>sharnir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va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b="1" dirty="0" err="1">
                <a:solidFill>
                  <a:srgbClr val="FF0000"/>
                </a:solidFill>
              </a:rPr>
              <a:t>tagtovon</a:t>
            </a:r>
            <a:r>
              <a:rPr lang="en-US" sz="2000" b="1" dirty="0">
                <a:solidFill>
                  <a:srgbClr val="FF0000"/>
                </a:solidFill>
              </a:rPr>
              <a:t> (</a:t>
            </a:r>
            <a:r>
              <a:rPr lang="en-US" sz="2000" b="1" dirty="0" err="1">
                <a:solidFill>
                  <a:srgbClr val="FF0000"/>
                </a:solidFill>
              </a:rPr>
              <a:t>podpyatnik</a:t>
            </a:r>
            <a:r>
              <a:rPr lang="en-US" sz="2000" b="1" dirty="0">
                <a:solidFill>
                  <a:srgbClr val="FF0000"/>
                </a:solidFill>
              </a:rPr>
              <a:t>).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rgbClr val="0000FF"/>
                </a:solidFill>
              </a:rPr>
              <a:t>Bu </a:t>
            </a:r>
            <a:r>
              <a:rPr lang="en-US" sz="2000" dirty="0" err="1">
                <a:solidFill>
                  <a:srgbClr val="0000FF"/>
                </a:solidFill>
              </a:rPr>
              <a:t>holda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jism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har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qanday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harakat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qilishi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mumkin</a:t>
            </a:r>
            <a:r>
              <a:rPr lang="en-US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faqat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sferik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sharnirning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markazi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qo’zg’almas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bo’lib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 smtClean="0">
                <a:solidFill>
                  <a:srgbClr val="0000FF"/>
                </a:solidFill>
              </a:rPr>
              <a:t>qoladi</a:t>
            </a:r>
            <a:r>
              <a:rPr lang="en-US" sz="2000" dirty="0">
                <a:solidFill>
                  <a:srgbClr val="0000FF"/>
                </a:solidFill>
              </a:rPr>
              <a:t>.</a:t>
            </a:r>
            <a:endParaRPr lang="ru-RU" sz="2000" dirty="0">
              <a:solidFill>
                <a:srgbClr val="0000FF"/>
              </a:solidFill>
            </a:endParaRPr>
          </a:p>
          <a:p>
            <a:endParaRPr lang="en-US" sz="2000" dirty="0" smtClean="0">
              <a:solidFill>
                <a:srgbClr val="0000FF"/>
              </a:solidFill>
            </a:endParaRPr>
          </a:p>
          <a:p>
            <a:endParaRPr lang="en-US" sz="2000" dirty="0">
              <a:solidFill>
                <a:srgbClr val="0000FF"/>
              </a:solidFill>
            </a:endParaRPr>
          </a:p>
          <a:p>
            <a:endParaRPr lang="en-US" sz="2000" dirty="0" smtClean="0">
              <a:solidFill>
                <a:srgbClr val="0000FF"/>
              </a:solidFill>
            </a:endParaRPr>
          </a:p>
          <a:p>
            <a:endParaRPr lang="en-US" sz="2000" dirty="0">
              <a:solidFill>
                <a:srgbClr val="0000FF"/>
              </a:solidFill>
            </a:endParaRPr>
          </a:p>
          <a:p>
            <a:endParaRPr lang="en-US" sz="2000" dirty="0" smtClean="0">
              <a:solidFill>
                <a:srgbClr val="0000FF"/>
              </a:solidFill>
            </a:endParaRPr>
          </a:p>
          <a:p>
            <a:endParaRPr lang="en-US" sz="2000" dirty="0">
              <a:solidFill>
                <a:srgbClr val="0000FF"/>
              </a:solidFill>
            </a:endParaRPr>
          </a:p>
          <a:p>
            <a:endParaRPr lang="en-US" sz="2000" dirty="0" smtClean="0">
              <a:solidFill>
                <a:srgbClr val="0000FF"/>
              </a:solidFill>
            </a:endParaRPr>
          </a:p>
          <a:p>
            <a:r>
              <a:rPr lang="en-US" sz="2000" dirty="0" err="1" smtClean="0">
                <a:solidFill>
                  <a:srgbClr val="0000FF"/>
                </a:solidFill>
              </a:rPr>
              <a:t>Xuddi</a:t>
            </a:r>
            <a:r>
              <a:rPr lang="en-US" sz="2000" dirty="0" smtClean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shunday</a:t>
            </a:r>
            <a:r>
              <a:rPr lang="en-US" sz="2000" dirty="0">
                <a:solidFill>
                  <a:srgbClr val="0000FF"/>
                </a:solidFill>
              </a:rPr>
              <a:t> bog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lanishni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siqib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tiralib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turgan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podshipnik</a:t>
            </a:r>
            <a:r>
              <a:rPr lang="ru-RU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zoldirli</a:t>
            </a:r>
            <a:r>
              <a:rPr lang="en-US" sz="2000" dirty="0">
                <a:solidFill>
                  <a:srgbClr val="0000FF"/>
                </a:solidFill>
              </a:rPr>
              <a:t> g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ildirak</a:t>
            </a:r>
            <a:r>
              <a:rPr lang="ru-RU" sz="2000" dirty="0">
                <a:solidFill>
                  <a:srgbClr val="0000FF"/>
                </a:solidFill>
              </a:rPr>
              <a:t>) </a:t>
            </a:r>
            <a:r>
              <a:rPr lang="en-US" sz="2000" dirty="0" err="1">
                <a:solidFill>
                  <a:srgbClr val="0000FF"/>
                </a:solidFill>
              </a:rPr>
              <a:t>vositasida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bajarilganligini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ko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rish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mumkin</a:t>
            </a:r>
            <a:r>
              <a:rPr lang="ru-RU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odatda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bu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tagtovon</a:t>
            </a:r>
            <a:r>
              <a:rPr lang="ru-RU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podpyatnik</a:t>
            </a:r>
            <a:r>
              <a:rPr lang="ru-RU" sz="2000" dirty="0">
                <a:solidFill>
                  <a:srgbClr val="0000FF"/>
                </a:solidFill>
              </a:rPr>
              <a:t>) </a:t>
            </a:r>
            <a:r>
              <a:rPr lang="en-US" sz="2000" dirty="0" err="1" smtClean="0">
                <a:solidFill>
                  <a:srgbClr val="0000FF"/>
                </a:solidFill>
              </a:rPr>
              <a:t>deyiladi</a:t>
            </a:r>
            <a:r>
              <a:rPr lang="ru-RU" sz="2000" dirty="0" smtClean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Fotoapparatlarning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shtatividagi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zoldirli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tutqich</a:t>
            </a:r>
            <a:r>
              <a:rPr lang="ru-RU" sz="2000" dirty="0">
                <a:solidFill>
                  <a:srgbClr val="0000FF"/>
                </a:solidFill>
              </a:rPr>
              <a:t>, </a:t>
            </a:r>
            <a:r>
              <a:rPr lang="en-US" sz="2000" dirty="0" err="1">
                <a:solidFill>
                  <a:srgbClr val="0000FF"/>
                </a:solidFill>
              </a:rPr>
              <a:t>inson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hayvonlarning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ko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pgina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suyaklarining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birlashgan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joylari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zoldirli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sharnirga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misol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bo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laoladi</a:t>
            </a:r>
            <a:r>
              <a:rPr lang="ru-RU" sz="2000" dirty="0">
                <a:solidFill>
                  <a:srgbClr val="0000FF"/>
                </a:solidFill>
              </a:rPr>
              <a:t>. </a:t>
            </a:r>
            <a:r>
              <a:rPr lang="en-US" sz="2000" dirty="0" err="1">
                <a:solidFill>
                  <a:srgbClr val="0000FF"/>
                </a:solidFill>
              </a:rPr>
              <a:t>Zoldirli</a:t>
            </a:r>
            <a:r>
              <a:rPr lang="ru-RU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sferik</a:t>
            </a:r>
            <a:r>
              <a:rPr lang="ru-RU" sz="2000" dirty="0">
                <a:solidFill>
                  <a:srgbClr val="0000FF"/>
                </a:solidFill>
              </a:rPr>
              <a:t>) </a:t>
            </a:r>
            <a:r>
              <a:rPr lang="en-US" sz="2000" dirty="0" err="1">
                <a:solidFill>
                  <a:srgbClr val="0000FF"/>
                </a:solidFill>
              </a:rPr>
              <a:t>sharnir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va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tagtovon</a:t>
            </a:r>
            <a:r>
              <a:rPr lang="ru-RU" sz="2000" dirty="0">
                <a:solidFill>
                  <a:srgbClr val="0000FF"/>
                </a:solidFill>
              </a:rPr>
              <a:t> (</a:t>
            </a:r>
            <a:r>
              <a:rPr lang="en-US" sz="2000" dirty="0" err="1">
                <a:solidFill>
                  <a:srgbClr val="0000FF"/>
                </a:solidFill>
              </a:rPr>
              <a:t>podpyatnik</a:t>
            </a:r>
            <a:r>
              <a:rPr lang="ru-RU" sz="2000" dirty="0">
                <a:solidFill>
                  <a:srgbClr val="0000FF"/>
                </a:solidFill>
              </a:rPr>
              <a:t>)</a:t>
            </a:r>
            <a:r>
              <a:rPr lang="en-US" sz="2000" dirty="0" err="1">
                <a:solidFill>
                  <a:srgbClr val="0000FF"/>
                </a:solidFill>
              </a:rPr>
              <a:t>larda</a:t>
            </a:r>
            <a:r>
              <a:rPr lang="en-US" sz="2000" dirty="0">
                <a:solidFill>
                  <a:srgbClr val="0000FF"/>
                </a:solidFill>
              </a:rPr>
              <a:t> bog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lanish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reaksiya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kuchlarining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nalishi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fazoda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ixtiyoriy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yo</a:t>
            </a:r>
            <a:r>
              <a:rPr lang="ru-RU" sz="2000" dirty="0">
                <a:solidFill>
                  <a:srgbClr val="0000FF"/>
                </a:solidFill>
              </a:rPr>
              <a:t>’</a:t>
            </a:r>
            <a:r>
              <a:rPr lang="en-US" sz="2000" dirty="0" err="1">
                <a:solidFill>
                  <a:srgbClr val="0000FF"/>
                </a:solidFill>
              </a:rPr>
              <a:t>nalishni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olishi</a:t>
            </a:r>
            <a:r>
              <a:rPr lang="en-US" sz="2000" dirty="0">
                <a:solidFill>
                  <a:srgbClr val="0000FF"/>
                </a:solidFill>
              </a:rPr>
              <a:t> </a:t>
            </a:r>
            <a:r>
              <a:rPr lang="en-US" sz="2000" dirty="0" err="1">
                <a:solidFill>
                  <a:srgbClr val="0000FF"/>
                </a:solidFill>
              </a:rPr>
              <a:t>mumkin</a:t>
            </a:r>
            <a:r>
              <a:rPr lang="ru-RU" sz="2000" dirty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2656824" y="1669924"/>
            <a:ext cx="4363448" cy="2407147"/>
            <a:chOff x="901" y="852"/>
            <a:chExt cx="6183" cy="3270"/>
          </a:xfrm>
        </p:grpSpPr>
        <p:grpSp>
          <p:nvGrpSpPr>
            <p:cNvPr id="18" name="Group 23"/>
            <p:cNvGrpSpPr>
              <a:grpSpLocks noChangeAspect="1"/>
            </p:cNvGrpSpPr>
            <p:nvPr/>
          </p:nvGrpSpPr>
          <p:grpSpPr bwMode="auto">
            <a:xfrm>
              <a:off x="4451" y="1439"/>
              <a:ext cx="2633" cy="2683"/>
              <a:chOff x="1707" y="1799"/>
              <a:chExt cx="2844" cy="2899"/>
            </a:xfrm>
          </p:grpSpPr>
          <p:grpSp>
            <p:nvGrpSpPr>
              <p:cNvPr id="20" name="Group 29"/>
              <p:cNvGrpSpPr>
                <a:grpSpLocks noChangeAspect="1"/>
              </p:cNvGrpSpPr>
              <p:nvPr/>
            </p:nvGrpSpPr>
            <p:grpSpPr bwMode="auto">
              <a:xfrm>
                <a:off x="1707" y="1799"/>
                <a:ext cx="2844" cy="2899"/>
                <a:chOff x="1707" y="1799"/>
                <a:chExt cx="3831" cy="3906"/>
              </a:xfrm>
            </p:grpSpPr>
            <p:pic>
              <p:nvPicPr>
                <p:cNvPr id="16418" name="Picture 34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7365" t="3610" r="14935"/>
                <a:stretch>
                  <a:fillRect/>
                </a:stretch>
              </p:blipFill>
              <p:spPr bwMode="auto">
                <a:xfrm>
                  <a:off x="1707" y="2250"/>
                  <a:ext cx="3433" cy="264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Line 33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3362" y="1799"/>
                  <a:ext cx="0" cy="205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 type="triangl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22" name="Line 32"/>
                <p:cNvSpPr>
                  <a:spLocks noChangeAspect="1" noChangeShapeType="1"/>
                </p:cNvSpPr>
                <p:nvPr/>
              </p:nvSpPr>
              <p:spPr bwMode="auto">
                <a:xfrm rot="5400000" flipV="1">
                  <a:off x="4446" y="2755"/>
                  <a:ext cx="0" cy="218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 type="triangl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23" name="Line 31"/>
                <p:cNvSpPr>
                  <a:spLocks noChangeAspect="1" noChangeShapeType="1"/>
                </p:cNvSpPr>
                <p:nvPr/>
              </p:nvSpPr>
              <p:spPr bwMode="auto">
                <a:xfrm rot="13477735" flipV="1">
                  <a:off x="2594" y="3520"/>
                  <a:ext cx="1" cy="2185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 type="triangle" w="sm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24" name="Line 30"/>
                <p:cNvSpPr>
                  <a:spLocks noChangeAspect="1" noChangeShapeType="1"/>
                </p:cNvSpPr>
                <p:nvPr/>
              </p:nvSpPr>
              <p:spPr bwMode="auto">
                <a:xfrm flipH="1" flipV="1">
                  <a:off x="2205" y="2640"/>
                  <a:ext cx="1155" cy="1193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triangle" w="med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</p:grpSp>
          <p:pic>
            <p:nvPicPr>
              <p:cNvPr id="16412" name="Picture 28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86" y="2326"/>
                <a:ext cx="240" cy="2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411" name="Picture 27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78" y="1819"/>
                <a:ext cx="177" cy="1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410" name="Picture 26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41" y="3411"/>
                <a:ext cx="162" cy="1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409" name="Picture 25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33" y="4326"/>
                <a:ext cx="205" cy="1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408" name="Picture 24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0" y="3081"/>
                <a:ext cx="176" cy="2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oup 4"/>
            <p:cNvGrpSpPr>
              <a:grpSpLocks noChangeAspect="1"/>
            </p:cNvGrpSpPr>
            <p:nvPr/>
          </p:nvGrpSpPr>
          <p:grpSpPr bwMode="auto">
            <a:xfrm>
              <a:off x="901" y="852"/>
              <a:ext cx="3127" cy="3203"/>
              <a:chOff x="3286" y="1994"/>
              <a:chExt cx="3127" cy="3203"/>
            </a:xfrm>
          </p:grpSpPr>
          <p:pic>
            <p:nvPicPr>
              <p:cNvPr id="16404" name="Picture 20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166" r="23776"/>
              <a:stretch>
                <a:fillRect/>
              </a:stretch>
            </p:blipFill>
            <p:spPr bwMode="auto">
              <a:xfrm>
                <a:off x="3286" y="1994"/>
                <a:ext cx="2562" cy="27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0" name="Group 12"/>
              <p:cNvGrpSpPr>
                <a:grpSpLocks noChangeAspect="1"/>
              </p:cNvGrpSpPr>
              <p:nvPr/>
            </p:nvGrpSpPr>
            <p:grpSpPr bwMode="auto">
              <a:xfrm>
                <a:off x="4069" y="2035"/>
                <a:ext cx="2314" cy="3162"/>
                <a:chOff x="3239" y="1410"/>
                <a:chExt cx="3824" cy="5225"/>
              </a:xfrm>
            </p:grpSpPr>
            <p:sp>
              <p:nvSpPr>
                <p:cNvPr id="11" name="Line 19"/>
                <p:cNvSpPr>
                  <a:spLocks noChangeAspect="1" noChangeShapeType="1"/>
                </p:cNvSpPr>
                <p:nvPr/>
              </p:nvSpPr>
              <p:spPr bwMode="auto">
                <a:xfrm flipV="1">
                  <a:off x="4041" y="2100"/>
                  <a:ext cx="0" cy="1365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triangle" w="med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sp>
              <p:nvSpPr>
                <p:cNvPr id="12" name="Line 18"/>
                <p:cNvSpPr>
                  <a:spLocks noChangeAspect="1" noChangeShapeType="1"/>
                </p:cNvSpPr>
                <p:nvPr/>
              </p:nvSpPr>
              <p:spPr bwMode="auto">
                <a:xfrm rot="5400000" flipV="1">
                  <a:off x="5210" y="2296"/>
                  <a:ext cx="0" cy="234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triangle" w="med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  <p:grpSp>
              <p:nvGrpSpPr>
                <p:cNvPr id="13" name="Group 14"/>
                <p:cNvGrpSpPr>
                  <a:grpSpLocks noChangeAspect="1"/>
                </p:cNvGrpSpPr>
                <p:nvPr/>
              </p:nvGrpSpPr>
              <p:grpSpPr bwMode="auto">
                <a:xfrm>
                  <a:off x="3239" y="1410"/>
                  <a:ext cx="3824" cy="5225"/>
                  <a:chOff x="3239" y="1410"/>
                  <a:chExt cx="3824" cy="5225"/>
                </a:xfrm>
              </p:grpSpPr>
              <p:sp>
                <p:nvSpPr>
                  <p:cNvPr id="15" name="Line 17"/>
                  <p:cNvSpPr>
                    <a:spLocks noChangeAspect="1" noChangeShapeType="1"/>
                  </p:cNvSpPr>
                  <p:nvPr/>
                </p:nvSpPr>
                <p:spPr bwMode="auto">
                  <a:xfrm flipV="1">
                    <a:off x="4041" y="1410"/>
                    <a:ext cx="0" cy="2055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triangl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6" name="Line 16"/>
                  <p:cNvSpPr>
                    <a:spLocks noChangeAspect="1" noChangeShapeType="1"/>
                  </p:cNvSpPr>
                  <p:nvPr/>
                </p:nvSpPr>
                <p:spPr bwMode="auto">
                  <a:xfrm rot="5400000" flipV="1">
                    <a:off x="5552" y="1955"/>
                    <a:ext cx="0" cy="3022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triangl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  <p:sp>
                <p:nvSpPr>
                  <p:cNvPr id="17" name="Line 15"/>
                  <p:cNvSpPr>
                    <a:spLocks noChangeAspect="1" noChangeShapeType="1"/>
                  </p:cNvSpPr>
                  <p:nvPr/>
                </p:nvSpPr>
                <p:spPr bwMode="auto">
                  <a:xfrm rot="12487216" flipH="1" flipV="1">
                    <a:off x="3239" y="3275"/>
                    <a:ext cx="1" cy="336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 type="triangle" w="sm" len="lg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ru-RU"/>
                  </a:p>
                </p:txBody>
              </p:sp>
            </p:grpSp>
            <p:sp>
              <p:nvSpPr>
                <p:cNvPr id="14" name="Line 13"/>
                <p:cNvSpPr>
                  <a:spLocks noChangeAspect="1" noChangeShapeType="1"/>
                </p:cNvSpPr>
                <p:nvPr/>
              </p:nvSpPr>
              <p:spPr bwMode="auto">
                <a:xfrm rot="12241331" flipV="1">
                  <a:off x="3468" y="3374"/>
                  <a:ext cx="150" cy="2044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triangle" w="med" len="lg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ru-RU"/>
                </a:p>
              </p:txBody>
            </p:sp>
          </p:grpSp>
          <p:pic>
            <p:nvPicPr>
              <p:cNvPr id="16395" name="Picture 11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3" y="2420"/>
                <a:ext cx="261" cy="3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4" name="Picture 10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7" y="3340"/>
                <a:ext cx="227" cy="3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3" name="Picture 9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85" y="4155"/>
                <a:ext cx="295" cy="34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2" name="Picture 8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90" y="2029"/>
                <a:ext cx="176" cy="19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1" name="Picture 7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49" y="3333"/>
                <a:ext cx="164" cy="2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90" name="Picture 6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5" y="4906"/>
                <a:ext cx="204" cy="1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389" name="Picture 5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0" y="3265"/>
                <a:ext cx="175" cy="21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411467541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4">
            <a:extLst>
              <a:ext uri="{FF2B5EF4-FFF2-40B4-BE49-F238E27FC236}">
                <a16:creationId xmlns:a16="http://schemas.microsoft.com/office/drawing/2014/main" xmlns="" id="{4D15F7D4-8B93-4B5C-9FB5-85F45C1636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4004" y="1528538"/>
            <a:ext cx="5616575" cy="43926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uz-Latn-U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DIQQAT VA ETIBORINGIZ</a:t>
            </a:r>
            <a:r>
              <a:rPr lang="az-Cyrl-A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uz-Latn-U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UCHUN</a:t>
            </a:r>
            <a:r>
              <a:rPr lang="az-Cyrl-A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</a:p>
          <a:p>
            <a:pPr algn="ctr"/>
            <a:r>
              <a:rPr lang="uz-Latn-U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MINNATDORLIK</a:t>
            </a:r>
            <a:r>
              <a:rPr lang="az-Cyrl-A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 </a:t>
            </a:r>
            <a:r>
              <a:rPr lang="uz-Latn-U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BILDIRAMIZ</a:t>
            </a:r>
            <a:r>
              <a:rPr lang="az-Cyrl-AZ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  <a:endParaRPr lang="en-US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Затмение">
  <a:themeElements>
    <a:clrScheme name="Затмение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Затмение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Затмение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Затмение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Затмение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3466</TotalTime>
  <Words>1644</Words>
  <Application>Microsoft Office PowerPoint</Application>
  <PresentationFormat>Экран (4:3)</PresentationFormat>
  <Paragraphs>135</Paragraphs>
  <Slides>36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9" baseType="lpstr">
      <vt:lpstr>Океан</vt:lpstr>
      <vt:lpstr>Затмение</vt:lpstr>
      <vt:lpstr>Формула</vt:lpstr>
      <vt:lpstr>Презентация PowerPoint</vt:lpstr>
      <vt:lpstr>Mavzu:  KIRISH. ASOSIY TUSHINCHALAR. STATIKANING ASOSIY AKSIOMALARI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Ilmiy bo`lim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Илмий ишлар ва ахборот технологиялари буйича  проректор</dc:title>
  <dc:creator>Diloromhon</dc:creator>
  <cp:lastModifiedBy>Komp</cp:lastModifiedBy>
  <cp:revision>666</cp:revision>
  <dcterms:created xsi:type="dcterms:W3CDTF">2005-01-25T11:50:42Z</dcterms:created>
  <dcterms:modified xsi:type="dcterms:W3CDTF">2021-04-12T12:20:43Z</dcterms:modified>
</cp:coreProperties>
</file>