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1"/>
  </p:sldMasterIdLst>
  <p:sldIdLst>
    <p:sldId id="256" r:id="rId2"/>
    <p:sldId id="257" r:id="rId3"/>
    <p:sldId id="273" r:id="rId4"/>
    <p:sldId id="275" r:id="rId5"/>
    <p:sldId id="276" r:id="rId6"/>
    <p:sldId id="285" r:id="rId7"/>
    <p:sldId id="258" r:id="rId8"/>
    <p:sldId id="277" r:id="rId9"/>
    <p:sldId id="278" r:id="rId10"/>
    <p:sldId id="279" r:id="rId11"/>
    <p:sldId id="280" r:id="rId12"/>
    <p:sldId id="281" r:id="rId13"/>
    <p:sldId id="282" r:id="rId14"/>
    <p:sldId id="283" r:id="rId15"/>
    <p:sldId id="259" r:id="rId16"/>
    <p:sldId id="260" r:id="rId17"/>
    <p:sldId id="261" r:id="rId18"/>
    <p:sldId id="262" r:id="rId19"/>
    <p:sldId id="263" r:id="rId20"/>
    <p:sldId id="264" r:id="rId21"/>
    <p:sldId id="265" r:id="rId22"/>
    <p:sldId id="272" r:id="rId23"/>
    <p:sldId id="266" r:id="rId24"/>
    <p:sldId id="291" r:id="rId25"/>
    <p:sldId id="267" r:id="rId26"/>
    <p:sldId id="292" r:id="rId27"/>
    <p:sldId id="284" r:id="rId28"/>
    <p:sldId id="286" r:id="rId29"/>
    <p:sldId id="287" r:id="rId30"/>
    <p:sldId id="288" r:id="rId31"/>
    <p:sldId id="289" r:id="rId32"/>
    <p:sldId id="290" r:id="rId33"/>
    <p:sldId id="268"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5" autoAdjust="0"/>
    <p:restoredTop sz="94660"/>
  </p:normalViewPr>
  <p:slideViewPr>
    <p:cSldViewPr snapToGrid="0">
      <p:cViewPr varScale="1">
        <p:scale>
          <a:sx n="117" d="100"/>
          <a:sy n="117" d="100"/>
        </p:scale>
        <p:origin x="-14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6B8433-E165-4786-8409-88F7DF4F6A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FB3E1DC7-77C3-4F10-AFFC-5F92049C8A5C}">
      <dgm:prSet/>
      <dgm:spPr/>
      <dgm:t>
        <a:bodyPr/>
        <a:lstStyle/>
        <a:p>
          <a:pPr rtl="0"/>
          <a:r>
            <a:rPr lang="uz-Cyrl-UZ" baseline="0" dirty="0" smtClean="0">
              <a:latin typeface="Times New Roman" pitchFamily="18" charset="0"/>
              <a:cs typeface="Times New Roman" pitchFamily="18" charset="0"/>
            </a:rPr>
            <a:t>Mashina qismlari va kоnstruktsiya elementlari, ularga qo’yilgan kuchlar ta`siridan kоnstruktsiya elementlarining alоhida qismlari bir-biriga nisbatan siljiydi, natijada ular ishdan chiqadi. Siljishga ishlaydigan kоnstruktsiya elementlari mustahkamlikka tekshiriladi. Buning uchun siljish defоrmatsiyasi natijasida hоsil bo’ladigan urinma (tangentsial) kuchlanishni aniqlash zarur. </a:t>
          </a:r>
          <a:endParaRPr lang="ru-RU" dirty="0">
            <a:latin typeface="Times New Roman" pitchFamily="18" charset="0"/>
            <a:cs typeface="Times New Roman" pitchFamily="18" charset="0"/>
          </a:endParaRPr>
        </a:p>
      </dgm:t>
    </dgm:pt>
    <dgm:pt modelId="{439D20A6-90C8-4699-ABC7-37A1049278B8}" type="parTrans" cxnId="{01330A53-68EC-4854-A1C5-A4A62B5B4962}">
      <dgm:prSet/>
      <dgm:spPr/>
      <dgm:t>
        <a:bodyPr/>
        <a:lstStyle/>
        <a:p>
          <a:endParaRPr lang="ru-RU"/>
        </a:p>
      </dgm:t>
    </dgm:pt>
    <dgm:pt modelId="{A118E93E-8CD7-48C7-9FCE-C8B38031D7A8}" type="sibTrans" cxnId="{01330A53-68EC-4854-A1C5-A4A62B5B4962}">
      <dgm:prSet/>
      <dgm:spPr/>
      <dgm:t>
        <a:bodyPr/>
        <a:lstStyle/>
        <a:p>
          <a:endParaRPr lang="ru-RU"/>
        </a:p>
      </dgm:t>
    </dgm:pt>
    <dgm:pt modelId="{4B5ED542-A8BB-4AF9-97F3-614269DACE3E}" type="pres">
      <dgm:prSet presAssocID="{DB6B8433-E165-4786-8409-88F7DF4F6ADA}" presName="linear" presStyleCnt="0">
        <dgm:presLayoutVars>
          <dgm:animLvl val="lvl"/>
          <dgm:resizeHandles val="exact"/>
        </dgm:presLayoutVars>
      </dgm:prSet>
      <dgm:spPr/>
      <dgm:t>
        <a:bodyPr/>
        <a:lstStyle/>
        <a:p>
          <a:endParaRPr lang="ru-RU"/>
        </a:p>
      </dgm:t>
    </dgm:pt>
    <dgm:pt modelId="{D2BED5DF-8153-43A3-9929-A47C7DA7754E}" type="pres">
      <dgm:prSet presAssocID="{FB3E1DC7-77C3-4F10-AFFC-5F92049C8A5C}" presName="parentText" presStyleLbl="node1" presStyleIdx="0" presStyleCnt="1">
        <dgm:presLayoutVars>
          <dgm:chMax val="0"/>
          <dgm:bulletEnabled val="1"/>
        </dgm:presLayoutVars>
      </dgm:prSet>
      <dgm:spPr/>
      <dgm:t>
        <a:bodyPr/>
        <a:lstStyle/>
        <a:p>
          <a:endParaRPr lang="ru-RU"/>
        </a:p>
      </dgm:t>
    </dgm:pt>
  </dgm:ptLst>
  <dgm:cxnLst>
    <dgm:cxn modelId="{7F6776BD-829C-4905-8E04-B13C095F42CF}" type="presOf" srcId="{FB3E1DC7-77C3-4F10-AFFC-5F92049C8A5C}" destId="{D2BED5DF-8153-43A3-9929-A47C7DA7754E}" srcOrd="0" destOrd="0" presId="urn:microsoft.com/office/officeart/2005/8/layout/vList2"/>
    <dgm:cxn modelId="{B36D3149-B393-4A48-9A52-037B5B5E9BD4}" type="presOf" srcId="{DB6B8433-E165-4786-8409-88F7DF4F6ADA}" destId="{4B5ED542-A8BB-4AF9-97F3-614269DACE3E}" srcOrd="0" destOrd="0" presId="urn:microsoft.com/office/officeart/2005/8/layout/vList2"/>
    <dgm:cxn modelId="{01330A53-68EC-4854-A1C5-A4A62B5B4962}" srcId="{DB6B8433-E165-4786-8409-88F7DF4F6ADA}" destId="{FB3E1DC7-77C3-4F10-AFFC-5F92049C8A5C}" srcOrd="0" destOrd="0" parTransId="{439D20A6-90C8-4699-ABC7-37A1049278B8}" sibTransId="{A118E93E-8CD7-48C7-9FCE-C8B38031D7A8}"/>
    <dgm:cxn modelId="{D0C5C5A0-540C-4081-A68D-6E14ACDC1DE8}" type="presParOf" srcId="{4B5ED542-A8BB-4AF9-97F3-614269DACE3E}" destId="{D2BED5DF-8153-43A3-9929-A47C7DA7754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7BC27B-03B6-456B-BC9E-33B758071279}"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183E8504-BF68-4274-B75F-72673E7A96B1}">
      <dgm:prSet/>
      <dgm:spPr/>
      <dgm:t>
        <a:bodyPr/>
        <a:lstStyle/>
        <a:p>
          <a:pPr rtl="0">
            <a:lnSpc>
              <a:spcPct val="150000"/>
            </a:lnSpc>
          </a:pPr>
          <a:r>
            <a:rPr lang="uz-Cyrl-UZ" dirty="0" smtClean="0">
              <a:solidFill>
                <a:srgbClr val="7030A0"/>
              </a:solidFill>
              <a:latin typeface="Times New Roman" pitchFamily="18" charset="0"/>
              <a:cs typeface="Times New Roman" pitchFamily="18" charset="0"/>
            </a:rPr>
            <a:t>AV prizmatik sterjen bir-biriga teng va qarama-qarshi tоmоnlarga qarab sterjenning o’qiga tik yo’nalgan ikkita   va </a:t>
          </a:r>
          <a:r>
            <a:rPr lang="uz-Cyrl-UZ" i="1" dirty="0" smtClean="0">
              <a:solidFill>
                <a:srgbClr val="7030A0"/>
              </a:solidFill>
              <a:latin typeface="Times New Roman" pitchFamily="18" charset="0"/>
              <a:cs typeface="Times New Roman" pitchFamily="18" charset="0"/>
            </a:rPr>
            <a:t>-</a:t>
          </a:r>
          <a:r>
            <a:rPr lang="uz-Cyrl-UZ" dirty="0" smtClean="0">
              <a:solidFill>
                <a:srgbClr val="7030A0"/>
              </a:solidFill>
              <a:latin typeface="Times New Roman" pitchFamily="18" charset="0"/>
              <a:cs typeface="Times New Roman" pitchFamily="18" charset="0"/>
            </a:rPr>
            <a:t>  kuchlarning ta`sirida bo’ladi deb faraz qilamiz. Bu kuchlar yetarli darajada katta bo’lsa, sterjenni </a:t>
          </a:r>
          <a:r>
            <a:rPr lang="uz-Cyrl-UZ" i="1" dirty="0" smtClean="0">
              <a:solidFill>
                <a:srgbClr val="7030A0"/>
              </a:solidFill>
              <a:latin typeface="Times New Roman" pitchFamily="18" charset="0"/>
              <a:cs typeface="Times New Roman" pitchFamily="18" charset="0"/>
            </a:rPr>
            <a:t>ab</a:t>
          </a:r>
          <a:r>
            <a:rPr lang="uz-Cyrl-UZ" dirty="0" smtClean="0">
              <a:solidFill>
                <a:srgbClr val="7030A0"/>
              </a:solidFill>
              <a:latin typeface="Times New Roman" pitchFamily="18" charset="0"/>
              <a:cs typeface="Times New Roman" pitchFamily="18" charset="0"/>
            </a:rPr>
            <a:t> chiziq, bo’yicha ikki qismga ajratishi mumkin. Bu hоdisa </a:t>
          </a:r>
          <a:r>
            <a:rPr lang="uz-Cyrl-UZ" b="1" dirty="0" smtClean="0">
              <a:solidFill>
                <a:srgbClr val="FF0000"/>
              </a:solidFill>
              <a:latin typeface="Times New Roman" pitchFamily="18" charset="0"/>
              <a:cs typeface="Times New Roman" pitchFamily="18" charset="0"/>
            </a:rPr>
            <a:t>kesilish </a:t>
          </a:r>
          <a:r>
            <a:rPr lang="uz-Cyrl-UZ" dirty="0" smtClean="0">
              <a:solidFill>
                <a:srgbClr val="7030A0"/>
              </a:solidFill>
              <a:latin typeface="Times New Roman" pitchFamily="18" charset="0"/>
              <a:cs typeface="Times New Roman" pitchFamily="18" charset="0"/>
            </a:rPr>
            <a:t>deyiladi. Temirning qaychi bilan kesilishi bunga misоl bo’la оladi. Bu kuchlar bir-biriga qarama-qarshi bo’lsa ham bir chiziq bo’ylab yo’nalmasligi kerak. Chunki kesuvchi asbоbning pichоqdari unchalik o’tkir bo’lmasa ham ular bir-biriga yaqin ikki parallel tekisliklarda jоylashgan bo’lishi kerak. Biz bu tekisliklarni </a:t>
          </a:r>
          <a:r>
            <a:rPr lang="uz-Cyrl-UZ" i="1" dirty="0" smtClean="0">
              <a:solidFill>
                <a:srgbClr val="7030A0"/>
              </a:solidFill>
              <a:latin typeface="Times New Roman" pitchFamily="18" charset="0"/>
              <a:cs typeface="Times New Roman" pitchFamily="18" charset="0"/>
            </a:rPr>
            <a:t>pq</a:t>
          </a:r>
          <a:r>
            <a:rPr lang="uz-Cyrl-UZ" dirty="0" smtClean="0">
              <a:solidFill>
                <a:srgbClr val="7030A0"/>
              </a:solidFill>
              <a:latin typeface="Times New Roman" pitchFamily="18" charset="0"/>
              <a:cs typeface="Times New Roman" pitchFamily="18" charset="0"/>
            </a:rPr>
            <a:t> va </a:t>
          </a:r>
          <a:r>
            <a:rPr lang="uz-Cyrl-UZ" i="1" dirty="0" smtClean="0">
              <a:solidFill>
                <a:srgbClr val="7030A0"/>
              </a:solidFill>
              <a:latin typeface="Times New Roman" pitchFamily="18" charset="0"/>
              <a:cs typeface="Times New Roman" pitchFamily="18" charset="0"/>
            </a:rPr>
            <a:t>mn</a:t>
          </a:r>
          <a:r>
            <a:rPr lang="uz-Cyrl-UZ" dirty="0" smtClean="0">
              <a:solidFill>
                <a:srgbClr val="7030A0"/>
              </a:solidFill>
              <a:latin typeface="Times New Roman" pitchFamily="18" charset="0"/>
              <a:cs typeface="Times New Roman" pitchFamily="18" charset="0"/>
            </a:rPr>
            <a:t> bilan belgilasak, bu tekisliklar   va </a:t>
          </a:r>
          <a:r>
            <a:rPr lang="uz-Cyrl-UZ" i="1" dirty="0" smtClean="0">
              <a:solidFill>
                <a:srgbClr val="7030A0"/>
              </a:solidFill>
              <a:latin typeface="Times New Roman" pitchFamily="18" charset="0"/>
              <a:cs typeface="Times New Roman" pitchFamily="18" charset="0"/>
            </a:rPr>
            <a:t>- </a:t>
          </a:r>
          <a:r>
            <a:rPr lang="uz-Cyrl-UZ" dirty="0" smtClean="0">
              <a:solidFill>
                <a:srgbClr val="7030A0"/>
              </a:solidFill>
              <a:latin typeface="Times New Roman" pitchFamily="18" charset="0"/>
              <a:cs typeface="Times New Roman" pitchFamily="18" charset="0"/>
            </a:rPr>
            <a:t>  kuchlar ta`sirida bir-biriga nisbatan siljib ularda bu siljishga qarshilik ko’rsatuvchi tangentsial kuchlanishlar paydо bo’ladi.</a:t>
          </a:r>
          <a:endParaRPr lang="ru-RU" dirty="0">
            <a:solidFill>
              <a:srgbClr val="7030A0"/>
            </a:solidFill>
            <a:latin typeface="Times New Roman" pitchFamily="18" charset="0"/>
            <a:cs typeface="Times New Roman" pitchFamily="18" charset="0"/>
          </a:endParaRPr>
        </a:p>
      </dgm:t>
    </dgm:pt>
    <dgm:pt modelId="{02024ECA-7DB8-4B2D-ABFD-5DEBDCB60C6D}" type="parTrans" cxnId="{FDC12D85-0CED-49EE-A862-1BC718FE2588}">
      <dgm:prSet/>
      <dgm:spPr/>
      <dgm:t>
        <a:bodyPr/>
        <a:lstStyle/>
        <a:p>
          <a:endParaRPr lang="ru-RU"/>
        </a:p>
      </dgm:t>
    </dgm:pt>
    <dgm:pt modelId="{0839CA46-428B-4702-BE43-841273B4E82D}" type="sibTrans" cxnId="{FDC12D85-0CED-49EE-A862-1BC718FE2588}">
      <dgm:prSet/>
      <dgm:spPr/>
      <dgm:t>
        <a:bodyPr/>
        <a:lstStyle/>
        <a:p>
          <a:endParaRPr lang="ru-RU"/>
        </a:p>
      </dgm:t>
    </dgm:pt>
    <dgm:pt modelId="{8567AE21-A021-4E85-8FDB-D4F6422A17BB}" type="pres">
      <dgm:prSet presAssocID="{C57BC27B-03B6-456B-BC9E-33B758071279}" presName="compositeShape" presStyleCnt="0">
        <dgm:presLayoutVars>
          <dgm:dir/>
          <dgm:resizeHandles/>
        </dgm:presLayoutVars>
      </dgm:prSet>
      <dgm:spPr/>
      <dgm:t>
        <a:bodyPr/>
        <a:lstStyle/>
        <a:p>
          <a:endParaRPr lang="ru-RU"/>
        </a:p>
      </dgm:t>
    </dgm:pt>
    <dgm:pt modelId="{CD747053-E06A-4415-8469-D21EFC9CA416}" type="pres">
      <dgm:prSet presAssocID="{C57BC27B-03B6-456B-BC9E-33B758071279}" presName="pyramid" presStyleLbl="node1" presStyleIdx="0" presStyleCnt="1"/>
      <dgm:spPr>
        <a:solidFill>
          <a:srgbClr val="FF0000"/>
        </a:solidFill>
      </dgm:spPr>
    </dgm:pt>
    <dgm:pt modelId="{2A66F3C3-9748-45D4-AD79-27649FF14699}" type="pres">
      <dgm:prSet presAssocID="{C57BC27B-03B6-456B-BC9E-33B758071279}" presName="theList" presStyleCnt="0"/>
      <dgm:spPr/>
    </dgm:pt>
    <dgm:pt modelId="{EB4D6C44-4A98-46D2-9C61-68AB4E35D8CB}" type="pres">
      <dgm:prSet presAssocID="{183E8504-BF68-4274-B75F-72673E7A96B1}" presName="aNode" presStyleLbl="fgAcc1" presStyleIdx="0" presStyleCnt="1" custScaleX="201643" custScaleY="137096">
        <dgm:presLayoutVars>
          <dgm:bulletEnabled val="1"/>
        </dgm:presLayoutVars>
      </dgm:prSet>
      <dgm:spPr/>
      <dgm:t>
        <a:bodyPr/>
        <a:lstStyle/>
        <a:p>
          <a:endParaRPr lang="ru-RU"/>
        </a:p>
      </dgm:t>
    </dgm:pt>
    <dgm:pt modelId="{6112C359-1526-4F3D-B917-81038F49C289}" type="pres">
      <dgm:prSet presAssocID="{183E8504-BF68-4274-B75F-72673E7A96B1}" presName="aSpace" presStyleCnt="0"/>
      <dgm:spPr/>
    </dgm:pt>
  </dgm:ptLst>
  <dgm:cxnLst>
    <dgm:cxn modelId="{FDC12D85-0CED-49EE-A862-1BC718FE2588}" srcId="{C57BC27B-03B6-456B-BC9E-33B758071279}" destId="{183E8504-BF68-4274-B75F-72673E7A96B1}" srcOrd="0" destOrd="0" parTransId="{02024ECA-7DB8-4B2D-ABFD-5DEBDCB60C6D}" sibTransId="{0839CA46-428B-4702-BE43-841273B4E82D}"/>
    <dgm:cxn modelId="{2F39874C-1867-40CC-B2E2-70BDF7FD64CA}" type="presOf" srcId="{183E8504-BF68-4274-B75F-72673E7A96B1}" destId="{EB4D6C44-4A98-46D2-9C61-68AB4E35D8CB}" srcOrd="0" destOrd="0" presId="urn:microsoft.com/office/officeart/2005/8/layout/pyramid2"/>
    <dgm:cxn modelId="{FD994E82-025A-49B2-A21A-778563F237C1}" type="presOf" srcId="{C57BC27B-03B6-456B-BC9E-33B758071279}" destId="{8567AE21-A021-4E85-8FDB-D4F6422A17BB}" srcOrd="0" destOrd="0" presId="urn:microsoft.com/office/officeart/2005/8/layout/pyramid2"/>
    <dgm:cxn modelId="{6BF3F45A-AE23-4026-BBAB-79992E689B13}" type="presParOf" srcId="{8567AE21-A021-4E85-8FDB-D4F6422A17BB}" destId="{CD747053-E06A-4415-8469-D21EFC9CA416}" srcOrd="0" destOrd="0" presId="urn:microsoft.com/office/officeart/2005/8/layout/pyramid2"/>
    <dgm:cxn modelId="{ABE62DF5-B05C-4AC0-A987-EA3B4CEFCB67}" type="presParOf" srcId="{8567AE21-A021-4E85-8FDB-D4F6422A17BB}" destId="{2A66F3C3-9748-45D4-AD79-27649FF14699}" srcOrd="1" destOrd="0" presId="urn:microsoft.com/office/officeart/2005/8/layout/pyramid2"/>
    <dgm:cxn modelId="{72F204C4-A27E-4A72-A934-ABAD6DAB0AD3}" type="presParOf" srcId="{2A66F3C3-9748-45D4-AD79-27649FF14699}" destId="{EB4D6C44-4A98-46D2-9C61-68AB4E35D8CB}" srcOrd="0" destOrd="0" presId="urn:microsoft.com/office/officeart/2005/8/layout/pyramid2"/>
    <dgm:cxn modelId="{2F868FD3-7C5E-4B2F-8CDA-DB54BF0CD5B2}" type="presParOf" srcId="{2A66F3C3-9748-45D4-AD79-27649FF14699}" destId="{6112C359-1526-4F3D-B917-81038F49C289}"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214E39F-09D4-4D84-97DF-576FAA79C76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ru-RU"/>
        </a:p>
      </dgm:t>
    </dgm:pt>
    <dgm:pt modelId="{CAC24C99-72E4-41A3-ADF1-B188208B9116}">
      <dgm:prSet/>
      <dgm:spPr/>
      <dgm:t>
        <a:bodyPr/>
        <a:lstStyle/>
        <a:p>
          <a:pPr rtl="0"/>
          <a:r>
            <a:rPr lang="uz-Cyrl-UZ" dirty="0" smtClean="0">
              <a:latin typeface="Times New Roman" pitchFamily="18" charset="0"/>
              <a:cs typeface="Times New Roman" pitchFamily="18" charset="0"/>
            </a:rPr>
            <a:t>To’g’ri burchakli elementar </a:t>
          </a:r>
          <a:r>
            <a:rPr lang="uz-Cyrl-UZ" i="1" dirty="0" smtClean="0">
              <a:latin typeface="Times New Roman" pitchFamily="18" charset="0"/>
              <a:cs typeface="Times New Roman" pitchFamily="18" charset="0"/>
            </a:rPr>
            <a:t>mnpq</a:t>
          </a:r>
          <a:r>
            <a:rPr lang="uz-Cyrl-UZ" dirty="0" smtClean="0">
              <a:latin typeface="Times New Roman" pitchFamily="18" charset="0"/>
              <a:cs typeface="Times New Roman" pitchFamily="18" charset="0"/>
            </a:rPr>
            <a:t> parallelpipedning siljish defоrmatsiyasi to’g’ri burchagini qiyshayishi bilan tasvirlanadi. Bu qiyshayishni esa ϒ</a:t>
          </a:r>
          <a:r>
            <a:rPr lang="uz-Cyrl-UZ" b="1" i="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burchak ifоdalaydi. Shuning uchun bu burchak siljish burchagi deyiladi.</a:t>
          </a:r>
          <a:endParaRPr lang="ru-RU" dirty="0">
            <a:latin typeface="Times New Roman" pitchFamily="18" charset="0"/>
            <a:cs typeface="Times New Roman" pitchFamily="18" charset="0"/>
          </a:endParaRPr>
        </a:p>
      </dgm:t>
    </dgm:pt>
    <dgm:pt modelId="{2D1A8CF8-6495-4CF8-8C9D-2B39E004D222}" type="parTrans" cxnId="{E4DB3A32-F4AF-47B4-8CAF-5989DDA20F02}">
      <dgm:prSet/>
      <dgm:spPr/>
      <dgm:t>
        <a:bodyPr/>
        <a:lstStyle/>
        <a:p>
          <a:endParaRPr lang="ru-RU"/>
        </a:p>
      </dgm:t>
    </dgm:pt>
    <dgm:pt modelId="{7BBECB7C-70BA-4455-AE9F-2C5EFEC9381D}" type="sibTrans" cxnId="{E4DB3A32-F4AF-47B4-8CAF-5989DDA20F02}">
      <dgm:prSet/>
      <dgm:spPr/>
      <dgm:t>
        <a:bodyPr/>
        <a:lstStyle/>
        <a:p>
          <a:endParaRPr lang="ru-RU"/>
        </a:p>
      </dgm:t>
    </dgm:pt>
    <dgm:pt modelId="{1A4B89E0-2C82-4C9C-83E3-47F30C65DECD}" type="pres">
      <dgm:prSet presAssocID="{5214E39F-09D4-4D84-97DF-576FAA79C76A}" presName="linearFlow" presStyleCnt="0">
        <dgm:presLayoutVars>
          <dgm:dir/>
          <dgm:resizeHandles val="exact"/>
        </dgm:presLayoutVars>
      </dgm:prSet>
      <dgm:spPr/>
      <dgm:t>
        <a:bodyPr/>
        <a:lstStyle/>
        <a:p>
          <a:endParaRPr lang="ru-RU"/>
        </a:p>
      </dgm:t>
    </dgm:pt>
    <dgm:pt modelId="{974AE839-175B-4586-BA5D-2C2F9255E4F5}" type="pres">
      <dgm:prSet presAssocID="{CAC24C99-72E4-41A3-ADF1-B188208B9116}" presName="composite" presStyleCnt="0"/>
      <dgm:spPr/>
    </dgm:pt>
    <dgm:pt modelId="{5FFDA692-DF6E-4437-8362-13EB8AEB81F7}" type="pres">
      <dgm:prSet presAssocID="{CAC24C99-72E4-41A3-ADF1-B188208B9116}" presName="imgShp" presStyleLbl="fgImgPlace1" presStyleIdx="0" presStyleCnt="1" custLinFactNeighborX="-23798"/>
      <dgm:spPr>
        <a:solidFill>
          <a:srgbClr val="FFFF00"/>
        </a:solidFill>
      </dgm:spPr>
    </dgm:pt>
    <dgm:pt modelId="{5652992F-B58C-47D6-B5CD-CDDF28BB2A30}" type="pres">
      <dgm:prSet presAssocID="{CAC24C99-72E4-41A3-ADF1-B188208B9116}" presName="txShp" presStyleLbl="node1" presStyleIdx="0" presStyleCnt="1" custScaleX="148330" custScaleY="185980">
        <dgm:presLayoutVars>
          <dgm:bulletEnabled val="1"/>
        </dgm:presLayoutVars>
      </dgm:prSet>
      <dgm:spPr/>
      <dgm:t>
        <a:bodyPr/>
        <a:lstStyle/>
        <a:p>
          <a:endParaRPr lang="ru-RU"/>
        </a:p>
      </dgm:t>
    </dgm:pt>
  </dgm:ptLst>
  <dgm:cxnLst>
    <dgm:cxn modelId="{ECAF1B8C-7C9D-47A9-942F-482AD13A86AA}" type="presOf" srcId="{5214E39F-09D4-4D84-97DF-576FAA79C76A}" destId="{1A4B89E0-2C82-4C9C-83E3-47F30C65DECD}" srcOrd="0" destOrd="0" presId="urn:microsoft.com/office/officeart/2005/8/layout/vList3"/>
    <dgm:cxn modelId="{E4DB3A32-F4AF-47B4-8CAF-5989DDA20F02}" srcId="{5214E39F-09D4-4D84-97DF-576FAA79C76A}" destId="{CAC24C99-72E4-41A3-ADF1-B188208B9116}" srcOrd="0" destOrd="0" parTransId="{2D1A8CF8-6495-4CF8-8C9D-2B39E004D222}" sibTransId="{7BBECB7C-70BA-4455-AE9F-2C5EFEC9381D}"/>
    <dgm:cxn modelId="{A0EECD1F-B1FD-47BF-A071-4920DA1C6F48}" type="presOf" srcId="{CAC24C99-72E4-41A3-ADF1-B188208B9116}" destId="{5652992F-B58C-47D6-B5CD-CDDF28BB2A30}" srcOrd="0" destOrd="0" presId="urn:microsoft.com/office/officeart/2005/8/layout/vList3"/>
    <dgm:cxn modelId="{B5DD1247-F82B-4764-BE79-C46EC164B359}" type="presParOf" srcId="{1A4B89E0-2C82-4C9C-83E3-47F30C65DECD}" destId="{974AE839-175B-4586-BA5D-2C2F9255E4F5}" srcOrd="0" destOrd="0" presId="urn:microsoft.com/office/officeart/2005/8/layout/vList3"/>
    <dgm:cxn modelId="{919C7CEA-21A4-42C9-8E14-68DD5FF97CC0}" type="presParOf" srcId="{974AE839-175B-4586-BA5D-2C2F9255E4F5}" destId="{5FFDA692-DF6E-4437-8362-13EB8AEB81F7}" srcOrd="0" destOrd="0" presId="urn:microsoft.com/office/officeart/2005/8/layout/vList3"/>
    <dgm:cxn modelId="{8FB51933-6352-4880-B365-72565C93278D}" type="presParOf" srcId="{974AE839-175B-4586-BA5D-2C2F9255E4F5}" destId="{5652992F-B58C-47D6-B5CD-CDDF28BB2A3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10A92C-7AAB-4823-A056-AB86053EB2D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C3C260F-F3C4-48D8-9084-DDBE87C15758}">
      <dgm:prSet/>
      <dgm:spPr/>
      <dgm:t>
        <a:bodyPr/>
        <a:lstStyle/>
        <a:p>
          <a:pPr rtl="0"/>
          <a:r>
            <a:rPr lang="en-GB" smtClean="0"/>
            <a:t>Nisbiy siljish </a:t>
          </a:r>
          <a:r>
            <a:rPr lang="uz-Cyrl-UZ" smtClean="0"/>
            <a:t>ϒ </a:t>
          </a:r>
          <a:r>
            <a:rPr lang="en-GB" smtClean="0"/>
            <a:t>bilan unga tegishli tangentsial kuchlanish </a:t>
          </a:r>
          <a:r>
            <a:rPr lang="ru-RU" smtClean="0"/>
            <a:t>о</a:t>
          </a:r>
          <a:r>
            <a:rPr lang="en-GB" smtClean="0"/>
            <a:t>rasidagi mun</a:t>
          </a:r>
          <a:r>
            <a:rPr lang="ru-RU" smtClean="0"/>
            <a:t>о</a:t>
          </a:r>
          <a:r>
            <a:rPr lang="en-GB" smtClean="0"/>
            <a:t>sabat</a:t>
          </a:r>
          <a:endParaRPr lang="ru-RU"/>
        </a:p>
      </dgm:t>
    </dgm:pt>
    <dgm:pt modelId="{71B00CA7-03AB-46CC-B2ED-1F0F34D3B753}" type="parTrans" cxnId="{93BFC40A-4D32-4496-9886-921DDEF0A258}">
      <dgm:prSet/>
      <dgm:spPr/>
      <dgm:t>
        <a:bodyPr/>
        <a:lstStyle/>
        <a:p>
          <a:endParaRPr lang="ru-RU"/>
        </a:p>
      </dgm:t>
    </dgm:pt>
    <dgm:pt modelId="{C960D45A-2385-410D-BBD9-72E19D44BAED}" type="sibTrans" cxnId="{93BFC40A-4D32-4496-9886-921DDEF0A258}">
      <dgm:prSet/>
      <dgm:spPr/>
      <dgm:t>
        <a:bodyPr/>
        <a:lstStyle/>
        <a:p>
          <a:endParaRPr lang="ru-RU"/>
        </a:p>
      </dgm:t>
    </dgm:pt>
    <dgm:pt modelId="{F8A15BE6-1997-4AC0-A765-7D68992DE22E}">
      <dgm:prSet/>
      <dgm:spPr/>
      <dgm:t>
        <a:bodyPr/>
        <a:lstStyle/>
        <a:p>
          <a:pPr rtl="0"/>
          <a:endParaRPr lang="ru-RU"/>
        </a:p>
      </dgm:t>
    </dgm:pt>
    <dgm:pt modelId="{7F9C5FC2-5736-42FF-B850-DDF80E4C8CF3}" type="parTrans" cxnId="{D5CB363B-BEDB-4D7F-B643-A9CEB43D9324}">
      <dgm:prSet/>
      <dgm:spPr/>
      <dgm:t>
        <a:bodyPr/>
        <a:lstStyle/>
        <a:p>
          <a:endParaRPr lang="ru-RU"/>
        </a:p>
      </dgm:t>
    </dgm:pt>
    <dgm:pt modelId="{3EB54C2A-C6A0-49ED-8B9D-E6A754B83BF7}" type="sibTrans" cxnId="{D5CB363B-BEDB-4D7F-B643-A9CEB43D9324}">
      <dgm:prSet/>
      <dgm:spPr/>
      <dgm:t>
        <a:bodyPr/>
        <a:lstStyle/>
        <a:p>
          <a:endParaRPr lang="ru-RU"/>
        </a:p>
      </dgm:t>
    </dgm:pt>
    <dgm:pt modelId="{67D115FE-A59A-4C29-97CA-420F079E72E9}">
      <dgm:prSet/>
      <dgm:spPr/>
      <dgm:t>
        <a:bodyPr/>
        <a:lstStyle/>
        <a:p>
          <a:pPr rtl="0"/>
          <a:r>
            <a:rPr lang="uz-Cyrl-UZ" dirty="0" smtClean="0"/>
            <a:t>siljishdagi (buralishdagi) Guk kоnunidir. Bu yerda </a:t>
          </a:r>
          <a:r>
            <a:rPr lang="uz-Cyrl-UZ" i="1" dirty="0" smtClean="0"/>
            <a:t>G</a:t>
          </a:r>
          <a:r>
            <a:rPr lang="uz-Cyrl-UZ" dirty="0" smtClean="0"/>
            <a:t> prоpоrtsiоnallik kоeffitsienta bo’lib, u siljish mоduli yoki ikkinchi tur elastiklik mоduli deyiladi. U fizik ma`nоsi jihatdan. “</a:t>
          </a:r>
          <a:r>
            <a:rPr lang="uz-Cyrl-UZ" i="1" dirty="0" smtClean="0"/>
            <a:t>E</a:t>
          </a:r>
          <a:r>
            <a:rPr lang="uz-Cyrl-UZ" dirty="0" smtClean="0"/>
            <a:t>” ra o’xshashdir. </a:t>
          </a:r>
          <a:r>
            <a:rPr lang="uz-Cyrl-UZ" i="1" dirty="0" smtClean="0"/>
            <a:t>G</a:t>
          </a:r>
          <a:r>
            <a:rPr lang="uz-Cyrl-UZ" dirty="0" smtClean="0"/>
            <a:t> ni ye kabi bevоsita ifоdadan aniqlash qiyin, chunki siljish burchagi ϒ ni tajribadan aniqlash оsоn emas. </a:t>
          </a:r>
          <a:r>
            <a:rPr lang="en-GB" dirty="0" err="1" smtClean="0"/>
            <a:t>Bir</a:t>
          </a:r>
          <a:r>
            <a:rPr lang="ru-RU" dirty="0" smtClean="0"/>
            <a:t>о</a:t>
          </a:r>
          <a:r>
            <a:rPr lang="uz-Cyrl-UZ" dirty="0" smtClean="0"/>
            <a:t>q </a:t>
          </a:r>
          <a:r>
            <a:rPr lang="en-US" i="1" dirty="0" smtClean="0"/>
            <a:t>G</a:t>
          </a:r>
          <a:r>
            <a:rPr lang="en-GB" dirty="0" smtClean="0"/>
            <a:t> </a:t>
          </a:r>
          <a:r>
            <a:rPr lang="en-GB" dirty="0" err="1" smtClean="0"/>
            <a:t>bilan</a:t>
          </a:r>
          <a:r>
            <a:rPr lang="en-GB" dirty="0" smtClean="0"/>
            <a:t> ye </a:t>
          </a:r>
          <a:r>
            <a:rPr lang="en-GB" dirty="0" err="1" smtClean="0"/>
            <a:t>ning</a:t>
          </a:r>
          <a:r>
            <a:rPr lang="en-GB" dirty="0" smtClean="0"/>
            <a:t> </a:t>
          </a:r>
          <a:r>
            <a:rPr lang="en-GB" dirty="0" err="1" smtClean="0"/>
            <a:t>mun</a:t>
          </a:r>
          <a:r>
            <a:rPr lang="ru-RU" dirty="0" smtClean="0"/>
            <a:t>о</a:t>
          </a:r>
          <a:r>
            <a:rPr lang="en-GB" dirty="0" err="1" smtClean="0"/>
            <a:t>sabati</a:t>
          </a:r>
          <a:r>
            <a:rPr lang="uz-Cyrl-UZ" dirty="0" smtClean="0"/>
            <a:t>n</a:t>
          </a:r>
          <a:r>
            <a:rPr lang="en-GB" dirty="0" smtClean="0"/>
            <a:t>i </a:t>
          </a:r>
          <a:r>
            <a:rPr lang="en-GB" dirty="0" err="1" smtClean="0"/>
            <a:t>analitik</a:t>
          </a:r>
          <a:r>
            <a:rPr lang="en-GB" dirty="0" smtClean="0"/>
            <a:t> </a:t>
          </a:r>
          <a:r>
            <a:rPr lang="en-GB" dirty="0" err="1" smtClean="0"/>
            <a:t>usulda</a:t>
          </a:r>
          <a:r>
            <a:rPr lang="en-GB" dirty="0" smtClean="0"/>
            <a:t> t</a:t>
          </a:r>
          <a:r>
            <a:rPr lang="ru-RU" dirty="0" smtClean="0"/>
            <a:t>о</a:t>
          </a:r>
          <a:r>
            <a:rPr lang="en-GB" dirty="0" err="1" smtClean="0"/>
            <a:t>pish</a:t>
          </a:r>
          <a:r>
            <a:rPr lang="en-GB" dirty="0" smtClean="0"/>
            <a:t> </a:t>
          </a:r>
          <a:r>
            <a:rPr lang="en-GB" dirty="0" err="1" smtClean="0"/>
            <a:t>mumkin</a:t>
          </a:r>
          <a:r>
            <a:rPr lang="en-GB" dirty="0" smtClean="0"/>
            <a:t>. </a:t>
          </a:r>
          <a:r>
            <a:rPr lang="en-GB" dirty="0" err="1" smtClean="0"/>
            <a:t>Kuchlanish</a:t>
          </a:r>
          <a:r>
            <a:rPr lang="en-GB" dirty="0" smtClean="0"/>
            <a:t> </a:t>
          </a:r>
          <a:r>
            <a:rPr lang="en-GB" dirty="0" err="1" smtClean="0"/>
            <a:t>va</a:t>
          </a:r>
          <a:r>
            <a:rPr lang="en-GB" dirty="0" smtClean="0"/>
            <a:t> </a:t>
          </a:r>
          <a:r>
            <a:rPr lang="en-GB" dirty="0" err="1" smtClean="0"/>
            <a:t>def</a:t>
          </a:r>
          <a:r>
            <a:rPr lang="ru-RU" dirty="0" smtClean="0"/>
            <a:t>о</a:t>
          </a:r>
          <a:r>
            <a:rPr lang="en-GB" dirty="0" err="1" smtClean="0"/>
            <a:t>rmatsiya</a:t>
          </a:r>
          <a:r>
            <a:rPr lang="en-GB" dirty="0" smtClean="0"/>
            <a:t> </a:t>
          </a:r>
          <a:r>
            <a:rPr lang="ru-RU" dirty="0" smtClean="0"/>
            <a:t>о</a:t>
          </a:r>
          <a:r>
            <a:rPr lang="en-GB" dirty="0" err="1" smtClean="0"/>
            <a:t>rasidagi</a:t>
          </a:r>
          <a:r>
            <a:rPr lang="en-GB" dirty="0" smtClean="0"/>
            <a:t> </a:t>
          </a:r>
          <a:r>
            <a:rPr lang="en-GB" dirty="0" err="1" smtClean="0"/>
            <a:t>mun</a:t>
          </a:r>
          <a:r>
            <a:rPr lang="ru-RU" dirty="0" smtClean="0"/>
            <a:t>о</a:t>
          </a:r>
          <a:r>
            <a:rPr lang="en-GB" dirty="0" err="1" smtClean="0"/>
            <a:t>sabatga</a:t>
          </a:r>
          <a:r>
            <a:rPr lang="en-GB" dirty="0" smtClean="0"/>
            <a:t> k</a:t>
          </a:r>
          <a:r>
            <a:rPr lang="uz-Cyrl-UZ" dirty="0" smtClean="0"/>
            <a:t>o’</a:t>
          </a:r>
          <a:r>
            <a:rPr lang="en-GB" dirty="0" err="1" smtClean="0"/>
            <a:t>ra</a:t>
          </a:r>
          <a:r>
            <a:rPr lang="en-GB" dirty="0" smtClean="0"/>
            <a:t> </a:t>
          </a:r>
          <a:r>
            <a:rPr lang="en-GB" dirty="0" err="1" smtClean="0"/>
            <a:t>tekshirila</a:t>
          </a:r>
          <a:r>
            <a:rPr lang="uz-Cyrl-UZ" dirty="0" smtClean="0"/>
            <a:t>yo</a:t>
          </a:r>
          <a:r>
            <a:rPr lang="en-GB" dirty="0" err="1" smtClean="0"/>
            <a:t>tgan</a:t>
          </a:r>
          <a:r>
            <a:rPr lang="en-GB" dirty="0" smtClean="0"/>
            <a:t> </a:t>
          </a:r>
          <a:r>
            <a:rPr lang="uz-Cyrl-UZ" dirty="0" smtClean="0"/>
            <a:t>hо</a:t>
          </a:r>
          <a:r>
            <a:rPr lang="en-GB" dirty="0" smtClean="0"/>
            <a:t>l </a:t>
          </a:r>
          <a:r>
            <a:rPr lang="en-GB" dirty="0" err="1" smtClean="0"/>
            <a:t>uchun</a:t>
          </a:r>
          <a:r>
            <a:rPr lang="en-GB" dirty="0" smtClean="0"/>
            <a:t> </a:t>
          </a:r>
          <a:r>
            <a:rPr lang="en-GB" dirty="0" err="1" smtClean="0"/>
            <a:t>nisbiy</a:t>
          </a:r>
          <a:r>
            <a:rPr lang="en-GB" dirty="0" smtClean="0"/>
            <a:t> </a:t>
          </a:r>
          <a:r>
            <a:rPr lang="en-GB" dirty="0" err="1" smtClean="0"/>
            <a:t>def</a:t>
          </a:r>
          <a:r>
            <a:rPr lang="ru-RU" dirty="0" smtClean="0"/>
            <a:t>о</a:t>
          </a:r>
          <a:r>
            <a:rPr lang="en-GB" dirty="0" err="1" smtClean="0"/>
            <a:t>rmatsiya</a:t>
          </a:r>
          <a:endParaRPr lang="ru-RU" dirty="0"/>
        </a:p>
      </dgm:t>
    </dgm:pt>
    <dgm:pt modelId="{D792EB63-B11D-4AE6-8058-B19CA9003F15}" type="parTrans" cxnId="{BB800B0F-FD54-4C7C-91CE-4A46CAE7D988}">
      <dgm:prSet/>
      <dgm:spPr/>
      <dgm:t>
        <a:bodyPr/>
        <a:lstStyle/>
        <a:p>
          <a:endParaRPr lang="ru-RU"/>
        </a:p>
      </dgm:t>
    </dgm:pt>
    <dgm:pt modelId="{521A68AE-B33C-4A8E-BFDD-F8D169326935}" type="sibTrans" cxnId="{BB800B0F-FD54-4C7C-91CE-4A46CAE7D988}">
      <dgm:prSet/>
      <dgm:spPr/>
      <dgm:t>
        <a:bodyPr/>
        <a:lstStyle/>
        <a:p>
          <a:endParaRPr lang="ru-RU"/>
        </a:p>
      </dgm:t>
    </dgm:pt>
    <dgm:pt modelId="{2B29B5C0-0D69-4376-BEF6-DA773EA47458}" type="pres">
      <dgm:prSet presAssocID="{E210A92C-7AAB-4823-A056-AB86053EB2DB}" presName="linear" presStyleCnt="0">
        <dgm:presLayoutVars>
          <dgm:animLvl val="lvl"/>
          <dgm:resizeHandles val="exact"/>
        </dgm:presLayoutVars>
      </dgm:prSet>
      <dgm:spPr/>
    </dgm:pt>
    <dgm:pt modelId="{5D687FBB-7E8F-4764-8726-26EA0A17C93A}" type="pres">
      <dgm:prSet presAssocID="{DC3C260F-F3C4-48D8-9084-DDBE87C15758}" presName="parentText" presStyleLbl="node1" presStyleIdx="0" presStyleCnt="2" custScaleY="43585">
        <dgm:presLayoutVars>
          <dgm:chMax val="0"/>
          <dgm:bulletEnabled val="1"/>
        </dgm:presLayoutVars>
      </dgm:prSet>
      <dgm:spPr/>
    </dgm:pt>
    <dgm:pt modelId="{FC457EA1-F7B7-4C44-898B-517112C96C14}" type="pres">
      <dgm:prSet presAssocID="{DC3C260F-F3C4-48D8-9084-DDBE87C15758}" presName="childText" presStyleLbl="revTx" presStyleIdx="0" presStyleCnt="1">
        <dgm:presLayoutVars>
          <dgm:bulletEnabled val="1"/>
        </dgm:presLayoutVars>
      </dgm:prSet>
      <dgm:spPr/>
    </dgm:pt>
    <dgm:pt modelId="{2228A6E0-A225-42E5-B15F-B7D8D70FC44F}" type="pres">
      <dgm:prSet presAssocID="{67D115FE-A59A-4C29-97CA-420F079E72E9}" presName="parentText" presStyleLbl="node1" presStyleIdx="1" presStyleCnt="2" custLinFactNeighborY="71608">
        <dgm:presLayoutVars>
          <dgm:chMax val="0"/>
          <dgm:bulletEnabled val="1"/>
        </dgm:presLayoutVars>
      </dgm:prSet>
      <dgm:spPr/>
    </dgm:pt>
  </dgm:ptLst>
  <dgm:cxnLst>
    <dgm:cxn modelId="{93BFC40A-4D32-4496-9886-921DDEF0A258}" srcId="{E210A92C-7AAB-4823-A056-AB86053EB2DB}" destId="{DC3C260F-F3C4-48D8-9084-DDBE87C15758}" srcOrd="0" destOrd="0" parTransId="{71B00CA7-03AB-46CC-B2ED-1F0F34D3B753}" sibTransId="{C960D45A-2385-410D-BBD9-72E19D44BAED}"/>
    <dgm:cxn modelId="{C1C94D6B-8A33-4AD3-B71D-7D72EB32F392}" type="presOf" srcId="{DC3C260F-F3C4-48D8-9084-DDBE87C15758}" destId="{5D687FBB-7E8F-4764-8726-26EA0A17C93A}" srcOrd="0" destOrd="0" presId="urn:microsoft.com/office/officeart/2005/8/layout/vList2"/>
    <dgm:cxn modelId="{8BF75EB2-3BE0-45FC-9883-687765FDC6E3}" type="presOf" srcId="{F8A15BE6-1997-4AC0-A765-7D68992DE22E}" destId="{FC457EA1-F7B7-4C44-898B-517112C96C14}" srcOrd="0" destOrd="0" presId="urn:microsoft.com/office/officeart/2005/8/layout/vList2"/>
    <dgm:cxn modelId="{D5CB363B-BEDB-4D7F-B643-A9CEB43D9324}" srcId="{DC3C260F-F3C4-48D8-9084-DDBE87C15758}" destId="{F8A15BE6-1997-4AC0-A765-7D68992DE22E}" srcOrd="0" destOrd="0" parTransId="{7F9C5FC2-5736-42FF-B850-DDF80E4C8CF3}" sibTransId="{3EB54C2A-C6A0-49ED-8B9D-E6A754B83BF7}"/>
    <dgm:cxn modelId="{BBADAF9E-44DA-4B69-99B5-63A0C967D701}" type="presOf" srcId="{E210A92C-7AAB-4823-A056-AB86053EB2DB}" destId="{2B29B5C0-0D69-4376-BEF6-DA773EA47458}" srcOrd="0" destOrd="0" presId="urn:microsoft.com/office/officeart/2005/8/layout/vList2"/>
    <dgm:cxn modelId="{BB800B0F-FD54-4C7C-91CE-4A46CAE7D988}" srcId="{E210A92C-7AAB-4823-A056-AB86053EB2DB}" destId="{67D115FE-A59A-4C29-97CA-420F079E72E9}" srcOrd="1" destOrd="0" parTransId="{D792EB63-B11D-4AE6-8058-B19CA9003F15}" sibTransId="{521A68AE-B33C-4A8E-BFDD-F8D169326935}"/>
    <dgm:cxn modelId="{6711A5BD-2319-4E13-8F51-0A4CF1FE9CC2}" type="presOf" srcId="{67D115FE-A59A-4C29-97CA-420F079E72E9}" destId="{2228A6E0-A225-42E5-B15F-B7D8D70FC44F}" srcOrd="0" destOrd="0" presId="urn:microsoft.com/office/officeart/2005/8/layout/vList2"/>
    <dgm:cxn modelId="{551B309B-B3C2-4B3B-96A8-1CC68B2DF86A}" type="presParOf" srcId="{2B29B5C0-0D69-4376-BEF6-DA773EA47458}" destId="{5D687FBB-7E8F-4764-8726-26EA0A17C93A}" srcOrd="0" destOrd="0" presId="urn:microsoft.com/office/officeart/2005/8/layout/vList2"/>
    <dgm:cxn modelId="{CAF6F441-3F1B-4914-96E9-615A81C23ED7}" type="presParOf" srcId="{2B29B5C0-0D69-4376-BEF6-DA773EA47458}" destId="{FC457EA1-F7B7-4C44-898B-517112C96C14}" srcOrd="1" destOrd="0" presId="urn:microsoft.com/office/officeart/2005/8/layout/vList2"/>
    <dgm:cxn modelId="{C4548419-3962-4446-B495-B602E891C650}" type="presParOf" srcId="{2B29B5C0-0D69-4376-BEF6-DA773EA47458}" destId="{2228A6E0-A225-42E5-B15F-B7D8D70FC44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AF87B73-B1B9-4B39-A96F-8F369B7C48B1}"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F36169B7-8456-4C20-864D-220A572A3884}">
      <dgm:prSet custT="1"/>
      <dgm:spPr/>
      <dgm:t>
        <a:bodyPr/>
        <a:lstStyle/>
        <a:p>
          <a:pPr rtl="0"/>
          <a:r>
            <a:rPr lang="uz-Cyrl-UZ" sz="2000" dirty="0" smtClean="0"/>
            <a:t>Siljishga qarshilik ko’rsatuvchi inshооt va mashina elementlarining mustahkamligini hisоblash uchun, tegashli ruxsat etilgan kuchlanishlar ma`lum bo’lishi kerak. Ammо siljishdagi elastik defоrmatsiyani va unga tegishli elastiklik chegarasini tajriba vоsitasi bilan aniqlash qiyin bo’lganligi uchun ruxsat etilgan kuchlanishni mustahkamlik nazariyalaridan fоydalanib aniqlaymiz. Siljishga qarshilik ko’rsatuvchi material uchun cho’zilish va siqilishdagi ruxsat etilgan kuchlanish ma`lum bo’lsa, mustahkamlik nazariyalaridan fоydalanib hisоb tenglamalarini tuzish оsоn. Sоf siljishda </a:t>
          </a:r>
          <a:r>
            <a:rPr lang="en-US" sz="2000" dirty="0" err="1" smtClean="0"/>
            <a:t>quyidagicha</a:t>
          </a:r>
          <a:r>
            <a:rPr lang="en-US" sz="2000" dirty="0" smtClean="0"/>
            <a:t> </a:t>
          </a:r>
          <a:r>
            <a:rPr lang="en-US" sz="2000" dirty="0" err="1" smtClean="0"/>
            <a:t>bo’ladi</a:t>
          </a:r>
          <a:endParaRPr lang="ru-RU" sz="2000" dirty="0"/>
        </a:p>
      </dgm:t>
    </dgm:pt>
    <dgm:pt modelId="{D5E476BA-CE49-4C1E-B393-4439FDB48BCF}" type="parTrans" cxnId="{A783C3DB-7331-4835-AF93-5FF7E6B5B048}">
      <dgm:prSet/>
      <dgm:spPr/>
      <dgm:t>
        <a:bodyPr/>
        <a:lstStyle/>
        <a:p>
          <a:endParaRPr lang="ru-RU"/>
        </a:p>
      </dgm:t>
    </dgm:pt>
    <dgm:pt modelId="{DC49F3EC-71F7-458E-A4C0-ACDDB0E6CCA3}" type="sibTrans" cxnId="{A783C3DB-7331-4835-AF93-5FF7E6B5B048}">
      <dgm:prSet/>
      <dgm:spPr/>
      <dgm:t>
        <a:bodyPr/>
        <a:lstStyle/>
        <a:p>
          <a:endParaRPr lang="ru-RU"/>
        </a:p>
      </dgm:t>
    </dgm:pt>
    <dgm:pt modelId="{17D5200F-9871-4300-B109-3D702E486439}" type="pres">
      <dgm:prSet presAssocID="{2AF87B73-B1B9-4B39-A96F-8F369B7C48B1}" presName="compositeShape" presStyleCnt="0">
        <dgm:presLayoutVars>
          <dgm:dir/>
          <dgm:resizeHandles/>
        </dgm:presLayoutVars>
      </dgm:prSet>
      <dgm:spPr/>
    </dgm:pt>
    <dgm:pt modelId="{C5D32B0E-DDC9-4E1F-A0D0-3B5872435582}" type="pres">
      <dgm:prSet presAssocID="{2AF87B73-B1B9-4B39-A96F-8F369B7C48B1}" presName="pyramid" presStyleLbl="node1" presStyleIdx="0" presStyleCnt="1"/>
      <dgm:spPr/>
    </dgm:pt>
    <dgm:pt modelId="{CE134FDB-50D8-4D0C-9000-B366CF0DD1BB}" type="pres">
      <dgm:prSet presAssocID="{2AF87B73-B1B9-4B39-A96F-8F369B7C48B1}" presName="theList" presStyleCnt="0"/>
      <dgm:spPr/>
    </dgm:pt>
    <dgm:pt modelId="{B818AD28-FB95-4D8C-82FE-BB833ABEACB2}" type="pres">
      <dgm:prSet presAssocID="{F36169B7-8456-4C20-864D-220A572A3884}" presName="aNode" presStyleLbl="fgAcc1" presStyleIdx="0" presStyleCnt="1" custScaleX="314544" custScaleY="212846">
        <dgm:presLayoutVars>
          <dgm:bulletEnabled val="1"/>
        </dgm:presLayoutVars>
      </dgm:prSet>
      <dgm:spPr/>
      <dgm:t>
        <a:bodyPr/>
        <a:lstStyle/>
        <a:p>
          <a:endParaRPr lang="ru-RU"/>
        </a:p>
      </dgm:t>
    </dgm:pt>
    <dgm:pt modelId="{C8D950F1-64BF-4458-BB5D-9768D9B7A4AD}" type="pres">
      <dgm:prSet presAssocID="{F36169B7-8456-4C20-864D-220A572A3884}" presName="aSpace" presStyleCnt="0"/>
      <dgm:spPr/>
    </dgm:pt>
  </dgm:ptLst>
  <dgm:cxnLst>
    <dgm:cxn modelId="{A783C3DB-7331-4835-AF93-5FF7E6B5B048}" srcId="{2AF87B73-B1B9-4B39-A96F-8F369B7C48B1}" destId="{F36169B7-8456-4C20-864D-220A572A3884}" srcOrd="0" destOrd="0" parTransId="{D5E476BA-CE49-4C1E-B393-4439FDB48BCF}" sibTransId="{DC49F3EC-71F7-458E-A4C0-ACDDB0E6CCA3}"/>
    <dgm:cxn modelId="{92207450-349B-4604-BE13-55E3EF4F1C29}" type="presOf" srcId="{F36169B7-8456-4C20-864D-220A572A3884}" destId="{B818AD28-FB95-4D8C-82FE-BB833ABEACB2}" srcOrd="0" destOrd="0" presId="urn:microsoft.com/office/officeart/2005/8/layout/pyramid2"/>
    <dgm:cxn modelId="{28FCCB0E-9588-4FE2-9E5E-C1AA5C024425}" type="presOf" srcId="{2AF87B73-B1B9-4B39-A96F-8F369B7C48B1}" destId="{17D5200F-9871-4300-B109-3D702E486439}" srcOrd="0" destOrd="0" presId="urn:microsoft.com/office/officeart/2005/8/layout/pyramid2"/>
    <dgm:cxn modelId="{17493464-5B73-45DA-B0C2-61EC98275B34}" type="presParOf" srcId="{17D5200F-9871-4300-B109-3D702E486439}" destId="{C5D32B0E-DDC9-4E1F-A0D0-3B5872435582}" srcOrd="0" destOrd="0" presId="urn:microsoft.com/office/officeart/2005/8/layout/pyramid2"/>
    <dgm:cxn modelId="{92666FC7-1F83-40EF-9522-E541D8A92FE3}" type="presParOf" srcId="{17D5200F-9871-4300-B109-3D702E486439}" destId="{CE134FDB-50D8-4D0C-9000-B366CF0DD1BB}" srcOrd="1" destOrd="0" presId="urn:microsoft.com/office/officeart/2005/8/layout/pyramid2"/>
    <dgm:cxn modelId="{13F88C7A-B460-4941-93A8-0F6FE82F8D46}" type="presParOf" srcId="{CE134FDB-50D8-4D0C-9000-B366CF0DD1BB}" destId="{B818AD28-FB95-4D8C-82FE-BB833ABEACB2}" srcOrd="0" destOrd="0" presId="urn:microsoft.com/office/officeart/2005/8/layout/pyramid2"/>
    <dgm:cxn modelId="{6AF5C979-5AE2-4515-8A5A-3B8C5A631E4E}" type="presParOf" srcId="{CE134FDB-50D8-4D0C-9000-B366CF0DD1BB}" destId="{C8D950F1-64BF-4458-BB5D-9768D9B7A4AD}"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ED5DF-8153-43A3-9929-A47C7DA7754E}">
      <dsp:nvSpPr>
        <dsp:cNvPr id="0" name=""/>
        <dsp:cNvSpPr/>
      </dsp:nvSpPr>
      <dsp:spPr>
        <a:xfrm>
          <a:off x="0" y="402846"/>
          <a:ext cx="8059784" cy="37908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uz-Cyrl-UZ" sz="3000" kern="1200" baseline="0" dirty="0" smtClean="0">
              <a:latin typeface="Times New Roman" pitchFamily="18" charset="0"/>
              <a:cs typeface="Times New Roman" pitchFamily="18" charset="0"/>
            </a:rPr>
            <a:t>Mashina qismlari va kоnstruktsiya elementlari, ularga qo’yilgan kuchlar ta`siridan kоnstruktsiya elementlarining alоhida qismlari bir-biriga nisbatan siljiydi, natijada ular ishdan chiqadi. Siljishga ishlaydigan kоnstruktsiya elementlari mustahkamlikka tekshiriladi. Buning uchun siljish defоrmatsiyasi natijasida hоsil bo’ladigan urinma (tangentsial) kuchlanishni aniqlash zarur. </a:t>
          </a:r>
          <a:endParaRPr lang="ru-RU" sz="3000" kern="1200" dirty="0">
            <a:latin typeface="Times New Roman" pitchFamily="18" charset="0"/>
            <a:cs typeface="Times New Roman" pitchFamily="18" charset="0"/>
          </a:endParaRPr>
        </a:p>
      </dsp:txBody>
      <dsp:txXfrm>
        <a:off x="185052" y="587898"/>
        <a:ext cx="7689680" cy="34206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747053-E06A-4415-8469-D21EFC9CA416}">
      <dsp:nvSpPr>
        <dsp:cNvPr id="0" name=""/>
        <dsp:cNvSpPr/>
      </dsp:nvSpPr>
      <dsp:spPr>
        <a:xfrm>
          <a:off x="-499347" y="0"/>
          <a:ext cx="5886449" cy="5886449"/>
        </a:xfrm>
        <a:prstGeom prst="triangle">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4D6C44-4A98-46D2-9C61-68AB4E35D8CB}">
      <dsp:nvSpPr>
        <dsp:cNvPr id="0" name=""/>
        <dsp:cNvSpPr/>
      </dsp:nvSpPr>
      <dsp:spPr>
        <a:xfrm>
          <a:off x="499349" y="590400"/>
          <a:ext cx="7715249" cy="4312453"/>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150000"/>
            </a:lnSpc>
            <a:spcBef>
              <a:spcPct val="0"/>
            </a:spcBef>
            <a:spcAft>
              <a:spcPct val="35000"/>
            </a:spcAft>
          </a:pPr>
          <a:r>
            <a:rPr lang="uz-Cyrl-UZ" sz="1700" kern="1200" dirty="0" smtClean="0">
              <a:solidFill>
                <a:srgbClr val="7030A0"/>
              </a:solidFill>
              <a:latin typeface="Times New Roman" pitchFamily="18" charset="0"/>
              <a:cs typeface="Times New Roman" pitchFamily="18" charset="0"/>
            </a:rPr>
            <a:t>AV prizmatik sterjen bir-biriga teng va qarama-qarshi tоmоnlarga qarab sterjenning o’qiga tik yo’nalgan ikkita   va </a:t>
          </a:r>
          <a:r>
            <a:rPr lang="uz-Cyrl-UZ" sz="1700" i="1" kern="1200" dirty="0" smtClean="0">
              <a:solidFill>
                <a:srgbClr val="7030A0"/>
              </a:solidFill>
              <a:latin typeface="Times New Roman" pitchFamily="18" charset="0"/>
              <a:cs typeface="Times New Roman" pitchFamily="18" charset="0"/>
            </a:rPr>
            <a:t>-</a:t>
          </a:r>
          <a:r>
            <a:rPr lang="uz-Cyrl-UZ" sz="1700" kern="1200" dirty="0" smtClean="0">
              <a:solidFill>
                <a:srgbClr val="7030A0"/>
              </a:solidFill>
              <a:latin typeface="Times New Roman" pitchFamily="18" charset="0"/>
              <a:cs typeface="Times New Roman" pitchFamily="18" charset="0"/>
            </a:rPr>
            <a:t>  kuchlarning ta`sirida bo’ladi deb faraz qilamiz. Bu kuchlar yetarli darajada katta bo’lsa, sterjenni </a:t>
          </a:r>
          <a:r>
            <a:rPr lang="uz-Cyrl-UZ" sz="1700" i="1" kern="1200" dirty="0" smtClean="0">
              <a:solidFill>
                <a:srgbClr val="7030A0"/>
              </a:solidFill>
              <a:latin typeface="Times New Roman" pitchFamily="18" charset="0"/>
              <a:cs typeface="Times New Roman" pitchFamily="18" charset="0"/>
            </a:rPr>
            <a:t>ab</a:t>
          </a:r>
          <a:r>
            <a:rPr lang="uz-Cyrl-UZ" sz="1700" kern="1200" dirty="0" smtClean="0">
              <a:solidFill>
                <a:srgbClr val="7030A0"/>
              </a:solidFill>
              <a:latin typeface="Times New Roman" pitchFamily="18" charset="0"/>
              <a:cs typeface="Times New Roman" pitchFamily="18" charset="0"/>
            </a:rPr>
            <a:t> chiziq, bo’yicha ikki qismga ajratishi mumkin. Bu hоdisa </a:t>
          </a:r>
          <a:r>
            <a:rPr lang="uz-Cyrl-UZ" sz="1700" b="1" kern="1200" dirty="0" smtClean="0">
              <a:solidFill>
                <a:srgbClr val="FF0000"/>
              </a:solidFill>
              <a:latin typeface="Times New Roman" pitchFamily="18" charset="0"/>
              <a:cs typeface="Times New Roman" pitchFamily="18" charset="0"/>
            </a:rPr>
            <a:t>kesilish </a:t>
          </a:r>
          <a:r>
            <a:rPr lang="uz-Cyrl-UZ" sz="1700" kern="1200" dirty="0" smtClean="0">
              <a:solidFill>
                <a:srgbClr val="7030A0"/>
              </a:solidFill>
              <a:latin typeface="Times New Roman" pitchFamily="18" charset="0"/>
              <a:cs typeface="Times New Roman" pitchFamily="18" charset="0"/>
            </a:rPr>
            <a:t>deyiladi. Temirning qaychi bilan kesilishi bunga misоl bo’la оladi. Bu kuchlar bir-biriga qarama-qarshi bo’lsa ham bir chiziq bo’ylab yo’nalmasligi kerak. Chunki kesuvchi asbоbning pichоqdari unchalik o’tkir bo’lmasa ham ular bir-biriga yaqin ikki parallel tekisliklarda jоylashgan bo’lishi kerak. Biz bu tekisliklarni </a:t>
          </a:r>
          <a:r>
            <a:rPr lang="uz-Cyrl-UZ" sz="1700" i="1" kern="1200" dirty="0" smtClean="0">
              <a:solidFill>
                <a:srgbClr val="7030A0"/>
              </a:solidFill>
              <a:latin typeface="Times New Roman" pitchFamily="18" charset="0"/>
              <a:cs typeface="Times New Roman" pitchFamily="18" charset="0"/>
            </a:rPr>
            <a:t>pq</a:t>
          </a:r>
          <a:r>
            <a:rPr lang="uz-Cyrl-UZ" sz="1700" kern="1200" dirty="0" smtClean="0">
              <a:solidFill>
                <a:srgbClr val="7030A0"/>
              </a:solidFill>
              <a:latin typeface="Times New Roman" pitchFamily="18" charset="0"/>
              <a:cs typeface="Times New Roman" pitchFamily="18" charset="0"/>
            </a:rPr>
            <a:t> va </a:t>
          </a:r>
          <a:r>
            <a:rPr lang="uz-Cyrl-UZ" sz="1700" i="1" kern="1200" dirty="0" smtClean="0">
              <a:solidFill>
                <a:srgbClr val="7030A0"/>
              </a:solidFill>
              <a:latin typeface="Times New Roman" pitchFamily="18" charset="0"/>
              <a:cs typeface="Times New Roman" pitchFamily="18" charset="0"/>
            </a:rPr>
            <a:t>mn</a:t>
          </a:r>
          <a:r>
            <a:rPr lang="uz-Cyrl-UZ" sz="1700" kern="1200" dirty="0" smtClean="0">
              <a:solidFill>
                <a:srgbClr val="7030A0"/>
              </a:solidFill>
              <a:latin typeface="Times New Roman" pitchFamily="18" charset="0"/>
              <a:cs typeface="Times New Roman" pitchFamily="18" charset="0"/>
            </a:rPr>
            <a:t> bilan belgilasak, bu tekisliklar   va </a:t>
          </a:r>
          <a:r>
            <a:rPr lang="uz-Cyrl-UZ" sz="1700" i="1" kern="1200" dirty="0" smtClean="0">
              <a:solidFill>
                <a:srgbClr val="7030A0"/>
              </a:solidFill>
              <a:latin typeface="Times New Roman" pitchFamily="18" charset="0"/>
              <a:cs typeface="Times New Roman" pitchFamily="18" charset="0"/>
            </a:rPr>
            <a:t>- </a:t>
          </a:r>
          <a:r>
            <a:rPr lang="uz-Cyrl-UZ" sz="1700" kern="1200" dirty="0" smtClean="0">
              <a:solidFill>
                <a:srgbClr val="7030A0"/>
              </a:solidFill>
              <a:latin typeface="Times New Roman" pitchFamily="18" charset="0"/>
              <a:cs typeface="Times New Roman" pitchFamily="18" charset="0"/>
            </a:rPr>
            <a:t>  kuchlar ta`sirida bir-biriga nisbatan siljib ularda bu siljishga qarshilik ko’rsatuvchi tangentsial kuchlanishlar paydо bo’ladi.</a:t>
          </a:r>
          <a:endParaRPr lang="ru-RU" sz="1700" kern="1200" dirty="0">
            <a:solidFill>
              <a:srgbClr val="7030A0"/>
            </a:solidFill>
            <a:latin typeface="Times New Roman" pitchFamily="18" charset="0"/>
            <a:cs typeface="Times New Roman" pitchFamily="18" charset="0"/>
          </a:endParaRPr>
        </a:p>
      </dsp:txBody>
      <dsp:txXfrm>
        <a:off x="709866" y="800917"/>
        <a:ext cx="7294215" cy="38914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52992F-B58C-47D6-B5CD-CDDF28BB2A30}">
      <dsp:nvSpPr>
        <dsp:cNvPr id="0" name=""/>
        <dsp:cNvSpPr/>
      </dsp:nvSpPr>
      <dsp:spPr>
        <a:xfrm rot="10800000">
          <a:off x="84642" y="514343"/>
          <a:ext cx="8182057" cy="5168005"/>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5372" tIns="140970" rIns="263144" bIns="140970" numCol="1" spcCol="1270" anchor="ctr" anchorCtr="0">
          <a:noAutofit/>
        </a:bodyPr>
        <a:lstStyle/>
        <a:p>
          <a:pPr lvl="0" algn="ctr" defTabSz="1644650" rtl="0">
            <a:lnSpc>
              <a:spcPct val="90000"/>
            </a:lnSpc>
            <a:spcBef>
              <a:spcPct val="0"/>
            </a:spcBef>
            <a:spcAft>
              <a:spcPct val="35000"/>
            </a:spcAft>
          </a:pPr>
          <a:r>
            <a:rPr lang="uz-Cyrl-UZ" sz="3700" kern="1200" dirty="0" smtClean="0">
              <a:latin typeface="Times New Roman" pitchFamily="18" charset="0"/>
              <a:cs typeface="Times New Roman" pitchFamily="18" charset="0"/>
            </a:rPr>
            <a:t>To’g’ri burchakli elementar </a:t>
          </a:r>
          <a:r>
            <a:rPr lang="uz-Cyrl-UZ" sz="3700" i="1" kern="1200" dirty="0" smtClean="0">
              <a:latin typeface="Times New Roman" pitchFamily="18" charset="0"/>
              <a:cs typeface="Times New Roman" pitchFamily="18" charset="0"/>
            </a:rPr>
            <a:t>mnpq</a:t>
          </a:r>
          <a:r>
            <a:rPr lang="uz-Cyrl-UZ" sz="3700" kern="1200" dirty="0" smtClean="0">
              <a:latin typeface="Times New Roman" pitchFamily="18" charset="0"/>
              <a:cs typeface="Times New Roman" pitchFamily="18" charset="0"/>
            </a:rPr>
            <a:t> parallelpipedning siljish defоrmatsiyasi to’g’ri burchagini qiyshayishi bilan tasvirlanadi. Bu qiyshayishni esa ϒ</a:t>
          </a:r>
          <a:r>
            <a:rPr lang="uz-Cyrl-UZ" sz="3700" b="1" i="1" kern="1200" dirty="0" smtClean="0">
              <a:latin typeface="Times New Roman" pitchFamily="18" charset="0"/>
              <a:cs typeface="Times New Roman" pitchFamily="18" charset="0"/>
            </a:rPr>
            <a:t> </a:t>
          </a:r>
          <a:r>
            <a:rPr lang="uz-Cyrl-UZ" sz="3700" kern="1200" dirty="0" smtClean="0">
              <a:latin typeface="Times New Roman" pitchFamily="18" charset="0"/>
              <a:cs typeface="Times New Roman" pitchFamily="18" charset="0"/>
            </a:rPr>
            <a:t>burchak ifоdalaydi. Shuning uchun bu burchak siljish burchagi deyiladi.</a:t>
          </a:r>
          <a:endParaRPr lang="ru-RU" sz="3700" kern="1200" dirty="0">
            <a:latin typeface="Times New Roman" pitchFamily="18" charset="0"/>
            <a:cs typeface="Times New Roman" pitchFamily="18" charset="0"/>
          </a:endParaRPr>
        </a:p>
      </dsp:txBody>
      <dsp:txXfrm rot="10800000">
        <a:off x="1376643" y="514343"/>
        <a:ext cx="6890056" cy="5168005"/>
      </dsp:txXfrm>
    </dsp:sp>
    <dsp:sp modelId="{5FFDA692-DF6E-4437-8362-13EB8AEB81F7}">
      <dsp:nvSpPr>
        <dsp:cNvPr id="0" name=""/>
        <dsp:cNvSpPr/>
      </dsp:nvSpPr>
      <dsp:spPr>
        <a:xfrm>
          <a:off x="0" y="1708948"/>
          <a:ext cx="2778796" cy="2778796"/>
        </a:xfrm>
        <a:prstGeom prst="ellipse">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687FBB-7E8F-4764-8726-26EA0A17C93A}">
      <dsp:nvSpPr>
        <dsp:cNvPr id="0" name=""/>
        <dsp:cNvSpPr/>
      </dsp:nvSpPr>
      <dsp:spPr>
        <a:xfrm>
          <a:off x="0" y="26026"/>
          <a:ext cx="8294914" cy="14892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Nisbiy siljish </a:t>
          </a:r>
          <a:r>
            <a:rPr lang="uz-Cyrl-UZ" sz="2400" kern="1200" smtClean="0"/>
            <a:t>ϒ </a:t>
          </a:r>
          <a:r>
            <a:rPr lang="en-GB" sz="2400" kern="1200" smtClean="0"/>
            <a:t>bilan unga tegishli tangentsial kuchlanish </a:t>
          </a:r>
          <a:r>
            <a:rPr lang="ru-RU" sz="2400" kern="1200" smtClean="0"/>
            <a:t>о</a:t>
          </a:r>
          <a:r>
            <a:rPr lang="en-GB" sz="2400" kern="1200" smtClean="0"/>
            <a:t>rasidagi mun</a:t>
          </a:r>
          <a:r>
            <a:rPr lang="ru-RU" sz="2400" kern="1200" smtClean="0"/>
            <a:t>о</a:t>
          </a:r>
          <a:r>
            <a:rPr lang="en-GB" sz="2400" kern="1200" smtClean="0"/>
            <a:t>sabat</a:t>
          </a:r>
          <a:endParaRPr lang="ru-RU" sz="2400" kern="1200"/>
        </a:p>
      </dsp:txBody>
      <dsp:txXfrm>
        <a:off x="72701" y="98727"/>
        <a:ext cx="8149512" cy="1343890"/>
      </dsp:txXfrm>
    </dsp:sp>
    <dsp:sp modelId="{FC457EA1-F7B7-4C44-898B-517112C96C14}">
      <dsp:nvSpPr>
        <dsp:cNvPr id="0" name=""/>
        <dsp:cNvSpPr/>
      </dsp:nvSpPr>
      <dsp:spPr>
        <a:xfrm>
          <a:off x="0" y="1515318"/>
          <a:ext cx="8294914"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364" tIns="30480" rIns="170688" bIns="30480" numCol="1" spcCol="1270" anchor="t" anchorCtr="0">
          <a:noAutofit/>
        </a:bodyPr>
        <a:lstStyle/>
        <a:p>
          <a:pPr marL="171450" lvl="1" indent="-171450" algn="l" defTabSz="844550" rtl="0">
            <a:lnSpc>
              <a:spcPct val="90000"/>
            </a:lnSpc>
            <a:spcBef>
              <a:spcPct val="0"/>
            </a:spcBef>
            <a:spcAft>
              <a:spcPct val="20000"/>
            </a:spcAft>
            <a:buChar char="••"/>
          </a:pPr>
          <a:endParaRPr lang="ru-RU" sz="1900" kern="1200"/>
        </a:p>
      </dsp:txBody>
      <dsp:txXfrm>
        <a:off x="0" y="1515318"/>
        <a:ext cx="8294914" cy="397440"/>
      </dsp:txXfrm>
    </dsp:sp>
    <dsp:sp modelId="{2228A6E0-A225-42E5-B15F-B7D8D70FC44F}">
      <dsp:nvSpPr>
        <dsp:cNvPr id="0" name=""/>
        <dsp:cNvSpPr/>
      </dsp:nvSpPr>
      <dsp:spPr>
        <a:xfrm>
          <a:off x="0" y="1938785"/>
          <a:ext cx="8294914" cy="341698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kern="1200" dirty="0" smtClean="0"/>
            <a:t>siljishdagi (buralishdagi) Guk kоnunidir. Bu yerda </a:t>
          </a:r>
          <a:r>
            <a:rPr lang="uz-Cyrl-UZ" sz="2400" i="1" kern="1200" dirty="0" smtClean="0"/>
            <a:t>G</a:t>
          </a:r>
          <a:r>
            <a:rPr lang="uz-Cyrl-UZ" sz="2400" kern="1200" dirty="0" smtClean="0"/>
            <a:t> prоpоrtsiоnallik kоeffitsienta bo’lib, u siljish mоduli yoki ikkinchi tur elastiklik mоduli deyiladi. U fizik ma`nоsi jihatdan. “</a:t>
          </a:r>
          <a:r>
            <a:rPr lang="uz-Cyrl-UZ" sz="2400" i="1" kern="1200" dirty="0" smtClean="0"/>
            <a:t>E</a:t>
          </a:r>
          <a:r>
            <a:rPr lang="uz-Cyrl-UZ" sz="2400" kern="1200" dirty="0" smtClean="0"/>
            <a:t>” ra o’xshashdir. </a:t>
          </a:r>
          <a:r>
            <a:rPr lang="uz-Cyrl-UZ" sz="2400" i="1" kern="1200" dirty="0" smtClean="0"/>
            <a:t>G</a:t>
          </a:r>
          <a:r>
            <a:rPr lang="uz-Cyrl-UZ" sz="2400" kern="1200" dirty="0" smtClean="0"/>
            <a:t> ni ye kabi bevоsita ifоdadan aniqlash qiyin, chunki siljish burchagi ϒ ni tajribadan aniqlash оsоn emas. </a:t>
          </a:r>
          <a:r>
            <a:rPr lang="en-GB" sz="2400" kern="1200" dirty="0" err="1" smtClean="0"/>
            <a:t>Bir</a:t>
          </a:r>
          <a:r>
            <a:rPr lang="ru-RU" sz="2400" kern="1200" dirty="0" smtClean="0"/>
            <a:t>о</a:t>
          </a:r>
          <a:r>
            <a:rPr lang="uz-Cyrl-UZ" sz="2400" kern="1200" dirty="0" smtClean="0"/>
            <a:t>q </a:t>
          </a:r>
          <a:r>
            <a:rPr lang="en-US" sz="2400" i="1" kern="1200" dirty="0" smtClean="0"/>
            <a:t>G</a:t>
          </a:r>
          <a:r>
            <a:rPr lang="en-GB" sz="2400" kern="1200" dirty="0" smtClean="0"/>
            <a:t> </a:t>
          </a:r>
          <a:r>
            <a:rPr lang="en-GB" sz="2400" kern="1200" dirty="0" err="1" smtClean="0"/>
            <a:t>bilan</a:t>
          </a:r>
          <a:r>
            <a:rPr lang="en-GB" sz="2400" kern="1200" dirty="0" smtClean="0"/>
            <a:t> ye </a:t>
          </a:r>
          <a:r>
            <a:rPr lang="en-GB" sz="2400" kern="1200" dirty="0" err="1" smtClean="0"/>
            <a:t>ning</a:t>
          </a:r>
          <a:r>
            <a:rPr lang="en-GB" sz="2400" kern="1200" dirty="0" smtClean="0"/>
            <a:t> </a:t>
          </a:r>
          <a:r>
            <a:rPr lang="en-GB" sz="2400" kern="1200" dirty="0" err="1" smtClean="0"/>
            <a:t>mun</a:t>
          </a:r>
          <a:r>
            <a:rPr lang="ru-RU" sz="2400" kern="1200" dirty="0" smtClean="0"/>
            <a:t>о</a:t>
          </a:r>
          <a:r>
            <a:rPr lang="en-GB" sz="2400" kern="1200" dirty="0" err="1" smtClean="0"/>
            <a:t>sabati</a:t>
          </a:r>
          <a:r>
            <a:rPr lang="uz-Cyrl-UZ" sz="2400" kern="1200" dirty="0" smtClean="0"/>
            <a:t>n</a:t>
          </a:r>
          <a:r>
            <a:rPr lang="en-GB" sz="2400" kern="1200" dirty="0" smtClean="0"/>
            <a:t>i </a:t>
          </a:r>
          <a:r>
            <a:rPr lang="en-GB" sz="2400" kern="1200" dirty="0" err="1" smtClean="0"/>
            <a:t>analitik</a:t>
          </a:r>
          <a:r>
            <a:rPr lang="en-GB" sz="2400" kern="1200" dirty="0" smtClean="0"/>
            <a:t> </a:t>
          </a:r>
          <a:r>
            <a:rPr lang="en-GB" sz="2400" kern="1200" dirty="0" err="1" smtClean="0"/>
            <a:t>usulda</a:t>
          </a:r>
          <a:r>
            <a:rPr lang="en-GB" sz="2400" kern="1200" dirty="0" smtClean="0"/>
            <a:t> t</a:t>
          </a:r>
          <a:r>
            <a:rPr lang="ru-RU" sz="2400" kern="1200" dirty="0" smtClean="0"/>
            <a:t>о</a:t>
          </a:r>
          <a:r>
            <a:rPr lang="en-GB" sz="2400" kern="1200" dirty="0" err="1" smtClean="0"/>
            <a:t>pish</a:t>
          </a:r>
          <a:r>
            <a:rPr lang="en-GB" sz="2400" kern="1200" dirty="0" smtClean="0"/>
            <a:t> </a:t>
          </a:r>
          <a:r>
            <a:rPr lang="en-GB" sz="2400" kern="1200" dirty="0" err="1" smtClean="0"/>
            <a:t>mumkin</a:t>
          </a:r>
          <a:r>
            <a:rPr lang="en-GB" sz="2400" kern="1200" dirty="0" smtClean="0"/>
            <a:t>. </a:t>
          </a:r>
          <a:r>
            <a:rPr lang="en-GB" sz="2400" kern="1200" dirty="0" err="1" smtClean="0"/>
            <a:t>Kuchlanish</a:t>
          </a:r>
          <a:r>
            <a:rPr lang="en-GB" sz="2400" kern="1200" dirty="0" smtClean="0"/>
            <a:t> </a:t>
          </a:r>
          <a:r>
            <a:rPr lang="en-GB" sz="2400" kern="1200" dirty="0" err="1" smtClean="0"/>
            <a:t>va</a:t>
          </a:r>
          <a:r>
            <a:rPr lang="en-GB" sz="2400" kern="1200" dirty="0" smtClean="0"/>
            <a:t> </a:t>
          </a:r>
          <a:r>
            <a:rPr lang="en-GB" sz="2400" kern="1200" dirty="0" err="1" smtClean="0"/>
            <a:t>def</a:t>
          </a:r>
          <a:r>
            <a:rPr lang="ru-RU" sz="2400" kern="1200" dirty="0" smtClean="0"/>
            <a:t>о</a:t>
          </a:r>
          <a:r>
            <a:rPr lang="en-GB" sz="2400" kern="1200" dirty="0" err="1" smtClean="0"/>
            <a:t>rmatsiya</a:t>
          </a:r>
          <a:r>
            <a:rPr lang="en-GB" sz="2400" kern="1200" dirty="0" smtClean="0"/>
            <a:t> </a:t>
          </a:r>
          <a:r>
            <a:rPr lang="ru-RU" sz="2400" kern="1200" dirty="0" smtClean="0"/>
            <a:t>о</a:t>
          </a:r>
          <a:r>
            <a:rPr lang="en-GB" sz="2400" kern="1200" dirty="0" err="1" smtClean="0"/>
            <a:t>rasidagi</a:t>
          </a:r>
          <a:r>
            <a:rPr lang="en-GB" sz="2400" kern="1200" dirty="0" smtClean="0"/>
            <a:t> </a:t>
          </a:r>
          <a:r>
            <a:rPr lang="en-GB" sz="2400" kern="1200" dirty="0" err="1" smtClean="0"/>
            <a:t>mun</a:t>
          </a:r>
          <a:r>
            <a:rPr lang="ru-RU" sz="2400" kern="1200" dirty="0" smtClean="0"/>
            <a:t>о</a:t>
          </a:r>
          <a:r>
            <a:rPr lang="en-GB" sz="2400" kern="1200" dirty="0" err="1" smtClean="0"/>
            <a:t>sabatga</a:t>
          </a:r>
          <a:r>
            <a:rPr lang="en-GB" sz="2400" kern="1200" dirty="0" smtClean="0"/>
            <a:t> k</a:t>
          </a:r>
          <a:r>
            <a:rPr lang="uz-Cyrl-UZ" sz="2400" kern="1200" dirty="0" smtClean="0"/>
            <a:t>o’</a:t>
          </a:r>
          <a:r>
            <a:rPr lang="en-GB" sz="2400" kern="1200" dirty="0" err="1" smtClean="0"/>
            <a:t>ra</a:t>
          </a:r>
          <a:r>
            <a:rPr lang="en-GB" sz="2400" kern="1200" dirty="0" smtClean="0"/>
            <a:t> </a:t>
          </a:r>
          <a:r>
            <a:rPr lang="en-GB" sz="2400" kern="1200" dirty="0" err="1" smtClean="0"/>
            <a:t>tekshirila</a:t>
          </a:r>
          <a:r>
            <a:rPr lang="uz-Cyrl-UZ" sz="2400" kern="1200" dirty="0" smtClean="0"/>
            <a:t>yo</a:t>
          </a:r>
          <a:r>
            <a:rPr lang="en-GB" sz="2400" kern="1200" dirty="0" err="1" smtClean="0"/>
            <a:t>tgan</a:t>
          </a:r>
          <a:r>
            <a:rPr lang="en-GB" sz="2400" kern="1200" dirty="0" smtClean="0"/>
            <a:t> </a:t>
          </a:r>
          <a:r>
            <a:rPr lang="uz-Cyrl-UZ" sz="2400" kern="1200" dirty="0" smtClean="0"/>
            <a:t>hо</a:t>
          </a:r>
          <a:r>
            <a:rPr lang="en-GB" sz="2400" kern="1200" dirty="0" smtClean="0"/>
            <a:t>l </a:t>
          </a:r>
          <a:r>
            <a:rPr lang="en-GB" sz="2400" kern="1200" dirty="0" err="1" smtClean="0"/>
            <a:t>uchun</a:t>
          </a:r>
          <a:r>
            <a:rPr lang="en-GB" sz="2400" kern="1200" dirty="0" smtClean="0"/>
            <a:t> </a:t>
          </a:r>
          <a:r>
            <a:rPr lang="en-GB" sz="2400" kern="1200" dirty="0" err="1" smtClean="0"/>
            <a:t>nisbiy</a:t>
          </a:r>
          <a:r>
            <a:rPr lang="en-GB" sz="2400" kern="1200" dirty="0" smtClean="0"/>
            <a:t> </a:t>
          </a:r>
          <a:r>
            <a:rPr lang="en-GB" sz="2400" kern="1200" dirty="0" err="1" smtClean="0"/>
            <a:t>def</a:t>
          </a:r>
          <a:r>
            <a:rPr lang="ru-RU" sz="2400" kern="1200" dirty="0" smtClean="0"/>
            <a:t>о</a:t>
          </a:r>
          <a:r>
            <a:rPr lang="en-GB" sz="2400" kern="1200" dirty="0" err="1" smtClean="0"/>
            <a:t>rmatsiya</a:t>
          </a:r>
          <a:endParaRPr lang="ru-RU" sz="2400" kern="1200" dirty="0"/>
        </a:p>
      </dsp:txBody>
      <dsp:txXfrm>
        <a:off x="166803" y="2105588"/>
        <a:ext cx="7961308" cy="3083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D32B0E-DDC9-4E1F-A0D0-3B5872435582}">
      <dsp:nvSpPr>
        <dsp:cNvPr id="0" name=""/>
        <dsp:cNvSpPr/>
      </dsp:nvSpPr>
      <dsp:spPr>
        <a:xfrm>
          <a:off x="884604" y="0"/>
          <a:ext cx="3816429" cy="3816429"/>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18AD28-FB95-4D8C-82FE-BB833ABEACB2}">
      <dsp:nvSpPr>
        <dsp:cNvPr id="0" name=""/>
        <dsp:cNvSpPr/>
      </dsp:nvSpPr>
      <dsp:spPr>
        <a:xfrm>
          <a:off x="131744" y="383028"/>
          <a:ext cx="7802826" cy="2881167"/>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kern="1200" dirty="0" smtClean="0"/>
            <a:t>Siljishga qarshilik ko’rsatuvchi inshооt va mashina elementlarining mustahkamligini hisоblash uchun, tegashli ruxsat etilgan kuchlanishlar ma`lum bo’lishi kerak. Ammо siljishdagi elastik defоrmatsiyani va unga tegishli elastiklik chegarasini tajriba vоsitasi bilan aniqlash qiyin bo’lganligi uchun ruxsat etilgan kuchlanishni mustahkamlik nazariyalaridan fоydalanib aniqlaymiz. Siljishga qarshilik ko’rsatuvchi material uchun cho’zilish va siqilishdagi ruxsat etilgan kuchlanish ma`lum bo’lsa, mustahkamlik nazariyalaridan fоydalanib hisоb tenglamalarini tuzish оsоn. Sоf siljishda </a:t>
          </a:r>
          <a:r>
            <a:rPr lang="en-US" sz="2000" kern="1200" dirty="0" err="1" smtClean="0"/>
            <a:t>quyidagicha</a:t>
          </a:r>
          <a:r>
            <a:rPr lang="en-US" sz="2000" kern="1200" dirty="0" smtClean="0"/>
            <a:t> </a:t>
          </a:r>
          <a:r>
            <a:rPr lang="en-US" sz="2000" kern="1200" dirty="0" err="1" smtClean="0"/>
            <a:t>bo’ladi</a:t>
          </a:r>
          <a:endParaRPr lang="ru-RU" sz="2000" kern="1200" dirty="0"/>
        </a:p>
      </dsp:txBody>
      <dsp:txXfrm>
        <a:off x="272391" y="523675"/>
        <a:ext cx="7521532" cy="259987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35.wmf"/><Relationship Id="rId2" Type="http://schemas.openxmlformats.org/officeDocument/2006/relationships/image" Target="../media/image30.wmf"/><Relationship Id="rId1" Type="http://schemas.openxmlformats.org/officeDocument/2006/relationships/image" Target="../media/image29.wmf"/><Relationship Id="rId6" Type="http://schemas.openxmlformats.org/officeDocument/2006/relationships/image" Target="../media/image34.wmf"/><Relationship Id="rId5" Type="http://schemas.openxmlformats.org/officeDocument/2006/relationships/image" Target="../media/image33.wmf"/><Relationship Id="rId4" Type="http://schemas.openxmlformats.org/officeDocument/2006/relationships/image" Target="../media/image32.wmf"/></Relationships>
</file>

<file path=ppt/drawings/_rels/vmlDrawing13.v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 Id="rId9" Type="http://schemas.openxmlformats.org/officeDocument/2006/relationships/image" Target="../media/image44.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7.wmf"/><Relationship Id="rId7" Type="http://schemas.openxmlformats.org/officeDocument/2006/relationships/image" Target="../media/image51.wmf"/><Relationship Id="rId2" Type="http://schemas.openxmlformats.org/officeDocument/2006/relationships/image" Target="../media/image46.wmf"/><Relationship Id="rId1" Type="http://schemas.openxmlformats.org/officeDocument/2006/relationships/image" Target="../media/image45.wmf"/><Relationship Id="rId6" Type="http://schemas.openxmlformats.org/officeDocument/2006/relationships/image" Target="../media/image50.wmf"/><Relationship Id="rId5" Type="http://schemas.openxmlformats.org/officeDocument/2006/relationships/image" Target="../media/image49.wmf"/><Relationship Id="rId4" Type="http://schemas.openxmlformats.org/officeDocument/2006/relationships/image" Target="../media/image4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65.wmf"/><Relationship Id="rId1" Type="http://schemas.openxmlformats.org/officeDocument/2006/relationships/image" Target="../media/image64.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68.wmf"/><Relationship Id="rId1" Type="http://schemas.openxmlformats.org/officeDocument/2006/relationships/image" Target="../media/image67.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2.vml.rels><?xml version="1.0" encoding="UTF-8" standalone="yes"?>
<Relationships xmlns="http://schemas.openxmlformats.org/package/2006/relationships"><Relationship Id="rId8" Type="http://schemas.openxmlformats.org/officeDocument/2006/relationships/image" Target="../media/image76.wmf"/><Relationship Id="rId3" Type="http://schemas.openxmlformats.org/officeDocument/2006/relationships/image" Target="../media/image71.wmf"/><Relationship Id="rId7" Type="http://schemas.openxmlformats.org/officeDocument/2006/relationships/image" Target="../media/image75.wmf"/><Relationship Id="rId2" Type="http://schemas.openxmlformats.org/officeDocument/2006/relationships/image" Target="../media/image70.wmf"/><Relationship Id="rId1" Type="http://schemas.openxmlformats.org/officeDocument/2006/relationships/image" Target="../media/image69.wmf"/><Relationship Id="rId6" Type="http://schemas.openxmlformats.org/officeDocument/2006/relationships/image" Target="../media/image74.wmf"/><Relationship Id="rId5" Type="http://schemas.openxmlformats.org/officeDocument/2006/relationships/image" Target="../media/image73.wmf"/><Relationship Id="rId4" Type="http://schemas.openxmlformats.org/officeDocument/2006/relationships/image" Target="../media/image72.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7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A069CB8-F204-4D06-B913-C5A26A89888A}" type="datetimeFigureOut">
              <a:rPr lang="en-US" smtClean="0"/>
              <a:pPr/>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30BB376-B19C-488D-ABEB-03C7E6E9E3E0}" type="datetimeFigureOut">
              <a:rPr lang="en-US" smtClean="0"/>
              <a:pPr/>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6F077B-A50F-4D64-8574-E2D6A98A5553}" type="datetimeFigureOut">
              <a:rPr lang="en-US" smtClean="0"/>
              <a:pPr/>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D9E2A62-1983-43A1-A163-D8AA46534C80}" type="datetimeFigureOut">
              <a:rPr lang="en-US" smtClean="0"/>
              <a:pPr/>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98F3E3B-34E3-4345-B2A1-994B83598A9C}" type="datetimeFigureOut">
              <a:rPr lang="en-US" smtClean="0"/>
              <a:pPr/>
              <a:t>5/10/2021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D816C96-82A1-4D77-8ADA-627AC6FE3D65}" type="datetimeFigureOut">
              <a:rPr lang="en-US" smtClean="0"/>
              <a:pPr/>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102C1E-28F2-47E9-802D-339E64E2F920}" type="datetimeFigureOut">
              <a:rPr lang="en-US" smtClean="0"/>
              <a:pPr/>
              <a:t>5/10/2021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4271A48-F18A-45B3-BC05-1E27DA3F88AF}" type="datetimeFigureOut">
              <a:rPr lang="en-US" smtClean="0"/>
              <a:pPr/>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5B747F8-9654-4282-85D2-65F41AAE7A75}" type="datetimeFigureOut">
              <a:rPr lang="en-US" smtClean="0"/>
              <a:pPr/>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0B6E300-0A13-4A81-945A-7333C271A069}" type="datetimeFigureOut">
              <a:rPr lang="en-US" smtClean="0"/>
              <a:pPr/>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4671962-1EA4-46E7-BCB0-F36CE46D1A59}" type="datetimeFigureOut">
              <a:rPr lang="en-US" smtClean="0"/>
              <a:pPr/>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DC5B261-8843-42D1-AAFC-05E20E2D9B97}" type="datetimeFigureOut">
              <a:rPr lang="en-US" smtClean="0"/>
              <a:pPr/>
              <a:t>5/10/2021</a:t>
            </a:fld>
            <a:endParaRPr lang="en-US"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4FAB73BC-B049-4115-A692-8D63A059BFB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iming>
    <p:tnLst>
      <p:par>
        <p:cTn id="1" dur="indefinite" restart="never" nodeType="tmRoot"/>
      </p:par>
    </p:tnLst>
  </p:timing>
  <p:hf sldNum="0" hdr="0" ft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diagramColors" Target="../diagrams/colors2.xml"/><Relationship Id="rId11" Type="http://schemas.openxmlformats.org/officeDocument/2006/relationships/oleObject" Target="../embeddings/oleObject3.bin"/><Relationship Id="rId5" Type="http://schemas.openxmlformats.org/officeDocument/2006/relationships/diagramQuickStyle" Target="../diagrams/quickStyle2.xml"/><Relationship Id="rId10" Type="http://schemas.openxmlformats.org/officeDocument/2006/relationships/oleObject" Target="../embeddings/oleObject2.bin"/><Relationship Id="rId4" Type="http://schemas.openxmlformats.org/officeDocument/2006/relationships/diagramLayout" Target="../diagrams/layout2.xml"/><Relationship Id="rId9" Type="http://schemas.openxmlformats.org/officeDocument/2006/relationships/image" Target="../media/image1.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jpeg"/><Relationship Id="rId4" Type="http://schemas.openxmlformats.org/officeDocument/2006/relationships/image" Target="../media/image2.wmf"/></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jpeg"/><Relationship Id="rId4" Type="http://schemas.openxmlformats.org/officeDocument/2006/relationships/image" Target="../media/image6.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8.wmf"/></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diagramColors" Target="../diagrams/colors4.xml"/><Relationship Id="rId11" Type="http://schemas.openxmlformats.org/officeDocument/2006/relationships/image" Target="../media/image10.wmf"/><Relationship Id="rId5" Type="http://schemas.openxmlformats.org/officeDocument/2006/relationships/diagramQuickStyle" Target="../diagrams/quickStyle4.xml"/><Relationship Id="rId10" Type="http://schemas.openxmlformats.org/officeDocument/2006/relationships/oleObject" Target="../embeddings/oleObject9.bin"/><Relationship Id="rId4" Type="http://schemas.openxmlformats.org/officeDocument/2006/relationships/diagramLayout" Target="../diagrams/layout4.xml"/><Relationship Id="rId9" Type="http://schemas.openxmlformats.org/officeDocument/2006/relationships/image" Target="../media/image9.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2.jpeg"/><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4.wmf"/><Relationship Id="rId5" Type="http://schemas.openxmlformats.org/officeDocument/2006/relationships/oleObject" Target="../embeddings/oleObject12.bin"/><Relationship Id="rId4" Type="http://schemas.openxmlformats.org/officeDocument/2006/relationships/image" Target="../media/image13.wmf"/></Relationships>
</file>

<file path=ppt/slides/_rels/slide14.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16.wmf"/><Relationship Id="rId5" Type="http://schemas.openxmlformats.org/officeDocument/2006/relationships/oleObject" Target="../embeddings/oleObject14.bin"/><Relationship Id="rId4" Type="http://schemas.openxmlformats.org/officeDocument/2006/relationships/image" Target="../media/image15.wmf"/></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9.jpeg"/><Relationship Id="rId7"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0.png"/><Relationship Id="rId5" Type="http://schemas.openxmlformats.org/officeDocument/2006/relationships/image" Target="../media/image18.wmf"/><Relationship Id="rId4" Type="http://schemas.openxmlformats.org/officeDocument/2006/relationships/oleObject" Target="../embeddings/oleObject16.bin"/></Relationships>
</file>

<file path=ppt/slides/_rels/slide16.xml.rels><?xml version="1.0" encoding="UTF-8" standalone="yes"?>
<Relationships xmlns="http://schemas.openxmlformats.org/package/2006/relationships"><Relationship Id="rId8" Type="http://schemas.openxmlformats.org/officeDocument/2006/relationships/image" Target="../media/image25.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24.wmf"/><Relationship Id="rId5" Type="http://schemas.openxmlformats.org/officeDocument/2006/relationships/oleObject" Target="../embeddings/oleObject18.bin"/><Relationship Id="rId4" Type="http://schemas.openxmlformats.org/officeDocument/2006/relationships/image" Target="../media/image23.wmf"/><Relationship Id="rId9"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image" Target="../media/image27.wmf"/><Relationship Id="rId4" Type="http://schemas.openxmlformats.org/officeDocument/2006/relationships/oleObject" Target="../embeddings/oleObject20.bin"/></Relationships>
</file>

<file path=ppt/slides/_rels/slide18.xml.rels><?xml version="1.0" encoding="UTF-8" standalone="yes"?>
<Relationships xmlns="http://schemas.openxmlformats.org/package/2006/relationships"><Relationship Id="rId8" Type="http://schemas.openxmlformats.org/officeDocument/2006/relationships/image" Target="../media/image31.wmf"/><Relationship Id="rId13" Type="http://schemas.openxmlformats.org/officeDocument/2006/relationships/oleObject" Target="../embeddings/oleObject26.bin"/><Relationship Id="rId3" Type="http://schemas.openxmlformats.org/officeDocument/2006/relationships/oleObject" Target="../embeddings/oleObject21.bin"/><Relationship Id="rId7" Type="http://schemas.openxmlformats.org/officeDocument/2006/relationships/oleObject" Target="../embeddings/oleObject23.bin"/><Relationship Id="rId12" Type="http://schemas.openxmlformats.org/officeDocument/2006/relationships/image" Target="../media/image33.wmf"/><Relationship Id="rId2" Type="http://schemas.openxmlformats.org/officeDocument/2006/relationships/slideLayout" Target="../slideLayouts/slideLayout2.xml"/><Relationship Id="rId16" Type="http://schemas.openxmlformats.org/officeDocument/2006/relationships/image" Target="../media/image35.wmf"/><Relationship Id="rId1" Type="http://schemas.openxmlformats.org/officeDocument/2006/relationships/vmlDrawing" Target="../drawings/vmlDrawing12.vml"/><Relationship Id="rId6" Type="http://schemas.openxmlformats.org/officeDocument/2006/relationships/image" Target="../media/image30.wmf"/><Relationship Id="rId11" Type="http://schemas.openxmlformats.org/officeDocument/2006/relationships/oleObject" Target="../embeddings/oleObject25.bin"/><Relationship Id="rId5" Type="http://schemas.openxmlformats.org/officeDocument/2006/relationships/oleObject" Target="../embeddings/oleObject22.bin"/><Relationship Id="rId15" Type="http://schemas.openxmlformats.org/officeDocument/2006/relationships/oleObject" Target="../embeddings/oleObject27.bin"/><Relationship Id="rId10" Type="http://schemas.openxmlformats.org/officeDocument/2006/relationships/image" Target="../media/image32.wmf"/><Relationship Id="rId4" Type="http://schemas.openxmlformats.org/officeDocument/2006/relationships/image" Target="../media/image29.wmf"/><Relationship Id="rId9" Type="http://schemas.openxmlformats.org/officeDocument/2006/relationships/oleObject" Target="../embeddings/oleObject24.bin"/><Relationship Id="rId14" Type="http://schemas.openxmlformats.org/officeDocument/2006/relationships/image" Target="../media/image34.wmf"/></Relationships>
</file>

<file path=ppt/slides/_rels/slide19.xml.rels><?xml version="1.0" encoding="UTF-8" standalone="yes"?>
<Relationships xmlns="http://schemas.openxmlformats.org/package/2006/relationships"><Relationship Id="rId8" Type="http://schemas.openxmlformats.org/officeDocument/2006/relationships/image" Target="../media/image38.wmf"/><Relationship Id="rId13" Type="http://schemas.openxmlformats.org/officeDocument/2006/relationships/oleObject" Target="../embeddings/oleObject33.bin"/><Relationship Id="rId18" Type="http://schemas.openxmlformats.org/officeDocument/2006/relationships/image" Target="../media/image43.wmf"/><Relationship Id="rId3" Type="http://schemas.openxmlformats.org/officeDocument/2006/relationships/oleObject" Target="../embeddings/oleObject28.bin"/><Relationship Id="rId7" Type="http://schemas.openxmlformats.org/officeDocument/2006/relationships/oleObject" Target="../embeddings/oleObject30.bin"/><Relationship Id="rId12" Type="http://schemas.openxmlformats.org/officeDocument/2006/relationships/image" Target="../media/image40.wmf"/><Relationship Id="rId17" Type="http://schemas.openxmlformats.org/officeDocument/2006/relationships/oleObject" Target="../embeddings/oleObject35.bin"/><Relationship Id="rId2" Type="http://schemas.openxmlformats.org/officeDocument/2006/relationships/slideLayout" Target="../slideLayouts/slideLayout2.xml"/><Relationship Id="rId16" Type="http://schemas.openxmlformats.org/officeDocument/2006/relationships/image" Target="../media/image42.wmf"/><Relationship Id="rId20" Type="http://schemas.openxmlformats.org/officeDocument/2006/relationships/image" Target="../media/image44.wmf"/><Relationship Id="rId1" Type="http://schemas.openxmlformats.org/officeDocument/2006/relationships/vmlDrawing" Target="../drawings/vmlDrawing13.vml"/><Relationship Id="rId6" Type="http://schemas.openxmlformats.org/officeDocument/2006/relationships/image" Target="../media/image37.wmf"/><Relationship Id="rId11" Type="http://schemas.openxmlformats.org/officeDocument/2006/relationships/oleObject" Target="../embeddings/oleObject32.bin"/><Relationship Id="rId5" Type="http://schemas.openxmlformats.org/officeDocument/2006/relationships/oleObject" Target="../embeddings/oleObject29.bin"/><Relationship Id="rId15" Type="http://schemas.openxmlformats.org/officeDocument/2006/relationships/oleObject" Target="../embeddings/oleObject34.bin"/><Relationship Id="rId10" Type="http://schemas.openxmlformats.org/officeDocument/2006/relationships/image" Target="../media/image39.wmf"/><Relationship Id="rId19" Type="http://schemas.openxmlformats.org/officeDocument/2006/relationships/oleObject" Target="../embeddings/oleObject36.bin"/><Relationship Id="rId4" Type="http://schemas.openxmlformats.org/officeDocument/2006/relationships/image" Target="../media/image36.wmf"/><Relationship Id="rId9" Type="http://schemas.openxmlformats.org/officeDocument/2006/relationships/oleObject" Target="../embeddings/oleObject31.bin"/><Relationship Id="rId14" Type="http://schemas.openxmlformats.org/officeDocument/2006/relationships/image" Target="../media/image41.wmf"/></Relationships>
</file>

<file path=ppt/slides/_rels/slide20.xml.rels><?xml version="1.0" encoding="UTF-8" standalone="yes"?>
<Relationships xmlns="http://schemas.openxmlformats.org/package/2006/relationships"><Relationship Id="rId8" Type="http://schemas.openxmlformats.org/officeDocument/2006/relationships/image" Target="../media/image47.wmf"/><Relationship Id="rId13" Type="http://schemas.openxmlformats.org/officeDocument/2006/relationships/oleObject" Target="../embeddings/oleObject42.bin"/><Relationship Id="rId3" Type="http://schemas.openxmlformats.org/officeDocument/2006/relationships/oleObject" Target="../embeddings/oleObject37.bin"/><Relationship Id="rId7" Type="http://schemas.openxmlformats.org/officeDocument/2006/relationships/oleObject" Target="../embeddings/oleObject39.bin"/><Relationship Id="rId12" Type="http://schemas.openxmlformats.org/officeDocument/2006/relationships/image" Target="../media/image49.wmf"/><Relationship Id="rId2" Type="http://schemas.openxmlformats.org/officeDocument/2006/relationships/slideLayout" Target="../slideLayouts/slideLayout2.xml"/><Relationship Id="rId16" Type="http://schemas.openxmlformats.org/officeDocument/2006/relationships/image" Target="../media/image51.wmf"/><Relationship Id="rId1" Type="http://schemas.openxmlformats.org/officeDocument/2006/relationships/vmlDrawing" Target="../drawings/vmlDrawing14.vml"/><Relationship Id="rId6" Type="http://schemas.openxmlformats.org/officeDocument/2006/relationships/image" Target="../media/image46.wmf"/><Relationship Id="rId11" Type="http://schemas.openxmlformats.org/officeDocument/2006/relationships/oleObject" Target="../embeddings/oleObject41.bin"/><Relationship Id="rId5" Type="http://schemas.openxmlformats.org/officeDocument/2006/relationships/oleObject" Target="../embeddings/oleObject38.bin"/><Relationship Id="rId15" Type="http://schemas.openxmlformats.org/officeDocument/2006/relationships/oleObject" Target="../embeddings/oleObject43.bin"/><Relationship Id="rId10" Type="http://schemas.openxmlformats.org/officeDocument/2006/relationships/image" Target="../media/image48.wmf"/><Relationship Id="rId4" Type="http://schemas.openxmlformats.org/officeDocument/2006/relationships/image" Target="../media/image45.wmf"/><Relationship Id="rId9" Type="http://schemas.openxmlformats.org/officeDocument/2006/relationships/oleObject" Target="../embeddings/oleObject40.bin"/><Relationship Id="rId14" Type="http://schemas.openxmlformats.org/officeDocument/2006/relationships/image" Target="../media/image50.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image" Target="../media/image53.png"/><Relationship Id="rId4" Type="http://schemas.openxmlformats.org/officeDocument/2006/relationships/image" Target="../media/image52.wmf"/></Relationships>
</file>

<file path=ppt/slides/_rels/slide2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56.wmf"/><Relationship Id="rId4" Type="http://schemas.openxmlformats.org/officeDocument/2006/relationships/oleObject" Target="../embeddings/oleObject45.bin"/></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6.bin"/><Relationship Id="rId7" Type="http://schemas.openxmlformats.org/officeDocument/2006/relationships/image" Target="../media/image61.png"/><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wmf"/></Relationships>
</file>

<file path=ppt/slides/_rels/slide2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47.bin"/><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63.wmf"/></Relationships>
</file>

<file path=ppt/slides/_rels/slide28.xml.rels><?xml version="1.0" encoding="UTF-8" standalone="yes"?>
<Relationships xmlns="http://schemas.openxmlformats.org/package/2006/relationships"><Relationship Id="rId8" Type="http://schemas.openxmlformats.org/officeDocument/2006/relationships/image" Target="../media/image66.wmf"/><Relationship Id="rId3" Type="http://schemas.openxmlformats.org/officeDocument/2006/relationships/oleObject" Target="../embeddings/oleObject48.bin"/><Relationship Id="rId7" Type="http://schemas.openxmlformats.org/officeDocument/2006/relationships/oleObject" Target="../embeddings/oleObject50.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image" Target="../media/image65.wmf"/><Relationship Id="rId5" Type="http://schemas.openxmlformats.org/officeDocument/2006/relationships/oleObject" Target="../embeddings/oleObject49.bin"/><Relationship Id="rId4" Type="http://schemas.openxmlformats.org/officeDocument/2006/relationships/image" Target="../media/image64.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68.wmf"/><Relationship Id="rId5" Type="http://schemas.openxmlformats.org/officeDocument/2006/relationships/oleObject" Target="../embeddings/oleObject52.bin"/><Relationship Id="rId4" Type="http://schemas.openxmlformats.org/officeDocument/2006/relationships/image" Target="../media/image67.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21.vml"/><Relationship Id="rId4" Type="http://schemas.openxmlformats.org/officeDocument/2006/relationships/image" Target="../media/image8.wmf"/></Relationships>
</file>

<file path=ppt/slides/_rels/slide31.xml.rels><?xml version="1.0" encoding="UTF-8" standalone="yes"?>
<Relationships xmlns="http://schemas.openxmlformats.org/package/2006/relationships"><Relationship Id="rId8" Type="http://schemas.openxmlformats.org/officeDocument/2006/relationships/image" Target="../media/image71.wmf"/><Relationship Id="rId13" Type="http://schemas.openxmlformats.org/officeDocument/2006/relationships/oleObject" Target="../embeddings/oleObject59.bin"/><Relationship Id="rId18" Type="http://schemas.openxmlformats.org/officeDocument/2006/relationships/image" Target="../media/image76.wmf"/><Relationship Id="rId3" Type="http://schemas.openxmlformats.org/officeDocument/2006/relationships/oleObject" Target="../embeddings/oleObject54.bin"/><Relationship Id="rId7" Type="http://schemas.openxmlformats.org/officeDocument/2006/relationships/oleObject" Target="../embeddings/oleObject56.bin"/><Relationship Id="rId12" Type="http://schemas.openxmlformats.org/officeDocument/2006/relationships/image" Target="../media/image73.wmf"/><Relationship Id="rId17" Type="http://schemas.openxmlformats.org/officeDocument/2006/relationships/oleObject" Target="../embeddings/oleObject61.bin"/><Relationship Id="rId2" Type="http://schemas.openxmlformats.org/officeDocument/2006/relationships/slideLayout" Target="../slideLayouts/slideLayout2.xml"/><Relationship Id="rId16" Type="http://schemas.openxmlformats.org/officeDocument/2006/relationships/image" Target="../media/image75.wmf"/><Relationship Id="rId1" Type="http://schemas.openxmlformats.org/officeDocument/2006/relationships/vmlDrawing" Target="../drawings/vmlDrawing22.vml"/><Relationship Id="rId6" Type="http://schemas.openxmlformats.org/officeDocument/2006/relationships/image" Target="../media/image70.wmf"/><Relationship Id="rId11" Type="http://schemas.openxmlformats.org/officeDocument/2006/relationships/oleObject" Target="../embeddings/oleObject58.bin"/><Relationship Id="rId5" Type="http://schemas.openxmlformats.org/officeDocument/2006/relationships/oleObject" Target="../embeddings/oleObject55.bin"/><Relationship Id="rId15" Type="http://schemas.openxmlformats.org/officeDocument/2006/relationships/oleObject" Target="../embeddings/oleObject60.bin"/><Relationship Id="rId10" Type="http://schemas.openxmlformats.org/officeDocument/2006/relationships/image" Target="../media/image72.wmf"/><Relationship Id="rId4" Type="http://schemas.openxmlformats.org/officeDocument/2006/relationships/image" Target="../media/image69.wmf"/><Relationship Id="rId9" Type="http://schemas.openxmlformats.org/officeDocument/2006/relationships/oleObject" Target="../embeddings/oleObject57.bin"/><Relationship Id="rId14" Type="http://schemas.openxmlformats.org/officeDocument/2006/relationships/image" Target="../media/image74.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image" Target="../media/image77.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8601" y="1199824"/>
            <a:ext cx="8474527" cy="1171448"/>
          </a:xfrm>
        </p:spPr>
        <p:txBody>
          <a:bodyPr>
            <a:noAutofit/>
          </a:bodyPr>
          <a:lstStyle/>
          <a:p>
            <a:r>
              <a:rPr lang="ru-RU" sz="4400" b="1" dirty="0" smtClean="0">
                <a:latin typeface="Times New Roman" pitchFamily="18" charset="0"/>
                <a:cs typeface="Times New Roman" pitchFamily="18" charset="0"/>
              </a:rPr>
              <a:t>7-</a:t>
            </a:r>
            <a:r>
              <a:rPr lang="en-US" sz="4400" b="1" dirty="0" smtClean="0">
                <a:latin typeface="Times New Roman" pitchFamily="18" charset="0"/>
                <a:cs typeface="Times New Roman" pitchFamily="18" charset="0"/>
              </a:rPr>
              <a:t>MA’RUZA.</a:t>
            </a:r>
            <a:r>
              <a:rPr lang="uz-Cyrl-UZ" sz="4400" b="1" dirty="0" smtClean="0">
                <a:latin typeface="Times New Roman" pitchFamily="18" charset="0"/>
                <a:cs typeface="Times New Roman" pitchFamily="18" charset="0"/>
              </a:rPr>
              <a:t>SILJISH</a:t>
            </a:r>
            <a:r>
              <a:rPr lang="uz-Cyrl-UZ" sz="4400" b="1" dirty="0">
                <a:latin typeface="Times New Roman" pitchFamily="18" charset="0"/>
                <a:cs typeface="Times New Roman" pitchFamily="18" charset="0"/>
              </a:rPr>
              <a:t>. SОF SILJISHDAGI </a:t>
            </a:r>
            <a:r>
              <a:rPr lang="uz-Cyrl-UZ" sz="4400" b="1" dirty="0" smtClean="0">
                <a:latin typeface="Times New Roman" pitchFamily="18" charset="0"/>
                <a:cs typeface="Times New Roman" pitchFamily="18" charset="0"/>
              </a:rPr>
              <a:t>GUK</a:t>
            </a:r>
            <a:r>
              <a:rPr lang="en-US" sz="4400" b="1" dirty="0" smtClean="0">
                <a:latin typeface="Times New Roman" pitchFamily="18" charset="0"/>
                <a:cs typeface="Times New Roman" pitchFamily="18" charset="0"/>
              </a:rPr>
              <a:t> </a:t>
            </a:r>
            <a:r>
              <a:rPr lang="uz-Cyrl-UZ" sz="4400" b="1" dirty="0" smtClean="0">
                <a:latin typeface="Times New Roman" pitchFamily="18" charset="0"/>
                <a:cs typeface="Times New Roman" pitchFamily="18" charset="0"/>
              </a:rPr>
              <a:t>QОNUNI</a:t>
            </a:r>
            <a:endParaRPr lang="ru-RU" sz="4400" b="1" dirty="0">
              <a:latin typeface="Times New Roman" pitchFamily="18" charset="0"/>
              <a:cs typeface="Times New Roman" pitchFamily="18" charset="0"/>
            </a:endParaRPr>
          </a:p>
        </p:txBody>
      </p:sp>
      <p:sp>
        <p:nvSpPr>
          <p:cNvPr id="3" name="Объект 2"/>
          <p:cNvSpPr txBox="1">
            <a:spLocks/>
          </p:cNvSpPr>
          <p:nvPr/>
        </p:nvSpPr>
        <p:spPr>
          <a:xfrm>
            <a:off x="595809" y="3151413"/>
            <a:ext cx="8651241" cy="311059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lvl="0" algn="ctr"/>
            <a:r>
              <a:rPr lang="en-US" sz="2800" i="1" dirty="0" err="1" smtClean="0">
                <a:latin typeface="Times New Roman" pitchFamily="18" charset="0"/>
                <a:cs typeface="Times New Roman" pitchFamily="18" charset="0"/>
              </a:rPr>
              <a:t>Reja</a:t>
            </a:r>
            <a:r>
              <a:rPr lang="ru-RU" sz="2800" i="1" dirty="0" smtClean="0">
                <a:latin typeface="Times New Roman" pitchFamily="18" charset="0"/>
                <a:cs typeface="Times New Roman" pitchFamily="18" charset="0"/>
              </a:rPr>
              <a:t>:</a:t>
            </a:r>
            <a:endParaRPr lang="en-US" sz="2800" i="1" dirty="0" smtClean="0">
              <a:latin typeface="Times New Roman" pitchFamily="18" charset="0"/>
              <a:cs typeface="Times New Roman" pitchFamily="18" charset="0"/>
            </a:endParaRPr>
          </a:p>
          <a:p>
            <a:pPr lvl="0"/>
            <a:endParaRPr lang="en-US" sz="2800" i="1" dirty="0" smtClean="0">
              <a:latin typeface="Times New Roman" pitchFamily="18" charset="0"/>
              <a:cs typeface="Times New Roman" pitchFamily="18" charset="0"/>
            </a:endParaRPr>
          </a:p>
          <a:p>
            <a:pPr marL="457200" lvl="0" indent="-457200">
              <a:buFont typeface="Wingdings" pitchFamily="2" charset="2"/>
              <a:buChar char="Ø"/>
            </a:pPr>
            <a:r>
              <a:rPr lang="en-US" sz="2800" i="1" dirty="0" err="1" smtClean="0">
                <a:latin typeface="Times New Roman" pitchFamily="18" charset="0"/>
                <a:cs typeface="Times New Roman" pitchFamily="18" charset="0"/>
              </a:rPr>
              <a:t>Siljish</a:t>
            </a:r>
            <a:r>
              <a:rPr lang="en-US" sz="2800" i="1" dirty="0" smtClean="0">
                <a:latin typeface="Times New Roman" pitchFamily="18" charset="0"/>
                <a:cs typeface="Times New Roman" pitchFamily="18" charset="0"/>
              </a:rPr>
              <a:t> </a:t>
            </a:r>
            <a:r>
              <a:rPr lang="en-US" sz="2800" i="1" dirty="0" err="1">
                <a:latin typeface="Times New Roman" pitchFamily="18" charset="0"/>
                <a:cs typeface="Times New Roman" pitchFamily="18" charset="0"/>
              </a:rPr>
              <a:t>haqida</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tushuncha</a:t>
            </a:r>
            <a:endParaRPr lang="ru-RU" sz="2800" dirty="0">
              <a:latin typeface="Times New Roman" pitchFamily="18" charset="0"/>
              <a:cs typeface="Times New Roman" pitchFamily="18" charset="0"/>
            </a:endParaRPr>
          </a:p>
          <a:p>
            <a:pPr marL="457200" lvl="0" indent="-457200">
              <a:buFont typeface="Wingdings" pitchFamily="2" charset="2"/>
              <a:buChar char="Ø"/>
            </a:pPr>
            <a:r>
              <a:rPr lang="en-US" sz="2800" i="1" dirty="0" err="1">
                <a:latin typeface="Times New Roman" pitchFamily="18" charset="0"/>
                <a:cs typeface="Times New Roman" pitchFamily="18" charset="0"/>
              </a:rPr>
              <a:t>Sof</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siljish</a:t>
            </a:r>
            <a:endParaRPr lang="ru-RU" sz="2800" dirty="0">
              <a:latin typeface="Times New Roman" pitchFamily="18" charset="0"/>
              <a:cs typeface="Times New Roman" pitchFamily="18" charset="0"/>
            </a:endParaRPr>
          </a:p>
          <a:p>
            <a:pPr marL="457200" lvl="0" indent="-457200">
              <a:buFont typeface="Wingdings" pitchFamily="2" charset="2"/>
              <a:buChar char="Ø"/>
            </a:pPr>
            <a:r>
              <a:rPr lang="uz-Cyrl-UZ" sz="2800" i="1" dirty="0">
                <a:latin typeface="Times New Roman" pitchFamily="18" charset="0"/>
                <a:cs typeface="Times New Roman" pitchFamily="18" charset="0"/>
              </a:rPr>
              <a:t>Kesilish va siljishdagi </a:t>
            </a:r>
            <a:r>
              <a:rPr lang="uz-Cyrl-UZ" sz="2800" i="1" dirty="0" smtClean="0">
                <a:latin typeface="Times New Roman" pitchFamily="18" charset="0"/>
                <a:cs typeface="Times New Roman" pitchFamily="18" charset="0"/>
              </a:rPr>
              <a:t>kuchlanish</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490728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554826200"/>
              </p:ext>
            </p:extLst>
          </p:nvPr>
        </p:nvGraphicFramePr>
        <p:xfrm>
          <a:off x="708659" y="1828800"/>
          <a:ext cx="8059784" cy="45964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Заголовок 1"/>
          <p:cNvSpPr>
            <a:spLocks noGrp="1"/>
          </p:cNvSpPr>
          <p:nvPr>
            <p:ph type="title"/>
          </p:nvPr>
        </p:nvSpPr>
        <p:spPr>
          <a:xfrm>
            <a:off x="120830" y="203147"/>
            <a:ext cx="7660641" cy="805595"/>
          </a:xfrm>
        </p:spPr>
        <p:txBody>
          <a:bodyPr/>
          <a:lstStyle/>
          <a:p>
            <a:r>
              <a:rPr lang="en-US" b="1" dirty="0" smtClean="0">
                <a:solidFill>
                  <a:srgbClr val="FF0000"/>
                </a:solidFill>
              </a:rPr>
              <a:t>1.</a:t>
            </a:r>
            <a:r>
              <a:rPr lang="uz-Cyrl-UZ" b="1" dirty="0" smtClean="0">
                <a:solidFill>
                  <a:srgbClr val="FF0000"/>
                </a:solidFill>
              </a:rPr>
              <a:t>Siljish </a:t>
            </a:r>
            <a:r>
              <a:rPr lang="en-US" b="1" dirty="0" err="1" smtClean="0">
                <a:solidFill>
                  <a:srgbClr val="FF0000"/>
                </a:solidFill>
              </a:rPr>
              <a:t>xaqida</a:t>
            </a:r>
            <a:r>
              <a:rPr lang="en-US" b="1" dirty="0" smtClean="0">
                <a:solidFill>
                  <a:srgbClr val="FF0000"/>
                </a:solidFill>
              </a:rPr>
              <a:t> </a:t>
            </a:r>
            <a:r>
              <a:rPr lang="en-US" b="1" dirty="0" err="1" smtClean="0">
                <a:solidFill>
                  <a:srgbClr val="FF0000"/>
                </a:solidFill>
              </a:rPr>
              <a:t>tushincha</a:t>
            </a:r>
            <a:r>
              <a:rPr lang="uz-Cyrl-UZ" b="1" dirty="0" smtClean="0">
                <a:solidFill>
                  <a:srgbClr val="FF0000"/>
                </a:solidFill>
              </a:rPr>
              <a:t>.</a:t>
            </a:r>
            <a:endParaRPr lang="ru-RU" dirty="0">
              <a:solidFill>
                <a:srgbClr val="FF0000"/>
              </a:solidFill>
            </a:endParaRPr>
          </a:p>
        </p:txBody>
      </p:sp>
    </p:spTree>
    <p:extLst>
      <p:ext uri="{BB962C8B-B14F-4D97-AF65-F5344CB8AC3E}">
        <p14:creationId xmlns:p14="http://schemas.microsoft.com/office/powerpoint/2010/main" val="392879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436417309"/>
              </p:ext>
            </p:extLst>
          </p:nvPr>
        </p:nvGraphicFramePr>
        <p:xfrm>
          <a:off x="702127" y="277587"/>
          <a:ext cx="7715251" cy="5886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842920452"/>
              </p:ext>
            </p:extLst>
          </p:nvPr>
        </p:nvGraphicFramePr>
        <p:xfrm>
          <a:off x="5804807" y="3967843"/>
          <a:ext cx="152400" cy="228600"/>
        </p:xfrm>
        <a:graphic>
          <a:graphicData uri="http://schemas.openxmlformats.org/presentationml/2006/ole">
            <mc:AlternateContent xmlns:mc="http://schemas.openxmlformats.org/markup-compatibility/2006">
              <mc:Choice xmlns:v="urn:schemas-microsoft-com:vml" Requires="v">
                <p:oleObj spid="_x0000_s11339" name="Формула" r:id="rId8" imgW="152334" imgH="241195" progId="Equation.3">
                  <p:embed/>
                </p:oleObj>
              </mc:Choice>
              <mc:Fallback>
                <p:oleObj name="Формула" r:id="rId8" imgW="152334" imgH="241195" progId="Equation.3">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04807" y="3967843"/>
                        <a:ext cx="152400"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1269195116"/>
              </p:ext>
            </p:extLst>
          </p:nvPr>
        </p:nvGraphicFramePr>
        <p:xfrm>
          <a:off x="6472220" y="3956283"/>
          <a:ext cx="152400" cy="228600"/>
        </p:xfrm>
        <a:graphic>
          <a:graphicData uri="http://schemas.openxmlformats.org/presentationml/2006/ole">
            <mc:AlternateContent xmlns:mc="http://schemas.openxmlformats.org/markup-compatibility/2006">
              <mc:Choice xmlns:v="urn:schemas-microsoft-com:vml" Requires="v">
                <p:oleObj spid="_x0000_s11340" name="Формула" r:id="rId10" imgW="152334" imgH="241195" progId="Equation.3">
                  <p:embed/>
                </p:oleObj>
              </mc:Choice>
              <mc:Fallback>
                <p:oleObj name="Формула" r:id="rId10" imgW="152334" imgH="241195" progId="Equation.3">
                  <p:embed/>
                  <p:pic>
                    <p:nvPicPr>
                      <p:cNvPr id="0" name="Объект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72220" y="3956283"/>
                        <a:ext cx="152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104655135"/>
              </p:ext>
            </p:extLst>
          </p:nvPr>
        </p:nvGraphicFramePr>
        <p:xfrm>
          <a:off x="7998959" y="1555978"/>
          <a:ext cx="152400" cy="228600"/>
        </p:xfrm>
        <a:graphic>
          <a:graphicData uri="http://schemas.openxmlformats.org/presentationml/2006/ole">
            <mc:AlternateContent xmlns:mc="http://schemas.openxmlformats.org/markup-compatibility/2006">
              <mc:Choice xmlns:v="urn:schemas-microsoft-com:vml" Requires="v">
                <p:oleObj spid="_x0000_s11341" name="Формула" r:id="rId11" imgW="152334" imgH="241195" progId="Equation.3">
                  <p:embed/>
                </p:oleObj>
              </mc:Choice>
              <mc:Fallback>
                <p:oleObj name="Формула" r:id="rId11" imgW="152334" imgH="241195" progId="Equation.3">
                  <p:embed/>
                  <p:pic>
                    <p:nvPicPr>
                      <p:cNvPr id="0" name="Объект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98959" y="1555978"/>
                        <a:ext cx="152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2" name="Объект 11"/>
          <p:cNvGraphicFramePr>
            <a:graphicFrameLocks noChangeAspect="1"/>
          </p:cNvGraphicFramePr>
          <p:nvPr>
            <p:extLst>
              <p:ext uri="{D42A27DB-BD31-4B8C-83A1-F6EECF244321}">
                <p14:modId xmlns:p14="http://schemas.microsoft.com/office/powerpoint/2010/main" val="1856680799"/>
              </p:ext>
            </p:extLst>
          </p:nvPr>
        </p:nvGraphicFramePr>
        <p:xfrm>
          <a:off x="8625342" y="1561192"/>
          <a:ext cx="152400" cy="228600"/>
        </p:xfrm>
        <a:graphic>
          <a:graphicData uri="http://schemas.openxmlformats.org/presentationml/2006/ole">
            <mc:AlternateContent xmlns:mc="http://schemas.openxmlformats.org/markup-compatibility/2006">
              <mc:Choice xmlns:v="urn:schemas-microsoft-com:vml" Requires="v">
                <p:oleObj spid="_x0000_s11342" name="Формула" r:id="rId12" imgW="152334" imgH="241195" progId="Equation.3">
                  <p:embed/>
                </p:oleObj>
              </mc:Choice>
              <mc:Fallback>
                <p:oleObj name="Формула" r:id="rId12" imgW="152334" imgH="241195" progId="Equation.3">
                  <p:embed/>
                  <p:pic>
                    <p:nvPicPr>
                      <p:cNvPr id="0" name="Объект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25342" y="1561192"/>
                        <a:ext cx="152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9257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93964" y="179250"/>
            <a:ext cx="8294914" cy="4247317"/>
          </a:xfrm>
          <a:prstGeom prst="rect">
            <a:avLst/>
          </a:prstGeom>
        </p:spPr>
        <p:txBody>
          <a:bodyPr wrap="square">
            <a:spAutoFit/>
          </a:bodyPr>
          <a:lstStyle/>
          <a:p>
            <a:r>
              <a:rPr lang="uz-Cyrl-UZ" sz="2800" dirty="0">
                <a:latin typeface="Times New Roman" pitchFamily="18" charset="0"/>
                <a:cs typeface="Times New Roman" pitchFamily="18" charset="0"/>
              </a:rPr>
              <a:t>Bu kuchlanishlarni kesim yuzasi bo’yicha teng tarkalgan deb faraz qilamiz va uni τ</a:t>
            </a:r>
            <a:r>
              <a:rPr lang="uz-Cyrl-UZ" sz="2800" b="1" i="1" dirty="0">
                <a:latin typeface="Times New Roman" pitchFamily="18" charset="0"/>
                <a:cs typeface="Times New Roman" pitchFamily="18" charset="0"/>
              </a:rPr>
              <a:t> </a:t>
            </a:r>
            <a:r>
              <a:rPr lang="uz-Cyrl-UZ" sz="2800" dirty="0">
                <a:latin typeface="Times New Roman" pitchFamily="18" charset="0"/>
                <a:cs typeface="Times New Roman" pitchFamily="18" charset="0"/>
              </a:rPr>
              <a:t>bilan belgilaymiz. U hоlda:</a:t>
            </a:r>
            <a:endParaRPr lang="ru-RU" sz="2800" dirty="0">
              <a:latin typeface="Times New Roman" pitchFamily="18" charset="0"/>
              <a:cs typeface="Times New Roman" pitchFamily="18" charset="0"/>
            </a:endParaRPr>
          </a:p>
          <a:p>
            <a:r>
              <a:rPr lang="uz-Cyrl-UZ" sz="2800" dirty="0">
                <a:latin typeface="Times New Roman" pitchFamily="18" charset="0"/>
                <a:cs typeface="Times New Roman" pitchFamily="18" charset="0"/>
              </a:rPr>
              <a:t>						</a:t>
            </a:r>
            <a:r>
              <a:rPr lang="uz-Cyrl-UZ" sz="2800" dirty="0" smtClean="0">
                <a:latin typeface="Times New Roman" pitchFamily="18" charset="0"/>
                <a:cs typeface="Times New Roman" pitchFamily="18" charset="0"/>
              </a:rPr>
              <a:t>				</a:t>
            </a:r>
          </a:p>
          <a:p>
            <a:r>
              <a:rPr lang="uz-Cyrl-UZ" sz="2800" dirty="0">
                <a:latin typeface="Times New Roman" pitchFamily="18" charset="0"/>
                <a:cs typeface="Times New Roman" pitchFamily="18" charset="0"/>
              </a:rPr>
              <a:t>	</a:t>
            </a:r>
            <a:r>
              <a:rPr lang="uz-Cyrl-UZ" sz="2800" dirty="0" smtClean="0">
                <a:latin typeface="Times New Roman" pitchFamily="18" charset="0"/>
                <a:cs typeface="Times New Roman" pitchFamily="18" charset="0"/>
              </a:rPr>
              <a:t>												</a:t>
            </a:r>
          </a:p>
          <a:p>
            <a:endParaRPr lang="uz-Cyrl-UZ" sz="2800" dirty="0">
              <a:latin typeface="Times New Roman" pitchFamily="18" charset="0"/>
              <a:cs typeface="Times New Roman" pitchFamily="18" charset="0"/>
            </a:endParaRPr>
          </a:p>
          <a:p>
            <a:r>
              <a:rPr lang="uz-Cyrl-UZ" sz="2800" dirty="0" smtClean="0">
                <a:latin typeface="Times New Roman" pitchFamily="18" charset="0"/>
                <a:cs typeface="Times New Roman" pitchFamily="18" charset="0"/>
              </a:rPr>
              <a:t>bo’ladi</a:t>
            </a:r>
          </a:p>
          <a:p>
            <a:r>
              <a:rPr lang="uz-Cyrl-UZ" sz="2800" dirty="0">
                <a:latin typeface="Times New Roman" pitchFamily="18" charset="0"/>
                <a:cs typeface="Times New Roman" pitchFamily="18" charset="0"/>
              </a:rPr>
              <a:t>Elastiklik chegarasigacha siljish </a:t>
            </a:r>
            <a:r>
              <a:rPr lang="uz-Cyrl-UZ" sz="2800" dirty="0" smtClean="0">
                <a:latin typeface="Times New Roman" pitchFamily="18" charset="0"/>
                <a:cs typeface="Times New Roman" pitchFamily="18" charset="0"/>
              </a:rPr>
              <a:t>defоrmatsiyasi nuqtali </a:t>
            </a:r>
            <a:r>
              <a:rPr lang="uz-Cyrl-UZ" sz="2800" dirty="0">
                <a:latin typeface="Times New Roman" pitchFamily="18" charset="0"/>
                <a:cs typeface="Times New Roman" pitchFamily="18" charset="0"/>
              </a:rPr>
              <a:t>chiziq bilan ko’rsatilganidek </a:t>
            </a:r>
            <a:r>
              <a:rPr lang="uz-Cyrl-UZ" sz="2800" i="1" dirty="0">
                <a:latin typeface="Times New Roman" pitchFamily="18" charset="0"/>
                <a:cs typeface="Times New Roman" pitchFamily="18" charset="0"/>
              </a:rPr>
              <a:t>mnpq</a:t>
            </a:r>
            <a:r>
              <a:rPr lang="uz-Cyrl-UZ" sz="2800" dirty="0">
                <a:latin typeface="Times New Roman" pitchFamily="18" charset="0"/>
                <a:cs typeface="Times New Roman" pitchFamily="18" charset="0"/>
              </a:rPr>
              <a:t> elementning qiyshayishi bilan tasvirlanadi.</a:t>
            </a:r>
            <a:endParaRPr lang="ru-RU" sz="2800" dirty="0">
              <a:latin typeface="Times New Roman" pitchFamily="18" charset="0"/>
              <a:cs typeface="Times New Roman" pitchFamily="18" charset="0"/>
            </a:endParaRPr>
          </a:p>
          <a:p>
            <a:endParaRPr lang="en-US" dirty="0" smtClean="0">
              <a:latin typeface="Times New Roman" pitchFamily="18" charset="0"/>
              <a:ea typeface="Times New Roman" panose="02020603050405020304"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175011725"/>
              </p:ext>
            </p:extLst>
          </p:nvPr>
        </p:nvGraphicFramePr>
        <p:xfrm>
          <a:off x="4000500" y="1375519"/>
          <a:ext cx="971550" cy="927389"/>
        </p:xfrm>
        <a:graphic>
          <a:graphicData uri="http://schemas.openxmlformats.org/presentationml/2006/ole">
            <mc:AlternateContent xmlns:mc="http://schemas.openxmlformats.org/markup-compatibility/2006">
              <mc:Choice xmlns:v="urn:schemas-microsoft-com:vml" Requires="v">
                <p:oleObj spid="_x0000_s16399" name="Формула" r:id="rId3" imgW="418918" imgH="393529" progId="Equation.3">
                  <p:embed/>
                </p:oleObj>
              </mc:Choice>
              <mc:Fallback>
                <p:oleObj name="Формула" r:id="rId3" imgW="418918"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0" y="1375519"/>
                        <a:ext cx="971550" cy="927389"/>
                      </a:xfrm>
                      <a:prstGeom prst="rect">
                        <a:avLst/>
                      </a:prstGeom>
                      <a:noFill/>
                    </p:spPr>
                  </p:pic>
                </p:oleObj>
              </mc:Fallback>
            </mc:AlternateContent>
          </a:graphicData>
        </a:graphic>
      </p:graphicFrame>
      <p:pic>
        <p:nvPicPr>
          <p:cNvPr id="7" name="Рисунок 6" descr="намуна11"/>
          <p:cNvPicPr/>
          <p:nvPr/>
        </p:nvPicPr>
        <p:blipFill>
          <a:blip r:embed="rId5" cstate="print">
            <a:duotone>
              <a:prstClr val="black"/>
              <a:schemeClr val="accent3">
                <a:tint val="45000"/>
                <a:satMod val="400000"/>
              </a:schemeClr>
            </a:duotone>
          </a:blip>
          <a:srcRect l="1628" t="49887" r="632" b="6366"/>
          <a:stretch>
            <a:fillRect/>
          </a:stretch>
        </p:blipFill>
        <p:spPr bwMode="auto">
          <a:xfrm>
            <a:off x="1428114" y="4353089"/>
            <a:ext cx="6572885" cy="2031383"/>
          </a:xfrm>
          <a:prstGeom prst="rect">
            <a:avLst/>
          </a:prstGeom>
          <a:noFill/>
          <a:ln w="9525">
            <a:noFill/>
            <a:miter lim="800000"/>
            <a:headEnd/>
            <a:tailEnd/>
          </a:ln>
        </p:spPr>
      </p:pic>
    </p:spTree>
    <p:extLst>
      <p:ext uri="{BB962C8B-B14F-4D97-AF65-F5344CB8AC3E}">
        <p14:creationId xmlns:p14="http://schemas.microsoft.com/office/powerpoint/2010/main" val="3437138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52812580"/>
              </p:ext>
            </p:extLst>
          </p:nvPr>
        </p:nvGraphicFramePr>
        <p:xfrm>
          <a:off x="693964" y="318407"/>
          <a:ext cx="8294914" cy="61966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616583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760" y="185005"/>
            <a:ext cx="7543800" cy="792896"/>
          </a:xfrm>
        </p:spPr>
        <p:txBody>
          <a:bodyPr/>
          <a:lstStyle/>
          <a:p>
            <a:r>
              <a:rPr lang="uz-Cyrl-UZ" dirty="0">
                <a:solidFill>
                  <a:srgbClr val="FF0000"/>
                </a:solidFill>
              </a:rPr>
              <a:t>2</a:t>
            </a:r>
            <a:r>
              <a:rPr lang="uz-Cyrl-UZ" b="1" dirty="0" smtClean="0">
                <a:solidFill>
                  <a:srgbClr val="FF0000"/>
                </a:solidFill>
              </a:rPr>
              <a:t>.Sof </a:t>
            </a:r>
            <a:r>
              <a:rPr lang="uz-Cyrl-UZ" b="1" dirty="0" smtClean="0">
                <a:solidFill>
                  <a:srgbClr val="FF0000"/>
                </a:solidFill>
              </a:rPr>
              <a:t>siljish</a:t>
            </a:r>
            <a:endParaRPr lang="ru-RU" dirty="0">
              <a:solidFill>
                <a:srgbClr val="FF0000"/>
              </a:solidFill>
            </a:endParaRPr>
          </a:p>
        </p:txBody>
      </p:sp>
      <p:sp>
        <p:nvSpPr>
          <p:cNvPr id="4" name="Прямоугольник 3"/>
          <p:cNvSpPr/>
          <p:nvPr/>
        </p:nvSpPr>
        <p:spPr>
          <a:xfrm>
            <a:off x="579664" y="1002394"/>
            <a:ext cx="8213271" cy="2123658"/>
          </a:xfrm>
          <a:prstGeom prst="rect">
            <a:avLst/>
          </a:prstGeom>
        </p:spPr>
        <p:txBody>
          <a:bodyPr wrap="square">
            <a:spAutoFit/>
          </a:bodyPr>
          <a:lstStyle/>
          <a:p>
            <a:r>
              <a:rPr lang="en-US" sz="2200" b="1" dirty="0" smtClean="0">
                <a:solidFill>
                  <a:srgbClr val="0000FF"/>
                </a:solidFill>
                <a:latin typeface="Times New Roman" panose="02020603050405020304" pitchFamily="18" charset="0"/>
                <a:ea typeface="Times New Roman" panose="02020603050405020304" pitchFamily="18" charset="0"/>
              </a:rPr>
              <a:t>	</a:t>
            </a:r>
            <a:r>
              <a:rPr lang="uz-Cyrl-UZ" sz="2200" b="1" dirty="0" smtClean="0">
                <a:solidFill>
                  <a:srgbClr val="0000FF"/>
                </a:solidFill>
                <a:latin typeface="Times New Roman" panose="02020603050405020304" pitchFamily="18" charset="0"/>
                <a:ea typeface="Times New Roman" panose="02020603050405020304" pitchFamily="18" charset="0"/>
              </a:rPr>
              <a:t>Siljish </a:t>
            </a:r>
            <a:r>
              <a:rPr lang="uz-Cyrl-UZ" sz="2200" b="1" dirty="0">
                <a:solidFill>
                  <a:srgbClr val="0000FF"/>
                </a:solidFill>
                <a:latin typeface="Times New Roman" panose="02020603050405020304" pitchFamily="18" charset="0"/>
                <a:ea typeface="Times New Roman" panose="02020603050405020304" pitchFamily="18" charset="0"/>
              </a:rPr>
              <a:t>deb,</a:t>
            </a:r>
            <a:r>
              <a:rPr lang="uz-Cyrl-UZ" sz="2200" dirty="0">
                <a:latin typeface="Times New Roman" panose="02020603050405020304" pitchFamily="18" charset="0"/>
                <a:ea typeface="Times New Roman" panose="02020603050405020304" pitchFamily="18" charset="0"/>
              </a:rPr>
              <a:t> deformatsiyaning shunday	 turiga aytiladiki, bunda brusning istalgan ko’ndalang kesimida faqat ko’ndalang kuch paydo bo’ladi.Siljish deformatsiyasini, masalan: qaychi bilan metall polosalar yoki chiviqlarni kesishda kuzatish mumkin.Ko’ndalang kuch siljishda ko’ndalang kesimga ta’sir etadigan ichki urunma zo’riqish kuchlarining tengsh ta’sir etuvchisidir.</a:t>
            </a:r>
            <a:endParaRPr lang="ru-RU" sz="2200" dirty="0"/>
          </a:p>
        </p:txBody>
      </p:sp>
      <p:sp>
        <p:nvSpPr>
          <p:cNvPr id="5" name="Прямоугольник 4"/>
          <p:cNvSpPr/>
          <p:nvPr/>
        </p:nvSpPr>
        <p:spPr>
          <a:xfrm>
            <a:off x="514349" y="3313477"/>
            <a:ext cx="6392636" cy="3139321"/>
          </a:xfrm>
          <a:prstGeom prst="rect">
            <a:avLst/>
          </a:prstGeom>
        </p:spPr>
        <p:txBody>
          <a:bodyPr wrap="square">
            <a:spAutoFit/>
          </a:bodyPr>
          <a:lstStyle/>
          <a:p>
            <a:pPr algn="just">
              <a:spcAft>
                <a:spcPts val="0"/>
              </a:spcAft>
            </a:pPr>
            <a:r>
              <a:rPr lang="en-US" sz="2200" dirty="0" smtClean="0">
                <a:latin typeface="Times New Roman" panose="02020603050405020304" pitchFamily="18" charset="0"/>
                <a:ea typeface="Times New Roman" panose="02020603050405020304" pitchFamily="18" charset="0"/>
              </a:rPr>
              <a:t>	</a:t>
            </a:r>
            <a:r>
              <a:rPr lang="uz-Cyrl-UZ" sz="2200" dirty="0" smtClean="0">
                <a:latin typeface="Times New Roman" panose="02020603050405020304" pitchFamily="18" charset="0"/>
                <a:ea typeface="Times New Roman" panose="02020603050405020304" pitchFamily="18" charset="0"/>
              </a:rPr>
              <a:t>Amaliyotda </a:t>
            </a:r>
            <a:r>
              <a:rPr lang="uz-Cyrl-UZ" sz="2200" dirty="0">
                <a:latin typeface="Times New Roman" panose="02020603050405020304" pitchFamily="18" charset="0"/>
                <a:ea typeface="Times New Roman" panose="02020603050405020304" pitchFamily="18" charset="0"/>
              </a:rPr>
              <a:t>boltli, parchin mixli, payvandili </a:t>
            </a:r>
            <a:endParaRPr lang="ru-RU" sz="2200" dirty="0">
              <a:latin typeface="Arial" panose="020B0604020202020204" pitchFamily="34" charset="0"/>
              <a:ea typeface="Times New Roman" panose="02020603050405020304" pitchFamily="18" charset="0"/>
            </a:endParaRPr>
          </a:p>
          <a:p>
            <a:pPr algn="just">
              <a:spcAft>
                <a:spcPts val="0"/>
              </a:spcAft>
            </a:pPr>
            <a:r>
              <a:rPr lang="uz-Cyrl-UZ" sz="2200" dirty="0">
                <a:latin typeface="Times New Roman" panose="02020603050405020304" pitchFamily="18" charset="0"/>
                <a:ea typeface="Times New Roman" panose="02020603050405020304" pitchFamily="18" charset="0"/>
              </a:rPr>
              <a:t>birikmalar siljish deformatsiyasiga uchraydi. </a:t>
            </a:r>
            <a:endParaRPr lang="ru-RU" sz="2200" dirty="0">
              <a:latin typeface="Arial" panose="020B0604020202020204" pitchFamily="34" charset="0"/>
              <a:ea typeface="Times New Roman" panose="02020603050405020304" pitchFamily="18" charset="0"/>
            </a:endParaRPr>
          </a:p>
          <a:p>
            <a:r>
              <a:rPr lang="uz-Cyrl-UZ" sz="2200" dirty="0">
                <a:latin typeface="Times New Roman" panose="02020603050405020304" pitchFamily="18" charset="0"/>
                <a:ea typeface="Times New Roman" panose="02020603050405020304" pitchFamily="18" charset="0"/>
              </a:rPr>
              <a:t>Oddiy cho’zilash yoki siqilishda bo’lgan sterjenning qiya tekisligida normal va urunma kuchlanishlar hosil bo’lib, bu kuchlanishlar ta’sirida sterjenda uzayish yoki siljish sodir bo’ladi. Siljish deformatsiyasini o’rganish uchun shunday yuzalarni tanlash kerakki, bu yuzalarda normal kuchlanishlar nolga teng bo’lib, faqat urunma kuchlanishlar  ta’sir qilsin.</a:t>
            </a:r>
            <a:endParaRPr lang="ru-RU" sz="2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0495" y="3252744"/>
            <a:ext cx="1676400"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433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2706" y="720233"/>
            <a:ext cx="8017329" cy="1384995"/>
          </a:xfrm>
          <a:prstGeom prst="rect">
            <a:avLst/>
          </a:prstGeom>
        </p:spPr>
        <p:txBody>
          <a:bodyPr wrap="square">
            <a:spAutoFit/>
          </a:bodyPr>
          <a:lstStyle/>
          <a:p>
            <a:pPr>
              <a:spcAft>
                <a:spcPts val="0"/>
              </a:spcAft>
            </a:pPr>
            <a:r>
              <a:rPr lang="en-US" b="1" dirty="0" smtClean="0">
                <a:solidFill>
                  <a:srgbClr val="FF0000"/>
                </a:solidFill>
                <a:latin typeface="Times New Roman" panose="02020603050405020304" pitchFamily="18" charset="0"/>
                <a:ea typeface="Times New Roman" panose="02020603050405020304" pitchFamily="18" charset="0"/>
              </a:rPr>
              <a:t>	</a:t>
            </a:r>
            <a:r>
              <a:rPr lang="uz-Cyrl-UZ" sz="2800" b="1" dirty="0" smtClean="0">
                <a:solidFill>
                  <a:srgbClr val="FF0000"/>
                </a:solidFill>
                <a:latin typeface="Times New Roman" panose="02020603050405020304" pitchFamily="18" charset="0"/>
                <a:ea typeface="Times New Roman" panose="02020603050405020304" pitchFamily="18" charset="0"/>
              </a:rPr>
              <a:t>Faqat </a:t>
            </a:r>
            <a:r>
              <a:rPr lang="uz-Cyrl-UZ" sz="2800" b="1" dirty="0">
                <a:solidFill>
                  <a:srgbClr val="FF0000"/>
                </a:solidFill>
                <a:latin typeface="Times New Roman" panose="02020603050405020304" pitchFamily="18" charset="0"/>
                <a:ea typeface="Times New Roman" panose="02020603050405020304" pitchFamily="18" charset="0"/>
              </a:rPr>
              <a:t>urunma kuchlanishlar ta’sirida bo’lgan elementning kuchlanganlik holatiga  sof siljish deyiladi.</a:t>
            </a:r>
            <a:endParaRPr lang="ru-RU" sz="2800" dirty="0">
              <a:solidFill>
                <a:srgbClr val="FF0000"/>
              </a:solidFill>
              <a:effectLst/>
              <a:latin typeface="Arial" panose="020B0604020202020204" pitchFamily="34" charset="0"/>
              <a:ea typeface="Times New Roman" panose="02020603050405020304" pitchFamily="18" charset="0"/>
            </a:endParaRPr>
          </a:p>
        </p:txBody>
      </p:sp>
      <p:sp>
        <p:nvSpPr>
          <p:cNvPr id="7" name="Прямоугольник 6"/>
          <p:cNvSpPr/>
          <p:nvPr/>
        </p:nvSpPr>
        <p:spPr>
          <a:xfrm>
            <a:off x="612321" y="2338596"/>
            <a:ext cx="7519308" cy="1384995"/>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uz-Cyrl-UZ" sz="2800" dirty="0" smtClean="0">
                <a:latin typeface="Times New Roman" panose="02020603050405020304" pitchFamily="18" charset="0"/>
                <a:ea typeface="Times New Roman" panose="02020603050405020304" pitchFamily="18" charset="0"/>
              </a:rPr>
              <a:t>Sof </a:t>
            </a:r>
            <a:r>
              <a:rPr lang="uz-Cyrl-UZ" sz="2800" dirty="0">
                <a:latin typeface="Times New Roman" panose="02020603050405020304" pitchFamily="18" charset="0"/>
                <a:ea typeface="Times New Roman" panose="02020603050405020304" pitchFamily="18" charset="0"/>
              </a:rPr>
              <a:t>siljishga ishlayotgan kubikning qirralari urunma kuchlanishlar ta’sirida shu kuchlanishalr yo’nalishi bo’yicha deformatsiyaga uchraydi.</a:t>
            </a:r>
            <a:endParaRPr lang="ru-RU" sz="2800" dirty="0">
              <a:effectLst/>
              <a:latin typeface="Arial" panose="020B0604020202020204" pitchFamily="34" charset="0"/>
              <a:ea typeface="Times New Roman" panose="02020603050405020304" pitchFamily="18" charset="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t="6999" b="2219"/>
          <a:stretch>
            <a:fillRect/>
          </a:stretch>
        </p:blipFill>
        <p:spPr bwMode="auto">
          <a:xfrm>
            <a:off x="1926772" y="3723591"/>
            <a:ext cx="5293146" cy="290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301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500" y="979351"/>
            <a:ext cx="8294914" cy="5293757"/>
          </a:xfrm>
          <a:prstGeom prst="rect">
            <a:avLst/>
          </a:prstGeom>
        </p:spPr>
        <p:txBody>
          <a:bodyPr wrap="square">
            <a:spAutoFit/>
          </a:bodyPr>
          <a:lstStyle/>
          <a:p>
            <a:r>
              <a:rPr lang="uz-Cyrl-UZ" sz="3200" dirty="0">
                <a:solidFill>
                  <a:srgbClr val="7030A0"/>
                </a:solidFill>
                <a:latin typeface="Times New Roman" pitchFamily="18" charset="0"/>
                <a:cs typeface="Times New Roman" pitchFamily="18" charset="0"/>
              </a:rPr>
              <a:t>Umuman, siljish defоrmatsiyasi sоf siljish tariqasida hech qachоn uchramaydi. Tangentsial kuchlanishning kesiluvchi kesim yuzasi bo’yicha qanday tarqalganligi ham bizga ma`lum emas. Ammо siljish defоrmatsiyasiga duch kelgan elementlarning cho’zilishi juda kichik bulgani uchun, ularni e`tibоrga оlmasa ham bo’ladi. Shuning uchun faqat tangentsial kuchlanish ta`sirida bo’lgan elementlarning </a:t>
            </a:r>
            <a:r>
              <a:rPr lang="uz-Cyrl-UZ" sz="3200" dirty="0">
                <a:solidFill>
                  <a:srgbClr val="FF0000"/>
                </a:solidFill>
                <a:latin typeface="Times New Roman" pitchFamily="18" charset="0"/>
                <a:cs typeface="Times New Roman" pitchFamily="18" charset="0"/>
              </a:rPr>
              <a:t>sоf siljishi </a:t>
            </a:r>
            <a:r>
              <a:rPr lang="uz-Cyrl-UZ" sz="3200" dirty="0">
                <a:solidFill>
                  <a:srgbClr val="7030A0"/>
                </a:solidFill>
                <a:latin typeface="Times New Roman" pitchFamily="18" charset="0"/>
                <a:cs typeface="Times New Roman" pitchFamily="18" charset="0"/>
              </a:rPr>
              <a:t>deb qaraymiz.</a:t>
            </a:r>
            <a:endParaRPr lang="ru-RU" sz="3200" dirty="0">
              <a:solidFill>
                <a:srgbClr val="7030A0"/>
              </a:solidFill>
              <a:latin typeface="Times New Roman" pitchFamily="18" charset="0"/>
              <a:cs typeface="Times New Roman" pitchFamily="18" charset="0"/>
            </a:endParaRPr>
          </a:p>
          <a:p>
            <a:endParaRPr lang="en-US" dirty="0" smtClean="0">
              <a:latin typeface="Academy Uzb"/>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71923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61307" y="318044"/>
            <a:ext cx="8294914" cy="3046988"/>
          </a:xfrm>
          <a:prstGeom prst="rect">
            <a:avLst/>
          </a:prstGeom>
        </p:spPr>
        <p:txBody>
          <a:bodyPr wrap="square">
            <a:spAutoFit/>
          </a:bodyPr>
          <a:lstStyle/>
          <a:p>
            <a:r>
              <a:rPr lang="uz-Cyrl-UZ" sz="2400" dirty="0"/>
              <a:t>Agar </a:t>
            </a:r>
            <a:r>
              <a:rPr lang="uz-Cyrl-UZ" sz="2400" i="1" dirty="0"/>
              <a:t>mnpq</a:t>
            </a:r>
            <a:r>
              <a:rPr lang="uz-Cyrl-UZ" sz="2400" dirty="0"/>
              <a:t> elementni ajratib, uning </a:t>
            </a:r>
            <a:r>
              <a:rPr lang="uz-Cyrl-UZ" sz="2400" i="1" dirty="0"/>
              <a:t>mn</a:t>
            </a:r>
            <a:r>
              <a:rPr lang="uz-Cyrl-UZ" sz="2400" dirty="0"/>
              <a:t> tоmоnini qo’zgalmas qilib mahkamlasak va </a:t>
            </a:r>
            <a:r>
              <a:rPr lang="uz-Cyrl-UZ" sz="2400" i="1" dirty="0"/>
              <a:t>pq</a:t>
            </a:r>
            <a:r>
              <a:rPr lang="uz-Cyrl-UZ" sz="2400" dirty="0"/>
              <a:t> tоmоniga siljituvchi kuch </a:t>
            </a:r>
            <a:r>
              <a:rPr lang="en-US" sz="2400" dirty="0"/>
              <a:t>q</a:t>
            </a:r>
            <a:r>
              <a:rPr lang="uz-Cyrl-UZ" sz="2400" dirty="0" smtClean="0"/>
              <a:t>o’ysak</a:t>
            </a:r>
            <a:r>
              <a:rPr lang="uz-Cyrl-UZ" sz="2400" dirty="0"/>
              <a:t>, bu kuch ta`sirida </a:t>
            </a:r>
            <a:r>
              <a:rPr lang="uz-Cyrl-UZ" sz="2400" i="1" dirty="0"/>
              <a:t>pq</a:t>
            </a:r>
            <a:r>
              <a:rPr lang="uz-Cyrl-UZ" sz="2400" dirty="0"/>
              <a:t> tоmоni </a:t>
            </a:r>
            <a:r>
              <a:rPr lang="uz-Cyrl-UZ" sz="2400" i="1" dirty="0"/>
              <a:t>mn</a:t>
            </a:r>
            <a:r>
              <a:rPr lang="uz-Cyrl-UZ" sz="2400" dirty="0"/>
              <a:t> nisbatan birоr pp'=δ miqdоrga siljiydi. Biz buni absоlyut siljish deymiz. Buning natijasida </a:t>
            </a:r>
            <a:r>
              <a:rPr lang="uz-Cyrl-UZ" sz="2400" i="1" dirty="0"/>
              <a:t>mnpq</a:t>
            </a:r>
            <a:r>
              <a:rPr lang="uz-Cyrl-UZ" sz="2400" dirty="0"/>
              <a:t> element qiyshayib, uning to’g’ri burchaklari ϒ burchakka </a:t>
            </a:r>
            <a:r>
              <a:rPr lang="uz-Cyrl-UZ" sz="2400" dirty="0" smtClean="0"/>
              <a:t>o’zgaradi. </a:t>
            </a:r>
            <a:r>
              <a:rPr lang="uz-Cyrl-UZ" sz="2400" i="1" dirty="0"/>
              <a:t>rr'</a:t>
            </a:r>
            <a:r>
              <a:rPr lang="uz-Cyrl-UZ" sz="2400" dirty="0"/>
              <a:t> ning </a:t>
            </a:r>
            <a:r>
              <a:rPr lang="uz-Cyrl-UZ" sz="2400" i="1" dirty="0"/>
              <a:t>rm </a:t>
            </a:r>
            <a:r>
              <a:rPr lang="uz-Cyrl-UZ" sz="2400" dirty="0"/>
              <a:t>ga nisbatini nisbiy siljish deymiz. Agar </a:t>
            </a:r>
            <a:r>
              <a:rPr lang="uz-Cyrl-UZ" sz="2400" i="1" dirty="0"/>
              <a:t>pmqqnqa</a:t>
            </a:r>
            <a:r>
              <a:rPr lang="uz-Cyrl-UZ" sz="2400" dirty="0"/>
              <a:t> bo’lsa, u nisbiy siljish quyidagicha yoziladi:</a:t>
            </a:r>
            <a:endParaRPr lang="ru-RU" sz="24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527709520"/>
              </p:ext>
            </p:extLst>
          </p:nvPr>
        </p:nvGraphicFramePr>
        <p:xfrm>
          <a:off x="3028950" y="3469820"/>
          <a:ext cx="1959429" cy="888813"/>
        </p:xfrm>
        <a:graphic>
          <a:graphicData uri="http://schemas.openxmlformats.org/presentationml/2006/ole">
            <mc:AlternateContent xmlns:mc="http://schemas.openxmlformats.org/markup-compatibility/2006">
              <mc:Choice xmlns:v="urn:schemas-microsoft-com:vml" Requires="v">
                <p:oleObj spid="_x0000_s13329" name="Формула" r:id="rId3" imgW="927100" imgH="419100" progId="Equation.3">
                  <p:embed/>
                </p:oleObj>
              </mc:Choice>
              <mc:Fallback>
                <p:oleObj name="Формула" r:id="rId3" imgW="9271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950" y="3469820"/>
                        <a:ext cx="1959429" cy="888813"/>
                      </a:xfrm>
                      <a:prstGeom prst="rect">
                        <a:avLst/>
                      </a:prstGeom>
                      <a:noFill/>
                    </p:spPr>
                  </p:pic>
                </p:oleObj>
              </mc:Fallback>
            </mc:AlternateContent>
          </a:graphicData>
        </a:graphic>
      </p:graphicFrame>
      <p:pic>
        <p:nvPicPr>
          <p:cNvPr id="6" name="Рисунок 5" descr="кучланиш+siljish"/>
          <p:cNvPicPr/>
          <p:nvPr/>
        </p:nvPicPr>
        <p:blipFill>
          <a:blip r:embed="rId5" cstate="print">
            <a:duotone>
              <a:prstClr val="black"/>
              <a:schemeClr val="accent3">
                <a:tint val="45000"/>
                <a:satMod val="400000"/>
              </a:schemeClr>
            </a:duotone>
          </a:blip>
          <a:srcRect l="45479" t="64111" r="3090" b="4874"/>
          <a:stretch>
            <a:fillRect/>
          </a:stretch>
        </p:blipFill>
        <p:spPr bwMode="auto">
          <a:xfrm>
            <a:off x="2360158" y="4469266"/>
            <a:ext cx="4285571" cy="1915205"/>
          </a:xfrm>
          <a:prstGeom prst="rect">
            <a:avLst/>
          </a:prstGeom>
          <a:noFill/>
          <a:ln w="9525">
            <a:noFill/>
            <a:miter lim="800000"/>
            <a:headEnd/>
            <a:tailEnd/>
          </a:ln>
        </p:spPr>
      </p:pic>
    </p:spTree>
    <p:extLst>
      <p:ext uri="{BB962C8B-B14F-4D97-AF65-F5344CB8AC3E}">
        <p14:creationId xmlns:p14="http://schemas.microsoft.com/office/powerpoint/2010/main" val="3986515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87465"/>
            <a:ext cx="8294914" cy="5693866"/>
          </a:xfrm>
          <a:prstGeom prst="rect">
            <a:avLst/>
          </a:prstGeom>
        </p:spPr>
        <p:txBody>
          <a:bodyPr wrap="square">
            <a:spAutoFit/>
          </a:bodyPr>
          <a:lstStyle/>
          <a:p>
            <a:r>
              <a:rPr lang="uz-Cyrl-UZ" sz="2600" dirty="0">
                <a:latin typeface="Times New Roman" pitchFamily="18" charset="0"/>
                <a:cs typeface="Times New Roman" pitchFamily="18" charset="0"/>
              </a:rPr>
              <a:t>Juda kichik defоrmatsiyani tekshirayotganimiz uchun, u burchak ham juda kichik miqdоr bo’ladi.</a:t>
            </a:r>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Demak,</a:t>
            </a:r>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		</a:t>
            </a:r>
            <a:endParaRPr lang="en-US" sz="2600" dirty="0" smtClean="0">
              <a:latin typeface="Times New Roman" pitchFamily="18" charset="0"/>
              <a:cs typeface="Times New Roman" pitchFamily="18" charset="0"/>
            </a:endParaRPr>
          </a:p>
          <a:p>
            <a:endParaRPr lang="en-US" sz="2600" dirty="0">
              <a:latin typeface="Times New Roman" pitchFamily="18" charset="0"/>
              <a:cs typeface="Times New Roman" pitchFamily="18" charset="0"/>
            </a:endParaRPr>
          </a:p>
          <a:p>
            <a:endParaRPr lang="en-US" sz="2600" dirty="0" smtClean="0">
              <a:latin typeface="Times New Roman" pitchFamily="18" charset="0"/>
              <a:cs typeface="Times New Roman" pitchFamily="18" charset="0"/>
            </a:endParaRPr>
          </a:p>
          <a:p>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bo’ladi, ya`ni nisbiy siljish to’g’ri burchagining tоrayi-shiga yoki kengayishiga teng bo’ladi. Bu burchak sоf sil-jishdagi jism defоrmatsiya-sini to’la aniqlaydi. Оddiy cho’zilishdagi nisbiy cho’zilish bilan unga tegishli nоrmal kuchlanishni bоg’lоvchi оddiy munоsabatga o’xshash munоsabat sоf siljishdagi nisbiy siljish bilan tangentsial kuchlanish оrasida ham bоr.</a:t>
            </a:r>
            <a:r>
              <a:rPr lang="ru-RU" sz="2600" dirty="0">
                <a:latin typeface="Times New Roman" pitchFamily="18" charset="0"/>
                <a:cs typeface="Times New Roman" pitchFamily="18" charset="0"/>
              </a:rPr>
              <a:t>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984120973"/>
              </p:ext>
            </p:extLst>
          </p:nvPr>
        </p:nvGraphicFramePr>
        <p:xfrm>
          <a:off x="3641270" y="1943099"/>
          <a:ext cx="1151165" cy="1372543"/>
        </p:xfrm>
        <a:graphic>
          <a:graphicData uri="http://schemas.openxmlformats.org/presentationml/2006/ole">
            <mc:AlternateContent xmlns:mc="http://schemas.openxmlformats.org/markup-compatibility/2006">
              <mc:Choice xmlns:v="urn:schemas-microsoft-com:vml" Requires="v">
                <p:oleObj spid="_x0000_s17422" name="Формула" r:id="rId3" imgW="495085" imgH="583947" progId="Equation.3">
                  <p:embed/>
                </p:oleObj>
              </mc:Choice>
              <mc:Fallback>
                <p:oleObj name="Формула" r:id="rId3" imgW="495085" imgH="58394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270" y="1943099"/>
                        <a:ext cx="1151165" cy="1372543"/>
                      </a:xfrm>
                      <a:prstGeom prst="rect">
                        <a:avLst/>
                      </a:prstGeom>
                      <a:noFill/>
                    </p:spPr>
                  </p:pic>
                </p:oleObj>
              </mc:Fallback>
            </mc:AlternateContent>
          </a:graphicData>
        </a:graphic>
      </p:graphicFrame>
    </p:spTree>
    <p:extLst>
      <p:ext uri="{BB962C8B-B14F-4D97-AF65-F5344CB8AC3E}">
        <p14:creationId xmlns:p14="http://schemas.microsoft.com/office/powerpoint/2010/main" val="1073846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Схема 10"/>
          <p:cNvGraphicFramePr/>
          <p:nvPr>
            <p:extLst>
              <p:ext uri="{D42A27DB-BD31-4B8C-83A1-F6EECF244321}">
                <p14:modId xmlns:p14="http://schemas.microsoft.com/office/powerpoint/2010/main" val="4203486826"/>
              </p:ext>
            </p:extLst>
          </p:nvPr>
        </p:nvGraphicFramePr>
        <p:xfrm>
          <a:off x="718457" y="342901"/>
          <a:ext cx="8294914" cy="5355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325092386"/>
              </p:ext>
            </p:extLst>
          </p:nvPr>
        </p:nvGraphicFramePr>
        <p:xfrm>
          <a:off x="3947432" y="1902277"/>
          <a:ext cx="1249136" cy="475861"/>
        </p:xfrm>
        <a:graphic>
          <a:graphicData uri="http://schemas.openxmlformats.org/presentationml/2006/ole">
            <mc:AlternateContent xmlns:mc="http://schemas.openxmlformats.org/markup-compatibility/2006">
              <mc:Choice xmlns:v="urn:schemas-microsoft-com:vml" Requires="v">
                <p:oleObj spid="_x0000_s18457" name="Формула" r:id="rId8" imgW="596900" imgH="228600" progId="Equation.3">
                  <p:embed/>
                </p:oleObj>
              </mc:Choice>
              <mc:Fallback>
                <p:oleObj name="Формула" r:id="rId8" imgW="596900" imgH="228600" progId="Equation.3">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47432" y="1902277"/>
                        <a:ext cx="1249136" cy="475861"/>
                      </a:xfrm>
                      <a:prstGeom prst="rect">
                        <a:avLst/>
                      </a:prstGeom>
                      <a:noFill/>
                    </p:spPr>
                  </p:pic>
                </p:oleObj>
              </mc:Fallback>
            </mc:AlternateContent>
          </a:graphicData>
        </a:graphic>
      </p:graphicFrame>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784936709"/>
              </p:ext>
            </p:extLst>
          </p:nvPr>
        </p:nvGraphicFramePr>
        <p:xfrm>
          <a:off x="4286251" y="5739492"/>
          <a:ext cx="1502228" cy="725214"/>
        </p:xfrm>
        <a:graphic>
          <a:graphicData uri="http://schemas.openxmlformats.org/presentationml/2006/ole">
            <mc:AlternateContent xmlns:mc="http://schemas.openxmlformats.org/markup-compatibility/2006">
              <mc:Choice xmlns:v="urn:schemas-microsoft-com:vml" Requires="v">
                <p:oleObj spid="_x0000_s18458" name="Формула" r:id="rId10" imgW="825500" imgH="393700" progId="Equation.3">
                  <p:embed/>
                </p:oleObj>
              </mc:Choice>
              <mc:Fallback>
                <p:oleObj name="Формула" r:id="rId10" imgW="825500" imgH="393700" progId="Equation.3">
                  <p:embed/>
                  <p:pic>
                    <p:nvPicPr>
                      <p:cNvPr id="0" name="Object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86251" y="5739492"/>
                        <a:ext cx="1502228" cy="725214"/>
                      </a:xfrm>
                      <a:prstGeom prst="rect">
                        <a:avLst/>
                      </a:prstGeom>
                      <a:noFill/>
                    </p:spPr>
                  </p:pic>
                </p:oleObj>
              </mc:Fallback>
            </mc:AlternateContent>
          </a:graphicData>
        </a:graphic>
      </p:graphicFrame>
    </p:spTree>
    <p:extLst>
      <p:ext uri="{BB962C8B-B14F-4D97-AF65-F5344CB8AC3E}">
        <p14:creationId xmlns:p14="http://schemas.microsoft.com/office/powerpoint/2010/main" val="2644648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04207" y="849075"/>
            <a:ext cx="7633607" cy="523220"/>
          </a:xfrm>
          <a:prstGeom prst="rect">
            <a:avLst/>
          </a:prstGeom>
        </p:spPr>
        <p:txBody>
          <a:bodyPr wrap="square">
            <a:spAutoFit/>
          </a:bodyPr>
          <a:lstStyle/>
          <a:p>
            <a:r>
              <a:rPr lang="uz-Cyrl-UZ" sz="2800" dirty="0"/>
              <a:t>ε bilan ϒ оrasidagi munоsabatni </a:t>
            </a:r>
            <a:r>
              <a:rPr lang="uz-Cyrl-UZ" sz="2800" dirty="0" smtClean="0"/>
              <a:t>tоpamiz</a:t>
            </a:r>
            <a:r>
              <a:rPr lang="uz-Cyrl-UZ" sz="2800" dirty="0"/>
              <a:t>:</a:t>
            </a:r>
            <a:endParaRPr lang="ru-RU" sz="28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886672276"/>
              </p:ext>
            </p:extLst>
          </p:nvPr>
        </p:nvGraphicFramePr>
        <p:xfrm>
          <a:off x="2230088" y="1722664"/>
          <a:ext cx="4597977" cy="857250"/>
        </p:xfrm>
        <a:graphic>
          <a:graphicData uri="http://schemas.openxmlformats.org/presentationml/2006/ole">
            <mc:AlternateContent xmlns:mc="http://schemas.openxmlformats.org/markup-compatibility/2006">
              <mc:Choice xmlns:v="urn:schemas-microsoft-com:vml" Requires="v">
                <p:oleObj spid="_x0000_s19468" name="Формула" r:id="rId3" imgW="2247900" imgH="431800" progId="Equation.3">
                  <p:embed/>
                </p:oleObj>
              </mc:Choice>
              <mc:Fallback>
                <p:oleObj name="Формула" r:id="rId3" imgW="22479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0088" y="1722664"/>
                        <a:ext cx="4597977" cy="857250"/>
                      </a:xfrm>
                      <a:prstGeom prst="rect">
                        <a:avLst/>
                      </a:prstGeom>
                      <a:noFill/>
                    </p:spPr>
                  </p:pic>
                </p:oleObj>
              </mc:Fallback>
            </mc:AlternateContent>
          </a:graphicData>
        </a:graphic>
      </p:graphicFrame>
      <p:pic>
        <p:nvPicPr>
          <p:cNvPr id="9" name="Рисунок 8" descr="кучланиш+sof"/>
          <p:cNvPicPr/>
          <p:nvPr/>
        </p:nvPicPr>
        <p:blipFill>
          <a:blip r:embed="rId5" cstate="print">
            <a:duotone>
              <a:prstClr val="black"/>
              <a:schemeClr val="accent3">
                <a:tint val="45000"/>
                <a:satMod val="400000"/>
              </a:schemeClr>
            </a:duotone>
          </a:blip>
          <a:srcRect l="5182" t="4477" r="35413" b="29295"/>
          <a:stretch>
            <a:fillRect/>
          </a:stretch>
        </p:blipFill>
        <p:spPr bwMode="auto">
          <a:xfrm>
            <a:off x="2381250" y="3014709"/>
            <a:ext cx="4381500" cy="3277870"/>
          </a:xfrm>
          <a:prstGeom prst="rect">
            <a:avLst/>
          </a:prstGeom>
          <a:noFill/>
          <a:ln w="9525">
            <a:noFill/>
            <a:miter lim="800000"/>
            <a:headEnd/>
            <a:tailEnd/>
          </a:ln>
        </p:spPr>
      </p:pic>
    </p:spTree>
    <p:extLst>
      <p:ext uri="{BB962C8B-B14F-4D97-AF65-F5344CB8AC3E}">
        <p14:creationId xmlns:p14="http://schemas.microsoft.com/office/powerpoint/2010/main" val="2875973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31712"/>
            <a:ext cx="8294914" cy="5632311"/>
          </a:xfrm>
          <a:prstGeom prst="rect">
            <a:avLst/>
          </a:prstGeom>
        </p:spPr>
        <p:txBody>
          <a:bodyPr wrap="square">
            <a:spAutoFit/>
          </a:bodyPr>
          <a:lstStyle/>
          <a:p>
            <a:r>
              <a:rPr lang="uz-Cyrl-UZ" sz="2400" dirty="0"/>
              <a:t>ε va ϒ ning kichikligini  e`tibоrga  оlib,  bu  ifоdani  o’ng  va  chap tоmоnlarini quyidagicha tоpish mumkin</a:t>
            </a:r>
            <a:r>
              <a:rPr lang="uz-Cyrl-UZ" sz="2400" dirty="0" smtClean="0"/>
              <a:t>:</a:t>
            </a:r>
          </a:p>
          <a:p>
            <a:endParaRPr lang="uz-Cyrl-UZ" sz="2400" dirty="0" smtClean="0"/>
          </a:p>
          <a:p>
            <a:endParaRPr lang="uz-Cyrl-UZ" sz="2400" dirty="0"/>
          </a:p>
          <a:p>
            <a:endParaRPr lang="uz-Cyrl-UZ" sz="2400" dirty="0" smtClean="0"/>
          </a:p>
          <a:p>
            <a:endParaRPr lang="uz-Cyrl-UZ" sz="2400" dirty="0"/>
          </a:p>
          <a:p>
            <a:endParaRPr lang="uz-Cyrl-UZ" sz="2400" dirty="0" smtClean="0"/>
          </a:p>
          <a:p>
            <a:endParaRPr lang="uz-Cyrl-UZ" sz="2400" dirty="0"/>
          </a:p>
          <a:p>
            <a:r>
              <a:rPr lang="uz-Cyrl-UZ" sz="2400" dirty="0" smtClean="0"/>
              <a:t>Demak</a:t>
            </a:r>
            <a:r>
              <a:rPr lang="uz-Cyrl-UZ" sz="2400" dirty="0"/>
              <a:t>,</a:t>
            </a:r>
            <a:endParaRPr lang="ru-RU" sz="2400" dirty="0"/>
          </a:p>
          <a:p>
            <a:endParaRPr lang="uz-Cyrl-UZ" sz="2400" dirty="0"/>
          </a:p>
          <a:p>
            <a:endParaRPr lang="uz-Cyrl-UZ" sz="2400" dirty="0"/>
          </a:p>
          <a:p>
            <a:endParaRPr lang="uz-Cyrl-UZ" sz="2400" dirty="0"/>
          </a:p>
          <a:p>
            <a:r>
              <a:rPr lang="uz-Cyrl-UZ" sz="2400" dirty="0" smtClean="0"/>
              <a:t>Bu   </a:t>
            </a:r>
            <a:r>
              <a:rPr lang="uz-Cyrl-UZ" sz="2400" dirty="0"/>
              <a:t>hоlda   nisbiy   siljish,   sоn    jihatdan   оlganda   nisbiy cho’zilishning ikki hissasiga teng bo’ladi.</a:t>
            </a:r>
            <a:endParaRPr lang="ru-RU" sz="2400" dirty="0"/>
          </a:p>
          <a:p>
            <a:endParaRPr lang="ru-RU" sz="24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141667013"/>
              </p:ext>
            </p:extLst>
          </p:nvPr>
        </p:nvGraphicFramePr>
        <p:xfrm>
          <a:off x="2400300" y="1690007"/>
          <a:ext cx="3592286" cy="1681782"/>
        </p:xfrm>
        <a:graphic>
          <a:graphicData uri="http://schemas.openxmlformats.org/presentationml/2006/ole">
            <mc:AlternateContent xmlns:mc="http://schemas.openxmlformats.org/markup-compatibility/2006">
              <mc:Choice xmlns:v="urn:schemas-microsoft-com:vml" Requires="v">
                <p:oleObj spid="_x0000_s20503" name="Формула" r:id="rId3" imgW="2540000" imgH="1193800" progId="Equation.3">
                  <p:embed/>
                </p:oleObj>
              </mc:Choice>
              <mc:Fallback>
                <p:oleObj name="Формула" r:id="rId3" imgW="2540000" imgH="1193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300" y="1690007"/>
                        <a:ext cx="3592286" cy="1681782"/>
                      </a:xfrm>
                      <a:prstGeom prst="rect">
                        <a:avLst/>
                      </a:prstGeom>
                      <a:noFill/>
                    </p:spPr>
                  </p:pic>
                </p:oleObj>
              </mc:Fallback>
            </mc:AlternateContent>
          </a:graphicData>
        </a:graphic>
      </p:graphicFrame>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406269483"/>
              </p:ext>
            </p:extLst>
          </p:nvPr>
        </p:nvGraphicFramePr>
        <p:xfrm>
          <a:off x="3020785" y="4237264"/>
          <a:ext cx="2789852" cy="375557"/>
        </p:xfrm>
        <a:graphic>
          <a:graphicData uri="http://schemas.openxmlformats.org/presentationml/2006/ole">
            <mc:AlternateContent xmlns:mc="http://schemas.openxmlformats.org/markup-compatibility/2006">
              <mc:Choice xmlns:v="urn:schemas-microsoft-com:vml" Requires="v">
                <p:oleObj spid="_x0000_s20504" name="Формула" r:id="rId5" imgW="1485900" imgH="203200" progId="Equation.3">
                  <p:embed/>
                </p:oleObj>
              </mc:Choice>
              <mc:Fallback>
                <p:oleObj name="Формула" r:id="rId5" imgW="1485900" imgH="203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20785" y="4237264"/>
                        <a:ext cx="2789852" cy="375557"/>
                      </a:xfrm>
                      <a:prstGeom prst="rect">
                        <a:avLst/>
                      </a:prstGeom>
                      <a:noFill/>
                    </p:spPr>
                  </p:pic>
                </p:oleObj>
              </mc:Fallback>
            </mc:AlternateContent>
          </a:graphicData>
        </a:graphic>
      </p:graphicFrame>
    </p:spTree>
    <p:extLst>
      <p:ext uri="{BB962C8B-B14F-4D97-AF65-F5344CB8AC3E}">
        <p14:creationId xmlns:p14="http://schemas.microsoft.com/office/powerpoint/2010/main" val="789659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87465"/>
            <a:ext cx="8294914" cy="5693866"/>
          </a:xfrm>
          <a:prstGeom prst="rect">
            <a:avLst/>
          </a:prstGeom>
        </p:spPr>
        <p:txBody>
          <a:bodyPr wrap="square">
            <a:spAutoFit/>
          </a:bodyPr>
          <a:lstStyle/>
          <a:p>
            <a:r>
              <a:rPr lang="uz-Cyrl-UZ" sz="2600" dirty="0"/>
              <a:t>ε ning qiymati quyidagi fоrmulalar оrqali aniqlanib, </a:t>
            </a:r>
            <a:r>
              <a:rPr lang="uz-Cyrl-UZ" sz="2600" i="1" dirty="0"/>
              <a:t>r</a:t>
            </a:r>
            <a:r>
              <a:rPr lang="uz-Cyrl-UZ" sz="2600" dirty="0"/>
              <a:t> bilan ϒ оrasidagi munоsabatni tоpamiz:</a:t>
            </a:r>
            <a:endParaRPr lang="ru-RU" sz="2600" dirty="0"/>
          </a:p>
          <a:p>
            <a:r>
              <a:rPr lang="uz-Cyrl-UZ" sz="2600" dirty="0"/>
              <a:t>						</a:t>
            </a:r>
            <a:endParaRPr lang="uz-Cyrl-UZ" sz="2600" dirty="0" smtClean="0"/>
          </a:p>
          <a:p>
            <a:endParaRPr lang="uz-Cyrl-UZ" sz="2600" dirty="0" smtClean="0"/>
          </a:p>
          <a:p>
            <a:endParaRPr lang="uz-Cyrl-UZ" sz="2600" i="1" dirty="0" smtClean="0"/>
          </a:p>
          <a:p>
            <a:r>
              <a:rPr lang="uz-Cyrl-UZ" sz="2600" i="1" dirty="0" smtClean="0"/>
              <a:t>G</a:t>
            </a:r>
            <a:r>
              <a:rPr lang="uz-Cyrl-UZ" sz="2600" dirty="0" smtClean="0"/>
              <a:t> </a:t>
            </a:r>
            <a:r>
              <a:rPr lang="uz-Cyrl-UZ" sz="2600" dirty="0"/>
              <a:t>uchun quyidagi fоrmulani hоsil qilamiz:</a:t>
            </a:r>
            <a:endParaRPr lang="ru-RU" sz="2600" dirty="0"/>
          </a:p>
          <a:p>
            <a:r>
              <a:rPr lang="uz-Cyrl-UZ" sz="2600" dirty="0"/>
              <a:t>					</a:t>
            </a:r>
            <a:endParaRPr lang="uz-Cyrl-UZ" sz="2600" dirty="0" smtClean="0"/>
          </a:p>
          <a:p>
            <a:r>
              <a:rPr lang="uz-Cyrl-UZ" sz="2600" dirty="0"/>
              <a:t>	</a:t>
            </a:r>
            <a:endParaRPr lang="uz-Cyrl-UZ" sz="2600" dirty="0" smtClean="0"/>
          </a:p>
          <a:p>
            <a:endParaRPr lang="uz-Cyrl-UZ" sz="2600" dirty="0" smtClean="0"/>
          </a:p>
          <a:p>
            <a:r>
              <a:rPr lang="uz-Cyrl-UZ" sz="2600" dirty="0" smtClean="0"/>
              <a:t>Materiallar </a:t>
            </a:r>
            <a:r>
              <a:rPr lang="uz-Cyrl-UZ" sz="2600" dirty="0"/>
              <a:t>uchun ye bilan</a:t>
            </a:r>
            <a:r>
              <a:rPr lang="en-US" sz="2600" dirty="0"/>
              <a:t> μ</a:t>
            </a:r>
            <a:r>
              <a:rPr lang="uz-Cyrl-UZ" sz="2600" dirty="0"/>
              <a:t> ma`lum bo’lsa, </a:t>
            </a:r>
            <a:r>
              <a:rPr lang="uz-Cyrl-UZ" sz="2600" i="1" dirty="0"/>
              <a:t>G</a:t>
            </a:r>
            <a:r>
              <a:rPr lang="uz-Cyrl-UZ" sz="2600" dirty="0"/>
              <a:t> ni (7.6) fоrmuladan tоpish juda оsоn. Agar μ=0</a:t>
            </a:r>
            <a:r>
              <a:rPr lang="en-US" sz="2600" dirty="0"/>
              <a:t>,33</a:t>
            </a:r>
            <a:r>
              <a:rPr lang="uz-Cyrl-UZ" sz="2600" dirty="0"/>
              <a:t> bo’lsa,  </a:t>
            </a:r>
            <a:endParaRPr lang="uz-Cyrl-UZ" sz="2600" dirty="0" smtClean="0"/>
          </a:p>
          <a:p>
            <a:endParaRPr lang="uz-Cyrl-UZ" sz="2600" dirty="0"/>
          </a:p>
          <a:p>
            <a:endParaRPr lang="uz-Cyrl-UZ" sz="2600" dirty="0" smtClean="0"/>
          </a:p>
          <a:p>
            <a:r>
              <a:rPr lang="uz-Cyrl-UZ" sz="2600" dirty="0" smtClean="0"/>
              <a:t>bo’ladi</a:t>
            </a:r>
            <a:r>
              <a:rPr lang="uz-Cyrl-UZ" sz="2600" dirty="0"/>
              <a:t>.</a:t>
            </a:r>
            <a:endParaRPr lang="ru-RU" sz="26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053382313"/>
              </p:ext>
            </p:extLst>
          </p:nvPr>
        </p:nvGraphicFramePr>
        <p:xfrm>
          <a:off x="3355521" y="1673678"/>
          <a:ext cx="1369375" cy="669472"/>
        </p:xfrm>
        <a:graphic>
          <a:graphicData uri="http://schemas.openxmlformats.org/presentationml/2006/ole">
            <mc:AlternateContent xmlns:mc="http://schemas.openxmlformats.org/markup-compatibility/2006">
              <mc:Choice xmlns:v="urn:schemas-microsoft-com:vml" Requires="v">
                <p:oleObj spid="_x0000_s21535" name="Формула" r:id="rId3" imgW="863225" imgH="418918" progId="Equation.3">
                  <p:embed/>
                </p:oleObj>
              </mc:Choice>
              <mc:Fallback>
                <p:oleObj name="Формула" r:id="rId3" imgW="863225" imgH="418918"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5521" y="1673678"/>
                        <a:ext cx="1369375" cy="669472"/>
                      </a:xfrm>
                      <a:prstGeom prst="rect">
                        <a:avLst/>
                      </a:prstGeom>
                      <a:noFill/>
                    </p:spPr>
                  </p:pic>
                </p:oleObj>
              </mc:Fallback>
            </mc:AlternateContent>
          </a:graphicData>
        </a:graphic>
      </p:graphicFrame>
      <p:sp>
        <p:nvSpPr>
          <p:cNvPr id="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486520424"/>
              </p:ext>
            </p:extLst>
          </p:nvPr>
        </p:nvGraphicFramePr>
        <p:xfrm>
          <a:off x="3559629" y="3306536"/>
          <a:ext cx="1230209" cy="636814"/>
        </p:xfrm>
        <a:graphic>
          <a:graphicData uri="http://schemas.openxmlformats.org/presentationml/2006/ole">
            <mc:AlternateContent xmlns:mc="http://schemas.openxmlformats.org/markup-compatibility/2006">
              <mc:Choice xmlns:v="urn:schemas-microsoft-com:vml" Requires="v">
                <p:oleObj spid="_x0000_s21536" name="Формула" r:id="rId5" imgW="812447" imgH="418918" progId="Equation.3">
                  <p:embed/>
                </p:oleObj>
              </mc:Choice>
              <mc:Fallback>
                <p:oleObj name="Формула" r:id="rId5" imgW="812447" imgH="418918"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9629" y="3306536"/>
                        <a:ext cx="1230209" cy="636814"/>
                      </a:xfrm>
                      <a:prstGeom prst="rect">
                        <a:avLst/>
                      </a:prstGeom>
                      <a:noFill/>
                    </p:spPr>
                  </p:pic>
                </p:oleObj>
              </mc:Fallback>
            </mc:AlternateContent>
          </a:graphicData>
        </a:graphic>
      </p:graphicFrame>
      <p:sp>
        <p:nvSpPr>
          <p:cNvPr id="11"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7436137"/>
              </p:ext>
            </p:extLst>
          </p:nvPr>
        </p:nvGraphicFramePr>
        <p:xfrm>
          <a:off x="3984171" y="5208814"/>
          <a:ext cx="797768" cy="620486"/>
        </p:xfrm>
        <a:graphic>
          <a:graphicData uri="http://schemas.openxmlformats.org/presentationml/2006/ole">
            <mc:AlternateContent xmlns:mc="http://schemas.openxmlformats.org/markup-compatibility/2006">
              <mc:Choice xmlns:v="urn:schemas-microsoft-com:vml" Requires="v">
                <p:oleObj spid="_x0000_s21537" name="Формула" r:id="rId7" imgW="520474" imgH="393529" progId="Equation.3">
                  <p:embed/>
                </p:oleObj>
              </mc:Choice>
              <mc:Fallback>
                <p:oleObj name="Формула" r:id="rId7" imgW="520474" imgH="393529"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84171" y="5208814"/>
                        <a:ext cx="797768" cy="620486"/>
                      </a:xfrm>
                      <a:prstGeom prst="rect">
                        <a:avLst/>
                      </a:prstGeom>
                      <a:noFill/>
                    </p:spPr>
                  </p:pic>
                </p:oleObj>
              </mc:Fallback>
            </mc:AlternateContent>
          </a:graphicData>
        </a:graphic>
      </p:graphicFrame>
    </p:spTree>
    <p:extLst>
      <p:ext uri="{BB962C8B-B14F-4D97-AF65-F5344CB8AC3E}">
        <p14:creationId xmlns:p14="http://schemas.microsoft.com/office/powerpoint/2010/main" val="28629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4368" y="0"/>
            <a:ext cx="625506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5147539" y="89289"/>
            <a:ext cx="1253633" cy="646331"/>
          </a:xfrm>
          <a:prstGeom prst="rect">
            <a:avLst/>
          </a:prstGeom>
        </p:spPr>
        <p:txBody>
          <a:bodyPr wrap="square">
            <a:spAutoFit/>
          </a:bodyPr>
          <a:lstStyle/>
          <a:p>
            <a:pPr>
              <a:spcAft>
                <a:spcPts val="0"/>
              </a:spcAft>
            </a:pPr>
            <a:r>
              <a:rPr lang="uz-Cyrl-UZ" dirty="0">
                <a:latin typeface="Times New Roman" panose="02020603050405020304" pitchFamily="18" charset="0"/>
                <a:ea typeface="Times New Roman" panose="02020603050405020304" pitchFamily="18" charset="0"/>
              </a:rPr>
              <a:t>Urunma kuchlanish</a:t>
            </a:r>
            <a:endParaRPr lang="ru-RU" sz="1200" dirty="0">
              <a:effectLst/>
              <a:latin typeface="Arial" panose="020B0604020202020204" pitchFamily="34" charset="0"/>
              <a:ea typeface="Times New Roman" panose="02020603050405020304" pitchFamily="18" charset="0"/>
            </a:endParaRPr>
          </a:p>
        </p:txBody>
      </p:sp>
      <p:sp>
        <p:nvSpPr>
          <p:cNvPr id="9" name="Прямоугольник 8"/>
          <p:cNvSpPr/>
          <p:nvPr/>
        </p:nvSpPr>
        <p:spPr>
          <a:xfrm>
            <a:off x="6524974" y="210522"/>
            <a:ext cx="2048462" cy="338554"/>
          </a:xfrm>
          <a:prstGeom prst="rect">
            <a:avLst/>
          </a:prstGeom>
        </p:spPr>
        <p:txBody>
          <a:bodyPr wrap="square">
            <a:spAutoFit/>
          </a:bodyPr>
          <a:lstStyle/>
          <a:p>
            <a:pPr>
              <a:spcAft>
                <a:spcPts val="0"/>
              </a:spcAft>
            </a:pPr>
            <a:r>
              <a:rPr lang="uz-Cyrl-UZ" sz="1600" dirty="0">
                <a:latin typeface="Times New Roman" panose="02020603050405020304" pitchFamily="18" charset="0"/>
                <a:ea typeface="Times New Roman" panose="02020603050405020304" pitchFamily="18" charset="0"/>
              </a:rPr>
              <a:t>Tekislikdagi qirqish</a:t>
            </a:r>
            <a:endParaRPr lang="ru-RU" sz="1100" dirty="0">
              <a:effectLst/>
              <a:latin typeface="Arial" panose="020B0604020202020204" pitchFamily="34" charset="0"/>
              <a:ea typeface="Times New Roman" panose="02020603050405020304" pitchFamily="18" charset="0"/>
            </a:endParaRPr>
          </a:p>
        </p:txBody>
      </p:sp>
      <p:sp>
        <p:nvSpPr>
          <p:cNvPr id="10" name="Прямоугольник 9"/>
          <p:cNvSpPr/>
          <p:nvPr/>
        </p:nvSpPr>
        <p:spPr>
          <a:xfrm>
            <a:off x="7957841" y="1326634"/>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4" name="Прямоугольник 13"/>
          <p:cNvSpPr/>
          <p:nvPr/>
        </p:nvSpPr>
        <p:spPr>
          <a:xfrm>
            <a:off x="5084603" y="1809234"/>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5" name="Прямоугольник 14"/>
          <p:cNvSpPr/>
          <p:nvPr/>
        </p:nvSpPr>
        <p:spPr>
          <a:xfrm>
            <a:off x="5084603" y="1001236"/>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1" name="Прямоугольник 10"/>
          <p:cNvSpPr/>
          <p:nvPr/>
        </p:nvSpPr>
        <p:spPr>
          <a:xfrm>
            <a:off x="2420965" y="258633"/>
            <a:ext cx="2307042" cy="369332"/>
          </a:xfrm>
          <a:prstGeom prst="rect">
            <a:avLst/>
          </a:prstGeom>
        </p:spPr>
        <p:txBody>
          <a:bodyPr wrap="none">
            <a:spAutoFit/>
          </a:bodyPr>
          <a:lstStyle/>
          <a:p>
            <a:r>
              <a:rPr lang="uz-Cyrl-UZ" b="1" dirty="0">
                <a:latin typeface="Times New Roman" panose="02020603050405020304" pitchFamily="18" charset="0"/>
                <a:ea typeface="Times New Roman" panose="02020603050405020304" pitchFamily="18" charset="0"/>
              </a:rPr>
              <a:t>Siljish deformatsiyasi</a:t>
            </a:r>
            <a:endParaRPr lang="ru-RU" dirty="0"/>
          </a:p>
        </p:txBody>
      </p:sp>
      <p:sp>
        <p:nvSpPr>
          <p:cNvPr id="12" name="Прямоугольник 11"/>
          <p:cNvSpPr/>
          <p:nvPr/>
        </p:nvSpPr>
        <p:spPr>
          <a:xfrm>
            <a:off x="2558295" y="1568966"/>
            <a:ext cx="1794081" cy="369332"/>
          </a:xfrm>
          <a:prstGeom prst="rect">
            <a:avLst/>
          </a:prstGeom>
        </p:spPr>
        <p:txBody>
          <a:bodyPr wrap="none">
            <a:spAutoFit/>
          </a:bodyPr>
          <a:lstStyle/>
          <a:p>
            <a:r>
              <a:rPr lang="uz-Cyrl-UZ" b="1" dirty="0">
                <a:latin typeface="Times New Roman" panose="02020603050405020304" pitchFamily="18" charset="0"/>
                <a:ea typeface="Times New Roman" panose="02020603050405020304" pitchFamily="18" charset="0"/>
              </a:rPr>
              <a:t>Siljish (Kesilish)</a:t>
            </a:r>
            <a:endParaRPr lang="ru-RU" dirty="0"/>
          </a:p>
        </p:txBody>
      </p:sp>
      <p:graphicFrame>
        <p:nvGraphicFramePr>
          <p:cNvPr id="16" name="Объект 15"/>
          <p:cNvGraphicFramePr>
            <a:graphicFrameLocks noChangeAspect="1"/>
          </p:cNvGraphicFramePr>
          <p:nvPr>
            <p:extLst>
              <p:ext uri="{D42A27DB-BD31-4B8C-83A1-F6EECF244321}">
                <p14:modId xmlns:p14="http://schemas.microsoft.com/office/powerpoint/2010/main" val="2397443925"/>
              </p:ext>
            </p:extLst>
          </p:nvPr>
        </p:nvGraphicFramePr>
        <p:xfrm>
          <a:off x="3148533" y="1892681"/>
          <a:ext cx="613604" cy="571769"/>
        </p:xfrm>
        <a:graphic>
          <a:graphicData uri="http://schemas.openxmlformats.org/presentationml/2006/ole">
            <mc:AlternateContent xmlns:mc="http://schemas.openxmlformats.org/markup-compatibility/2006">
              <mc:Choice xmlns:v="urn:schemas-microsoft-com:vml" Requires="v">
                <p:oleObj spid="_x0000_s2127" name="Уравнение" r:id="rId4" imgW="418918" imgH="393529" progId="Equation.3">
                  <p:embed/>
                </p:oleObj>
              </mc:Choice>
              <mc:Fallback>
                <p:oleObj name="Уравнение" r:id="rId4" imgW="418918" imgH="393529" progId="Equation.3">
                  <p:embed/>
                  <p:pic>
                    <p:nvPicPr>
                      <p:cNvPr id="0" name="Picture 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8533" y="1892681"/>
                        <a:ext cx="613604" cy="57176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Прямоугольник 16"/>
          <p:cNvSpPr/>
          <p:nvPr/>
        </p:nvSpPr>
        <p:spPr>
          <a:xfrm>
            <a:off x="3134401" y="3188984"/>
            <a:ext cx="1255472" cy="369332"/>
          </a:xfrm>
          <a:prstGeom prst="rect">
            <a:avLst/>
          </a:prstGeom>
        </p:spPr>
        <p:txBody>
          <a:bodyPr wrap="none">
            <a:spAutoFit/>
          </a:bodyPr>
          <a:lstStyle/>
          <a:p>
            <a:pPr algn="ctr">
              <a:spcAft>
                <a:spcPts val="0"/>
              </a:spcAft>
            </a:pPr>
            <a:r>
              <a:rPr lang="uz-Cyrl-UZ" b="1" smtClean="0">
                <a:latin typeface="Times New Roman" panose="02020603050405020304" pitchFamily="18" charset="0"/>
                <a:ea typeface="Times New Roman" panose="02020603050405020304" pitchFamily="18" charset="0"/>
              </a:rPr>
              <a:t>Sof siljish  </a:t>
            </a:r>
            <a:endParaRPr lang="ru-RU" sz="1100" dirty="0">
              <a:effectLst/>
              <a:latin typeface="Arial" panose="020B0604020202020204" pitchFamily="34" charset="0"/>
              <a:ea typeface="Times New Roman" panose="02020603050405020304" pitchFamily="18" charset="0"/>
            </a:endParaRPr>
          </a:p>
        </p:txBody>
      </p:sp>
      <p:sp>
        <p:nvSpPr>
          <p:cNvPr id="18" name="Прямоугольник 17"/>
          <p:cNvSpPr/>
          <p:nvPr/>
        </p:nvSpPr>
        <p:spPr>
          <a:xfrm>
            <a:off x="4585637" y="2785729"/>
            <a:ext cx="3530600" cy="2031325"/>
          </a:xfrm>
          <a:prstGeom prst="rect">
            <a:avLst/>
          </a:prstGeom>
        </p:spPr>
        <p:txBody>
          <a:bodyPr wrap="square">
            <a:spAutoFit/>
          </a:bodyPr>
          <a:lstStyle/>
          <a:p>
            <a:pPr algn="just">
              <a:spcAft>
                <a:spcPts val="0"/>
              </a:spcAft>
            </a:pPr>
            <a:r>
              <a:rPr lang="uz-Cyrl-UZ" dirty="0">
                <a:latin typeface="Times New Roman" panose="02020603050405020304" pitchFamily="18" charset="0"/>
                <a:ea typeface="Times New Roman" panose="02020603050405020304" pitchFamily="18" charset="0"/>
              </a:rPr>
              <a:t>Sof siljishda siquvchi va cho’zuvchi bosh kuchlanishilar o’zaro va miqdor jihatdan ekstremal urunma kuchlanishlarga teng bo’ladi. Bosh kuchlanishlar sof siljish yuzasiga nisbatan  45</a:t>
            </a:r>
            <a:r>
              <a:rPr lang="uz-Cyrl-UZ" baseline="30000" dirty="0">
                <a:latin typeface="Times New Roman" panose="02020603050405020304" pitchFamily="18" charset="0"/>
                <a:ea typeface="Times New Roman" panose="02020603050405020304" pitchFamily="18" charset="0"/>
              </a:rPr>
              <a:t>0 </a:t>
            </a:r>
            <a:r>
              <a:rPr lang="uz-Cyrl-UZ" dirty="0">
                <a:latin typeface="Times New Roman" panose="02020603050405020304" pitchFamily="18" charset="0"/>
                <a:ea typeface="Times New Roman" panose="02020603050405020304" pitchFamily="18" charset="0"/>
              </a:rPr>
              <a:t> burchak ostida joylashgan bo’ladi.</a:t>
            </a:r>
            <a:endParaRPr lang="ru-RU" sz="1400" dirty="0">
              <a:effectLst/>
              <a:latin typeface="Arial" panose="020B0604020202020204" pitchFamily="34" charset="0"/>
              <a:ea typeface="Times New Roman" panose="02020603050405020304" pitchFamily="18" charset="0"/>
            </a:endParaRPr>
          </a:p>
        </p:txBody>
      </p:sp>
      <p:pic>
        <p:nvPicPr>
          <p:cNvPr id="19" name="Рисунок 18"/>
          <p:cNvPicPr>
            <a:picLocks noChangeAspect="1"/>
          </p:cNvPicPr>
          <p:nvPr/>
        </p:nvPicPr>
        <p:blipFill>
          <a:blip r:embed="rId6"/>
          <a:stretch>
            <a:fillRect/>
          </a:stretch>
        </p:blipFill>
        <p:spPr>
          <a:xfrm>
            <a:off x="2419238" y="3900565"/>
            <a:ext cx="2166399" cy="2088331"/>
          </a:xfrm>
          <a:prstGeom prst="rect">
            <a:avLst/>
          </a:prstGeom>
        </p:spPr>
      </p:pic>
      <p:sp>
        <p:nvSpPr>
          <p:cNvPr id="20" name="Прямоугольник 19"/>
          <p:cNvSpPr/>
          <p:nvPr/>
        </p:nvSpPr>
        <p:spPr>
          <a:xfrm>
            <a:off x="4389873" y="5100638"/>
            <a:ext cx="338134" cy="2524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Прямоугольник 23"/>
          <p:cNvSpPr/>
          <p:nvPr/>
        </p:nvSpPr>
        <p:spPr>
          <a:xfrm>
            <a:off x="4343142" y="5622132"/>
            <a:ext cx="338134" cy="2524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1" name="Рисунок 20"/>
          <p:cNvPicPr>
            <a:picLocks noChangeAspect="1"/>
          </p:cNvPicPr>
          <p:nvPr/>
        </p:nvPicPr>
        <p:blipFill rotWithShape="1">
          <a:blip r:embed="rId7"/>
          <a:srcRect r="26842"/>
          <a:stretch/>
        </p:blipFill>
        <p:spPr>
          <a:xfrm>
            <a:off x="4499509" y="4880480"/>
            <a:ext cx="3819927" cy="692727"/>
          </a:xfrm>
          <a:prstGeom prst="rect">
            <a:avLst/>
          </a:prstGeom>
        </p:spPr>
      </p:pic>
      <p:sp>
        <p:nvSpPr>
          <p:cNvPr id="22" name="Прямоугольник 21"/>
          <p:cNvSpPr/>
          <p:nvPr/>
        </p:nvSpPr>
        <p:spPr>
          <a:xfrm>
            <a:off x="4499509" y="5562558"/>
            <a:ext cx="1723549"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siljish  burchagi</a:t>
            </a:r>
            <a:r>
              <a:rPr lang="uz-Cyrl-UZ" dirty="0">
                <a:latin typeface="Arial" panose="020B0604020202020204" pitchFamily="34" charset="0"/>
                <a:ea typeface="Times New Roman" panose="02020603050405020304" pitchFamily="18" charset="0"/>
              </a:rPr>
              <a:t> </a:t>
            </a:r>
            <a:endParaRPr lang="ru-RU" dirty="0"/>
          </a:p>
        </p:txBody>
      </p:sp>
      <mc:AlternateContent xmlns:mc="http://schemas.openxmlformats.org/markup-compatibility/2006">
        <mc:Choice xmlns:a14="http://schemas.microsoft.com/office/drawing/2010/main" Requires="a14">
          <p:sp>
            <p:nvSpPr>
              <p:cNvPr id="27" name="Прямоугольник 26"/>
              <p:cNvSpPr/>
              <p:nvPr/>
            </p:nvSpPr>
            <p:spPr>
              <a:xfrm>
                <a:off x="4343142" y="5958366"/>
                <a:ext cx="4083405" cy="646331"/>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bu yerda</a:t>
                </a:r>
                <a14:m>
                  <m:oMath xmlns:m="http://schemas.openxmlformats.org/officeDocument/2006/math">
                    <m:r>
                      <a:rPr lang="uz-Cyrl-UZ" i="1" smtClean="0">
                        <a:latin typeface="Cambria Math" panose="02040503050406030204" pitchFamily="18" charset="0"/>
                        <a:ea typeface="Cambria Math" panose="02040503050406030204" pitchFamily="18" charset="0"/>
                      </a:rPr>
                      <m:t>∆</m:t>
                    </m:r>
                  </m:oMath>
                </a14:m>
                <a:r>
                  <a:rPr lang="en-US" dirty="0" smtClean="0">
                    <a:latin typeface="Arial" panose="020B0604020202020204" pitchFamily="34" charset="0"/>
                    <a:ea typeface="Times New Roman" panose="02020603050405020304" pitchFamily="18" charset="0"/>
                  </a:rPr>
                  <a:t>S</a:t>
                </a:r>
                <a:r>
                  <a:rPr lang="uz-Cyrl-UZ" dirty="0">
                    <a:latin typeface="Arial" panose="020B0604020202020204" pitchFamily="34"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mutloq </a:t>
                </a:r>
                <a:r>
                  <a:rPr lang="uz-Cyrl-UZ" dirty="0" smtClean="0">
                    <a:latin typeface="Times New Roman" panose="02020603050405020304" pitchFamily="18" charset="0"/>
                    <a:ea typeface="Times New Roman" panose="02020603050405020304" pitchFamily="18" charset="0"/>
                  </a:rPr>
                  <a:t>siljishradianlarda </a:t>
                </a:r>
                <a:r>
                  <a:rPr lang="uz-Cyrl-UZ" dirty="0">
                    <a:latin typeface="Times New Roman" panose="02020603050405020304" pitchFamily="18" charset="0"/>
                    <a:ea typeface="Times New Roman" panose="02020603050405020304" pitchFamily="18" charset="0"/>
                  </a:rPr>
                  <a:t>o’lchanadi.</a:t>
                </a:r>
                <a:endParaRPr lang="ru-RU" dirty="0"/>
              </a:p>
            </p:txBody>
          </p:sp>
        </mc:Choice>
        <mc:Fallback>
          <p:sp>
            <p:nvSpPr>
              <p:cNvPr id="27" name="Прямоугольник 26"/>
              <p:cNvSpPr>
                <a:spLocks noRot="1" noChangeAspect="1" noMove="1" noResize="1" noEditPoints="1" noAdjustHandles="1" noChangeArrowheads="1" noChangeShapeType="1" noTextEdit="1"/>
              </p:cNvSpPr>
              <p:nvPr/>
            </p:nvSpPr>
            <p:spPr>
              <a:xfrm>
                <a:off x="4343142" y="5958366"/>
                <a:ext cx="4083405" cy="646331"/>
              </a:xfrm>
              <a:prstGeom prst="rect">
                <a:avLst/>
              </a:prstGeom>
              <a:blipFill rotWithShape="1">
                <a:blip r:embed="rId8"/>
                <a:stretch>
                  <a:fillRect l="-1194" t="-4717" b="-14151"/>
                </a:stretch>
              </a:blipFill>
            </p:spPr>
            <p:txBody>
              <a:bodyPr/>
              <a:lstStyle/>
              <a:p>
                <a:r>
                  <a:rPr lang="ru-RU">
                    <a:noFill/>
                  </a:rPr>
                  <a:t> </a:t>
                </a:r>
              </a:p>
            </p:txBody>
          </p:sp>
        </mc:Fallback>
      </mc:AlternateContent>
      <p:sp>
        <p:nvSpPr>
          <p:cNvPr id="28" name="Прямоугольник 27"/>
          <p:cNvSpPr/>
          <p:nvPr/>
        </p:nvSpPr>
        <p:spPr>
          <a:xfrm>
            <a:off x="2096277" y="6184585"/>
            <a:ext cx="1704995" cy="646331"/>
          </a:xfrm>
          <a:prstGeom prst="rect">
            <a:avLst/>
          </a:prstGeom>
        </p:spPr>
        <p:txBody>
          <a:bodyPr wrap="square">
            <a:spAutoFit/>
          </a:bodyPr>
          <a:lstStyle/>
          <a:p>
            <a:pPr>
              <a:spcAft>
                <a:spcPts val="0"/>
              </a:spcAft>
            </a:pPr>
            <a:r>
              <a:rPr lang="uz-Cyrl-UZ" b="1" dirty="0">
                <a:latin typeface="Times New Roman" panose="02020603050405020304" pitchFamily="18" charset="0"/>
                <a:ea typeface="Times New Roman" panose="02020603050405020304" pitchFamily="18" charset="0"/>
              </a:rPr>
              <a:t>Buralish</a:t>
            </a:r>
            <a:endParaRPr lang="ru-RU" sz="1200" dirty="0">
              <a:latin typeface="Arial" panose="020B0604020202020204" pitchFamily="34" charset="0"/>
              <a:ea typeface="Times New Roman" panose="02020603050405020304" pitchFamily="18" charset="0"/>
            </a:endParaRPr>
          </a:p>
          <a:p>
            <a:pPr>
              <a:spcAft>
                <a:spcPts val="0"/>
              </a:spcAft>
            </a:pPr>
            <a:r>
              <a:rPr lang="uz-Cyrl-UZ" dirty="0">
                <a:latin typeface="Times New Roman" panose="02020603050405020304" pitchFamily="18" charset="0"/>
                <a:ea typeface="Times New Roman" panose="02020603050405020304" pitchFamily="18" charset="0"/>
              </a:rPr>
              <a:t>deformatsiyasi</a:t>
            </a:r>
            <a:endParaRPr lang="ru-RU"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432385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52400"/>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Ma’lumki</a:t>
            </a:r>
            <a:r>
              <a:rPr lang="uz-Cyrl-UZ" dirty="0">
                <a:latin typeface="Times New Roman" panose="02020603050405020304" pitchFamily="18" charset="0"/>
                <a:ea typeface="Times New Roman" panose="02020603050405020304" pitchFamily="18" charset="0"/>
              </a:rPr>
              <a:t>, eng katta urinma     kuchlanishlar bosh yuzalar bilan va burchak hosil qilgan hollarda  paydo bo’ladi, demak</a:t>
            </a:r>
            <a:endParaRPr lang="ru-RU" dirty="0"/>
          </a:p>
        </p:txBody>
      </p:sp>
      <p:graphicFrame>
        <p:nvGraphicFramePr>
          <p:cNvPr id="6" name="Объект 5"/>
          <p:cNvGraphicFramePr>
            <a:graphicFrameLocks noChangeAspect="1"/>
          </p:cNvGraphicFramePr>
          <p:nvPr>
            <p:extLst>
              <p:ext uri="{D42A27DB-BD31-4B8C-83A1-F6EECF244321}">
                <p14:modId xmlns:p14="http://schemas.microsoft.com/office/powerpoint/2010/main" val="1627403852"/>
              </p:ext>
            </p:extLst>
          </p:nvPr>
        </p:nvGraphicFramePr>
        <p:xfrm>
          <a:off x="0" y="798731"/>
          <a:ext cx="2663601" cy="599660"/>
        </p:xfrm>
        <a:graphic>
          <a:graphicData uri="http://schemas.openxmlformats.org/presentationml/2006/ole">
            <mc:AlternateContent xmlns:mc="http://schemas.openxmlformats.org/markup-compatibility/2006">
              <mc:Choice xmlns:v="urn:schemas-microsoft-com:vml" Requires="v">
                <p:oleObj spid="_x0000_s3272" name="Уравнение" r:id="rId3" imgW="1815312" imgH="406224" progId="Equation.3">
                  <p:embed/>
                </p:oleObj>
              </mc:Choice>
              <mc:Fallback>
                <p:oleObj name="Уравнение" r:id="rId3" imgW="1815312" imgH="406224" progId="Equation.3">
                  <p:embed/>
                  <p:pic>
                    <p:nvPicPr>
                      <p:cNvPr id="0" name="Picture 1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98731"/>
                        <a:ext cx="2663601" cy="59966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3667374" y="912726"/>
            <a:ext cx="595035" cy="369332"/>
          </a:xfrm>
          <a:prstGeom prst="rect">
            <a:avLst/>
          </a:prstGeom>
        </p:spPr>
        <p:txBody>
          <a:bodyPr wrap="none">
            <a:spAutoFit/>
          </a:bodyPr>
          <a:lstStyle/>
          <a:p>
            <a:r>
              <a:rPr lang="uz-Cyrl-UZ" dirty="0" smtClean="0">
                <a:latin typeface="Times New Roman" panose="02020603050405020304" pitchFamily="18" charset="0"/>
                <a:ea typeface="Times New Roman" panose="02020603050405020304" pitchFamily="18" charset="0"/>
              </a:rPr>
              <a:t>yoki</a:t>
            </a:r>
            <a:endParaRPr lang="ru-RU" dirty="0"/>
          </a:p>
        </p:txBody>
      </p:sp>
      <p:graphicFrame>
        <p:nvGraphicFramePr>
          <p:cNvPr id="9" name="Объект 8"/>
          <p:cNvGraphicFramePr>
            <a:graphicFrameLocks noChangeAspect="1"/>
          </p:cNvGraphicFramePr>
          <p:nvPr>
            <p:extLst>
              <p:ext uri="{D42A27DB-BD31-4B8C-83A1-F6EECF244321}">
                <p14:modId xmlns:p14="http://schemas.microsoft.com/office/powerpoint/2010/main" val="4010957363"/>
              </p:ext>
            </p:extLst>
          </p:nvPr>
        </p:nvGraphicFramePr>
        <p:xfrm>
          <a:off x="4262409" y="913895"/>
          <a:ext cx="1641391" cy="368163"/>
        </p:xfrm>
        <a:graphic>
          <a:graphicData uri="http://schemas.openxmlformats.org/presentationml/2006/ole">
            <mc:AlternateContent xmlns:mc="http://schemas.openxmlformats.org/markup-compatibility/2006">
              <mc:Choice xmlns:v="urn:schemas-microsoft-com:vml" Requires="v">
                <p:oleObj spid="_x0000_s3273" name="Уравнение" r:id="rId5" imgW="1016000" imgH="228600" progId="Equation.3">
                  <p:embed/>
                </p:oleObj>
              </mc:Choice>
              <mc:Fallback>
                <p:oleObj name="Уравнение" r:id="rId5" imgW="1016000" imgH="228600" progId="Equation.3">
                  <p:embed/>
                  <p:pic>
                    <p:nvPicPr>
                      <p:cNvPr id="0" name="Picture 15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2409" y="913895"/>
                        <a:ext cx="1641391" cy="368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0" y="1573790"/>
            <a:ext cx="2467342"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Normal </a:t>
            </a:r>
            <a:r>
              <a:rPr lang="uz-Cyrl-UZ" dirty="0">
                <a:latin typeface="Times New Roman" panose="02020603050405020304" pitchFamily="18" charset="0"/>
                <a:ea typeface="Times New Roman" panose="02020603050405020304" pitchFamily="18" charset="0"/>
              </a:rPr>
              <a:t>kuchlanish.</a:t>
            </a:r>
            <a:endParaRPr lang="ru-RU" dirty="0"/>
          </a:p>
        </p:txBody>
      </p:sp>
      <p:graphicFrame>
        <p:nvGraphicFramePr>
          <p:cNvPr id="14" name="Объект 13"/>
          <p:cNvGraphicFramePr>
            <a:graphicFrameLocks noChangeAspect="1"/>
          </p:cNvGraphicFramePr>
          <p:nvPr>
            <p:extLst>
              <p:ext uri="{D42A27DB-BD31-4B8C-83A1-F6EECF244321}">
                <p14:modId xmlns:p14="http://schemas.microsoft.com/office/powerpoint/2010/main" val="2262748625"/>
              </p:ext>
            </p:extLst>
          </p:nvPr>
        </p:nvGraphicFramePr>
        <p:xfrm>
          <a:off x="3312619" y="1423762"/>
          <a:ext cx="683333" cy="669386"/>
        </p:xfrm>
        <a:graphic>
          <a:graphicData uri="http://schemas.openxmlformats.org/presentationml/2006/ole">
            <mc:AlternateContent xmlns:mc="http://schemas.openxmlformats.org/markup-compatibility/2006">
              <mc:Choice xmlns:v="urn:schemas-microsoft-com:vml" Requires="v">
                <p:oleObj spid="_x0000_s3274" name="Уравнение" r:id="rId7" imgW="469900" imgH="457200" progId="Equation.3">
                  <p:embed/>
                </p:oleObj>
              </mc:Choice>
              <mc:Fallback>
                <p:oleObj name="Уравнение" r:id="rId7" imgW="469900" imgH="457200" progId="Equation.3">
                  <p:embed/>
                  <p:pic>
                    <p:nvPicPr>
                      <p:cNvPr id="0" name="Picture 15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619" y="1423762"/>
                        <a:ext cx="683333" cy="6693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Прямоугольник 15"/>
          <p:cNvSpPr/>
          <p:nvPr/>
        </p:nvSpPr>
        <p:spPr>
          <a:xfrm>
            <a:off x="0" y="2268547"/>
            <a:ext cx="9144000" cy="1200329"/>
          </a:xfrm>
          <a:prstGeom prst="rect">
            <a:avLst/>
          </a:prstGeom>
        </p:spPr>
        <p:txBody>
          <a:bodyPr wrap="squar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Demak, shakldagi holatda kubdan ajratilgan AVSD element sof siqilish deformatsiyasi holatida ekan.</a:t>
            </a:r>
            <a:endParaRPr lang="ru-RU" sz="1100" dirty="0">
              <a:latin typeface="Arial" panose="020B0604020202020204" pitchFamily="34"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 </a:t>
            </a:r>
            <a:endParaRPr lang="ru-RU" sz="1100" dirty="0">
              <a:latin typeface="Arial" panose="020B0604020202020204" pitchFamily="34"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      Sof siljishda urunma kuchlanishlarni ishora qoidalari quyidagicha:</a:t>
            </a:r>
            <a:endParaRPr lang="ru-RU" dirty="0"/>
          </a:p>
        </p:txBody>
      </p:sp>
      <p:pic>
        <p:nvPicPr>
          <p:cNvPr id="3091" name="Picture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01064" y="3468876"/>
            <a:ext cx="59340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9740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496"/>
            <a:ext cx="9144000" cy="1450757"/>
          </a:xfrm>
        </p:spPr>
        <p:txBody>
          <a:bodyPr>
            <a:normAutofit fontScale="90000"/>
          </a:bodyPr>
          <a:lstStyle/>
          <a:p>
            <a:pPr marL="0" indent="0">
              <a:buNone/>
            </a:pPr>
            <a:r>
              <a:rPr lang="uz-Cyrl-UZ" b="1" dirty="0" smtClean="0"/>
              <a:t>Sof </a:t>
            </a:r>
            <a:r>
              <a:rPr lang="uz-Cyrl-UZ" b="1" dirty="0"/>
              <a:t>siljishdagi Guk qonuni. Ikkinchi tartibli Yung </a:t>
            </a:r>
            <a:r>
              <a:rPr lang="uz-Cyrl-UZ" b="1" dirty="0" smtClean="0"/>
              <a:t>moduli</a:t>
            </a:r>
            <a:endParaRPr lang="ru-RU" dirty="0"/>
          </a:p>
        </p:txBody>
      </p:sp>
      <p:sp>
        <p:nvSpPr>
          <p:cNvPr id="4" name="Прямоугольник 3"/>
          <p:cNvSpPr/>
          <p:nvPr/>
        </p:nvSpPr>
        <p:spPr>
          <a:xfrm>
            <a:off x="-3" y="1493789"/>
            <a:ext cx="9144000" cy="923330"/>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Yuqoridagi </a:t>
            </a:r>
            <a:r>
              <a:rPr lang="uz-Cyrl-UZ" dirty="0">
                <a:latin typeface="Times New Roman" panose="02020603050405020304" pitchFamily="18" charset="0"/>
                <a:ea typeface="Times New Roman" panose="02020603050405020304" pitchFamily="18" charset="0"/>
              </a:rPr>
              <a:t>element umumiy holda bo’ylama cho’zilish va ko’ndalanggigacha siqilish deformatsiya holatida qiya 45</a:t>
            </a:r>
            <a:r>
              <a:rPr lang="uz-Cyrl-UZ" baseline="30000" dirty="0">
                <a:latin typeface="Times New Roman" panose="02020603050405020304" pitchFamily="18" charset="0"/>
                <a:ea typeface="Times New Roman" panose="02020603050405020304" pitchFamily="18" charset="0"/>
              </a:rPr>
              <a:t>0 </a:t>
            </a:r>
            <a:r>
              <a:rPr lang="uz-Cyrl-UZ" dirty="0">
                <a:latin typeface="Times New Roman" panose="02020603050405020304" pitchFamily="18" charset="0"/>
                <a:ea typeface="Times New Roman" panose="02020603050405020304" pitchFamily="18" charset="0"/>
              </a:rPr>
              <a:t> gradusli  burchak bilan qismi esa sof siljish holatida. Demak, cho’zilish, siqilish va siljish deformatsiyalari orasida bog’lanish mavjud.</a:t>
            </a:r>
            <a:endParaRPr lang="ru-RU"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2828" y="2516197"/>
            <a:ext cx="6478343" cy="1774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3" y="4440755"/>
            <a:ext cx="9144001"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C</a:t>
            </a:r>
            <a:r>
              <a:rPr lang="en-US" dirty="0" smtClean="0">
                <a:latin typeface="Times New Roman" panose="02020603050405020304" pitchFamily="18" charset="0"/>
                <a:ea typeface="Times New Roman" panose="02020603050405020304" pitchFamily="18" charset="0"/>
              </a:rPr>
              <a:t>h</a:t>
            </a:r>
            <a:r>
              <a:rPr lang="uz-Cyrl-UZ" dirty="0" smtClean="0">
                <a:latin typeface="Times New Roman" panose="02020603050405020304" pitchFamily="18" charset="0"/>
                <a:ea typeface="Times New Roman" panose="02020603050405020304" pitchFamily="18" charset="0"/>
              </a:rPr>
              <a:t>o’zuvchi </a:t>
            </a:r>
            <a:r>
              <a:rPr lang="uz-Cyrl-UZ" dirty="0">
                <a:latin typeface="Times New Roman" panose="02020603050405020304" pitchFamily="18" charset="0"/>
                <a:ea typeface="Times New Roman" panose="02020603050405020304" pitchFamily="18" charset="0"/>
              </a:rPr>
              <a:t>va siquvchi  bosh kuchlanishlar tengligida</a:t>
            </a:r>
            <a:endParaRPr lang="ru-RU" dirty="0"/>
          </a:p>
        </p:txBody>
      </p:sp>
      <p:graphicFrame>
        <p:nvGraphicFramePr>
          <p:cNvPr id="7" name="Объект 6"/>
          <p:cNvGraphicFramePr>
            <a:graphicFrameLocks noChangeAspect="1"/>
          </p:cNvGraphicFramePr>
          <p:nvPr>
            <p:extLst>
              <p:ext uri="{D42A27DB-BD31-4B8C-83A1-F6EECF244321}">
                <p14:modId xmlns:p14="http://schemas.microsoft.com/office/powerpoint/2010/main" val="341978848"/>
              </p:ext>
            </p:extLst>
          </p:nvPr>
        </p:nvGraphicFramePr>
        <p:xfrm>
          <a:off x="3082737" y="4925080"/>
          <a:ext cx="1597400" cy="405689"/>
        </p:xfrm>
        <a:graphic>
          <a:graphicData uri="http://schemas.openxmlformats.org/presentationml/2006/ole">
            <mc:AlternateContent xmlns:mc="http://schemas.openxmlformats.org/markup-compatibility/2006">
              <mc:Choice xmlns:v="urn:schemas-microsoft-com:vml" Requires="v">
                <p:oleObj spid="_x0000_s4159" name="Уравнение" r:id="rId4" imgW="1002865" imgH="253890" progId="Equation.3">
                  <p:embed/>
                </p:oleObj>
              </mc:Choice>
              <mc:Fallback>
                <p:oleObj name="Уравнение" r:id="rId4" imgW="1002865" imgH="253890" progId="Equation.3">
                  <p:embed/>
                  <p:pic>
                    <p:nvPicPr>
                      <p:cNvPr id="0" name="Picture 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2737" y="4925080"/>
                        <a:ext cx="1597400" cy="4056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3" y="5429847"/>
            <a:ext cx="9144001" cy="646331"/>
          </a:xfrm>
          <a:prstGeom prst="rect">
            <a:avLst/>
          </a:prstGeom>
        </p:spPr>
        <p:txBody>
          <a:bodyPr wrap="square">
            <a:spAutoFit/>
          </a:bodyPr>
          <a:lstStyle/>
          <a:p>
            <a:pPr indent="449580">
              <a:spcAft>
                <a:spcPts val="0"/>
              </a:spcAft>
            </a:pPr>
            <a:r>
              <a:rPr lang="en-US" dirty="0" err="1" smtClean="0">
                <a:latin typeface="Times New Roman" panose="02020603050405020304" pitchFamily="18" charset="0"/>
                <a:ea typeface="Times New Roman" panose="02020603050405020304" pitchFamily="18" charset="0"/>
              </a:rPr>
              <a:t>Mutlo</a:t>
            </a:r>
            <a:r>
              <a:rPr lang="uz-Cyrl-UZ" dirty="0">
                <a:latin typeface="Times New Roman" panose="02020603050405020304" pitchFamily="18" charset="0"/>
                <a:ea typeface="Times New Roman" panose="02020603050405020304" pitchFamily="18" charset="0"/>
              </a:rPr>
              <a:t>q </a:t>
            </a:r>
            <a:r>
              <a:rPr lang="en-US" dirty="0">
                <a:latin typeface="Times New Roman" panose="02020603050405020304" pitchFamily="18" charset="0"/>
                <a:ea typeface="Times New Roman" panose="02020603050405020304" pitchFamily="18" charset="0"/>
              </a:rPr>
              <a:t>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ylama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mutlo</a:t>
            </a:r>
            <a:r>
              <a:rPr lang="uz-Cyrl-UZ" dirty="0">
                <a:latin typeface="Times New Roman" panose="02020603050405020304" pitchFamily="18" charset="0"/>
                <a:ea typeface="Times New Roman" panose="02020603050405020304" pitchFamily="18" charset="0"/>
              </a:rPr>
              <a:t>q </a:t>
            </a:r>
            <a:r>
              <a:rPr lang="en-US" dirty="0">
                <a:latin typeface="Times New Roman" panose="02020603050405020304" pitchFamily="18" charset="0"/>
                <a:ea typeface="Times New Roman" panose="02020603050405020304" pitchFamily="18" charset="0"/>
              </a:rPr>
              <a:t>k</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ndalang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iq</a:t>
            </a:r>
            <a:r>
              <a:rPr lang="en-US" dirty="0" err="1">
                <a:latin typeface="Times New Roman" panose="02020603050405020304" pitchFamily="18" charset="0"/>
                <a:ea typeface="Times New Roman" panose="02020603050405020304" pitchFamily="18" charset="0"/>
              </a:rPr>
              <a:t>adi</a:t>
            </a:r>
            <a:r>
              <a:rPr lang="en-US" dirty="0">
                <a:latin typeface="Times New Roman" panose="02020603050405020304" pitchFamily="18" charset="0"/>
                <a:ea typeface="Times New Roman" panose="02020603050405020304" pitchFamily="18" charset="0"/>
              </a:rPr>
              <a:t> (4) AVSD element </a:t>
            </a:r>
            <a:r>
              <a:rPr lang="en-US" dirty="0" err="1">
                <a:latin typeface="Times New Roman" panose="02020603050405020304" pitchFamily="18" charset="0"/>
                <a:ea typeface="Times New Roman" panose="02020603050405020304" pitchFamily="18" charset="0"/>
              </a:rPr>
              <a:t>siljib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romb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shaklini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oladi</a:t>
            </a:r>
            <a:r>
              <a:rPr lang="en-US" dirty="0">
                <a:latin typeface="Times New Roman" panose="02020603050405020304" pitchFamily="18" charset="0"/>
                <a:ea typeface="Times New Roman" panose="02020603050405020304" pitchFamily="18" charset="0"/>
              </a:rPr>
              <a:t>. ABD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 V D  </a:t>
            </a:r>
            <a:r>
              <a:rPr lang="en-US" dirty="0" err="1">
                <a:latin typeface="Times New Roman" panose="02020603050405020304" pitchFamily="18" charset="0"/>
                <a:ea typeface="Times New Roman" panose="02020603050405020304" pitchFamily="18" charset="0"/>
              </a:rPr>
              <a:t>burchaklar</a:t>
            </a:r>
            <a:r>
              <a:rPr lang="en-US" dirty="0">
                <a:latin typeface="Times New Roman" panose="02020603050405020304" pitchFamily="18" charset="0"/>
                <a:ea typeface="Times New Roman" panose="02020603050405020304" pitchFamily="18" charset="0"/>
              </a:rPr>
              <a:t> far</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a:t>
            </a:r>
            <a:r>
              <a:rPr lang="en-US" dirty="0">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siljish</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burchagi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deyiladi</a:t>
            </a:r>
            <a:r>
              <a:rPr lang="en-US" dirty="0">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060643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p14="http://schemas.microsoft.com/office/powerpoint/2010/main" val="2960604666"/>
              </p:ext>
            </p:extLst>
          </p:nvPr>
        </p:nvGraphicFramePr>
        <p:xfrm>
          <a:off x="931863" y="250825"/>
          <a:ext cx="2922587" cy="1152525"/>
        </p:xfrm>
        <a:graphic>
          <a:graphicData uri="http://schemas.openxmlformats.org/presentationml/2006/ole">
            <mc:AlternateContent xmlns:mc="http://schemas.openxmlformats.org/markup-compatibility/2006">
              <mc:Choice xmlns:v="urn:schemas-microsoft-com:vml" Requires="v">
                <p:oleObj spid="_x0000_s5498" name="Уравнение" r:id="rId3" imgW="2197080" imgH="863280" progId="Equation.3">
                  <p:embed/>
                </p:oleObj>
              </mc:Choice>
              <mc:Fallback>
                <p:oleObj name="Уравнение" r:id="rId3" imgW="2197080" imgH="863280" progId="Equation.3">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863" y="250825"/>
                        <a:ext cx="2922587" cy="1152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0" y="1555234"/>
            <a:ext cx="3619500"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Burchak</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kichikligidan</a:t>
            </a:r>
            <a:endParaRPr lang="ru-RU"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300954930"/>
              </p:ext>
            </p:extLst>
          </p:nvPr>
        </p:nvGraphicFramePr>
        <p:xfrm>
          <a:off x="3051097" y="1581861"/>
          <a:ext cx="860581" cy="320609"/>
        </p:xfrm>
        <a:graphic>
          <a:graphicData uri="http://schemas.openxmlformats.org/presentationml/2006/ole">
            <mc:AlternateContent xmlns:mc="http://schemas.openxmlformats.org/markup-compatibility/2006">
              <mc:Choice xmlns:v="urn:schemas-microsoft-com:vml" Requires="v">
                <p:oleObj spid="_x0000_s5499" name="Уравнение" r:id="rId5" imgW="482181" imgH="177646" progId="Equation.3">
                  <p:embed/>
                </p:oleObj>
              </mc:Choice>
              <mc:Fallback>
                <p:oleObj name="Уравнение" r:id="rId5" imgW="482181" imgH="177646" progId="Equation.3">
                  <p:embed/>
                  <p:pic>
                    <p:nvPicPr>
                      <p:cNvPr id="0" name="Picture 26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1097" y="1581861"/>
                        <a:ext cx="860581" cy="32060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5082119" y="1540714"/>
            <a:ext cx="595035"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yoki</a:t>
            </a:r>
            <a:endParaRPr lang="ru-RU" dirty="0"/>
          </a:p>
        </p:txBody>
      </p:sp>
      <p:graphicFrame>
        <p:nvGraphicFramePr>
          <p:cNvPr id="14" name="Объект 13"/>
          <p:cNvGraphicFramePr>
            <a:graphicFrameLocks noChangeAspect="1"/>
          </p:cNvGraphicFramePr>
          <p:nvPr>
            <p:extLst>
              <p:ext uri="{D42A27DB-BD31-4B8C-83A1-F6EECF244321}">
                <p14:modId xmlns:p14="http://schemas.microsoft.com/office/powerpoint/2010/main" val="3748984667"/>
              </p:ext>
            </p:extLst>
          </p:nvPr>
        </p:nvGraphicFramePr>
        <p:xfrm>
          <a:off x="931863" y="2124834"/>
          <a:ext cx="1636279" cy="1227208"/>
        </p:xfrm>
        <a:graphic>
          <a:graphicData uri="http://schemas.openxmlformats.org/presentationml/2006/ole">
            <mc:AlternateContent xmlns:mc="http://schemas.openxmlformats.org/markup-compatibility/2006">
              <mc:Choice xmlns:v="urn:schemas-microsoft-com:vml" Requires="v">
                <p:oleObj spid="_x0000_s5500" name="Уравнение" r:id="rId7" imgW="1117440" imgH="838080" progId="Equation.3">
                  <p:embed/>
                </p:oleObj>
              </mc:Choice>
              <mc:Fallback>
                <p:oleObj name="Уравнение" r:id="rId7" imgW="1117440" imgH="838080" progId="Equation.3">
                  <p:embed/>
                  <p:pic>
                    <p:nvPicPr>
                      <p:cNvPr id="0" name="Picture 26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863" y="2124834"/>
                        <a:ext cx="1636279" cy="12272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Прямоугольник 18"/>
          <p:cNvSpPr/>
          <p:nvPr/>
        </p:nvSpPr>
        <p:spPr>
          <a:xfrm>
            <a:off x="-12702" y="3517880"/>
            <a:ext cx="9156701"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demak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o’y</a:t>
            </a:r>
            <a:r>
              <a:rPr lang="en-US" dirty="0">
                <a:latin typeface="Times New Roman" panose="02020603050405020304" pitchFamily="18" charset="0"/>
                <a:ea typeface="Times New Roman" panose="02020603050405020304" pitchFamily="18" charset="0"/>
              </a:rPr>
              <a:t>lama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zilish</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siq</a:t>
            </a:r>
            <a:r>
              <a:rPr lang="en-US" dirty="0" err="1">
                <a:latin typeface="Times New Roman" panose="02020603050405020304" pitchFamily="18" charset="0"/>
                <a:ea typeface="Times New Roman" panose="02020603050405020304" pitchFamily="18" charset="0"/>
              </a:rPr>
              <a:t>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burchagini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yarmiga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zilish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orasidagi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a:t>
            </a:r>
            <a:r>
              <a:rPr lang="uz-Cyrl-UZ" dirty="0">
                <a:latin typeface="Times New Roman" panose="02020603050405020304" pitchFamily="18" charset="0"/>
                <a:ea typeface="Times New Roman" panose="02020603050405020304" pitchFamily="18" charset="0"/>
              </a:rPr>
              <a:t>g’</a:t>
            </a:r>
            <a:r>
              <a:rPr lang="en-US" dirty="0" err="1">
                <a:latin typeface="Times New Roman" panose="02020603050405020304" pitchFamily="18" charset="0"/>
                <a:ea typeface="Times New Roman" panose="02020603050405020304" pitchFamily="18" charset="0"/>
              </a:rPr>
              <a:t>lanishni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21" name="Объект 20"/>
          <p:cNvGraphicFramePr>
            <a:graphicFrameLocks noChangeAspect="1"/>
          </p:cNvGraphicFramePr>
          <p:nvPr>
            <p:extLst>
              <p:ext uri="{D42A27DB-BD31-4B8C-83A1-F6EECF244321}">
                <p14:modId xmlns:p14="http://schemas.microsoft.com/office/powerpoint/2010/main" val="1947609627"/>
              </p:ext>
            </p:extLst>
          </p:nvPr>
        </p:nvGraphicFramePr>
        <p:xfrm>
          <a:off x="405735" y="4211300"/>
          <a:ext cx="1052256" cy="519790"/>
        </p:xfrm>
        <a:graphic>
          <a:graphicData uri="http://schemas.openxmlformats.org/presentationml/2006/ole">
            <mc:AlternateContent xmlns:mc="http://schemas.openxmlformats.org/markup-compatibility/2006">
              <mc:Choice xmlns:v="urn:schemas-microsoft-com:vml" Requires="v">
                <p:oleObj spid="_x0000_s5501" name="Уравнение" r:id="rId9" imgW="787058" imgH="393529" progId="Equation.3">
                  <p:embed/>
                </p:oleObj>
              </mc:Choice>
              <mc:Fallback>
                <p:oleObj name="Уравнение" r:id="rId9" imgW="787058" imgH="393529" progId="Equation.3">
                  <p:embed/>
                  <p:pic>
                    <p:nvPicPr>
                      <p:cNvPr id="0" name="Picture 26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5735" y="4211300"/>
                        <a:ext cx="1052256" cy="5197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3" name="Объект 22"/>
          <p:cNvGraphicFramePr>
            <a:graphicFrameLocks noChangeAspect="1"/>
          </p:cNvGraphicFramePr>
          <p:nvPr>
            <p:extLst>
              <p:ext uri="{D42A27DB-BD31-4B8C-83A1-F6EECF244321}">
                <p14:modId xmlns:p14="http://schemas.microsoft.com/office/powerpoint/2010/main" val="3885470949"/>
              </p:ext>
            </p:extLst>
          </p:nvPr>
        </p:nvGraphicFramePr>
        <p:xfrm>
          <a:off x="3382208" y="4211299"/>
          <a:ext cx="950833" cy="519790"/>
        </p:xfrm>
        <a:graphic>
          <a:graphicData uri="http://schemas.openxmlformats.org/presentationml/2006/ole">
            <mc:AlternateContent xmlns:mc="http://schemas.openxmlformats.org/markup-compatibility/2006">
              <mc:Choice xmlns:v="urn:schemas-microsoft-com:vml" Requires="v">
                <p:oleObj spid="_x0000_s5502" name="Уравнение" r:id="rId11" imgW="710891" imgH="393529" progId="Equation.3">
                  <p:embed/>
                </p:oleObj>
              </mc:Choice>
              <mc:Fallback>
                <p:oleObj name="Уравнение" r:id="rId11" imgW="710891" imgH="393529" progId="Equation.3">
                  <p:embed/>
                  <p:pic>
                    <p:nvPicPr>
                      <p:cNvPr id="0" name="Picture 27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208" y="4211299"/>
                        <a:ext cx="950833" cy="5197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 name="Объект 24"/>
          <p:cNvGraphicFramePr>
            <a:graphicFrameLocks noChangeAspect="1"/>
          </p:cNvGraphicFramePr>
          <p:nvPr>
            <p:extLst>
              <p:ext uri="{D42A27DB-BD31-4B8C-83A1-F6EECF244321}">
                <p14:modId xmlns:p14="http://schemas.microsoft.com/office/powerpoint/2010/main" val="2092026250"/>
              </p:ext>
            </p:extLst>
          </p:nvPr>
        </p:nvGraphicFramePr>
        <p:xfrm>
          <a:off x="394135" y="4945356"/>
          <a:ext cx="2015767" cy="570501"/>
        </p:xfrm>
        <a:graphic>
          <a:graphicData uri="http://schemas.openxmlformats.org/presentationml/2006/ole">
            <mc:AlternateContent xmlns:mc="http://schemas.openxmlformats.org/markup-compatibility/2006">
              <mc:Choice xmlns:v="urn:schemas-microsoft-com:vml" Requires="v">
                <p:oleObj spid="_x0000_s5503" name="Уравнение" r:id="rId13" imgW="1511300" imgH="431800" progId="Equation.3">
                  <p:embed/>
                </p:oleObj>
              </mc:Choice>
              <mc:Fallback>
                <p:oleObj name="Уравнение" r:id="rId13" imgW="1511300" imgH="431800" progId="Equation.3">
                  <p:embed/>
                  <p:pic>
                    <p:nvPicPr>
                      <p:cNvPr id="0" name="Picture 27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4135" y="4945356"/>
                        <a:ext cx="2015767" cy="57050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 name="Прямоугольник 25"/>
          <p:cNvSpPr/>
          <p:nvPr/>
        </p:nvSpPr>
        <p:spPr>
          <a:xfrm>
            <a:off x="3382208" y="5005798"/>
            <a:ext cx="5761792" cy="369332"/>
          </a:xfrm>
          <a:prstGeom prst="rect">
            <a:avLst/>
          </a:prstGeom>
        </p:spPr>
        <p:txBody>
          <a:bodyPr wrap="square">
            <a:spAutoFit/>
          </a:bodyPr>
          <a:lstStyle/>
          <a:p>
            <a:pPr indent="449580">
              <a:spcAft>
                <a:spcPts val="0"/>
              </a:spcAft>
            </a:pPr>
            <a:r>
              <a:rPr lang="en-US" dirty="0">
                <a:latin typeface="Times New Roman" panose="02020603050405020304" pitchFamily="18" charset="0"/>
                <a:ea typeface="Times New Roman" panose="02020603050405020304" pitchFamily="18" charset="0"/>
              </a:rPr>
              <a:t>O</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irgi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a:t>
            </a:r>
            <a:r>
              <a:rPr lang="en-US" dirty="0">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sof</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siljishdagi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Guk</a:t>
            </a:r>
            <a:r>
              <a:rPr lang="en-US" dirty="0">
                <a:solidFill>
                  <a:srgbClr val="0000FF"/>
                </a:solidFill>
                <a:latin typeface="Times New Roman" panose="02020603050405020304" pitchFamily="18" charset="0"/>
                <a:ea typeface="Times New Roman" panose="02020603050405020304" pitchFamily="18" charset="0"/>
              </a:rPr>
              <a:t> </a:t>
            </a:r>
            <a:r>
              <a:rPr lang="uz-Cyrl-UZ" dirty="0">
                <a:solidFill>
                  <a:srgbClr val="0000FF"/>
                </a:solidFill>
                <a:latin typeface="Times New Roman" panose="02020603050405020304" pitchFamily="18" charset="0"/>
                <a:ea typeface="Times New Roman" panose="02020603050405020304" pitchFamily="18" charset="0"/>
              </a:rPr>
              <a:t>q</a:t>
            </a:r>
            <a:r>
              <a:rPr lang="en-US" dirty="0" err="1">
                <a:solidFill>
                  <a:srgbClr val="0000FF"/>
                </a:solidFill>
                <a:latin typeface="Times New Roman" panose="02020603050405020304" pitchFamily="18" charset="0"/>
                <a:ea typeface="Times New Roman" panose="02020603050405020304" pitchFamily="18" charset="0"/>
              </a:rPr>
              <a:t>onuni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deyiladi</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Bunda</a:t>
            </a:r>
            <a:endParaRPr lang="ru-RU" sz="1100" dirty="0">
              <a:effectLst/>
              <a:latin typeface="Arial" panose="020B0604020202020204" pitchFamily="34" charset="0"/>
              <a:ea typeface="Times New Roman" panose="02020603050405020304" pitchFamily="18" charset="0"/>
            </a:endParaRPr>
          </a:p>
        </p:txBody>
      </p:sp>
      <p:graphicFrame>
        <p:nvGraphicFramePr>
          <p:cNvPr id="31" name="Объект 30"/>
          <p:cNvGraphicFramePr>
            <a:graphicFrameLocks noChangeAspect="1"/>
          </p:cNvGraphicFramePr>
          <p:nvPr>
            <p:extLst>
              <p:ext uri="{D42A27DB-BD31-4B8C-83A1-F6EECF244321}">
                <p14:modId xmlns:p14="http://schemas.microsoft.com/office/powerpoint/2010/main" val="276500924"/>
              </p:ext>
            </p:extLst>
          </p:nvPr>
        </p:nvGraphicFramePr>
        <p:xfrm>
          <a:off x="481801" y="5856554"/>
          <a:ext cx="976190" cy="557822"/>
        </p:xfrm>
        <a:graphic>
          <a:graphicData uri="http://schemas.openxmlformats.org/presentationml/2006/ole">
            <mc:AlternateContent xmlns:mc="http://schemas.openxmlformats.org/markup-compatibility/2006">
              <mc:Choice xmlns:v="urn:schemas-microsoft-com:vml" Requires="v">
                <p:oleObj spid="_x0000_s5504" name="Уравнение" r:id="rId15" imgW="761669" imgH="431613" progId="Equation.3">
                  <p:embed/>
                </p:oleObj>
              </mc:Choice>
              <mc:Fallback>
                <p:oleObj name="Уравнение" r:id="rId15" imgW="761669" imgH="431613" progId="Equation.3">
                  <p:embed/>
                  <p:pic>
                    <p:nvPicPr>
                      <p:cNvPr id="0" name="Picture 27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81801" y="5856554"/>
                        <a:ext cx="976190" cy="55782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 name="Прямоугольник 31"/>
          <p:cNvSpPr/>
          <p:nvPr/>
        </p:nvSpPr>
        <p:spPr>
          <a:xfrm>
            <a:off x="2605903" y="5834601"/>
            <a:ext cx="6538097" cy="646331"/>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Bu yerda E- siljishdagi elastilik modulidir.(13)uchta fizik kattaliklar orasidagi matematik bog’lanishdir.</a:t>
            </a:r>
            <a:endParaRPr lang="ru-RU" dirty="0"/>
          </a:p>
        </p:txBody>
      </p:sp>
    </p:spTree>
    <p:extLst>
      <p:ext uri="{BB962C8B-B14F-4D97-AF65-F5344CB8AC3E}">
        <p14:creationId xmlns:p14="http://schemas.microsoft.com/office/powerpoint/2010/main" val="3808456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1" y="1"/>
            <a:ext cx="9258300" cy="952500"/>
          </a:xfrm>
        </p:spPr>
        <p:txBody>
          <a:bodyPr/>
          <a:lstStyle/>
          <a:p>
            <a:pPr marL="0" indent="0">
              <a:buNone/>
            </a:pPr>
            <a:r>
              <a:rPr lang="uz-Cyrl-UZ" b="1" dirty="0" smtClean="0"/>
              <a:t>Sof </a:t>
            </a:r>
            <a:r>
              <a:rPr lang="uz-Cyrl-UZ" b="1" dirty="0"/>
              <a:t>siljishdagi hisoblash tenglamalari.</a:t>
            </a:r>
            <a:endParaRPr lang="ru-RU" dirty="0"/>
          </a:p>
        </p:txBody>
      </p:sp>
      <p:sp>
        <p:nvSpPr>
          <p:cNvPr id="4" name="Прямоугольник 3"/>
          <p:cNvSpPr/>
          <p:nvPr/>
        </p:nvSpPr>
        <p:spPr>
          <a:xfrm>
            <a:off x="10158" y="1050836"/>
            <a:ext cx="9133841" cy="923330"/>
          </a:xfrm>
          <a:prstGeom prst="rect">
            <a:avLst/>
          </a:prstGeom>
        </p:spPr>
        <p:txBody>
          <a:bodyPr wrap="squar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Siljish deformatsiyasida ruhsat etilgan kuchlanishni tanlash mustahkamlik nazariyalari yordamida bajariladi.</a:t>
            </a:r>
            <a:endParaRPr lang="ru-RU" sz="1100" dirty="0">
              <a:latin typeface="Arial" panose="020B0604020202020204" pitchFamily="34"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Ikkinchi  nazariyaga ko’ra </a:t>
            </a:r>
            <a:endParaRPr lang="ru-RU" sz="1100" dirty="0">
              <a:effectLst/>
              <a:latin typeface="Arial" panose="020B0604020202020204" pitchFamily="34"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105503289"/>
              </p:ext>
            </p:extLst>
          </p:nvPr>
        </p:nvGraphicFramePr>
        <p:xfrm>
          <a:off x="2910412" y="2072501"/>
          <a:ext cx="1395951" cy="352823"/>
        </p:xfrm>
        <a:graphic>
          <a:graphicData uri="http://schemas.openxmlformats.org/presentationml/2006/ole">
            <mc:AlternateContent xmlns:mc="http://schemas.openxmlformats.org/markup-compatibility/2006">
              <mc:Choice xmlns:v="urn:schemas-microsoft-com:vml" Requires="v">
                <p:oleObj spid="_x0000_s6566" name="Уравнение" r:id="rId3" imgW="863225" imgH="215806" progId="Equation.3">
                  <p:embed/>
                </p:oleObj>
              </mc:Choice>
              <mc:Fallback>
                <p:oleObj name="Уравнение" r:id="rId3" imgW="863225" imgH="215806" progId="Equation.3">
                  <p:embed/>
                  <p:pic>
                    <p:nvPicPr>
                      <p:cNvPr id="0" name="Picture 27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0412" y="2072501"/>
                        <a:ext cx="1395951" cy="3528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10158" y="2523659"/>
            <a:ext cx="5984242"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P</a:t>
            </a:r>
            <a:r>
              <a:rPr lang="uz-Cyrl-UZ" dirty="0" smtClean="0">
                <a:latin typeface="Times New Roman" panose="02020603050405020304" pitchFamily="18" charset="0"/>
                <a:ea typeface="Times New Roman" panose="02020603050405020304" pitchFamily="18" charset="0"/>
              </a:rPr>
              <a:t>o’lat </a:t>
            </a:r>
            <a:r>
              <a:rPr lang="uz-Cyrl-UZ" dirty="0">
                <a:latin typeface="Times New Roman" panose="02020603050405020304" pitchFamily="18" charset="0"/>
                <a:ea typeface="Times New Roman" panose="02020603050405020304" pitchFamily="18" charset="0"/>
              </a:rPr>
              <a:t>uchun  µ =0,3  qabul qilinsa</a:t>
            </a:r>
            <a:endParaRPr lang="ru-RU" dirty="0"/>
          </a:p>
        </p:txBody>
      </p:sp>
      <p:graphicFrame>
        <p:nvGraphicFramePr>
          <p:cNvPr id="10" name="Объект 9"/>
          <p:cNvGraphicFramePr>
            <a:graphicFrameLocks noChangeAspect="1"/>
          </p:cNvGraphicFramePr>
          <p:nvPr>
            <p:extLst>
              <p:ext uri="{D42A27DB-BD31-4B8C-83A1-F6EECF244321}">
                <p14:modId xmlns:p14="http://schemas.microsoft.com/office/powerpoint/2010/main" val="359492278"/>
              </p:ext>
            </p:extLst>
          </p:nvPr>
        </p:nvGraphicFramePr>
        <p:xfrm>
          <a:off x="2823740" y="2987517"/>
          <a:ext cx="1569294" cy="388105"/>
        </p:xfrm>
        <a:graphic>
          <a:graphicData uri="http://schemas.openxmlformats.org/presentationml/2006/ole">
            <mc:AlternateContent xmlns:mc="http://schemas.openxmlformats.org/markup-compatibility/2006">
              <mc:Choice xmlns:v="urn:schemas-microsoft-com:vml" Requires="v">
                <p:oleObj spid="_x0000_s6567" name="Уравнение" r:id="rId5" imgW="888614" imgH="215806" progId="Equation.3">
                  <p:embed/>
                </p:oleObj>
              </mc:Choice>
              <mc:Fallback>
                <p:oleObj name="Уравнение" r:id="rId5" imgW="888614" imgH="215806" progId="Equation.3">
                  <p:embed/>
                  <p:pic>
                    <p:nvPicPr>
                      <p:cNvPr id="0" name="Picture 27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3740" y="2987517"/>
                        <a:ext cx="1569294" cy="3881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0" y="3470148"/>
            <a:ext cx="3229089" cy="369332"/>
          </a:xfrm>
          <a:prstGeom prst="rect">
            <a:avLst/>
          </a:prstGeom>
        </p:spPr>
        <p:txBody>
          <a:bodyPr wrap="non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Uchinchi nazariyaga binoan</a:t>
            </a:r>
            <a:endParaRPr lang="ru-RU" sz="1100" dirty="0">
              <a:effectLst/>
              <a:latin typeface="Arial" panose="020B0604020202020204" pitchFamily="34" charset="0"/>
              <a:ea typeface="Times New Roman" panose="02020603050405020304" pitchFamily="18" charset="0"/>
            </a:endParaRPr>
          </a:p>
        </p:txBody>
      </p:sp>
      <p:graphicFrame>
        <p:nvGraphicFramePr>
          <p:cNvPr id="14" name="Объект 13"/>
          <p:cNvGraphicFramePr>
            <a:graphicFrameLocks noChangeAspect="1"/>
          </p:cNvGraphicFramePr>
          <p:nvPr>
            <p:extLst>
              <p:ext uri="{D42A27DB-BD31-4B8C-83A1-F6EECF244321}">
                <p14:modId xmlns:p14="http://schemas.microsoft.com/office/powerpoint/2010/main" val="2147260012"/>
              </p:ext>
            </p:extLst>
          </p:nvPr>
        </p:nvGraphicFramePr>
        <p:xfrm>
          <a:off x="1376784" y="3934006"/>
          <a:ext cx="843707" cy="352823"/>
        </p:xfrm>
        <a:graphic>
          <a:graphicData uri="http://schemas.openxmlformats.org/presentationml/2006/ole">
            <mc:AlternateContent xmlns:mc="http://schemas.openxmlformats.org/markup-compatibility/2006">
              <mc:Choice xmlns:v="urn:schemas-microsoft-com:vml" Requires="v">
                <p:oleObj spid="_x0000_s6568" name="Уравнение" r:id="rId7" imgW="520474" imgH="215806" progId="Equation.3">
                  <p:embed/>
                </p:oleObj>
              </mc:Choice>
              <mc:Fallback>
                <p:oleObj name="Уравнение" r:id="rId7" imgW="520474" imgH="215806" progId="Equation.3">
                  <p:embed/>
                  <p:pic>
                    <p:nvPicPr>
                      <p:cNvPr id="0" name="Picture 28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6784" y="3934006"/>
                        <a:ext cx="843707" cy="3528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Прямоугольник 14"/>
          <p:cNvSpPr/>
          <p:nvPr/>
        </p:nvSpPr>
        <p:spPr>
          <a:xfrm>
            <a:off x="2617911" y="3917497"/>
            <a:ext cx="652743"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yoki </a:t>
            </a:r>
            <a:endParaRPr lang="ru-RU" dirty="0"/>
          </a:p>
        </p:txBody>
      </p:sp>
      <p:graphicFrame>
        <p:nvGraphicFramePr>
          <p:cNvPr id="17" name="Объект 16"/>
          <p:cNvGraphicFramePr>
            <a:graphicFrameLocks noChangeAspect="1"/>
          </p:cNvGraphicFramePr>
          <p:nvPr>
            <p:extLst>
              <p:ext uri="{D42A27DB-BD31-4B8C-83A1-F6EECF244321}">
                <p14:modId xmlns:p14="http://schemas.microsoft.com/office/powerpoint/2010/main" val="3567918964"/>
              </p:ext>
            </p:extLst>
          </p:nvPr>
        </p:nvGraphicFramePr>
        <p:xfrm>
          <a:off x="3608387" y="3934006"/>
          <a:ext cx="1104488" cy="352823"/>
        </p:xfrm>
        <a:graphic>
          <a:graphicData uri="http://schemas.openxmlformats.org/presentationml/2006/ole">
            <mc:AlternateContent xmlns:mc="http://schemas.openxmlformats.org/markup-compatibility/2006">
              <mc:Choice xmlns:v="urn:schemas-microsoft-com:vml" Requires="v">
                <p:oleObj spid="_x0000_s6569" name="Уравнение" r:id="rId9" imgW="685502" imgH="215806" progId="Equation.3">
                  <p:embed/>
                </p:oleObj>
              </mc:Choice>
              <mc:Fallback>
                <p:oleObj name="Уравнение" r:id="rId9" imgW="685502" imgH="215806" progId="Equation.3">
                  <p:embed/>
                  <p:pic>
                    <p:nvPicPr>
                      <p:cNvPr id="0" name="Picture 28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08387" y="3934006"/>
                        <a:ext cx="1104488" cy="3528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Прямоугольник 18"/>
          <p:cNvSpPr/>
          <p:nvPr/>
        </p:nvSpPr>
        <p:spPr>
          <a:xfrm>
            <a:off x="-19286" y="4309443"/>
            <a:ext cx="3289940" cy="369332"/>
          </a:xfrm>
          <a:prstGeom prst="rect">
            <a:avLst/>
          </a:prstGeom>
        </p:spPr>
        <p:txBody>
          <a:bodyPr wrap="non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To’rtinchi nazariyaga asosan</a:t>
            </a:r>
            <a:endParaRPr lang="ru-RU" sz="1100" dirty="0">
              <a:effectLst/>
              <a:latin typeface="Arial" panose="020B0604020202020204" pitchFamily="34" charset="0"/>
              <a:ea typeface="Times New Roman" panose="02020603050405020304" pitchFamily="18" charset="0"/>
            </a:endParaRPr>
          </a:p>
        </p:txBody>
      </p:sp>
      <p:graphicFrame>
        <p:nvGraphicFramePr>
          <p:cNvPr id="21" name="Объект 20"/>
          <p:cNvGraphicFramePr>
            <a:graphicFrameLocks noChangeAspect="1"/>
          </p:cNvGraphicFramePr>
          <p:nvPr>
            <p:extLst>
              <p:ext uri="{D42A27DB-BD31-4B8C-83A1-F6EECF244321}">
                <p14:modId xmlns:p14="http://schemas.microsoft.com/office/powerpoint/2010/main" val="1179333379"/>
              </p:ext>
            </p:extLst>
          </p:nvPr>
        </p:nvGraphicFramePr>
        <p:xfrm>
          <a:off x="1253432" y="4731392"/>
          <a:ext cx="1119829" cy="444864"/>
        </p:xfrm>
        <a:graphic>
          <a:graphicData uri="http://schemas.openxmlformats.org/presentationml/2006/ole">
            <mc:AlternateContent xmlns:mc="http://schemas.openxmlformats.org/markup-compatibility/2006">
              <mc:Choice xmlns:v="urn:schemas-microsoft-com:vml" Requires="v">
                <p:oleObj spid="_x0000_s6570" name="Уравнение" r:id="rId11" imgW="698500" imgH="279400" progId="Equation.3">
                  <p:embed/>
                </p:oleObj>
              </mc:Choice>
              <mc:Fallback>
                <p:oleObj name="Уравнение" r:id="rId11" imgW="698500" imgH="279400" progId="Equation.3">
                  <p:embed/>
                  <p:pic>
                    <p:nvPicPr>
                      <p:cNvPr id="0" name="Picture 28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53432" y="4731392"/>
                        <a:ext cx="1119829" cy="4448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 name="Прямоугольник 23"/>
          <p:cNvSpPr/>
          <p:nvPr/>
        </p:nvSpPr>
        <p:spPr>
          <a:xfrm>
            <a:off x="2576346" y="4751565"/>
            <a:ext cx="652743"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yoki </a:t>
            </a:r>
            <a:endParaRPr lang="ru-RU" dirty="0"/>
          </a:p>
        </p:txBody>
      </p:sp>
      <p:graphicFrame>
        <p:nvGraphicFramePr>
          <p:cNvPr id="26" name="Объект 25"/>
          <p:cNvGraphicFramePr>
            <a:graphicFrameLocks noChangeAspect="1"/>
          </p:cNvGraphicFramePr>
          <p:nvPr>
            <p:extLst>
              <p:ext uri="{D42A27DB-BD31-4B8C-83A1-F6EECF244321}">
                <p14:modId xmlns:p14="http://schemas.microsoft.com/office/powerpoint/2010/main" val="791047765"/>
              </p:ext>
            </p:extLst>
          </p:nvPr>
        </p:nvGraphicFramePr>
        <p:xfrm>
          <a:off x="3477228" y="4759771"/>
          <a:ext cx="1366805" cy="388105"/>
        </p:xfrm>
        <a:graphic>
          <a:graphicData uri="http://schemas.openxmlformats.org/presentationml/2006/ole">
            <mc:AlternateContent xmlns:mc="http://schemas.openxmlformats.org/markup-compatibility/2006">
              <mc:Choice xmlns:v="urn:schemas-microsoft-com:vml" Requires="v">
                <p:oleObj spid="_x0000_s6571" name="Уравнение" r:id="rId13" imgW="774364" imgH="215806" progId="Equation.3">
                  <p:embed/>
                </p:oleObj>
              </mc:Choice>
              <mc:Fallback>
                <p:oleObj name="Уравнение" r:id="rId13" imgW="774364" imgH="215806" progId="Equation.3">
                  <p:embed/>
                  <p:pic>
                    <p:nvPicPr>
                      <p:cNvPr id="0" name="Picture 28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77228" y="4759771"/>
                        <a:ext cx="1366805" cy="3881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Прямоугольник 27"/>
          <p:cNvSpPr/>
          <p:nvPr/>
        </p:nvSpPr>
        <p:spPr>
          <a:xfrm>
            <a:off x="0" y="5216809"/>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Avvallari </a:t>
            </a:r>
            <a:r>
              <a:rPr lang="uz-Cyrl-UZ" dirty="0">
                <a:latin typeface="Times New Roman" panose="02020603050405020304" pitchFamily="18" charset="0"/>
                <a:ea typeface="Times New Roman" panose="02020603050405020304" pitchFamily="18" charset="0"/>
              </a:rPr>
              <a:t>ikkinchi nazariya bo’yicha hisoblanilgan, ya’ni hozirgi paytda to’rtinchi nazariya bo’yicha loyihalash ishlari olib boriladi. </a:t>
            </a:r>
            <a:r>
              <a:rPr lang="uz-Cyrl-UZ" dirty="0" smtClean="0">
                <a:latin typeface="Times New Roman" panose="02020603050405020304" pitchFamily="18" charset="0"/>
                <a:ea typeface="Times New Roman" panose="02020603050405020304" pitchFamily="18" charset="0"/>
              </a:rPr>
              <a:t>Demak </a:t>
            </a:r>
            <a:endParaRPr lang="ru-RU" dirty="0"/>
          </a:p>
        </p:txBody>
      </p:sp>
      <p:graphicFrame>
        <p:nvGraphicFramePr>
          <p:cNvPr id="30" name="Объект 29"/>
          <p:cNvGraphicFramePr>
            <a:graphicFrameLocks noChangeAspect="1"/>
          </p:cNvGraphicFramePr>
          <p:nvPr>
            <p:extLst>
              <p:ext uri="{D42A27DB-BD31-4B8C-83A1-F6EECF244321}">
                <p14:modId xmlns:p14="http://schemas.microsoft.com/office/powerpoint/2010/main" val="16478592"/>
              </p:ext>
            </p:extLst>
          </p:nvPr>
        </p:nvGraphicFramePr>
        <p:xfrm>
          <a:off x="2845272" y="5863140"/>
          <a:ext cx="1119829" cy="352823"/>
        </p:xfrm>
        <a:graphic>
          <a:graphicData uri="http://schemas.openxmlformats.org/presentationml/2006/ole">
            <mc:AlternateContent xmlns:mc="http://schemas.openxmlformats.org/markup-compatibility/2006">
              <mc:Choice xmlns:v="urn:schemas-microsoft-com:vml" Requires="v">
                <p:oleObj spid="_x0000_s6572" name="Уравнение" r:id="rId15" imgW="698197" imgH="215806" progId="Equation.3">
                  <p:embed/>
                </p:oleObj>
              </mc:Choice>
              <mc:Fallback>
                <p:oleObj name="Уравнение" r:id="rId15" imgW="698197" imgH="215806" progId="Equation.3">
                  <p:embed/>
                  <p:pic>
                    <p:nvPicPr>
                      <p:cNvPr id="0" name="Picture 28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845272" y="5863140"/>
                        <a:ext cx="1119829" cy="3528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 name="Прямоугольник 31"/>
          <p:cNvSpPr/>
          <p:nvPr/>
        </p:nvSpPr>
        <p:spPr>
          <a:xfrm>
            <a:off x="382865" y="6335296"/>
            <a:ext cx="1415772" cy="369332"/>
          </a:xfrm>
          <a:prstGeom prst="rect">
            <a:avLst/>
          </a:prstGeom>
        </p:spPr>
        <p:txBody>
          <a:bodyPr wrap="none">
            <a:spAutoFit/>
          </a:bodyPr>
          <a:lstStyle/>
          <a:p>
            <a:r>
              <a:rPr lang="en-US" dirty="0">
                <a:latin typeface="Times New Roman" panose="02020603050405020304" pitchFamily="18" charset="0"/>
                <a:ea typeface="Times New Roman" panose="02020603050405020304" pitchFamily="18" charset="0"/>
              </a:rPr>
              <a:t>P</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endParaRPr lang="ru-RU" dirty="0"/>
          </a:p>
        </p:txBody>
      </p:sp>
      <p:graphicFrame>
        <p:nvGraphicFramePr>
          <p:cNvPr id="34" name="Объект 33"/>
          <p:cNvGraphicFramePr>
            <a:graphicFrameLocks noChangeAspect="1"/>
          </p:cNvGraphicFramePr>
          <p:nvPr>
            <p:extLst>
              <p:ext uri="{D42A27DB-BD31-4B8C-83A1-F6EECF244321}">
                <p14:modId xmlns:p14="http://schemas.microsoft.com/office/powerpoint/2010/main" val="3406932208"/>
              </p:ext>
            </p:extLst>
          </p:nvPr>
        </p:nvGraphicFramePr>
        <p:xfrm>
          <a:off x="2151006" y="6377323"/>
          <a:ext cx="850680" cy="320748"/>
        </p:xfrm>
        <a:graphic>
          <a:graphicData uri="http://schemas.openxmlformats.org/presentationml/2006/ole">
            <mc:AlternateContent xmlns:mc="http://schemas.openxmlformats.org/markup-compatibility/2006">
              <mc:Choice xmlns:v="urn:schemas-microsoft-com:vml" Requires="v">
                <p:oleObj spid="_x0000_s6573" name="Уравнение" r:id="rId17" imgW="583693" imgH="215713" progId="Equation.3">
                  <p:embed/>
                </p:oleObj>
              </mc:Choice>
              <mc:Fallback>
                <p:oleObj name="Уравнение" r:id="rId17" imgW="583693" imgH="215713" progId="Equation.3">
                  <p:embed/>
                  <p:pic>
                    <p:nvPicPr>
                      <p:cNvPr id="0" name="Picture 28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151006" y="6377323"/>
                        <a:ext cx="850680" cy="3207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 name="Прямоугольник 34"/>
          <p:cNvSpPr/>
          <p:nvPr/>
        </p:nvSpPr>
        <p:spPr>
          <a:xfrm>
            <a:off x="3056537" y="6344683"/>
            <a:ext cx="710451"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mPa, </a:t>
            </a:r>
            <a:endParaRPr lang="ru-RU" dirty="0"/>
          </a:p>
        </p:txBody>
      </p:sp>
      <p:graphicFrame>
        <p:nvGraphicFramePr>
          <p:cNvPr id="37" name="Объект 36"/>
          <p:cNvGraphicFramePr>
            <a:graphicFrameLocks noChangeAspect="1"/>
          </p:cNvGraphicFramePr>
          <p:nvPr>
            <p:extLst>
              <p:ext uri="{D42A27DB-BD31-4B8C-83A1-F6EECF244321}">
                <p14:modId xmlns:p14="http://schemas.microsoft.com/office/powerpoint/2010/main" val="3946259497"/>
              </p:ext>
            </p:extLst>
          </p:nvPr>
        </p:nvGraphicFramePr>
        <p:xfrm>
          <a:off x="3860940" y="6362106"/>
          <a:ext cx="780951" cy="320748"/>
        </p:xfrm>
        <a:graphic>
          <a:graphicData uri="http://schemas.openxmlformats.org/presentationml/2006/ole">
            <mc:AlternateContent xmlns:mc="http://schemas.openxmlformats.org/markup-compatibility/2006">
              <mc:Choice xmlns:v="urn:schemas-microsoft-com:vml" Requires="v">
                <p:oleObj spid="_x0000_s6574" name="Уравнение" r:id="rId19" imgW="532937" imgH="215713" progId="Equation.3">
                  <p:embed/>
                </p:oleObj>
              </mc:Choice>
              <mc:Fallback>
                <p:oleObj name="Уравнение" r:id="rId19" imgW="532937" imgH="215713" progId="Equation.3">
                  <p:embed/>
                  <p:pic>
                    <p:nvPicPr>
                      <p:cNvPr id="0" name="Picture 286"/>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860940" y="6362106"/>
                        <a:ext cx="780951" cy="3207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Прямоугольник 37"/>
          <p:cNvSpPr/>
          <p:nvPr/>
        </p:nvSpPr>
        <p:spPr>
          <a:xfrm>
            <a:off x="4839121" y="6329692"/>
            <a:ext cx="954172"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mPa dir.</a:t>
            </a:r>
            <a:endParaRPr lang="ru-RU" dirty="0"/>
          </a:p>
        </p:txBody>
      </p:sp>
    </p:spTree>
    <p:extLst>
      <p:ext uri="{BB962C8B-B14F-4D97-AF65-F5344CB8AC3E}">
        <p14:creationId xmlns:p14="http://schemas.microsoft.com/office/powerpoint/2010/main" val="3253808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232140" cy="932596"/>
          </a:xfrm>
        </p:spPr>
        <p:txBody>
          <a:bodyPr>
            <a:normAutofit fontScale="90000"/>
          </a:bodyPr>
          <a:lstStyle/>
          <a:p>
            <a:pPr marL="0" indent="0">
              <a:buNone/>
            </a:pPr>
            <a:r>
              <a:rPr lang="uz-Cyrl-UZ" b="1" dirty="0" smtClean="0"/>
              <a:t>Siljishdagi </a:t>
            </a:r>
            <a:r>
              <a:rPr lang="uz-Cyrl-UZ" b="1" dirty="0"/>
              <a:t>potentsial energiya.</a:t>
            </a:r>
            <a:endParaRPr lang="ru-RU" dirty="0"/>
          </a:p>
        </p:txBody>
      </p:sp>
      <p:sp>
        <p:nvSpPr>
          <p:cNvPr id="4" name="Прямоугольник 3"/>
          <p:cNvSpPr/>
          <p:nvPr/>
        </p:nvSpPr>
        <p:spPr>
          <a:xfrm>
            <a:off x="0" y="1059596"/>
            <a:ext cx="9144000" cy="923330"/>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isob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tekkis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kuchlanganlik</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olatining</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ususiy</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oli</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lga</a:t>
            </a:r>
            <a:r>
              <a:rPr lang="uz-Cyrl-UZ" dirty="0">
                <a:latin typeface="Times New Roman" panose="02020603050405020304" pitchFamily="18" charset="0"/>
                <a:ea typeface="Times New Roman" panose="02020603050405020304" pitchFamily="18" charset="0"/>
              </a:rPr>
              <a:t>nligini  h</a:t>
            </a:r>
            <a:r>
              <a:rPr lang="en-US" dirty="0" err="1">
                <a:latin typeface="Times New Roman" panose="02020603050405020304" pitchFamily="18" charset="0"/>
                <a:ea typeface="Times New Roman" panose="02020603050405020304" pitchFamily="18" charset="0"/>
              </a:rPr>
              <a:t>isobga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olsak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iyaning</a:t>
            </a:r>
            <a:r>
              <a:rPr lang="en-US" dirty="0">
                <a:latin typeface="Times New Roman" panose="02020603050405020304" pitchFamily="18" charset="0"/>
                <a:ea typeface="Times New Roman" panose="02020603050405020304" pitchFamily="18" charset="0"/>
              </a:rPr>
              <a:t> </a:t>
            </a:r>
            <a:r>
              <a:rPr lang="en-US" b="1" u="sng" dirty="0">
                <a:solidFill>
                  <a:srgbClr val="0000FF"/>
                </a:solidFill>
                <a:latin typeface="Times New Roman" panose="02020603050405020304" pitchFamily="18" charset="0"/>
                <a:ea typeface="Times New Roman" panose="02020603050405020304" pitchFamily="18" charset="0"/>
              </a:rPr>
              <a:t>SOLISHTIRMA</a:t>
            </a:r>
            <a:r>
              <a:rPr lang="en-US" b="1" dirty="0">
                <a:solidFill>
                  <a:srgbClr val="0000FF"/>
                </a:solidFill>
                <a:latin typeface="Times New Roman" panose="02020603050405020304" pitchFamily="18" charset="0"/>
                <a:ea typeface="Times New Roman" panose="02020603050405020304" pitchFamily="18" charset="0"/>
              </a:rPr>
              <a:t> </a:t>
            </a:r>
            <a:r>
              <a:rPr lang="en-US" b="1" dirty="0" err="1">
                <a:solidFill>
                  <a:srgbClr val="0000FF"/>
                </a:solidFill>
                <a:latin typeface="Times New Roman" panose="02020603050405020304" pitchFamily="18" charset="0"/>
                <a:ea typeface="Times New Roman" panose="02020603050405020304" pitchFamily="18" charset="0"/>
              </a:rPr>
              <a:t>poten</a:t>
            </a:r>
            <a:r>
              <a:rPr lang="uz-Cyrl-UZ" b="1" dirty="0">
                <a:solidFill>
                  <a:srgbClr val="0000FF"/>
                </a:solidFill>
                <a:latin typeface="Times New Roman" panose="02020603050405020304" pitchFamily="18" charset="0"/>
                <a:ea typeface="Times New Roman" panose="02020603050405020304" pitchFamily="18" charset="0"/>
              </a:rPr>
              <a:t>ts</a:t>
            </a:r>
            <a:r>
              <a:rPr lang="en-US" b="1" dirty="0" err="1">
                <a:solidFill>
                  <a:srgbClr val="0000FF"/>
                </a:solidFill>
                <a:latin typeface="Times New Roman" panose="02020603050405020304" pitchFamily="18" charset="0"/>
                <a:ea typeface="Times New Roman" panose="02020603050405020304" pitchFamily="18" charset="0"/>
              </a:rPr>
              <a:t>ial</a:t>
            </a:r>
            <a:r>
              <a:rPr lang="en-US" b="1" dirty="0">
                <a:solidFill>
                  <a:srgbClr val="0000FF"/>
                </a:solidFill>
                <a:latin typeface="Times New Roman" panose="02020603050405020304" pitchFamily="18" charset="0"/>
                <a:ea typeface="Times New Roman" panose="02020603050405020304" pitchFamily="18" charset="0"/>
              </a:rPr>
              <a:t> </a:t>
            </a:r>
            <a:r>
              <a:rPr lang="en-US" b="1" dirty="0" err="1">
                <a:solidFill>
                  <a:srgbClr val="0000FF"/>
                </a:solidFill>
                <a:latin typeface="Times New Roman" panose="02020603050405020304" pitchFamily="18" charset="0"/>
                <a:ea typeface="Times New Roman" panose="02020603050405020304" pitchFamily="18" charset="0"/>
              </a:rPr>
              <a:t>energiyasi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uyidagicha</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isoblanadi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6" name="Объект 5"/>
          <p:cNvGraphicFramePr>
            <a:graphicFrameLocks noChangeAspect="1"/>
          </p:cNvGraphicFramePr>
          <p:nvPr>
            <p:extLst>
              <p:ext uri="{D42A27DB-BD31-4B8C-83A1-F6EECF244321}">
                <p14:modId xmlns:p14="http://schemas.microsoft.com/office/powerpoint/2010/main" val="3064649131"/>
              </p:ext>
            </p:extLst>
          </p:nvPr>
        </p:nvGraphicFramePr>
        <p:xfrm>
          <a:off x="2799700" y="2017982"/>
          <a:ext cx="2565982" cy="571769"/>
        </p:xfrm>
        <a:graphic>
          <a:graphicData uri="http://schemas.openxmlformats.org/presentationml/2006/ole">
            <mc:AlternateContent xmlns:mc="http://schemas.openxmlformats.org/markup-compatibility/2006">
              <mc:Choice xmlns:v="urn:schemas-microsoft-com:vml" Requires="v">
                <p:oleObj spid="_x0000_s7446" name="Уравнение" r:id="rId3" imgW="1752600" imgH="393700" progId="Equation.3">
                  <p:embed/>
                </p:oleObj>
              </mc:Choice>
              <mc:Fallback>
                <p:oleObj name="Уравнение" r:id="rId3" imgW="1752600" imgH="393700" progId="Equation.3">
                  <p:embed/>
                  <p:pic>
                    <p:nvPicPr>
                      <p:cNvPr id="0" name="Picture 1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9700" y="2017982"/>
                        <a:ext cx="2565982" cy="57176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2632472066"/>
              </p:ext>
            </p:extLst>
          </p:nvPr>
        </p:nvGraphicFramePr>
        <p:xfrm>
          <a:off x="277678" y="2823374"/>
          <a:ext cx="571769" cy="320748"/>
        </p:xfrm>
        <a:graphic>
          <a:graphicData uri="http://schemas.openxmlformats.org/presentationml/2006/ole">
            <mc:AlternateContent xmlns:mc="http://schemas.openxmlformats.org/markup-compatibility/2006">
              <mc:Choice xmlns:v="urn:schemas-microsoft-com:vml" Requires="v">
                <p:oleObj spid="_x0000_s7447" name="Уравнение" r:id="rId5" imgW="393359" imgH="215713" progId="Equation.3">
                  <p:embed/>
                </p:oleObj>
              </mc:Choice>
              <mc:Fallback>
                <p:oleObj name="Уравнение" r:id="rId5" imgW="393359" imgH="215713" progId="Equation.3">
                  <p:embed/>
                  <p:pic>
                    <p:nvPicPr>
                      <p:cNvPr id="0" name="Picture 16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678" y="2823374"/>
                        <a:ext cx="571769" cy="3207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114262952"/>
              </p:ext>
            </p:extLst>
          </p:nvPr>
        </p:nvGraphicFramePr>
        <p:xfrm>
          <a:off x="1507627" y="2823374"/>
          <a:ext cx="739115" cy="320748"/>
        </p:xfrm>
        <a:graphic>
          <a:graphicData uri="http://schemas.openxmlformats.org/presentationml/2006/ole">
            <mc:AlternateContent xmlns:mc="http://schemas.openxmlformats.org/markup-compatibility/2006">
              <mc:Choice xmlns:v="urn:schemas-microsoft-com:vml" Requires="v">
                <p:oleObj spid="_x0000_s7448" name="Уравнение" r:id="rId7" imgW="508000" imgH="228600" progId="Equation.3">
                  <p:embed/>
                </p:oleObj>
              </mc:Choice>
              <mc:Fallback>
                <p:oleObj name="Уравнение" r:id="rId7" imgW="508000" imgH="228600" progId="Equation.3">
                  <p:embed/>
                  <p:pic>
                    <p:nvPicPr>
                      <p:cNvPr id="0" name="Picture 16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7627" y="2823374"/>
                        <a:ext cx="739115" cy="3207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Прямоугольник 11"/>
          <p:cNvSpPr/>
          <p:nvPr/>
        </p:nvSpPr>
        <p:spPr>
          <a:xfrm>
            <a:off x="971183" y="2799082"/>
            <a:ext cx="460382"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endParaRPr lang="ru-RU" dirty="0"/>
          </a:p>
        </p:txBody>
      </p:sp>
      <p:sp>
        <p:nvSpPr>
          <p:cNvPr id="13" name="Прямоугольник 12"/>
          <p:cNvSpPr/>
          <p:nvPr/>
        </p:nvSpPr>
        <p:spPr>
          <a:xfrm>
            <a:off x="2345641" y="2799082"/>
            <a:ext cx="2593659"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e</a:t>
            </a:r>
            <a:r>
              <a:rPr lang="en-US" dirty="0" err="1">
                <a:latin typeface="Times New Roman" panose="02020603050405020304" pitchFamily="18" charset="0"/>
                <a:ea typeface="Times New Roman" panose="02020603050405020304" pitchFamily="18" charset="0"/>
              </a:rPr>
              <a:t>kanligini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e’tiborga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olsak</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15" name="Объект 14"/>
          <p:cNvGraphicFramePr>
            <a:graphicFrameLocks noChangeAspect="1"/>
          </p:cNvGraphicFramePr>
          <p:nvPr>
            <p:extLst>
              <p:ext uri="{D42A27DB-BD31-4B8C-83A1-F6EECF244321}">
                <p14:modId xmlns:p14="http://schemas.microsoft.com/office/powerpoint/2010/main" val="648895509"/>
              </p:ext>
            </p:extLst>
          </p:nvPr>
        </p:nvGraphicFramePr>
        <p:xfrm>
          <a:off x="6219083" y="2676946"/>
          <a:ext cx="1185373" cy="613604"/>
        </p:xfrm>
        <a:graphic>
          <a:graphicData uri="http://schemas.openxmlformats.org/presentationml/2006/ole">
            <mc:AlternateContent xmlns:mc="http://schemas.openxmlformats.org/markup-compatibility/2006">
              <mc:Choice xmlns:v="urn:schemas-microsoft-com:vml" Requires="v">
                <p:oleObj spid="_x0000_s7449" name="Уравнение" r:id="rId9" imgW="812447" imgH="418918" progId="Equation.3">
                  <p:embed/>
                </p:oleObj>
              </mc:Choice>
              <mc:Fallback>
                <p:oleObj name="Уравнение" r:id="rId9" imgW="812447" imgH="418918" progId="Equation.3">
                  <p:embed/>
                  <p:pic>
                    <p:nvPicPr>
                      <p:cNvPr id="0" name="Picture 16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19083" y="2676946"/>
                        <a:ext cx="1185373" cy="6136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Прямоугольник 16"/>
          <p:cNvSpPr/>
          <p:nvPr/>
        </p:nvSpPr>
        <p:spPr>
          <a:xfrm>
            <a:off x="0" y="3493750"/>
            <a:ext cx="1719098" cy="369332"/>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kelib</a:t>
            </a:r>
            <a:r>
              <a:rPr lang="en-US" dirty="0">
                <a:latin typeface="Times New Roman" panose="02020603050405020304" pitchFamily="18" charset="0"/>
                <a:ea typeface="Times New Roman" panose="02020603050405020304" pitchFamily="18" charset="0"/>
              </a:rPr>
              <a:t> chi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9" name="Объект 18"/>
          <p:cNvGraphicFramePr>
            <a:graphicFrameLocks noChangeAspect="1"/>
          </p:cNvGraphicFramePr>
          <p:nvPr>
            <p:extLst>
              <p:ext uri="{D42A27DB-BD31-4B8C-83A1-F6EECF244321}">
                <p14:modId xmlns:p14="http://schemas.microsoft.com/office/powerpoint/2010/main" val="792278179"/>
              </p:ext>
            </p:extLst>
          </p:nvPr>
        </p:nvGraphicFramePr>
        <p:xfrm>
          <a:off x="2033688" y="3385688"/>
          <a:ext cx="925478" cy="570501"/>
        </p:xfrm>
        <a:graphic>
          <a:graphicData uri="http://schemas.openxmlformats.org/presentationml/2006/ole">
            <mc:AlternateContent xmlns:mc="http://schemas.openxmlformats.org/markup-compatibility/2006">
              <mc:Choice xmlns:v="urn:schemas-microsoft-com:vml" Requires="v">
                <p:oleObj spid="_x0000_s7450" name="Уравнение" r:id="rId11" imgW="698197" imgH="431613" progId="Equation.3">
                  <p:embed/>
                </p:oleObj>
              </mc:Choice>
              <mc:Fallback>
                <p:oleObj name="Уравнение" r:id="rId11" imgW="698197" imgH="431613" progId="Equation.3">
                  <p:embed/>
                  <p:pic>
                    <p:nvPicPr>
                      <p:cNvPr id="0" name="Picture 17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33688" y="3385688"/>
                        <a:ext cx="925478" cy="57050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 name="Прямоугольник 19"/>
          <p:cNvSpPr/>
          <p:nvPr/>
        </p:nvSpPr>
        <p:spPr>
          <a:xfrm>
            <a:off x="3305519" y="3486273"/>
            <a:ext cx="1633781"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bo’</a:t>
            </a:r>
            <a:r>
              <a:rPr lang="en-US" dirty="0" err="1">
                <a:latin typeface="Times New Roman" panose="02020603050405020304" pitchFamily="18" charset="0"/>
                <a:ea typeface="Times New Roman" panose="02020603050405020304" pitchFamily="18" charset="0"/>
              </a:rPr>
              <a:t>lgani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22" name="Объект 21"/>
          <p:cNvGraphicFramePr>
            <a:graphicFrameLocks noChangeAspect="1"/>
          </p:cNvGraphicFramePr>
          <p:nvPr>
            <p:extLst>
              <p:ext uri="{D42A27DB-BD31-4B8C-83A1-F6EECF244321}">
                <p14:modId xmlns:p14="http://schemas.microsoft.com/office/powerpoint/2010/main" val="1087739394"/>
              </p:ext>
            </p:extLst>
          </p:nvPr>
        </p:nvGraphicFramePr>
        <p:xfrm>
          <a:off x="4990511" y="3364640"/>
          <a:ext cx="1282991" cy="627551"/>
        </p:xfrm>
        <a:graphic>
          <a:graphicData uri="http://schemas.openxmlformats.org/presentationml/2006/ole">
            <mc:AlternateContent xmlns:mc="http://schemas.openxmlformats.org/markup-compatibility/2006">
              <mc:Choice xmlns:v="urn:schemas-microsoft-com:vml" Requires="v">
                <p:oleObj spid="_x0000_s7451" name="Уравнение" r:id="rId13" imgW="876300" imgH="431800" progId="Equation.3">
                  <p:embed/>
                </p:oleObj>
              </mc:Choice>
              <mc:Fallback>
                <p:oleObj name="Уравнение" r:id="rId13" imgW="876300" imgH="431800" progId="Equation.3">
                  <p:embed/>
                  <p:pic>
                    <p:nvPicPr>
                      <p:cNvPr id="0" name="Picture 17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90511" y="3364640"/>
                        <a:ext cx="1282991" cy="62755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 name="Прямоугольник 23"/>
          <p:cNvSpPr/>
          <p:nvPr/>
        </p:nvSpPr>
        <p:spPr>
          <a:xfrm>
            <a:off x="-1000" y="4577637"/>
            <a:ext cx="4432299"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Sof</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Guk</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onuniga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binoan</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26" name="Объект 25"/>
          <p:cNvGraphicFramePr>
            <a:graphicFrameLocks noChangeAspect="1"/>
          </p:cNvGraphicFramePr>
          <p:nvPr>
            <p:extLst>
              <p:ext uri="{D42A27DB-BD31-4B8C-83A1-F6EECF244321}">
                <p14:modId xmlns:p14="http://schemas.microsoft.com/office/powerpoint/2010/main" val="3739446765"/>
              </p:ext>
            </p:extLst>
          </p:nvPr>
        </p:nvGraphicFramePr>
        <p:xfrm>
          <a:off x="4285417" y="4469119"/>
          <a:ext cx="862089" cy="519790"/>
        </p:xfrm>
        <a:graphic>
          <a:graphicData uri="http://schemas.openxmlformats.org/presentationml/2006/ole">
            <mc:AlternateContent xmlns:mc="http://schemas.openxmlformats.org/markup-compatibility/2006">
              <mc:Choice xmlns:v="urn:schemas-microsoft-com:vml" Requires="v">
                <p:oleObj spid="_x0000_s7452" name="Уравнение" r:id="rId15" imgW="647419" imgH="393529" progId="Equation.3">
                  <p:embed/>
                </p:oleObj>
              </mc:Choice>
              <mc:Fallback>
                <p:oleObj name="Уравнение" r:id="rId15" imgW="647419" imgH="393529" progId="Equation.3">
                  <p:embed/>
                  <p:pic>
                    <p:nvPicPr>
                      <p:cNvPr id="0" name="Picture 17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85417" y="4469119"/>
                        <a:ext cx="862089" cy="5197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Прямоугольник 27"/>
          <p:cNvSpPr/>
          <p:nvPr/>
        </p:nvSpPr>
        <p:spPr>
          <a:xfrm>
            <a:off x="0" y="5394910"/>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Natijada</a:t>
            </a:r>
            <a:r>
              <a:rPr lang="uz-Cyrl-UZ" dirty="0">
                <a:latin typeface="Times New Roman" panose="02020603050405020304" pitchFamily="18" charset="0"/>
                <a:ea typeface="Times New Roman" panose="02020603050405020304" pitchFamily="18" charset="0"/>
              </a:rPr>
              <a:t>, siljishdagi deformatsiyaning solishtirma potentsial energiyasi urinma kuchlanishning yoki siljish burchagining kvadrat funktsiyasidir.</a:t>
            </a:r>
            <a:endParaRPr lang="ru-RU" dirty="0"/>
          </a:p>
        </p:txBody>
      </p:sp>
    </p:spTree>
    <p:extLst>
      <p:ext uri="{BB962C8B-B14F-4D97-AF65-F5344CB8AC3E}">
        <p14:creationId xmlns:p14="http://schemas.microsoft.com/office/powerpoint/2010/main" val="42650120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59" y="121504"/>
            <a:ext cx="7660641" cy="805595"/>
          </a:xfrm>
        </p:spPr>
        <p:txBody>
          <a:bodyPr/>
          <a:lstStyle/>
          <a:p>
            <a:r>
              <a:rPr lang="uz-Cyrl-UZ" b="1" dirty="0"/>
              <a:t>Siljishdagi mustahkamlik sharti</a:t>
            </a:r>
            <a:r>
              <a:rPr lang="uz-Cyrl-UZ" b="1" dirty="0" smtClean="0"/>
              <a:t>.</a:t>
            </a:r>
            <a:endParaRPr lang="ru-RU" dirty="0"/>
          </a:p>
        </p:txBody>
      </p:sp>
      <p:sp>
        <p:nvSpPr>
          <p:cNvPr id="4" name="Прямоугольник 3"/>
          <p:cNvSpPr/>
          <p:nvPr/>
        </p:nvSpPr>
        <p:spPr>
          <a:xfrm>
            <a:off x="0" y="1098540"/>
            <a:ext cx="9144000" cy="2031325"/>
          </a:xfrm>
          <a:prstGeom prst="rect">
            <a:avLst/>
          </a:prstGeom>
        </p:spPr>
        <p:txBody>
          <a:bodyPr wrap="square">
            <a:spAutoFit/>
          </a:bodyPr>
          <a:lstStyle/>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Ushbu masala mashina detallari va po’lat tuzilmalari fanlarida mukammal ko’riladi. Bu yerda uning asoslarini ko’rib chiqamiz.</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Siljishga boltli, parchinli va payvand birikmalar, shponkalar, vallarning shlitsalari va hokazolar hisoblanadi.</a:t>
            </a:r>
            <a:endParaRPr lang="ru-RU" sz="1400" dirty="0">
              <a:latin typeface="Academy Uzb"/>
              <a:ea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cs typeface="Arial" panose="020B0604020202020204" pitchFamily="34" charset="0"/>
              </a:rPr>
              <a:t>Umuman, siljishga ishlaydigan tuzilma qismlarining mustahkamligini ta’minlash uchun eng katta urinma kuchlanishlar yo’l qo’yiladigan urinma kuchlanishdan ortmasliklari kerak. Siljishdagi mustahkamlik sharti quyidagi ko’rinishda bo’ladi:</a:t>
            </a:r>
            <a:endParaRPr lang="ru-RU" dirty="0"/>
          </a:p>
        </p:txBody>
      </p:sp>
      <p:graphicFrame>
        <p:nvGraphicFramePr>
          <p:cNvPr id="6" name="Объект 5"/>
          <p:cNvGraphicFramePr>
            <a:graphicFrameLocks noChangeAspect="1"/>
          </p:cNvGraphicFramePr>
          <p:nvPr>
            <p:extLst>
              <p:ext uri="{D42A27DB-BD31-4B8C-83A1-F6EECF244321}">
                <p14:modId xmlns:p14="http://schemas.microsoft.com/office/powerpoint/2010/main" val="2518206159"/>
              </p:ext>
            </p:extLst>
          </p:nvPr>
        </p:nvGraphicFramePr>
        <p:xfrm>
          <a:off x="3825913" y="3129865"/>
          <a:ext cx="1492174" cy="669386"/>
        </p:xfrm>
        <a:graphic>
          <a:graphicData uri="http://schemas.openxmlformats.org/presentationml/2006/ole">
            <mc:AlternateContent xmlns:mc="http://schemas.openxmlformats.org/markup-compatibility/2006">
              <mc:Choice xmlns:v="urn:schemas-microsoft-com:vml" Requires="v">
                <p:oleObj spid="_x0000_s8229" name="Уравнение" r:id="rId3" imgW="863225" imgH="393529" progId="Equation.3">
                  <p:embed/>
                </p:oleObj>
              </mc:Choice>
              <mc:Fallback>
                <p:oleObj name="Уравнение" r:id="rId3" imgW="863225" imgH="393529" progId="Equation.3">
                  <p:embed/>
                  <p:pic>
                    <p:nvPicPr>
                      <p:cNvPr id="0"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5913" y="3129865"/>
                        <a:ext cx="1492174" cy="6693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17778" y="3862751"/>
            <a:ext cx="9126221" cy="1754326"/>
          </a:xfrm>
          <a:prstGeom prst="rect">
            <a:avLst/>
          </a:prstGeom>
          <a:noFill/>
          <a:ln>
            <a:noFill/>
          </a:ln>
        </p:spPr>
        <p:txBody>
          <a:bodyPr wrap="square">
            <a:spAutoFit/>
          </a:bodyPr>
          <a:lstStyle/>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Ushbu mustahkamlik sharti asosida ham uch xil masala hal qilinishi mumkinligiga e’tibor berish lozim.</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Sof siljishdagi potentsial energiyani aniqlash uchun o’lchamlari dx, dy va qalinligi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bo’lgan to’rtburchaksimon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element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shaklining o’zgarishini ko’raylik. Elementning pastki qirrasini shartli ravishda mahkamlangan deb faraz</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qilsak, uning yuqori qirrasining ko’chishida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dx</a:t>
            </a:r>
            <a:r>
              <a:rPr lang="en-US"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kuchi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dy ko’chishda ish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bajaradi</a:t>
            </a:r>
            <a:r>
              <a:rPr lang="en-US" sz="1400" dirty="0" smtClean="0">
                <a:latin typeface="Academy Uzb"/>
                <a:ea typeface="Times New Roman" panose="02020603050405020304" pitchFamily="18" charset="0"/>
                <a:cs typeface="Times New Roman" panose="02020603050405020304" pitchFamily="18" charset="0"/>
              </a:rPr>
              <a:t>.</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8197" name="Рисунок 45" descr="108-~1"/>
          <p:cNvPicPr>
            <a:picLocks noChangeAspect="1" noChangeArrowheads="1"/>
          </p:cNvPicPr>
          <p:nvPr/>
        </p:nvPicPr>
        <p:blipFill>
          <a:blip r:embed="rId5">
            <a:extLst>
              <a:ext uri="{28A0092B-C50C-407E-A947-70E740481C1C}">
                <a14:useLocalDpi xmlns:a14="http://schemas.microsoft.com/office/drawing/2010/main" val="0"/>
              </a:ext>
            </a:extLst>
          </a:blip>
          <a:srcRect l="-439" t="4515" r="1097"/>
          <a:stretch>
            <a:fillRect/>
          </a:stretch>
        </p:blipFill>
        <p:spPr bwMode="auto">
          <a:xfrm>
            <a:off x="3356086" y="5609431"/>
            <a:ext cx="2431828" cy="1248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95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005087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9279" y="359229"/>
            <a:ext cx="7690758" cy="4154984"/>
          </a:xfrm>
          <a:prstGeom prst="rect">
            <a:avLst/>
          </a:prstGeom>
        </p:spPr>
        <p:txBody>
          <a:bodyPr wrap="square">
            <a:spAutoFit/>
          </a:bodyPr>
          <a:lstStyle/>
          <a:p>
            <a:pPr indent="342900" algn="just">
              <a:spcAft>
                <a:spcPts val="0"/>
              </a:spcAft>
              <a:tabLst>
                <a:tab pos="-1028700" algn="l"/>
              </a:tabLs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Parchin birikmalarda harbir parchin bir tekislik bo’yicha kesilsa (kesilish biriktiriluvchi listlarning tutashish tekisligi bo’yicha sodir bo’ladi) bir kesikli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agar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ikki tekislik bo’yicha kesilsa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ikki kesikli va h.k. deb yuritiladi</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Parchin va boltli birikmalar hisoblarida ba’zi soddalashtirishlar qabul qilinadi.</a:t>
            </a:r>
            <a:endParaRPr lang="ru-RU" sz="2400" dirty="0">
              <a:latin typeface="Academy Uzb"/>
              <a:ea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uz-Cyrl-UZ" sz="2400" dirty="0">
                <a:latin typeface="Times New Roman" panose="02020603050405020304" pitchFamily="18" charset="0"/>
                <a:ea typeface="Times New Roman" panose="02020603050405020304" pitchFamily="18" charset="0"/>
                <a:cs typeface="Arial" panose="020B0604020202020204" pitchFamily="34" charset="0"/>
              </a:rPr>
              <a:t>Birinchidan, parchin materialining yemirilish zonasida haqiqiy kuchlanganlik holatini aniqlash qiyinligidan qirqilish tekisligida faqat urinma kuchlanishlar ta’sir etadi deb hisoblanadi.</a:t>
            </a:r>
            <a:endParaRPr lang="ru-RU" sz="2400" dirty="0"/>
          </a:p>
          <a:p>
            <a:pPr indent="342900" algn="just">
              <a:spcAft>
                <a:spcPts val="0"/>
              </a:spcAft>
              <a:tabLst>
                <a:tab pos="-1028700" algn="l"/>
              </a:tabLst>
            </a:pP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Academy Uzb"/>
              <a:ea typeface="Times New Roman" panose="02020603050405020304" pitchFamily="18" charset="0"/>
              <a:cs typeface="Times New Roman" panose="02020603050405020304" pitchFamily="18" charset="0"/>
            </a:endParaRPr>
          </a:p>
        </p:txBody>
      </p:sp>
      <p:pic>
        <p:nvPicPr>
          <p:cNvPr id="9218" name="Рисунок 46" descr="107-~1"/>
          <p:cNvPicPr>
            <a:picLocks noChangeAspect="1" noChangeArrowheads="1"/>
          </p:cNvPicPr>
          <p:nvPr/>
        </p:nvPicPr>
        <p:blipFill>
          <a:blip r:embed="rId2">
            <a:extLst>
              <a:ext uri="{28A0092B-C50C-407E-A947-70E740481C1C}">
                <a14:useLocalDpi xmlns:a14="http://schemas.microsoft.com/office/drawing/2010/main" val="0"/>
              </a:ext>
            </a:extLst>
          </a:blip>
          <a:srcRect t="3551" r="1900"/>
          <a:stretch>
            <a:fillRect/>
          </a:stretch>
        </p:blipFill>
        <p:spPr bwMode="auto">
          <a:xfrm>
            <a:off x="2857433" y="4188280"/>
            <a:ext cx="3405852" cy="220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817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14350" y="297001"/>
            <a:ext cx="7960178" cy="5324535"/>
          </a:xfrm>
          <a:prstGeom prst="rect">
            <a:avLst/>
          </a:prstGeom>
        </p:spPr>
        <p:txBody>
          <a:bodyPr wrap="square">
            <a:spAutoFit/>
          </a:bodyPr>
          <a:lstStyle/>
          <a:p>
            <a:pPr indent="342900" algn="just">
              <a:spcAft>
                <a:spcPts val="0"/>
              </a:spcAft>
              <a:tabLst>
                <a:tab pos="-1028700"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Ikkinchidan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birikmadagi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yuklanadilar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olti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birikmadagi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chekka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birinchi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oltinchi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o’rtadagi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uchinchi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to’rtinchi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parchinlarga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deyarli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2,5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marta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ko’proq</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kesuvchi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yuk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Kuzatish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natijalari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ko’rsatadiki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statik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ta’sirida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vaqtda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yemiriladilar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holat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materialning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plastikligi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zaklepkalar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listlar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orasidagi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tirqishlar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hisobiga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yuklanishning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tekislanishi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tushuntiriladi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Uchinchidan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boltlarning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qirqilish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yuzasida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urinma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tekis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taqsimlanadilar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Aslida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bo’lmasada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plastik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deformatsiyalar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hisobiga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yemirilish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paytida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taqsimlanishi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tekislashadi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Academy Uzb"/>
              <a:ea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ea typeface="Times New Roman" panose="02020603050405020304" pitchFamily="18" charset="0"/>
              <a:cs typeface="Arial" panose="020B0604020202020204" pitchFamily="34" charset="0"/>
            </a:endParaRPr>
          </a:p>
          <a:p>
            <a:endParaRPr lang="en-US" sz="2000" dirty="0">
              <a:latin typeface="Times New Roman" panose="02020603050405020304" pitchFamily="18" charset="0"/>
              <a:ea typeface="Times New Roman" panose="02020603050405020304" pitchFamily="18" charset="0"/>
              <a:cs typeface="Arial" panose="020B0604020202020204" pitchFamily="34" charset="0"/>
            </a:endParaRPr>
          </a:p>
          <a:p>
            <a:endParaRPr lang="en-US" sz="2000" dirty="0" smtClean="0">
              <a:latin typeface="Times New Roman" panose="02020603050405020304" pitchFamily="18" charset="0"/>
              <a:ea typeface="Times New Roman" panose="02020603050405020304" pitchFamily="18" charset="0"/>
              <a:cs typeface="Arial" panose="020B0604020202020204" pitchFamily="34" charset="0"/>
            </a:endParaRPr>
          </a:p>
          <a:p>
            <a:r>
              <a:rPr lang="en-US" sz="2000" dirty="0" err="1" smtClean="0">
                <a:latin typeface="Times New Roman" panose="02020603050405020304" pitchFamily="18" charset="0"/>
                <a:ea typeface="Times New Roman" panose="02020603050405020304" pitchFamily="18" charset="0"/>
                <a:cs typeface="Arial" panose="020B0604020202020204" pitchFamily="34" charset="0"/>
              </a:rPr>
              <a:t>Parchinlarning</a:t>
            </a:r>
            <a:r>
              <a:rPr lang="en-US" sz="2000" dirty="0" smtClean="0">
                <a:latin typeface="Times New Roman" panose="02020603050405020304" pitchFamily="18" charset="0"/>
                <a:ea typeface="Times New Roman" panose="02020603050405020304" pitchFamily="18" charset="0"/>
                <a:cs typeface="Arial" panose="020B0604020202020204" pitchFamily="34" charset="0"/>
              </a:rPr>
              <a:t> </a:t>
            </a:r>
            <a:r>
              <a:rPr lang="en-US" sz="2000" dirty="0" err="1">
                <a:latin typeface="Times New Roman" panose="02020603050405020304" pitchFamily="18" charset="0"/>
                <a:ea typeface="Times New Roman" panose="02020603050405020304" pitchFamily="18" charset="0"/>
                <a:cs typeface="Arial" panose="020B0604020202020204" pitchFamily="34" charset="0"/>
              </a:rPr>
              <a:t>qirqilishga</a:t>
            </a:r>
            <a:r>
              <a:rPr lang="en-US" sz="2000" dirty="0">
                <a:latin typeface="Times New Roman" panose="02020603050405020304" pitchFamily="18" charset="0"/>
                <a:ea typeface="Times New Roman" panose="02020603050405020304" pitchFamily="18" charset="0"/>
                <a:cs typeface="Arial" panose="020B0604020202020204" pitchFamily="34" charset="0"/>
              </a:rPr>
              <a:t> </a:t>
            </a:r>
            <a:r>
              <a:rPr lang="en-US" sz="2000" dirty="0" err="1">
                <a:latin typeface="Times New Roman" panose="02020603050405020304" pitchFamily="18" charset="0"/>
                <a:ea typeface="Times New Roman" panose="02020603050405020304" pitchFamily="18" charset="0"/>
                <a:cs typeface="Arial" panose="020B0604020202020204" pitchFamily="34" charset="0"/>
              </a:rPr>
              <a:t>mustahkamlik</a:t>
            </a:r>
            <a:r>
              <a:rPr lang="en-US" sz="2000" dirty="0">
                <a:latin typeface="Times New Roman" panose="02020603050405020304" pitchFamily="18" charset="0"/>
                <a:ea typeface="Times New Roman" panose="02020603050405020304" pitchFamily="18" charset="0"/>
                <a:cs typeface="Arial" panose="020B0604020202020204" pitchFamily="34" charset="0"/>
              </a:rPr>
              <a:t> </a:t>
            </a:r>
            <a:endParaRPr lang="en-US" sz="2000" dirty="0" smtClean="0">
              <a:latin typeface="Times New Roman" panose="02020603050405020304" pitchFamily="18" charset="0"/>
              <a:ea typeface="Times New Roman" panose="02020603050405020304" pitchFamily="18" charset="0"/>
              <a:cs typeface="Arial" panose="020B0604020202020204" pitchFamily="34" charset="0"/>
            </a:endParaRPr>
          </a:p>
          <a:p>
            <a:r>
              <a:rPr lang="en-US" sz="2000" dirty="0" err="1" smtClean="0">
                <a:latin typeface="Times New Roman" panose="02020603050405020304" pitchFamily="18" charset="0"/>
                <a:ea typeface="Times New Roman" panose="02020603050405020304" pitchFamily="18" charset="0"/>
                <a:cs typeface="Arial" panose="020B0604020202020204" pitchFamily="34" charset="0"/>
              </a:rPr>
              <a:t>sharti</a:t>
            </a:r>
            <a:endParaRPr lang="ru-RU" sz="2000" dirty="0"/>
          </a:p>
        </p:txBody>
      </p:sp>
      <p:pic>
        <p:nvPicPr>
          <p:cNvPr id="9219" name="Рисунок 2" descr="109-~1"/>
          <p:cNvPicPr>
            <a:picLocks noChangeAspect="1" noChangeArrowheads="1"/>
          </p:cNvPicPr>
          <p:nvPr/>
        </p:nvPicPr>
        <p:blipFill>
          <a:blip r:embed="rId3">
            <a:extLst>
              <a:ext uri="{28A0092B-C50C-407E-A947-70E740481C1C}">
                <a14:useLocalDpi xmlns:a14="http://schemas.microsoft.com/office/drawing/2010/main" val="0"/>
              </a:ext>
            </a:extLst>
          </a:blip>
          <a:srcRect l="3784" t="2985" r="3909" b="3851"/>
          <a:stretch>
            <a:fillRect/>
          </a:stretch>
        </p:blipFill>
        <p:spPr bwMode="auto">
          <a:xfrm>
            <a:off x="5255078" y="3838803"/>
            <a:ext cx="3717472" cy="294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Объект 7"/>
          <p:cNvGraphicFramePr>
            <a:graphicFrameLocks noChangeAspect="1"/>
          </p:cNvGraphicFramePr>
          <p:nvPr>
            <p:extLst>
              <p:ext uri="{D42A27DB-BD31-4B8C-83A1-F6EECF244321}">
                <p14:modId xmlns:p14="http://schemas.microsoft.com/office/powerpoint/2010/main" val="2724049961"/>
              </p:ext>
            </p:extLst>
          </p:nvPr>
        </p:nvGraphicFramePr>
        <p:xfrm>
          <a:off x="1684773" y="5545782"/>
          <a:ext cx="1610078" cy="583178"/>
        </p:xfrm>
        <a:graphic>
          <a:graphicData uri="http://schemas.openxmlformats.org/presentationml/2006/ole">
            <mc:AlternateContent xmlns:mc="http://schemas.openxmlformats.org/markup-compatibility/2006">
              <mc:Choice xmlns:v="urn:schemas-microsoft-com:vml" Requires="v">
                <p:oleObj spid="_x0000_s29700" name="Уравнение" r:id="rId4" imgW="1079500" imgH="393700" progId="Equation.3">
                  <p:embed/>
                </p:oleObj>
              </mc:Choice>
              <mc:Fallback>
                <p:oleObj name="Уравнение" r:id="rId4" imgW="1079500" imgH="3937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4773" y="5545782"/>
                        <a:ext cx="1610078" cy="58317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8094133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500" y="279400"/>
            <a:ext cx="8025493" cy="1785104"/>
          </a:xfrm>
          <a:prstGeom prst="rect">
            <a:avLst/>
          </a:prstGeom>
        </p:spPr>
        <p:txBody>
          <a:bodyPr wrap="square">
            <a:spAutoFit/>
          </a:bodyPr>
          <a:lstStyle/>
          <a:p>
            <a:pPr indent="342900" algn="just">
              <a:spcAft>
                <a:spcPts val="0"/>
              </a:spcAft>
              <a:tabLst>
                <a:tab pos="-1028700" algn="l"/>
              </a:tabLst>
            </a:pPr>
            <a:r>
              <a:rPr lang="en-US" sz="2200" dirty="0">
                <a:latin typeface="Times New Roman" panose="02020603050405020304" pitchFamily="18" charset="0"/>
                <a:ea typeface="Times New Roman" panose="02020603050405020304" pitchFamily="18" charset="0"/>
                <a:cs typeface="Times New Roman" panose="02020603050405020304" pitchFamily="18" charset="0"/>
              </a:rPr>
              <a:t>Bu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yerda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tutashtiriluvchi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list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qalinligi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ustma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ust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qo’yib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ulashda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uchma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qo’yib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ulashda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agar t&lt;2t</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a:t>
            </a:r>
            <a:r>
              <a:rPr lang="uz-Cyrl-UZ" sz="2200" dirty="0">
                <a:latin typeface="Times New Roman" panose="02020603050405020304" pitchFamily="18" charset="0"/>
                <a:ea typeface="Times New Roman" panose="02020603050405020304" pitchFamily="18" charset="0"/>
                <a:cs typeface="Times New Roman" panose="02020603050405020304" pitchFamily="18" charset="0"/>
              </a:rPr>
              <a:t>5</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.10-shakl) d=t;  t&gt;2t</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d=2t</a:t>
            </a:r>
            <a:r>
              <a:rPr lang="en-US" sz="22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Ezilish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ruxsat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200" baseline="-25000" dirty="0" err="1">
                <a:latin typeface="Times New Roman" panose="02020603050405020304" pitchFamily="18" charset="0"/>
                <a:ea typeface="Times New Roman" panose="02020603050405020304" pitchFamily="18" charset="0"/>
                <a:cs typeface="Times New Roman" panose="02020603050405020304" pitchFamily="18" charset="0"/>
              </a:rPr>
              <a:t>ez</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]=(2...2,5)[</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200" baseline="-25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birikmalar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mustahkamlik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sharti</a:t>
            </a:r>
            <a:endParaRPr lang="ru-RU" sz="2200" dirty="0">
              <a:effectLst/>
              <a:latin typeface="Academy Uzb"/>
              <a:ea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498932220"/>
              </p:ext>
            </p:extLst>
          </p:nvPr>
        </p:nvGraphicFramePr>
        <p:xfrm>
          <a:off x="2105366" y="2383972"/>
          <a:ext cx="1631631" cy="683333"/>
        </p:xfrm>
        <a:graphic>
          <a:graphicData uri="http://schemas.openxmlformats.org/presentationml/2006/ole">
            <mc:AlternateContent xmlns:mc="http://schemas.openxmlformats.org/markup-compatibility/2006">
              <mc:Choice xmlns:v="urn:schemas-microsoft-com:vml" Requires="v">
                <p:oleObj spid="_x0000_s10264" name="Уравнение" r:id="rId3" imgW="1002865" imgH="418918" progId="Equation.3">
                  <p:embed/>
                </p:oleObj>
              </mc:Choice>
              <mc:Fallback>
                <p:oleObj name="Уравнение" r:id="rId3" imgW="1002865" imgH="418918" progId="Equation.3">
                  <p:embed/>
                  <p:pic>
                    <p:nvPicPr>
                      <p:cNvPr id="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5366" y="2383972"/>
                        <a:ext cx="1631631" cy="6833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465364" y="3248912"/>
            <a:ext cx="6580415" cy="430887"/>
          </a:xfrm>
          <a:prstGeom prst="rect">
            <a:avLst/>
          </a:prstGeom>
        </p:spPr>
        <p:txBody>
          <a:bodyPr wrap="square">
            <a:spAutoFit/>
          </a:bodyPr>
          <a:lstStyle/>
          <a:p>
            <a:r>
              <a:rPr lang="en-US" sz="2200" dirty="0" err="1">
                <a:latin typeface="Times New Roman" panose="02020603050405020304" pitchFamily="18" charset="0"/>
                <a:ea typeface="Times New Roman" panose="02020603050405020304" pitchFamily="18" charset="0"/>
                <a:cs typeface="Arial" panose="020B0604020202020204" pitchFamily="34" charset="0"/>
              </a:rPr>
              <a:t>ko’rinishga</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err="1">
                <a:latin typeface="Times New Roman" panose="02020603050405020304" pitchFamily="18" charset="0"/>
                <a:ea typeface="Times New Roman" panose="02020603050405020304" pitchFamily="18" charset="0"/>
                <a:cs typeface="Arial" panose="020B0604020202020204" pitchFamily="34" charset="0"/>
              </a:rPr>
              <a:t>ega</a:t>
            </a:r>
            <a:r>
              <a:rPr lang="en-US" sz="2200" dirty="0">
                <a:latin typeface="Times New Roman" panose="02020603050405020304" pitchFamily="18" charset="0"/>
                <a:ea typeface="Times New Roman" panose="02020603050405020304" pitchFamily="18" charset="0"/>
                <a:cs typeface="Arial" panose="020B0604020202020204" pitchFamily="34" charset="0"/>
              </a:rPr>
              <a:t>. Bu </a:t>
            </a:r>
            <a:r>
              <a:rPr lang="en-US" sz="2200" dirty="0" err="1">
                <a:latin typeface="Times New Roman" panose="02020603050405020304" pitchFamily="18" charset="0"/>
                <a:ea typeface="Times New Roman" panose="02020603050405020304" pitchFamily="18" charset="0"/>
                <a:cs typeface="Arial" panose="020B0604020202020204" pitchFamily="34" charset="0"/>
              </a:rPr>
              <a:t>yerda</a:t>
            </a:r>
            <a:r>
              <a:rPr lang="en-US" sz="2200" dirty="0">
                <a:latin typeface="Times New Roman" panose="02020603050405020304" pitchFamily="18" charset="0"/>
                <a:ea typeface="Times New Roman" panose="02020603050405020304" pitchFamily="18" charset="0"/>
                <a:cs typeface="Arial" panose="020B0604020202020204" pitchFamily="34" charset="0"/>
              </a:rPr>
              <a:t> l - </a:t>
            </a:r>
            <a:r>
              <a:rPr lang="en-US" sz="2200" dirty="0" err="1">
                <a:latin typeface="Times New Roman" panose="02020603050405020304" pitchFamily="18" charset="0"/>
                <a:ea typeface="Times New Roman" panose="02020603050405020304" pitchFamily="18" charset="0"/>
                <a:cs typeface="Arial" panose="020B0604020202020204" pitchFamily="34" charset="0"/>
              </a:rPr>
              <a:t>payvand</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err="1">
                <a:latin typeface="Times New Roman" panose="02020603050405020304" pitchFamily="18" charset="0"/>
                <a:ea typeface="Times New Roman" panose="02020603050405020304" pitchFamily="18" charset="0"/>
                <a:cs typeface="Arial" panose="020B0604020202020204" pitchFamily="34" charset="0"/>
              </a:rPr>
              <a:t>chok</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err="1">
                <a:latin typeface="Times New Roman" panose="02020603050405020304" pitchFamily="18" charset="0"/>
                <a:ea typeface="Times New Roman" panose="02020603050405020304" pitchFamily="18" charset="0"/>
                <a:cs typeface="Arial" panose="020B0604020202020204" pitchFamily="34" charset="0"/>
              </a:rPr>
              <a:t>uzunligi</a:t>
            </a:r>
            <a:r>
              <a:rPr lang="en-US" sz="2200" dirty="0">
                <a:latin typeface="Times New Roman" panose="02020603050405020304" pitchFamily="18" charset="0"/>
                <a:ea typeface="Times New Roman" panose="02020603050405020304" pitchFamily="18" charset="0"/>
                <a:cs typeface="Arial" panose="020B0604020202020204" pitchFamily="34" charset="0"/>
              </a:rPr>
              <a:t>.</a:t>
            </a:r>
            <a:endParaRPr lang="ru-RU" sz="2200" dirty="0"/>
          </a:p>
        </p:txBody>
      </p:sp>
      <p:sp>
        <p:nvSpPr>
          <p:cNvPr id="9" name="Прямоугольник 8"/>
          <p:cNvSpPr/>
          <p:nvPr/>
        </p:nvSpPr>
        <p:spPr>
          <a:xfrm>
            <a:off x="359229" y="3670702"/>
            <a:ext cx="8195580" cy="1446550"/>
          </a:xfrm>
          <a:prstGeom prst="rect">
            <a:avLst/>
          </a:prstGeom>
        </p:spPr>
        <p:txBody>
          <a:bodyPr wrap="square">
            <a:spAutoFit/>
          </a:bodyPr>
          <a:lstStyle/>
          <a:p>
            <a:pPr indent="342900" algn="just">
              <a:spcAft>
                <a:spcPts val="0"/>
              </a:spcAft>
              <a:tabLst>
                <a:tab pos="-1028700" algn="l"/>
              </a:tabLst>
            </a:pP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joylashishidan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qat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o</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iy</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nazar</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xavfli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kesimi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uchburchak</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ko’rinishidagi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bissektrisa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tekisligi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mos</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smtClean="0">
                <a:latin typeface="Times New Roman" panose="02020603050405020304" pitchFamily="18" charset="0"/>
                <a:ea typeface="Times New Roman" panose="02020603050405020304" pitchFamily="18" charset="0"/>
                <a:cs typeface="Times New Roman" panose="02020603050405020304" pitchFamily="18" charset="0"/>
              </a:rPr>
              <a:t>S</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ru-RU" sz="2200" dirty="0" err="1" smtClean="0">
                <a:latin typeface="Times New Roman" panose="02020603050405020304" pitchFamily="18" charset="0"/>
                <a:ea typeface="Times New Roman" panose="02020603050405020304" pitchFamily="18" charset="0"/>
                <a:cs typeface="Times New Roman" panose="02020603050405020304" pitchFamily="18" charset="0"/>
              </a:rPr>
              <a:t>uning</a:t>
            </a:r>
            <a:r>
              <a:rPr lang="ru-RU"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xavfli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kesim</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yuzasi</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0,10</a:t>
            </a:r>
            <a:r>
              <a:rPr lang="en-US" sz="2200" i="1"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ga</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ea typeface="Times New Roman" panose="02020603050405020304" pitchFamily="18" charset="0"/>
                <a:cs typeface="Times New Roman" panose="02020603050405020304" pitchFamily="18" charset="0"/>
              </a:rPr>
              <a:t>teng</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Academy Uzb"/>
              <a:ea typeface="Times New Roman" panose="02020603050405020304" pitchFamily="18" charset="0"/>
              <a:cs typeface="Times New Roman" panose="02020603050405020304" pitchFamily="18" charset="0"/>
            </a:endParaRPr>
          </a:p>
        </p:txBody>
      </p:sp>
      <p:pic>
        <p:nvPicPr>
          <p:cNvPr id="10249" name="Picture 9"/>
          <p:cNvPicPr>
            <a:picLocks noChangeAspect="1" noChangeArrowheads="1"/>
          </p:cNvPicPr>
          <p:nvPr/>
        </p:nvPicPr>
        <p:blipFill>
          <a:blip r:embed="rId5"/>
          <a:srcRect t="10642"/>
          <a:stretch>
            <a:fillRect/>
          </a:stretch>
        </p:blipFill>
        <p:spPr bwMode="auto">
          <a:xfrm>
            <a:off x="2100672" y="5132205"/>
            <a:ext cx="2114550" cy="1438411"/>
          </a:xfrm>
          <a:prstGeom prst="rect">
            <a:avLst/>
          </a:prstGeom>
          <a:noFill/>
          <a:ln w="9525">
            <a:noFill/>
            <a:miter lim="800000"/>
            <a:headEnd/>
            <a:tailEnd/>
          </a:ln>
          <a:effectLst/>
        </p:spPr>
      </p:pic>
      <p:pic>
        <p:nvPicPr>
          <p:cNvPr id="10250" name="Picture 10"/>
          <p:cNvPicPr>
            <a:picLocks noChangeAspect="1" noChangeArrowheads="1"/>
          </p:cNvPicPr>
          <p:nvPr/>
        </p:nvPicPr>
        <p:blipFill>
          <a:blip r:embed="rId6"/>
          <a:srcRect/>
          <a:stretch>
            <a:fillRect/>
          </a:stretch>
        </p:blipFill>
        <p:spPr bwMode="auto">
          <a:xfrm>
            <a:off x="4870404" y="5132205"/>
            <a:ext cx="2232525" cy="1387445"/>
          </a:xfrm>
          <a:prstGeom prst="rect">
            <a:avLst/>
          </a:prstGeom>
          <a:noFill/>
          <a:ln w="9525">
            <a:noFill/>
            <a:miter lim="800000"/>
            <a:headEnd/>
            <a:tailEnd/>
          </a:ln>
          <a:effectLst/>
        </p:spPr>
      </p:pic>
      <p:pic>
        <p:nvPicPr>
          <p:cNvPr id="10251" name="Picture 11"/>
          <p:cNvPicPr>
            <a:picLocks noChangeAspect="1" noChangeArrowheads="1"/>
          </p:cNvPicPr>
          <p:nvPr/>
        </p:nvPicPr>
        <p:blipFill>
          <a:blip r:embed="rId7"/>
          <a:srcRect/>
          <a:stretch>
            <a:fillRect/>
          </a:stretch>
        </p:blipFill>
        <p:spPr bwMode="auto">
          <a:xfrm>
            <a:off x="4348161" y="2444387"/>
            <a:ext cx="2402069" cy="600891"/>
          </a:xfrm>
          <a:prstGeom prst="rect">
            <a:avLst/>
          </a:prstGeom>
          <a:noFill/>
          <a:ln w="9525">
            <a:noFill/>
            <a:miter lim="800000"/>
            <a:headEnd/>
            <a:tailEnd/>
          </a:ln>
          <a:effectLst/>
        </p:spPr>
      </p:pic>
    </p:spTree>
    <p:extLst>
      <p:ext uri="{BB962C8B-B14F-4D97-AF65-F5344CB8AC3E}">
        <p14:creationId xmlns:p14="http://schemas.microsoft.com/office/powerpoint/2010/main" val="1650556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514350" y="585200"/>
            <a:ext cx="4572000" cy="5909310"/>
          </a:xfrm>
          <a:prstGeom prst="rect">
            <a:avLst/>
          </a:prstGeom>
        </p:spPr>
        <p:txBody>
          <a:bodyPr>
            <a:spAutoFit/>
          </a:bodyPr>
          <a:lstStyle/>
          <a:p>
            <a:pPr indent="342900" algn="just">
              <a:spcAft>
                <a:spcPts val="0"/>
              </a:spcAft>
              <a:tabLst>
                <a:tab pos="-1028700" algn="l"/>
              </a:tabLst>
            </a:pP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Amalda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payvand</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chok</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uchun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ruxsat</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etilgan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kuchlanish</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payvandlanayotgan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material</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uchun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cho’zilishdagi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ruxsat</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etilgan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kuchlanishning</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50...100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foizi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qadar</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belgilanadi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ya’ni</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r">
              <a:spcAft>
                <a:spcPts val="0"/>
              </a:spcAft>
              <a:tabLst>
                <a:tab pos="-1028700" algn="l"/>
              </a:tabLst>
            </a:pP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r">
              <a:spcAft>
                <a:spcPts val="0"/>
              </a:spcAft>
              <a:tabLst>
                <a:tab pos="-1028700" algn="l"/>
              </a:tabLst>
            </a:pP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a:t>
            </a:r>
            <a:r>
              <a:rPr lang="ru-RU" sz="2400" baseline="-25000" dirty="0" err="1">
                <a:latin typeface="Times New Roman" panose="02020603050405020304" pitchFamily="18" charset="0"/>
                <a:ea typeface="Times New Roman" panose="02020603050405020304" pitchFamily="18" charset="0"/>
                <a:cs typeface="Times New Roman" panose="02020603050405020304" pitchFamily="18" charset="0"/>
              </a:rPr>
              <a:t>chok</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]=(0,5...0,10)[</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a:t>
            </a:r>
            <a:r>
              <a:rPr lang="ru-RU" sz="2400" baseline="-25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p>
          <a:p>
            <a:pPr indent="342900" algn="r">
              <a:spcAft>
                <a:spcPts val="0"/>
              </a:spcAft>
              <a:tabLst>
                <a:tab pos="-1028700" algn="l"/>
              </a:tabLst>
            </a:pP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Bundan</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tashqari</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loyiha</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uzunligi</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hisob</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uzunlikka</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10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mm</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orttirib</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boshlanishi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oxirida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payvandlashning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sifatsizligini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e’tiborga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10245" name="Рисунок 6" descr="1010-~1"/>
          <p:cNvPicPr>
            <a:picLocks noChangeAspect="1" noChangeArrowheads="1"/>
          </p:cNvPicPr>
          <p:nvPr/>
        </p:nvPicPr>
        <p:blipFill>
          <a:blip r:embed="rId2">
            <a:extLst>
              <a:ext uri="{28A0092B-C50C-407E-A947-70E740481C1C}">
                <a14:useLocalDpi xmlns:a14="http://schemas.microsoft.com/office/drawing/2010/main" val="0"/>
              </a:ext>
            </a:extLst>
          </a:blip>
          <a:srcRect l="4694" r="5353"/>
          <a:stretch>
            <a:fillRect/>
          </a:stretch>
        </p:blipFill>
        <p:spPr bwMode="auto">
          <a:xfrm>
            <a:off x="5192487" y="2281604"/>
            <a:ext cx="3657600" cy="273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72954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59" y="121504"/>
            <a:ext cx="7660641" cy="805595"/>
          </a:xfrm>
        </p:spPr>
        <p:txBody>
          <a:bodyPr/>
          <a:lstStyle/>
          <a:p>
            <a:r>
              <a:rPr lang="en-US" i="1" dirty="0" smtClean="0">
                <a:solidFill>
                  <a:srgbClr val="FF0000"/>
                </a:solidFill>
                <a:effectLst/>
              </a:rPr>
              <a:t>3. </a:t>
            </a:r>
            <a:r>
              <a:rPr lang="uz-Cyrl-UZ" i="1" dirty="0" smtClean="0">
                <a:solidFill>
                  <a:srgbClr val="FF0000"/>
                </a:solidFill>
                <a:effectLst/>
              </a:rPr>
              <a:t>Kesilish </a:t>
            </a:r>
            <a:r>
              <a:rPr lang="uz-Cyrl-UZ" i="1" dirty="0">
                <a:solidFill>
                  <a:srgbClr val="FF0000"/>
                </a:solidFill>
                <a:effectLst/>
              </a:rPr>
              <a:t>va siljishdagi kuchlanish</a:t>
            </a:r>
            <a:r>
              <a:rPr lang="uz-Cyrl-UZ" b="1" dirty="0" smtClean="0">
                <a:solidFill>
                  <a:srgbClr val="FF0000"/>
                </a:solidFill>
              </a:rPr>
              <a:t>.</a:t>
            </a:r>
            <a:endParaRPr lang="ru-RU" dirty="0">
              <a:solidFill>
                <a:srgbClr val="FF0000"/>
              </a:solidFill>
            </a:endParaRPr>
          </a:p>
        </p:txBody>
      </p:sp>
      <p:graphicFrame>
        <p:nvGraphicFramePr>
          <p:cNvPr id="7" name="Схема 6"/>
          <p:cNvGraphicFramePr/>
          <p:nvPr>
            <p:extLst>
              <p:ext uri="{D42A27DB-BD31-4B8C-83A1-F6EECF244321}">
                <p14:modId xmlns:p14="http://schemas.microsoft.com/office/powerpoint/2010/main" val="743903041"/>
              </p:ext>
            </p:extLst>
          </p:nvPr>
        </p:nvGraphicFramePr>
        <p:xfrm>
          <a:off x="579664" y="1800668"/>
          <a:ext cx="8066316" cy="3816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140941084"/>
              </p:ext>
            </p:extLst>
          </p:nvPr>
        </p:nvGraphicFramePr>
        <p:xfrm>
          <a:off x="3641270" y="5617097"/>
          <a:ext cx="3542979" cy="759210"/>
        </p:xfrm>
        <a:graphic>
          <a:graphicData uri="http://schemas.openxmlformats.org/presentationml/2006/ole">
            <mc:AlternateContent xmlns:mc="http://schemas.openxmlformats.org/markup-compatibility/2006">
              <mc:Choice xmlns:v="urn:schemas-microsoft-com:vml" Requires="v">
                <p:oleObj spid="_x0000_s22540" name="Формула" r:id="rId8" imgW="1066800" imgH="228600" progId="Equation.3">
                  <p:embed/>
                </p:oleObj>
              </mc:Choice>
              <mc:Fallback>
                <p:oleObj name="Формула" r:id="rId8" imgW="1066800" imgH="228600" progId="Equation.3">
                  <p:embed/>
                  <p:pic>
                    <p:nvPicPr>
                      <p:cNvPr id="0" name="Object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1270" y="5617097"/>
                        <a:ext cx="3542979" cy="759210"/>
                      </a:xfrm>
                      <a:prstGeom prst="rect">
                        <a:avLst/>
                      </a:prstGeom>
                      <a:noFill/>
                    </p:spPr>
                  </p:pic>
                </p:oleObj>
              </mc:Fallback>
            </mc:AlternateContent>
          </a:graphicData>
        </a:graphic>
      </p:graphicFrame>
    </p:spTree>
    <p:extLst>
      <p:ext uri="{BB962C8B-B14F-4D97-AF65-F5344CB8AC3E}">
        <p14:creationId xmlns:p14="http://schemas.microsoft.com/office/powerpoint/2010/main" val="261190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87465"/>
            <a:ext cx="8294914" cy="5693866"/>
          </a:xfrm>
          <a:prstGeom prst="rect">
            <a:avLst/>
          </a:prstGeom>
        </p:spPr>
        <p:txBody>
          <a:bodyPr wrap="square">
            <a:spAutoFit/>
          </a:bodyPr>
          <a:lstStyle/>
          <a:p>
            <a:r>
              <a:rPr lang="uz-Cyrl-UZ" sz="2600" dirty="0"/>
              <a:t>Eng katta nоrmal kuchlanish nazariyasining po’lat kabi material uchun tadbiq etilmasligi xaqida yuqоrida aytib o’tgan edik. Shuning uchun siljishga qarshilik ko’rsatuvchi elementlarning mustahkamlik shartini eng katta defоrmatsiya nazariyasi asоsida tuzishdan bоshlaymiz. Plastik materiallar uchun bu nazariyani tadbiq qilish to’g’ri bulmasa ham keyingi yarim asr mоbaynida mashinasоzlik sоhasida bu nazariya keng tadbiq </a:t>
            </a:r>
            <a:r>
              <a:rPr lang="uz-Cyrl-UZ" sz="2600" dirty="0" smtClean="0"/>
              <a:t>etilmо</a:t>
            </a:r>
            <a:r>
              <a:rPr lang="en-US" sz="2600" dirty="0" smtClean="0"/>
              <a:t>q</a:t>
            </a:r>
            <a:r>
              <a:rPr lang="uz-Cyrl-UZ" sz="2600" dirty="0" smtClean="0"/>
              <a:t>da</a:t>
            </a:r>
            <a:r>
              <a:rPr lang="uz-Cyrl-UZ" sz="2600" dirty="0"/>
              <a:t>.</a:t>
            </a:r>
            <a:endParaRPr lang="ru-RU" sz="2600" dirty="0"/>
          </a:p>
          <a:p>
            <a:r>
              <a:rPr lang="uz-Cyrl-UZ" sz="2600" dirty="0"/>
              <a:t> </a:t>
            </a:r>
            <a:endParaRPr lang="ru-RU" sz="2600" dirty="0"/>
          </a:p>
          <a:p>
            <a:endParaRPr lang="en-US" sz="2600" dirty="0" smtClean="0"/>
          </a:p>
          <a:p>
            <a:r>
              <a:rPr lang="uz-Cyrl-UZ" sz="2600" dirty="0" smtClean="0"/>
              <a:t>biz </a:t>
            </a:r>
            <a:r>
              <a:rPr lang="uz-Cyrl-UZ" sz="2600" dirty="0"/>
              <a:t>tekshirayotgan hоl uchun:</a:t>
            </a:r>
            <a:endParaRPr lang="ru-RU" sz="2600" dirty="0"/>
          </a:p>
          <a:p>
            <a:r>
              <a:rPr lang="uz-Cyrl-UZ" sz="2600" dirty="0"/>
              <a:t> </a:t>
            </a:r>
            <a:endParaRPr lang="ru-RU" sz="2600" dirty="0"/>
          </a:p>
          <a:p>
            <a:r>
              <a:rPr lang="uz-Cyrl-UZ" sz="2600" dirty="0"/>
              <a:t>   </a:t>
            </a:r>
            <a:r>
              <a:rPr lang="en-US" sz="2600" dirty="0" smtClean="0"/>
              <a:t>                                </a:t>
            </a:r>
            <a:r>
              <a:rPr lang="uz-Cyrl-UZ" sz="2600" dirty="0" smtClean="0"/>
              <a:t>yoki    </a:t>
            </a:r>
            <a:endParaRPr lang="ru-RU" sz="26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703381309"/>
              </p:ext>
            </p:extLst>
          </p:nvPr>
        </p:nvGraphicFramePr>
        <p:xfrm>
          <a:off x="3228805" y="4343399"/>
          <a:ext cx="3446692" cy="555172"/>
        </p:xfrm>
        <a:graphic>
          <a:graphicData uri="http://schemas.openxmlformats.org/presentationml/2006/ole">
            <mc:AlternateContent xmlns:mc="http://schemas.openxmlformats.org/markup-compatibility/2006">
              <mc:Choice xmlns:v="urn:schemas-microsoft-com:vml" Requires="v">
                <p:oleObj spid="_x0000_s28698" name="Формула" r:id="rId3" imgW="1422400" imgH="228600" progId="Equation.3">
                  <p:embed/>
                </p:oleObj>
              </mc:Choice>
              <mc:Fallback>
                <p:oleObj name="Формула" r:id="rId3" imgW="14224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8805" y="4343399"/>
                        <a:ext cx="3446692" cy="555172"/>
                      </a:xfrm>
                      <a:prstGeom prst="rect">
                        <a:avLst/>
                      </a:prstGeom>
                      <a:noFill/>
                    </p:spPr>
                  </p:pic>
                </p:oleObj>
              </mc:Fallback>
            </mc:AlternateContent>
          </a:graphicData>
        </a:graphic>
      </p:graphicFrame>
      <p:sp>
        <p:nvSpPr>
          <p:cNvPr id="9"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683735998"/>
              </p:ext>
            </p:extLst>
          </p:nvPr>
        </p:nvGraphicFramePr>
        <p:xfrm>
          <a:off x="1992085" y="5706836"/>
          <a:ext cx="1991378" cy="416379"/>
        </p:xfrm>
        <a:graphic>
          <a:graphicData uri="http://schemas.openxmlformats.org/presentationml/2006/ole">
            <mc:AlternateContent xmlns:mc="http://schemas.openxmlformats.org/markup-compatibility/2006">
              <mc:Choice xmlns:v="urn:schemas-microsoft-com:vml" Requires="v">
                <p:oleObj spid="_x0000_s28699" name="Формула" r:id="rId5" imgW="1053643" imgH="215806" progId="Equation.3">
                  <p:embed/>
                </p:oleObj>
              </mc:Choice>
              <mc:Fallback>
                <p:oleObj name="Формула" r:id="rId5" imgW="1053643" imgH="215806"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2085" y="5706836"/>
                        <a:ext cx="1991378" cy="416379"/>
                      </a:xfrm>
                      <a:prstGeom prst="rect">
                        <a:avLst/>
                      </a:prstGeom>
                      <a:noFill/>
                    </p:spPr>
                  </p:pic>
                </p:oleObj>
              </mc:Fallback>
            </mc:AlternateContent>
          </a:graphicData>
        </a:graphic>
      </p:graphicFrame>
      <p:sp>
        <p:nvSpPr>
          <p:cNvPr id="11"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495221158"/>
              </p:ext>
            </p:extLst>
          </p:nvPr>
        </p:nvGraphicFramePr>
        <p:xfrm>
          <a:off x="5298622" y="5698671"/>
          <a:ext cx="1674386" cy="432707"/>
        </p:xfrm>
        <a:graphic>
          <a:graphicData uri="http://schemas.openxmlformats.org/presentationml/2006/ole">
            <mc:AlternateContent xmlns:mc="http://schemas.openxmlformats.org/markup-compatibility/2006">
              <mc:Choice xmlns:v="urn:schemas-microsoft-com:vml" Requires="v">
                <p:oleObj spid="_x0000_s28700" name="Формула" r:id="rId7" imgW="850531" imgH="215806" progId="Equation.3">
                  <p:embed/>
                </p:oleObj>
              </mc:Choice>
              <mc:Fallback>
                <p:oleObj name="Формула" r:id="rId7" imgW="850531" imgH="215806"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8622" y="5698671"/>
                        <a:ext cx="1674386" cy="432707"/>
                      </a:xfrm>
                      <a:prstGeom prst="rect">
                        <a:avLst/>
                      </a:prstGeom>
                      <a:noFill/>
                    </p:spPr>
                  </p:pic>
                </p:oleObj>
              </mc:Fallback>
            </mc:AlternateContent>
          </a:graphicData>
        </a:graphic>
      </p:graphicFrame>
    </p:spTree>
    <p:extLst>
      <p:ext uri="{BB962C8B-B14F-4D97-AF65-F5344CB8AC3E}">
        <p14:creationId xmlns:p14="http://schemas.microsoft.com/office/powerpoint/2010/main" val="725942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87465"/>
            <a:ext cx="8294914" cy="4832092"/>
          </a:xfrm>
          <a:prstGeom prst="rect">
            <a:avLst/>
          </a:prstGeom>
        </p:spPr>
        <p:txBody>
          <a:bodyPr wrap="square">
            <a:spAutoFit/>
          </a:bodyPr>
          <a:lstStyle/>
          <a:p>
            <a:r>
              <a:rPr lang="uz-Cyrl-UZ" sz="2800" dirty="0"/>
              <a:t>Bu tenglamadan mustahkamlik shartini qanоatlantiruvchi tangentsial kuchlanishning </a:t>
            </a:r>
            <a:r>
              <a:rPr lang="uz-Cyrl-UZ" sz="2800" dirty="0" smtClean="0"/>
              <a:t>mi</a:t>
            </a:r>
            <a:r>
              <a:rPr lang="en-US" sz="2800" dirty="0" smtClean="0"/>
              <a:t>q</a:t>
            </a:r>
            <a:r>
              <a:rPr lang="uz-Cyrl-UZ" sz="2800" dirty="0" smtClean="0"/>
              <a:t>dоrini </a:t>
            </a:r>
            <a:r>
              <a:rPr lang="uz-Cyrl-UZ" sz="2800" dirty="0"/>
              <a:t>aniqlaymiz:</a:t>
            </a:r>
            <a:endParaRPr lang="ru-RU" sz="2800" dirty="0"/>
          </a:p>
          <a:p>
            <a:r>
              <a:rPr lang="uz-Cyrl-UZ" sz="2800" dirty="0"/>
              <a:t> </a:t>
            </a:r>
            <a:endParaRPr lang="ru-RU" sz="2800" dirty="0"/>
          </a:p>
          <a:p>
            <a:r>
              <a:rPr lang="uz-Cyrl-UZ" sz="2800" dirty="0"/>
              <a:t>					 </a:t>
            </a:r>
            <a:endParaRPr lang="ru-RU" sz="2800" dirty="0"/>
          </a:p>
          <a:p>
            <a:endParaRPr lang="en-US" sz="2800" dirty="0" smtClean="0"/>
          </a:p>
          <a:p>
            <a:r>
              <a:rPr lang="uz-Cyrl-UZ" sz="2800" dirty="0" smtClean="0"/>
              <a:t>Mazkur </a:t>
            </a:r>
            <a:r>
              <a:rPr lang="uz-Cyrl-UZ" sz="2800" dirty="0"/>
              <a:t>tengsizlikning o’ng tоmоnidagi kasr sоf siljishdagi ruxsat etilgan kuchlanishdir. Po’lat uchun μ=0</a:t>
            </a:r>
            <a:r>
              <a:rPr lang="en-US" sz="2800" dirty="0"/>
              <a:t>,33 </a:t>
            </a:r>
            <a:r>
              <a:rPr lang="uz-Cyrl-UZ" sz="2800" dirty="0"/>
              <a:t>bo’lsa, u hоlda</a:t>
            </a:r>
            <a:endParaRPr lang="ru-RU" sz="2800" dirty="0"/>
          </a:p>
          <a:p>
            <a:r>
              <a:rPr lang="uz-Cyrl-UZ" sz="2800" dirty="0"/>
              <a:t> </a:t>
            </a:r>
            <a:endParaRPr lang="ru-RU" sz="2800" dirty="0"/>
          </a:p>
          <a:p>
            <a:r>
              <a:rPr lang="uz-Cyrl-UZ" sz="2800" dirty="0"/>
              <a:t>		</a:t>
            </a:r>
            <a:endParaRPr lang="ru-RU" sz="2600" dirty="0">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070656073"/>
              </p:ext>
            </p:extLst>
          </p:nvPr>
        </p:nvGraphicFramePr>
        <p:xfrm>
          <a:off x="3428999" y="2245177"/>
          <a:ext cx="1654547" cy="758334"/>
        </p:xfrm>
        <a:graphic>
          <a:graphicData uri="http://schemas.openxmlformats.org/presentationml/2006/ole">
            <mc:AlternateContent xmlns:mc="http://schemas.openxmlformats.org/markup-compatibility/2006">
              <mc:Choice xmlns:v="urn:schemas-microsoft-com:vml" Requires="v">
                <p:oleObj spid="_x0000_s27665" name="Формула" r:id="rId3" imgW="914400" imgH="419100" progId="Equation.3">
                  <p:embed/>
                </p:oleObj>
              </mc:Choice>
              <mc:Fallback>
                <p:oleObj name="Формула" r:id="rId3" imgW="914400" imgH="4191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8999" y="2245177"/>
                        <a:ext cx="1654547" cy="758334"/>
                      </a:xfrm>
                      <a:prstGeom prst="rect">
                        <a:avLst/>
                      </a:prstGeom>
                      <a:noFill/>
                    </p:spPr>
                  </p:pic>
                </p:oleObj>
              </mc:Fallback>
            </mc:AlternateContent>
          </a:graphicData>
        </a:graphic>
      </p:graphicFrame>
      <p:sp>
        <p:nvSpPr>
          <p:cNvPr id="9"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509137099"/>
              </p:ext>
            </p:extLst>
          </p:nvPr>
        </p:nvGraphicFramePr>
        <p:xfrm>
          <a:off x="3780064" y="4808764"/>
          <a:ext cx="1277889" cy="391886"/>
        </p:xfrm>
        <a:graphic>
          <a:graphicData uri="http://schemas.openxmlformats.org/presentationml/2006/ole">
            <mc:AlternateContent xmlns:mc="http://schemas.openxmlformats.org/markup-compatibility/2006">
              <mc:Choice xmlns:v="urn:schemas-microsoft-com:vml" Requires="v">
                <p:oleObj spid="_x0000_s27666" name="Формула" r:id="rId5" imgW="710891" imgH="215806" progId="Equation.3">
                  <p:embed/>
                </p:oleObj>
              </mc:Choice>
              <mc:Fallback>
                <p:oleObj name="Формула" r:id="rId5" imgW="710891" imgH="215806"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0064" y="4808764"/>
                        <a:ext cx="1277889" cy="391886"/>
                      </a:xfrm>
                      <a:prstGeom prst="rect">
                        <a:avLst/>
                      </a:prstGeom>
                      <a:noFill/>
                    </p:spPr>
                  </p:pic>
                </p:oleObj>
              </mc:Fallback>
            </mc:AlternateContent>
          </a:graphicData>
        </a:graphic>
      </p:graphicFrame>
    </p:spTree>
    <p:extLst>
      <p:ext uri="{BB962C8B-B14F-4D97-AF65-F5344CB8AC3E}">
        <p14:creationId xmlns:p14="http://schemas.microsoft.com/office/powerpoint/2010/main" val="725942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587465"/>
            <a:ext cx="8294914" cy="5693866"/>
          </a:xfrm>
          <a:prstGeom prst="rect">
            <a:avLst/>
          </a:prstGeom>
        </p:spPr>
        <p:txBody>
          <a:bodyPr wrap="square">
            <a:spAutoFit/>
          </a:bodyPr>
          <a:lstStyle/>
          <a:p>
            <a:r>
              <a:rPr lang="uz-Cyrl-UZ" sz="2600" dirty="0">
                <a:latin typeface="Times New Roman" pitchFamily="18" charset="0"/>
                <a:cs typeface="Times New Roman" pitchFamily="18" charset="0"/>
              </a:rPr>
              <a:t>Juda kichik defоrmatsiyani tekshirayotganimiz uchun, u burchak ham juda kichik miqdоr bo’ladi.</a:t>
            </a:r>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Demak,</a:t>
            </a:r>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		</a:t>
            </a:r>
            <a:endParaRPr lang="en-US" sz="2600" dirty="0" smtClean="0">
              <a:latin typeface="Times New Roman" pitchFamily="18" charset="0"/>
              <a:cs typeface="Times New Roman" pitchFamily="18" charset="0"/>
            </a:endParaRPr>
          </a:p>
          <a:p>
            <a:endParaRPr lang="en-US" sz="2600" dirty="0">
              <a:latin typeface="Times New Roman" pitchFamily="18" charset="0"/>
              <a:cs typeface="Times New Roman" pitchFamily="18" charset="0"/>
            </a:endParaRPr>
          </a:p>
          <a:p>
            <a:endParaRPr lang="en-US" sz="2600" dirty="0" smtClean="0">
              <a:latin typeface="Times New Roman" pitchFamily="18" charset="0"/>
              <a:cs typeface="Times New Roman" pitchFamily="18" charset="0"/>
            </a:endParaRPr>
          </a:p>
          <a:p>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bo’ladi, ya`ni nisbiy siljish to’g’ri burchagining tоrayi-shiga yoki kengayishiga teng bo’ladi. Bu burchak sоf sil-jishdagi jism defоrmatsiya-sini to’la aniqlaydi. Оddiy cho’zilishdagi nisbiy cho’zilish bilan unga tegishli nоrmal kuchlanishni bоg’lоvchi оddiy munоsabatga o’xshash munоsabat sоf siljishdagi nisbiy siljish bilan tangentsial kuchlanish оrasida ham bоr.</a:t>
            </a:r>
            <a:r>
              <a:rPr lang="ru-RU" sz="2600" dirty="0">
                <a:latin typeface="Times New Roman" pitchFamily="18" charset="0"/>
                <a:cs typeface="Times New Roman" pitchFamily="18" charset="0"/>
              </a:rPr>
              <a:t>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82972418"/>
              </p:ext>
            </p:extLst>
          </p:nvPr>
        </p:nvGraphicFramePr>
        <p:xfrm>
          <a:off x="3641270" y="1943099"/>
          <a:ext cx="1151165" cy="1372543"/>
        </p:xfrm>
        <a:graphic>
          <a:graphicData uri="http://schemas.openxmlformats.org/presentationml/2006/ole">
            <mc:AlternateContent xmlns:mc="http://schemas.openxmlformats.org/markup-compatibility/2006">
              <mc:Choice xmlns:v="urn:schemas-microsoft-com:vml" Requires="v">
                <p:oleObj spid="_x0000_s26632" name="Формула" r:id="rId3" imgW="495085" imgH="583947" progId="Equation.3">
                  <p:embed/>
                </p:oleObj>
              </mc:Choice>
              <mc:Fallback>
                <p:oleObj name="Формула" r:id="rId3" imgW="495085" imgH="583947"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270" y="1943099"/>
                        <a:ext cx="1151165" cy="1372543"/>
                      </a:xfrm>
                      <a:prstGeom prst="rect">
                        <a:avLst/>
                      </a:prstGeom>
                      <a:noFill/>
                    </p:spPr>
                  </p:pic>
                </p:oleObj>
              </mc:Fallback>
            </mc:AlternateContent>
          </a:graphicData>
        </a:graphic>
      </p:graphicFrame>
    </p:spTree>
    <p:extLst>
      <p:ext uri="{BB962C8B-B14F-4D97-AF65-F5344CB8AC3E}">
        <p14:creationId xmlns:p14="http://schemas.microsoft.com/office/powerpoint/2010/main" val="725942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61307" y="293551"/>
            <a:ext cx="8294914" cy="6432530"/>
          </a:xfrm>
          <a:prstGeom prst="rect">
            <a:avLst/>
          </a:prstGeom>
        </p:spPr>
        <p:txBody>
          <a:bodyPr wrap="square">
            <a:spAutoFit/>
          </a:bodyPr>
          <a:lstStyle/>
          <a:p>
            <a:r>
              <a:rPr lang="uz-Cyrl-UZ" sz="2400" dirty="0"/>
              <a:t>Mustahkamlik shartini eng katta tangentsial kuchlanish nazariyasiga muvоfik yozamiz:</a:t>
            </a:r>
            <a:endParaRPr lang="ru-RU" sz="2400" dirty="0"/>
          </a:p>
          <a:p>
            <a:r>
              <a:rPr lang="uz-Cyrl-UZ" sz="2400" dirty="0"/>
              <a:t>  </a:t>
            </a:r>
            <a:endParaRPr lang="en-US" sz="2400" dirty="0" smtClean="0"/>
          </a:p>
          <a:p>
            <a:r>
              <a:rPr lang="en-US" sz="2400" dirty="0"/>
              <a:t>	</a:t>
            </a:r>
            <a:r>
              <a:rPr lang="en-US" sz="2400" dirty="0" smtClean="0"/>
              <a:t>							</a:t>
            </a:r>
            <a:r>
              <a:rPr lang="uz-Cyrl-UZ" sz="2400" dirty="0" smtClean="0"/>
              <a:t>yoki   </a:t>
            </a:r>
            <a:endParaRPr lang="ru-RU" sz="2400" dirty="0"/>
          </a:p>
          <a:p>
            <a:r>
              <a:rPr lang="uz-Cyrl-UZ" sz="2400" dirty="0" smtClean="0"/>
              <a:t>bundan </a:t>
            </a:r>
            <a:r>
              <a:rPr lang="uz-Cyrl-UZ" sz="2400" dirty="0"/>
              <a:t>esa,</a:t>
            </a:r>
            <a:endParaRPr lang="ru-RU" sz="2400" dirty="0"/>
          </a:p>
          <a:p>
            <a:endParaRPr lang="ru-RU" sz="2400" dirty="0"/>
          </a:p>
          <a:p>
            <a:endParaRPr lang="en-US" sz="2400" dirty="0" smtClean="0"/>
          </a:p>
          <a:p>
            <a:r>
              <a:rPr lang="uz-Cyrl-UZ" sz="2400" dirty="0" smtClean="0"/>
              <a:t>Demak</a:t>
            </a:r>
            <a:r>
              <a:rPr lang="uz-Cyrl-UZ" sz="2400" dirty="0"/>
              <a:t>,</a:t>
            </a:r>
            <a:endParaRPr lang="ru-RU" sz="2400" dirty="0"/>
          </a:p>
          <a:p>
            <a:r>
              <a:rPr lang="uz-Cyrl-UZ" sz="2400" dirty="0"/>
              <a:t>						</a:t>
            </a:r>
            <a:endParaRPr lang="en-US" sz="2400" dirty="0" smtClean="0"/>
          </a:p>
          <a:p>
            <a:endParaRPr lang="ru-RU" sz="2400" dirty="0" smtClean="0"/>
          </a:p>
          <a:p>
            <a:r>
              <a:rPr lang="uz-Cyrl-UZ" sz="2400" dirty="0" smtClean="0"/>
              <a:t>bo’ladi. Nihоyat ener</a:t>
            </a:r>
            <a:r>
              <a:rPr lang="en-GB" sz="2400" dirty="0" err="1" smtClean="0"/>
              <a:t>getik</a:t>
            </a:r>
            <a:r>
              <a:rPr lang="en-GB" sz="2400" dirty="0" smtClean="0"/>
              <a:t> </a:t>
            </a:r>
            <a:r>
              <a:rPr lang="en-GB" sz="2400" dirty="0" err="1" smtClean="0"/>
              <a:t>nazariyaga</a:t>
            </a:r>
            <a:r>
              <a:rPr lang="en-GB" sz="2400" dirty="0" smtClean="0"/>
              <a:t> k</a:t>
            </a:r>
            <a:r>
              <a:rPr lang="uz-Cyrl-UZ" sz="2400" dirty="0" smtClean="0"/>
              <a:t>o’</a:t>
            </a:r>
            <a:r>
              <a:rPr lang="en-GB" sz="2400" dirty="0" err="1" smtClean="0"/>
              <a:t>ra</a:t>
            </a:r>
            <a:r>
              <a:rPr lang="en-GB" sz="2400" dirty="0" smtClean="0"/>
              <a:t>:</a:t>
            </a:r>
            <a:endParaRPr lang="ru-RU" sz="2400" dirty="0" smtClean="0"/>
          </a:p>
          <a:p>
            <a:r>
              <a:rPr lang="uz-Cyrl-UZ" sz="2400" dirty="0"/>
              <a:t> </a:t>
            </a:r>
            <a:endParaRPr lang="ru-RU" sz="2400" dirty="0"/>
          </a:p>
          <a:p>
            <a:r>
              <a:rPr lang="uz-Cyrl-UZ" sz="2400" dirty="0"/>
              <a:t>     </a:t>
            </a:r>
            <a:r>
              <a:rPr lang="en-US" sz="2400" dirty="0" smtClean="0"/>
              <a:t>                           </a:t>
            </a:r>
            <a:r>
              <a:rPr lang="uz-Cyrl-UZ" sz="2400" dirty="0" smtClean="0"/>
              <a:t>yoki     </a:t>
            </a:r>
            <a:endParaRPr lang="ru-RU" sz="2400" dirty="0"/>
          </a:p>
          <a:p>
            <a:r>
              <a:rPr lang="uz-Cyrl-UZ" sz="2400" dirty="0"/>
              <a:t> </a:t>
            </a:r>
            <a:r>
              <a:rPr lang="uz-Cyrl-UZ" sz="2400" dirty="0" smtClean="0"/>
              <a:t>Bundan </a:t>
            </a:r>
            <a:r>
              <a:rPr lang="uz-Cyrl-UZ" sz="2400" dirty="0"/>
              <a:t>esa,</a:t>
            </a:r>
            <a:endParaRPr lang="ru-RU" sz="2400" dirty="0"/>
          </a:p>
          <a:p>
            <a:endParaRPr lang="ru-RU" sz="2400" dirty="0"/>
          </a:p>
          <a:p>
            <a:r>
              <a:rPr lang="uz-Cyrl-UZ" sz="2400" dirty="0"/>
              <a:t>Demak,</a:t>
            </a:r>
            <a:endParaRPr lang="ru-RU" sz="2400" dirty="0"/>
          </a:p>
          <a:p>
            <a:r>
              <a:rPr lang="uz-Cyrl-UZ" sz="2800" dirty="0"/>
              <a:t>	</a:t>
            </a:r>
            <a:endParaRPr lang="ru-RU" sz="2600" dirty="0">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71138493"/>
              </p:ext>
            </p:extLst>
          </p:nvPr>
        </p:nvGraphicFramePr>
        <p:xfrm>
          <a:off x="2032908" y="1314449"/>
          <a:ext cx="1518896" cy="383721"/>
        </p:xfrm>
        <a:graphic>
          <a:graphicData uri="http://schemas.openxmlformats.org/presentationml/2006/ole">
            <mc:AlternateContent xmlns:mc="http://schemas.openxmlformats.org/markup-compatibility/2006">
              <mc:Choice xmlns:v="urn:schemas-microsoft-com:vml" Requires="v">
                <p:oleObj spid="_x0000_s25652" name="Формула" r:id="rId3" imgW="901309" imgH="228501" progId="Equation.3">
                  <p:embed/>
                </p:oleObj>
              </mc:Choice>
              <mc:Fallback>
                <p:oleObj name="Формула" r:id="rId3" imgW="901309" imgH="228501"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2908" y="1314449"/>
                        <a:ext cx="1518896" cy="383721"/>
                      </a:xfrm>
                      <a:prstGeom prst="rect">
                        <a:avLst/>
                      </a:prstGeom>
                      <a:noFill/>
                    </p:spPr>
                  </p:pic>
                </p:oleObj>
              </mc:Fallback>
            </mc:AlternateContent>
          </a:graphicData>
        </a:graphic>
      </p:graphicFrame>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211660837"/>
              </p:ext>
            </p:extLst>
          </p:nvPr>
        </p:nvGraphicFramePr>
        <p:xfrm>
          <a:off x="5494564" y="1273628"/>
          <a:ext cx="1681847" cy="375558"/>
        </p:xfrm>
        <a:graphic>
          <a:graphicData uri="http://schemas.openxmlformats.org/presentationml/2006/ole">
            <mc:AlternateContent xmlns:mc="http://schemas.openxmlformats.org/markup-compatibility/2006">
              <mc:Choice xmlns:v="urn:schemas-microsoft-com:vml" Requires="v">
                <p:oleObj spid="_x0000_s25653" name="Формула" r:id="rId5" imgW="977476" imgH="215806" progId="Equation.3">
                  <p:embed/>
                </p:oleObj>
              </mc:Choice>
              <mc:Fallback>
                <p:oleObj name="Формула" r:id="rId5" imgW="977476" imgH="215806"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4564" y="1273628"/>
                        <a:ext cx="1681847" cy="375558"/>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46782072"/>
              </p:ext>
            </p:extLst>
          </p:nvPr>
        </p:nvGraphicFramePr>
        <p:xfrm>
          <a:off x="3461658" y="2253343"/>
          <a:ext cx="1183821" cy="599042"/>
        </p:xfrm>
        <a:graphic>
          <a:graphicData uri="http://schemas.openxmlformats.org/presentationml/2006/ole">
            <mc:AlternateContent xmlns:mc="http://schemas.openxmlformats.org/markup-compatibility/2006">
              <mc:Choice xmlns:v="urn:schemas-microsoft-com:vml" Requires="v">
                <p:oleObj spid="_x0000_s25654" name="Формула" r:id="rId7" imgW="787058" imgH="393529" progId="Equation.3">
                  <p:embed/>
                </p:oleObj>
              </mc:Choice>
              <mc:Fallback>
                <p:oleObj name="Формула" r:id="rId7" imgW="787058" imgH="393529"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61658" y="2253343"/>
                        <a:ext cx="1183821" cy="599042"/>
                      </a:xfrm>
                      <a:prstGeom prst="rect">
                        <a:avLst/>
                      </a:prstGeom>
                      <a:noFill/>
                    </p:spPr>
                  </p:pic>
                </p:oleObj>
              </mc:Fallback>
            </mc:AlternateContent>
          </a:graphicData>
        </a:graphic>
      </p:graphicFrame>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745238499"/>
              </p:ext>
            </p:extLst>
          </p:nvPr>
        </p:nvGraphicFramePr>
        <p:xfrm>
          <a:off x="3641273" y="3371850"/>
          <a:ext cx="1167492" cy="358031"/>
        </p:xfrm>
        <a:graphic>
          <a:graphicData uri="http://schemas.openxmlformats.org/presentationml/2006/ole">
            <mc:AlternateContent xmlns:mc="http://schemas.openxmlformats.org/markup-compatibility/2006">
              <mc:Choice xmlns:v="urn:schemas-microsoft-com:vml" Requires="v">
                <p:oleObj spid="_x0000_s25655" name="Формула" r:id="rId9" imgW="710891" imgH="215806" progId="Equation.3">
                  <p:embed/>
                </p:oleObj>
              </mc:Choice>
              <mc:Fallback>
                <p:oleObj name="Формула" r:id="rId9" imgW="710891" imgH="215806"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41273" y="3371850"/>
                        <a:ext cx="1167492" cy="358031"/>
                      </a:xfrm>
                      <a:prstGeom prst="rect">
                        <a:avLst/>
                      </a:prstGeom>
                      <a:noFill/>
                    </p:spPr>
                  </p:pic>
                </p:oleObj>
              </mc:Fallback>
            </mc:AlternateContent>
          </a:graphicData>
        </a:graphic>
      </p:graphicFrame>
      <p:sp>
        <p:nvSpPr>
          <p:cNvPr id="15"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1161737991"/>
              </p:ext>
            </p:extLst>
          </p:nvPr>
        </p:nvGraphicFramePr>
        <p:xfrm>
          <a:off x="1208314" y="4547507"/>
          <a:ext cx="2185988" cy="457200"/>
        </p:xfrm>
        <a:graphic>
          <a:graphicData uri="http://schemas.openxmlformats.org/presentationml/2006/ole">
            <mc:AlternateContent xmlns:mc="http://schemas.openxmlformats.org/markup-compatibility/2006">
              <mc:Choice xmlns:v="urn:schemas-microsoft-com:vml" Requires="v">
                <p:oleObj spid="_x0000_s25656" name="Формула" r:id="rId11" imgW="1459866" imgH="291973" progId="Equation.3">
                  <p:embed/>
                </p:oleObj>
              </mc:Choice>
              <mc:Fallback>
                <p:oleObj name="Формула" r:id="rId11" imgW="1459866" imgH="291973" progId="Equation.3">
                  <p:embed/>
                  <p:pic>
                    <p:nvPicPr>
                      <p:cNvPr id="0" name="Object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08314" y="4547507"/>
                        <a:ext cx="2185988" cy="457200"/>
                      </a:xfrm>
                      <a:prstGeom prst="rect">
                        <a:avLst/>
                      </a:prstGeom>
                      <a:noFill/>
                    </p:spPr>
                  </p:pic>
                </p:oleObj>
              </mc:Fallback>
            </mc:AlternateContent>
          </a:graphicData>
        </a:graphic>
      </p:graphicFrame>
      <p:sp>
        <p:nvSpPr>
          <p:cNvPr id="17"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1904887753"/>
              </p:ext>
            </p:extLst>
          </p:nvPr>
        </p:nvGraphicFramePr>
        <p:xfrm>
          <a:off x="4988378" y="4563835"/>
          <a:ext cx="1724706" cy="424543"/>
        </p:xfrm>
        <a:graphic>
          <a:graphicData uri="http://schemas.openxmlformats.org/presentationml/2006/ole">
            <mc:AlternateContent xmlns:mc="http://schemas.openxmlformats.org/markup-compatibility/2006">
              <mc:Choice xmlns:v="urn:schemas-microsoft-com:vml" Requires="v">
                <p:oleObj spid="_x0000_s25657" name="Формула" r:id="rId13" imgW="1244600" imgH="292100" progId="Equation.3">
                  <p:embed/>
                </p:oleObj>
              </mc:Choice>
              <mc:Fallback>
                <p:oleObj name="Формула" r:id="rId13" imgW="1244600" imgH="292100" progId="Equation.3">
                  <p:embed/>
                  <p:pic>
                    <p:nvPicPr>
                      <p:cNvPr id="0" name="Object 1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88378" y="4563835"/>
                        <a:ext cx="1724706" cy="424543"/>
                      </a:xfrm>
                      <a:prstGeom prst="rect">
                        <a:avLst/>
                      </a:prstGeom>
                      <a:noFill/>
                    </p:spPr>
                  </p:pic>
                </p:oleObj>
              </mc:Fallback>
            </mc:AlternateContent>
          </a:graphicData>
        </a:graphic>
      </p:graphicFrame>
      <p:sp>
        <p:nvSpPr>
          <p:cNvPr id="19" name="Rectangle 1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1636486016"/>
              </p:ext>
            </p:extLst>
          </p:nvPr>
        </p:nvGraphicFramePr>
        <p:xfrm>
          <a:off x="2880632" y="5421084"/>
          <a:ext cx="1152525" cy="596601"/>
        </p:xfrm>
        <a:graphic>
          <a:graphicData uri="http://schemas.openxmlformats.org/presentationml/2006/ole">
            <mc:AlternateContent xmlns:mc="http://schemas.openxmlformats.org/markup-compatibility/2006">
              <mc:Choice xmlns:v="urn:schemas-microsoft-com:vml" Requires="v">
                <p:oleObj spid="_x0000_s25658" name="Формула" r:id="rId15" imgW="800100" imgH="419100" progId="Equation.3">
                  <p:embed/>
                </p:oleObj>
              </mc:Choice>
              <mc:Fallback>
                <p:oleObj name="Формула" r:id="rId15" imgW="800100" imgH="419100" progId="Equation.3">
                  <p:embed/>
                  <p:pic>
                    <p:nvPicPr>
                      <p:cNvPr id="0" name="Object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880632" y="5421084"/>
                        <a:ext cx="1152525" cy="596601"/>
                      </a:xfrm>
                      <a:prstGeom prst="rect">
                        <a:avLst/>
                      </a:prstGeom>
                      <a:noFill/>
                    </p:spPr>
                  </p:pic>
                </p:oleObj>
              </mc:Fallback>
            </mc:AlternateContent>
          </a:graphicData>
        </a:graphic>
      </p:graphicFrame>
      <p:sp>
        <p:nvSpPr>
          <p:cNvPr id="21" name="Rectangle 1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2" name="Объект 21"/>
          <p:cNvGraphicFramePr>
            <a:graphicFrameLocks noChangeAspect="1"/>
          </p:cNvGraphicFramePr>
          <p:nvPr>
            <p:extLst>
              <p:ext uri="{D42A27DB-BD31-4B8C-83A1-F6EECF244321}">
                <p14:modId xmlns:p14="http://schemas.microsoft.com/office/powerpoint/2010/main" val="4026599109"/>
              </p:ext>
            </p:extLst>
          </p:nvPr>
        </p:nvGraphicFramePr>
        <p:xfrm>
          <a:off x="2139043" y="6327321"/>
          <a:ext cx="1726924" cy="285750"/>
        </p:xfrm>
        <a:graphic>
          <a:graphicData uri="http://schemas.openxmlformats.org/presentationml/2006/ole">
            <mc:AlternateContent xmlns:mc="http://schemas.openxmlformats.org/markup-compatibility/2006">
              <mc:Choice xmlns:v="urn:schemas-microsoft-com:vml" Requires="v">
                <p:oleObj spid="_x0000_s25659" name="Формула" r:id="rId17" imgW="1320227" imgH="215806" progId="Equation.3">
                  <p:embed/>
                </p:oleObj>
              </mc:Choice>
              <mc:Fallback>
                <p:oleObj name="Формула" r:id="rId17" imgW="1320227" imgH="215806" progId="Equation.3">
                  <p:embed/>
                  <p:pic>
                    <p:nvPicPr>
                      <p:cNvPr id="0" name="Object 1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139043" y="6327321"/>
                        <a:ext cx="1726924" cy="285750"/>
                      </a:xfrm>
                      <a:prstGeom prst="rect">
                        <a:avLst/>
                      </a:prstGeom>
                      <a:noFill/>
                    </p:spPr>
                  </p:pic>
                </p:oleObj>
              </mc:Fallback>
            </mc:AlternateContent>
          </a:graphicData>
        </a:graphic>
      </p:graphicFrame>
    </p:spTree>
    <p:extLst>
      <p:ext uri="{BB962C8B-B14F-4D97-AF65-F5344CB8AC3E}">
        <p14:creationId xmlns:p14="http://schemas.microsoft.com/office/powerpoint/2010/main" val="725942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18457" y="1118143"/>
            <a:ext cx="8294914" cy="4401205"/>
          </a:xfrm>
          <a:prstGeom prst="rect">
            <a:avLst/>
          </a:prstGeom>
        </p:spPr>
        <p:txBody>
          <a:bodyPr wrap="square">
            <a:spAutoFit/>
          </a:bodyPr>
          <a:lstStyle/>
          <a:p>
            <a:r>
              <a:rPr lang="uz-Cyrl-UZ" sz="2800" dirty="0"/>
              <a:t>Ko’ramizki, har xil nazariyalar asоsida chikarilgan natijalar bir-biridan farq </a:t>
            </a:r>
            <a:r>
              <a:rPr lang="uz-Cyrl-UZ" sz="2800" dirty="0" smtClean="0"/>
              <a:t>qilmо</a:t>
            </a:r>
            <a:r>
              <a:rPr lang="en-US" sz="2800" dirty="0" smtClean="0"/>
              <a:t>q</a:t>
            </a:r>
            <a:r>
              <a:rPr lang="uz-Cyrl-UZ" sz="2800" dirty="0" smtClean="0"/>
              <a:t>da</a:t>
            </a:r>
            <a:r>
              <a:rPr lang="uz-Cyrl-UZ" sz="2800" dirty="0"/>
              <a:t>. Shuning uchun bu hоlda qaysi nazariyaning mustahkamlik shartiga asоs bo’lishi muhim ahamiyatga egadir.</a:t>
            </a:r>
            <a:endParaRPr lang="ru-RU" sz="2800" dirty="0"/>
          </a:p>
          <a:p>
            <a:r>
              <a:rPr lang="uz-Cyrl-UZ" sz="2800" dirty="0"/>
              <a:t>Hоzirgi vaqtda plastik materiallar uchun eng ishоnchli nazariya energetik nazariya bo’lgani sababli siljishdagi ruxsat etilgan kuchlanish uchun quyidagi ifоdani оlishni tavsiya etiladi:</a:t>
            </a:r>
            <a:endParaRPr lang="ru-RU" sz="2800" dirty="0"/>
          </a:p>
          <a:p>
            <a:r>
              <a:rPr lang="uz-Cyrl-UZ" sz="2800" dirty="0"/>
              <a:t> </a:t>
            </a:r>
            <a:endParaRPr lang="ru-RU" sz="2800" dirty="0"/>
          </a:p>
          <a:p>
            <a:endParaRPr lang="ru-RU" sz="2600" dirty="0">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931914841"/>
              </p:ext>
            </p:extLst>
          </p:nvPr>
        </p:nvGraphicFramePr>
        <p:xfrm>
          <a:off x="3616777" y="5004998"/>
          <a:ext cx="1699591" cy="514350"/>
        </p:xfrm>
        <a:graphic>
          <a:graphicData uri="http://schemas.openxmlformats.org/presentationml/2006/ole">
            <mc:AlternateContent xmlns:mc="http://schemas.openxmlformats.org/markup-compatibility/2006">
              <mc:Choice xmlns:v="urn:schemas-microsoft-com:vml" Requires="v">
                <p:oleObj spid="_x0000_s24586" name="Формула" r:id="rId3" imgW="723586" imgH="215806" progId="Equation.3">
                  <p:embed/>
                </p:oleObj>
              </mc:Choice>
              <mc:Fallback>
                <p:oleObj name="Формула" r:id="rId3" imgW="723586" imgH="215806"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6777" y="5004998"/>
                        <a:ext cx="1699591" cy="514350"/>
                      </a:xfrm>
                      <a:prstGeom prst="rect">
                        <a:avLst/>
                      </a:prstGeom>
                      <a:noFill/>
                    </p:spPr>
                  </p:pic>
                </p:oleObj>
              </mc:Fallback>
            </mc:AlternateContent>
          </a:graphicData>
        </a:graphic>
      </p:graphicFrame>
    </p:spTree>
    <p:extLst>
      <p:ext uri="{BB962C8B-B14F-4D97-AF65-F5344CB8AC3E}">
        <p14:creationId xmlns:p14="http://schemas.microsoft.com/office/powerpoint/2010/main" val="72594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134205"/>
            <a:ext cx="7543800" cy="894496"/>
          </a:xfrm>
        </p:spPr>
        <p:txBody>
          <a:bodyPr/>
          <a:lstStyle/>
          <a:p>
            <a:r>
              <a:rPr lang="uz-Cyrl-UZ" b="1" dirty="0"/>
              <a:t>O’z-o’zini tekshirish    savollari</a:t>
            </a:r>
            <a:r>
              <a:rPr lang="uz-Cyrl-UZ" b="1" dirty="0" smtClean="0"/>
              <a:t>.</a:t>
            </a:r>
            <a:endParaRPr lang="ru-RU" dirty="0"/>
          </a:p>
        </p:txBody>
      </p:sp>
      <p:sp>
        <p:nvSpPr>
          <p:cNvPr id="4" name="Прямоугольник 3"/>
          <p:cNvSpPr/>
          <p:nvPr/>
        </p:nvSpPr>
        <p:spPr>
          <a:xfrm>
            <a:off x="402045" y="1036866"/>
            <a:ext cx="8611326" cy="5493812"/>
          </a:xfrm>
          <a:prstGeom prst="rect">
            <a:avLst/>
          </a:prstGeom>
        </p:spPr>
        <p:txBody>
          <a:bodyPr wrap="square">
            <a:spAutoFit/>
          </a:bodyPr>
          <a:lstStyle/>
          <a:p>
            <a:pPr algn="just">
              <a:lnSpc>
                <a:spcPct val="150000"/>
              </a:lnSpc>
              <a:spcAft>
                <a:spcPts val="0"/>
              </a:spcAft>
            </a:pPr>
            <a:r>
              <a:rPr lang="uz-Cyrl-UZ" dirty="0">
                <a:latin typeface="Times New Roman" panose="02020603050405020304" pitchFamily="18" charset="0"/>
                <a:ea typeface="Times New Roman" panose="02020603050405020304" pitchFamily="18" charset="0"/>
              </a:rPr>
              <a:t>1. Qanday kuchlanish holati sof </a:t>
            </a:r>
            <a:r>
              <a:rPr lang="uz-Cyrl-UZ" dirty="0" smtClean="0">
                <a:latin typeface="Times New Roman" panose="02020603050405020304" pitchFamily="18" charset="0"/>
                <a:ea typeface="Times New Roman" panose="02020603050405020304" pitchFamily="18" charset="0"/>
              </a:rPr>
              <a:t>siljish</a:t>
            </a:r>
            <a:r>
              <a:rPr lang="en-US" dirty="0" smtClean="0">
                <a:latin typeface="Arial" panose="020B0604020202020204" pitchFamily="34"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deyiladi</a:t>
            </a:r>
            <a:r>
              <a:rPr lang="uz-Cyrl-UZ" dirty="0">
                <a:latin typeface="Times New Roman" panose="02020603050405020304" pitchFamily="18" charset="0"/>
                <a:ea typeface="Times New Roman" panose="02020603050405020304" pitchFamily="18" charset="0"/>
              </a:rPr>
              <a:t>.</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2</a:t>
            </a:r>
            <a:r>
              <a:rPr lang="uz-Cyrl-UZ" dirty="0">
                <a:latin typeface="Times New Roman" panose="02020603050405020304" pitchFamily="18" charset="0"/>
                <a:ea typeface="Times New Roman" panose="02020603050405020304" pitchFamily="18" charset="0"/>
              </a:rPr>
              <a:t>. Siljishdagi GUK qonuni  va </a:t>
            </a:r>
            <a:r>
              <a:rPr lang="uz-Cyrl-UZ" dirty="0" smtClean="0">
                <a:latin typeface="Times New Roman" panose="02020603050405020304" pitchFamily="18" charset="0"/>
                <a:ea typeface="Times New Roman" panose="02020603050405020304" pitchFamily="18" charset="0"/>
              </a:rPr>
              <a:t>ikkinchi</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tartibli </a:t>
            </a:r>
            <a:r>
              <a:rPr lang="uz-Cyrl-UZ" dirty="0">
                <a:latin typeface="Times New Roman" panose="02020603050405020304" pitchFamily="18" charset="0"/>
                <a:ea typeface="Times New Roman" panose="02020603050405020304" pitchFamily="18" charset="0"/>
              </a:rPr>
              <a:t>Yung moduli qanday ifodalanadi.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3</a:t>
            </a:r>
            <a:r>
              <a:rPr lang="uz-Cyrl-UZ" dirty="0">
                <a:latin typeface="Times New Roman" panose="02020603050405020304" pitchFamily="18" charset="0"/>
                <a:ea typeface="Times New Roman" panose="02020603050405020304" pitchFamily="18" charset="0"/>
              </a:rPr>
              <a:t>. Siljishdagi ruhsat etilgan </a:t>
            </a:r>
            <a:r>
              <a:rPr lang="uz-Cyrl-UZ" dirty="0" smtClean="0">
                <a:latin typeface="Times New Roman" panose="02020603050405020304" pitchFamily="18" charset="0"/>
                <a:ea typeface="Times New Roman" panose="02020603050405020304" pitchFamily="18" charset="0"/>
              </a:rPr>
              <a:t>kuchlanish</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bilan </a:t>
            </a:r>
            <a:r>
              <a:rPr lang="uz-Cyrl-UZ" dirty="0">
                <a:latin typeface="Times New Roman" panose="02020603050405020304" pitchFamily="18" charset="0"/>
                <a:ea typeface="Times New Roman" panose="02020603050405020304" pitchFamily="18" charset="0"/>
              </a:rPr>
              <a:t>cho’zilishi.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4</a:t>
            </a:r>
            <a:r>
              <a:rPr lang="uz-Cyrl-UZ" dirty="0">
                <a:latin typeface="Times New Roman" panose="02020603050405020304" pitchFamily="18" charset="0"/>
                <a:ea typeface="Times New Roman" panose="02020603050405020304" pitchFamily="18" charset="0"/>
              </a:rPr>
              <a:t>. Siljishdagi ruhsat etilgan kuchlanishlar </a:t>
            </a:r>
            <a:r>
              <a:rPr lang="uz-Cyrl-UZ" dirty="0" smtClean="0">
                <a:latin typeface="Times New Roman" panose="02020603050405020304" pitchFamily="18" charset="0"/>
                <a:ea typeface="Times New Roman" panose="02020603050405020304" pitchFamily="18" charset="0"/>
              </a:rPr>
              <a:t>orasida </a:t>
            </a:r>
            <a:r>
              <a:rPr lang="uz-Cyrl-UZ" dirty="0">
                <a:latin typeface="Times New Roman" panose="02020603050405020304" pitchFamily="18" charset="0"/>
                <a:ea typeface="Times New Roman" panose="02020603050405020304" pitchFamily="18" charset="0"/>
              </a:rPr>
              <a:t>qanday bog’lanish bor.</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5.Siljishdagi </a:t>
            </a:r>
            <a:r>
              <a:rPr lang="uz-Cyrl-UZ" dirty="0">
                <a:latin typeface="Times New Roman" panose="02020603050405020304" pitchFamily="18" charset="0"/>
                <a:ea typeface="Times New Roman" panose="02020603050405020304" pitchFamily="18" charset="0"/>
              </a:rPr>
              <a:t>potentsial energiya qanday </a:t>
            </a:r>
            <a:r>
              <a:rPr lang="uz-Cyrl-UZ" dirty="0" smtClean="0">
                <a:latin typeface="Times New Roman" panose="02020603050405020304" pitchFamily="18" charset="0"/>
                <a:ea typeface="Times New Roman" panose="02020603050405020304" pitchFamily="18" charset="0"/>
              </a:rPr>
              <a:t>topiladi</a:t>
            </a:r>
            <a:r>
              <a:rPr lang="uz-Cyrl-UZ" dirty="0">
                <a:latin typeface="Times New Roman" panose="02020603050405020304" pitchFamily="18" charset="0"/>
                <a:ea typeface="Times New Roman" panose="02020603050405020304" pitchFamily="18" charset="0"/>
              </a:rPr>
              <a:t>.</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6.Sof </a:t>
            </a:r>
            <a:r>
              <a:rPr lang="uz-Cyrl-UZ" dirty="0">
                <a:latin typeface="Times New Roman" panose="02020603050405020304" pitchFamily="18" charset="0"/>
                <a:ea typeface="Times New Roman" panose="02020603050405020304" pitchFamily="18" charset="0"/>
              </a:rPr>
              <a:t>siljishdagi solishtirma potentsial energiya.</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7</a:t>
            </a:r>
            <a:r>
              <a:rPr lang="uz-Cyrl-UZ" dirty="0">
                <a:latin typeface="Times New Roman" panose="02020603050405020304" pitchFamily="18" charset="0"/>
                <a:ea typeface="Times New Roman" panose="02020603050405020304" pitchFamily="18" charset="0"/>
              </a:rPr>
              <a:t>. Siljish deformatsiya.</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8</a:t>
            </a:r>
            <a:r>
              <a:rPr lang="uz-Cyrl-UZ" dirty="0">
                <a:latin typeface="Times New Roman" panose="02020603050405020304" pitchFamily="18" charset="0"/>
                <a:ea typeface="Times New Roman" panose="02020603050405020304" pitchFamily="18" charset="0"/>
              </a:rPr>
              <a:t>. Nisbiy cho’zilish.</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9</a:t>
            </a:r>
            <a:r>
              <a:rPr lang="uz-Cyrl-UZ" dirty="0">
                <a:latin typeface="Times New Roman" panose="02020603050405020304" pitchFamily="18" charset="0"/>
                <a:ea typeface="Times New Roman" panose="02020603050405020304" pitchFamily="18" charset="0"/>
              </a:rPr>
              <a:t>. Mustahkamlik nazariyalari.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10</a:t>
            </a:r>
            <a:r>
              <a:rPr lang="uz-Cyrl-UZ" dirty="0">
                <a:latin typeface="Times New Roman" panose="02020603050405020304" pitchFamily="18" charset="0"/>
                <a:ea typeface="Times New Roman" panose="02020603050405020304" pitchFamily="18" charset="0"/>
              </a:rPr>
              <a:t>. Siljish burchagi.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11</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Sof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siljishdagi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hisoblash </a:t>
            </a:r>
            <a:r>
              <a:rPr lang="uz-Cyrl-UZ" dirty="0" smtClean="0">
                <a:latin typeface="Times New Roman" panose="02020603050405020304" pitchFamily="18" charset="0"/>
                <a:ea typeface="Times New Roman" panose="02020603050405020304" pitchFamily="18" charset="0"/>
              </a:rPr>
              <a:t>tenglamalari.</a:t>
            </a:r>
            <a:endParaRPr lang="en-US" dirty="0" smtClean="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12.Siljishdagi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mustahkamlik sharti qanday ko’rinishga ega va uning   yordamida qanday masalalarni hal qilish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mumkin?</a:t>
            </a:r>
            <a:endParaRPr lang="en-US" dirty="0" smtClean="0">
              <a:latin typeface="Academy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552318"/>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1476</TotalTime>
  <Words>1493</Words>
  <Application>Microsoft Office PowerPoint</Application>
  <PresentationFormat>Экран (4:3)</PresentationFormat>
  <Paragraphs>189</Paragraphs>
  <Slides>33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33</vt:i4>
      </vt:variant>
    </vt:vector>
  </HeadingPairs>
  <TitlesOfParts>
    <vt:vector size="37" baseType="lpstr">
      <vt:lpstr>Воздушный поток</vt:lpstr>
      <vt:lpstr>Формула</vt:lpstr>
      <vt:lpstr>Уравнение</vt:lpstr>
      <vt:lpstr>Microsoft Equation 3.0</vt:lpstr>
      <vt:lpstr>7-MA’RUZA.SILJISH. SОF SILJISHDAGI GUK QОNUNI</vt:lpstr>
      <vt:lpstr>1.Siljish xaqida tushincha.</vt:lpstr>
      <vt:lpstr>Презентация PowerPoint</vt:lpstr>
      <vt:lpstr>Презентация PowerPoint</vt:lpstr>
      <vt:lpstr>Презентация PowerPoint</vt:lpstr>
      <vt:lpstr>2.Sof siljish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Sof siljishdagi Guk qonuni. Ikkinchi tartibli Yung moduli</vt:lpstr>
      <vt:lpstr>Презентация PowerPoint</vt:lpstr>
      <vt:lpstr>Sof siljishdagi hisoblash tenglamalari.</vt:lpstr>
      <vt:lpstr>Siljishdagi potentsial energiya.</vt:lpstr>
      <vt:lpstr>Siljishdagi mustahkamlik sharti.</vt:lpstr>
      <vt:lpstr>Презентация PowerPoint</vt:lpstr>
      <vt:lpstr>Презентация PowerPoint</vt:lpstr>
      <vt:lpstr>Презентация PowerPoint</vt:lpstr>
      <vt:lpstr>Презентация PowerPoint</vt:lpstr>
      <vt:lpstr>Презентация PowerPoint</vt:lpstr>
      <vt:lpstr>3. Kesilish va siljishdagi kuchlanish.</vt:lpstr>
      <vt:lpstr>Презентация PowerPoint</vt:lpstr>
      <vt:lpstr>Презентация PowerPoint</vt:lpstr>
      <vt:lpstr>Презентация PowerPoint</vt:lpstr>
      <vt:lpstr>Презентация PowerPoint</vt:lpstr>
      <vt:lpstr>Презентация PowerPoint</vt:lpstr>
      <vt:lpstr>O’z-o’zini tekshirish    savollari.</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Sof siljish</dc:title>
  <dc:creator>Ibrohimjon</dc:creator>
  <cp:lastModifiedBy>Komp</cp:lastModifiedBy>
  <cp:revision>91</cp:revision>
  <dcterms:created xsi:type="dcterms:W3CDTF">2018-04-24T18:28:48Z</dcterms:created>
  <dcterms:modified xsi:type="dcterms:W3CDTF">2021-05-10T05:42:39Z</dcterms:modified>
</cp:coreProperties>
</file>