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sldx" ContentType="application/vnd.openxmlformats-officedocument.presentationml.slide"/>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3" r:id="rId1"/>
  </p:sldMasterIdLst>
  <p:sldIdLst>
    <p:sldId id="257" r:id="rId2"/>
    <p:sldId id="261" r:id="rId3"/>
    <p:sldId id="278" r:id="rId4"/>
    <p:sldId id="260" r:id="rId5"/>
    <p:sldId id="279" r:id="rId6"/>
    <p:sldId id="258" r:id="rId7"/>
    <p:sldId id="287" r:id="rId8"/>
    <p:sldId id="259" r:id="rId9"/>
    <p:sldId id="283" r:id="rId10"/>
    <p:sldId id="262" r:id="rId11"/>
    <p:sldId id="282" r:id="rId12"/>
    <p:sldId id="280" r:id="rId13"/>
    <p:sldId id="281" r:id="rId14"/>
    <p:sldId id="265" r:id="rId15"/>
    <p:sldId id="284" r:id="rId16"/>
    <p:sldId id="276" r:id="rId17"/>
    <p:sldId id="266" r:id="rId18"/>
    <p:sldId id="267" r:id="rId19"/>
    <p:sldId id="268" r:id="rId20"/>
    <p:sldId id="269" r:id="rId21"/>
    <p:sldId id="270" r:id="rId22"/>
    <p:sldId id="271" r:id="rId23"/>
    <p:sldId id="285" r:id="rId24"/>
    <p:sldId id="272" r:id="rId25"/>
    <p:sldId id="273" r:id="rId26"/>
    <p:sldId id="286" r:id="rId27"/>
    <p:sldId id="289" r:id="rId28"/>
    <p:sldId id="274" r:id="rId29"/>
    <p:sldId id="288" r:id="rId30"/>
    <p:sldId id="275"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5" autoAdjust="0"/>
    <p:restoredTop sz="94660"/>
  </p:normalViewPr>
  <p:slideViewPr>
    <p:cSldViewPr snapToGrid="0">
      <p:cViewPr>
        <p:scale>
          <a:sx n="75" d="100"/>
          <a:sy n="75" d="100"/>
        </p:scale>
        <p:origin x="-2664" y="-8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4"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6" Type="http://schemas.openxmlformats.org/officeDocument/2006/relationships/image" Target="../media/image20.wmf"/><Relationship Id="rId5" Type="http://schemas.openxmlformats.org/officeDocument/2006/relationships/image" Target="../media/image19.wmf"/><Relationship Id="rId4" Type="http://schemas.openxmlformats.org/officeDocument/2006/relationships/image" Target="../media/image1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 Id="rId4" Type="http://schemas.openxmlformats.org/officeDocument/2006/relationships/image" Target="../media/image3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image" Target="../media/image37.wmf"/><Relationship Id="rId5" Type="http://schemas.openxmlformats.org/officeDocument/2006/relationships/image" Target="../media/image41.wmf"/><Relationship Id="rId4" Type="http://schemas.openxmlformats.org/officeDocument/2006/relationships/image" Target="../media/image4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A57D7DE-61AE-4BC6-A87E-9454F8FD646E}" type="datetimeFigureOut">
              <a:rPr lang="en-US" smtClean="0"/>
              <a:pPr/>
              <a:t>5/20/2021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AAA0FC-AF95-454C-A4E6-937690C7EEE5}" type="slidenum">
              <a:rPr lang="en-US" smtClean="0"/>
              <a:pPr/>
              <a:t>‹#›</a:t>
            </a:fld>
            <a:endParaRPr lang="en-US"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pPr/>
              <a:t>5/20/2021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6DFF08F-DC6B-4601-B491-B0F83F6DD2DA}" type="datetimeFigureOut">
              <a:rPr lang="en-US" smtClean="0"/>
              <a:pPr/>
              <a:t>5/20/2021</a:t>
            </a:fld>
            <a:endParaRPr lang="en-US"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4FAB73BC-B049-4115-A692-8D63A059BFB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2.wmf"/><Relationship Id="rId5" Type="http://schemas.openxmlformats.org/officeDocument/2006/relationships/oleObject" Target="../embeddings/oleObject2.bin"/><Relationship Id="rId10" Type="http://schemas.openxmlformats.org/officeDocument/2006/relationships/image" Target="../media/image14.wmf"/><Relationship Id="rId4" Type="http://schemas.openxmlformats.org/officeDocument/2006/relationships/image" Target="../media/image11.wmf"/><Relationship Id="rId9" Type="http://schemas.openxmlformats.org/officeDocument/2006/relationships/oleObject" Target="../embeddings/oleObject4.bin"/></Relationships>
</file>

<file path=ppt/slides/_rels/slide13.xml.rels><?xml version="1.0" encoding="UTF-8" standalone="yes"?>
<Relationships xmlns="http://schemas.openxmlformats.org/package/2006/relationships"><Relationship Id="rId8" Type="http://schemas.openxmlformats.org/officeDocument/2006/relationships/image" Target="../media/image17.wmf"/><Relationship Id="rId13" Type="http://schemas.openxmlformats.org/officeDocument/2006/relationships/oleObject" Target="../embeddings/oleObject10.bin"/><Relationship Id="rId3" Type="http://schemas.openxmlformats.org/officeDocument/2006/relationships/oleObject" Target="../embeddings/oleObject5.bin"/><Relationship Id="rId7" Type="http://schemas.openxmlformats.org/officeDocument/2006/relationships/oleObject" Target="../embeddings/oleObject7.bin"/><Relationship Id="rId12" Type="http://schemas.openxmlformats.org/officeDocument/2006/relationships/image" Target="../media/image19.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6.wmf"/><Relationship Id="rId11" Type="http://schemas.openxmlformats.org/officeDocument/2006/relationships/oleObject" Target="../embeddings/oleObject9.bin"/><Relationship Id="rId5" Type="http://schemas.openxmlformats.org/officeDocument/2006/relationships/oleObject" Target="../embeddings/oleObject6.bin"/><Relationship Id="rId10" Type="http://schemas.openxmlformats.org/officeDocument/2006/relationships/image" Target="../media/image18.wmf"/><Relationship Id="rId4" Type="http://schemas.openxmlformats.org/officeDocument/2006/relationships/image" Target="../media/image15.wmf"/><Relationship Id="rId9" Type="http://schemas.openxmlformats.org/officeDocument/2006/relationships/oleObject" Target="../embeddings/oleObject8.bin"/><Relationship Id="rId14" Type="http://schemas.openxmlformats.org/officeDocument/2006/relationships/image" Target="../media/image20.wmf"/></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package" Target="../embeddings/______Microsoft_PowerPoint1.sldx"/><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23.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image" Target="../media/image29.png"/><Relationship Id="rId7" Type="http://schemas.openxmlformats.org/officeDocument/2006/relationships/image" Target="../media/image27.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2.bin"/><Relationship Id="rId5" Type="http://schemas.openxmlformats.org/officeDocument/2006/relationships/image" Target="../media/image26.wmf"/><Relationship Id="rId4" Type="http://schemas.openxmlformats.org/officeDocument/2006/relationships/oleObject" Target="../embeddings/oleObject11.bin"/><Relationship Id="rId9" Type="http://schemas.openxmlformats.org/officeDocument/2006/relationships/image" Target="../media/image28.wmf"/></Relationships>
</file>

<file path=ppt/slides/_rels/slide21.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31.wmf"/><Relationship Id="rId5" Type="http://schemas.openxmlformats.org/officeDocument/2006/relationships/oleObject" Target="../embeddings/oleObject15.bin"/><Relationship Id="rId10" Type="http://schemas.openxmlformats.org/officeDocument/2006/relationships/image" Target="../media/image33.wmf"/><Relationship Id="rId4" Type="http://schemas.openxmlformats.org/officeDocument/2006/relationships/image" Target="../media/image30.wmf"/><Relationship Id="rId9" Type="http://schemas.openxmlformats.org/officeDocument/2006/relationships/oleObject" Target="../embeddings/oleObject17.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34.wmf"/></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35.wmf"/><Relationship Id="rId4" Type="http://schemas.openxmlformats.org/officeDocument/2006/relationships/oleObject" Target="../embeddings/oleObject19.bin"/></Relationships>
</file>

<file path=ppt/slides/_rels/slide24.xml.rels><?xml version="1.0" encoding="UTF-8" standalone="yes"?>
<Relationships xmlns="http://schemas.openxmlformats.org/package/2006/relationships"><Relationship Id="rId8" Type="http://schemas.openxmlformats.org/officeDocument/2006/relationships/image" Target="../media/image39.wmf"/><Relationship Id="rId3" Type="http://schemas.openxmlformats.org/officeDocument/2006/relationships/oleObject" Target="../embeddings/oleObject20.bin"/><Relationship Id="rId7" Type="http://schemas.openxmlformats.org/officeDocument/2006/relationships/oleObject" Target="../embeddings/oleObject22.bin"/><Relationship Id="rId12" Type="http://schemas.openxmlformats.org/officeDocument/2006/relationships/image" Target="../media/image41.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38.wmf"/><Relationship Id="rId11" Type="http://schemas.openxmlformats.org/officeDocument/2006/relationships/oleObject" Target="../embeddings/oleObject24.bin"/><Relationship Id="rId5" Type="http://schemas.openxmlformats.org/officeDocument/2006/relationships/oleObject" Target="../embeddings/oleObject21.bin"/><Relationship Id="rId10" Type="http://schemas.openxmlformats.org/officeDocument/2006/relationships/image" Target="../media/image40.wmf"/><Relationship Id="rId4" Type="http://schemas.openxmlformats.org/officeDocument/2006/relationships/image" Target="../media/image37.wmf"/><Relationship Id="rId9" Type="http://schemas.openxmlformats.org/officeDocument/2006/relationships/oleObject" Target="../embeddings/oleObject23.bin"/></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image" Target="../media/image45.png"/><Relationship Id="rId7" Type="http://schemas.openxmlformats.org/officeDocument/2006/relationships/image" Target="../media/image43.wmf"/><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26.bin"/><Relationship Id="rId5" Type="http://schemas.openxmlformats.org/officeDocument/2006/relationships/image" Target="../media/image42.wmf"/><Relationship Id="rId4" Type="http://schemas.openxmlformats.org/officeDocument/2006/relationships/oleObject" Target="../embeddings/oleObject25.bin"/><Relationship Id="rId9" Type="http://schemas.openxmlformats.org/officeDocument/2006/relationships/image" Target="../media/image44.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46.wmf"/></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1360" y="362805"/>
            <a:ext cx="7543800" cy="602396"/>
          </a:xfrm>
        </p:spPr>
        <p:txBody>
          <a:bodyPr>
            <a:noAutofit/>
          </a:bodyPr>
          <a:lstStyle/>
          <a:p>
            <a:pPr algn="ctr"/>
            <a:r>
              <a:rPr lang="en-US" sz="3600" b="1" cap="all" dirty="0" smtClean="0"/>
              <a:t>8</a:t>
            </a:r>
            <a:r>
              <a:rPr lang="uz-Cyrl-UZ" sz="3600" b="1" cap="all" dirty="0" smtClean="0"/>
              <a:t>-Ma`ruza</a:t>
            </a:r>
            <a:r>
              <a:rPr lang="en-US" sz="3600" b="1" cap="all" dirty="0" smtClean="0"/>
              <a:t>.</a:t>
            </a:r>
            <a:r>
              <a:rPr lang="en-US" sz="3600" cap="all" dirty="0" smtClean="0"/>
              <a:t> </a:t>
            </a:r>
            <a:r>
              <a:rPr lang="uz-Cyrl-UZ" sz="3600" b="1" dirty="0" smtClean="0"/>
              <a:t>BURALISH. ASОSIY TUSHUNCHALAR. BURОVCHI MОMENT. VALNI BURALISHDAGI MUSTAHKAMLIK SHARTI.</a:t>
            </a:r>
            <a:r>
              <a:rPr lang="ru-RU" sz="3600" dirty="0" smtClean="0"/>
              <a:t/>
            </a:r>
            <a:br>
              <a:rPr lang="ru-RU" sz="3600" dirty="0" smtClean="0"/>
            </a:br>
            <a:endParaRPr lang="ru-RU" sz="3600" dirty="0"/>
          </a:p>
        </p:txBody>
      </p:sp>
      <p:sp>
        <p:nvSpPr>
          <p:cNvPr id="3" name="Объект 2"/>
          <p:cNvSpPr>
            <a:spLocks noGrp="1"/>
          </p:cNvSpPr>
          <p:nvPr>
            <p:ph sz="quarter" idx="13"/>
          </p:nvPr>
        </p:nvSpPr>
        <p:spPr>
          <a:xfrm>
            <a:off x="177800" y="3268134"/>
            <a:ext cx="8851900" cy="2815166"/>
          </a:xfrm>
        </p:spPr>
        <p:txBody>
          <a:bodyPr>
            <a:normAutofit/>
          </a:bodyPr>
          <a:lstStyle/>
          <a:p>
            <a:pPr algn="ctr"/>
            <a:r>
              <a:rPr lang="en-US" sz="2800" i="1" dirty="0" smtClean="0"/>
              <a:t>REJA</a:t>
            </a:r>
          </a:p>
          <a:p>
            <a:pPr algn="ctr"/>
            <a:endParaRPr lang="uz-Cyrl-UZ" sz="2800" i="1" dirty="0" smtClean="0"/>
          </a:p>
          <a:p>
            <a:r>
              <a:rPr lang="uz-Cyrl-UZ" sz="2400" i="1" dirty="0"/>
              <a:t>1. </a:t>
            </a:r>
            <a:r>
              <a:rPr lang="en-US" sz="2400" i="1" dirty="0" err="1"/>
              <a:t>Umumiy</a:t>
            </a:r>
            <a:r>
              <a:rPr lang="en-US" sz="2400" i="1" dirty="0"/>
              <a:t> </a:t>
            </a:r>
            <a:r>
              <a:rPr lang="en-US" sz="2400" i="1" dirty="0" err="1"/>
              <a:t>tushinchalar</a:t>
            </a:r>
            <a:endParaRPr lang="ru-RU" sz="2400" dirty="0"/>
          </a:p>
          <a:p>
            <a:r>
              <a:rPr lang="uz-Cyrl-UZ" sz="2400" i="1" dirty="0" smtClean="0"/>
              <a:t>2. Buralishdagi </a:t>
            </a:r>
            <a:r>
              <a:rPr lang="en-US" sz="2400" i="1" dirty="0" err="1" smtClean="0"/>
              <a:t>mustaxkamlik</a:t>
            </a:r>
            <a:r>
              <a:rPr lang="en-US" sz="2400" i="1" dirty="0" smtClean="0"/>
              <a:t> </a:t>
            </a:r>
            <a:r>
              <a:rPr lang="en-US" sz="2400" i="1" dirty="0" err="1" smtClean="0"/>
              <a:t>sharti</a:t>
            </a:r>
            <a:endParaRPr lang="ru-RU" sz="2400" dirty="0" smtClean="0"/>
          </a:p>
          <a:p>
            <a:r>
              <a:rPr lang="uz-Cyrl-UZ" sz="2400" i="1" dirty="0" smtClean="0"/>
              <a:t>3. </a:t>
            </a:r>
            <a:r>
              <a:rPr lang="en-US" sz="2400" i="1" dirty="0" err="1" smtClean="0"/>
              <a:t>Buralishdagi</a:t>
            </a:r>
            <a:r>
              <a:rPr lang="en-US" sz="2400" i="1" dirty="0" smtClean="0"/>
              <a:t> </a:t>
            </a:r>
            <a:r>
              <a:rPr lang="en-US" sz="2400" i="1" dirty="0" err="1" smtClean="0"/>
              <a:t>asosiy</a:t>
            </a:r>
            <a:r>
              <a:rPr lang="en-US" sz="2400" i="1" dirty="0" smtClean="0"/>
              <a:t> </a:t>
            </a:r>
            <a:r>
              <a:rPr lang="en-US" sz="2400" i="1" dirty="0" err="1" smtClean="0"/>
              <a:t>kuchlar</a:t>
            </a:r>
            <a:endParaRPr lang="ru-RU" sz="2400" dirty="0" smtClean="0"/>
          </a:p>
          <a:p>
            <a:pPr marL="45720" indent="0">
              <a:buNone/>
            </a:pPr>
            <a:endParaRPr lang="ru-RU" sz="2800" dirty="0"/>
          </a:p>
        </p:txBody>
      </p:sp>
    </p:spTree>
    <p:extLst>
      <p:ext uri="{BB962C8B-B14F-4D97-AF65-F5344CB8AC3E}">
        <p14:creationId xmlns:p14="http://schemas.microsoft.com/office/powerpoint/2010/main" val="14266391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 y="122307"/>
            <a:ext cx="9029700" cy="830996"/>
          </a:xfrm>
        </p:spPr>
        <p:txBody>
          <a:bodyPr/>
          <a:lstStyle/>
          <a:p>
            <a:r>
              <a:rPr lang="uz-Cyrl-UZ" b="1" dirty="0">
                <a:solidFill>
                  <a:srgbClr val="FF0000"/>
                </a:solidFill>
              </a:rPr>
              <a:t>1. </a:t>
            </a:r>
            <a:r>
              <a:rPr lang="uz-Cyrl-UZ" b="1" dirty="0"/>
              <a:t>Buralish.</a:t>
            </a:r>
            <a:r>
              <a:rPr lang="uz-Cyrl-UZ" dirty="0"/>
              <a:t> Umumiy tushunchalar.</a:t>
            </a:r>
            <a:endParaRPr lang="ru-RU" dirty="0"/>
          </a:p>
        </p:txBody>
      </p:sp>
      <p:sp>
        <p:nvSpPr>
          <p:cNvPr id="5" name="Прямоугольник 4"/>
          <p:cNvSpPr/>
          <p:nvPr/>
        </p:nvSpPr>
        <p:spPr>
          <a:xfrm>
            <a:off x="533400" y="1873845"/>
            <a:ext cx="8318500" cy="2062103"/>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sz="3200" dirty="0" smtClean="0">
                <a:latin typeface="Times New Roman" panose="02020603050405020304" pitchFamily="18" charset="0"/>
                <a:ea typeface="Times New Roman" panose="02020603050405020304" pitchFamily="18" charset="0"/>
              </a:rPr>
              <a:t>O’qiga </a:t>
            </a:r>
            <a:r>
              <a:rPr lang="uz-Cyrl-UZ" sz="3200" dirty="0">
                <a:latin typeface="Times New Roman" panose="02020603050405020304" pitchFamily="18" charset="0"/>
                <a:ea typeface="Times New Roman" panose="02020603050405020304" pitchFamily="18" charset="0"/>
              </a:rPr>
              <a:t>tik tekisliklarda uchlariga teng va qarama-qarshi yo’nalgan kuchlar jufti M qo’yilgan g’o’lachaning deformatsiyalanishi </a:t>
            </a:r>
            <a:r>
              <a:rPr lang="uz-Cyrl-UZ" sz="3200" b="1" dirty="0">
                <a:solidFill>
                  <a:srgbClr val="FF0000"/>
                </a:solidFill>
                <a:latin typeface="Times New Roman" panose="02020603050405020304" pitchFamily="18" charset="0"/>
                <a:ea typeface="Times New Roman" panose="02020603050405020304" pitchFamily="18" charset="0"/>
              </a:rPr>
              <a:t>buralish</a:t>
            </a:r>
            <a:r>
              <a:rPr lang="uz-Cyrl-UZ" sz="3200" b="1" i="1" dirty="0">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deb ataladi. </a:t>
            </a:r>
            <a:endParaRPr lang="ru-RU" sz="3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b="4381"/>
          <a:stretch>
            <a:fillRect/>
          </a:stretch>
        </p:blipFill>
        <p:spPr bwMode="auto">
          <a:xfrm>
            <a:off x="2061686" y="4324056"/>
            <a:ext cx="4677727" cy="212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60588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t="9850"/>
          <a:stretch>
            <a:fillRect/>
          </a:stretch>
        </p:blipFill>
        <p:spPr bwMode="auto">
          <a:xfrm>
            <a:off x="1824673" y="2629890"/>
            <a:ext cx="4677726" cy="223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520700" y="420966"/>
            <a:ext cx="7683500" cy="2062103"/>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sz="3200" dirty="0" smtClean="0">
                <a:latin typeface="Times New Roman" panose="02020603050405020304" pitchFamily="18" charset="0"/>
                <a:ea typeface="Times New Roman" panose="02020603050405020304" pitchFamily="18" charset="0"/>
              </a:rPr>
              <a:t>Buralishda </a:t>
            </a:r>
            <a:r>
              <a:rPr lang="uz-Cyrl-UZ" sz="3200" dirty="0">
                <a:latin typeface="Times New Roman" panose="02020603050405020304" pitchFamily="18" charset="0"/>
                <a:ea typeface="Times New Roman" panose="02020603050405020304" pitchFamily="18" charset="0"/>
              </a:rPr>
              <a:t>g’o’lachaning ko’ndalang kesimlarida burovchi momentlar T vujudga keladi. Buralishga ishlaydigan to’g’ri g’o’lacha </a:t>
            </a:r>
            <a:r>
              <a:rPr lang="uz-Cyrl-UZ" sz="3200" b="1" dirty="0">
                <a:solidFill>
                  <a:srgbClr val="FF0000"/>
                </a:solidFill>
                <a:latin typeface="Times New Roman" panose="02020603050405020304" pitchFamily="18" charset="0"/>
                <a:ea typeface="Times New Roman" panose="02020603050405020304" pitchFamily="18" charset="0"/>
              </a:rPr>
              <a:t>val</a:t>
            </a:r>
            <a:r>
              <a:rPr lang="uz-Cyrl-UZ" sz="3200" b="1" dirty="0">
                <a:solidFill>
                  <a:srgbClr val="0000FF"/>
                </a:solidFill>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deb ataladi.</a:t>
            </a:r>
            <a:endParaRPr lang="ru-RU" sz="3200" dirty="0"/>
          </a:p>
        </p:txBody>
      </p:sp>
      <p:sp>
        <p:nvSpPr>
          <p:cNvPr id="7" name="Прямоугольник 6"/>
          <p:cNvSpPr/>
          <p:nvPr/>
        </p:nvSpPr>
        <p:spPr>
          <a:xfrm>
            <a:off x="241300" y="4865827"/>
            <a:ext cx="8794750" cy="193899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S</a:t>
            </a:r>
            <a:r>
              <a:rPr lang="en-US" sz="2400" dirty="0" smtClean="0">
                <a:latin typeface="Times New Roman" panose="02020603050405020304" pitchFamily="18" charset="0"/>
                <a:ea typeface="Times New Roman" panose="02020603050405020304" pitchFamily="18" charset="0"/>
              </a:rPr>
              <a:t>h</a:t>
            </a:r>
            <a:r>
              <a:rPr lang="uz-Cyrl-UZ" sz="2400" dirty="0" smtClean="0">
                <a:latin typeface="Times New Roman" panose="02020603050405020304" pitchFamily="18" charset="0"/>
                <a:ea typeface="Times New Roman" panose="02020603050405020304" pitchFamily="18" charset="0"/>
              </a:rPr>
              <a:t>akldan </a:t>
            </a:r>
            <a:r>
              <a:rPr lang="uz-Cyrl-UZ" sz="2400" dirty="0">
                <a:latin typeface="Times New Roman" panose="02020603050405020304" pitchFamily="18" charset="0"/>
                <a:ea typeface="Times New Roman" panose="02020603050405020304" pitchFamily="18" charset="0"/>
              </a:rPr>
              <a:t>ko’rinib turibdiki, burovchi moment to’plangan kuchdan juft kuchdan hosil bo’lishi mumkin. Burovchi moment kesish usuli yordamida topiladi. Sterjen ihtiyoriy kesimining bir tomonida qolgan tashqi kuchlardan hosil bo’ladigan momentlar yig’indisi burovchi moment deyiladi.</a:t>
            </a:r>
            <a:endParaRPr lang="ru-RU" sz="2400" dirty="0"/>
          </a:p>
        </p:txBody>
      </p:sp>
    </p:spTree>
    <p:extLst>
      <p:ext uri="{BB962C8B-B14F-4D97-AF65-F5344CB8AC3E}">
        <p14:creationId xmlns:p14="http://schemas.microsoft.com/office/powerpoint/2010/main" val="8029333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3039" y="0"/>
            <a:ext cx="8803640" cy="1450757"/>
          </a:xfrm>
        </p:spPr>
        <p:txBody>
          <a:bodyPr>
            <a:normAutofit fontScale="90000"/>
          </a:bodyPr>
          <a:lstStyle/>
          <a:p>
            <a:pPr algn="ctr"/>
            <a:r>
              <a:rPr lang="uz-Cyrl-UZ" b="1" dirty="0" smtClean="0"/>
              <a:t>Burovchi </a:t>
            </a:r>
            <a:r>
              <a:rPr lang="uz-Cyrl-UZ" b="1" dirty="0"/>
              <a:t>momentlarni epyuralarni qurish.</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b="4094"/>
          <a:stretch>
            <a:fillRect/>
          </a:stretch>
        </p:blipFill>
        <p:spPr bwMode="auto">
          <a:xfrm>
            <a:off x="2367183" y="2312729"/>
            <a:ext cx="4775296" cy="225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0" y="1481732"/>
            <a:ext cx="8026399" cy="830997"/>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Buralishda</a:t>
            </a:r>
            <a:r>
              <a:rPr lang="en-US" sz="2400" dirty="0" smtClean="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g’o’</a:t>
            </a:r>
            <a:r>
              <a:rPr lang="en-US" sz="2400" dirty="0" err="1">
                <a:latin typeface="Times New Roman" panose="02020603050405020304" pitchFamily="18" charset="0"/>
                <a:ea typeface="Times New Roman" panose="02020603050405020304" pitchFamily="18" charset="0"/>
              </a:rPr>
              <a:t>lachaning</a:t>
            </a:r>
            <a:r>
              <a:rPr lang="en-US" sz="2400" dirty="0">
                <a:latin typeface="Times New Roman" panose="02020603050405020304" pitchFamily="18" charset="0"/>
                <a:ea typeface="Times New Roman" panose="02020603050405020304" pitchFamily="18" charset="0"/>
              </a:rPr>
              <a:t> k</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ndalang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kesimlarida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burovchi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momentlar</a:t>
            </a:r>
            <a:r>
              <a:rPr lang="en-US" sz="2400" dirty="0">
                <a:latin typeface="Times New Roman" panose="02020603050405020304" pitchFamily="18" charset="0"/>
                <a:ea typeface="Times New Roman" panose="02020603050405020304" pitchFamily="18" charset="0"/>
              </a:rPr>
              <a:t> T v</a:t>
            </a:r>
            <a:r>
              <a:rPr lang="uz-Cyrl-UZ" sz="2400" dirty="0">
                <a:latin typeface="Times New Roman" panose="02020603050405020304" pitchFamily="18" charset="0"/>
                <a:ea typeface="Times New Roman" panose="02020603050405020304" pitchFamily="18" charset="0"/>
              </a:rPr>
              <a:t>u</a:t>
            </a:r>
            <a:r>
              <a:rPr lang="en-US" sz="2400" dirty="0" err="1">
                <a:latin typeface="Times New Roman" panose="02020603050405020304" pitchFamily="18" charset="0"/>
                <a:ea typeface="Times New Roman" panose="02020603050405020304" pitchFamily="18" charset="0"/>
              </a:rPr>
              <a:t>judga</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keladi</a:t>
            </a:r>
            <a:r>
              <a:rPr lang="en-US" sz="2400" dirty="0">
                <a:latin typeface="Times New Roman" panose="02020603050405020304" pitchFamily="18" charset="0"/>
                <a:ea typeface="Times New Roman" panose="02020603050405020304" pitchFamily="18" charset="0"/>
              </a:rPr>
              <a:t>.</a:t>
            </a:r>
            <a:endParaRPr lang="ru-RU" sz="2400" dirty="0"/>
          </a:p>
        </p:txBody>
      </p:sp>
      <p:sp>
        <p:nvSpPr>
          <p:cNvPr id="6" name="Прямоугольник 5"/>
          <p:cNvSpPr/>
          <p:nvPr/>
        </p:nvSpPr>
        <p:spPr>
          <a:xfrm>
            <a:off x="444500" y="4551362"/>
            <a:ext cx="8356600" cy="2677656"/>
          </a:xfrm>
          <a:prstGeom prst="rect">
            <a:avLst/>
          </a:prstGeom>
        </p:spPr>
        <p:txBody>
          <a:bodyPr wrap="square">
            <a:spAutoFit/>
          </a:bodyPr>
          <a:lstStyle/>
          <a:p>
            <a:pPr algn="just">
              <a:spcAft>
                <a:spcPts val="0"/>
              </a:spcAft>
            </a:pPr>
            <a:r>
              <a:rPr lang="en-US" sz="17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Podshipniklarga </a:t>
            </a:r>
            <a:r>
              <a:rPr lang="uz-Cyrl-UZ" sz="2400" dirty="0">
                <a:latin typeface="Times New Roman" panose="02020603050405020304" pitchFamily="18" charset="0"/>
                <a:ea typeface="Times New Roman" panose="02020603050405020304" pitchFamily="18" charset="0"/>
              </a:rPr>
              <a:t>tayanadigan va ikki shkiv maxkamlangan valni ko’rib </a:t>
            </a:r>
            <a:r>
              <a:rPr lang="uz-Cyrl-UZ" sz="2400" dirty="0" smtClean="0">
                <a:latin typeface="Times New Roman" panose="02020603050405020304" pitchFamily="18" charset="0"/>
                <a:ea typeface="Times New Roman" panose="02020603050405020304" pitchFamily="18" charset="0"/>
              </a:rPr>
              <a:t>chiqamiz. </a:t>
            </a:r>
            <a:r>
              <a:rPr lang="uz-Cyrl-UZ" sz="2400" dirty="0">
                <a:latin typeface="Times New Roman" panose="02020603050405020304" pitchFamily="18" charset="0"/>
                <a:ea typeface="Times New Roman" panose="02020603050405020304" pitchFamily="18" charset="0"/>
              </a:rPr>
              <a:t>Tasmali uzatma orqali elektr dvigatelga biriktirilgan shkiv 1 valni aylantiradi, shkiv 2 tasmali uzatma orqali xarakatini stanokka uzatadi. Tasmali uzatma yetakchi va yetaklanuvchi tarmoqlarining taranglanish kuchlari xar xilligi tufayli val </a:t>
            </a:r>
            <a:r>
              <a:rPr lang="uz-Cyrl-UZ" sz="2400" dirty="0" smtClean="0">
                <a:latin typeface="Times New Roman" panose="02020603050405020304" pitchFamily="18" charset="0"/>
                <a:ea typeface="Times New Roman" panose="02020603050405020304" pitchFamily="18" charset="0"/>
              </a:rPr>
              <a:t>aylanadi</a:t>
            </a:r>
            <a:r>
              <a:rPr lang="en-US" sz="2400" dirty="0" smtClean="0">
                <a:latin typeface="Times New Roman" panose="02020603050405020304" pitchFamily="18" charset="0"/>
                <a:ea typeface="Times New Roman" panose="02020603050405020304" pitchFamily="18" charset="0"/>
              </a:rPr>
              <a:t>.</a:t>
            </a:r>
            <a:r>
              <a:rPr lang="uz-Cyrl-UZ" sz="2400" dirty="0"/>
              <a:t> </a:t>
            </a:r>
            <a:endParaRPr lang="en-US" sz="2400" dirty="0" smtClean="0"/>
          </a:p>
          <a:p>
            <a:pPr algn="just">
              <a:spcAft>
                <a:spcPts val="0"/>
              </a:spcAft>
            </a:pPr>
            <a:r>
              <a:rPr lang="en-US" sz="2400" dirty="0"/>
              <a:t>	</a:t>
            </a:r>
            <a:endParaRPr lang="en-US" sz="2400" dirty="0" smtClean="0"/>
          </a:p>
        </p:txBody>
      </p:sp>
    </p:spTree>
    <p:extLst>
      <p:ext uri="{BB962C8B-B14F-4D97-AF65-F5344CB8AC3E}">
        <p14:creationId xmlns:p14="http://schemas.microsoft.com/office/powerpoint/2010/main" val="20165166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a:srcRect b="11916"/>
          <a:stretch/>
        </p:blipFill>
        <p:spPr>
          <a:xfrm>
            <a:off x="3141883" y="4102992"/>
            <a:ext cx="4775296" cy="2628566"/>
          </a:xfrm>
          <a:prstGeom prst="rect">
            <a:avLst/>
          </a:prstGeom>
        </p:spPr>
      </p:pic>
      <p:sp>
        <p:nvSpPr>
          <p:cNvPr id="6" name="Прямоугольник 5"/>
          <p:cNvSpPr/>
          <p:nvPr/>
        </p:nvSpPr>
        <p:spPr>
          <a:xfrm>
            <a:off x="431800" y="563562"/>
            <a:ext cx="8128000" cy="3539430"/>
          </a:xfrm>
          <a:prstGeom prst="rect">
            <a:avLst/>
          </a:prstGeom>
        </p:spPr>
        <p:txBody>
          <a:bodyPr wrap="square">
            <a:spAutoFit/>
          </a:bodyPr>
          <a:lstStyle/>
          <a:p>
            <a:pPr algn="just">
              <a:spcAft>
                <a:spcPts val="0"/>
              </a:spcAft>
            </a:pPr>
            <a:r>
              <a:rPr lang="en-US" sz="1700" dirty="0" smtClean="0">
                <a:latin typeface="Times New Roman" panose="02020603050405020304" pitchFamily="18" charset="0"/>
                <a:ea typeface="Times New Roman" panose="02020603050405020304" pitchFamily="18" charset="0"/>
              </a:rPr>
              <a:t>	</a:t>
            </a:r>
            <a:r>
              <a:rPr lang="en-US" sz="3200" dirty="0"/>
              <a:t>	</a:t>
            </a:r>
            <a:r>
              <a:rPr lang="uz-Cyrl-UZ" sz="3200" dirty="0" smtClean="0"/>
              <a:t>Tasma </a:t>
            </a:r>
            <a:r>
              <a:rPr lang="uz-Cyrl-UZ" sz="3200" dirty="0"/>
              <a:t>yetakchi tarmog’ining </a:t>
            </a:r>
            <a:r>
              <a:rPr lang="en-US" sz="3200" dirty="0" err="1" smtClean="0"/>
              <a:t>tarangla-nish</a:t>
            </a:r>
            <a:r>
              <a:rPr lang="en-US" sz="3200" dirty="0" smtClean="0"/>
              <a:t> </a:t>
            </a:r>
            <a:r>
              <a:rPr lang="en-US" sz="3200" dirty="0" err="1"/>
              <a:t>kuchi</a:t>
            </a:r>
            <a:r>
              <a:rPr lang="en-US" sz="3200" dirty="0"/>
              <a:t> S </a:t>
            </a:r>
            <a:r>
              <a:rPr lang="en-US" sz="3200" dirty="0" err="1"/>
              <a:t>yetaklanuvchi</a:t>
            </a:r>
            <a:r>
              <a:rPr lang="en-US" sz="3200" dirty="0"/>
              <a:t> </a:t>
            </a:r>
            <a:r>
              <a:rPr lang="en-US" sz="3200" dirty="0" err="1"/>
              <a:t>tarmo</a:t>
            </a:r>
            <a:r>
              <a:rPr lang="uz-Cyrl-UZ" sz="3200" dirty="0"/>
              <a:t>g’</a:t>
            </a:r>
            <a:r>
              <a:rPr lang="en-US" sz="3200" dirty="0" err="1"/>
              <a:t>ining</a:t>
            </a:r>
            <a:r>
              <a:rPr lang="en-US" sz="3200" dirty="0"/>
              <a:t> </a:t>
            </a:r>
            <a:r>
              <a:rPr lang="en-US" sz="3200" dirty="0" err="1"/>
              <a:t>kuchi</a:t>
            </a:r>
            <a:r>
              <a:rPr lang="en-US" sz="3200" dirty="0"/>
              <a:t> s </a:t>
            </a:r>
            <a:r>
              <a:rPr lang="en-US" sz="3200" dirty="0" err="1"/>
              <a:t>dan</a:t>
            </a:r>
            <a:r>
              <a:rPr lang="en-US" sz="3200" dirty="0"/>
              <a:t> </a:t>
            </a:r>
            <a:r>
              <a:rPr lang="en-US" sz="3200" dirty="0" err="1"/>
              <a:t>katta</a:t>
            </a:r>
            <a:r>
              <a:rPr lang="en-US" sz="3200" dirty="0"/>
              <a:t>.	Bu </a:t>
            </a:r>
            <a:r>
              <a:rPr lang="en-US" sz="3200" dirty="0" err="1"/>
              <a:t>kuchlar</a:t>
            </a:r>
            <a:r>
              <a:rPr lang="en-US" sz="3200" dirty="0"/>
              <a:t> </a:t>
            </a:r>
            <a:r>
              <a:rPr lang="en-US" sz="3200" dirty="0" err="1"/>
              <a:t>shkivlarda</a:t>
            </a:r>
            <a:r>
              <a:rPr lang="en-US" sz="3200" dirty="0"/>
              <a:t> </a:t>
            </a:r>
            <a:r>
              <a:rPr lang="en-US" sz="3200" dirty="0" err="1"/>
              <a:t>xar</a:t>
            </a:r>
            <a:r>
              <a:rPr lang="en-US" sz="3200" dirty="0"/>
              <a:t> </a:t>
            </a:r>
            <a:r>
              <a:rPr lang="en-US" sz="3200" dirty="0" err="1"/>
              <a:t>xil</a:t>
            </a:r>
            <a:r>
              <a:rPr lang="en-US" sz="3200" dirty="0"/>
              <a:t> </a:t>
            </a:r>
            <a:r>
              <a:rPr lang="en-US" sz="3200" dirty="0" err="1"/>
              <a:t>tomonga</a:t>
            </a:r>
            <a:r>
              <a:rPr lang="en-US" sz="3200" dirty="0"/>
              <a:t> y</a:t>
            </a:r>
            <a:r>
              <a:rPr lang="uz-Cyrl-UZ" sz="3200" dirty="0"/>
              <a:t>o’</a:t>
            </a:r>
            <a:r>
              <a:rPr lang="en-US" sz="3200" dirty="0" err="1"/>
              <a:t>nalgan</a:t>
            </a:r>
            <a:r>
              <a:rPr lang="en-US" sz="3200" dirty="0"/>
              <a:t> </a:t>
            </a:r>
            <a:r>
              <a:rPr lang="en-US" sz="3200" dirty="0" err="1"/>
              <a:t>kuchlar</a:t>
            </a:r>
            <a:r>
              <a:rPr lang="en-US" sz="3200" dirty="0"/>
              <a:t> </a:t>
            </a:r>
            <a:r>
              <a:rPr lang="en-US" sz="3200" dirty="0" err="1"/>
              <a:t>jufti</a:t>
            </a:r>
            <a:r>
              <a:rPr lang="en-US" sz="3200" dirty="0"/>
              <a:t> m </a:t>
            </a:r>
            <a:r>
              <a:rPr lang="en-US" sz="3200" dirty="0" err="1"/>
              <a:t>ni</a:t>
            </a:r>
            <a:r>
              <a:rPr lang="en-US" sz="3200" dirty="0"/>
              <a:t> </a:t>
            </a:r>
            <a:r>
              <a:rPr lang="en-US" sz="3200" dirty="0" err="1"/>
              <a:t>vujudga</a:t>
            </a:r>
            <a:r>
              <a:rPr lang="en-US" sz="3200" dirty="0"/>
              <a:t> </a:t>
            </a:r>
            <a:r>
              <a:rPr lang="en-US" sz="3200" dirty="0" err="1"/>
              <a:t>keltiradi</a:t>
            </a:r>
            <a:r>
              <a:rPr lang="en-US" sz="3200" dirty="0" smtClean="0"/>
              <a:t>:</a:t>
            </a:r>
          </a:p>
          <a:p>
            <a:pPr algn="just">
              <a:spcAft>
                <a:spcPts val="0"/>
              </a:spcAft>
            </a:pPr>
            <a:r>
              <a:rPr lang="en-US" sz="3200" dirty="0" smtClean="0"/>
              <a:t>	1 </a:t>
            </a:r>
            <a:r>
              <a:rPr lang="en-US" sz="3200" dirty="0" err="1"/>
              <a:t>shkivda</a:t>
            </a:r>
            <a:r>
              <a:rPr lang="en-US" sz="3200" dirty="0"/>
              <a:t>   m</a:t>
            </a:r>
            <a:r>
              <a:rPr lang="en-US" sz="3200" baseline="-25000" dirty="0"/>
              <a:t>1</a:t>
            </a:r>
            <a:r>
              <a:rPr lang="en-US" sz="3200" dirty="0"/>
              <a:t>=(S</a:t>
            </a:r>
            <a:r>
              <a:rPr lang="en-US" sz="3200" baseline="-25000" dirty="0"/>
              <a:t>1</a:t>
            </a:r>
            <a:r>
              <a:rPr lang="en-US" sz="3200" dirty="0"/>
              <a:t>-s</a:t>
            </a:r>
            <a:r>
              <a:rPr lang="en-US" sz="3200" baseline="-25000" dirty="0"/>
              <a:t>1</a:t>
            </a:r>
            <a:r>
              <a:rPr lang="en-US" sz="3200" dirty="0"/>
              <a:t>) R</a:t>
            </a:r>
            <a:r>
              <a:rPr lang="en-US" sz="3200" baseline="-25000" dirty="0"/>
              <a:t>1</a:t>
            </a:r>
            <a:r>
              <a:rPr lang="en-US" sz="3200" baseline="-25000" dirty="0" smtClean="0"/>
              <a:t>, </a:t>
            </a:r>
          </a:p>
          <a:p>
            <a:pPr algn="just">
              <a:spcAft>
                <a:spcPts val="0"/>
              </a:spcAft>
            </a:pPr>
            <a:r>
              <a:rPr lang="en-US" sz="3200" dirty="0" smtClean="0"/>
              <a:t>	2 </a:t>
            </a:r>
            <a:r>
              <a:rPr lang="en-US" sz="3200" dirty="0" err="1"/>
              <a:t>shkivda</a:t>
            </a:r>
            <a:r>
              <a:rPr lang="en-US" sz="3200" dirty="0"/>
              <a:t>   m</a:t>
            </a:r>
            <a:r>
              <a:rPr lang="en-US" sz="3200" baseline="-25000" dirty="0"/>
              <a:t>2</a:t>
            </a:r>
            <a:r>
              <a:rPr lang="en-US" sz="3200" dirty="0"/>
              <a:t>=(S</a:t>
            </a:r>
            <a:r>
              <a:rPr lang="en-US" sz="3200" baseline="-25000" dirty="0"/>
              <a:t>2</a:t>
            </a:r>
            <a:r>
              <a:rPr lang="en-US" sz="3200" dirty="0"/>
              <a:t>-s</a:t>
            </a:r>
            <a:r>
              <a:rPr lang="en-US" sz="3200" baseline="-25000" dirty="0"/>
              <a:t>2</a:t>
            </a:r>
            <a:r>
              <a:rPr lang="en-US" sz="3200" dirty="0"/>
              <a:t>) </a:t>
            </a:r>
            <a:r>
              <a:rPr lang="en-US" sz="3200" dirty="0" smtClean="0"/>
              <a:t>R</a:t>
            </a:r>
            <a:r>
              <a:rPr lang="en-US" sz="3200" baseline="-25000" dirty="0" smtClean="0"/>
              <a:t>2.</a:t>
            </a:r>
            <a:endParaRPr lang="en-US" sz="3200" dirty="0" smtClean="0"/>
          </a:p>
        </p:txBody>
      </p:sp>
    </p:spTree>
    <p:extLst>
      <p:ext uri="{BB962C8B-B14F-4D97-AF65-F5344CB8AC3E}">
        <p14:creationId xmlns:p14="http://schemas.microsoft.com/office/powerpoint/2010/main" val="31255372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4300" y="172135"/>
            <a:ext cx="8674100" cy="954107"/>
          </a:xfrm>
          <a:prstGeom prst="rect">
            <a:avLst/>
          </a:prstGeom>
        </p:spPr>
        <p:txBody>
          <a:bodyPr wrap="square">
            <a:spAutoFit/>
          </a:bodyPr>
          <a:lstStyle/>
          <a:p>
            <a:pPr algn="just">
              <a:spcAft>
                <a:spcPts val="0"/>
              </a:spcAft>
            </a:pPr>
            <a:r>
              <a:rPr lang="en-US" sz="2800" dirty="0" err="1">
                <a:latin typeface="Times New Roman" panose="02020603050405020304" pitchFamily="18" charset="0"/>
                <a:ea typeface="Times New Roman" panose="02020603050405020304" pitchFamily="18" charset="0"/>
              </a:rPr>
              <a:t>Shkivlar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aylanganda</a:t>
            </a:r>
            <a:r>
              <a:rPr lang="en-US" sz="2800" dirty="0" smtClean="0">
                <a:latin typeface="Arial" panose="020B0604020202020204" pitchFamily="34"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podshi</a:t>
            </a:r>
            <a:r>
              <a:rPr lang="uz-Cyrl-UZ" sz="2800" dirty="0">
                <a:latin typeface="Times New Roman" panose="02020603050405020304" pitchFamily="18" charset="0"/>
                <a:ea typeface="Times New Roman" panose="02020603050405020304" pitchFamily="18" charset="0"/>
              </a:rPr>
              <a:t>p</a:t>
            </a:r>
            <a:r>
              <a:rPr lang="en-US" sz="2800" dirty="0" err="1">
                <a:latin typeface="Times New Roman" panose="02020603050405020304" pitchFamily="18" charset="0"/>
                <a:ea typeface="Times New Roman" panose="02020603050405020304" pitchFamily="18" charset="0"/>
              </a:rPr>
              <a:t>niklardagi</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ishkalanishni</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itchFamily="18" charset="0"/>
                <a:cs typeface="Times New Roman" pitchFamily="18" charset="0"/>
              </a:rPr>
              <a:t>xisobga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olmaganda</a:t>
            </a:r>
            <a:r>
              <a:rPr lang="en-US" sz="2800" dirty="0">
                <a:latin typeface="Times New Roman" pitchFamily="18" charset="0"/>
                <a:cs typeface="Times New Roman" pitchFamily="18" charset="0"/>
              </a:rPr>
              <a:t> </a:t>
            </a:r>
            <a:r>
              <a:rPr lang="en-US" sz="2800" dirty="0" smtClean="0">
                <a:latin typeface="Times New Roman" panose="02020603050405020304" pitchFamily="18" charset="0"/>
                <a:ea typeface="Times New Roman" panose="02020603050405020304" pitchFamily="18" charset="0"/>
                <a:cs typeface="Times New Roman" pitchFamily="18" charset="0"/>
              </a:rPr>
              <a:t> </a:t>
            </a:r>
            <a:endParaRPr lang="ru-RU" sz="2800" dirty="0">
              <a:latin typeface="Times New Roman" pitchFamily="18" charset="0"/>
              <a:cs typeface="Times New Roman" pitchFamily="18" charset="0"/>
            </a:endParaRPr>
          </a:p>
        </p:txBody>
      </p:sp>
      <p:sp>
        <p:nvSpPr>
          <p:cNvPr id="5" name="Прямоугольник 4"/>
          <p:cNvSpPr/>
          <p:nvPr/>
        </p:nvSpPr>
        <p:spPr>
          <a:xfrm>
            <a:off x="2636098" y="1694232"/>
            <a:ext cx="3205902" cy="523220"/>
          </a:xfrm>
          <a:prstGeom prst="rect">
            <a:avLst/>
          </a:prstGeom>
          <a:solidFill>
            <a:srgbClr val="FFFF00"/>
          </a:solidFill>
        </p:spPr>
        <p:txBody>
          <a:bodyPr wrap="square">
            <a:spAutoFit/>
          </a:bodyPr>
          <a:lstStyle/>
          <a:p>
            <a:pPr>
              <a:spcAft>
                <a:spcPts val="0"/>
              </a:spcAft>
            </a:pPr>
            <a:r>
              <a:rPr lang="en-US" sz="2800" dirty="0" smtClean="0">
                <a:latin typeface="Times New Roman" panose="02020603050405020304" pitchFamily="18" charset="0"/>
                <a:ea typeface="Times New Roman" panose="02020603050405020304" pitchFamily="18" charset="0"/>
              </a:rPr>
              <a:t>m</a:t>
            </a:r>
            <a:r>
              <a:rPr lang="en-US" sz="2800" baseline="-25000" dirty="0" smtClean="0">
                <a:latin typeface="Times New Roman" panose="02020603050405020304" pitchFamily="18" charset="0"/>
                <a:ea typeface="Times New Roman" panose="02020603050405020304" pitchFamily="18" charset="0"/>
              </a:rPr>
              <a:t>1 </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m</a:t>
            </a:r>
            <a:r>
              <a:rPr lang="en-US" sz="2800" baseline="-25000" dirty="0" smtClean="0">
                <a:latin typeface="Times New Roman" panose="02020603050405020304" pitchFamily="18" charset="0"/>
                <a:ea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T</a:t>
            </a:r>
            <a:r>
              <a:rPr lang="en-US" sz="2800" dirty="0">
                <a:latin typeface="Times New Roman" panose="02020603050405020304" pitchFamily="18" charset="0"/>
                <a:ea typeface="Times New Roman" panose="02020603050405020304" pitchFamily="18" charset="0"/>
              </a:rPr>
              <a:t>.</a:t>
            </a:r>
            <a:endParaRPr lang="ru-RU" sz="2800" dirty="0">
              <a:effectLst/>
              <a:latin typeface="Arial" panose="020B0604020202020204" pitchFamily="34" charset="0"/>
              <a:ea typeface="Times New Roman" panose="02020603050405020304" pitchFamily="18" charset="0"/>
            </a:endParaRPr>
          </a:p>
        </p:txBody>
      </p:sp>
      <p:sp>
        <p:nvSpPr>
          <p:cNvPr id="6" name="Прямоугольник 5"/>
          <p:cNvSpPr/>
          <p:nvPr/>
        </p:nvSpPr>
        <p:spPr>
          <a:xfrm>
            <a:off x="228600" y="2744845"/>
            <a:ext cx="9029700" cy="3970318"/>
          </a:xfrm>
          <a:prstGeom prst="rect">
            <a:avLst/>
          </a:prstGeom>
        </p:spPr>
        <p:txBody>
          <a:bodyPr wrap="square">
            <a:spAutoFit/>
          </a:bodyPr>
          <a:lstStyle/>
          <a:p>
            <a:r>
              <a:rPr lang="en-US" sz="20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Valning</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shkivlar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orasidagi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kismi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buraladi</a:t>
            </a:r>
            <a:r>
              <a:rPr lang="en-US" sz="2800" dirty="0" smtClean="0">
                <a:latin typeface="Times New Roman" panose="02020603050405020304" pitchFamily="18" charset="0"/>
                <a:ea typeface="Times New Roman" panose="02020603050405020304" pitchFamily="18" charset="0"/>
              </a:rPr>
              <a:t>.  </a:t>
            </a:r>
            <a:r>
              <a:rPr lang="uz-Cyrl-UZ" sz="2800" dirty="0" smtClean="0">
                <a:latin typeface="Times New Roman" panose="02020603050405020304" pitchFamily="18" charset="0"/>
                <a:ea typeface="Times New Roman" panose="02020603050405020304" pitchFamily="18" charset="0"/>
              </a:rPr>
              <a:t>Valning umuman konstruktsiyalarning buralishdagi mustaxkamligini hisoblashda xavfli kesimdagi burovchi momentni aniqlash zarur. Buning uchun burovchi moment epyurasi chiziladi. Burovchi moment epyurasi valda hosil bo’ladigan burovchi momentlarning val o’qi bo’yicha o’zgarishini ko’rsatuvchi grafikdir. Valga ta’sir qiladigan tashqi momentlarni tekkislikda ifodalash ham shu shaklda ko’rsatilagan. Uni aniqlash uchun quyidagi masalani ko’rib chiqamiz.</a:t>
            </a:r>
            <a:endParaRPr lang="ru-RU" sz="2800" dirty="0"/>
          </a:p>
        </p:txBody>
      </p:sp>
      <p:sp>
        <p:nvSpPr>
          <p:cNvPr id="11" name="Прямоугольник 10"/>
          <p:cNvSpPr/>
          <p:nvPr/>
        </p:nvSpPr>
        <p:spPr>
          <a:xfrm>
            <a:off x="6508691" y="1712766"/>
            <a:ext cx="627095"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smtClean="0">
                <a:solidFill>
                  <a:srgbClr val="FF0000"/>
                </a:solidFill>
                <a:latin typeface="Times New Roman" panose="02020603050405020304" pitchFamily="18" charset="0"/>
              </a:rPr>
              <a:t>(8.1)</a:t>
            </a:r>
            <a:endParaRPr lang="ru-RU" dirty="0">
              <a:solidFill>
                <a:srgbClr val="FF0000"/>
              </a:solidFill>
            </a:endParaRPr>
          </a:p>
        </p:txBody>
      </p:sp>
    </p:spTree>
    <p:extLst>
      <p:ext uri="{BB962C8B-B14F-4D97-AF65-F5344CB8AC3E}">
        <p14:creationId xmlns:p14="http://schemas.microsoft.com/office/powerpoint/2010/main" val="41469396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
          <p:cNvGrpSpPr>
            <a:grpSpLocks/>
          </p:cNvGrpSpPr>
          <p:nvPr/>
        </p:nvGrpSpPr>
        <p:grpSpPr bwMode="auto">
          <a:xfrm>
            <a:off x="812800" y="1104900"/>
            <a:ext cx="7975599" cy="5479462"/>
            <a:chOff x="456" y="11034"/>
            <a:chExt cx="10995" cy="4335"/>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1" y="11034"/>
              <a:ext cx="3960" cy="7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1" y="12114"/>
              <a:ext cx="6510" cy="32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1" y="11214"/>
              <a:ext cx="2940" cy="5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 y="11724"/>
              <a:ext cx="4485" cy="36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Прямоугольник 9"/>
          <p:cNvSpPr/>
          <p:nvPr/>
        </p:nvSpPr>
        <p:spPr>
          <a:xfrm>
            <a:off x="114300" y="172135"/>
            <a:ext cx="8674100" cy="523220"/>
          </a:xfrm>
          <a:prstGeom prst="rect">
            <a:avLst/>
          </a:prstGeom>
        </p:spPr>
        <p:txBody>
          <a:bodyPr wrap="square">
            <a:spAutoFit/>
          </a:bodyPr>
          <a:lstStyle/>
          <a:p>
            <a:pPr algn="ctr">
              <a:spcAft>
                <a:spcPts val="0"/>
              </a:spcAft>
            </a:pPr>
            <a:r>
              <a:rPr lang="en-US" sz="2800" dirty="0" smtClean="0">
                <a:latin typeface="Times New Roman" panose="02020603050405020304" pitchFamily="18" charset="0"/>
              </a:rPr>
              <a:t>Masala</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5553374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53611"/>
          <a:stretch/>
        </p:blipFill>
        <p:spPr bwMode="auto">
          <a:xfrm>
            <a:off x="266700" y="0"/>
            <a:ext cx="8877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1149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6806"/>
          <a:stretch/>
        </p:blipFill>
        <p:spPr bwMode="auto">
          <a:xfrm>
            <a:off x="317500" y="0"/>
            <a:ext cx="8826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1069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50000" b="2277"/>
          <a:stretch/>
        </p:blipFill>
        <p:spPr bwMode="auto">
          <a:xfrm>
            <a:off x="615950" y="1"/>
            <a:ext cx="7912100" cy="4098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165100" y="4237875"/>
            <a:ext cx="9144000" cy="2031325"/>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Deformatsiyadan </a:t>
            </a:r>
            <a:r>
              <a:rPr lang="uz-Cyrl-UZ" dirty="0">
                <a:latin typeface="Times New Roman" panose="02020603050405020304" pitchFamily="18" charset="0"/>
                <a:ea typeface="Times New Roman" panose="02020603050405020304" pitchFamily="18" charset="0"/>
              </a:rPr>
              <a:t>so’ng maxkamlangan joydan x masofada yotgan kesim 1-1 burchak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baseline="-25000" dirty="0">
                <a:latin typeface="Times New Roman" panose="02020603050405020304" pitchFamily="18" charset="0"/>
                <a:ea typeface="Times New Roman" panose="02020603050405020304" pitchFamily="18" charset="0"/>
              </a:rPr>
              <a:t>x</a:t>
            </a:r>
            <a:r>
              <a:rPr lang="uz-Cyrl-UZ" dirty="0">
                <a:latin typeface="Times New Roman" panose="02020603050405020304" pitchFamily="18" charset="0"/>
                <a:ea typeface="Times New Roman" panose="02020603050405020304" pitchFamily="18" charset="0"/>
              </a:rPr>
              <a:t> ga kesim 2-2 esa burchak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baseline="-25000" dirty="0">
                <a:latin typeface="Times New Roman" panose="02020603050405020304" pitchFamily="18" charset="0"/>
                <a:ea typeface="Times New Roman" panose="02020603050405020304" pitchFamily="18" charset="0"/>
              </a:rPr>
              <a:t>x</a:t>
            </a:r>
            <a:r>
              <a:rPr lang="uz-Cyrl-UZ" dirty="0">
                <a:latin typeface="Times New Roman" panose="02020603050405020304" pitchFamily="18" charset="0"/>
                <a:ea typeface="Times New Roman" panose="02020603050405020304" pitchFamily="18" charset="0"/>
              </a:rPr>
              <a:t>+ d</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ga buraladi.  Demak, kesim  2-2 kesim 1-1 atrofida d</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dirty="0">
                <a:latin typeface="Times New Roman" panose="02020603050405020304" pitchFamily="18" charset="0"/>
                <a:ea typeface="Times New Roman" panose="02020603050405020304" pitchFamily="18" charset="0"/>
              </a:rPr>
              <a:t>  burchakka buriladi. 	To’g’ri turtburchak KVSD parallelogrammaga aylanadi, chunki uning burchaklari </a:t>
            </a:r>
            <a:r>
              <a:rPr lang="en-US"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kiymatga karab o’zgaradi. </a:t>
            </a:r>
            <a:r>
              <a:rPr lang="en-US" dirty="0" err="1">
                <a:latin typeface="Times New Roman" panose="02020603050405020304" pitchFamily="18" charset="0"/>
                <a:ea typeface="Times New Roman" panose="02020603050405020304" pitchFamily="18" charset="0"/>
              </a:rPr>
              <a:t>G’o’lachadan</a:t>
            </a:r>
            <a:r>
              <a:rPr lang="en-US" dirty="0">
                <a:latin typeface="Times New Roman" panose="02020603050405020304" pitchFamily="18" charset="0"/>
                <a:ea typeface="Times New Roman" panose="02020603050405020304" pitchFamily="18" charset="0"/>
              </a:rPr>
              <a:t> element K</a:t>
            </a:r>
            <a:r>
              <a:rPr lang="en-US" baseline="30000" dirty="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 V</a:t>
            </a:r>
            <a:r>
              <a:rPr lang="en-US" baseline="30000" dirty="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 D</a:t>
            </a:r>
            <a:r>
              <a:rPr lang="en-US" baseline="30000" dirty="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 S</a:t>
            </a:r>
            <a:r>
              <a:rPr lang="en-US" baseline="30000" dirty="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 O</a:t>
            </a:r>
            <a:r>
              <a:rPr lang="en-US" baseline="-25000" dirty="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 O</a:t>
            </a:r>
            <a:r>
              <a:rPr lang="en-US" baseline="-25000" dirty="0">
                <a:latin typeface="Times New Roman" panose="02020603050405020304" pitchFamily="18" charset="0"/>
                <a:ea typeface="Times New Roman" panose="02020603050405020304" pitchFamily="18" charset="0"/>
              </a:rPr>
              <a:t>2</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kesib</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olamiz</a:t>
            </a:r>
            <a:r>
              <a:rPr lang="en-US" dirty="0">
                <a:latin typeface="Times New Roman" panose="02020603050405020304" pitchFamily="18" charset="0"/>
                <a:ea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Element </a:t>
            </a:r>
            <a:r>
              <a:rPr lang="en-US" dirty="0" err="1">
                <a:latin typeface="Times New Roman" panose="02020603050405020304" pitchFamily="18" charset="0"/>
                <a:ea typeface="Times New Roman" panose="02020603050405020304" pitchFamily="18" charset="0"/>
              </a:rPr>
              <a:t>materiali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deformatsiyasiga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uchraydi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Uning</a:t>
            </a:r>
            <a:r>
              <a:rPr lang="en-US" dirty="0">
                <a:latin typeface="Times New Roman" panose="02020603050405020304" pitchFamily="18" charset="0"/>
                <a:ea typeface="Times New Roman" panose="02020603050405020304" pitchFamily="18" charset="0"/>
              </a:rPr>
              <a:t> yon </a:t>
            </a:r>
            <a:r>
              <a:rPr lang="en-US" dirty="0" err="1">
                <a:latin typeface="Times New Roman" panose="02020603050405020304" pitchFamily="18" charset="0"/>
                <a:ea typeface="Times New Roman" panose="02020603050405020304" pitchFamily="18" charset="0"/>
              </a:rPr>
              <a:t>yoklari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buylab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ta’sir</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iladi</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Guk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qonuni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formulalari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a:t>
            </a: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or</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ifodalaniladi</a:t>
            </a:r>
            <a:r>
              <a:rPr lang="en-US" dirty="0">
                <a:latin typeface="Times New Roman" panose="02020603050405020304" pitchFamily="18" charset="0"/>
                <a:ea typeface="Times New Roman" panose="02020603050405020304" pitchFamily="18" charset="0"/>
              </a:rPr>
              <a:t>:</a:t>
            </a:r>
            <a:endParaRPr lang="ru-RU" dirty="0"/>
          </a:p>
        </p:txBody>
      </p:sp>
      <p:sp>
        <p:nvSpPr>
          <p:cNvPr id="8" name="Прямоугольник 7"/>
          <p:cNvSpPr/>
          <p:nvPr/>
        </p:nvSpPr>
        <p:spPr>
          <a:xfrm>
            <a:off x="3930696" y="6186302"/>
            <a:ext cx="1111203" cy="461665"/>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=G</a:t>
            </a:r>
            <a:r>
              <a:rPr lang="en-US" sz="2400" baseline="-2500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endParaRPr lang="ru-RU" sz="1400" dirty="0">
              <a:effectLst/>
              <a:latin typeface="Arial" panose="020B0604020202020204" pitchFamily="34" charset="0"/>
              <a:ea typeface="Times New Roman" panose="02020603050405020304" pitchFamily="18" charset="0"/>
            </a:endParaRPr>
          </a:p>
        </p:txBody>
      </p:sp>
      <p:sp>
        <p:nvSpPr>
          <p:cNvPr id="9" name="Прямоугольник 8"/>
          <p:cNvSpPr/>
          <p:nvPr/>
        </p:nvSpPr>
        <p:spPr>
          <a:xfrm>
            <a:off x="5657791" y="6249634"/>
            <a:ext cx="627095"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smtClean="0">
                <a:solidFill>
                  <a:srgbClr val="FF0000"/>
                </a:solidFill>
                <a:latin typeface="Times New Roman" panose="02020603050405020304" pitchFamily="18" charset="0"/>
              </a:rPr>
              <a:t>(8.2</a:t>
            </a:r>
            <a:r>
              <a:rPr lang="en-US" dirty="0" smtClean="0">
                <a:solidFill>
                  <a:srgbClr val="FF0000"/>
                </a:solidFill>
                <a:latin typeface="Times New Roman" panose="02020603050405020304" pitchFamily="18" charset="0"/>
              </a:rPr>
              <a:t>)</a:t>
            </a:r>
            <a:endParaRPr lang="ru-RU" dirty="0">
              <a:solidFill>
                <a:srgbClr val="FF0000"/>
              </a:solidFill>
            </a:endParaRPr>
          </a:p>
        </p:txBody>
      </p:sp>
    </p:spTree>
    <p:extLst>
      <p:ext uri="{BB962C8B-B14F-4D97-AF65-F5344CB8AC3E}">
        <p14:creationId xmlns:p14="http://schemas.microsoft.com/office/powerpoint/2010/main" val="27346382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2222"/>
          <a:stretch/>
        </p:blipFill>
        <p:spPr bwMode="auto">
          <a:xfrm>
            <a:off x="1168400" y="927100"/>
            <a:ext cx="7112000" cy="484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35230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4550" y="120134"/>
            <a:ext cx="2871299"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Elementning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mutlo</a:t>
            </a:r>
            <a:r>
              <a:rPr lang="uz-Cyrl-UZ" dirty="0">
                <a:latin typeface="Times New Roman" panose="02020603050405020304" pitchFamily="18" charset="0"/>
                <a:ea typeface="Times New Roman" panose="02020603050405020304" pitchFamily="18" charset="0"/>
              </a:rPr>
              <a:t>q </a:t>
            </a:r>
            <a:r>
              <a:rPr lang="en-US" dirty="0" err="1">
                <a:latin typeface="Times New Roman" panose="02020603050405020304" pitchFamily="18" charset="0"/>
                <a:ea typeface="Times New Roman" panose="02020603050405020304" pitchFamily="18" charset="0"/>
              </a:rPr>
              <a:t>siljishi</a:t>
            </a:r>
            <a:r>
              <a:rPr lang="en-US" dirty="0">
                <a:latin typeface="Times New Roman" panose="02020603050405020304" pitchFamily="18" charset="0"/>
                <a:ea typeface="Times New Roman" panose="02020603050405020304" pitchFamily="18" charset="0"/>
              </a:rPr>
              <a:t>:</a:t>
            </a:r>
            <a:endParaRPr lang="ru-RU" dirty="0"/>
          </a:p>
        </p:txBody>
      </p:sp>
      <p:sp>
        <p:nvSpPr>
          <p:cNvPr id="5" name="Прямоугольник 4"/>
          <p:cNvSpPr/>
          <p:nvPr/>
        </p:nvSpPr>
        <p:spPr>
          <a:xfrm>
            <a:off x="2630611" y="489466"/>
            <a:ext cx="1952376" cy="369332"/>
          </a:xfrm>
          <a:prstGeom prst="rect">
            <a:avLst/>
          </a:prstGeom>
          <a:solidFill>
            <a:srgbClr val="FFFF00"/>
          </a:solidFill>
        </p:spPr>
        <p:txBody>
          <a:bodyPr wrap="square">
            <a:spAutoFit/>
          </a:bodyPr>
          <a:lstStyle/>
          <a:p>
            <a:pPr algn="ctr"/>
            <a:r>
              <a:rPr lang="en-US" dirty="0">
                <a:latin typeface="Times New Roman" panose="02020603050405020304" pitchFamily="18" charset="0"/>
                <a:ea typeface="Times New Roman" panose="02020603050405020304" pitchFamily="18" charset="0"/>
              </a:rPr>
              <a:t>VV</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rd</a:t>
            </a:r>
            <a:r>
              <a:rPr lang="en-US"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a:t>
            </a:r>
            <a:endParaRPr lang="ru-RU" dirty="0"/>
          </a:p>
        </p:txBody>
      </p:sp>
      <p:sp>
        <p:nvSpPr>
          <p:cNvPr id="7" name="Прямоугольник 6"/>
          <p:cNvSpPr/>
          <p:nvPr/>
        </p:nvSpPr>
        <p:spPr>
          <a:xfrm>
            <a:off x="4582987" y="514866"/>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(8.3</a:t>
            </a:r>
            <a:r>
              <a:rPr lang="en-US" dirty="0" smtClean="0">
                <a:solidFill>
                  <a:srgbClr val="FF0000"/>
                </a:solidFill>
                <a:latin typeface="Times New Roman" panose="02020603050405020304" pitchFamily="18" charset="0"/>
              </a:rPr>
              <a:t>)</a:t>
            </a:r>
            <a:endParaRPr lang="ru-RU" dirty="0">
              <a:solidFill>
                <a:srgbClr val="FF0000"/>
              </a:solidFill>
            </a:endParaRPr>
          </a:p>
        </p:txBody>
      </p:sp>
      <p:sp>
        <p:nvSpPr>
          <p:cNvPr id="8" name="Прямоугольник 7"/>
          <p:cNvSpPr/>
          <p:nvPr/>
        </p:nvSpPr>
        <p:spPr>
          <a:xfrm>
            <a:off x="188599" y="1009134"/>
            <a:ext cx="1467068"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1489919413"/>
              </p:ext>
            </p:extLst>
          </p:nvPr>
        </p:nvGraphicFramePr>
        <p:xfrm>
          <a:off x="2630611" y="1228130"/>
          <a:ext cx="1952378" cy="595856"/>
        </p:xfrm>
        <a:graphic>
          <a:graphicData uri="http://schemas.openxmlformats.org/presentationml/2006/ole">
            <mc:AlternateContent xmlns:mc="http://schemas.openxmlformats.org/markup-compatibility/2006">
              <mc:Choice xmlns:v="urn:schemas-microsoft-com:vml" Requires="v">
                <p:oleObj spid="_x0000_s40986" name="Уравнение" r:id="rId3" imgW="1066337" imgH="393529" progId="Equation.3">
                  <p:embed/>
                </p:oleObj>
              </mc:Choice>
              <mc:Fallback>
                <p:oleObj name="Уравнение" r:id="rId3" imgW="1066337"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0611" y="1228130"/>
                        <a:ext cx="1952378" cy="595856"/>
                      </a:xfrm>
                      <a:prstGeom prst="rect">
                        <a:avLst/>
                      </a:prstGeom>
                      <a:solidFill>
                        <a:srgbClr val="FFFF00"/>
                      </a:solidFill>
                    </p:spPr>
                  </p:pic>
                </p:oleObj>
              </mc:Fallback>
            </mc:AlternateContent>
          </a:graphicData>
        </a:graphic>
      </p:graphicFrame>
      <p:sp>
        <p:nvSpPr>
          <p:cNvPr id="13" name="Прямоугольник 12"/>
          <p:cNvSpPr/>
          <p:nvPr/>
        </p:nvSpPr>
        <p:spPr>
          <a:xfrm>
            <a:off x="4582988" y="1341392"/>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(8.4</a:t>
            </a:r>
            <a:r>
              <a:rPr lang="en-US" dirty="0" smtClean="0">
                <a:solidFill>
                  <a:srgbClr val="FF0000"/>
                </a:solidFill>
                <a:latin typeface="Times New Roman" panose="02020603050405020304" pitchFamily="18" charset="0"/>
              </a:rPr>
              <a:t>)</a:t>
            </a:r>
            <a:endParaRPr lang="ru-RU" dirty="0">
              <a:solidFill>
                <a:srgbClr val="FF0000"/>
              </a:solidFill>
            </a:endParaRPr>
          </a:p>
        </p:txBody>
      </p:sp>
      <p:sp>
        <p:nvSpPr>
          <p:cNvPr id="14" name="Прямоугольник 13"/>
          <p:cNvSpPr/>
          <p:nvPr/>
        </p:nvSpPr>
        <p:spPr>
          <a:xfrm>
            <a:off x="151850" y="2117130"/>
            <a:ext cx="8992150" cy="369332"/>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G’o’lacha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sirtidagi</a:t>
            </a:r>
            <a:r>
              <a:rPr lang="en-US" dirty="0">
                <a:latin typeface="Times New Roman" panose="02020603050405020304" pitchFamily="18" charset="0"/>
                <a:ea typeface="Times New Roman" panose="02020603050405020304" pitchFamily="18" charset="0"/>
              </a:rPr>
              <a:t>  V</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err="1">
                <a:latin typeface="Times New Roman" panose="02020603050405020304" pitchFamily="18" charset="0"/>
                <a:ea typeface="Times New Roman" panose="02020603050405020304" pitchFamily="18" charset="0"/>
              </a:rPr>
              <a:t>nuktadagi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graphicFrame>
        <p:nvGraphicFramePr>
          <p:cNvPr id="16" name="Объект 15"/>
          <p:cNvGraphicFramePr>
            <a:graphicFrameLocks noChangeAspect="1"/>
          </p:cNvGraphicFramePr>
          <p:nvPr>
            <p:extLst>
              <p:ext uri="{D42A27DB-BD31-4B8C-83A1-F6EECF244321}">
                <p14:modId xmlns:p14="http://schemas.microsoft.com/office/powerpoint/2010/main" val="2258972773"/>
              </p:ext>
            </p:extLst>
          </p:nvPr>
        </p:nvGraphicFramePr>
        <p:xfrm>
          <a:off x="2630611" y="2708899"/>
          <a:ext cx="1952377" cy="668465"/>
        </p:xfrm>
        <a:graphic>
          <a:graphicData uri="http://schemas.openxmlformats.org/presentationml/2006/ole">
            <mc:AlternateContent xmlns:mc="http://schemas.openxmlformats.org/markup-compatibility/2006">
              <mc:Choice xmlns:v="urn:schemas-microsoft-com:vml" Requires="v">
                <p:oleObj spid="_x0000_s40987" name="Уравнение" r:id="rId5" imgW="685800" imgH="393700" progId="Equation.3">
                  <p:embed/>
                </p:oleObj>
              </mc:Choice>
              <mc:Fallback>
                <p:oleObj name="Уравнение" r:id="rId5" imgW="685800" imgH="3937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0611" y="2708899"/>
                        <a:ext cx="1952377" cy="668465"/>
                      </a:xfrm>
                      <a:prstGeom prst="rect">
                        <a:avLst/>
                      </a:prstGeom>
                      <a:solidFill>
                        <a:srgbClr val="FFFF00"/>
                      </a:solidFill>
                    </p:spPr>
                  </p:pic>
                </p:oleObj>
              </mc:Fallback>
            </mc:AlternateContent>
          </a:graphicData>
        </a:graphic>
      </p:graphicFrame>
      <p:sp>
        <p:nvSpPr>
          <p:cNvPr id="17" name="Прямоугольник 16"/>
          <p:cNvSpPr/>
          <p:nvPr/>
        </p:nvSpPr>
        <p:spPr>
          <a:xfrm>
            <a:off x="4613292" y="2855794"/>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(8.5</a:t>
            </a:r>
            <a:r>
              <a:rPr lang="en-US" dirty="0" smtClean="0">
                <a:solidFill>
                  <a:srgbClr val="FF0000"/>
                </a:solidFill>
                <a:latin typeface="Times New Roman" panose="02020603050405020304" pitchFamily="18" charset="0"/>
              </a:rPr>
              <a:t>)</a:t>
            </a:r>
            <a:endParaRPr lang="ru-RU" dirty="0">
              <a:solidFill>
                <a:srgbClr val="FF0000"/>
              </a:solidFill>
            </a:endParaRPr>
          </a:p>
        </p:txBody>
      </p:sp>
      <p:sp>
        <p:nvSpPr>
          <p:cNvPr id="18" name="Прямоугольник 17"/>
          <p:cNvSpPr/>
          <p:nvPr/>
        </p:nvSpPr>
        <p:spPr>
          <a:xfrm>
            <a:off x="164550" y="3562030"/>
            <a:ext cx="8979450" cy="369332"/>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rPr>
              <a:t>Kesim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markazidan</a:t>
            </a: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masofada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yotgan</a:t>
            </a:r>
            <a:r>
              <a:rPr lang="en-US" dirty="0">
                <a:latin typeface="Times New Roman" panose="02020603050405020304" pitchFamily="18" charset="0"/>
                <a:ea typeface="Times New Roman" panose="02020603050405020304" pitchFamily="18" charset="0"/>
              </a:rPr>
              <a:t> L</a:t>
            </a:r>
            <a:r>
              <a:rPr lang="en-US"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nuktadagi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aniklanadi</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20" name="Объект 19"/>
          <p:cNvGraphicFramePr>
            <a:graphicFrameLocks noChangeAspect="1"/>
          </p:cNvGraphicFramePr>
          <p:nvPr>
            <p:extLst>
              <p:ext uri="{D42A27DB-BD31-4B8C-83A1-F6EECF244321}">
                <p14:modId xmlns:p14="http://schemas.microsoft.com/office/powerpoint/2010/main" val="2444737001"/>
              </p:ext>
            </p:extLst>
          </p:nvPr>
        </p:nvGraphicFramePr>
        <p:xfrm>
          <a:off x="2630611" y="4072510"/>
          <a:ext cx="1952377" cy="659244"/>
        </p:xfrm>
        <a:graphic>
          <a:graphicData uri="http://schemas.openxmlformats.org/presentationml/2006/ole">
            <mc:AlternateContent xmlns:mc="http://schemas.openxmlformats.org/markup-compatibility/2006">
              <mc:Choice xmlns:v="urn:schemas-microsoft-com:vml" Requires="v">
                <p:oleObj spid="_x0000_s40988" name="Уравнение" r:id="rId7" imgW="939392" imgH="393529" progId="Equation.3">
                  <p:embed/>
                </p:oleObj>
              </mc:Choice>
              <mc:Fallback>
                <p:oleObj name="Уравнение" r:id="rId7" imgW="939392" imgH="393529"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0611" y="4072510"/>
                        <a:ext cx="1952377" cy="659244"/>
                      </a:xfrm>
                      <a:prstGeom prst="rect">
                        <a:avLst/>
                      </a:prstGeom>
                      <a:solidFill>
                        <a:srgbClr val="FFFF00"/>
                      </a:solidFill>
                    </p:spPr>
                  </p:pic>
                </p:oleObj>
              </mc:Fallback>
            </mc:AlternateContent>
          </a:graphicData>
        </a:graphic>
      </p:graphicFrame>
      <p:sp>
        <p:nvSpPr>
          <p:cNvPr id="21" name="Прямоугольник 20"/>
          <p:cNvSpPr/>
          <p:nvPr/>
        </p:nvSpPr>
        <p:spPr>
          <a:xfrm>
            <a:off x="4613291" y="4249894"/>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(8.6</a:t>
            </a:r>
            <a:r>
              <a:rPr lang="en-US" dirty="0" smtClean="0">
                <a:solidFill>
                  <a:srgbClr val="FF0000"/>
                </a:solidFill>
                <a:latin typeface="Times New Roman" panose="02020603050405020304" pitchFamily="18" charset="0"/>
              </a:rPr>
              <a:t>)</a:t>
            </a:r>
            <a:endParaRPr lang="ru-RU" dirty="0">
              <a:solidFill>
                <a:srgbClr val="FF0000"/>
              </a:solidFill>
            </a:endParaRPr>
          </a:p>
        </p:txBody>
      </p:sp>
      <p:sp>
        <p:nvSpPr>
          <p:cNvPr id="22" name="Прямоугольник 21"/>
          <p:cNvSpPr/>
          <p:nvPr/>
        </p:nvSpPr>
        <p:spPr>
          <a:xfrm>
            <a:off x="10988" y="4731754"/>
            <a:ext cx="9144000" cy="1477328"/>
          </a:xfrm>
          <a:prstGeom prst="rect">
            <a:avLst/>
          </a:prstGeom>
        </p:spPr>
        <p:txBody>
          <a:bodyPr wrap="square">
            <a:spAutoFit/>
          </a:bodyPr>
          <a:lstStyle/>
          <a:p>
            <a:pPr algn="just">
              <a:spcAft>
                <a:spcPts val="0"/>
              </a:spcAft>
            </a:pPr>
            <a:r>
              <a:rPr lang="en-US" dirty="0">
                <a:latin typeface="Times New Roman" panose="02020603050405020304" pitchFamily="18" charset="0"/>
                <a:ea typeface="Times New Roman" panose="02020603050405020304" pitchFamily="18" charset="0"/>
              </a:rPr>
              <a:t>K</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rinib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turibdiki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a:t>
            </a: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masofaga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mutanosib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formulalar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chiziqli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taksimlanish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qonunini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aniklaydi</a:t>
            </a:r>
            <a:r>
              <a:rPr lang="en-US" dirty="0">
                <a:latin typeface="Times New Roman" panose="02020603050405020304" pitchFamily="18" charset="0"/>
                <a:ea typeface="Times New Roman" panose="02020603050405020304" pitchFamily="18" charset="0"/>
              </a:rPr>
              <a:t>. (3-rasm)da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g’o’lacha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radiusi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o’zgarishini</a:t>
            </a:r>
            <a:r>
              <a:rPr lang="en-US" dirty="0">
                <a:latin typeface="Times New Roman" panose="02020603050405020304" pitchFamily="18" charset="0"/>
                <a:ea typeface="Times New Roman" panose="02020603050405020304" pitchFamily="18" charset="0"/>
              </a:rPr>
              <a:t> k</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rsatadi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markazida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kichik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nolga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g’o’lacha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sirtiga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to’g’ri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keladi</a:t>
            </a:r>
            <a:r>
              <a:rPr lang="en-US" dirty="0">
                <a:latin typeface="Times New Roman" panose="02020603050405020304" pitchFamily="18" charset="0"/>
                <a:ea typeface="Times New Roman" panose="02020603050405020304" pitchFamily="18" charset="0"/>
              </a:rPr>
              <a:t>. </a:t>
            </a:r>
            <a:endParaRPr lang="ru-RU" sz="1100" dirty="0">
              <a:latin typeface="Arial" panose="020B0604020202020204" pitchFamily="34" charset="0"/>
              <a:ea typeface="Times New Roman" panose="02020603050405020304" pitchFamily="18" charset="0"/>
            </a:endParaRPr>
          </a:p>
          <a:p>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baseline="-250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kiymatini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muvozanatlik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kuyib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xosil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kilamiz</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24" name="Объект 23"/>
          <p:cNvGraphicFramePr>
            <a:graphicFrameLocks noChangeAspect="1"/>
          </p:cNvGraphicFramePr>
          <p:nvPr>
            <p:extLst>
              <p:ext uri="{D42A27DB-BD31-4B8C-83A1-F6EECF244321}">
                <p14:modId xmlns:p14="http://schemas.microsoft.com/office/powerpoint/2010/main" val="1935495902"/>
              </p:ext>
            </p:extLst>
          </p:nvPr>
        </p:nvGraphicFramePr>
        <p:xfrm>
          <a:off x="2630611" y="6198711"/>
          <a:ext cx="1952377" cy="633889"/>
        </p:xfrm>
        <a:graphic>
          <a:graphicData uri="http://schemas.openxmlformats.org/presentationml/2006/ole">
            <mc:AlternateContent xmlns:mc="http://schemas.openxmlformats.org/markup-compatibility/2006">
              <mc:Choice xmlns:v="urn:schemas-microsoft-com:vml" Requires="v">
                <p:oleObj spid="_x0000_s40989" name="Уравнение" r:id="rId9" imgW="1333500" imgH="444500" progId="Equation.3">
                  <p:embed/>
                </p:oleObj>
              </mc:Choice>
              <mc:Fallback>
                <p:oleObj name="Уравнение" r:id="rId9" imgW="1333500" imgH="4445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30611" y="6198711"/>
                        <a:ext cx="1952377" cy="633889"/>
                      </a:xfrm>
                      <a:prstGeom prst="rect">
                        <a:avLst/>
                      </a:prstGeom>
                      <a:solidFill>
                        <a:srgbClr val="FFFF00"/>
                      </a:solidFill>
                    </p:spPr>
                  </p:pic>
                </p:oleObj>
              </mc:Fallback>
            </mc:AlternateContent>
          </a:graphicData>
        </a:graphic>
      </p:graphicFrame>
      <p:sp>
        <p:nvSpPr>
          <p:cNvPr id="25" name="Прямоугольник 24"/>
          <p:cNvSpPr/>
          <p:nvPr/>
        </p:nvSpPr>
        <p:spPr>
          <a:xfrm>
            <a:off x="4613291" y="6330989"/>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(8.7</a:t>
            </a:r>
            <a:r>
              <a:rPr lang="en-US" dirty="0" smtClean="0">
                <a:solidFill>
                  <a:srgbClr val="FF0000"/>
                </a:solidFill>
                <a:latin typeface="Times New Roman" panose="02020603050405020304" pitchFamily="18" charset="0"/>
              </a:rPr>
              <a:t>)</a:t>
            </a:r>
            <a:endParaRPr lang="ru-RU" dirty="0">
              <a:solidFill>
                <a:srgbClr val="FF0000"/>
              </a:solidFill>
            </a:endParaRPr>
          </a:p>
        </p:txBody>
      </p:sp>
    </p:spTree>
    <p:extLst>
      <p:ext uri="{BB962C8B-B14F-4D97-AF65-F5344CB8AC3E}">
        <p14:creationId xmlns:p14="http://schemas.microsoft.com/office/powerpoint/2010/main" val="10401422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ChangeAspect="1"/>
          </p:cNvGraphicFramePr>
          <p:nvPr>
            <p:extLst>
              <p:ext uri="{D42A27DB-BD31-4B8C-83A1-F6EECF244321}">
                <p14:modId xmlns:p14="http://schemas.microsoft.com/office/powerpoint/2010/main" val="992537814"/>
              </p:ext>
            </p:extLst>
          </p:nvPr>
        </p:nvGraphicFramePr>
        <p:xfrm>
          <a:off x="197510" y="215827"/>
          <a:ext cx="1478230" cy="641496"/>
        </p:xfrm>
        <a:graphic>
          <a:graphicData uri="http://schemas.openxmlformats.org/presentationml/2006/ole">
            <mc:AlternateContent xmlns:mc="http://schemas.openxmlformats.org/markup-compatibility/2006">
              <mc:Choice xmlns:v="urn:schemas-microsoft-com:vml" Requires="v">
                <p:oleObj spid="_x0000_s42022" name="Уравнение" r:id="rId3" imgW="825142" imgH="304668" progId="Equation.3">
                  <p:embed/>
                </p:oleObj>
              </mc:Choice>
              <mc:Fallback>
                <p:oleObj name="Уравнение" r:id="rId3" imgW="825142" imgH="304668"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510" y="215827"/>
                        <a:ext cx="1478230" cy="641496"/>
                      </a:xfrm>
                      <a:prstGeom prst="rect">
                        <a:avLst/>
                      </a:prstGeom>
                      <a:solidFill>
                        <a:srgbClr val="FFFF00"/>
                      </a:solidFill>
                    </p:spPr>
                  </p:pic>
                </p:oleObj>
              </mc:Fallback>
            </mc:AlternateContent>
          </a:graphicData>
        </a:graphic>
      </p:graphicFrame>
      <p:sp>
        <p:nvSpPr>
          <p:cNvPr id="6" name="Прямоугольник 5"/>
          <p:cNvSpPr/>
          <p:nvPr/>
        </p:nvSpPr>
        <p:spPr>
          <a:xfrm>
            <a:off x="1675740" y="351909"/>
            <a:ext cx="7264400"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qutbiy</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inertsiya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momenti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ekanligini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xisobga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olamiz</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8" name="Объект 7"/>
          <p:cNvGraphicFramePr>
            <a:graphicFrameLocks noChangeAspect="1"/>
          </p:cNvGraphicFramePr>
          <p:nvPr>
            <p:extLst>
              <p:ext uri="{D42A27DB-BD31-4B8C-83A1-F6EECF244321}">
                <p14:modId xmlns:p14="http://schemas.microsoft.com/office/powerpoint/2010/main" val="2424412815"/>
              </p:ext>
            </p:extLst>
          </p:nvPr>
        </p:nvGraphicFramePr>
        <p:xfrm>
          <a:off x="3367262" y="721241"/>
          <a:ext cx="1381878" cy="671923"/>
        </p:xfrm>
        <a:graphic>
          <a:graphicData uri="http://schemas.openxmlformats.org/presentationml/2006/ole">
            <mc:AlternateContent xmlns:mc="http://schemas.openxmlformats.org/markup-compatibility/2006">
              <mc:Choice xmlns:v="urn:schemas-microsoft-com:vml" Requires="v">
                <p:oleObj spid="_x0000_s42023" name="Уравнение" r:id="rId5" imgW="812447" imgH="393529" progId="Equation.3">
                  <p:embed/>
                </p:oleObj>
              </mc:Choice>
              <mc:Fallback>
                <p:oleObj name="Уравнение" r:id="rId5" imgW="812447" imgH="39352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7262" y="721241"/>
                        <a:ext cx="1381878" cy="671923"/>
                      </a:xfrm>
                      <a:prstGeom prst="rect">
                        <a:avLst/>
                      </a:prstGeom>
                      <a:solidFill>
                        <a:srgbClr val="FFFF00"/>
                      </a:solidFill>
                    </p:spPr>
                  </p:pic>
                </p:oleObj>
              </mc:Fallback>
            </mc:AlternateContent>
          </a:graphicData>
        </a:graphic>
      </p:graphicFrame>
      <p:sp>
        <p:nvSpPr>
          <p:cNvPr id="9" name="Прямоугольник 8"/>
          <p:cNvSpPr/>
          <p:nvPr/>
        </p:nvSpPr>
        <p:spPr>
          <a:xfrm>
            <a:off x="4907830" y="872536"/>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(8.8)</a:t>
            </a:r>
            <a:endParaRPr lang="ru-RU" dirty="0">
              <a:solidFill>
                <a:srgbClr val="FF0000"/>
              </a:solidFill>
            </a:endParaRPr>
          </a:p>
        </p:txBody>
      </p:sp>
      <p:sp>
        <p:nvSpPr>
          <p:cNvPr id="10" name="Прямоугольник 9"/>
          <p:cNvSpPr/>
          <p:nvPr/>
        </p:nvSpPr>
        <p:spPr>
          <a:xfrm>
            <a:off x="0" y="1619935"/>
            <a:ext cx="9144000" cy="369332"/>
          </a:xfrm>
          <a:prstGeom prst="rect">
            <a:avLst/>
          </a:prstGeom>
        </p:spPr>
        <p:txBody>
          <a:bodyPr wrap="square">
            <a:spAutoFit/>
          </a:bodyPr>
          <a:lstStyle/>
          <a:p>
            <a:pPr>
              <a:spcAft>
                <a:spcPts val="0"/>
              </a:spcAft>
            </a:pPr>
            <a:r>
              <a:rPr lang="en-US" dirty="0" smtClean="0">
                <a:latin typeface="Times New Roman" panose="02020603050405020304" pitchFamily="18" charset="0"/>
                <a:ea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rPr>
              <a:t>xolda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birligiga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buralish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burchagi</a:t>
            </a:r>
            <a:r>
              <a:rPr lang="en-US" dirty="0">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graphicFrame>
        <p:nvGraphicFramePr>
          <p:cNvPr id="12" name="Объект 11"/>
          <p:cNvGraphicFramePr>
            <a:graphicFrameLocks noChangeAspect="1"/>
          </p:cNvGraphicFramePr>
          <p:nvPr>
            <p:extLst>
              <p:ext uri="{D42A27DB-BD31-4B8C-83A1-F6EECF244321}">
                <p14:modId xmlns:p14="http://schemas.microsoft.com/office/powerpoint/2010/main" val="2221707869"/>
              </p:ext>
            </p:extLst>
          </p:nvPr>
        </p:nvGraphicFramePr>
        <p:xfrm>
          <a:off x="3367262" y="1993930"/>
          <a:ext cx="1381878" cy="595856"/>
        </p:xfrm>
        <a:graphic>
          <a:graphicData uri="http://schemas.openxmlformats.org/presentationml/2006/ole">
            <mc:AlternateContent xmlns:mc="http://schemas.openxmlformats.org/markup-compatibility/2006">
              <mc:Choice xmlns:v="urn:schemas-microsoft-com:vml" Requires="v">
                <p:oleObj spid="_x0000_s42024" name="Уравнение" r:id="rId7" imgW="710891" imgH="444307" progId="Equation.3">
                  <p:embed/>
                </p:oleObj>
              </mc:Choice>
              <mc:Fallback>
                <p:oleObj name="Уравнение" r:id="rId7" imgW="710891" imgH="444307"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67262" y="1993930"/>
                        <a:ext cx="1381878" cy="595856"/>
                      </a:xfrm>
                      <a:prstGeom prst="rect">
                        <a:avLst/>
                      </a:prstGeom>
                      <a:solidFill>
                        <a:srgbClr val="FFFF00"/>
                      </a:solidFill>
                    </p:spPr>
                  </p:pic>
                </p:oleObj>
              </mc:Fallback>
            </mc:AlternateContent>
          </a:graphicData>
        </a:graphic>
      </p:graphicFrame>
      <p:sp>
        <p:nvSpPr>
          <p:cNvPr id="13" name="Прямоугольник 12"/>
          <p:cNvSpPr/>
          <p:nvPr/>
        </p:nvSpPr>
        <p:spPr>
          <a:xfrm>
            <a:off x="4907830" y="2085926"/>
            <a:ext cx="627095" cy="369332"/>
          </a:xfrm>
          <a:prstGeom prst="rect">
            <a:avLst/>
          </a:prstGeom>
        </p:spPr>
        <p:txBody>
          <a:bodyPr wrap="none">
            <a:spAutoFit/>
          </a:bodyPr>
          <a:lstStyle/>
          <a:p>
            <a:r>
              <a:rPr lang="en-US" dirty="0" smtClean="0">
                <a:solidFill>
                  <a:srgbClr val="FF0000"/>
                </a:solidFill>
                <a:latin typeface="Times New Roman" panose="02020603050405020304" pitchFamily="18" charset="0"/>
              </a:rPr>
              <a:t>(8.9)</a:t>
            </a:r>
            <a:endParaRPr lang="ru-RU" dirty="0">
              <a:solidFill>
                <a:srgbClr val="FF0000"/>
              </a:solidFill>
            </a:endParaRPr>
          </a:p>
        </p:txBody>
      </p:sp>
      <p:sp>
        <p:nvSpPr>
          <p:cNvPr id="14" name="Прямоугольник 13"/>
          <p:cNvSpPr/>
          <p:nvPr/>
        </p:nvSpPr>
        <p:spPr>
          <a:xfrm>
            <a:off x="0" y="2653721"/>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kiymatni</a:t>
            </a: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(8.6</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tenglamaga</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qo’</a:t>
            </a:r>
            <a:r>
              <a:rPr lang="en-US" dirty="0" err="1">
                <a:latin typeface="Times New Roman" panose="02020603050405020304" pitchFamily="18" charset="0"/>
                <a:ea typeface="Times New Roman" panose="02020603050405020304" pitchFamily="18" charset="0"/>
              </a:rPr>
              <a:t>yib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istalgan</a:t>
            </a:r>
            <a:r>
              <a:rPr lang="en-US" dirty="0">
                <a:latin typeface="Times New Roman" panose="02020603050405020304" pitchFamily="18" charset="0"/>
                <a:ea typeface="Times New Roman" panose="02020603050405020304" pitchFamily="18" charset="0"/>
              </a:rPr>
              <a:t> nu</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tasidagi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formulasini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osil</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ilamiz</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6" name="Объект 15"/>
          <p:cNvGraphicFramePr>
            <a:graphicFrameLocks noChangeAspect="1"/>
          </p:cNvGraphicFramePr>
          <p:nvPr>
            <p:extLst>
              <p:ext uri="{D42A27DB-BD31-4B8C-83A1-F6EECF244321}">
                <p14:modId xmlns:p14="http://schemas.microsoft.com/office/powerpoint/2010/main" val="126349484"/>
              </p:ext>
            </p:extLst>
          </p:nvPr>
        </p:nvGraphicFramePr>
        <p:xfrm>
          <a:off x="3367262" y="3363987"/>
          <a:ext cx="1381878" cy="700013"/>
        </p:xfrm>
        <a:graphic>
          <a:graphicData uri="http://schemas.openxmlformats.org/presentationml/2006/ole">
            <mc:AlternateContent xmlns:mc="http://schemas.openxmlformats.org/markup-compatibility/2006">
              <mc:Choice xmlns:v="urn:schemas-microsoft-com:vml" Requires="v">
                <p:oleObj spid="_x0000_s42025" name="Уравнение" r:id="rId9" imgW="748975" imgH="444307" progId="Equation.3">
                  <p:embed/>
                </p:oleObj>
              </mc:Choice>
              <mc:Fallback>
                <p:oleObj name="Уравнение" r:id="rId9" imgW="748975" imgH="444307"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67262" y="3363987"/>
                        <a:ext cx="1381878" cy="700013"/>
                      </a:xfrm>
                      <a:prstGeom prst="rect">
                        <a:avLst/>
                      </a:prstGeom>
                      <a:solidFill>
                        <a:srgbClr val="FFFF00"/>
                      </a:solidFill>
                    </p:spPr>
                  </p:pic>
                </p:oleObj>
              </mc:Fallback>
            </mc:AlternateContent>
          </a:graphicData>
        </a:graphic>
      </p:graphicFrame>
      <p:sp>
        <p:nvSpPr>
          <p:cNvPr id="17" name="Прямоугольник 16"/>
          <p:cNvSpPr/>
          <p:nvPr/>
        </p:nvSpPr>
        <p:spPr>
          <a:xfrm>
            <a:off x="4913579" y="3529327"/>
            <a:ext cx="742511" cy="369332"/>
          </a:xfrm>
          <a:prstGeom prst="rect">
            <a:avLst/>
          </a:prstGeom>
        </p:spPr>
        <p:txBody>
          <a:bodyPr wrap="none">
            <a:spAutoFit/>
          </a:bodyPr>
          <a:lstStyle/>
          <a:p>
            <a:r>
              <a:rPr lang="en-US" dirty="0" smtClean="0">
                <a:solidFill>
                  <a:srgbClr val="FF0000"/>
                </a:solidFill>
                <a:latin typeface="Times New Roman" panose="02020603050405020304" pitchFamily="18" charset="0"/>
              </a:rPr>
              <a:t>(8.10)</a:t>
            </a:r>
            <a:endParaRPr lang="ru-RU" dirty="0">
              <a:solidFill>
                <a:srgbClr val="FF0000"/>
              </a:solidFill>
            </a:endParaRPr>
          </a:p>
        </p:txBody>
      </p:sp>
      <p:sp>
        <p:nvSpPr>
          <p:cNvPr id="18" name="Прямоугольник 17"/>
          <p:cNvSpPr/>
          <p:nvPr/>
        </p:nvSpPr>
        <p:spPr>
          <a:xfrm>
            <a:off x="0" y="4127934"/>
            <a:ext cx="9144000"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Urinma</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xolda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kiymatiga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erishadi</a:t>
            </a:r>
            <a:r>
              <a:rPr lang="en-US" dirty="0">
                <a:latin typeface="Times New Roman" panose="02020603050405020304" pitchFamily="18" charset="0"/>
                <a:ea typeface="Times New Roman" panose="02020603050405020304" pitchFamily="18" charset="0"/>
              </a:rPr>
              <a:t>:</a:t>
            </a:r>
            <a:endParaRPr lang="ru-RU" dirty="0"/>
          </a:p>
        </p:txBody>
      </p:sp>
      <p:sp>
        <p:nvSpPr>
          <p:cNvPr id="19" name="Прямоугольник 18"/>
          <p:cNvSpPr/>
          <p:nvPr/>
        </p:nvSpPr>
        <p:spPr>
          <a:xfrm>
            <a:off x="3367262" y="4561200"/>
            <a:ext cx="1381878" cy="369332"/>
          </a:xfrm>
          <a:prstGeom prst="rect">
            <a:avLst/>
          </a:prstGeom>
          <a:solidFill>
            <a:srgbClr val="FFFF00"/>
          </a:solidFill>
        </p:spPr>
        <p:txBody>
          <a:bodyPr wrap="square">
            <a:spAutoFit/>
          </a:bodyPr>
          <a:lstStyle/>
          <a:p>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baseline="-25000" dirty="0">
                <a:latin typeface="Times New Roman" panose="02020603050405020304" pitchFamily="18" charset="0"/>
                <a:ea typeface="Times New Roman" panose="02020603050405020304" pitchFamily="18" charset="0"/>
              </a:rPr>
              <a:t>max </a:t>
            </a:r>
            <a:r>
              <a:rPr lang="en-US" dirty="0">
                <a:latin typeface="Times New Roman" panose="02020603050405020304" pitchFamily="18" charset="0"/>
                <a:ea typeface="Times New Roman" panose="02020603050405020304" pitchFamily="18" charset="0"/>
              </a:rPr>
              <a:t>= r.</a:t>
            </a:r>
            <a:endParaRPr lang="ru-RU" dirty="0"/>
          </a:p>
        </p:txBody>
      </p:sp>
      <p:graphicFrame>
        <p:nvGraphicFramePr>
          <p:cNvPr id="21" name="Объект 20"/>
          <p:cNvGraphicFramePr>
            <a:graphicFrameLocks noChangeAspect="1"/>
          </p:cNvGraphicFramePr>
          <p:nvPr>
            <p:extLst>
              <p:ext uri="{D42A27DB-BD31-4B8C-83A1-F6EECF244321}">
                <p14:modId xmlns:p14="http://schemas.microsoft.com/office/powerpoint/2010/main" val="1396623859"/>
              </p:ext>
            </p:extLst>
          </p:nvPr>
        </p:nvGraphicFramePr>
        <p:xfrm>
          <a:off x="3104749" y="5000346"/>
          <a:ext cx="1906905" cy="649605"/>
        </p:xfrm>
        <a:graphic>
          <a:graphicData uri="http://schemas.openxmlformats.org/presentationml/2006/ole">
            <mc:AlternateContent xmlns:mc="http://schemas.openxmlformats.org/markup-compatibility/2006">
              <mc:Choice xmlns:v="urn:schemas-microsoft-com:vml" Requires="v">
                <p:oleObj spid="_x0000_s42026" name="Уравнение" r:id="rId11" imgW="1307532" imgH="444307" progId="Equation.3">
                  <p:embed/>
                </p:oleObj>
              </mc:Choice>
              <mc:Fallback>
                <p:oleObj name="Уравнение" r:id="rId11" imgW="1307532" imgH="444307"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104749" y="5000346"/>
                        <a:ext cx="1906905" cy="649605"/>
                      </a:xfrm>
                      <a:prstGeom prst="rect">
                        <a:avLst/>
                      </a:prstGeom>
                      <a:solidFill>
                        <a:srgbClr val="FFFF00"/>
                      </a:solidFill>
                    </p:spPr>
                  </p:pic>
                </p:oleObj>
              </mc:Fallback>
            </mc:AlternateContent>
          </a:graphicData>
        </a:graphic>
      </p:graphicFrame>
      <p:sp>
        <p:nvSpPr>
          <p:cNvPr id="22" name="Прямоугольник 21"/>
          <p:cNvSpPr/>
          <p:nvPr/>
        </p:nvSpPr>
        <p:spPr>
          <a:xfrm>
            <a:off x="4907829" y="4564132"/>
            <a:ext cx="733919" cy="369332"/>
          </a:xfrm>
          <a:prstGeom prst="rect">
            <a:avLst/>
          </a:prstGeom>
        </p:spPr>
        <p:txBody>
          <a:bodyPr wrap="none">
            <a:spAutoFit/>
          </a:bodyPr>
          <a:lstStyle/>
          <a:p>
            <a:r>
              <a:rPr lang="en-US" dirty="0" smtClean="0">
                <a:solidFill>
                  <a:srgbClr val="FF0000"/>
                </a:solidFill>
                <a:latin typeface="Times New Roman" panose="02020603050405020304" pitchFamily="18" charset="0"/>
              </a:rPr>
              <a:t>(8.11)</a:t>
            </a:r>
            <a:endParaRPr lang="ru-RU" dirty="0">
              <a:solidFill>
                <a:srgbClr val="FF0000"/>
              </a:solidFill>
            </a:endParaRPr>
          </a:p>
        </p:txBody>
      </p:sp>
      <p:sp>
        <p:nvSpPr>
          <p:cNvPr id="23" name="Прямоугольник 22"/>
          <p:cNvSpPr/>
          <p:nvPr/>
        </p:nvSpPr>
        <p:spPr>
          <a:xfrm>
            <a:off x="5043918" y="5140482"/>
            <a:ext cx="742511" cy="369332"/>
          </a:xfrm>
          <a:prstGeom prst="rect">
            <a:avLst/>
          </a:prstGeom>
        </p:spPr>
        <p:txBody>
          <a:bodyPr wrap="none">
            <a:spAutoFit/>
          </a:bodyPr>
          <a:lstStyle/>
          <a:p>
            <a:r>
              <a:rPr lang="en-US" dirty="0" smtClean="0">
                <a:solidFill>
                  <a:srgbClr val="FF0000"/>
                </a:solidFill>
                <a:latin typeface="Times New Roman" panose="02020603050405020304" pitchFamily="18" charset="0"/>
              </a:rPr>
              <a:t>(8.12)</a:t>
            </a:r>
            <a:endParaRPr lang="ru-RU" dirty="0">
              <a:solidFill>
                <a:srgbClr val="FF0000"/>
              </a:solidFill>
            </a:endParaRPr>
          </a:p>
        </p:txBody>
      </p:sp>
      <p:graphicFrame>
        <p:nvGraphicFramePr>
          <p:cNvPr id="25" name="Объект 24"/>
          <p:cNvGraphicFramePr>
            <a:graphicFrameLocks noChangeAspect="1"/>
          </p:cNvGraphicFramePr>
          <p:nvPr>
            <p:extLst>
              <p:ext uri="{D42A27DB-BD31-4B8C-83A1-F6EECF244321}">
                <p14:modId xmlns:p14="http://schemas.microsoft.com/office/powerpoint/2010/main" val="2118242148"/>
              </p:ext>
            </p:extLst>
          </p:nvPr>
        </p:nvGraphicFramePr>
        <p:xfrm>
          <a:off x="1263905" y="5863636"/>
          <a:ext cx="1381878" cy="608533"/>
        </p:xfrm>
        <a:graphic>
          <a:graphicData uri="http://schemas.openxmlformats.org/presentationml/2006/ole">
            <mc:AlternateContent xmlns:mc="http://schemas.openxmlformats.org/markup-compatibility/2006">
              <mc:Choice xmlns:v="urn:schemas-microsoft-com:vml" Requires="v">
                <p:oleObj spid="_x0000_s42027" name="Уравнение" r:id="rId13" imgW="825500" imgH="457200" progId="Equation.3">
                  <p:embed/>
                </p:oleObj>
              </mc:Choice>
              <mc:Fallback>
                <p:oleObj name="Уравнение" r:id="rId13" imgW="825500" imgH="4572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63905" y="5863636"/>
                        <a:ext cx="1381878" cy="608533"/>
                      </a:xfrm>
                      <a:prstGeom prst="rect">
                        <a:avLst/>
                      </a:prstGeom>
                      <a:solidFill>
                        <a:srgbClr val="FFFF00"/>
                      </a:solidFill>
                    </p:spPr>
                  </p:pic>
                </p:oleObj>
              </mc:Fallback>
            </mc:AlternateContent>
          </a:graphicData>
        </a:graphic>
      </p:graphicFrame>
      <p:sp>
        <p:nvSpPr>
          <p:cNvPr id="26" name="Прямоугольник 25"/>
          <p:cNvSpPr/>
          <p:nvPr/>
        </p:nvSpPr>
        <p:spPr>
          <a:xfrm>
            <a:off x="500143" y="5983236"/>
            <a:ext cx="870751"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bunda</a:t>
            </a:r>
            <a:r>
              <a:rPr lang="en-US" dirty="0">
                <a:latin typeface="Times New Roman" panose="02020603050405020304" pitchFamily="18" charset="0"/>
                <a:ea typeface="Times New Roman" panose="02020603050405020304" pitchFamily="18" charset="0"/>
              </a:rPr>
              <a:t>: </a:t>
            </a:r>
            <a:endParaRPr lang="ru-RU" dirty="0"/>
          </a:p>
        </p:txBody>
      </p:sp>
      <p:sp>
        <p:nvSpPr>
          <p:cNvPr id="27" name="Прямоугольник 26"/>
          <p:cNvSpPr/>
          <p:nvPr/>
        </p:nvSpPr>
        <p:spPr>
          <a:xfrm>
            <a:off x="2684303" y="5983236"/>
            <a:ext cx="3775393"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buralishdagi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qutbiy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karshilik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momenti</a:t>
            </a:r>
            <a:r>
              <a:rPr lang="en-US" dirty="0">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7798918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16" y="1696243"/>
            <a:ext cx="8228284" cy="426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9867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19906" y="1190625"/>
            <a:ext cx="8319012" cy="4524375"/>
          </a:xfrm>
          <a:prstGeom prst="rect">
            <a:avLst/>
          </a:prstGeom>
        </p:spPr>
      </p:pic>
    </p:spTree>
    <p:extLst>
      <p:ext uri="{BB962C8B-B14F-4D97-AF65-F5344CB8AC3E}">
        <p14:creationId xmlns:p14="http://schemas.microsoft.com/office/powerpoint/2010/main" val="32486263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3"/>
          </p:nvPr>
        </p:nvSpPr>
        <p:spPr/>
        <p:txBody>
          <a:bodyPr/>
          <a:lstStyle/>
          <a:p>
            <a:endParaRPr lang="ru-RU"/>
          </a:p>
        </p:txBody>
      </p:sp>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9937" name="Object 1"/>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39951" name="Слайд" r:id="rId3" imgW="4568900" imgH="3425883" progId="PowerPoint.Slide.12">
                  <p:embed/>
                </p:oleObj>
              </mc:Choice>
              <mc:Fallback>
                <p:oleObj name="Слайд" r:id="rId3" imgW="4568900" imgH="3425883" progId="PowerPoint.Slide.12">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9144000" cy="609600"/>
          </a:xfrm>
        </p:spPr>
        <p:txBody>
          <a:bodyPr>
            <a:normAutofit fontScale="90000"/>
          </a:bodyPr>
          <a:lstStyle/>
          <a:p>
            <a:r>
              <a:rPr lang="en-US" sz="3200" b="1" dirty="0" smtClean="0">
                <a:solidFill>
                  <a:schemeClr val="tx1"/>
                </a:solidFill>
                <a:latin typeface="Times New Roman" panose="02020603050405020304" pitchFamily="18" charset="0"/>
                <a:ea typeface="Times New Roman" panose="02020603050405020304" pitchFamily="18" charset="0"/>
              </a:rPr>
              <a:t>B</a:t>
            </a:r>
            <a:r>
              <a:rPr lang="uz-Cyrl-UZ" sz="3200" b="1" dirty="0">
                <a:solidFill>
                  <a:schemeClr val="tx1"/>
                </a:solidFill>
                <a:latin typeface="Times New Roman" panose="02020603050405020304" pitchFamily="18" charset="0"/>
                <a:ea typeface="Times New Roman" panose="02020603050405020304" pitchFamily="18" charset="0"/>
              </a:rPr>
              <a:t>urovchi momentlarning epyur</a:t>
            </a:r>
            <a:r>
              <a:rPr lang="en-US" sz="3200" b="1" dirty="0">
                <a:solidFill>
                  <a:schemeClr val="tx1"/>
                </a:solidFill>
                <a:latin typeface="Times New Roman" panose="02020603050405020304" pitchFamily="18" charset="0"/>
                <a:ea typeface="Times New Roman" panose="02020603050405020304" pitchFamily="18" charset="0"/>
              </a:rPr>
              <a:t>a</a:t>
            </a:r>
            <a:r>
              <a:rPr lang="uz-Cyrl-UZ" sz="3200" b="1" dirty="0">
                <a:solidFill>
                  <a:schemeClr val="tx1"/>
                </a:solidFill>
                <a:latin typeface="Times New Roman" panose="02020603050405020304" pitchFamily="18" charset="0"/>
                <a:ea typeface="Times New Roman" panose="02020603050405020304" pitchFamily="18" charset="0"/>
              </a:rPr>
              <a:t>lari qurish </a:t>
            </a:r>
            <a:r>
              <a:rPr lang="uz-Cyrl-UZ" sz="3200" b="1" dirty="0" smtClean="0">
                <a:solidFill>
                  <a:schemeClr val="tx1"/>
                </a:solidFill>
                <a:latin typeface="Times New Roman" panose="02020603050405020304" pitchFamily="18" charset="0"/>
                <a:ea typeface="Times New Roman" panose="02020603050405020304" pitchFamily="18" charset="0"/>
              </a:rPr>
              <a:t>tartibi</a:t>
            </a:r>
            <a:endParaRPr lang="ru-RU" sz="3200" dirty="0">
              <a:solidFill>
                <a:schemeClr val="tx1"/>
              </a:solidFill>
            </a:endParaRPr>
          </a:p>
        </p:txBody>
      </p:sp>
      <p:sp>
        <p:nvSpPr>
          <p:cNvPr id="4" name="Прямоугольник 3"/>
          <p:cNvSpPr/>
          <p:nvPr/>
        </p:nvSpPr>
        <p:spPr>
          <a:xfrm>
            <a:off x="0" y="808335"/>
            <a:ext cx="9029700" cy="738664"/>
          </a:xfrm>
          <a:prstGeom prst="rect">
            <a:avLst/>
          </a:prstGeom>
        </p:spPr>
        <p:txBody>
          <a:bodyPr wrap="square">
            <a:spAutoFit/>
          </a:bodyPr>
          <a:lstStyle/>
          <a:p>
            <a:r>
              <a:rPr lang="en-US" sz="2400" b="1" dirty="0" smtClean="0">
                <a:solidFill>
                  <a:srgbClr val="FF0000"/>
                </a:solidFill>
                <a:latin typeface="Times New Roman" panose="02020603050405020304" pitchFamily="18" charset="0"/>
                <a:ea typeface="Times New Roman" panose="02020603050405020304" pitchFamily="18" charset="0"/>
              </a:rPr>
              <a:t>1)</a:t>
            </a:r>
            <a:r>
              <a:rPr lang="en-US" sz="2400" b="1"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Epyurlarni </a:t>
            </a:r>
            <a:r>
              <a:rPr lang="uz-Cyrl-UZ" dirty="0">
                <a:latin typeface="Times New Roman" panose="02020603050405020304" pitchFamily="18" charset="0"/>
                <a:ea typeface="Times New Roman" panose="02020603050405020304" pitchFamily="18" charset="0"/>
              </a:rPr>
              <a:t>qurishda to’sinning kuchlar qo’yiladigan qismlariga bo’lib chiqiladi va kesish usuli qo’llaniladi</a:t>
            </a:r>
            <a:endParaRPr lang="ru-RU" dirty="0"/>
          </a:p>
        </p:txBody>
      </p:sp>
      <p:sp>
        <p:nvSpPr>
          <p:cNvPr id="5" name="Прямоугольник 4"/>
          <p:cNvSpPr/>
          <p:nvPr/>
        </p:nvSpPr>
        <p:spPr>
          <a:xfrm>
            <a:off x="0" y="1644133"/>
            <a:ext cx="9144000" cy="461665"/>
          </a:xfrm>
          <a:prstGeom prst="rect">
            <a:avLst/>
          </a:prstGeom>
        </p:spPr>
        <p:txBody>
          <a:bodyPr wrap="square">
            <a:spAutoFit/>
          </a:bodyPr>
          <a:lstStyle/>
          <a:p>
            <a:r>
              <a:rPr lang="en-US" sz="2400" b="1" dirty="0" smtClean="0">
                <a:solidFill>
                  <a:srgbClr val="FF0000"/>
                </a:solidFill>
                <a:latin typeface="Times New Roman" panose="02020603050405020304" pitchFamily="18" charset="0"/>
                <a:ea typeface="Times New Roman" panose="02020603050405020304" pitchFamily="18" charset="0"/>
              </a:rPr>
              <a:t>2)</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Sterjenlarni </a:t>
            </a:r>
            <a:r>
              <a:rPr lang="uz-Cyrl-UZ" dirty="0">
                <a:latin typeface="Times New Roman" panose="02020603050405020304" pitchFamily="18" charset="0"/>
                <a:ea typeface="Times New Roman" panose="02020603050405020304" pitchFamily="18" charset="0"/>
              </a:rPr>
              <a:t>kesimlarga ajratamiz</a:t>
            </a:r>
            <a:endParaRPr lang="ru-RU" dirty="0"/>
          </a:p>
        </p:txBody>
      </p:sp>
      <p:sp>
        <p:nvSpPr>
          <p:cNvPr id="6" name="Прямоугольник 5"/>
          <p:cNvSpPr/>
          <p:nvPr/>
        </p:nvSpPr>
        <p:spPr>
          <a:xfrm>
            <a:off x="6350" y="2202932"/>
            <a:ext cx="9144000" cy="738664"/>
          </a:xfrm>
          <a:prstGeom prst="rect">
            <a:avLst/>
          </a:prstGeom>
        </p:spPr>
        <p:txBody>
          <a:bodyPr wrap="square">
            <a:spAutoFit/>
          </a:bodyPr>
          <a:lstStyle/>
          <a:p>
            <a:pPr>
              <a:spcAft>
                <a:spcPts val="0"/>
              </a:spcAft>
            </a:pPr>
            <a:r>
              <a:rPr lang="en-US" sz="2400" b="1" dirty="0" smtClean="0">
                <a:solidFill>
                  <a:srgbClr val="FF0000"/>
                </a:solidFill>
                <a:latin typeface="Times New Roman" panose="02020603050405020304" pitchFamily="18" charset="0"/>
                <a:ea typeface="Times New Roman" panose="02020603050405020304" pitchFamily="18" charset="0"/>
              </a:rPr>
              <a:t>3) </a:t>
            </a:r>
            <a:r>
              <a:rPr lang="uz-Cyrl-UZ" dirty="0" smtClean="0">
                <a:latin typeface="Times New Roman" panose="02020603050405020304" pitchFamily="18" charset="0"/>
                <a:ea typeface="Times New Roman" panose="02020603050405020304" pitchFamily="18" charset="0"/>
              </a:rPr>
              <a:t>Kesish </a:t>
            </a:r>
            <a:r>
              <a:rPr lang="uz-Cyrl-UZ" dirty="0">
                <a:latin typeface="Times New Roman" panose="02020603050405020304" pitchFamily="18" charset="0"/>
                <a:ea typeface="Times New Roman" panose="02020603050405020304" pitchFamily="18" charset="0"/>
              </a:rPr>
              <a:t>chegaralarida  quyidagilar qabul qilinadi: </a:t>
            </a:r>
            <a:endParaRPr lang="ru-RU" sz="1200" dirty="0">
              <a:latin typeface="Arial" panose="020B0604020202020204" pitchFamily="34" charset="0"/>
              <a:ea typeface="Times New Roman" panose="02020603050405020304" pitchFamily="18" charset="0"/>
            </a:endParaRPr>
          </a:p>
          <a:p>
            <a:pPr>
              <a:spcAft>
                <a:spcPts val="0"/>
              </a:spcAft>
            </a:pP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Qismlardagi </a:t>
            </a:r>
            <a:r>
              <a:rPr lang="uz-Cyrl-UZ" dirty="0">
                <a:latin typeface="Times New Roman" panose="02020603050405020304" pitchFamily="18" charset="0"/>
                <a:ea typeface="Times New Roman" panose="02020603050405020304" pitchFamily="18" charset="0"/>
              </a:rPr>
              <a:t>burovchi momentlar doimiy.  Vallarni 3 qismga bo’lamiz</a:t>
            </a:r>
            <a:endParaRPr lang="ru-RU" sz="1200" dirty="0">
              <a:effectLst/>
              <a:latin typeface="Arial" panose="020B0604020202020204" pitchFamily="34" charset="0"/>
              <a:ea typeface="Times New Roman" panose="02020603050405020304" pitchFamily="18" charset="0"/>
            </a:endParaRPr>
          </a:p>
        </p:txBody>
      </p:sp>
      <p:sp>
        <p:nvSpPr>
          <p:cNvPr id="7" name="Прямоугольник 6"/>
          <p:cNvSpPr/>
          <p:nvPr/>
        </p:nvSpPr>
        <p:spPr>
          <a:xfrm>
            <a:off x="12700" y="3038730"/>
            <a:ext cx="9137650" cy="461665"/>
          </a:xfrm>
          <a:prstGeom prst="rect">
            <a:avLst/>
          </a:prstGeom>
        </p:spPr>
        <p:txBody>
          <a:bodyPr wrap="square">
            <a:spAutoFit/>
          </a:bodyPr>
          <a:lstStyle/>
          <a:p>
            <a:r>
              <a:rPr lang="en-US" sz="2400" b="1" dirty="0" smtClean="0">
                <a:solidFill>
                  <a:srgbClr val="FF0000"/>
                </a:solidFill>
                <a:latin typeface="Times New Roman" panose="02020603050405020304" pitchFamily="18" charset="0"/>
                <a:ea typeface="Times New Roman" panose="02020603050405020304" pitchFamily="18" charset="0"/>
              </a:rPr>
              <a:t>4) </a:t>
            </a:r>
            <a:r>
              <a:rPr lang="uz-Cyrl-UZ" dirty="0" smtClean="0">
                <a:latin typeface="Times New Roman" panose="02020603050405020304" pitchFamily="18" charset="0"/>
                <a:ea typeface="Times New Roman" panose="02020603050405020304" pitchFamily="18" charset="0"/>
              </a:rPr>
              <a:t>To’sinni </a:t>
            </a:r>
            <a:r>
              <a:rPr lang="en-US" dirty="0">
                <a:latin typeface="Times New Roman" panose="02020603050405020304" pitchFamily="18" charset="0"/>
                <a:ea typeface="Times New Roman" panose="02020603050405020304" pitchFamily="18" charset="0"/>
              </a:rPr>
              <a:t>z </a:t>
            </a:r>
            <a:r>
              <a:rPr lang="uz-Cyrl-UZ" dirty="0">
                <a:latin typeface="Times New Roman" panose="02020603050405020304" pitchFamily="18" charset="0"/>
                <a:ea typeface="Times New Roman" panose="02020603050405020304" pitchFamily="18" charset="0"/>
              </a:rPr>
              <a:t>masofada tekislik bilan xayolan  qismlarga ajratamiz</a:t>
            </a:r>
            <a:endParaRPr lang="ru-RU" dirty="0"/>
          </a:p>
        </p:txBody>
      </p:sp>
      <p:sp>
        <p:nvSpPr>
          <p:cNvPr id="8" name="Прямоугольник 7"/>
          <p:cNvSpPr/>
          <p:nvPr/>
        </p:nvSpPr>
        <p:spPr>
          <a:xfrm>
            <a:off x="0" y="3597529"/>
            <a:ext cx="9137650" cy="461665"/>
          </a:xfrm>
          <a:prstGeom prst="rect">
            <a:avLst/>
          </a:prstGeom>
        </p:spPr>
        <p:txBody>
          <a:bodyPr wrap="square">
            <a:spAutoFit/>
          </a:bodyPr>
          <a:lstStyle/>
          <a:p>
            <a:pPr>
              <a:spcAft>
                <a:spcPts val="0"/>
              </a:spcAft>
            </a:pPr>
            <a:r>
              <a:rPr lang="en-US" sz="2400" b="1" dirty="0" smtClean="0">
                <a:solidFill>
                  <a:srgbClr val="FF0000"/>
                </a:solidFill>
                <a:latin typeface="Times New Roman" panose="02020603050405020304" pitchFamily="18" charset="0"/>
                <a:ea typeface="Times New Roman" panose="02020603050405020304" pitchFamily="18" charset="0"/>
              </a:rPr>
              <a:t>5) </a:t>
            </a:r>
            <a:r>
              <a:rPr lang="uz-Cyrl-UZ" dirty="0" smtClean="0">
                <a:latin typeface="Times New Roman" panose="02020603050405020304" pitchFamily="18" charset="0"/>
                <a:ea typeface="Times New Roman" panose="02020603050405020304" pitchFamily="18" charset="0"/>
              </a:rPr>
              <a:t>Bir </a:t>
            </a:r>
            <a:r>
              <a:rPr lang="uz-Cyrl-UZ" dirty="0">
                <a:latin typeface="Times New Roman" panose="02020603050405020304" pitchFamily="18" charset="0"/>
                <a:ea typeface="Times New Roman" panose="02020603050405020304" pitchFamily="18" charset="0"/>
              </a:rPr>
              <a:t>qismini tashlab yuboramiz va muvozanat shartlarini ko’rib chiqamiz</a:t>
            </a:r>
            <a:endParaRPr lang="ru-RU" sz="1200" dirty="0">
              <a:effectLst/>
              <a:latin typeface="Arial" panose="020B0604020202020204" pitchFamily="34" charset="0"/>
              <a:ea typeface="Times New Roman" panose="02020603050405020304" pitchFamily="18" charset="0"/>
            </a:endParaRPr>
          </a:p>
        </p:txBody>
      </p:sp>
      <p:sp>
        <p:nvSpPr>
          <p:cNvPr id="9" name="Прямоугольник 8"/>
          <p:cNvSpPr/>
          <p:nvPr/>
        </p:nvSpPr>
        <p:spPr>
          <a:xfrm>
            <a:off x="12700" y="4156328"/>
            <a:ext cx="9137650" cy="461665"/>
          </a:xfrm>
          <a:prstGeom prst="rect">
            <a:avLst/>
          </a:prstGeom>
        </p:spPr>
        <p:txBody>
          <a:bodyPr wrap="square">
            <a:spAutoFit/>
          </a:bodyPr>
          <a:lstStyle/>
          <a:p>
            <a:pPr>
              <a:spcAft>
                <a:spcPts val="0"/>
              </a:spcAft>
            </a:pPr>
            <a:r>
              <a:rPr lang="en-US" sz="2400" b="1" dirty="0" smtClean="0">
                <a:solidFill>
                  <a:srgbClr val="FF0000"/>
                </a:solidFill>
                <a:latin typeface="Times New Roman" panose="02020603050405020304" pitchFamily="18" charset="0"/>
                <a:ea typeface="Times New Roman" panose="02020603050405020304" pitchFamily="18" charset="0"/>
              </a:rPr>
              <a:t>6) </a:t>
            </a:r>
            <a:r>
              <a:rPr lang="uz-Cyrl-UZ" dirty="0" smtClean="0">
                <a:latin typeface="Times New Roman" panose="02020603050405020304" pitchFamily="18" charset="0"/>
                <a:ea typeface="Times New Roman" panose="02020603050405020304" pitchFamily="18" charset="0"/>
              </a:rPr>
              <a:t>Eguvchi </a:t>
            </a:r>
            <a:r>
              <a:rPr lang="uz-Cyrl-UZ" dirty="0">
                <a:latin typeface="Times New Roman" panose="02020603050405020304" pitchFamily="18" charset="0"/>
                <a:ea typeface="Times New Roman" panose="02020603050405020304" pitchFamily="18" charset="0"/>
              </a:rPr>
              <a:t>momentning qolgan qismini muvozanatini ko’rib chiqamiz</a:t>
            </a:r>
            <a:endParaRPr lang="ru-RU" sz="1200" dirty="0">
              <a:effectLst/>
              <a:latin typeface="Arial" panose="020B0604020202020204" pitchFamily="34" charset="0"/>
              <a:ea typeface="Times New Roman" panose="02020603050405020304" pitchFamily="18" charset="0"/>
            </a:endParaRPr>
          </a:p>
        </p:txBody>
      </p:sp>
      <p:sp>
        <p:nvSpPr>
          <p:cNvPr id="10" name="Прямоугольник 9"/>
          <p:cNvSpPr/>
          <p:nvPr/>
        </p:nvSpPr>
        <p:spPr>
          <a:xfrm>
            <a:off x="6350" y="4715127"/>
            <a:ext cx="9144000" cy="738664"/>
          </a:xfrm>
          <a:prstGeom prst="rect">
            <a:avLst/>
          </a:prstGeom>
        </p:spPr>
        <p:txBody>
          <a:bodyPr wrap="square">
            <a:spAutoFit/>
          </a:bodyPr>
          <a:lstStyle/>
          <a:p>
            <a:r>
              <a:rPr lang="en-US" sz="2400" b="1" dirty="0" smtClean="0">
                <a:solidFill>
                  <a:srgbClr val="FF0000"/>
                </a:solidFill>
                <a:latin typeface="Times New Roman" panose="02020603050405020304" pitchFamily="18" charset="0"/>
                <a:ea typeface="Times New Roman" panose="02020603050405020304" pitchFamily="18" charset="0"/>
              </a:rPr>
              <a:t>7) </a:t>
            </a:r>
            <a:r>
              <a:rPr lang="uz-Cyrl-UZ" dirty="0" smtClean="0">
                <a:latin typeface="Times New Roman" panose="02020603050405020304" pitchFamily="18" charset="0"/>
                <a:ea typeface="Times New Roman" panose="02020603050405020304" pitchFamily="18" charset="0"/>
              </a:rPr>
              <a:t>To’sinning </a:t>
            </a:r>
            <a:r>
              <a:rPr lang="uz-Cyrl-UZ" dirty="0">
                <a:latin typeface="Times New Roman" panose="02020603050405020304" pitchFamily="18" charset="0"/>
                <a:ea typeface="Times New Roman" panose="02020603050405020304" pitchFamily="18" charset="0"/>
              </a:rPr>
              <a:t>ixtiyoriy qismidagi burovchi moment qismining bir tomonida to’sin qo’yilgan tashqi burovchi momentlar algebraik yig’indisiga teng</a:t>
            </a:r>
            <a:endParaRPr lang="ru-RU" dirty="0"/>
          </a:p>
        </p:txBody>
      </p:sp>
      <p:sp>
        <p:nvSpPr>
          <p:cNvPr id="11" name="Прямоугольник 10"/>
          <p:cNvSpPr/>
          <p:nvPr/>
        </p:nvSpPr>
        <p:spPr>
          <a:xfrm>
            <a:off x="0" y="5550925"/>
            <a:ext cx="9137650" cy="738664"/>
          </a:xfrm>
          <a:prstGeom prst="rect">
            <a:avLst/>
          </a:prstGeom>
        </p:spPr>
        <p:txBody>
          <a:bodyPr wrap="square">
            <a:spAutoFit/>
          </a:bodyPr>
          <a:lstStyle/>
          <a:p>
            <a:pPr>
              <a:spcAft>
                <a:spcPts val="0"/>
              </a:spcAft>
            </a:pPr>
            <a:r>
              <a:rPr lang="en-US" sz="2400" b="1" dirty="0" smtClean="0">
                <a:solidFill>
                  <a:srgbClr val="FF0000"/>
                </a:solidFill>
                <a:latin typeface="Times New Roman" panose="02020603050405020304" pitchFamily="18" charset="0"/>
                <a:ea typeface="Times New Roman" panose="02020603050405020304" pitchFamily="18" charset="0"/>
              </a:rPr>
              <a:t>8) </a:t>
            </a:r>
            <a:r>
              <a:rPr lang="uz-Cyrl-UZ" dirty="0" smtClean="0">
                <a:latin typeface="Times New Roman" panose="02020603050405020304" pitchFamily="18" charset="0"/>
                <a:ea typeface="Times New Roman" panose="02020603050405020304" pitchFamily="18" charset="0"/>
              </a:rPr>
              <a:t>Agar </a:t>
            </a:r>
            <a:r>
              <a:rPr lang="uz-Cyrl-UZ" dirty="0">
                <a:latin typeface="Times New Roman" panose="02020603050405020304" pitchFamily="18" charset="0"/>
                <a:ea typeface="Times New Roman" panose="02020603050405020304" pitchFamily="18" charset="0"/>
              </a:rPr>
              <a:t>to’sinning kesib olingan qismining yon tomoniga qaraganda burovchi moment soat strelkasi yo’nalishi bo’yicha yursa burovchi moment musbat aks xolda manfiy ishorali bo’ladi</a:t>
            </a:r>
            <a:endParaRPr lang="ru-RU" sz="12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7888534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8300"/>
            <a:ext cx="9144000" cy="623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3272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 y="671772"/>
            <a:ext cx="8928739" cy="579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76868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41" y="96105"/>
            <a:ext cx="9144000" cy="792895"/>
          </a:xfrm>
        </p:spPr>
        <p:txBody>
          <a:bodyPr>
            <a:normAutofit fontScale="90000"/>
          </a:bodyPr>
          <a:lstStyle/>
          <a:p>
            <a:r>
              <a:rPr lang="uz-Cyrl-UZ" b="1" dirty="0" smtClean="0"/>
              <a:t>Buralishdagi </a:t>
            </a:r>
            <a:r>
              <a:rPr lang="uz-Cyrl-UZ" b="1" dirty="0" smtClean="0"/>
              <a:t>mustaxkamlik  sharti </a:t>
            </a:r>
            <a:endParaRPr lang="ru-RU" dirty="0"/>
          </a:p>
        </p:txBody>
      </p:sp>
      <p:sp>
        <p:nvSpPr>
          <p:cNvPr id="4" name="Прямоугольник 3"/>
          <p:cNvSpPr/>
          <p:nvPr/>
        </p:nvSpPr>
        <p:spPr>
          <a:xfrm>
            <a:off x="101599" y="1127036"/>
            <a:ext cx="4673601" cy="1200329"/>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Buralishga </a:t>
            </a:r>
            <a:r>
              <a:rPr lang="uz-Cyrl-UZ" dirty="0">
                <a:latin typeface="Times New Roman" panose="02020603050405020304" pitchFamily="18" charset="0"/>
                <a:ea typeface="Times New Roman" panose="02020603050405020304" pitchFamily="18" charset="0"/>
              </a:rPr>
              <a:t>ishlaydigan konstruktsiyalar elementlarining mustaxkamligini xisoblashda  urinma kuchlanishlar yul qo’yiladigan qiymatdan oshmasligi kerak: </a:t>
            </a:r>
            <a:endParaRPr lang="ru-RU"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8335" y="1458058"/>
            <a:ext cx="341566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1162534" y="2327365"/>
            <a:ext cx="1510350" cy="461665"/>
          </a:xfrm>
          <a:prstGeom prst="rect">
            <a:avLst/>
          </a:prstGeom>
          <a:solidFill>
            <a:schemeClr val="tx1"/>
          </a:solidFill>
        </p:spPr>
        <p:txBody>
          <a:bodyPr wrap="none">
            <a:spAutoFit/>
          </a:bodyPr>
          <a:lstStyle/>
          <a:p>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solidFill>
                  <a:schemeClr val="bg1"/>
                </a:solidFill>
                <a:latin typeface="Times New Roman" panose="02020603050405020304" pitchFamily="18" charset="0"/>
                <a:ea typeface="Times New Roman" panose="02020603050405020304" pitchFamily="18" charset="0"/>
              </a:rPr>
              <a:t>max </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err="1">
                <a:solidFill>
                  <a:schemeClr val="bg1"/>
                </a:solidFill>
                <a:latin typeface="Times New Roman" panose="02020603050405020304" pitchFamily="18" charset="0"/>
                <a:ea typeface="Times New Roman" panose="02020603050405020304" pitchFamily="18" charset="0"/>
              </a:rPr>
              <a:t>adm</a:t>
            </a:r>
            <a:r>
              <a:rPr lang="en-US" sz="2400" baseline="-25000" dirty="0">
                <a:solidFill>
                  <a:schemeClr val="bg1"/>
                </a:solidFill>
                <a:latin typeface="Times New Roman" panose="02020603050405020304" pitchFamily="18" charset="0"/>
                <a:ea typeface="Times New Roman" panose="02020603050405020304" pitchFamily="18" charset="0"/>
              </a:rPr>
              <a:t> </a:t>
            </a:r>
            <a:endParaRPr lang="ru-RU" sz="2400" dirty="0">
              <a:solidFill>
                <a:schemeClr val="bg1"/>
              </a:solidFill>
            </a:endParaRPr>
          </a:p>
        </p:txBody>
      </p:sp>
      <p:sp>
        <p:nvSpPr>
          <p:cNvPr id="6" name="Прямоугольник 5"/>
          <p:cNvSpPr/>
          <p:nvPr/>
        </p:nvSpPr>
        <p:spPr>
          <a:xfrm>
            <a:off x="2701787" y="2373531"/>
            <a:ext cx="805029" cy="369332"/>
          </a:xfrm>
          <a:prstGeom prst="rect">
            <a:avLst/>
          </a:prstGeom>
        </p:spPr>
        <p:txBody>
          <a:bodyPr wrap="none">
            <a:spAutoFit/>
          </a:bodyPr>
          <a:lstStyle/>
          <a:p>
            <a:r>
              <a:rPr lang="en-US" dirty="0" smtClean="0">
                <a:solidFill>
                  <a:srgbClr val="FF0000"/>
                </a:solidFill>
              </a:rPr>
              <a:t>(8.13)</a:t>
            </a:r>
            <a:endParaRPr lang="ru-RU" dirty="0">
              <a:solidFill>
                <a:srgbClr val="FF0000"/>
              </a:solidFill>
            </a:endParaRPr>
          </a:p>
        </p:txBody>
      </p:sp>
      <p:sp>
        <p:nvSpPr>
          <p:cNvPr id="7" name="Прямоугольник 6"/>
          <p:cNvSpPr/>
          <p:nvPr/>
        </p:nvSpPr>
        <p:spPr>
          <a:xfrm>
            <a:off x="101599" y="2979889"/>
            <a:ext cx="4813301" cy="369332"/>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Buralishdagi</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mustaxkamlik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sharti</a:t>
            </a:r>
            <a:endParaRPr lang="ru-RU" sz="1100" dirty="0">
              <a:effectLst/>
              <a:latin typeface="Arial" panose="020B0604020202020204" pitchFamily="34" charset="0"/>
              <a:ea typeface="Times New Roman" panose="02020603050405020304" pitchFamily="18" charset="0"/>
            </a:endParaRPr>
          </a:p>
        </p:txBody>
      </p:sp>
      <p:graphicFrame>
        <p:nvGraphicFramePr>
          <p:cNvPr id="9" name="Объект 8"/>
          <p:cNvGraphicFramePr>
            <a:graphicFrameLocks noChangeAspect="1"/>
          </p:cNvGraphicFramePr>
          <p:nvPr>
            <p:extLst>
              <p:ext uri="{D42A27DB-BD31-4B8C-83A1-F6EECF244321}">
                <p14:modId xmlns:p14="http://schemas.microsoft.com/office/powerpoint/2010/main" val="1093961020"/>
              </p:ext>
            </p:extLst>
          </p:nvPr>
        </p:nvGraphicFramePr>
        <p:xfrm>
          <a:off x="3097889" y="3395387"/>
          <a:ext cx="1636586" cy="679990"/>
        </p:xfrm>
        <a:graphic>
          <a:graphicData uri="http://schemas.openxmlformats.org/presentationml/2006/ole">
            <mc:AlternateContent xmlns:mc="http://schemas.openxmlformats.org/markup-compatibility/2006">
              <mc:Choice xmlns:v="urn:schemas-microsoft-com:vml" Requires="v">
                <p:oleObj spid="_x0000_s11432" name="Уравнение" r:id="rId4" imgW="1054100" imgH="444500" progId="Equation.3">
                  <p:embed/>
                </p:oleObj>
              </mc:Choice>
              <mc:Fallback>
                <p:oleObj name="Уравнение" r:id="rId4" imgW="1054100" imgH="444500" progId="Equation.3">
                  <p:embed/>
                  <p:pic>
                    <p:nvPicPr>
                      <p:cNvPr id="0" name="Picture 1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7889" y="3395387"/>
                        <a:ext cx="1636586" cy="679990"/>
                      </a:xfrm>
                      <a:prstGeom prst="rect">
                        <a:avLst/>
                      </a:prstGeom>
                      <a:solidFill>
                        <a:srgbClr val="FFFF00"/>
                      </a:solidFill>
                    </p:spPr>
                  </p:pic>
                </p:oleObj>
              </mc:Fallback>
            </mc:AlternateContent>
          </a:graphicData>
        </a:graphic>
      </p:graphicFrame>
      <p:sp>
        <p:nvSpPr>
          <p:cNvPr id="11" name="Прямоугольник 10"/>
          <p:cNvSpPr/>
          <p:nvPr/>
        </p:nvSpPr>
        <p:spPr>
          <a:xfrm>
            <a:off x="5315242" y="3550716"/>
            <a:ext cx="805029" cy="369332"/>
          </a:xfrm>
          <a:prstGeom prst="rect">
            <a:avLst/>
          </a:prstGeom>
        </p:spPr>
        <p:txBody>
          <a:bodyPr wrap="none">
            <a:spAutoFit/>
          </a:bodyPr>
          <a:lstStyle/>
          <a:p>
            <a:r>
              <a:rPr lang="en-US" dirty="0" smtClean="0">
                <a:solidFill>
                  <a:srgbClr val="FF0000"/>
                </a:solidFill>
              </a:rPr>
              <a:t>(8.14)</a:t>
            </a:r>
            <a:endParaRPr lang="ru-RU" dirty="0">
              <a:solidFill>
                <a:srgbClr val="FF0000"/>
              </a:solidFill>
            </a:endParaRPr>
          </a:p>
        </p:txBody>
      </p:sp>
      <p:sp>
        <p:nvSpPr>
          <p:cNvPr id="10" name="Прямоугольник 9"/>
          <p:cNvSpPr/>
          <p:nvPr/>
        </p:nvSpPr>
        <p:spPr>
          <a:xfrm>
            <a:off x="101599" y="4092541"/>
            <a:ext cx="9039859"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P</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latning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buralishdagi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qo’yiladigan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3" name="Объект 12"/>
          <p:cNvGraphicFramePr>
            <a:graphicFrameLocks noChangeAspect="1"/>
          </p:cNvGraphicFramePr>
          <p:nvPr>
            <p:extLst>
              <p:ext uri="{D42A27DB-BD31-4B8C-83A1-F6EECF244321}">
                <p14:modId xmlns:p14="http://schemas.microsoft.com/office/powerpoint/2010/main" val="3990846441"/>
              </p:ext>
            </p:extLst>
          </p:nvPr>
        </p:nvGraphicFramePr>
        <p:xfrm>
          <a:off x="2676525" y="4564063"/>
          <a:ext cx="2476500" cy="431800"/>
        </p:xfrm>
        <a:graphic>
          <a:graphicData uri="http://schemas.openxmlformats.org/presentationml/2006/ole">
            <mc:AlternateContent xmlns:mc="http://schemas.openxmlformats.org/markup-compatibility/2006">
              <mc:Choice xmlns:v="urn:schemas-microsoft-com:vml" Requires="v">
                <p:oleObj spid="_x0000_s11433" name="Уравнение" r:id="rId6" imgW="1307880" imgH="228600" progId="Equation.3">
                  <p:embed/>
                </p:oleObj>
              </mc:Choice>
              <mc:Fallback>
                <p:oleObj name="Уравнение" r:id="rId6" imgW="1307880" imgH="228600" progId="Equation.3">
                  <p:embed/>
                  <p:pic>
                    <p:nvPicPr>
                      <p:cNvPr id="0" name="Picture 1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76525" y="4564063"/>
                        <a:ext cx="2476500" cy="431800"/>
                      </a:xfrm>
                      <a:prstGeom prst="rect">
                        <a:avLst/>
                      </a:prstGeom>
                      <a:solidFill>
                        <a:srgbClr val="FFFF00"/>
                      </a:solidFill>
                    </p:spPr>
                  </p:pic>
                </p:oleObj>
              </mc:Fallback>
            </mc:AlternateContent>
          </a:graphicData>
        </a:graphic>
      </p:graphicFrame>
      <p:sp>
        <p:nvSpPr>
          <p:cNvPr id="15" name="Прямоугольник 14"/>
          <p:cNvSpPr/>
          <p:nvPr/>
        </p:nvSpPr>
        <p:spPr>
          <a:xfrm>
            <a:off x="5309381" y="4595309"/>
            <a:ext cx="805029" cy="369332"/>
          </a:xfrm>
          <a:prstGeom prst="rect">
            <a:avLst/>
          </a:prstGeom>
        </p:spPr>
        <p:txBody>
          <a:bodyPr wrap="none">
            <a:spAutoFit/>
          </a:bodyPr>
          <a:lstStyle/>
          <a:p>
            <a:r>
              <a:rPr lang="en-US" dirty="0" smtClean="0">
                <a:solidFill>
                  <a:srgbClr val="FF0000"/>
                </a:solidFill>
              </a:rPr>
              <a:t>(8.15)</a:t>
            </a:r>
            <a:endParaRPr lang="ru-RU" dirty="0">
              <a:solidFill>
                <a:srgbClr val="FF0000"/>
              </a:solidFill>
            </a:endParaRPr>
          </a:p>
        </p:txBody>
      </p:sp>
      <p:sp>
        <p:nvSpPr>
          <p:cNvPr id="14" name="Прямоугольник 13"/>
          <p:cNvSpPr/>
          <p:nvPr/>
        </p:nvSpPr>
        <p:spPr>
          <a:xfrm>
            <a:off x="-3332" y="5092476"/>
            <a:ext cx="9144789" cy="1200329"/>
          </a:xfrm>
          <a:prstGeom prst="rect">
            <a:avLst/>
          </a:prstGeom>
        </p:spPr>
        <p:txBody>
          <a:bodyPr wrap="square">
            <a:spAutoFit/>
          </a:bodyPr>
          <a:lstStyle/>
          <a:p>
            <a:pPr lvl="1" algn="just"/>
            <a:r>
              <a:rPr lang="en-US" dirty="0" err="1">
                <a:latin typeface="Times New Roman" panose="02020603050405020304" pitchFamily="18" charset="0"/>
                <a:ea typeface="Times New Roman" panose="02020603050405020304" pitchFamily="18" charset="0"/>
              </a:rPr>
              <a:t>Mustaxkamlik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shartidan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foydalanib</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uyidagi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xisoblar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bajariladi</a:t>
            </a:r>
            <a:r>
              <a:rPr lang="en-US" dirty="0">
                <a:latin typeface="Times New Roman" panose="02020603050405020304" pitchFamily="18" charset="0"/>
                <a:ea typeface="Times New Roman" panose="02020603050405020304" pitchFamily="18" charset="0"/>
              </a:rPr>
              <a:t>:</a:t>
            </a:r>
            <a:endParaRPr lang="ru-RU" sz="1100" dirty="0">
              <a:latin typeface="Arial" panose="020B0604020202020204" pitchFamily="34" charset="0"/>
              <a:ea typeface="Times New Roman" panose="02020603050405020304" pitchFamily="18" charset="0"/>
            </a:endParaRPr>
          </a:p>
          <a:p>
            <a:r>
              <a:rPr lang="en-US" dirty="0">
                <a:latin typeface="Times New Roman" panose="02020603050405020304" pitchFamily="18" charset="0"/>
                <a:ea typeface="Times New Roman" panose="02020603050405020304" pitchFamily="18" charset="0"/>
              </a:rPr>
              <a:t> a) </a:t>
            </a:r>
            <a:r>
              <a:rPr lang="en-US" dirty="0" err="1">
                <a:latin typeface="Times New Roman" panose="02020603050405020304" pitchFamily="18" charset="0"/>
                <a:ea typeface="Times New Roman" panose="02020603050405020304" pitchFamily="18" charset="0"/>
              </a:rPr>
              <a:t>Tekshirish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xisoblash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ma’lum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o’lchamlari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burovchi</a:t>
            </a:r>
            <a:r>
              <a:rPr lang="en-US" dirty="0">
                <a:latin typeface="Times New Roman" panose="02020603050405020304" pitchFamily="18" charset="0"/>
                <a:ea typeface="Times New Roman" panose="02020603050405020304" pitchFamily="18" charset="0"/>
              </a:rPr>
              <a:t> moment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topilib</a:t>
            </a:r>
            <a:r>
              <a:rPr lang="en-US" dirty="0">
                <a:latin typeface="Times New Roman" panose="02020603050405020304" pitchFamily="18" charset="0"/>
                <a:ea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rPr>
              <a:t>elementining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mustaxkamligini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baxolash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qo’yiladigan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takkoslanadi</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7" name="Объект 16"/>
          <p:cNvGraphicFramePr>
            <a:graphicFrameLocks noChangeAspect="1"/>
          </p:cNvGraphicFramePr>
          <p:nvPr>
            <p:extLst>
              <p:ext uri="{D42A27DB-BD31-4B8C-83A1-F6EECF244321}">
                <p14:modId xmlns:p14="http://schemas.microsoft.com/office/powerpoint/2010/main" val="3539520923"/>
              </p:ext>
            </p:extLst>
          </p:nvPr>
        </p:nvGraphicFramePr>
        <p:xfrm>
          <a:off x="3316868" y="5992161"/>
          <a:ext cx="1198626" cy="795243"/>
        </p:xfrm>
        <a:graphic>
          <a:graphicData uri="http://schemas.openxmlformats.org/presentationml/2006/ole">
            <mc:AlternateContent xmlns:mc="http://schemas.openxmlformats.org/markup-compatibility/2006">
              <mc:Choice xmlns:v="urn:schemas-microsoft-com:vml" Requires="v">
                <p:oleObj spid="_x0000_s11434" name="Уравнение" r:id="rId8" imgW="672808" imgH="444307" progId="Equation.3">
                  <p:embed/>
                </p:oleObj>
              </mc:Choice>
              <mc:Fallback>
                <p:oleObj name="Уравнение" r:id="rId8" imgW="672808" imgH="444307" progId="Equation.3">
                  <p:embed/>
                  <p:pic>
                    <p:nvPicPr>
                      <p:cNvPr id="0" name="Picture 1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16868" y="5992161"/>
                        <a:ext cx="1198626" cy="795243"/>
                      </a:xfrm>
                      <a:prstGeom prst="rect">
                        <a:avLst/>
                      </a:prstGeom>
                      <a:solidFill>
                        <a:srgbClr val="FFFF00"/>
                      </a:solidFill>
                    </p:spPr>
                  </p:pic>
                </p:oleObj>
              </mc:Fallback>
            </mc:AlternateContent>
          </a:graphicData>
        </a:graphic>
      </p:graphicFrame>
      <p:sp>
        <p:nvSpPr>
          <p:cNvPr id="19" name="Прямоугольник 18"/>
          <p:cNvSpPr/>
          <p:nvPr/>
        </p:nvSpPr>
        <p:spPr>
          <a:xfrm>
            <a:off x="5309381" y="6223228"/>
            <a:ext cx="805029" cy="369332"/>
          </a:xfrm>
          <a:prstGeom prst="rect">
            <a:avLst/>
          </a:prstGeom>
        </p:spPr>
        <p:txBody>
          <a:bodyPr wrap="none">
            <a:spAutoFit/>
          </a:bodyPr>
          <a:lstStyle/>
          <a:p>
            <a:r>
              <a:rPr lang="en-US" dirty="0" smtClean="0">
                <a:solidFill>
                  <a:srgbClr val="FF0000"/>
                </a:solidFill>
              </a:rPr>
              <a:t>(8.16)</a:t>
            </a:r>
            <a:endParaRPr lang="ru-RU" dirty="0">
              <a:solidFill>
                <a:srgbClr val="FF0000"/>
              </a:solidFill>
            </a:endParaRPr>
          </a:p>
        </p:txBody>
      </p:sp>
    </p:spTree>
    <p:extLst>
      <p:ext uri="{BB962C8B-B14F-4D97-AF65-F5344CB8AC3E}">
        <p14:creationId xmlns:p14="http://schemas.microsoft.com/office/powerpoint/2010/main" val="39653622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56754"/>
            <a:ext cx="9144000" cy="646331"/>
          </a:xfrm>
          <a:prstGeom prst="rect">
            <a:avLst/>
          </a:prstGeom>
        </p:spPr>
        <p:txBody>
          <a:bodyPr wrap="square">
            <a:spAutoFit/>
          </a:bodyPr>
          <a:lstStyle/>
          <a:p>
            <a:r>
              <a:rPr lang="en-US" dirty="0">
                <a:latin typeface="Times New Roman" panose="02020603050405020304" pitchFamily="18" charset="0"/>
                <a:ea typeface="Times New Roman" panose="02020603050405020304" pitchFamily="18" charset="0"/>
              </a:rPr>
              <a:t>b) </a:t>
            </a:r>
            <a:r>
              <a:rPr lang="en-US" dirty="0" err="1">
                <a:latin typeface="Times New Roman" panose="02020603050405020304" pitchFamily="18" charset="0"/>
                <a:ea typeface="Times New Roman" panose="02020603050405020304" pitchFamily="18" charset="0"/>
              </a:rPr>
              <a:t>Loyixalash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xisob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xavfli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ma’lum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burovchi</a:t>
            </a:r>
            <a:r>
              <a:rPr lang="en-US" dirty="0">
                <a:latin typeface="Times New Roman" panose="02020603050405020304" pitchFamily="18" charset="0"/>
                <a:ea typeface="Times New Roman" panose="02020603050405020304" pitchFamily="18" charset="0"/>
              </a:rPr>
              <a:t> moment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qo’yiladigan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qutbiy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karshilik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momenti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aniklanadi</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6" name="Объект 5"/>
          <p:cNvGraphicFramePr>
            <a:graphicFrameLocks noChangeAspect="1"/>
          </p:cNvGraphicFramePr>
          <p:nvPr>
            <p:extLst>
              <p:ext uri="{D42A27DB-BD31-4B8C-83A1-F6EECF244321}">
                <p14:modId xmlns:p14="http://schemas.microsoft.com/office/powerpoint/2010/main" val="3013957177"/>
              </p:ext>
            </p:extLst>
          </p:nvPr>
        </p:nvGraphicFramePr>
        <p:xfrm>
          <a:off x="3675698" y="894677"/>
          <a:ext cx="1191711" cy="722634"/>
        </p:xfrm>
        <a:graphic>
          <a:graphicData uri="http://schemas.openxmlformats.org/presentationml/2006/ole">
            <mc:AlternateContent xmlns:mc="http://schemas.openxmlformats.org/markup-compatibility/2006">
              <mc:Choice xmlns:v="urn:schemas-microsoft-com:vml" Requires="v">
                <p:oleObj spid="_x0000_s12477" name="Уравнение" r:id="rId3" imgW="723586" imgH="431613" progId="Equation.3">
                  <p:embed/>
                </p:oleObj>
              </mc:Choice>
              <mc:Fallback>
                <p:oleObj name="Уравнение" r:id="rId3" imgW="723586" imgH="431613" progId="Equation.3">
                  <p:embed/>
                  <p:pic>
                    <p:nvPicPr>
                      <p:cNvPr id="0" name="Picture 1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5698" y="894677"/>
                        <a:ext cx="1191711" cy="722634"/>
                      </a:xfrm>
                      <a:prstGeom prst="rect">
                        <a:avLst/>
                      </a:prstGeom>
                      <a:solidFill>
                        <a:srgbClr val="FFFF00"/>
                      </a:solidFill>
                    </p:spPr>
                  </p:pic>
                </p:oleObj>
              </mc:Fallback>
            </mc:AlternateContent>
          </a:graphicData>
        </a:graphic>
      </p:graphicFrame>
      <p:sp>
        <p:nvSpPr>
          <p:cNvPr id="7" name="Прямоугольник 6"/>
          <p:cNvSpPr/>
          <p:nvPr/>
        </p:nvSpPr>
        <p:spPr>
          <a:xfrm>
            <a:off x="5008936" y="1071328"/>
            <a:ext cx="792205" cy="369332"/>
          </a:xfrm>
          <a:prstGeom prst="rect">
            <a:avLst/>
          </a:prstGeom>
        </p:spPr>
        <p:txBody>
          <a:bodyPr wrap="none">
            <a:spAutoFit/>
          </a:bodyPr>
          <a:lstStyle/>
          <a:p>
            <a:r>
              <a:rPr lang="en-US" dirty="0" smtClean="0">
                <a:solidFill>
                  <a:srgbClr val="FF0000"/>
                </a:solidFill>
              </a:rPr>
              <a:t>(7.3.5)</a:t>
            </a:r>
            <a:endParaRPr lang="ru-RU" dirty="0">
              <a:solidFill>
                <a:srgbClr val="FF0000"/>
              </a:solidFill>
            </a:endParaRPr>
          </a:p>
        </p:txBody>
      </p:sp>
      <p:sp>
        <p:nvSpPr>
          <p:cNvPr id="8" name="Прямоугольник 7"/>
          <p:cNvSpPr/>
          <p:nvPr/>
        </p:nvSpPr>
        <p:spPr>
          <a:xfrm>
            <a:off x="0" y="1707844"/>
            <a:ext cx="9144000" cy="369332"/>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so’ngra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zarur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o’lcham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xisoblanadi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dumalok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endParaRPr lang="ru-RU" sz="1100" dirty="0">
              <a:effectLst/>
              <a:latin typeface="Arial" panose="020B0604020202020204" pitchFamily="34" charset="0"/>
              <a:ea typeface="Times New Roman" panose="02020603050405020304" pitchFamily="18" charset="0"/>
            </a:endParaRPr>
          </a:p>
        </p:txBody>
      </p:sp>
      <p:graphicFrame>
        <p:nvGraphicFramePr>
          <p:cNvPr id="10" name="Объект 9"/>
          <p:cNvGraphicFramePr>
            <a:graphicFrameLocks noChangeAspect="1"/>
          </p:cNvGraphicFramePr>
          <p:nvPr>
            <p:extLst>
              <p:ext uri="{D42A27DB-BD31-4B8C-83A1-F6EECF244321}">
                <p14:modId xmlns:p14="http://schemas.microsoft.com/office/powerpoint/2010/main" val="2257042682"/>
              </p:ext>
            </p:extLst>
          </p:nvPr>
        </p:nvGraphicFramePr>
        <p:xfrm>
          <a:off x="3675698" y="2271528"/>
          <a:ext cx="1191711" cy="703262"/>
        </p:xfrm>
        <a:graphic>
          <a:graphicData uri="http://schemas.openxmlformats.org/presentationml/2006/ole">
            <mc:AlternateContent xmlns:mc="http://schemas.openxmlformats.org/markup-compatibility/2006">
              <mc:Choice xmlns:v="urn:schemas-microsoft-com:vml" Requires="v">
                <p:oleObj spid="_x0000_s12478" name="Уравнение" r:id="rId5" imgW="850680" imgH="457200" progId="Equation.3">
                  <p:embed/>
                </p:oleObj>
              </mc:Choice>
              <mc:Fallback>
                <p:oleObj name="Уравнение" r:id="rId5" imgW="850680" imgH="457200" progId="Equation.3">
                  <p:embed/>
                  <p:pic>
                    <p:nvPicPr>
                      <p:cNvPr id="0" name="Picture 13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75698" y="2271528"/>
                        <a:ext cx="1191711" cy="703262"/>
                      </a:xfrm>
                      <a:prstGeom prst="rect">
                        <a:avLst/>
                      </a:prstGeom>
                      <a:solidFill>
                        <a:srgbClr val="FFFF00"/>
                      </a:solidFill>
                    </p:spPr>
                  </p:pic>
                </p:oleObj>
              </mc:Fallback>
            </mc:AlternateContent>
          </a:graphicData>
        </a:graphic>
      </p:graphicFrame>
      <p:sp>
        <p:nvSpPr>
          <p:cNvPr id="11" name="Прямоугольник 10"/>
          <p:cNvSpPr/>
          <p:nvPr/>
        </p:nvSpPr>
        <p:spPr>
          <a:xfrm>
            <a:off x="5008936" y="2438493"/>
            <a:ext cx="792205" cy="369332"/>
          </a:xfrm>
          <a:prstGeom prst="rect">
            <a:avLst/>
          </a:prstGeom>
        </p:spPr>
        <p:txBody>
          <a:bodyPr wrap="none">
            <a:spAutoFit/>
          </a:bodyPr>
          <a:lstStyle/>
          <a:p>
            <a:r>
              <a:rPr lang="en-US" dirty="0" smtClean="0">
                <a:solidFill>
                  <a:srgbClr val="FF0000"/>
                </a:solidFill>
              </a:rPr>
              <a:t>(7.3.6)</a:t>
            </a:r>
            <a:endParaRPr lang="ru-RU" dirty="0">
              <a:solidFill>
                <a:srgbClr val="FF0000"/>
              </a:solidFill>
            </a:endParaRPr>
          </a:p>
        </p:txBody>
      </p:sp>
      <p:sp>
        <p:nvSpPr>
          <p:cNvPr id="12" name="Прямоугольник 11"/>
          <p:cNvSpPr/>
          <p:nvPr/>
        </p:nvSpPr>
        <p:spPr>
          <a:xfrm>
            <a:off x="0" y="3035621"/>
            <a:ext cx="2743059" cy="369332"/>
          </a:xfrm>
          <a:prstGeom prst="rect">
            <a:avLst/>
          </a:prstGeom>
        </p:spPr>
        <p:txBody>
          <a:bodyPr wrap="none">
            <a:spAutoFit/>
          </a:bodyPr>
          <a:lstStyle/>
          <a:p>
            <a:pPr algn="just">
              <a:spcAft>
                <a:spcPts val="0"/>
              </a:spcAft>
            </a:pPr>
            <a:r>
              <a:rPr lang="ru-RU" dirty="0" err="1">
                <a:latin typeface="Times New Roman" panose="02020603050405020304" pitchFamily="18" charset="0"/>
                <a:ea typeface="Times New Roman" panose="02020603050405020304" pitchFamily="18" charset="0"/>
              </a:rPr>
              <a:t>doiraviy</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ru-RU" dirty="0" err="1">
                <a:latin typeface="Times New Roman" panose="02020603050405020304" pitchFamily="18" charset="0"/>
                <a:ea typeface="Times New Roman" panose="02020603050405020304" pitchFamily="18" charset="0"/>
              </a:rPr>
              <a:t>alka</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kesim</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uchun</a:t>
            </a:r>
            <a:endParaRPr lang="ru-RU" sz="1100" dirty="0">
              <a:effectLst/>
              <a:latin typeface="Arial" panose="020B0604020202020204" pitchFamily="34" charset="0"/>
              <a:ea typeface="Times New Roman" panose="02020603050405020304" pitchFamily="18" charset="0"/>
            </a:endParaRPr>
          </a:p>
        </p:txBody>
      </p:sp>
      <p:graphicFrame>
        <p:nvGraphicFramePr>
          <p:cNvPr id="14" name="Объект 13"/>
          <p:cNvGraphicFramePr>
            <a:graphicFrameLocks noChangeAspect="1"/>
          </p:cNvGraphicFramePr>
          <p:nvPr>
            <p:extLst>
              <p:ext uri="{D42A27DB-BD31-4B8C-83A1-F6EECF244321}">
                <p14:modId xmlns:p14="http://schemas.microsoft.com/office/powerpoint/2010/main" val="1955838708"/>
              </p:ext>
            </p:extLst>
          </p:nvPr>
        </p:nvGraphicFramePr>
        <p:xfrm>
          <a:off x="3510653" y="3554939"/>
          <a:ext cx="1498283" cy="714566"/>
        </p:xfrm>
        <a:graphic>
          <a:graphicData uri="http://schemas.openxmlformats.org/presentationml/2006/ole">
            <mc:AlternateContent xmlns:mc="http://schemas.openxmlformats.org/markup-compatibility/2006">
              <mc:Choice xmlns:v="urn:schemas-microsoft-com:vml" Requires="v">
                <p:oleObj spid="_x0000_s12479" name="Уравнение" r:id="rId7" imgW="1040948" imgH="495085" progId="Equation.3">
                  <p:embed/>
                </p:oleObj>
              </mc:Choice>
              <mc:Fallback>
                <p:oleObj name="Уравнение" r:id="rId7" imgW="1040948" imgH="495085" progId="Equation.3">
                  <p:embed/>
                  <p:pic>
                    <p:nvPicPr>
                      <p:cNvPr id="0" name="Picture 13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10653" y="3554939"/>
                        <a:ext cx="1498283" cy="714566"/>
                      </a:xfrm>
                      <a:prstGeom prst="rect">
                        <a:avLst/>
                      </a:prstGeom>
                      <a:solidFill>
                        <a:srgbClr val="FFFF00"/>
                      </a:solidFill>
                    </p:spPr>
                  </p:pic>
                </p:oleObj>
              </mc:Fallback>
            </mc:AlternateContent>
          </a:graphicData>
        </a:graphic>
      </p:graphicFrame>
      <p:sp>
        <p:nvSpPr>
          <p:cNvPr id="15" name="Прямоугольник 14"/>
          <p:cNvSpPr/>
          <p:nvPr/>
        </p:nvSpPr>
        <p:spPr>
          <a:xfrm>
            <a:off x="5008936" y="3727556"/>
            <a:ext cx="792205" cy="369332"/>
          </a:xfrm>
          <a:prstGeom prst="rect">
            <a:avLst/>
          </a:prstGeom>
        </p:spPr>
        <p:txBody>
          <a:bodyPr wrap="none">
            <a:spAutoFit/>
          </a:bodyPr>
          <a:lstStyle/>
          <a:p>
            <a:r>
              <a:rPr lang="en-US" dirty="0" smtClean="0">
                <a:solidFill>
                  <a:srgbClr val="FF0000"/>
                </a:solidFill>
              </a:rPr>
              <a:t>(7.3.7)</a:t>
            </a:r>
            <a:endParaRPr lang="ru-RU" dirty="0">
              <a:solidFill>
                <a:srgbClr val="FF0000"/>
              </a:solidFill>
            </a:endParaRPr>
          </a:p>
        </p:txBody>
      </p:sp>
      <p:sp>
        <p:nvSpPr>
          <p:cNvPr id="16" name="Прямоугольник 15"/>
          <p:cNvSpPr/>
          <p:nvPr/>
        </p:nvSpPr>
        <p:spPr>
          <a:xfrm>
            <a:off x="0" y="4602828"/>
            <a:ext cx="9144000" cy="646331"/>
          </a:xfrm>
          <a:prstGeom prst="rect">
            <a:avLst/>
          </a:prstGeom>
        </p:spPr>
        <p:txBody>
          <a:bodyPr wrap="square">
            <a:spAutoFit/>
          </a:bodyPr>
          <a:lstStyle/>
          <a:p>
            <a:r>
              <a:rPr lang="en-US" dirty="0">
                <a:latin typeface="Times New Roman" panose="02020603050405020304" pitchFamily="18" charset="0"/>
                <a:ea typeface="Times New Roman" panose="02020603050405020304" pitchFamily="18" charset="0"/>
              </a:rPr>
              <a:t>v) </a:t>
            </a:r>
            <a:r>
              <a:rPr lang="en-US" dirty="0" err="1" smtClean="0">
                <a:latin typeface="Times New Roman" panose="02020603050405020304" pitchFamily="18" charset="0"/>
                <a:ea typeface="Times New Roman" panose="02020603050405020304" pitchFamily="18" charset="0"/>
              </a:rPr>
              <a:t>yo’l</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qo’yiladigan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burovchi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momentni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Kesimning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ma’lum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o’lchamlari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y</a:t>
            </a:r>
            <a:r>
              <a:rPr lang="uz-Cyrl-UZ" dirty="0">
                <a:latin typeface="Times New Roman" panose="02020603050405020304" pitchFamily="18" charset="0"/>
                <a:ea typeface="Times New Roman" panose="02020603050405020304" pitchFamily="18" charset="0"/>
              </a:rPr>
              <a:t>o’</a:t>
            </a:r>
            <a:r>
              <a:rPr lang="en-US" dirty="0">
                <a:latin typeface="Times New Roman" panose="02020603050405020304" pitchFamily="18" charset="0"/>
                <a:ea typeface="Times New Roman" panose="02020603050405020304" pitchFamily="18" charset="0"/>
              </a:rPr>
              <a:t>l </a:t>
            </a:r>
            <a:r>
              <a:rPr lang="en-US" dirty="0" err="1">
                <a:latin typeface="Times New Roman" panose="02020603050405020304" pitchFamily="18" charset="0"/>
                <a:ea typeface="Times New Roman" panose="02020603050405020304" pitchFamily="18" charset="0"/>
              </a:rPr>
              <a:t>qo’yiladigan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8" name="Объект 17"/>
          <p:cNvGraphicFramePr>
            <a:graphicFrameLocks noChangeAspect="1"/>
          </p:cNvGraphicFramePr>
          <p:nvPr>
            <p:extLst>
              <p:ext uri="{D42A27DB-BD31-4B8C-83A1-F6EECF244321}">
                <p14:modId xmlns:p14="http://schemas.microsoft.com/office/powerpoint/2010/main" val="1460445627"/>
              </p:ext>
            </p:extLst>
          </p:nvPr>
        </p:nvGraphicFramePr>
        <p:xfrm>
          <a:off x="3144132" y="5582482"/>
          <a:ext cx="2485098" cy="613604"/>
        </p:xfrm>
        <a:graphic>
          <a:graphicData uri="http://schemas.openxmlformats.org/presentationml/2006/ole">
            <mc:AlternateContent xmlns:mc="http://schemas.openxmlformats.org/markup-compatibility/2006">
              <mc:Choice xmlns:v="urn:schemas-microsoft-com:vml" Requires="v">
                <p:oleObj spid="_x0000_s12480" name="Уравнение" r:id="rId9" imgW="977900" imgH="241300" progId="Equation.3">
                  <p:embed/>
                </p:oleObj>
              </mc:Choice>
              <mc:Fallback>
                <p:oleObj name="Уравнение" r:id="rId9" imgW="977900" imgH="241300" progId="Equation.3">
                  <p:embed/>
                  <p:pic>
                    <p:nvPicPr>
                      <p:cNvPr id="0" name="Picture 13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44132" y="5582482"/>
                        <a:ext cx="2485098" cy="613604"/>
                      </a:xfrm>
                      <a:prstGeom prst="rect">
                        <a:avLst/>
                      </a:prstGeom>
                      <a:solidFill>
                        <a:srgbClr val="FFFF00"/>
                      </a:solidFill>
                    </p:spPr>
                  </p:pic>
                </p:oleObj>
              </mc:Fallback>
            </mc:AlternateContent>
          </a:graphicData>
        </a:graphic>
      </p:graphicFrame>
      <p:sp>
        <p:nvSpPr>
          <p:cNvPr id="19" name="Прямоугольник 18"/>
          <p:cNvSpPr/>
          <p:nvPr/>
        </p:nvSpPr>
        <p:spPr>
          <a:xfrm>
            <a:off x="5708840" y="5704618"/>
            <a:ext cx="792205" cy="369332"/>
          </a:xfrm>
          <a:prstGeom prst="rect">
            <a:avLst/>
          </a:prstGeom>
        </p:spPr>
        <p:txBody>
          <a:bodyPr wrap="none">
            <a:spAutoFit/>
          </a:bodyPr>
          <a:lstStyle/>
          <a:p>
            <a:r>
              <a:rPr lang="en-US" dirty="0" smtClean="0">
                <a:solidFill>
                  <a:srgbClr val="FF0000"/>
                </a:solidFill>
              </a:rPr>
              <a:t>(7.3.8)</a:t>
            </a:r>
            <a:endParaRPr lang="ru-RU" dirty="0">
              <a:solidFill>
                <a:srgbClr val="FF0000"/>
              </a:solidFill>
            </a:endParaRPr>
          </a:p>
        </p:txBody>
      </p:sp>
    </p:spTree>
    <p:extLst>
      <p:ext uri="{BB962C8B-B14F-4D97-AF65-F5344CB8AC3E}">
        <p14:creationId xmlns:p14="http://schemas.microsoft.com/office/powerpoint/2010/main" val="17559532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97705"/>
            <a:ext cx="9144000" cy="843696"/>
          </a:xfrm>
        </p:spPr>
        <p:txBody>
          <a:bodyPr>
            <a:normAutofit fontScale="90000"/>
          </a:bodyPr>
          <a:lstStyle/>
          <a:p>
            <a:r>
              <a:rPr lang="en-US" sz="4400" b="1" dirty="0" smtClean="0"/>
              <a:t>BURALISHDAGI </a:t>
            </a:r>
            <a:r>
              <a:rPr lang="en-US" sz="4400" b="1" dirty="0"/>
              <a:t>POTENTSIAL </a:t>
            </a:r>
            <a:r>
              <a:rPr lang="en-US" sz="4400" b="1" dirty="0" smtClean="0"/>
              <a:t>ENERGIYA</a:t>
            </a:r>
            <a:endParaRPr lang="ru-RU" sz="4400" dirty="0"/>
          </a:p>
        </p:txBody>
      </p:sp>
      <p:sp>
        <p:nvSpPr>
          <p:cNvPr id="4" name="Прямоугольник 3"/>
          <p:cNvSpPr/>
          <p:nvPr/>
        </p:nvSpPr>
        <p:spPr>
          <a:xfrm>
            <a:off x="469900" y="1787942"/>
            <a:ext cx="8585200" cy="3046988"/>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G’o’lacha</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elastiklik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chegarasida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buralganda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tashqi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momentlar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bajaradi</a:t>
            </a:r>
            <a:r>
              <a:rPr lang="en-US" sz="2400" dirty="0">
                <a:latin typeface="Times New Roman" panose="02020603050405020304" pitchFamily="18" charset="0"/>
                <a:ea typeface="Times New Roman" panose="02020603050405020304" pitchFamily="18" charset="0"/>
              </a:rPr>
              <a:t>, u </a:t>
            </a:r>
            <a:r>
              <a:rPr lang="en-US" sz="2400" dirty="0" err="1">
                <a:latin typeface="Times New Roman" panose="02020603050405020304" pitchFamily="18" charset="0"/>
                <a:ea typeface="Times New Roman" panose="02020603050405020304" pitchFamily="18" charset="0"/>
              </a:rPr>
              <a:t>g’o’lachada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potentsial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energiya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tarzida</a:t>
            </a:r>
            <a:r>
              <a:rPr lang="en-US" sz="2400" dirty="0">
                <a:latin typeface="Times New Roman" panose="02020603050405020304" pitchFamily="18" charset="0"/>
                <a:ea typeface="Times New Roman" panose="02020603050405020304" pitchFamily="18" charset="0"/>
              </a:rPr>
              <a:t> t</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planadi</a:t>
            </a:r>
            <a:r>
              <a:rPr lang="en-US" sz="2400" dirty="0">
                <a:latin typeface="Times New Roman" panose="02020603050405020304" pitchFamily="18" charset="0"/>
                <a:ea typeface="Times New Roman" panose="02020603050405020304" pitchFamily="18" charset="0"/>
              </a:rPr>
              <a:t>.  Tash</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momentlar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olingandan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energiya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g’o’lachani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xoliga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kaytarishga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sarflanadi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Buralishdaga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potentsial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energiya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ifodasining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xulosasi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cho’zilishdagiga</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xshaydi</a:t>
            </a:r>
            <a:r>
              <a:rPr lang="en-US" sz="2400" dirty="0" smtClean="0">
                <a:latin typeface="Times New Roman" panose="02020603050405020304" pitchFamily="18" charset="0"/>
                <a:ea typeface="Times New Roman" panose="02020603050405020304" pitchFamily="18" charset="0"/>
              </a:rPr>
              <a:t>.</a:t>
            </a:r>
          </a:p>
          <a:p>
            <a:pPr algn="just">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Statik</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tashqi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burovchi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momentning</a:t>
            </a:r>
            <a:r>
              <a:rPr lang="en-US" sz="2400" dirty="0">
                <a:latin typeface="Times New Roman" panose="02020603050405020304" pitchFamily="18" charset="0"/>
                <a:ea typeface="Times New Roman" panose="02020603050405020304" pitchFamily="18" charset="0"/>
              </a:rPr>
              <a:t> t</a:t>
            </a:r>
            <a:r>
              <a:rPr lang="uz-Cyrl-UZ" sz="2400" dirty="0">
                <a:latin typeface="Times New Roman" panose="02020603050405020304" pitchFamily="18" charset="0"/>
                <a:ea typeface="Times New Roman" panose="02020603050405020304" pitchFamily="18" charset="0"/>
              </a:rPr>
              <a:t>o’</a:t>
            </a:r>
            <a:r>
              <a:rPr lang="en-US" sz="2400" dirty="0">
                <a:latin typeface="Times New Roman" panose="02020603050405020304" pitchFamily="18" charset="0"/>
                <a:ea typeface="Times New Roman" panose="02020603050405020304" pitchFamily="18" charset="0"/>
              </a:rPr>
              <a:t>li</a:t>
            </a:r>
            <a:r>
              <a:rPr lang="uz-Cyrl-UZ" sz="2400" dirty="0">
                <a:latin typeface="Times New Roman" panose="02020603050405020304" pitchFamily="18" charset="0"/>
                <a:ea typeface="Times New Roman" panose="02020603050405020304" pitchFamily="18" charset="0"/>
              </a:rPr>
              <a:t>q </a:t>
            </a:r>
            <a:r>
              <a:rPr lang="en-US" sz="2400" dirty="0" err="1" smtClean="0">
                <a:latin typeface="Times New Roman" panose="02020603050405020304" pitchFamily="18" charset="0"/>
                <a:ea typeface="Times New Roman" panose="02020603050405020304" pitchFamily="18" charset="0"/>
              </a:rPr>
              <a:t>ishi</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shu</a:t>
            </a:r>
            <a:r>
              <a:rPr lang="en-US" sz="2400" dirty="0">
                <a:latin typeface="Times New Roman" panose="02020603050405020304" pitchFamily="18" charset="0"/>
                <a:ea typeface="Times New Roman" panose="02020603050405020304" pitchFamily="18" charset="0"/>
              </a:rPr>
              <a:t> moment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iymati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g’o’lachani</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buralish</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burchagi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kiymatiga</a:t>
            </a:r>
            <a:r>
              <a:rPr lang="en-US" sz="2400" dirty="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rPr>
              <a:t>ko’</a:t>
            </a:r>
            <a:r>
              <a:rPr lang="en-US" sz="2400" dirty="0" err="1">
                <a:latin typeface="Times New Roman" panose="02020603050405020304" pitchFamily="18" charset="0"/>
                <a:ea typeface="Times New Roman" panose="02020603050405020304" pitchFamily="18" charset="0"/>
              </a:rPr>
              <a:t>paytmasining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yarmiga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teng</a:t>
            </a:r>
            <a:endParaRPr lang="ru-RU" sz="2400" dirty="0">
              <a:effectLst/>
              <a:latin typeface="Arial" panose="020B0604020202020204" pitchFamily="34"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38295339"/>
              </p:ext>
            </p:extLst>
          </p:nvPr>
        </p:nvGraphicFramePr>
        <p:xfrm>
          <a:off x="3436193" y="4974609"/>
          <a:ext cx="3332907" cy="1605857"/>
        </p:xfrm>
        <a:graphic>
          <a:graphicData uri="http://schemas.openxmlformats.org/presentationml/2006/ole">
            <mc:AlternateContent xmlns:mc="http://schemas.openxmlformats.org/markup-compatibility/2006">
              <mc:Choice xmlns:v="urn:schemas-microsoft-com:vml" Requires="v">
                <p:oleObj spid="_x0000_s13397" name="Уравнение" r:id="rId3" imgW="812447" imgH="393529" progId="Equation.3">
                  <p:embed/>
                </p:oleObj>
              </mc:Choice>
              <mc:Fallback>
                <p:oleObj name="Уравнение" r:id="rId3" imgW="812447" imgH="393529" progId="Equation.3">
                  <p:embed/>
                  <p:pic>
                    <p:nvPicPr>
                      <p:cNvPr id="0" name="Picture 5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6193" y="4974609"/>
                        <a:ext cx="3332907" cy="1605857"/>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37173346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6592" y="2775392"/>
            <a:ext cx="3584008" cy="3667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520699" y="460012"/>
            <a:ext cx="8089901" cy="2062103"/>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Buralish</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yunalishidan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teskari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tomonga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yunalgan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ichki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elastiklik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kuchlarining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ishi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ishorasi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manfiy</a:t>
            </a:r>
            <a:r>
              <a:rPr lang="en-US" sz="3200" dirty="0">
                <a:latin typeface="Times New Roman" panose="02020603050405020304" pitchFamily="18" charset="0"/>
                <a:ea typeface="Times New Roman" panose="02020603050405020304" pitchFamily="18" charset="0"/>
              </a:rPr>
              <a:t>. </a:t>
            </a:r>
            <a:endParaRPr lang="ru-RU" sz="3200" dirty="0">
              <a:latin typeface="Arial" panose="020B0604020202020204" pitchFamily="34" charset="0"/>
              <a:ea typeface="Times New Roman" panose="02020603050405020304" pitchFamily="18" charset="0"/>
            </a:endParaRPr>
          </a:p>
          <a:p>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Ichki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elementar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ishi</a:t>
            </a:r>
            <a:r>
              <a:rPr lang="en-US" sz="3200" dirty="0">
                <a:latin typeface="Times New Roman" panose="02020603050405020304" pitchFamily="18" charset="0"/>
                <a:ea typeface="Times New Roman" panose="02020603050405020304" pitchFamily="18" charset="0"/>
              </a:rPr>
              <a:t>:</a:t>
            </a:r>
            <a:endParaRPr lang="ru-RU" sz="3200"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2932464410"/>
              </p:ext>
            </p:extLst>
          </p:nvPr>
        </p:nvGraphicFramePr>
        <p:xfrm>
          <a:off x="1166380" y="2939118"/>
          <a:ext cx="3249562" cy="1251882"/>
        </p:xfrm>
        <a:graphic>
          <a:graphicData uri="http://schemas.openxmlformats.org/presentationml/2006/ole">
            <mc:AlternateContent xmlns:mc="http://schemas.openxmlformats.org/markup-compatibility/2006">
              <mc:Choice xmlns:v="urn:schemas-microsoft-com:vml" Requires="v">
                <p:oleObj spid="_x0000_s43015" name="Уравнение" r:id="rId4" imgW="1028254" imgH="393529" progId="Equation.3">
                  <p:embed/>
                </p:oleObj>
              </mc:Choice>
              <mc:Fallback>
                <p:oleObj name="Уравнение" r:id="rId4" imgW="1028254" imgH="393529"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6380" y="2939118"/>
                        <a:ext cx="3249562" cy="1251882"/>
                      </a:xfrm>
                      <a:prstGeom prst="rect">
                        <a:avLst/>
                      </a:prstGeom>
                      <a:solidFill>
                        <a:srgbClr val="FFFF00"/>
                      </a:solidFill>
                    </p:spPr>
                  </p:pic>
                </p:oleObj>
              </mc:Fallback>
            </mc:AlternateContent>
          </a:graphicData>
        </a:graphic>
      </p:graphicFrame>
      <p:sp>
        <p:nvSpPr>
          <p:cNvPr id="11" name="Прямоугольник 10"/>
          <p:cNvSpPr/>
          <p:nvPr/>
        </p:nvSpPr>
        <p:spPr>
          <a:xfrm>
            <a:off x="317500" y="4609232"/>
            <a:ext cx="4572000" cy="1815882"/>
          </a:xfrm>
          <a:prstGeom prst="rect">
            <a:avLst/>
          </a:prstGeom>
        </p:spPr>
        <p:txBody>
          <a:bodyPr>
            <a:spAutoFit/>
          </a:bodyPr>
          <a:lstStyle/>
          <a:p>
            <a:pPr algn="just">
              <a:spcAft>
                <a:spcPts val="0"/>
              </a:spcAft>
            </a:pPr>
            <a:r>
              <a:rPr lang="en-US" sz="2800" dirty="0" err="1">
                <a:latin typeface="Times New Roman" panose="02020603050405020304" pitchFamily="18" charset="0"/>
                <a:ea typeface="Times New Roman" panose="02020603050405020304" pitchFamily="18" charset="0"/>
              </a:rPr>
              <a:t>bunda</a:t>
            </a:r>
            <a:r>
              <a:rPr lang="en-US" sz="2800" dirty="0">
                <a:latin typeface="Times New Roman" panose="02020603050405020304" pitchFamily="18" charset="0"/>
                <a:ea typeface="Times New Roman" panose="02020603050405020304" pitchFamily="18" charset="0"/>
              </a:rPr>
              <a:t>:  T - </a:t>
            </a:r>
            <a:r>
              <a:rPr lang="en-US" sz="2800" dirty="0" err="1">
                <a:latin typeface="Times New Roman" panose="02020603050405020304" pitchFamily="18" charset="0"/>
                <a:ea typeface="Times New Roman" panose="02020603050405020304" pitchFamily="18" charset="0"/>
              </a:rPr>
              <a:t>ichki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burovchi</a:t>
            </a:r>
            <a:r>
              <a:rPr lang="en-US" sz="2800" dirty="0">
                <a:latin typeface="Times New Roman" panose="02020603050405020304" pitchFamily="18" charset="0"/>
                <a:ea typeface="Times New Roman" panose="02020603050405020304" pitchFamily="18" charset="0"/>
              </a:rPr>
              <a:t> moment; </a:t>
            </a:r>
            <a:endParaRPr lang="ru-RU" sz="2800" dirty="0">
              <a:latin typeface="Arial" panose="020B0604020202020204" pitchFamily="34" charset="0"/>
              <a:ea typeface="Times New Roman" panose="02020603050405020304" pitchFamily="18" charset="0"/>
            </a:endParaRPr>
          </a:p>
          <a:p>
            <a:pPr algn="just">
              <a:spcAft>
                <a:spcPts val="0"/>
              </a:spcAft>
            </a:pPr>
            <a:r>
              <a:rPr lang="en-US" sz="2800" dirty="0">
                <a:latin typeface="Times New Roman" panose="02020603050405020304" pitchFamily="18" charset="0"/>
                <a:ea typeface="Times New Roman" panose="02020603050405020304" pitchFamily="18" charset="0"/>
              </a:rPr>
              <a:t> d</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uzunligi</a:t>
            </a:r>
            <a:r>
              <a:rPr lang="en-US" sz="2800" dirty="0">
                <a:latin typeface="Times New Roman" panose="02020603050405020304" pitchFamily="18" charset="0"/>
                <a:ea typeface="Times New Roman" panose="02020603050405020304" pitchFamily="18" charset="0"/>
              </a:rPr>
              <a:t> dx </a:t>
            </a:r>
            <a:r>
              <a:rPr lang="en-US" sz="2800" dirty="0" err="1">
                <a:latin typeface="Times New Roman" panose="02020603050405020304" pitchFamily="18" charset="0"/>
                <a:ea typeface="Times New Roman" panose="02020603050405020304" pitchFamily="18" charset="0"/>
              </a:rPr>
              <a:t>elementning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buralish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burchagi</a:t>
            </a:r>
            <a:r>
              <a:rPr lang="en-US" dirty="0">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0631057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lumMod val="75000"/>
          </a:schemeClr>
        </a:solidFill>
        <a:effectLst/>
      </p:bgPr>
    </p:bg>
    <p:spTree>
      <p:nvGrpSpPr>
        <p:cNvPr id="1" name=""/>
        <p:cNvGrpSpPr/>
        <p:nvPr/>
      </p:nvGrpSpPr>
      <p:grpSpPr>
        <a:xfrm>
          <a:off x="0" y="0"/>
          <a:ext cx="0" cy="0"/>
          <a:chOff x="0" y="0"/>
          <a:chExt cx="0" cy="0"/>
        </a:xfrm>
      </p:grpSpPr>
      <p:sp>
        <p:nvSpPr>
          <p:cNvPr id="4" name="Прямоугольник 3"/>
          <p:cNvSpPr/>
          <p:nvPr/>
        </p:nvSpPr>
        <p:spPr>
          <a:xfrm>
            <a:off x="466448" y="690545"/>
            <a:ext cx="845103"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6" name="Объект 5"/>
          <p:cNvGraphicFramePr>
            <a:graphicFrameLocks noChangeAspect="1"/>
          </p:cNvGraphicFramePr>
          <p:nvPr>
            <p:extLst>
              <p:ext uri="{D42A27DB-BD31-4B8C-83A1-F6EECF244321}">
                <p14:modId xmlns:p14="http://schemas.microsoft.com/office/powerpoint/2010/main" val="3512577888"/>
              </p:ext>
            </p:extLst>
          </p:nvPr>
        </p:nvGraphicFramePr>
        <p:xfrm>
          <a:off x="1311551" y="535216"/>
          <a:ext cx="1037273" cy="679990"/>
        </p:xfrm>
        <a:graphic>
          <a:graphicData uri="http://schemas.openxmlformats.org/presentationml/2006/ole">
            <mc:AlternateContent xmlns:mc="http://schemas.openxmlformats.org/markup-compatibility/2006">
              <mc:Choice xmlns:v="urn:schemas-microsoft-com:vml" Requires="v">
                <p:oleObj spid="_x0000_s14517" name="Уравнение" r:id="rId3" imgW="672808" imgH="444307" progId="Equation.3">
                  <p:embed/>
                </p:oleObj>
              </mc:Choice>
              <mc:Fallback>
                <p:oleObj name="Уравнение" r:id="rId3" imgW="672808" imgH="444307" progId="Equation.3">
                  <p:embed/>
                  <p:pic>
                    <p:nvPicPr>
                      <p:cNvPr id="0" name="Picture 1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1551" y="535216"/>
                        <a:ext cx="1037273" cy="6799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2348824" y="690545"/>
            <a:ext cx="6795176" cy="369332"/>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rPr>
              <a:t>ekanligini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xisobga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olib</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uyidagini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osil</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qilamiz</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9" name="Объект 8"/>
          <p:cNvGraphicFramePr>
            <a:graphicFrameLocks noChangeAspect="1"/>
          </p:cNvGraphicFramePr>
          <p:nvPr>
            <p:extLst>
              <p:ext uri="{D42A27DB-BD31-4B8C-83A1-F6EECF244321}">
                <p14:modId xmlns:p14="http://schemas.microsoft.com/office/powerpoint/2010/main" val="985664704"/>
              </p:ext>
            </p:extLst>
          </p:nvPr>
        </p:nvGraphicFramePr>
        <p:xfrm>
          <a:off x="3775593" y="1215206"/>
          <a:ext cx="1313879" cy="656940"/>
        </p:xfrm>
        <a:graphic>
          <a:graphicData uri="http://schemas.openxmlformats.org/presentationml/2006/ole">
            <mc:AlternateContent xmlns:mc="http://schemas.openxmlformats.org/markup-compatibility/2006">
              <mc:Choice xmlns:v="urn:schemas-microsoft-com:vml" Requires="v">
                <p:oleObj spid="_x0000_s14518" name="Уравнение" r:id="rId5" imgW="952087" imgH="469696" progId="Equation.3">
                  <p:embed/>
                </p:oleObj>
              </mc:Choice>
              <mc:Fallback>
                <p:oleObj name="Уравнение" r:id="rId5" imgW="952087" imgH="469696" progId="Equation.3">
                  <p:embed/>
                  <p:pic>
                    <p:nvPicPr>
                      <p:cNvPr id="0" name="Picture 1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5593" y="1215206"/>
                        <a:ext cx="1313879" cy="65694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Прямоугольник 9"/>
          <p:cNvSpPr/>
          <p:nvPr/>
        </p:nvSpPr>
        <p:spPr>
          <a:xfrm>
            <a:off x="5435227" y="1345164"/>
            <a:ext cx="805029" cy="369332"/>
          </a:xfrm>
          <a:prstGeom prst="rect">
            <a:avLst/>
          </a:prstGeom>
        </p:spPr>
        <p:txBody>
          <a:bodyPr wrap="none">
            <a:spAutoFit/>
          </a:bodyPr>
          <a:lstStyle/>
          <a:p>
            <a:r>
              <a:rPr lang="en-US" dirty="0" smtClean="0">
                <a:solidFill>
                  <a:srgbClr val="FF0000"/>
                </a:solidFill>
              </a:rPr>
              <a:t>(8.17)</a:t>
            </a:r>
            <a:endParaRPr lang="ru-RU" dirty="0">
              <a:solidFill>
                <a:srgbClr val="FF0000"/>
              </a:solidFill>
            </a:endParaRPr>
          </a:p>
        </p:txBody>
      </p:sp>
      <p:sp>
        <p:nvSpPr>
          <p:cNvPr id="11" name="Прямоугольник 10"/>
          <p:cNvSpPr/>
          <p:nvPr/>
        </p:nvSpPr>
        <p:spPr>
          <a:xfrm>
            <a:off x="0" y="2027475"/>
            <a:ext cx="9144000" cy="646331"/>
          </a:xfrm>
          <a:prstGeom prst="rect">
            <a:avLst/>
          </a:prstGeom>
        </p:spPr>
        <p:txBody>
          <a:bodyPr wrap="square">
            <a:spAutoFit/>
          </a:bodyPr>
          <a:lstStyle/>
          <a:p>
            <a:r>
              <a:rPr lang="en-US" dirty="0" smtClean="0">
                <a:solidFill>
                  <a:schemeClr val="bg1"/>
                </a:solidFill>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Bu </a:t>
            </a:r>
            <a:r>
              <a:rPr lang="en-US" dirty="0" err="1">
                <a:latin typeface="Times New Roman" panose="02020603050405020304" pitchFamily="18" charset="0"/>
                <a:ea typeface="Times New Roman" panose="02020603050405020304" pitchFamily="18" charset="0"/>
              </a:rPr>
              <a:t>ifodani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integrallab</a:t>
            </a: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uzunlikdagi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g’o’lacha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ichki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bajargan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topamiz</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3" name="Объект 12"/>
          <p:cNvGraphicFramePr>
            <a:graphicFrameLocks noChangeAspect="1"/>
          </p:cNvGraphicFramePr>
          <p:nvPr>
            <p:extLst>
              <p:ext uri="{D42A27DB-BD31-4B8C-83A1-F6EECF244321}">
                <p14:modId xmlns:p14="http://schemas.microsoft.com/office/powerpoint/2010/main" val="245413949"/>
              </p:ext>
            </p:extLst>
          </p:nvPr>
        </p:nvGraphicFramePr>
        <p:xfrm>
          <a:off x="3709898" y="2750763"/>
          <a:ext cx="1445267" cy="735312"/>
        </p:xfrm>
        <a:graphic>
          <a:graphicData uri="http://schemas.openxmlformats.org/presentationml/2006/ole">
            <mc:AlternateContent xmlns:mc="http://schemas.openxmlformats.org/markup-compatibility/2006">
              <mc:Choice xmlns:v="urn:schemas-microsoft-com:vml" Requires="v">
                <p:oleObj spid="_x0000_s14519" name="Уравнение" r:id="rId7" imgW="952087" imgH="482391" progId="Equation.3">
                  <p:embed/>
                </p:oleObj>
              </mc:Choice>
              <mc:Fallback>
                <p:oleObj name="Уравнение" r:id="rId7" imgW="952087" imgH="482391" progId="Equation.3">
                  <p:embed/>
                  <p:pic>
                    <p:nvPicPr>
                      <p:cNvPr id="0" name="Picture 1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09898" y="2750763"/>
                        <a:ext cx="1445267" cy="735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Прямоугольник 13"/>
          <p:cNvSpPr/>
          <p:nvPr/>
        </p:nvSpPr>
        <p:spPr>
          <a:xfrm>
            <a:off x="5435228" y="2933753"/>
            <a:ext cx="805029" cy="369332"/>
          </a:xfrm>
          <a:prstGeom prst="rect">
            <a:avLst/>
          </a:prstGeom>
        </p:spPr>
        <p:txBody>
          <a:bodyPr wrap="none">
            <a:spAutoFit/>
          </a:bodyPr>
          <a:lstStyle/>
          <a:p>
            <a:r>
              <a:rPr lang="en-US" dirty="0" smtClean="0">
                <a:solidFill>
                  <a:srgbClr val="FF0000"/>
                </a:solidFill>
              </a:rPr>
              <a:t>(8.18)</a:t>
            </a:r>
            <a:endParaRPr lang="ru-RU" dirty="0">
              <a:solidFill>
                <a:srgbClr val="FF0000"/>
              </a:solidFill>
            </a:endParaRPr>
          </a:p>
        </p:txBody>
      </p:sp>
      <p:sp>
        <p:nvSpPr>
          <p:cNvPr id="15" name="Прямоугольник 14"/>
          <p:cNvSpPr/>
          <p:nvPr/>
        </p:nvSpPr>
        <p:spPr>
          <a:xfrm>
            <a:off x="0" y="3563032"/>
            <a:ext cx="9144000" cy="369332"/>
          </a:xfrm>
          <a:prstGeom prst="rect">
            <a:avLst/>
          </a:prstGeom>
        </p:spPr>
        <p:txBody>
          <a:bodyPr wrap="square">
            <a:spAutoFit/>
          </a:bodyPr>
          <a:lstStyle/>
          <a:p>
            <a:r>
              <a:rPr lang="en-US" dirty="0" smtClean="0">
                <a:solidFill>
                  <a:schemeClr val="bg1"/>
                </a:solidFill>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Potentsial</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energiya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teskari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ishorali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ichki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7" name="Объект 16"/>
          <p:cNvGraphicFramePr>
            <a:graphicFrameLocks noChangeAspect="1"/>
          </p:cNvGraphicFramePr>
          <p:nvPr>
            <p:extLst>
              <p:ext uri="{D42A27DB-BD31-4B8C-83A1-F6EECF244321}">
                <p14:modId xmlns:p14="http://schemas.microsoft.com/office/powerpoint/2010/main" val="1247484711"/>
              </p:ext>
            </p:extLst>
          </p:nvPr>
        </p:nvGraphicFramePr>
        <p:xfrm>
          <a:off x="3429834" y="4018018"/>
          <a:ext cx="2005394" cy="714566"/>
        </p:xfrm>
        <a:graphic>
          <a:graphicData uri="http://schemas.openxmlformats.org/presentationml/2006/ole">
            <mc:AlternateContent xmlns:mc="http://schemas.openxmlformats.org/markup-compatibility/2006">
              <mc:Choice xmlns:v="urn:schemas-microsoft-com:vml" Requires="v">
                <p:oleObj spid="_x0000_s14520" name="Уравнение" r:id="rId9" imgW="1333500" imgH="482600" progId="Equation.3">
                  <p:embed/>
                </p:oleObj>
              </mc:Choice>
              <mc:Fallback>
                <p:oleObj name="Уравнение" r:id="rId9" imgW="1333500" imgH="482600" progId="Equation.3">
                  <p:embed/>
                  <p:pic>
                    <p:nvPicPr>
                      <p:cNvPr id="0" name="Picture 11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29834" y="4018018"/>
                        <a:ext cx="2005394" cy="71456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Прямоугольник 17"/>
          <p:cNvSpPr/>
          <p:nvPr/>
        </p:nvSpPr>
        <p:spPr>
          <a:xfrm>
            <a:off x="5440522" y="4190635"/>
            <a:ext cx="805029" cy="369332"/>
          </a:xfrm>
          <a:prstGeom prst="rect">
            <a:avLst/>
          </a:prstGeom>
        </p:spPr>
        <p:txBody>
          <a:bodyPr wrap="none">
            <a:spAutoFit/>
          </a:bodyPr>
          <a:lstStyle/>
          <a:p>
            <a:r>
              <a:rPr lang="en-US" dirty="0" smtClean="0">
                <a:solidFill>
                  <a:srgbClr val="FF0000"/>
                </a:solidFill>
              </a:rPr>
              <a:t>(8.19)</a:t>
            </a:r>
            <a:endParaRPr lang="ru-RU" dirty="0">
              <a:solidFill>
                <a:srgbClr val="FF0000"/>
              </a:solidFill>
            </a:endParaRPr>
          </a:p>
        </p:txBody>
      </p:sp>
      <p:sp>
        <p:nvSpPr>
          <p:cNvPr id="19" name="Прямоугольник 18"/>
          <p:cNvSpPr/>
          <p:nvPr/>
        </p:nvSpPr>
        <p:spPr>
          <a:xfrm>
            <a:off x="0" y="4818238"/>
            <a:ext cx="9144000" cy="369332"/>
          </a:xfrm>
          <a:prstGeom prst="rect">
            <a:avLst/>
          </a:prstGeom>
        </p:spPr>
        <p:txBody>
          <a:bodyPr wrap="square">
            <a:spAutoFit/>
          </a:bodyPr>
          <a:lstStyle/>
          <a:p>
            <a:r>
              <a:rPr lang="en-US" dirty="0" smtClean="0">
                <a:solidFill>
                  <a:schemeClr val="bg1"/>
                </a:solidFill>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G’o’lacha</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burovchi</a:t>
            </a:r>
            <a:r>
              <a:rPr lang="en-US" dirty="0">
                <a:latin typeface="Times New Roman" panose="02020603050405020304" pitchFamily="18" charset="0"/>
                <a:ea typeface="Times New Roman" panose="02020603050405020304" pitchFamily="18" charset="0"/>
              </a:rPr>
              <a:t> moment </a:t>
            </a:r>
            <a:r>
              <a:rPr lang="en-US" dirty="0" err="1">
                <a:latin typeface="Times New Roman" panose="02020603050405020304" pitchFamily="18" charset="0"/>
                <a:ea typeface="Times New Roman" panose="02020603050405020304" pitchFamily="18" charset="0"/>
              </a:rPr>
              <a:t>kiymatlari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bikirligi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o’zgarmay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kolganda</a:t>
            </a:r>
            <a:r>
              <a:rPr lang="en-US" dirty="0">
                <a:solidFill>
                  <a:schemeClr val="bg1"/>
                </a:solidFill>
                <a:latin typeface="Times New Roman" panose="02020603050405020304" pitchFamily="18" charset="0"/>
                <a:ea typeface="Times New Roman" panose="02020603050405020304" pitchFamily="18" charset="0"/>
              </a:rPr>
              <a:t>:</a:t>
            </a:r>
            <a:endParaRPr lang="ru-RU" dirty="0">
              <a:solidFill>
                <a:schemeClr val="bg1"/>
              </a:solidFill>
            </a:endParaRPr>
          </a:p>
        </p:txBody>
      </p:sp>
      <p:graphicFrame>
        <p:nvGraphicFramePr>
          <p:cNvPr id="21" name="Объект 20"/>
          <p:cNvGraphicFramePr>
            <a:graphicFrameLocks noChangeAspect="1"/>
          </p:cNvGraphicFramePr>
          <p:nvPr>
            <p:extLst>
              <p:ext uri="{D42A27DB-BD31-4B8C-83A1-F6EECF244321}">
                <p14:modId xmlns:p14="http://schemas.microsoft.com/office/powerpoint/2010/main" val="519283447"/>
              </p:ext>
            </p:extLst>
          </p:nvPr>
        </p:nvGraphicFramePr>
        <p:xfrm>
          <a:off x="3931772" y="5338132"/>
          <a:ext cx="1280456" cy="735312"/>
        </p:xfrm>
        <a:graphic>
          <a:graphicData uri="http://schemas.openxmlformats.org/presentationml/2006/ole">
            <mc:AlternateContent xmlns:mc="http://schemas.openxmlformats.org/markup-compatibility/2006">
              <mc:Choice xmlns:v="urn:schemas-microsoft-com:vml" Requires="v">
                <p:oleObj spid="_x0000_s14521" name="Уравнение" r:id="rId11" imgW="812447" imgH="469696" progId="Equation.3">
                  <p:embed/>
                </p:oleObj>
              </mc:Choice>
              <mc:Fallback>
                <p:oleObj name="Уравнение" r:id="rId11" imgW="812447" imgH="469696" progId="Equation.3">
                  <p:embed/>
                  <p:pic>
                    <p:nvPicPr>
                      <p:cNvPr id="0" name="Picture 11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31772" y="5338132"/>
                        <a:ext cx="1280456" cy="735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 name="Прямоугольник 21"/>
          <p:cNvSpPr/>
          <p:nvPr/>
        </p:nvSpPr>
        <p:spPr>
          <a:xfrm>
            <a:off x="5435228" y="5521122"/>
            <a:ext cx="805029" cy="369332"/>
          </a:xfrm>
          <a:prstGeom prst="rect">
            <a:avLst/>
          </a:prstGeom>
        </p:spPr>
        <p:txBody>
          <a:bodyPr wrap="none">
            <a:spAutoFit/>
          </a:bodyPr>
          <a:lstStyle/>
          <a:p>
            <a:r>
              <a:rPr lang="en-US" dirty="0" smtClean="0">
                <a:solidFill>
                  <a:srgbClr val="FF0000"/>
                </a:solidFill>
              </a:rPr>
              <a:t>(8.20)</a:t>
            </a:r>
            <a:endParaRPr lang="ru-RU" dirty="0">
              <a:solidFill>
                <a:srgbClr val="FF0000"/>
              </a:solidFill>
            </a:endParaRPr>
          </a:p>
        </p:txBody>
      </p:sp>
      <p:sp>
        <p:nvSpPr>
          <p:cNvPr id="23" name="Прямоугольник 22"/>
          <p:cNvSpPr/>
          <p:nvPr/>
        </p:nvSpPr>
        <p:spPr>
          <a:xfrm>
            <a:off x="6227432" y="5521122"/>
            <a:ext cx="896399" cy="369332"/>
          </a:xfrm>
          <a:prstGeom prst="rect">
            <a:avLst/>
          </a:prstGeom>
        </p:spPr>
        <p:txBody>
          <a:bodyPr wrap="none">
            <a:spAutoFit/>
          </a:bodyPr>
          <a:lstStyle/>
          <a:p>
            <a:r>
              <a:rPr lang="en-US" dirty="0" err="1" smtClean="0">
                <a:latin typeface="Times New Roman" panose="02020603050405020304" pitchFamily="18" charset="0"/>
                <a:ea typeface="Times New Roman" panose="02020603050405020304" pitchFamily="18" charset="0"/>
              </a:rPr>
              <a:t>bo’ladi</a:t>
            </a:r>
            <a:r>
              <a:rPr lang="en-US" dirty="0" smtClean="0">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2278251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98280" cy="783771"/>
          </a:xfrm>
        </p:spPr>
        <p:txBody>
          <a:bodyPr>
            <a:normAutofit fontScale="90000"/>
          </a:bodyPr>
          <a:lstStyle/>
          <a:p>
            <a:pPr marL="0" indent="0">
              <a:buNone/>
            </a:pPr>
            <a:r>
              <a:rPr lang="en-US" sz="4000" b="1" dirty="0" smtClean="0">
                <a:solidFill>
                  <a:srgbClr val="FF0000"/>
                </a:solidFill>
              </a:rPr>
              <a:t> </a:t>
            </a:r>
            <a:r>
              <a:rPr lang="en-US" sz="4000" b="1" dirty="0" smtClean="0"/>
              <a:t>BURALISHDAGI </a:t>
            </a:r>
            <a:r>
              <a:rPr lang="en-US" sz="4000" b="1" dirty="0"/>
              <a:t>ASOSIY KUCHLANISHLAR</a:t>
            </a:r>
            <a:endParaRPr lang="ru-RU" sz="4000" dirty="0"/>
          </a:p>
        </p:txBody>
      </p:sp>
      <p:sp>
        <p:nvSpPr>
          <p:cNvPr id="4" name="Прямоугольник 3"/>
          <p:cNvSpPr/>
          <p:nvPr/>
        </p:nvSpPr>
        <p:spPr>
          <a:xfrm>
            <a:off x="304799" y="1157744"/>
            <a:ext cx="8440525" cy="4493538"/>
          </a:xfrm>
          <a:prstGeom prst="rect">
            <a:avLst/>
          </a:prstGeom>
        </p:spPr>
        <p:txBody>
          <a:bodyPr wrap="square">
            <a:spAutoFit/>
          </a:bodyPr>
          <a:lstStyle/>
          <a:p>
            <a:pPr algn="just">
              <a:spcAft>
                <a:spcPts val="0"/>
              </a:spcAft>
            </a:pPr>
            <a:r>
              <a:rPr lang="en-US" sz="2400" dirty="0" smtClean="0">
                <a:latin typeface="Times New Roman" panose="02020603050405020304" pitchFamily="18" charset="0"/>
                <a:ea typeface="Times New Roman" panose="02020603050405020304" pitchFamily="18" charset="0"/>
              </a:rPr>
              <a:t>	</a:t>
            </a:r>
            <a:r>
              <a:rPr lang="en-US" sz="2600" dirty="0" smtClean="0">
                <a:latin typeface="Times New Roman" panose="02020603050405020304" pitchFamily="18" charset="0"/>
                <a:ea typeface="Times New Roman" panose="02020603050405020304" pitchFamily="18" charset="0"/>
              </a:rPr>
              <a:t>Val </a:t>
            </a:r>
            <a:r>
              <a:rPr lang="en-US" sz="2600" dirty="0" err="1">
                <a:latin typeface="Times New Roman" panose="02020603050405020304" pitchFamily="18" charset="0"/>
                <a:ea typeface="Times New Roman" panose="02020603050405020304" pitchFamily="18" charset="0"/>
              </a:rPr>
              <a:t>buralganda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ko’ndalang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kesimlarida</a:t>
            </a:r>
            <a:r>
              <a:rPr lang="en-US" sz="2600" dirty="0">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urinma </a:t>
            </a:r>
            <a:endParaRPr lang="ru-RU" sz="2600" dirty="0">
              <a:latin typeface="Arial" panose="020B0604020202020204" pitchFamily="34" charset="0"/>
              <a:ea typeface="Times New Roman" panose="02020603050405020304" pitchFamily="18" charset="0"/>
            </a:endParaRPr>
          </a:p>
          <a:p>
            <a:pPr algn="just">
              <a:spcAft>
                <a:spcPts val="0"/>
              </a:spcAft>
            </a:pPr>
            <a:r>
              <a:rPr lang="uz-Cyrl-UZ" sz="2600" dirty="0">
                <a:latin typeface="Times New Roman" panose="02020603050405020304" pitchFamily="18" charset="0"/>
                <a:ea typeface="Times New Roman" panose="02020603050405020304" pitchFamily="18" charset="0"/>
              </a:rPr>
              <a:t>kuchlanishlar vujudga keladi.Urinma kuchlanishlarning juftligi</a:t>
            </a:r>
            <a:endParaRPr lang="ru-RU" sz="2600" dirty="0">
              <a:latin typeface="Arial" panose="020B0604020202020204" pitchFamily="34" charset="0"/>
              <a:ea typeface="Times New Roman" panose="02020603050405020304" pitchFamily="18" charset="0"/>
            </a:endParaRPr>
          </a:p>
          <a:p>
            <a:pPr algn="just">
              <a:spcAft>
                <a:spcPts val="0"/>
              </a:spcAft>
            </a:pPr>
            <a:r>
              <a:rPr lang="en-US" sz="2600" dirty="0">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qonuniga ko’ra bo’ylama kesimlarda xam shunday </a:t>
            </a:r>
            <a:endParaRPr lang="ru-RU" sz="2600" dirty="0">
              <a:latin typeface="Arial" panose="020B0604020202020204" pitchFamily="34" charset="0"/>
              <a:ea typeface="Times New Roman" panose="02020603050405020304" pitchFamily="18" charset="0"/>
            </a:endParaRPr>
          </a:p>
          <a:p>
            <a:pPr algn="just">
              <a:spcAft>
                <a:spcPts val="0"/>
              </a:spcAft>
            </a:pPr>
            <a:r>
              <a:rPr lang="uz-Cyrl-UZ" sz="2600" dirty="0">
                <a:latin typeface="Times New Roman" panose="02020603050405020304" pitchFamily="18" charset="0"/>
                <a:ea typeface="Times New Roman" panose="02020603050405020304" pitchFamily="18" charset="0"/>
              </a:rPr>
              <a:t>kuchlanishlar  ta’sir kiladi. Val sirtida yotgan  nuqtalar eng </a:t>
            </a:r>
            <a:endParaRPr lang="ru-RU" sz="2600" dirty="0">
              <a:latin typeface="Arial" panose="020B0604020202020204" pitchFamily="34" charset="0"/>
              <a:ea typeface="Times New Roman" panose="02020603050405020304" pitchFamily="18" charset="0"/>
            </a:endParaRPr>
          </a:p>
          <a:p>
            <a:pPr algn="just">
              <a:spcAft>
                <a:spcPts val="0"/>
              </a:spcAft>
            </a:pPr>
            <a:r>
              <a:rPr lang="uz-Cyrl-UZ" sz="2600" dirty="0">
                <a:latin typeface="Times New Roman" panose="02020603050405020304" pitchFamily="18" charset="0"/>
                <a:ea typeface="Times New Roman" panose="02020603050405020304" pitchFamily="18" charset="0"/>
              </a:rPr>
              <a:t>zo’riqqan joylar hisoblanadi. </a:t>
            </a:r>
            <a:r>
              <a:rPr lang="en-US" sz="2600" dirty="0">
                <a:latin typeface="Times New Roman" panose="02020603050405020304" pitchFamily="18" charset="0"/>
                <a:ea typeface="Times New Roman" panose="02020603050405020304" pitchFamily="18" charset="0"/>
              </a:rPr>
              <a:t>KVSD </a:t>
            </a:r>
            <a:r>
              <a:rPr lang="en-US" sz="2600" dirty="0" err="1">
                <a:latin typeface="Times New Roman" panose="02020603050405020304" pitchFamily="18" charset="0"/>
                <a:ea typeface="Times New Roman" panose="02020603050405020304" pitchFamily="18" charset="0"/>
              </a:rPr>
              <a:t>elementni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ajratamiz</a:t>
            </a:r>
            <a:r>
              <a:rPr lang="en-US" sz="2600" dirty="0">
                <a:latin typeface="Times New Roman" panose="02020603050405020304" pitchFamily="18" charset="0"/>
                <a:ea typeface="Times New Roman" panose="02020603050405020304" pitchFamily="18" charset="0"/>
              </a:rPr>
              <a:t> </a:t>
            </a:r>
            <a:endParaRPr lang="ru-RU" sz="2600" dirty="0">
              <a:latin typeface="Arial" panose="020B0604020202020204" pitchFamily="34" charset="0"/>
              <a:ea typeface="Times New Roman" panose="02020603050405020304" pitchFamily="18" charset="0"/>
            </a:endParaRPr>
          </a:p>
          <a:p>
            <a:pPr algn="just">
              <a:spcAft>
                <a:spcPts val="0"/>
              </a:spcAft>
            </a:pPr>
            <a:r>
              <a:rPr lang="en-US" sz="2600" dirty="0">
                <a:latin typeface="Times New Roman" panose="02020603050405020304" pitchFamily="18" charset="0"/>
                <a:ea typeface="Times New Roman" panose="02020603050405020304" pitchFamily="18" charset="0"/>
              </a:rPr>
              <a:t>(7.2-rasm). </a:t>
            </a:r>
            <a:r>
              <a:rPr lang="en-US" sz="2600" dirty="0" err="1">
                <a:latin typeface="Times New Roman" panose="02020603050405020304" pitchFamily="18" charset="0"/>
                <a:ea typeface="Times New Roman" panose="02020603050405020304" pitchFamily="18" charset="0"/>
              </a:rPr>
              <a:t>Elementning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ko’ndalang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bo’ylama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tekisliklari</a:t>
            </a:r>
            <a:r>
              <a:rPr lang="en-US" sz="2600" dirty="0">
                <a:latin typeface="Times New Roman" panose="02020603050405020304" pitchFamily="18" charset="0"/>
                <a:ea typeface="Times New Roman" panose="02020603050405020304" pitchFamily="18" charset="0"/>
              </a:rPr>
              <a:t> </a:t>
            </a:r>
            <a:endParaRPr lang="ru-RU" sz="2600" dirty="0">
              <a:latin typeface="Arial" panose="020B0604020202020204" pitchFamily="34" charset="0"/>
              <a:ea typeface="Times New Roman" panose="02020603050405020304" pitchFamily="18" charset="0"/>
            </a:endParaRPr>
          </a:p>
          <a:p>
            <a:pPr algn="just">
              <a:spcAft>
                <a:spcPts val="0"/>
              </a:spcAft>
            </a:pP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chegaralangan</a:t>
            </a:r>
            <a:r>
              <a:rPr lang="en-US" sz="2600" dirty="0">
                <a:latin typeface="Times New Roman" panose="02020603050405020304" pitchFamily="18" charset="0"/>
                <a:ea typeface="Times New Roman" panose="02020603050405020304" pitchFamily="18" charset="0"/>
              </a:rPr>
              <a:t> yon </a:t>
            </a:r>
            <a:r>
              <a:rPr lang="en-US" sz="2600" dirty="0" err="1">
                <a:latin typeface="Times New Roman" panose="02020603050405020304" pitchFamily="18" charset="0"/>
                <a:ea typeface="Times New Roman" panose="02020603050405020304" pitchFamily="18" charset="0"/>
              </a:rPr>
              <a:t>yo</a:t>
            </a:r>
            <a:r>
              <a:rPr lang="uz-Cyrl-UZ" sz="2600" dirty="0">
                <a:latin typeface="Times New Roman" panose="02020603050405020304" pitchFamily="18" charset="0"/>
                <a:ea typeface="Times New Roman" panose="02020603050405020304" pitchFamily="18" charset="0"/>
              </a:rPr>
              <a:t>q</a:t>
            </a:r>
            <a:r>
              <a:rPr lang="en-US" sz="2600" dirty="0" err="1">
                <a:latin typeface="Times New Roman" panose="02020603050405020304" pitchFamily="18" charset="0"/>
                <a:ea typeface="Times New Roman" panose="02020603050405020304" pitchFamily="18" charset="0"/>
              </a:rPr>
              <a:t>lari</a:t>
            </a:r>
            <a:r>
              <a:rPr lang="en-US" sz="2600" dirty="0">
                <a:latin typeface="Times New Roman" panose="02020603050405020304" pitchFamily="18" charset="0"/>
                <a:ea typeface="Times New Roman" panose="02020603050405020304" pitchFamily="18" charset="0"/>
              </a:rPr>
              <a:t> b</a:t>
            </a:r>
            <a:r>
              <a:rPr lang="uz-Cyrl-UZ" sz="2600" dirty="0">
                <a:latin typeface="Times New Roman" panose="02020603050405020304" pitchFamily="18" charset="0"/>
                <a:ea typeface="Times New Roman" panose="02020603050405020304" pitchFamily="18" charset="0"/>
              </a:rPr>
              <a:t>o’</a:t>
            </a:r>
            <a:r>
              <a:rPr lang="en-US" sz="2600" dirty="0" err="1">
                <a:latin typeface="Times New Roman" panose="02020603050405020304" pitchFamily="18" charset="0"/>
                <a:ea typeface="Times New Roman" panose="02020603050405020304" pitchFamily="18" charset="0"/>
              </a:rPr>
              <a:t>yicha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urinma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kuchlanishlar</a:t>
            </a:r>
            <a:r>
              <a:rPr lang="en-US" sz="2600" dirty="0">
                <a:latin typeface="Times New Roman" panose="02020603050405020304" pitchFamily="18" charset="0"/>
                <a:ea typeface="Times New Roman" panose="02020603050405020304" pitchFamily="18" charset="0"/>
              </a:rPr>
              <a:t> </a:t>
            </a:r>
            <a:endParaRPr lang="ru-RU" sz="2600" dirty="0">
              <a:latin typeface="Arial" panose="020B0604020202020204" pitchFamily="34" charset="0"/>
              <a:ea typeface="Times New Roman" panose="02020603050405020304" pitchFamily="18" charset="0"/>
            </a:endParaRPr>
          </a:p>
          <a:p>
            <a:pPr algn="just">
              <a:spcAft>
                <a:spcPts val="0"/>
              </a:spcAft>
            </a:pPr>
            <a:r>
              <a:rPr lang="en-US" sz="2600" dirty="0" err="1">
                <a:latin typeface="Times New Roman" panose="02020603050405020304" pitchFamily="18" charset="0"/>
                <a:ea typeface="Times New Roman" panose="02020603050405020304" pitchFamily="18" charset="0"/>
              </a:rPr>
              <a:t>ta’sir</a:t>
            </a:r>
            <a:r>
              <a:rPr lang="en-US" sz="2600" dirty="0">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q</a:t>
            </a:r>
            <a:r>
              <a:rPr lang="en-US" sz="2600" dirty="0" err="1">
                <a:latin typeface="Times New Roman" panose="02020603050405020304" pitchFamily="18" charset="0"/>
                <a:ea typeface="Times New Roman" panose="02020603050405020304" pitchFamily="18" charset="0"/>
              </a:rPr>
              <a:t>iladi</a:t>
            </a:r>
            <a:r>
              <a:rPr lang="en-US" sz="2600" dirty="0">
                <a:latin typeface="Times New Roman" panose="02020603050405020304" pitchFamily="18" charset="0"/>
                <a:ea typeface="Times New Roman" panose="02020603050405020304" pitchFamily="18" charset="0"/>
              </a:rPr>
              <a:t>.</a:t>
            </a:r>
            <a:r>
              <a:rPr lang="uz-Cyrl-UZ" sz="2600" dirty="0">
                <a:latin typeface="Times New Roman" panose="02020603050405020304" pitchFamily="18" charset="0"/>
                <a:ea typeface="Times New Roman" panose="02020603050405020304" pitchFamily="18" charset="0"/>
              </a:rPr>
              <a:t>Element yassi zo’riqish, ya’ni - sof siljish holatida</a:t>
            </a:r>
            <a:endParaRPr lang="ru-RU" sz="2600" dirty="0">
              <a:latin typeface="Arial" panose="020B0604020202020204" pitchFamily="34" charset="0"/>
              <a:ea typeface="Times New Roman" panose="02020603050405020304" pitchFamily="18" charset="0"/>
            </a:endParaRPr>
          </a:p>
          <a:p>
            <a:pPr algn="just">
              <a:spcAft>
                <a:spcPts val="0"/>
              </a:spcAft>
            </a:pPr>
            <a:r>
              <a:rPr lang="en-US" sz="2600" dirty="0">
                <a:latin typeface="Times New Roman" panose="02020603050405020304" pitchFamily="18" charset="0"/>
                <a:ea typeface="Times New Roman" panose="02020603050405020304" pitchFamily="18" charset="0"/>
              </a:rPr>
              <a:t>b</a:t>
            </a:r>
            <a:r>
              <a:rPr lang="uz-Cyrl-UZ" sz="2600" dirty="0">
                <a:latin typeface="Times New Roman" panose="02020603050405020304" pitchFamily="18" charset="0"/>
                <a:ea typeface="Times New Roman" panose="02020603050405020304" pitchFamily="18" charset="0"/>
              </a:rPr>
              <a:t>o’ladi. </a:t>
            </a:r>
            <a:endParaRPr lang="ru-RU" sz="2600" dirty="0"/>
          </a:p>
        </p:txBody>
      </p:sp>
    </p:spTree>
    <p:extLst>
      <p:ext uri="{BB962C8B-B14F-4D97-AF65-F5344CB8AC3E}">
        <p14:creationId xmlns:p14="http://schemas.microsoft.com/office/powerpoint/2010/main" val="1567921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80"/>
          <a:stretch/>
        </p:blipFill>
        <p:spPr bwMode="auto">
          <a:xfrm>
            <a:off x="6767554" y="1931145"/>
            <a:ext cx="2053800" cy="3010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Объект 5"/>
          <p:cNvGraphicFramePr>
            <a:graphicFrameLocks noChangeAspect="1"/>
          </p:cNvGraphicFramePr>
          <p:nvPr>
            <p:extLst>
              <p:ext uri="{D42A27DB-BD31-4B8C-83A1-F6EECF244321}">
                <p14:modId xmlns:p14="http://schemas.microsoft.com/office/powerpoint/2010/main" val="3895090840"/>
              </p:ext>
            </p:extLst>
          </p:nvPr>
        </p:nvGraphicFramePr>
        <p:xfrm>
          <a:off x="1110966" y="1721366"/>
          <a:ext cx="5081040" cy="818922"/>
        </p:xfrm>
        <a:graphic>
          <a:graphicData uri="http://schemas.openxmlformats.org/presentationml/2006/ole">
            <mc:AlternateContent xmlns:mc="http://schemas.openxmlformats.org/markup-compatibility/2006">
              <mc:Choice xmlns:v="urn:schemas-microsoft-com:vml" Requires="v">
                <p:oleObj spid="_x0000_s44049" name="Уравнение" r:id="rId4" imgW="2603500" imgH="419100" progId="Equation.3">
                  <p:embed/>
                </p:oleObj>
              </mc:Choice>
              <mc:Fallback>
                <p:oleObj name="Уравнение" r:id="rId4" imgW="2603500" imgH="4191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0966" y="1721366"/>
                        <a:ext cx="5081040" cy="818922"/>
                      </a:xfrm>
                      <a:prstGeom prst="rect">
                        <a:avLst/>
                      </a:prstGeom>
                      <a:solidFill>
                        <a:srgbClr val="FFFF00"/>
                      </a:solidFill>
                    </p:spPr>
                  </p:pic>
                </p:oleObj>
              </mc:Fallback>
            </mc:AlternateContent>
          </a:graphicData>
        </a:graphic>
      </p:graphicFrame>
      <p:sp>
        <p:nvSpPr>
          <p:cNvPr id="8" name="Прямоугольник 7"/>
          <p:cNvSpPr/>
          <p:nvPr/>
        </p:nvSpPr>
        <p:spPr>
          <a:xfrm>
            <a:off x="4764816" y="2717311"/>
            <a:ext cx="805029" cy="369332"/>
          </a:xfrm>
          <a:prstGeom prst="rect">
            <a:avLst/>
          </a:prstGeom>
        </p:spPr>
        <p:txBody>
          <a:bodyPr wrap="none">
            <a:spAutoFit/>
          </a:bodyPr>
          <a:lstStyle/>
          <a:p>
            <a:r>
              <a:rPr lang="en-US" dirty="0" smtClean="0">
                <a:solidFill>
                  <a:srgbClr val="FF0000"/>
                </a:solidFill>
              </a:rPr>
              <a:t>(8.21</a:t>
            </a:r>
            <a:r>
              <a:rPr lang="en-US" dirty="0" smtClean="0">
                <a:solidFill>
                  <a:srgbClr val="FF0000"/>
                </a:solidFill>
              </a:rPr>
              <a:t>)</a:t>
            </a:r>
            <a:endParaRPr lang="ru-RU" dirty="0">
              <a:solidFill>
                <a:srgbClr val="FF0000"/>
              </a:solidFill>
            </a:endParaRPr>
          </a:p>
        </p:txBody>
      </p:sp>
      <p:sp>
        <p:nvSpPr>
          <p:cNvPr id="7" name="Прямоугольник 6"/>
          <p:cNvSpPr/>
          <p:nvPr/>
        </p:nvSpPr>
        <p:spPr>
          <a:xfrm>
            <a:off x="203200" y="3637368"/>
            <a:ext cx="1675424"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Buralishda</a:t>
            </a:r>
            <a:r>
              <a:rPr lang="en-US" dirty="0" smtClean="0">
                <a:latin typeface="Times New Roman" panose="02020603050405020304" pitchFamily="18" charset="0"/>
                <a:ea typeface="Times New Roman" panose="02020603050405020304" pitchFamily="18" charset="0"/>
              </a:rPr>
              <a:t> </a:t>
            </a:r>
            <a:endParaRPr lang="ru-RU"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3277158572"/>
              </p:ext>
            </p:extLst>
          </p:nvPr>
        </p:nvGraphicFramePr>
        <p:xfrm>
          <a:off x="2783378" y="3668063"/>
          <a:ext cx="2243861" cy="675337"/>
        </p:xfrm>
        <a:graphic>
          <a:graphicData uri="http://schemas.openxmlformats.org/presentationml/2006/ole">
            <mc:AlternateContent xmlns:mc="http://schemas.openxmlformats.org/markup-compatibility/2006">
              <mc:Choice xmlns:v="urn:schemas-microsoft-com:vml" Requires="v">
                <p:oleObj spid="_x0000_s44050" name="Уравнение" r:id="rId6" imgW="799753" imgH="241195" progId="Equation.3">
                  <p:embed/>
                </p:oleObj>
              </mc:Choice>
              <mc:Fallback>
                <p:oleObj name="Уравнение" r:id="rId6" imgW="799753" imgH="241195"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83378" y="3668063"/>
                        <a:ext cx="2243861" cy="675337"/>
                      </a:xfrm>
                      <a:prstGeom prst="rect">
                        <a:avLst/>
                      </a:prstGeom>
                      <a:solidFill>
                        <a:srgbClr val="FFFF00"/>
                      </a:solidFill>
                    </p:spPr>
                  </p:pic>
                </p:oleObj>
              </mc:Fallback>
            </mc:AlternateContent>
          </a:graphicData>
        </a:graphic>
      </p:graphicFrame>
      <p:sp>
        <p:nvSpPr>
          <p:cNvPr id="11" name="Прямоугольник 10"/>
          <p:cNvSpPr/>
          <p:nvPr/>
        </p:nvSpPr>
        <p:spPr>
          <a:xfrm>
            <a:off x="203200" y="4756835"/>
            <a:ext cx="8737599" cy="369332"/>
          </a:xfrm>
          <a:prstGeom prst="rect">
            <a:avLst/>
          </a:prstGeom>
        </p:spPr>
        <p:txBody>
          <a:bodyPr wrap="square">
            <a:spAutoFit/>
          </a:bodyPr>
          <a:lstStyle/>
          <a:p>
            <a:pPr>
              <a:spcAft>
                <a:spcPts val="0"/>
              </a:spcAft>
            </a:pPr>
            <a:r>
              <a:rPr lang="ru-RU"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Demak</a:t>
            </a:r>
            <a:r>
              <a:rPr lang="en-US" dirty="0" smtClean="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urinma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kuchlanishlarga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ekan</a:t>
            </a:r>
            <a:r>
              <a:rPr lang="en-US" dirty="0">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graphicFrame>
        <p:nvGraphicFramePr>
          <p:cNvPr id="13" name="Объект 12"/>
          <p:cNvGraphicFramePr>
            <a:graphicFrameLocks noChangeAspect="1"/>
          </p:cNvGraphicFramePr>
          <p:nvPr>
            <p:extLst>
              <p:ext uri="{D42A27DB-BD31-4B8C-83A1-F6EECF244321}">
                <p14:modId xmlns:p14="http://schemas.microsoft.com/office/powerpoint/2010/main" val="1045281933"/>
              </p:ext>
            </p:extLst>
          </p:nvPr>
        </p:nvGraphicFramePr>
        <p:xfrm>
          <a:off x="1878624" y="5394333"/>
          <a:ext cx="3131529" cy="645676"/>
        </p:xfrm>
        <a:graphic>
          <a:graphicData uri="http://schemas.openxmlformats.org/presentationml/2006/ole">
            <mc:AlternateContent xmlns:mc="http://schemas.openxmlformats.org/markup-compatibility/2006">
              <mc:Choice xmlns:v="urn:schemas-microsoft-com:vml" Requires="v">
                <p:oleObj spid="_x0000_s44051" name="Уравнение" r:id="rId8" imgW="1485900" imgH="228600" progId="Equation.3">
                  <p:embed/>
                </p:oleObj>
              </mc:Choice>
              <mc:Fallback>
                <p:oleObj name="Уравнение" r:id="rId8" imgW="1485900" imgH="22860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8624" y="5394333"/>
                        <a:ext cx="3131529" cy="645676"/>
                      </a:xfrm>
                      <a:prstGeom prst="rect">
                        <a:avLst/>
                      </a:prstGeom>
                      <a:solidFill>
                        <a:srgbClr val="FFFF00"/>
                      </a:solidFill>
                    </p:spPr>
                  </p:pic>
                </p:oleObj>
              </mc:Fallback>
            </mc:AlternateContent>
          </a:graphicData>
        </a:graphic>
      </p:graphicFrame>
      <p:sp>
        <p:nvSpPr>
          <p:cNvPr id="15" name="Прямоугольник 14"/>
          <p:cNvSpPr/>
          <p:nvPr/>
        </p:nvSpPr>
        <p:spPr>
          <a:xfrm>
            <a:off x="5313319" y="3860800"/>
            <a:ext cx="805029" cy="369332"/>
          </a:xfrm>
          <a:prstGeom prst="rect">
            <a:avLst/>
          </a:prstGeom>
        </p:spPr>
        <p:txBody>
          <a:bodyPr wrap="none">
            <a:spAutoFit/>
          </a:bodyPr>
          <a:lstStyle/>
          <a:p>
            <a:r>
              <a:rPr lang="en-US" dirty="0" smtClean="0">
                <a:solidFill>
                  <a:srgbClr val="FF0000"/>
                </a:solidFill>
              </a:rPr>
              <a:t>(8.22)</a:t>
            </a:r>
            <a:endParaRPr lang="ru-RU" dirty="0">
              <a:solidFill>
                <a:srgbClr val="FF0000"/>
              </a:solidFill>
            </a:endParaRPr>
          </a:p>
        </p:txBody>
      </p:sp>
      <p:sp>
        <p:nvSpPr>
          <p:cNvPr id="16" name="Прямоугольник 15"/>
          <p:cNvSpPr/>
          <p:nvPr/>
        </p:nvSpPr>
        <p:spPr>
          <a:xfrm>
            <a:off x="5953124" y="5486011"/>
            <a:ext cx="805029" cy="369332"/>
          </a:xfrm>
          <a:prstGeom prst="rect">
            <a:avLst/>
          </a:prstGeom>
        </p:spPr>
        <p:txBody>
          <a:bodyPr wrap="none">
            <a:spAutoFit/>
          </a:bodyPr>
          <a:lstStyle/>
          <a:p>
            <a:r>
              <a:rPr lang="en-US" dirty="0" smtClean="0">
                <a:solidFill>
                  <a:srgbClr val="FF0000"/>
                </a:solidFill>
              </a:rPr>
              <a:t>(8.23</a:t>
            </a:r>
            <a:r>
              <a:rPr lang="en-US" dirty="0" smtClean="0">
                <a:solidFill>
                  <a:srgbClr val="FF0000"/>
                </a:solidFill>
              </a:rPr>
              <a:t>)</a:t>
            </a:r>
            <a:endParaRPr lang="ru-RU" dirty="0">
              <a:solidFill>
                <a:srgbClr val="FF0000"/>
              </a:solidFill>
            </a:endParaRPr>
          </a:p>
        </p:txBody>
      </p:sp>
    </p:spTree>
    <p:extLst>
      <p:ext uri="{BB962C8B-B14F-4D97-AF65-F5344CB8AC3E}">
        <p14:creationId xmlns:p14="http://schemas.microsoft.com/office/powerpoint/2010/main" val="3106690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7499" y="529966"/>
            <a:ext cx="8523089" cy="1200329"/>
          </a:xfrm>
          <a:prstGeom prst="rect">
            <a:avLst/>
          </a:prstGeom>
        </p:spPr>
        <p:txBody>
          <a:bodyPr wrap="square">
            <a:spAutoFit/>
          </a:bodyPr>
          <a:lstStyle/>
          <a:p>
            <a:pPr algn="just">
              <a:spcAft>
                <a:spcPts val="0"/>
              </a:spcAft>
            </a:pPr>
            <a:r>
              <a:rPr lang="en-US" sz="2400" dirty="0" err="1">
                <a:latin typeface="Times New Roman" panose="02020603050405020304" pitchFamily="18" charset="0"/>
                <a:ea typeface="Times New Roman" panose="02020603050405020304" pitchFamily="18" charset="0"/>
              </a:rPr>
              <a:t>Ulardan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biri</a:t>
            </a:r>
            <a:r>
              <a:rPr lang="en-US" sz="2400" dirty="0">
                <a:latin typeface="Times New Roman" panose="02020603050405020304" pitchFamily="18" charset="0"/>
                <a:ea typeface="Times New Roman" panose="02020603050405020304" pitchFamily="18" charset="0"/>
              </a:rPr>
              <a:t>  - </a:t>
            </a:r>
            <a:r>
              <a:rPr lang="ru-RU"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ea typeface="Times New Roman" panose="02020603050405020304" pitchFamily="18" charset="0"/>
              </a:rPr>
              <a:t>max </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cho’zuvchi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ikkinchisi</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ea typeface="Times New Roman" panose="02020603050405020304" pitchFamily="18" charset="0"/>
              </a:rPr>
              <a:t>min</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chiquvchi</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kuchlanish</a:t>
            </a:r>
            <a:r>
              <a:rPr lang="en-US" sz="2400" dirty="0">
                <a:latin typeface="Times New Roman" panose="02020603050405020304" pitchFamily="18" charset="0"/>
                <a:ea typeface="Times New Roman" panose="02020603050405020304" pitchFamily="18" charset="0"/>
              </a:rPr>
              <a:t>.</a:t>
            </a:r>
            <a:endParaRPr lang="ru-RU" sz="2400" dirty="0">
              <a:latin typeface="Arial" panose="020B0604020202020204" pitchFamily="34" charset="0"/>
              <a:ea typeface="Times New Roman" panose="02020603050405020304" pitchFamily="18" charset="0"/>
            </a:endParaRPr>
          </a:p>
          <a:p>
            <a:pPr>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yuzachalarning</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iyalik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burchagi</a:t>
            </a:r>
            <a:r>
              <a:rPr lang="en-US" sz="2400" dirty="0">
                <a:latin typeface="Times New Roman" panose="02020603050405020304" pitchFamily="18" charset="0"/>
                <a:ea typeface="Times New Roman" panose="02020603050405020304" pitchFamily="18" charset="0"/>
              </a:rPr>
              <a:t>:</a:t>
            </a:r>
            <a:endParaRPr lang="ru-RU" sz="2400" dirty="0">
              <a:effectLst/>
              <a:latin typeface="Arial" panose="020B0604020202020204" pitchFamily="34"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3035328713"/>
              </p:ext>
            </p:extLst>
          </p:nvPr>
        </p:nvGraphicFramePr>
        <p:xfrm>
          <a:off x="1720264" y="1810266"/>
          <a:ext cx="3561069" cy="1123434"/>
        </p:xfrm>
        <a:graphic>
          <a:graphicData uri="http://schemas.openxmlformats.org/presentationml/2006/ole">
            <mc:AlternateContent xmlns:mc="http://schemas.openxmlformats.org/markup-compatibility/2006">
              <mc:Choice xmlns:v="urn:schemas-microsoft-com:vml" Requires="v">
                <p:oleObj spid="_x0000_s45060" name="Уравнение" r:id="rId3" imgW="1396394" imgH="444307" progId="Equation.3">
                  <p:embed/>
                </p:oleObj>
              </mc:Choice>
              <mc:Fallback>
                <p:oleObj name="Уравнение" r:id="rId3" imgW="1396394" imgH="444307"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0264" y="1810266"/>
                        <a:ext cx="3561069" cy="1123434"/>
                      </a:xfrm>
                      <a:prstGeom prst="rect">
                        <a:avLst/>
                      </a:prstGeom>
                      <a:solidFill>
                        <a:srgbClr val="FFFF00"/>
                      </a:solidFill>
                    </p:spPr>
                  </p:pic>
                </p:oleObj>
              </mc:Fallback>
            </mc:AlternateContent>
          </a:graphicData>
        </a:graphic>
      </p:graphicFrame>
      <p:sp>
        <p:nvSpPr>
          <p:cNvPr id="7" name="Прямоугольник 6"/>
          <p:cNvSpPr/>
          <p:nvPr/>
        </p:nvSpPr>
        <p:spPr>
          <a:xfrm>
            <a:off x="5859419" y="2291761"/>
            <a:ext cx="805029" cy="369332"/>
          </a:xfrm>
          <a:prstGeom prst="rect">
            <a:avLst/>
          </a:prstGeom>
        </p:spPr>
        <p:txBody>
          <a:bodyPr wrap="none">
            <a:spAutoFit/>
          </a:bodyPr>
          <a:lstStyle/>
          <a:p>
            <a:r>
              <a:rPr lang="en-US" dirty="0" smtClean="0">
                <a:solidFill>
                  <a:srgbClr val="FF0000"/>
                </a:solidFill>
              </a:rPr>
              <a:t>(8.24</a:t>
            </a:r>
            <a:r>
              <a:rPr lang="en-US" dirty="0" smtClean="0">
                <a:solidFill>
                  <a:srgbClr val="FF0000"/>
                </a:solidFill>
              </a:rPr>
              <a:t>)</a:t>
            </a:r>
            <a:endParaRPr lang="ru-RU" dirty="0">
              <a:solidFill>
                <a:srgbClr val="FF0000"/>
              </a:solidFill>
            </a:endParaRPr>
          </a:p>
        </p:txBody>
      </p:sp>
      <p:sp>
        <p:nvSpPr>
          <p:cNvPr id="8" name="Прямоугольник 7"/>
          <p:cNvSpPr/>
          <p:nvPr/>
        </p:nvSpPr>
        <p:spPr>
          <a:xfrm>
            <a:off x="620911" y="3218934"/>
            <a:ext cx="5525872" cy="461665"/>
          </a:xfrm>
          <a:prstGeom prst="rect">
            <a:avLst/>
          </a:prstGeom>
        </p:spPr>
        <p:txBody>
          <a:bodyPr wrap="none">
            <a:spAutoFit/>
          </a:bodyPr>
          <a:lstStyle/>
          <a:p>
            <a:r>
              <a:rPr lang="en-US" sz="2400" dirty="0">
                <a:latin typeface="Times New Roman" panose="02020603050405020304" pitchFamily="18" charset="0"/>
                <a:ea typeface="Times New Roman" panose="02020603050405020304" pitchFamily="18" charset="0"/>
              </a:rPr>
              <a:t>U </a:t>
            </a:r>
            <a:r>
              <a:rPr lang="en-US" sz="2400" dirty="0" err="1">
                <a:latin typeface="Times New Roman" panose="02020603050405020304" pitchFamily="18" charset="0"/>
                <a:ea typeface="Times New Roman" panose="02020603050405020304" pitchFamily="18" charset="0"/>
              </a:rPr>
              <a:t>xolda</a:t>
            </a:r>
            <a:r>
              <a:rPr lang="en-US" sz="240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  q 45</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 q 135</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a:t>
            </a:r>
            <a:endParaRPr lang="ru-RU" sz="2400" dirty="0"/>
          </a:p>
        </p:txBody>
      </p:sp>
      <p:sp>
        <p:nvSpPr>
          <p:cNvPr id="9" name="Прямоугольник 8"/>
          <p:cNvSpPr/>
          <p:nvPr/>
        </p:nvSpPr>
        <p:spPr>
          <a:xfrm>
            <a:off x="317499" y="4474720"/>
            <a:ext cx="8765777" cy="1938992"/>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Asosiy</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yuzachalar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val</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o’q</a:t>
            </a:r>
            <a:r>
              <a:rPr lang="en-US" sz="2400" dirty="0" err="1">
                <a:latin typeface="Times New Roman" panose="02020603050405020304" pitchFamily="18" charset="0"/>
                <a:ea typeface="Times New Roman" panose="02020603050405020304" pitchFamily="18" charset="0"/>
              </a:rPr>
              <a:t>iga</a:t>
            </a:r>
            <a:r>
              <a:rPr lang="en-US" sz="2400" dirty="0">
                <a:latin typeface="Times New Roman" panose="02020603050405020304" pitchFamily="18" charset="0"/>
                <a:ea typeface="Times New Roman" panose="02020603050405020304" pitchFamily="18" charset="0"/>
              </a:rPr>
              <a:t>  45</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135</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burchak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ostida</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iya</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turadi</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Burilashda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yuzaga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urinma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normal </a:t>
            </a:r>
            <a:r>
              <a:rPr lang="en-US" sz="2400" dirty="0" err="1">
                <a:latin typeface="Times New Roman" panose="02020603050405020304" pitchFamily="18" charset="0"/>
                <a:ea typeface="Times New Roman" panose="02020603050405020304" pitchFamily="18" charset="0"/>
              </a:rPr>
              <a:t>kuchlanishlar</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iymat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jixatidan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teng</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lganligi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yemirilishning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ikki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xili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u</a:t>
            </a:r>
            <a:r>
              <a:rPr lang="en-US" sz="2400" dirty="0" err="1">
                <a:latin typeface="Times New Roman" panose="02020603050405020304" pitchFamily="18" charset="0"/>
                <a:ea typeface="Times New Roman" panose="02020603050405020304" pitchFamily="18" charset="0"/>
              </a:rPr>
              <a:t>zilish</a:t>
            </a:r>
            <a:r>
              <a:rPr lang="en-US" sz="2400" dirty="0">
                <a:latin typeface="Times New Roman" panose="02020603050405020304" pitchFamily="18" charset="0"/>
                <a:ea typeface="Times New Roman" panose="02020603050405020304" pitchFamily="18" charset="0"/>
              </a:rPr>
              <a:t> far</a:t>
            </a:r>
            <a:r>
              <a:rPr lang="uz-Cyrl-UZ" sz="2400" dirty="0">
                <a:latin typeface="Times New Roman" panose="02020603050405020304" pitchFamily="18" charset="0"/>
                <a:ea typeface="Times New Roman" panose="02020603050405020304" pitchFamily="18" charset="0"/>
              </a:rPr>
              <a:t>q q</a:t>
            </a:r>
            <a:r>
              <a:rPr lang="en-US" sz="2400" dirty="0" err="1">
                <a:latin typeface="Times New Roman" panose="02020603050405020304" pitchFamily="18" charset="0"/>
                <a:ea typeface="Times New Roman" panose="02020603050405020304" pitchFamily="18" charset="0"/>
              </a:rPr>
              <a:t>ilinadi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Yemirilish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tarzi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siljish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u</a:t>
            </a:r>
            <a:r>
              <a:rPr lang="en-US" sz="2400" dirty="0" err="1">
                <a:latin typeface="Times New Roman" panose="02020603050405020304" pitchFamily="18" charset="0"/>
                <a:ea typeface="Times New Roman" panose="02020603050405020304" pitchFamily="18" charset="0"/>
              </a:rPr>
              <a:t>zilishga</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lgan</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arshiligiga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a:t>
            </a:r>
            <a:r>
              <a:rPr lang="uz-Cyrl-UZ" sz="2400" dirty="0">
                <a:latin typeface="Times New Roman" panose="02020603050405020304" pitchFamily="18" charset="0"/>
                <a:ea typeface="Times New Roman" panose="02020603050405020304" pitchFamily="18" charset="0"/>
              </a:rPr>
              <a:t>g’</a:t>
            </a:r>
            <a:r>
              <a:rPr lang="en-US" sz="2400" dirty="0" err="1">
                <a:latin typeface="Times New Roman" panose="02020603050405020304" pitchFamily="18" charset="0"/>
                <a:ea typeface="Times New Roman" panose="02020603050405020304" pitchFamily="18" charset="0"/>
              </a:rPr>
              <a:t>lik</a:t>
            </a:r>
            <a:r>
              <a:rPr lang="en-US" sz="2400" dirty="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1741401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rotWithShape="1">
          <a:blip r:embed="rId2"/>
          <a:srcRect t="1891" b="-1"/>
          <a:stretch/>
        </p:blipFill>
        <p:spPr>
          <a:xfrm>
            <a:off x="138544" y="1469728"/>
            <a:ext cx="8866909" cy="2530772"/>
          </a:xfrm>
          <a:prstGeom prst="rect">
            <a:avLst/>
          </a:prstGeom>
        </p:spPr>
      </p:pic>
      <p:sp>
        <p:nvSpPr>
          <p:cNvPr id="11" name="Прямоугольник 10"/>
          <p:cNvSpPr/>
          <p:nvPr/>
        </p:nvSpPr>
        <p:spPr>
          <a:xfrm>
            <a:off x="311148" y="4145678"/>
            <a:ext cx="8521700" cy="2308324"/>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Plastik</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yemirilishi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urinma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kuchlanishlar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ta’sirida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ko’ndalang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kesim</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kesilish</a:t>
            </a:r>
            <a:r>
              <a:rPr lang="en-US" sz="2400" dirty="0">
                <a:latin typeface="Times New Roman" panose="02020603050405020304" pitchFamily="18" charset="0"/>
                <a:ea typeface="Times New Roman" panose="02020603050405020304" pitchFamily="18" charset="0"/>
              </a:rPr>
              <a:t> y</a:t>
            </a:r>
            <a:r>
              <a:rPr lang="uz-Cyrl-UZ" sz="2400" dirty="0">
                <a:latin typeface="Times New Roman" panose="02020603050405020304" pitchFamily="18" charset="0"/>
                <a:ea typeface="Times New Roman" panose="02020603050405020304" pitchFamily="18" charset="0"/>
              </a:rPr>
              <a:t>o’</a:t>
            </a:r>
            <a:r>
              <a:rPr lang="en-US" sz="2400" dirty="0">
                <a:latin typeface="Times New Roman" panose="02020603050405020304" pitchFamily="18" charset="0"/>
                <a:ea typeface="Times New Roman" panose="02020603050405020304" pitchFamily="18" charset="0"/>
              </a:rPr>
              <a:t>li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yuz</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beradi</a:t>
            </a:r>
            <a:r>
              <a:rPr lang="en-US" sz="2400" dirty="0" smtClean="0">
                <a:latin typeface="Times New Roman" panose="02020603050405020304" pitchFamily="18" charset="0"/>
                <a:ea typeface="Times New Roman" panose="02020603050405020304" pitchFamily="18" charset="0"/>
              </a:rPr>
              <a:t>. M</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rt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yemirilishi</a:t>
            </a:r>
            <a:r>
              <a:rPr lang="en-US" sz="2400" dirty="0">
                <a:latin typeface="Times New Roman" panose="02020603050405020304" pitchFamily="18" charset="0"/>
                <a:ea typeface="Times New Roman" panose="02020603050405020304" pitchFamily="18" charset="0"/>
              </a:rPr>
              <a:t> normal </a:t>
            </a:r>
            <a:r>
              <a:rPr lang="en-US" sz="2400" dirty="0" err="1">
                <a:latin typeface="Times New Roman" panose="02020603050405020304" pitchFamily="18" charset="0"/>
                <a:ea typeface="Times New Roman" panose="02020603050405020304" pitchFamily="18" charset="0"/>
              </a:rPr>
              <a:t>kuchlar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ta’sirida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yasovchisiga</a:t>
            </a:r>
            <a:r>
              <a:rPr lang="en-US" sz="2400" dirty="0">
                <a:latin typeface="Times New Roman" panose="02020603050405020304" pitchFamily="18" charset="0"/>
                <a:ea typeface="Times New Roman" panose="02020603050405020304" pitchFamily="18" charset="0"/>
              </a:rPr>
              <a:t> 45</a:t>
            </a:r>
            <a:r>
              <a:rPr lang="en-US"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burchak</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vintsimon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sirt</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yicha</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u</a:t>
            </a:r>
            <a:r>
              <a:rPr lang="en-US" sz="2400" dirty="0" err="1">
                <a:latin typeface="Times New Roman" panose="02020603050405020304" pitchFamily="18" charset="0"/>
                <a:ea typeface="Times New Roman" panose="02020603050405020304" pitchFamily="18" charset="0"/>
              </a:rPr>
              <a:t>zilish</a:t>
            </a:r>
            <a:r>
              <a:rPr lang="en-US" sz="2400" dirty="0">
                <a:latin typeface="Times New Roman" panose="02020603050405020304" pitchFamily="18" charset="0"/>
                <a:ea typeface="Times New Roman" panose="02020603050405020304" pitchFamily="18" charset="0"/>
              </a:rPr>
              <a:t> y</a:t>
            </a:r>
            <a:r>
              <a:rPr lang="uz-Cyrl-UZ" sz="2400" dirty="0">
                <a:latin typeface="Times New Roman" panose="02020603050405020304" pitchFamily="18" charset="0"/>
                <a:ea typeface="Times New Roman" panose="02020603050405020304" pitchFamily="18" charset="0"/>
              </a:rPr>
              <a:t>o’</a:t>
            </a:r>
            <a:r>
              <a:rPr lang="en-US" sz="2400" dirty="0">
                <a:latin typeface="Times New Roman" panose="02020603050405020304" pitchFamily="18" charset="0"/>
                <a:ea typeface="Times New Roman" panose="02020603050405020304" pitchFamily="18" charset="0"/>
              </a:rPr>
              <a:t>li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yuz</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beradi</a:t>
            </a:r>
            <a:r>
              <a:rPr lang="en-US" sz="2400" dirty="0">
                <a:latin typeface="Times New Roman" panose="02020603050405020304" pitchFamily="18" charset="0"/>
                <a:ea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u</a:t>
            </a:r>
            <a:r>
              <a:rPr lang="en-US" sz="2400" dirty="0" err="1">
                <a:latin typeface="Times New Roman" panose="02020603050405020304" pitchFamily="18" charset="0"/>
                <a:ea typeface="Times New Roman" panose="02020603050405020304" pitchFamily="18" charset="0"/>
              </a:rPr>
              <a:t>zilishni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ichiga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aralash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emirilishlar</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h</a:t>
            </a:r>
            <a:r>
              <a:rPr lang="en-US" sz="2400" dirty="0">
                <a:latin typeface="Times New Roman" panose="02020603050405020304" pitchFamily="18" charset="0"/>
                <a:ea typeface="Times New Roman" panose="02020603050405020304" pitchFamily="18" charset="0"/>
              </a:rPr>
              <a:t>am </a:t>
            </a:r>
            <a:r>
              <a:rPr lang="en-US" sz="2400" dirty="0" err="1" smtClean="0">
                <a:latin typeface="Times New Roman" panose="02020603050405020304" pitchFamily="18" charset="0"/>
                <a:ea typeface="Times New Roman" panose="02020603050405020304" pitchFamily="18" charset="0"/>
              </a:rPr>
              <a:t>uchraydi</a:t>
            </a:r>
            <a:r>
              <a:rPr lang="en-US" sz="2400" dirty="0" smtClean="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3033158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4229" y="341638"/>
            <a:ext cx="7543800" cy="754796"/>
          </a:xfrm>
        </p:spPr>
        <p:txBody>
          <a:bodyPr/>
          <a:lstStyle/>
          <a:p>
            <a:r>
              <a:rPr lang="uz-Cyrl-UZ" b="1" dirty="0"/>
              <a:t>O’z- o’zini tekshirish savollari </a:t>
            </a:r>
            <a:r>
              <a:rPr lang="en-US" b="1" dirty="0"/>
              <a:t>:</a:t>
            </a:r>
            <a:endParaRPr lang="ru-RU" dirty="0"/>
          </a:p>
        </p:txBody>
      </p:sp>
      <p:sp>
        <p:nvSpPr>
          <p:cNvPr id="3" name="Объект 2"/>
          <p:cNvSpPr>
            <a:spLocks noGrp="1"/>
          </p:cNvSpPr>
          <p:nvPr>
            <p:ph sz="quarter" idx="13"/>
          </p:nvPr>
        </p:nvSpPr>
        <p:spPr>
          <a:xfrm>
            <a:off x="124459" y="2150534"/>
            <a:ext cx="8917941" cy="4428066"/>
          </a:xfrm>
        </p:spPr>
        <p:txBody>
          <a:bodyPr>
            <a:normAutofit/>
          </a:bodyPr>
          <a:lstStyle/>
          <a:p>
            <a:pPr marL="457200" lvl="0" indent="-457200">
              <a:buFont typeface="+mj-lt"/>
              <a:buAutoNum type="arabicPeriod"/>
            </a:pPr>
            <a:r>
              <a:rPr lang="en-US" sz="2400" dirty="0" err="1" smtClean="0"/>
              <a:t>Burovchi</a:t>
            </a:r>
            <a:r>
              <a:rPr lang="en-US" sz="2400" dirty="0" smtClean="0"/>
              <a:t> moment </a:t>
            </a:r>
            <a:r>
              <a:rPr lang="en-US" sz="2400" dirty="0" err="1" smtClean="0"/>
              <a:t>bilan</a:t>
            </a:r>
            <a:r>
              <a:rPr lang="en-US" sz="2400" dirty="0" smtClean="0"/>
              <a:t> </a:t>
            </a:r>
            <a:r>
              <a:rPr lang="en-US" sz="2400" dirty="0" err="1" smtClean="0"/>
              <a:t>val</a:t>
            </a:r>
            <a:r>
              <a:rPr lang="en-US" sz="2400" dirty="0" smtClean="0"/>
              <a:t> </a:t>
            </a:r>
            <a:r>
              <a:rPr lang="uz-Cyrl-UZ" sz="2400" dirty="0" smtClean="0"/>
              <a:t>u</a:t>
            </a:r>
            <a:r>
              <a:rPr lang="en-US" sz="2400" dirty="0" err="1" smtClean="0"/>
              <a:t>zatadigan</a:t>
            </a:r>
            <a:r>
              <a:rPr lang="en-US" sz="2400" dirty="0" smtClean="0"/>
              <a:t> </a:t>
            </a:r>
            <a:r>
              <a:rPr lang="uz-Cyrl-UZ" sz="2400" dirty="0" smtClean="0"/>
              <a:t>q</a:t>
            </a:r>
            <a:r>
              <a:rPr lang="en-US" sz="2400" dirty="0" err="1" smtClean="0"/>
              <a:t>uvvat</a:t>
            </a:r>
            <a:r>
              <a:rPr lang="en-US" sz="2400" dirty="0" smtClean="0"/>
              <a:t> </a:t>
            </a:r>
            <a:r>
              <a:rPr lang="en-US" sz="2400" dirty="0" err="1" smtClean="0"/>
              <a:t>va</a:t>
            </a:r>
            <a:r>
              <a:rPr lang="en-US" sz="2400" dirty="0" smtClean="0"/>
              <a:t>  </a:t>
            </a:r>
            <a:r>
              <a:rPr lang="en-US" sz="2400" dirty="0" err="1" smtClean="0"/>
              <a:t>aylanish</a:t>
            </a:r>
            <a:r>
              <a:rPr lang="en-US" sz="2400" dirty="0" smtClean="0"/>
              <a:t> </a:t>
            </a:r>
            <a:r>
              <a:rPr lang="en-US" sz="2400" dirty="0" err="1" smtClean="0"/>
              <a:t>sonlari</a:t>
            </a:r>
            <a:r>
              <a:rPr lang="en-US" sz="2400" dirty="0" smtClean="0"/>
              <a:t>  </a:t>
            </a:r>
            <a:r>
              <a:rPr lang="ru-RU" sz="2400" dirty="0" err="1" smtClean="0"/>
              <a:t>orasida</a:t>
            </a:r>
            <a:r>
              <a:rPr lang="ru-RU" sz="2400" dirty="0" smtClean="0"/>
              <a:t> </a:t>
            </a:r>
            <a:r>
              <a:rPr lang="uz-Cyrl-UZ" sz="2400" dirty="0" smtClean="0"/>
              <a:t>q</a:t>
            </a:r>
            <a:r>
              <a:rPr lang="ru-RU" sz="2400" dirty="0" err="1" smtClean="0"/>
              <a:t>anday</a:t>
            </a:r>
            <a:r>
              <a:rPr lang="ru-RU" sz="2400" dirty="0" smtClean="0"/>
              <a:t> </a:t>
            </a:r>
            <a:r>
              <a:rPr lang="ru-RU" sz="2400" dirty="0" err="1" smtClean="0"/>
              <a:t>bo</a:t>
            </a:r>
            <a:r>
              <a:rPr lang="uz-Cyrl-UZ" sz="2400" dirty="0" smtClean="0"/>
              <a:t>g’</a:t>
            </a:r>
            <a:r>
              <a:rPr lang="ru-RU" sz="2400" dirty="0" err="1" smtClean="0"/>
              <a:t>lanish</a:t>
            </a:r>
            <a:r>
              <a:rPr lang="ru-RU" sz="2400" dirty="0" smtClean="0"/>
              <a:t> </a:t>
            </a:r>
            <a:r>
              <a:rPr lang="ru-RU" sz="2400" dirty="0" err="1" smtClean="0"/>
              <a:t>bor</a:t>
            </a:r>
            <a:r>
              <a:rPr lang="ru-RU" sz="2400" dirty="0" smtClean="0"/>
              <a:t>?</a:t>
            </a:r>
          </a:p>
          <a:p>
            <a:pPr marL="457200" lvl="0" indent="-457200">
              <a:buFont typeface="+mj-lt"/>
              <a:buAutoNum type="arabicPeriod"/>
            </a:pPr>
            <a:r>
              <a:rPr lang="en-US" sz="2400" dirty="0" err="1" smtClean="0"/>
              <a:t>Silindrik</a:t>
            </a:r>
            <a:r>
              <a:rPr lang="en-US" sz="2400" dirty="0" smtClean="0"/>
              <a:t> </a:t>
            </a:r>
            <a:r>
              <a:rPr lang="en-US" sz="2400" dirty="0" err="1" smtClean="0"/>
              <a:t>sterjenlarning</a:t>
            </a:r>
            <a:r>
              <a:rPr lang="en-US" sz="2400" dirty="0" smtClean="0"/>
              <a:t> </a:t>
            </a:r>
            <a:r>
              <a:rPr lang="en-US" sz="2400" dirty="0" err="1" smtClean="0"/>
              <a:t>buralishida</a:t>
            </a:r>
            <a:r>
              <a:rPr lang="en-US" sz="2400" dirty="0" smtClean="0"/>
              <a:t> </a:t>
            </a:r>
            <a:r>
              <a:rPr lang="uz-Cyrl-UZ" sz="2400" dirty="0" smtClean="0"/>
              <a:t>q</a:t>
            </a:r>
            <a:r>
              <a:rPr lang="en-US" sz="2400" dirty="0" err="1" smtClean="0"/>
              <a:t>anday</a:t>
            </a:r>
            <a:r>
              <a:rPr lang="en-US" sz="2400" dirty="0" smtClean="0"/>
              <a:t> </a:t>
            </a:r>
            <a:r>
              <a:rPr lang="en-US" sz="2400" dirty="0" err="1" smtClean="0"/>
              <a:t>cheklanishlarga</a:t>
            </a:r>
            <a:r>
              <a:rPr lang="en-US" sz="2400" dirty="0" smtClean="0"/>
              <a:t> y</a:t>
            </a:r>
            <a:r>
              <a:rPr lang="uz-Cyrl-UZ" sz="2400" dirty="0" smtClean="0"/>
              <a:t>o’</a:t>
            </a:r>
            <a:r>
              <a:rPr lang="en-US" sz="2400" dirty="0" smtClean="0"/>
              <a:t>l </a:t>
            </a:r>
            <a:r>
              <a:rPr lang="uz-Cyrl-UZ" sz="2400" dirty="0" smtClean="0"/>
              <a:t>qo’</a:t>
            </a:r>
            <a:r>
              <a:rPr lang="en-US" sz="2400" dirty="0" err="1" smtClean="0"/>
              <a:t>yiladi</a:t>
            </a:r>
            <a:r>
              <a:rPr lang="en-US" sz="2400" dirty="0" smtClean="0"/>
              <a:t>?</a:t>
            </a:r>
            <a:endParaRPr lang="ru-RU" sz="2400" dirty="0" smtClean="0"/>
          </a:p>
          <a:p>
            <a:pPr marL="457200" lvl="0" indent="-457200">
              <a:buFont typeface="+mj-lt"/>
              <a:buAutoNum type="arabicPeriod"/>
            </a:pPr>
            <a:r>
              <a:rPr lang="uz-Cyrl-UZ" sz="2400" dirty="0" smtClean="0"/>
              <a:t>Q</a:t>
            </a:r>
            <a:r>
              <a:rPr lang="en-US" sz="2400" dirty="0" err="1" smtClean="0"/>
              <a:t>anday</a:t>
            </a:r>
            <a:r>
              <a:rPr lang="en-US" sz="2400" dirty="0" smtClean="0"/>
              <a:t> </a:t>
            </a:r>
            <a:r>
              <a:rPr lang="en-US" sz="2400" dirty="0" err="1" smtClean="0"/>
              <a:t>burchak</a:t>
            </a:r>
            <a:r>
              <a:rPr lang="en-US" sz="2400" dirty="0" smtClean="0"/>
              <a:t> t</a:t>
            </a:r>
            <a:r>
              <a:rPr lang="uz-Cyrl-UZ" sz="2400" dirty="0" smtClean="0"/>
              <a:t>o’</a:t>
            </a:r>
            <a:r>
              <a:rPr lang="en-US" sz="2400" dirty="0" smtClean="0"/>
              <a:t>la </a:t>
            </a:r>
            <a:r>
              <a:rPr lang="en-US" sz="2400" dirty="0" err="1" smtClean="0"/>
              <a:t>buralish</a:t>
            </a:r>
            <a:r>
              <a:rPr lang="en-US" sz="2400" dirty="0" smtClean="0"/>
              <a:t> </a:t>
            </a:r>
            <a:r>
              <a:rPr lang="en-US" sz="2400" dirty="0" err="1" smtClean="0"/>
              <a:t>burchagi</a:t>
            </a:r>
            <a:r>
              <a:rPr lang="en-US" sz="2400" dirty="0" smtClean="0"/>
              <a:t> deb </a:t>
            </a:r>
            <a:r>
              <a:rPr lang="en-US" sz="2400" dirty="0" err="1" smtClean="0"/>
              <a:t>ataladi</a:t>
            </a:r>
            <a:r>
              <a:rPr lang="en-US" sz="2400" dirty="0" smtClean="0"/>
              <a:t>?</a:t>
            </a:r>
            <a:endParaRPr lang="ru-RU" sz="2400" dirty="0" smtClean="0"/>
          </a:p>
          <a:p>
            <a:pPr marL="457200" lvl="0" indent="-457200">
              <a:buFont typeface="+mj-lt"/>
              <a:buAutoNum type="arabicPeriod"/>
            </a:pPr>
            <a:r>
              <a:rPr lang="en-US" sz="2400" dirty="0" err="1" smtClean="0"/>
              <a:t>Polyar</a:t>
            </a:r>
            <a:r>
              <a:rPr lang="en-US" sz="2400" dirty="0" smtClean="0"/>
              <a:t> </a:t>
            </a:r>
            <a:r>
              <a:rPr lang="en-US" sz="2400" dirty="0" err="1" smtClean="0"/>
              <a:t>inertsiya</a:t>
            </a:r>
            <a:r>
              <a:rPr lang="en-US" sz="2400" dirty="0" smtClean="0"/>
              <a:t> </a:t>
            </a:r>
            <a:r>
              <a:rPr lang="en-US" sz="2400" dirty="0" err="1" smtClean="0"/>
              <a:t>momenti</a:t>
            </a:r>
            <a:r>
              <a:rPr lang="en-US" sz="2400" dirty="0" smtClean="0"/>
              <a:t> </a:t>
            </a:r>
            <a:r>
              <a:rPr lang="en-US" sz="2400" dirty="0" err="1" smtClean="0"/>
              <a:t>nima</a:t>
            </a:r>
            <a:r>
              <a:rPr lang="en-US" sz="2400" dirty="0" smtClean="0"/>
              <a:t> </a:t>
            </a:r>
            <a:r>
              <a:rPr lang="en-US" sz="2400" dirty="0" err="1" smtClean="0"/>
              <a:t>va</a:t>
            </a:r>
            <a:r>
              <a:rPr lang="en-US" sz="2400" dirty="0" smtClean="0"/>
              <a:t> u </a:t>
            </a:r>
            <a:r>
              <a:rPr lang="uz-Cyrl-UZ" sz="2400" dirty="0" smtClean="0"/>
              <a:t>q</a:t>
            </a:r>
            <a:r>
              <a:rPr lang="en-US" sz="2400" dirty="0" err="1" smtClean="0"/>
              <a:t>anday</a:t>
            </a:r>
            <a:r>
              <a:rPr lang="en-US" sz="2400" dirty="0" smtClean="0"/>
              <a:t> </a:t>
            </a:r>
            <a:r>
              <a:rPr lang="en-US" sz="2400" dirty="0" err="1" smtClean="0"/>
              <a:t>o’lchamlikka</a:t>
            </a:r>
            <a:r>
              <a:rPr lang="en-US" sz="2400" dirty="0" smtClean="0"/>
              <a:t> </a:t>
            </a:r>
            <a:r>
              <a:rPr lang="en-US" sz="2400" dirty="0" err="1" smtClean="0"/>
              <a:t>ega</a:t>
            </a:r>
            <a:r>
              <a:rPr lang="en-US" sz="2400" dirty="0" smtClean="0"/>
              <a:t>?</a:t>
            </a:r>
            <a:endParaRPr lang="ru-RU" sz="2400" dirty="0" smtClean="0"/>
          </a:p>
          <a:p>
            <a:pPr marL="457200" lvl="0" indent="-457200">
              <a:buFont typeface="+mj-lt"/>
              <a:buAutoNum type="arabicPeriod"/>
            </a:pPr>
            <a:r>
              <a:rPr lang="en-US" sz="2400" dirty="0" err="1" smtClean="0"/>
              <a:t>Qanday</a:t>
            </a:r>
            <a:r>
              <a:rPr lang="en-US" sz="2400" dirty="0" smtClean="0"/>
              <a:t> mi</a:t>
            </a:r>
            <a:r>
              <a:rPr lang="uz-Cyrl-UZ" sz="2400" dirty="0" smtClean="0"/>
              <a:t>q</a:t>
            </a:r>
            <a:r>
              <a:rPr lang="en-US" sz="2400" dirty="0" err="1" smtClean="0"/>
              <a:t>dor</a:t>
            </a:r>
            <a:r>
              <a:rPr lang="en-US" sz="2400" dirty="0" smtClean="0"/>
              <a:t> </a:t>
            </a:r>
            <a:r>
              <a:rPr lang="en-US" sz="2400" dirty="0" err="1" smtClean="0"/>
              <a:t>buralishdagi</a:t>
            </a:r>
            <a:r>
              <a:rPr lang="en-US" sz="2400" dirty="0" smtClean="0"/>
              <a:t> </a:t>
            </a:r>
            <a:r>
              <a:rPr lang="en-US" sz="2400" dirty="0" err="1" smtClean="0"/>
              <a:t>bikrlik</a:t>
            </a:r>
            <a:r>
              <a:rPr lang="en-US" sz="2400" dirty="0" smtClean="0"/>
              <a:t> </a:t>
            </a:r>
            <a:r>
              <a:rPr lang="en-US" sz="2400" dirty="0" err="1" smtClean="0"/>
              <a:t>deyiladi</a:t>
            </a:r>
            <a:r>
              <a:rPr lang="en-US" sz="2400" dirty="0" smtClean="0"/>
              <a:t>?</a:t>
            </a:r>
            <a:endParaRPr lang="ru-RU" sz="2400" dirty="0" smtClean="0"/>
          </a:p>
          <a:p>
            <a:pPr marL="457200" lvl="0" indent="-457200">
              <a:buFont typeface="+mj-lt"/>
              <a:buAutoNum type="arabicPeriod"/>
            </a:pPr>
            <a:r>
              <a:rPr lang="en-US" sz="2400" dirty="0" smtClean="0"/>
              <a:t>Val </a:t>
            </a:r>
            <a:r>
              <a:rPr lang="en-US" sz="2400" dirty="0" err="1" smtClean="0"/>
              <a:t>buralganda</a:t>
            </a:r>
            <a:r>
              <a:rPr lang="en-US" sz="2400" dirty="0" smtClean="0"/>
              <a:t> </a:t>
            </a:r>
            <a:r>
              <a:rPr lang="en-US" sz="2400" dirty="0" err="1" smtClean="0"/>
              <a:t>uning</a:t>
            </a:r>
            <a:r>
              <a:rPr lang="en-US" sz="2400" dirty="0" smtClean="0"/>
              <a:t> </a:t>
            </a:r>
            <a:r>
              <a:rPr lang="en-US" sz="2400" dirty="0" err="1" smtClean="0"/>
              <a:t>kaysi</a:t>
            </a:r>
            <a:r>
              <a:rPr lang="en-US" sz="2400" dirty="0" smtClean="0"/>
              <a:t> nu</a:t>
            </a:r>
            <a:r>
              <a:rPr lang="uz-Cyrl-UZ" sz="2400" dirty="0" smtClean="0"/>
              <a:t>q</a:t>
            </a:r>
            <a:r>
              <a:rPr lang="en-US" sz="2400" dirty="0" err="1" smtClean="0"/>
              <a:t>tasida</a:t>
            </a:r>
            <a:r>
              <a:rPr lang="en-US" sz="2400" dirty="0" smtClean="0"/>
              <a:t> </a:t>
            </a:r>
            <a:r>
              <a:rPr lang="en-US" sz="2400" dirty="0" err="1" smtClean="0"/>
              <a:t>eng</a:t>
            </a:r>
            <a:r>
              <a:rPr lang="en-US" sz="2400" dirty="0" smtClean="0"/>
              <a:t> </a:t>
            </a:r>
            <a:r>
              <a:rPr lang="en-US" sz="2400" dirty="0" err="1" smtClean="0"/>
              <a:t>katta</a:t>
            </a:r>
            <a:r>
              <a:rPr lang="en-US" sz="2400" dirty="0" smtClean="0"/>
              <a:t> </a:t>
            </a:r>
            <a:r>
              <a:rPr lang="en-US" sz="2400" dirty="0" err="1" smtClean="0"/>
              <a:t>kuchlanish</a:t>
            </a:r>
            <a:r>
              <a:rPr lang="en-US" sz="2400" dirty="0" smtClean="0"/>
              <a:t> </a:t>
            </a:r>
            <a:r>
              <a:rPr lang="uz-Cyrl-UZ" sz="2400" dirty="0" smtClean="0"/>
              <a:t>h</a:t>
            </a:r>
            <a:r>
              <a:rPr lang="en-US" sz="2400" dirty="0" err="1" smtClean="0"/>
              <a:t>osil</a:t>
            </a:r>
            <a:r>
              <a:rPr lang="en-US" sz="2400" dirty="0" smtClean="0"/>
              <a:t> b</a:t>
            </a:r>
            <a:r>
              <a:rPr lang="uz-Cyrl-UZ" sz="2400" dirty="0" smtClean="0"/>
              <a:t>o’</a:t>
            </a:r>
            <a:r>
              <a:rPr lang="en-US" sz="2400" dirty="0" err="1" smtClean="0"/>
              <a:t>ladi</a:t>
            </a:r>
            <a:r>
              <a:rPr lang="en-US" sz="2400" dirty="0" smtClean="0"/>
              <a:t>?</a:t>
            </a:r>
            <a:endParaRPr lang="ru-RU" sz="2400" dirty="0" smtClean="0"/>
          </a:p>
          <a:p>
            <a:pPr marL="457200" indent="-457200">
              <a:buNone/>
            </a:pPr>
            <a:endParaRPr lang="ru-RU" dirty="0"/>
          </a:p>
        </p:txBody>
      </p:sp>
    </p:spTree>
    <p:extLst>
      <p:ext uri="{BB962C8B-B14F-4D97-AF65-F5344CB8AC3E}">
        <p14:creationId xmlns:p14="http://schemas.microsoft.com/office/powerpoint/2010/main" val="14649430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26059" y="550334"/>
            <a:ext cx="8917941" cy="5647266"/>
          </a:xfrm>
        </p:spPr>
        <p:txBody>
          <a:bodyPr>
            <a:normAutofit/>
          </a:bodyPr>
          <a:lstStyle/>
          <a:p>
            <a:pPr marL="457200" lvl="0" indent="-457200">
              <a:buFont typeface="+mj-lt"/>
              <a:buAutoNum type="arabicPeriod" startAt="7"/>
            </a:pPr>
            <a:r>
              <a:rPr lang="ru-RU" sz="2400" dirty="0" err="1" smtClean="0"/>
              <a:t>Val</a:t>
            </a:r>
            <a:r>
              <a:rPr lang="ru-RU" sz="2400" dirty="0" smtClean="0"/>
              <a:t> </a:t>
            </a:r>
            <a:r>
              <a:rPr lang="ru-RU" sz="2400" dirty="0" err="1" smtClean="0"/>
              <a:t>deganda</a:t>
            </a:r>
            <a:r>
              <a:rPr lang="ru-RU" sz="2400" dirty="0" smtClean="0"/>
              <a:t> </a:t>
            </a:r>
            <a:r>
              <a:rPr lang="ru-RU" sz="2400" dirty="0" err="1" smtClean="0"/>
              <a:t>nimani</a:t>
            </a:r>
            <a:r>
              <a:rPr lang="ru-RU" sz="2400" dirty="0" smtClean="0"/>
              <a:t> </a:t>
            </a:r>
            <a:r>
              <a:rPr lang="ru-RU" sz="2400" dirty="0" err="1" smtClean="0"/>
              <a:t>tushiniladi</a:t>
            </a:r>
            <a:r>
              <a:rPr lang="ru-RU" sz="2400" dirty="0" smtClean="0"/>
              <a:t>?</a:t>
            </a:r>
          </a:p>
          <a:p>
            <a:pPr marL="457200" lvl="0" indent="-457200">
              <a:buFont typeface="+mj-lt"/>
              <a:buAutoNum type="arabicPeriod" startAt="7"/>
            </a:pPr>
            <a:r>
              <a:rPr lang="ru-RU" sz="2400" dirty="0" err="1" smtClean="0"/>
              <a:t>Buralish</a:t>
            </a:r>
            <a:r>
              <a:rPr lang="ru-RU" sz="2400" dirty="0" smtClean="0"/>
              <a:t> </a:t>
            </a:r>
            <a:r>
              <a:rPr lang="ru-RU" sz="2400" dirty="0" err="1" smtClean="0"/>
              <a:t>nima</a:t>
            </a:r>
            <a:r>
              <a:rPr lang="ru-RU" sz="2400" dirty="0" smtClean="0"/>
              <a:t>?</a:t>
            </a:r>
          </a:p>
          <a:p>
            <a:pPr marL="457200" lvl="0" indent="-457200">
              <a:buFont typeface="+mj-lt"/>
              <a:buAutoNum type="arabicPeriod" startAt="7"/>
            </a:pPr>
            <a:r>
              <a:rPr lang="ru-RU" sz="2400" dirty="0" err="1" smtClean="0"/>
              <a:t>Burovchi</a:t>
            </a:r>
            <a:r>
              <a:rPr lang="ru-RU" sz="2400" dirty="0" smtClean="0"/>
              <a:t> </a:t>
            </a:r>
            <a:r>
              <a:rPr lang="ru-RU" sz="2400" dirty="0" err="1" smtClean="0"/>
              <a:t>moment</a:t>
            </a:r>
            <a:r>
              <a:rPr lang="ru-RU" sz="2400" dirty="0" smtClean="0"/>
              <a:t> </a:t>
            </a:r>
            <a:r>
              <a:rPr lang="ru-RU" sz="2400" dirty="0" err="1" smtClean="0"/>
              <a:t>nima</a:t>
            </a:r>
            <a:r>
              <a:rPr lang="ru-RU" sz="2400" dirty="0" smtClean="0"/>
              <a:t>?</a:t>
            </a:r>
          </a:p>
          <a:p>
            <a:pPr marL="457200" lvl="0" indent="-457200">
              <a:buFont typeface="+mj-lt"/>
              <a:buAutoNum type="arabicPeriod" startAt="7"/>
            </a:pPr>
            <a:r>
              <a:rPr lang="en-US" sz="2400" dirty="0" err="1" smtClean="0"/>
              <a:t>Buralishdagi</a:t>
            </a:r>
            <a:r>
              <a:rPr lang="en-US" sz="2400" dirty="0" smtClean="0"/>
              <a:t> </a:t>
            </a:r>
            <a:r>
              <a:rPr lang="en-US" sz="2400" dirty="0" err="1" smtClean="0"/>
              <a:t>mustaxkamlik</a:t>
            </a:r>
            <a:r>
              <a:rPr lang="en-US" sz="2400" dirty="0" smtClean="0"/>
              <a:t> </a:t>
            </a:r>
            <a:r>
              <a:rPr lang="en-US" sz="2400" dirty="0" err="1" smtClean="0"/>
              <a:t>shart</a:t>
            </a:r>
            <a:r>
              <a:rPr lang="en-US" sz="2400" dirty="0" smtClean="0"/>
              <a:t> </a:t>
            </a:r>
            <a:r>
              <a:rPr lang="en-US" sz="2400" dirty="0" err="1" smtClean="0"/>
              <a:t>qanday</a:t>
            </a:r>
            <a:r>
              <a:rPr lang="en-US" sz="2400" dirty="0" smtClean="0"/>
              <a:t> </a:t>
            </a:r>
            <a:r>
              <a:rPr lang="en-US" sz="2400" dirty="0" err="1" smtClean="0"/>
              <a:t>yoziladi</a:t>
            </a:r>
            <a:r>
              <a:rPr lang="en-US" sz="2400" dirty="0" smtClean="0"/>
              <a:t>?</a:t>
            </a:r>
            <a:endParaRPr lang="ru-RU" sz="2400" dirty="0" smtClean="0"/>
          </a:p>
          <a:p>
            <a:pPr marL="457200" lvl="0" indent="-457200">
              <a:buFont typeface="+mj-lt"/>
              <a:buAutoNum type="arabicPeriod" startAt="7"/>
            </a:pPr>
            <a:r>
              <a:rPr lang="uz-Cyrl-UZ" sz="2400" dirty="0" smtClean="0"/>
              <a:t>Buralishdagi asosiy tushunchalar nima ?</a:t>
            </a:r>
            <a:endParaRPr lang="ru-RU" sz="2400" dirty="0" smtClean="0"/>
          </a:p>
          <a:p>
            <a:pPr marL="457200" indent="-457200">
              <a:buNone/>
            </a:pPr>
            <a:endParaRPr lang="ru-RU" dirty="0"/>
          </a:p>
        </p:txBody>
      </p:sp>
    </p:spTree>
    <p:extLst>
      <p:ext uri="{BB962C8B-B14F-4D97-AF65-F5344CB8AC3E}">
        <p14:creationId xmlns:p14="http://schemas.microsoft.com/office/powerpoint/2010/main" val="1035945154"/>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471</TotalTime>
  <Words>647</Words>
  <Application>Microsoft Office PowerPoint</Application>
  <PresentationFormat>Экран (4:3)</PresentationFormat>
  <Paragraphs>128</Paragraphs>
  <Slides>30</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30</vt:i4>
      </vt:variant>
    </vt:vector>
  </HeadingPairs>
  <TitlesOfParts>
    <vt:vector size="33" baseType="lpstr">
      <vt:lpstr>Воздушный поток</vt:lpstr>
      <vt:lpstr>Слайд</vt:lpstr>
      <vt:lpstr>Уравнение</vt:lpstr>
      <vt:lpstr>8-Ma`ruza. BURALISH. ASОSIY TUSHUNCHALAR. BURОVCHI MОMENT. VALNI BURALISHDAGI MUSTAHKAMLIK SHARTI. </vt:lpstr>
      <vt:lpstr>1. Buralish. Umumiy tushunchalar.</vt:lpstr>
      <vt:lpstr>Презентация PowerPoint</vt:lpstr>
      <vt:lpstr>Burovchi momentlarni epyuralarni qurish.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Burovchi momentlarning epyuralari qurish tartibi</vt:lpstr>
      <vt:lpstr>Презентация PowerPoint</vt:lpstr>
      <vt:lpstr>Презентация PowerPoint</vt:lpstr>
      <vt:lpstr>Buralishdagi mustaxkamlik  sharti </vt:lpstr>
      <vt:lpstr>Презентация PowerPoint</vt:lpstr>
      <vt:lpstr>BURALISHDAGI POTENTSIAL ENERGIYA</vt:lpstr>
      <vt:lpstr>Презентация PowerPoint</vt:lpstr>
      <vt:lpstr>Презентация PowerPoint</vt:lpstr>
      <vt:lpstr> BURALISHDAGI ASOSIY KUCHLANISHLAR</vt:lpstr>
      <vt:lpstr>Презентация PowerPoint</vt:lpstr>
      <vt:lpstr>Презентация PowerPoint</vt:lpstr>
      <vt:lpstr>Презентация PowerPoint</vt:lpstr>
      <vt:lpstr>O’z- o’zini tekshirish savollari :</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To’g’ri brusning buralishi</dc:title>
  <dc:creator>Ibrohimjon</dc:creator>
  <cp:lastModifiedBy>Komp</cp:lastModifiedBy>
  <cp:revision>96</cp:revision>
  <dcterms:created xsi:type="dcterms:W3CDTF">2018-04-24T12:46:53Z</dcterms:created>
  <dcterms:modified xsi:type="dcterms:W3CDTF">2021-05-20T11:35:02Z</dcterms:modified>
</cp:coreProperties>
</file>