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72" r:id="rId3"/>
    <p:sldId id="257" r:id="rId4"/>
    <p:sldId id="261" r:id="rId5"/>
    <p:sldId id="258" r:id="rId6"/>
    <p:sldId id="259" r:id="rId7"/>
    <p:sldId id="262" r:id="rId8"/>
    <p:sldId id="260" r:id="rId9"/>
    <p:sldId id="279" r:id="rId10"/>
    <p:sldId id="280" r:id="rId11"/>
    <p:sldId id="282" r:id="rId12"/>
    <p:sldId id="283" r:id="rId13"/>
    <p:sldId id="281" r:id="rId14"/>
    <p:sldId id="284" r:id="rId15"/>
    <p:sldId id="263" r:id="rId16"/>
    <p:sldId id="265" r:id="rId17"/>
    <p:sldId id="285" r:id="rId18"/>
    <p:sldId id="286" r:id="rId19"/>
    <p:sldId id="287" r:id="rId20"/>
    <p:sldId id="299" r:id="rId21"/>
    <p:sldId id="300" r:id="rId22"/>
    <p:sldId id="288" r:id="rId23"/>
    <p:sldId id="289" r:id="rId24"/>
    <p:sldId id="290" r:id="rId25"/>
    <p:sldId id="291" r:id="rId26"/>
    <p:sldId id="292" r:id="rId27"/>
    <p:sldId id="293" r:id="rId28"/>
    <p:sldId id="294" r:id="rId29"/>
    <p:sldId id="295" r:id="rId30"/>
    <p:sldId id="296" r:id="rId31"/>
    <p:sldId id="297" r:id="rId32"/>
    <p:sldId id="298" r:id="rId33"/>
    <p:sldId id="278"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7" d="100"/>
          <a:sy n="117" d="100"/>
        </p:scale>
        <p:origin x="-3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6C78318-B856-4DED-9CB7-5A2F3D8E272F}"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ru-RU"/>
        </a:p>
      </dgm:t>
    </dgm:pt>
    <dgm:pt modelId="{4618F5E9-D7D7-4630-AE6B-446F07F0084B}">
      <dgm:prSet/>
      <dgm:spPr>
        <a:solidFill>
          <a:srgbClr val="7030A0"/>
        </a:solidFill>
      </dgm:spPr>
      <dgm:t>
        <a:bodyPr/>
        <a:lstStyle/>
        <a:p>
          <a:pPr rtl="0"/>
          <a:r>
            <a:rPr lang="en-GB" smtClean="0">
              <a:latin typeface="Times New Roman" pitchFamily="18" charset="0"/>
              <a:cs typeface="Times New Roman" pitchFamily="18" charset="0"/>
            </a:rPr>
            <a:t>Tayanchlar as</a:t>
          </a:r>
          <a:r>
            <a:rPr lang="ru-RU" smtClean="0">
              <a:latin typeface="Times New Roman" pitchFamily="18" charset="0"/>
              <a:cs typeface="Times New Roman" pitchFamily="18" charset="0"/>
            </a:rPr>
            <a:t>о</a:t>
          </a:r>
          <a:r>
            <a:rPr lang="en-GB" smtClean="0">
              <a:latin typeface="Times New Roman" pitchFamily="18" charset="0"/>
              <a:cs typeface="Times New Roman" pitchFamily="18" charset="0"/>
            </a:rPr>
            <a:t>sa</a:t>
          </a:r>
          <a:r>
            <a:rPr lang="uz-Cyrl-UZ" smtClean="0">
              <a:latin typeface="Times New Roman" pitchFamily="18" charset="0"/>
              <a:cs typeface="Times New Roman" pitchFamily="18" charset="0"/>
            </a:rPr>
            <a:t>n q</a:t>
          </a:r>
          <a:r>
            <a:rPr lang="en-GB" smtClean="0">
              <a:latin typeface="Times New Roman" pitchFamily="18" charset="0"/>
              <a:cs typeface="Times New Roman" pitchFamily="18" charset="0"/>
            </a:rPr>
            <a:t>uyidagi uch turdan ib</a:t>
          </a:r>
          <a:r>
            <a:rPr lang="ru-RU" smtClean="0">
              <a:latin typeface="Times New Roman" pitchFamily="18" charset="0"/>
              <a:cs typeface="Times New Roman" pitchFamily="18" charset="0"/>
            </a:rPr>
            <a:t>о</a:t>
          </a:r>
          <a:r>
            <a:rPr lang="en-GB" smtClean="0">
              <a:latin typeface="Times New Roman" pitchFamily="18" charset="0"/>
              <a:cs typeface="Times New Roman" pitchFamily="18" charset="0"/>
            </a:rPr>
            <a:t>rat bo’ladi:</a:t>
          </a:r>
          <a:endParaRPr lang="ru-RU">
            <a:latin typeface="Times New Roman" pitchFamily="18" charset="0"/>
            <a:cs typeface="Times New Roman" pitchFamily="18" charset="0"/>
          </a:endParaRPr>
        </a:p>
      </dgm:t>
    </dgm:pt>
    <dgm:pt modelId="{4DF6F66D-5593-4EC7-9DFD-2E375C6601D5}" type="parTrans" cxnId="{D723122F-9547-4126-8FCF-E7128132F5A6}">
      <dgm:prSet/>
      <dgm:spPr/>
      <dgm:t>
        <a:bodyPr/>
        <a:lstStyle/>
        <a:p>
          <a:endParaRPr lang="ru-RU">
            <a:latin typeface="Times New Roman" pitchFamily="18" charset="0"/>
            <a:cs typeface="Times New Roman" pitchFamily="18" charset="0"/>
          </a:endParaRPr>
        </a:p>
      </dgm:t>
    </dgm:pt>
    <dgm:pt modelId="{F9ACC1E6-B8F2-45B8-8233-C5EC71D4C739}" type="sibTrans" cxnId="{D723122F-9547-4126-8FCF-E7128132F5A6}">
      <dgm:prSet/>
      <dgm:spPr/>
      <dgm:t>
        <a:bodyPr/>
        <a:lstStyle/>
        <a:p>
          <a:endParaRPr lang="ru-RU">
            <a:latin typeface="Times New Roman" pitchFamily="18" charset="0"/>
            <a:cs typeface="Times New Roman" pitchFamily="18" charset="0"/>
          </a:endParaRPr>
        </a:p>
      </dgm:t>
    </dgm:pt>
    <dgm:pt modelId="{5E04C601-A7A8-42A2-B943-1FF219A25887}">
      <dgm:prSet/>
      <dgm:spPr>
        <a:solidFill>
          <a:srgbClr val="7030A0"/>
        </a:solidFill>
      </dgm:spPr>
      <dgm:t>
        <a:bodyPr/>
        <a:lstStyle/>
        <a:p>
          <a:pPr rtl="0"/>
          <a:r>
            <a:rPr lang="en-GB" dirty="0" smtClean="0">
              <a:latin typeface="Times New Roman" pitchFamily="18" charset="0"/>
              <a:cs typeface="Times New Roman" pitchFamily="18" charset="0"/>
            </a:rPr>
            <a:t>1. </a:t>
          </a:r>
          <a:r>
            <a:rPr lang="en-GB" dirty="0" err="1" smtClean="0">
              <a:latin typeface="Times New Roman" pitchFamily="18" charset="0"/>
              <a:cs typeface="Times New Roman" pitchFamily="18" charset="0"/>
            </a:rPr>
            <a:t>Silindrik</a:t>
          </a:r>
          <a:r>
            <a:rPr lang="en-GB" dirty="0" smtClean="0">
              <a:latin typeface="Times New Roman" pitchFamily="18" charset="0"/>
              <a:cs typeface="Times New Roman" pitchFamily="18" charset="0"/>
            </a:rPr>
            <a:t> </a:t>
          </a:r>
          <a:r>
            <a:rPr lang="en-GB" dirty="0" err="1" smtClean="0">
              <a:latin typeface="Times New Roman" pitchFamily="18" charset="0"/>
              <a:cs typeface="Times New Roman" pitchFamily="18" charset="0"/>
            </a:rPr>
            <a:t>sharnirli</a:t>
          </a:r>
          <a:r>
            <a:rPr lang="en-GB"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GB" dirty="0" err="1" smtClean="0">
              <a:latin typeface="Times New Roman" pitchFamily="18" charset="0"/>
              <a:cs typeface="Times New Roman" pitchFamily="18" charset="0"/>
            </a:rPr>
            <a:t>o’z</a:t>
          </a:r>
          <a:r>
            <a:rPr lang="uz-Cyrl-UZ" dirty="0" smtClean="0">
              <a:latin typeface="Times New Roman" pitchFamily="18" charset="0"/>
              <a:cs typeface="Times New Roman" pitchFamily="18" charset="0"/>
            </a:rPr>
            <a:t>g’</a:t>
          </a:r>
          <a:r>
            <a:rPr lang="en-GB" dirty="0" smtClean="0">
              <a:latin typeface="Times New Roman" pitchFamily="18" charset="0"/>
              <a:cs typeface="Times New Roman" pitchFamily="18" charset="0"/>
            </a:rPr>
            <a:t>almas </a:t>
          </a:r>
          <a:r>
            <a:rPr lang="en-GB" dirty="0" err="1" smtClean="0">
              <a:latin typeface="Times New Roman" pitchFamily="18" charset="0"/>
              <a:cs typeface="Times New Roman" pitchFamily="18" charset="0"/>
            </a:rPr>
            <a:t>tayanch</a:t>
          </a:r>
          <a:r>
            <a:rPr lang="en-GB"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41BBAEB5-404B-436A-87AF-96F164EC1D23}" type="parTrans" cxnId="{4295B2DD-C9F4-4A05-91DB-82F822FA8CF6}">
      <dgm:prSet/>
      <dgm:spPr/>
      <dgm:t>
        <a:bodyPr/>
        <a:lstStyle/>
        <a:p>
          <a:endParaRPr lang="ru-RU">
            <a:latin typeface="Times New Roman" pitchFamily="18" charset="0"/>
            <a:cs typeface="Times New Roman" pitchFamily="18" charset="0"/>
          </a:endParaRPr>
        </a:p>
      </dgm:t>
    </dgm:pt>
    <dgm:pt modelId="{91DC9C82-128A-4CBB-8921-366BD41CEF76}" type="sibTrans" cxnId="{4295B2DD-C9F4-4A05-91DB-82F822FA8CF6}">
      <dgm:prSet/>
      <dgm:spPr/>
      <dgm:t>
        <a:bodyPr/>
        <a:lstStyle/>
        <a:p>
          <a:endParaRPr lang="ru-RU">
            <a:latin typeface="Times New Roman" pitchFamily="18" charset="0"/>
            <a:cs typeface="Times New Roman" pitchFamily="18" charset="0"/>
          </a:endParaRPr>
        </a:p>
      </dgm:t>
    </dgm:pt>
    <dgm:pt modelId="{818B1A12-2935-40F5-B803-0602AB74E5BC}">
      <dgm:prSet/>
      <dgm:spPr>
        <a:solidFill>
          <a:srgbClr val="7030A0"/>
        </a:solidFill>
      </dgm:spPr>
      <dgm:t>
        <a:bodyPr/>
        <a:lstStyle/>
        <a:p>
          <a:pPr rtl="0"/>
          <a:r>
            <a:rPr lang="en-GB" dirty="0" smtClean="0">
              <a:latin typeface="Times New Roman" pitchFamily="18" charset="0"/>
              <a:cs typeface="Times New Roman" pitchFamily="18" charset="0"/>
            </a:rPr>
            <a:t>2. </a:t>
          </a:r>
          <a:r>
            <a:rPr lang="en-GB" dirty="0" err="1" smtClean="0">
              <a:latin typeface="Times New Roman" pitchFamily="18" charset="0"/>
              <a:cs typeface="Times New Roman" pitchFamily="18" charset="0"/>
            </a:rPr>
            <a:t>Silindrik</a:t>
          </a:r>
          <a:r>
            <a:rPr lang="en-GB" dirty="0" smtClean="0">
              <a:latin typeface="Times New Roman" pitchFamily="18" charset="0"/>
              <a:cs typeface="Times New Roman" pitchFamily="18" charset="0"/>
            </a:rPr>
            <a:t> </a:t>
          </a:r>
          <a:r>
            <a:rPr lang="en-GB" dirty="0" err="1" smtClean="0">
              <a:latin typeface="Times New Roman" pitchFamily="18" charset="0"/>
              <a:cs typeface="Times New Roman" pitchFamily="18" charset="0"/>
            </a:rPr>
            <a:t>sharnirli</a:t>
          </a:r>
          <a:r>
            <a:rPr lang="en-GB"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q</a:t>
          </a:r>
          <a:r>
            <a:rPr lang="en-GB" dirty="0" err="1" smtClean="0">
              <a:latin typeface="Times New Roman" pitchFamily="18" charset="0"/>
              <a:cs typeface="Times New Roman" pitchFamily="18" charset="0"/>
            </a:rPr>
            <a:t>o’z</a:t>
          </a:r>
          <a:r>
            <a:rPr lang="uz-Cyrl-UZ" dirty="0" smtClean="0">
              <a:latin typeface="Times New Roman" pitchFamily="18" charset="0"/>
              <a:cs typeface="Times New Roman" pitchFamily="18" charset="0"/>
            </a:rPr>
            <a:t>g’</a:t>
          </a:r>
          <a:r>
            <a:rPr lang="en-GB" dirty="0" err="1" smtClean="0">
              <a:latin typeface="Times New Roman" pitchFamily="18" charset="0"/>
              <a:cs typeface="Times New Roman" pitchFamily="18" charset="0"/>
            </a:rPr>
            <a:t>aluvchan</a:t>
          </a:r>
          <a:r>
            <a:rPr lang="en-GB" dirty="0" smtClean="0">
              <a:latin typeface="Times New Roman" pitchFamily="18" charset="0"/>
              <a:cs typeface="Times New Roman" pitchFamily="18" charset="0"/>
            </a:rPr>
            <a:t> </a:t>
          </a:r>
          <a:r>
            <a:rPr lang="en-GB" dirty="0" err="1" smtClean="0">
              <a:latin typeface="Times New Roman" pitchFamily="18" charset="0"/>
              <a:cs typeface="Times New Roman" pitchFamily="18" charset="0"/>
            </a:rPr>
            <a:t>tayanch</a:t>
          </a:r>
          <a:r>
            <a:rPr lang="en-GB"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07974349-695B-4829-9D5C-FE8787966524}" type="parTrans" cxnId="{A493649B-C18E-4DD3-A0CC-2053B5466B35}">
      <dgm:prSet/>
      <dgm:spPr/>
      <dgm:t>
        <a:bodyPr/>
        <a:lstStyle/>
        <a:p>
          <a:endParaRPr lang="ru-RU">
            <a:latin typeface="Times New Roman" pitchFamily="18" charset="0"/>
            <a:cs typeface="Times New Roman" pitchFamily="18" charset="0"/>
          </a:endParaRPr>
        </a:p>
      </dgm:t>
    </dgm:pt>
    <dgm:pt modelId="{93EF2934-7975-4E6D-A9E0-C8AAFA5E07AA}" type="sibTrans" cxnId="{A493649B-C18E-4DD3-A0CC-2053B5466B35}">
      <dgm:prSet/>
      <dgm:spPr/>
      <dgm:t>
        <a:bodyPr/>
        <a:lstStyle/>
        <a:p>
          <a:endParaRPr lang="ru-RU">
            <a:latin typeface="Times New Roman" pitchFamily="18" charset="0"/>
            <a:cs typeface="Times New Roman" pitchFamily="18" charset="0"/>
          </a:endParaRPr>
        </a:p>
      </dgm:t>
    </dgm:pt>
    <dgm:pt modelId="{44C3297C-304A-43FF-A718-E3A83E04E148}">
      <dgm:prSet/>
      <dgm:spPr>
        <a:solidFill>
          <a:srgbClr val="7030A0"/>
        </a:solidFill>
      </dgm:spPr>
      <dgm:t>
        <a:bodyPr/>
        <a:lstStyle/>
        <a:p>
          <a:pPr rtl="0"/>
          <a:r>
            <a:rPr lang="en-GB" smtClean="0">
              <a:latin typeface="Times New Roman" pitchFamily="18" charset="0"/>
              <a:cs typeface="Times New Roman" pitchFamily="18" charset="0"/>
            </a:rPr>
            <a:t>3. Qistirib </a:t>
          </a:r>
          <a:r>
            <a:rPr lang="uz-Cyrl-UZ" smtClean="0">
              <a:latin typeface="Times New Roman" pitchFamily="18" charset="0"/>
              <a:cs typeface="Times New Roman" pitchFamily="18" charset="0"/>
            </a:rPr>
            <a:t>mahkamlangan</a:t>
          </a:r>
          <a:r>
            <a:rPr lang="en-GB" smtClean="0">
              <a:latin typeface="Times New Roman" pitchFamily="18" charset="0"/>
              <a:cs typeface="Times New Roman" pitchFamily="18" charset="0"/>
            </a:rPr>
            <a:t> tayanch.</a:t>
          </a:r>
          <a:endParaRPr lang="ru-RU">
            <a:latin typeface="Times New Roman" pitchFamily="18" charset="0"/>
            <a:cs typeface="Times New Roman" pitchFamily="18" charset="0"/>
          </a:endParaRPr>
        </a:p>
      </dgm:t>
    </dgm:pt>
    <dgm:pt modelId="{FC3B2BAD-31F1-4BDE-93F9-0FDACB8CA41B}" type="parTrans" cxnId="{53BAB34D-B892-4F4A-8A94-F7C08FE5371E}">
      <dgm:prSet/>
      <dgm:spPr/>
      <dgm:t>
        <a:bodyPr/>
        <a:lstStyle/>
        <a:p>
          <a:endParaRPr lang="ru-RU">
            <a:latin typeface="Times New Roman" pitchFamily="18" charset="0"/>
            <a:cs typeface="Times New Roman" pitchFamily="18" charset="0"/>
          </a:endParaRPr>
        </a:p>
      </dgm:t>
    </dgm:pt>
    <dgm:pt modelId="{5C71DBCC-DB21-4040-81E2-BB49F6089C83}" type="sibTrans" cxnId="{53BAB34D-B892-4F4A-8A94-F7C08FE5371E}">
      <dgm:prSet/>
      <dgm:spPr/>
      <dgm:t>
        <a:bodyPr/>
        <a:lstStyle/>
        <a:p>
          <a:endParaRPr lang="ru-RU">
            <a:latin typeface="Times New Roman" pitchFamily="18" charset="0"/>
            <a:cs typeface="Times New Roman" pitchFamily="18" charset="0"/>
          </a:endParaRPr>
        </a:p>
      </dgm:t>
    </dgm:pt>
    <dgm:pt modelId="{16A88BE9-FCDE-416A-ACA7-7B5E96876753}" type="pres">
      <dgm:prSet presAssocID="{06C78318-B856-4DED-9CB7-5A2F3D8E272F}" presName="Name0" presStyleCnt="0">
        <dgm:presLayoutVars>
          <dgm:dir/>
          <dgm:animLvl val="lvl"/>
          <dgm:resizeHandles val="exact"/>
        </dgm:presLayoutVars>
      </dgm:prSet>
      <dgm:spPr/>
    </dgm:pt>
    <dgm:pt modelId="{15FF4731-0E85-4AE7-B6BE-0AD11DA8E5B8}" type="pres">
      <dgm:prSet presAssocID="{44C3297C-304A-43FF-A718-E3A83E04E148}" presName="boxAndChildren" presStyleCnt="0"/>
      <dgm:spPr/>
    </dgm:pt>
    <dgm:pt modelId="{8EFAA9C2-3223-4F55-AFE5-220C68A67C41}" type="pres">
      <dgm:prSet presAssocID="{44C3297C-304A-43FF-A718-E3A83E04E148}" presName="parentTextBox" presStyleLbl="node1" presStyleIdx="0" presStyleCnt="4"/>
      <dgm:spPr/>
    </dgm:pt>
    <dgm:pt modelId="{66CA154D-92AB-4BAA-A418-59D8836E2A60}" type="pres">
      <dgm:prSet presAssocID="{93EF2934-7975-4E6D-A9E0-C8AAFA5E07AA}" presName="sp" presStyleCnt="0"/>
      <dgm:spPr/>
    </dgm:pt>
    <dgm:pt modelId="{E8AE780A-7AB4-4C9C-91E8-E44283540341}" type="pres">
      <dgm:prSet presAssocID="{818B1A12-2935-40F5-B803-0602AB74E5BC}" presName="arrowAndChildren" presStyleCnt="0"/>
      <dgm:spPr/>
    </dgm:pt>
    <dgm:pt modelId="{E00C45F8-31E7-4A6A-8AEA-0877D54ABFDA}" type="pres">
      <dgm:prSet presAssocID="{818B1A12-2935-40F5-B803-0602AB74E5BC}" presName="parentTextArrow" presStyleLbl="node1" presStyleIdx="1" presStyleCnt="4"/>
      <dgm:spPr/>
      <dgm:t>
        <a:bodyPr/>
        <a:lstStyle/>
        <a:p>
          <a:endParaRPr lang="ru-RU"/>
        </a:p>
      </dgm:t>
    </dgm:pt>
    <dgm:pt modelId="{7583F2C7-29E4-4B29-B473-63919206F11E}" type="pres">
      <dgm:prSet presAssocID="{91DC9C82-128A-4CBB-8921-366BD41CEF76}" presName="sp" presStyleCnt="0"/>
      <dgm:spPr/>
    </dgm:pt>
    <dgm:pt modelId="{5B9FCCC3-4922-4E50-A1FB-4328C76669F7}" type="pres">
      <dgm:prSet presAssocID="{5E04C601-A7A8-42A2-B943-1FF219A25887}" presName="arrowAndChildren" presStyleCnt="0"/>
      <dgm:spPr/>
    </dgm:pt>
    <dgm:pt modelId="{FE7D08D9-17CE-4765-B876-9EB3BCB81278}" type="pres">
      <dgm:prSet presAssocID="{5E04C601-A7A8-42A2-B943-1FF219A25887}" presName="parentTextArrow" presStyleLbl="node1" presStyleIdx="2" presStyleCnt="4"/>
      <dgm:spPr/>
      <dgm:t>
        <a:bodyPr/>
        <a:lstStyle/>
        <a:p>
          <a:endParaRPr lang="ru-RU"/>
        </a:p>
      </dgm:t>
    </dgm:pt>
    <dgm:pt modelId="{114A6436-0ACB-4F62-9C67-636A14A651FD}" type="pres">
      <dgm:prSet presAssocID="{F9ACC1E6-B8F2-45B8-8233-C5EC71D4C739}" presName="sp" presStyleCnt="0"/>
      <dgm:spPr/>
    </dgm:pt>
    <dgm:pt modelId="{FC121BA3-103F-4CCC-BA61-B73FD4342C91}" type="pres">
      <dgm:prSet presAssocID="{4618F5E9-D7D7-4630-AE6B-446F07F0084B}" presName="arrowAndChildren" presStyleCnt="0"/>
      <dgm:spPr/>
    </dgm:pt>
    <dgm:pt modelId="{FEBB04E6-257A-4036-906E-6EB617058F5F}" type="pres">
      <dgm:prSet presAssocID="{4618F5E9-D7D7-4630-AE6B-446F07F0084B}" presName="parentTextArrow" presStyleLbl="node1" presStyleIdx="3" presStyleCnt="4"/>
      <dgm:spPr/>
    </dgm:pt>
  </dgm:ptLst>
  <dgm:cxnLst>
    <dgm:cxn modelId="{C4D4095D-1820-43FB-A3F2-D6AE4247DEF5}" type="presOf" srcId="{06C78318-B856-4DED-9CB7-5A2F3D8E272F}" destId="{16A88BE9-FCDE-416A-ACA7-7B5E96876753}" srcOrd="0" destOrd="0" presId="urn:microsoft.com/office/officeart/2005/8/layout/process4"/>
    <dgm:cxn modelId="{A493649B-C18E-4DD3-A0CC-2053B5466B35}" srcId="{06C78318-B856-4DED-9CB7-5A2F3D8E272F}" destId="{818B1A12-2935-40F5-B803-0602AB74E5BC}" srcOrd="2" destOrd="0" parTransId="{07974349-695B-4829-9D5C-FE8787966524}" sibTransId="{93EF2934-7975-4E6D-A9E0-C8AAFA5E07AA}"/>
    <dgm:cxn modelId="{2C56A27D-4008-4DC5-99A9-4BCF423B4EFF}" type="presOf" srcId="{44C3297C-304A-43FF-A718-E3A83E04E148}" destId="{8EFAA9C2-3223-4F55-AFE5-220C68A67C41}" srcOrd="0" destOrd="0" presId="urn:microsoft.com/office/officeart/2005/8/layout/process4"/>
    <dgm:cxn modelId="{53BAB34D-B892-4F4A-8A94-F7C08FE5371E}" srcId="{06C78318-B856-4DED-9CB7-5A2F3D8E272F}" destId="{44C3297C-304A-43FF-A718-E3A83E04E148}" srcOrd="3" destOrd="0" parTransId="{FC3B2BAD-31F1-4BDE-93F9-0FDACB8CA41B}" sibTransId="{5C71DBCC-DB21-4040-81E2-BB49F6089C83}"/>
    <dgm:cxn modelId="{DB45D9A1-5DAE-441C-A606-18287D35E5B4}" type="presOf" srcId="{818B1A12-2935-40F5-B803-0602AB74E5BC}" destId="{E00C45F8-31E7-4A6A-8AEA-0877D54ABFDA}" srcOrd="0" destOrd="0" presId="urn:microsoft.com/office/officeart/2005/8/layout/process4"/>
    <dgm:cxn modelId="{89C4DE54-CFC2-4E55-8661-B59979AE6E9E}" type="presOf" srcId="{5E04C601-A7A8-42A2-B943-1FF219A25887}" destId="{FE7D08D9-17CE-4765-B876-9EB3BCB81278}" srcOrd="0" destOrd="0" presId="urn:microsoft.com/office/officeart/2005/8/layout/process4"/>
    <dgm:cxn modelId="{4295B2DD-C9F4-4A05-91DB-82F822FA8CF6}" srcId="{06C78318-B856-4DED-9CB7-5A2F3D8E272F}" destId="{5E04C601-A7A8-42A2-B943-1FF219A25887}" srcOrd="1" destOrd="0" parTransId="{41BBAEB5-404B-436A-87AF-96F164EC1D23}" sibTransId="{91DC9C82-128A-4CBB-8921-366BD41CEF76}"/>
    <dgm:cxn modelId="{D723122F-9547-4126-8FCF-E7128132F5A6}" srcId="{06C78318-B856-4DED-9CB7-5A2F3D8E272F}" destId="{4618F5E9-D7D7-4630-AE6B-446F07F0084B}" srcOrd="0" destOrd="0" parTransId="{4DF6F66D-5593-4EC7-9DFD-2E375C6601D5}" sibTransId="{F9ACC1E6-B8F2-45B8-8233-C5EC71D4C739}"/>
    <dgm:cxn modelId="{C5DC8AB2-B9A6-4617-B443-4894DC4E7A9B}" type="presOf" srcId="{4618F5E9-D7D7-4630-AE6B-446F07F0084B}" destId="{FEBB04E6-257A-4036-906E-6EB617058F5F}" srcOrd="0" destOrd="0" presId="urn:microsoft.com/office/officeart/2005/8/layout/process4"/>
    <dgm:cxn modelId="{B2F5E7F2-7F22-4754-A143-4586355FEB85}" type="presParOf" srcId="{16A88BE9-FCDE-416A-ACA7-7B5E96876753}" destId="{15FF4731-0E85-4AE7-B6BE-0AD11DA8E5B8}" srcOrd="0" destOrd="0" presId="urn:microsoft.com/office/officeart/2005/8/layout/process4"/>
    <dgm:cxn modelId="{A56BF750-B78F-48A9-974B-6F7330E1E2A9}" type="presParOf" srcId="{15FF4731-0E85-4AE7-B6BE-0AD11DA8E5B8}" destId="{8EFAA9C2-3223-4F55-AFE5-220C68A67C41}" srcOrd="0" destOrd="0" presId="urn:microsoft.com/office/officeart/2005/8/layout/process4"/>
    <dgm:cxn modelId="{EF83F932-D03A-44D8-A561-13F7DCF5120A}" type="presParOf" srcId="{16A88BE9-FCDE-416A-ACA7-7B5E96876753}" destId="{66CA154D-92AB-4BAA-A418-59D8836E2A60}" srcOrd="1" destOrd="0" presId="urn:microsoft.com/office/officeart/2005/8/layout/process4"/>
    <dgm:cxn modelId="{E9CA84FF-6DA6-4C46-AC45-B9CBB3D6E798}" type="presParOf" srcId="{16A88BE9-FCDE-416A-ACA7-7B5E96876753}" destId="{E8AE780A-7AB4-4C9C-91E8-E44283540341}" srcOrd="2" destOrd="0" presId="urn:microsoft.com/office/officeart/2005/8/layout/process4"/>
    <dgm:cxn modelId="{0D5D4FEC-9821-4A86-A9CC-2BF73D03B3EE}" type="presParOf" srcId="{E8AE780A-7AB4-4C9C-91E8-E44283540341}" destId="{E00C45F8-31E7-4A6A-8AEA-0877D54ABFDA}" srcOrd="0" destOrd="0" presId="urn:microsoft.com/office/officeart/2005/8/layout/process4"/>
    <dgm:cxn modelId="{B925DA15-A447-4F1C-BFFD-090A0FDA0321}" type="presParOf" srcId="{16A88BE9-FCDE-416A-ACA7-7B5E96876753}" destId="{7583F2C7-29E4-4B29-B473-63919206F11E}" srcOrd="3" destOrd="0" presId="urn:microsoft.com/office/officeart/2005/8/layout/process4"/>
    <dgm:cxn modelId="{121E1D6E-C9D8-4A15-B14A-19CAE1377867}" type="presParOf" srcId="{16A88BE9-FCDE-416A-ACA7-7B5E96876753}" destId="{5B9FCCC3-4922-4E50-A1FB-4328C76669F7}" srcOrd="4" destOrd="0" presId="urn:microsoft.com/office/officeart/2005/8/layout/process4"/>
    <dgm:cxn modelId="{C8C683D0-56F9-4701-BDE6-BD2F035B009A}" type="presParOf" srcId="{5B9FCCC3-4922-4E50-A1FB-4328C76669F7}" destId="{FE7D08D9-17CE-4765-B876-9EB3BCB81278}" srcOrd="0" destOrd="0" presId="urn:microsoft.com/office/officeart/2005/8/layout/process4"/>
    <dgm:cxn modelId="{66BD1AA2-A7E7-4A61-BF27-9B885D8D2976}" type="presParOf" srcId="{16A88BE9-FCDE-416A-ACA7-7B5E96876753}" destId="{114A6436-0ACB-4F62-9C67-636A14A651FD}" srcOrd="5" destOrd="0" presId="urn:microsoft.com/office/officeart/2005/8/layout/process4"/>
    <dgm:cxn modelId="{DAE60A23-3F1A-41D2-84CE-AE3640EB271D}" type="presParOf" srcId="{16A88BE9-FCDE-416A-ACA7-7B5E96876753}" destId="{FC121BA3-103F-4CCC-BA61-B73FD4342C91}" srcOrd="6" destOrd="0" presId="urn:microsoft.com/office/officeart/2005/8/layout/process4"/>
    <dgm:cxn modelId="{0F72859C-7BF9-4ACA-A118-DFAF44DF5E15}" type="presParOf" srcId="{FC121BA3-103F-4CCC-BA61-B73FD4342C91}" destId="{FEBB04E6-257A-4036-906E-6EB617058F5F}" srcOrd="0" destOrd="0" presId="urn:microsoft.com/office/officeart/2005/8/layout/process4"/>
  </dgm:cxnLst>
  <dgm:bg>
    <a:solidFill>
      <a:srgbClr val="FFFF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2EF3EE-0CE7-46ED-8103-97A6ABD9F0B9}" type="doc">
      <dgm:prSet loTypeId="urn:microsoft.com/office/officeart/2005/8/layout/target3" loCatId="relationship" qsTypeId="urn:microsoft.com/office/officeart/2005/8/quickstyle/3d5" qsCatId="3D" csTypeId="urn:microsoft.com/office/officeart/2005/8/colors/accent1_2" csCatId="accent1" phldr="1"/>
      <dgm:spPr/>
      <dgm:t>
        <a:bodyPr/>
        <a:lstStyle/>
        <a:p>
          <a:endParaRPr lang="ru-RU"/>
        </a:p>
      </dgm:t>
    </dgm:pt>
    <dgm:pt modelId="{70E9FAC4-B0E2-474D-895A-517A8BC2A207}">
      <dgm:prSet/>
      <dgm:spPr>
        <a:solidFill>
          <a:srgbClr val="FFFF00">
            <a:alpha val="90000"/>
          </a:srgbClr>
        </a:solidFill>
      </dgm:spPr>
      <dgm:t>
        <a:bodyPr/>
        <a:lstStyle/>
        <a:p>
          <a:pPr rtl="0"/>
          <a:r>
            <a:rPr lang="uz-Cyrl-UZ" smtClean="0"/>
            <a:t>Agar eguvchi mоment balkaning ustki tоlalarini siqib, pastki tоlalarini cho’zsa, ishоra musbat aksincha esa manfiy bo’ladi. Agar balkaning chap tоmоniga qo’yilgan tashki kuchlarning teng ta`sir etuvchisi shu kesimda pastdan yukоriga o’ng tоmоniga qo’yilgan tashki kuchlarning teng ta`sir etuvchisi – yuqоridan pastga yo’nalgan bo’lsa, Q – kuchi musbat aksincha esa manfiy оlinad</a:t>
          </a:r>
          <a:endParaRPr lang="ru-RU"/>
        </a:p>
      </dgm:t>
    </dgm:pt>
    <dgm:pt modelId="{3FA79F7D-2179-47DA-AF25-D11DDFA56842}" type="parTrans" cxnId="{C64FF57D-4075-45B7-B1FC-3949583D4638}">
      <dgm:prSet/>
      <dgm:spPr/>
      <dgm:t>
        <a:bodyPr/>
        <a:lstStyle/>
        <a:p>
          <a:endParaRPr lang="ru-RU"/>
        </a:p>
      </dgm:t>
    </dgm:pt>
    <dgm:pt modelId="{EAC795CE-99E7-4563-8FA0-AEE8EF2C980A}" type="sibTrans" cxnId="{C64FF57D-4075-45B7-B1FC-3949583D4638}">
      <dgm:prSet/>
      <dgm:spPr/>
      <dgm:t>
        <a:bodyPr/>
        <a:lstStyle/>
        <a:p>
          <a:endParaRPr lang="ru-RU"/>
        </a:p>
      </dgm:t>
    </dgm:pt>
    <dgm:pt modelId="{4EB81473-BB06-418E-88CA-9E5096ECA744}" type="pres">
      <dgm:prSet presAssocID="{CB2EF3EE-0CE7-46ED-8103-97A6ABD9F0B9}" presName="Name0" presStyleCnt="0">
        <dgm:presLayoutVars>
          <dgm:chMax val="7"/>
          <dgm:dir/>
          <dgm:animLvl val="lvl"/>
          <dgm:resizeHandles val="exact"/>
        </dgm:presLayoutVars>
      </dgm:prSet>
      <dgm:spPr/>
    </dgm:pt>
    <dgm:pt modelId="{93E1E49C-36DD-4438-B8CF-C6CDC4036AD8}" type="pres">
      <dgm:prSet presAssocID="{70E9FAC4-B0E2-474D-895A-517A8BC2A207}" presName="circle1" presStyleLbl="node1" presStyleIdx="0" presStyleCnt="1"/>
      <dgm:spPr>
        <a:solidFill>
          <a:srgbClr val="FF0000"/>
        </a:solidFill>
      </dgm:spPr>
    </dgm:pt>
    <dgm:pt modelId="{AF91CB86-9CE4-4737-B8BD-839825B1F6A5}" type="pres">
      <dgm:prSet presAssocID="{70E9FAC4-B0E2-474D-895A-517A8BC2A207}" presName="space" presStyleCnt="0"/>
      <dgm:spPr/>
    </dgm:pt>
    <dgm:pt modelId="{5BEE6A4A-E6C4-4789-B780-39B90AD0751E}" type="pres">
      <dgm:prSet presAssocID="{70E9FAC4-B0E2-474D-895A-517A8BC2A207}" presName="rect1" presStyleLbl="alignAcc1" presStyleIdx="0" presStyleCnt="1"/>
      <dgm:spPr/>
    </dgm:pt>
    <dgm:pt modelId="{93C335E4-F1D9-479D-A295-AF9B57DAF2A5}" type="pres">
      <dgm:prSet presAssocID="{70E9FAC4-B0E2-474D-895A-517A8BC2A207}" presName="rect1ParTxNoCh" presStyleLbl="alignAcc1" presStyleIdx="0" presStyleCnt="1">
        <dgm:presLayoutVars>
          <dgm:chMax val="1"/>
          <dgm:bulletEnabled val="1"/>
        </dgm:presLayoutVars>
      </dgm:prSet>
      <dgm:spPr/>
    </dgm:pt>
  </dgm:ptLst>
  <dgm:cxnLst>
    <dgm:cxn modelId="{8A227671-200F-47CC-9B2E-431BC9E2D020}" type="presOf" srcId="{CB2EF3EE-0CE7-46ED-8103-97A6ABD9F0B9}" destId="{4EB81473-BB06-418E-88CA-9E5096ECA744}" srcOrd="0" destOrd="0" presId="urn:microsoft.com/office/officeart/2005/8/layout/target3"/>
    <dgm:cxn modelId="{AAFFBC60-31B4-4953-87DB-973A7F6D7B0D}" type="presOf" srcId="{70E9FAC4-B0E2-474D-895A-517A8BC2A207}" destId="{93C335E4-F1D9-479D-A295-AF9B57DAF2A5}" srcOrd="1" destOrd="0" presId="urn:microsoft.com/office/officeart/2005/8/layout/target3"/>
    <dgm:cxn modelId="{FA861A13-277D-4253-9E92-76C03E3286E8}" type="presOf" srcId="{70E9FAC4-B0E2-474D-895A-517A8BC2A207}" destId="{5BEE6A4A-E6C4-4789-B780-39B90AD0751E}" srcOrd="0" destOrd="0" presId="urn:microsoft.com/office/officeart/2005/8/layout/target3"/>
    <dgm:cxn modelId="{C64FF57D-4075-45B7-B1FC-3949583D4638}" srcId="{CB2EF3EE-0CE7-46ED-8103-97A6ABD9F0B9}" destId="{70E9FAC4-B0E2-474D-895A-517A8BC2A207}" srcOrd="0" destOrd="0" parTransId="{3FA79F7D-2179-47DA-AF25-D11DDFA56842}" sibTransId="{EAC795CE-99E7-4563-8FA0-AEE8EF2C980A}"/>
    <dgm:cxn modelId="{27E66F2C-8151-4D0E-AAB8-17A05C3AEFF0}" type="presParOf" srcId="{4EB81473-BB06-418E-88CA-9E5096ECA744}" destId="{93E1E49C-36DD-4438-B8CF-C6CDC4036AD8}" srcOrd="0" destOrd="0" presId="urn:microsoft.com/office/officeart/2005/8/layout/target3"/>
    <dgm:cxn modelId="{B2CE0AEA-7ABC-41EB-B3F6-C21D40B2F4E5}" type="presParOf" srcId="{4EB81473-BB06-418E-88CA-9E5096ECA744}" destId="{AF91CB86-9CE4-4737-B8BD-839825B1F6A5}" srcOrd="1" destOrd="0" presId="urn:microsoft.com/office/officeart/2005/8/layout/target3"/>
    <dgm:cxn modelId="{91446ECD-9391-4751-9720-CEE044ACED9C}" type="presParOf" srcId="{4EB81473-BB06-418E-88CA-9E5096ECA744}" destId="{5BEE6A4A-E6C4-4789-B780-39B90AD0751E}" srcOrd="2" destOrd="0" presId="urn:microsoft.com/office/officeart/2005/8/layout/target3"/>
    <dgm:cxn modelId="{346321E1-E895-4EC7-BCAE-75EDA6F0D37A}" type="presParOf" srcId="{4EB81473-BB06-418E-88CA-9E5096ECA744}" destId="{93C335E4-F1D9-479D-A295-AF9B57DAF2A5}"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BCB8EC-0D2E-4024-8467-8A8C5876E3E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A6B88BCF-3A3C-4480-8CEC-1DB73810E4D3}">
      <dgm:prSet/>
      <dgm:spPr>
        <a:solidFill>
          <a:srgbClr val="FF0000"/>
        </a:solidFill>
      </dgm:spPr>
      <dgm:t>
        <a:bodyPr/>
        <a:lstStyle/>
        <a:p>
          <a:pPr algn="ctr" rtl="0"/>
          <a:r>
            <a:rPr lang="uz-Cyrl-UZ" b="1" dirty="0" smtClean="0">
              <a:latin typeface="Times New Roman" pitchFamily="18" charset="0"/>
              <a:cs typeface="Times New Roman" pitchFamily="18" charset="0"/>
            </a:rPr>
            <a:t>YUQОRIDA KELTIRILGAN MULОHAZALAR ASОSIDA SОF EGILISH NAZARIYASINING GIPОTEZALARINI QUYIDAGICHA TA`RIFLAYMIZ:</a:t>
          </a:r>
          <a:endParaRPr lang="ru-RU" b="1" dirty="0">
            <a:latin typeface="Times New Roman" pitchFamily="18" charset="0"/>
            <a:cs typeface="Times New Roman" pitchFamily="18" charset="0"/>
          </a:endParaRPr>
        </a:p>
      </dgm:t>
    </dgm:pt>
    <dgm:pt modelId="{6458BE8B-4344-47C2-BC15-1349EC154A58}" type="parTrans" cxnId="{DCB51759-F255-469D-A992-62BD9F76509D}">
      <dgm:prSet/>
      <dgm:spPr/>
      <dgm:t>
        <a:bodyPr/>
        <a:lstStyle/>
        <a:p>
          <a:endParaRPr lang="ru-RU"/>
        </a:p>
      </dgm:t>
    </dgm:pt>
    <dgm:pt modelId="{A07C5EEC-7054-4023-AFCC-76FCFAA2BD37}" type="sibTrans" cxnId="{DCB51759-F255-469D-A992-62BD9F76509D}">
      <dgm:prSet/>
      <dgm:spPr/>
      <dgm:t>
        <a:bodyPr/>
        <a:lstStyle/>
        <a:p>
          <a:endParaRPr lang="ru-RU"/>
        </a:p>
      </dgm:t>
    </dgm:pt>
    <dgm:pt modelId="{72818D07-15BD-47BF-8931-D9E43ED717DE}">
      <dgm:prSet/>
      <dgm:spPr>
        <a:solidFill>
          <a:srgbClr val="FF0000"/>
        </a:solidFill>
      </dgm:spPr>
      <dgm:t>
        <a:bodyPr/>
        <a:lstStyle/>
        <a:p>
          <a:pPr rtl="0"/>
          <a:r>
            <a:rPr lang="uz-Cyrl-UZ" dirty="0" smtClean="0">
              <a:latin typeface="Times New Roman" pitchFamily="18" charset="0"/>
              <a:cs typeface="Times New Roman" pitchFamily="18" charset="0"/>
            </a:rPr>
            <a:t>a) sоf egilishda balkaning defоrmatsiyagacha tekis bulgan ko’ndalang kesimlari defоrmatsiyadan keyin ham tekisligicha kоladi. Bu qоida ko’pincha tekis ko’ndalang kesim gipоtezasi yoki Bernulli gipоtezasi deyiladi. Bu gipоtezani 1705 yilda Ya.Bernulli o’z ishlarida bayon etgan.</a:t>
          </a:r>
          <a:endParaRPr lang="ru-RU" dirty="0">
            <a:latin typeface="Times New Roman" pitchFamily="18" charset="0"/>
            <a:cs typeface="Times New Roman" pitchFamily="18" charset="0"/>
          </a:endParaRPr>
        </a:p>
      </dgm:t>
    </dgm:pt>
    <dgm:pt modelId="{7E37A75F-1B27-4D63-98E9-D3D44BAA8F8B}" type="parTrans" cxnId="{A5E7478B-AE66-4298-87FD-1251ADD3167A}">
      <dgm:prSet/>
      <dgm:spPr/>
      <dgm:t>
        <a:bodyPr/>
        <a:lstStyle/>
        <a:p>
          <a:endParaRPr lang="ru-RU"/>
        </a:p>
      </dgm:t>
    </dgm:pt>
    <dgm:pt modelId="{B9CEE62A-CF22-46B4-8D5B-F35BE4AECD30}" type="sibTrans" cxnId="{A5E7478B-AE66-4298-87FD-1251ADD3167A}">
      <dgm:prSet/>
      <dgm:spPr/>
      <dgm:t>
        <a:bodyPr/>
        <a:lstStyle/>
        <a:p>
          <a:endParaRPr lang="ru-RU"/>
        </a:p>
      </dgm:t>
    </dgm:pt>
    <dgm:pt modelId="{97F19476-03A9-48B7-AB9F-95B90FB6ACA6}">
      <dgm:prSet/>
      <dgm:spPr>
        <a:solidFill>
          <a:srgbClr val="FF0000"/>
        </a:solidFill>
      </dgm:spPr>
      <dgm:t>
        <a:bodyPr/>
        <a:lstStyle/>
        <a:p>
          <a:pPr rtl="0"/>
          <a:r>
            <a:rPr lang="uz-Cyrl-UZ" dirty="0" smtClean="0">
              <a:latin typeface="Times New Roman" pitchFamily="18" charset="0"/>
              <a:cs typeface="Times New Roman" pitchFamily="18" charset="0"/>
            </a:rPr>
            <a:t>b) balkaning bo’ylama tоlalari kesimning kengligi bo’yicha o’zarо hech qanday kuchlanish ko’rsatmaydi, nоrmal kuchlanishlar ta`siridan tоlalar faqat cho’ziladi yoki siqiladi.</a:t>
          </a:r>
          <a:endParaRPr lang="ru-RU" dirty="0">
            <a:latin typeface="Times New Roman" pitchFamily="18" charset="0"/>
            <a:cs typeface="Times New Roman" pitchFamily="18" charset="0"/>
          </a:endParaRPr>
        </a:p>
      </dgm:t>
    </dgm:pt>
    <dgm:pt modelId="{771FE3CF-5851-430D-9E06-45622BD779F0}" type="parTrans" cxnId="{EC768169-867C-4232-A2BA-39DF47F5A50E}">
      <dgm:prSet/>
      <dgm:spPr/>
      <dgm:t>
        <a:bodyPr/>
        <a:lstStyle/>
        <a:p>
          <a:endParaRPr lang="ru-RU"/>
        </a:p>
      </dgm:t>
    </dgm:pt>
    <dgm:pt modelId="{3D3F711A-BC1D-4D41-9655-4801EB024590}" type="sibTrans" cxnId="{EC768169-867C-4232-A2BA-39DF47F5A50E}">
      <dgm:prSet/>
      <dgm:spPr/>
      <dgm:t>
        <a:bodyPr/>
        <a:lstStyle/>
        <a:p>
          <a:endParaRPr lang="ru-RU"/>
        </a:p>
      </dgm:t>
    </dgm:pt>
    <dgm:pt modelId="{86A248F1-CA64-4212-92A9-0A2114ED64B5}" type="pres">
      <dgm:prSet presAssocID="{83BCB8EC-0D2E-4024-8467-8A8C5876E3EA}" presName="outerComposite" presStyleCnt="0">
        <dgm:presLayoutVars>
          <dgm:chMax val="5"/>
          <dgm:dir/>
          <dgm:resizeHandles val="exact"/>
        </dgm:presLayoutVars>
      </dgm:prSet>
      <dgm:spPr/>
    </dgm:pt>
    <dgm:pt modelId="{5DF8F8A7-AC17-4DE7-BFFF-10AC4F78F9C3}" type="pres">
      <dgm:prSet presAssocID="{83BCB8EC-0D2E-4024-8467-8A8C5876E3EA}" presName="dummyMaxCanvas" presStyleCnt="0">
        <dgm:presLayoutVars/>
      </dgm:prSet>
      <dgm:spPr/>
    </dgm:pt>
    <dgm:pt modelId="{D07E6702-7D70-4E04-8F20-D6B1A27B902B}" type="pres">
      <dgm:prSet presAssocID="{83BCB8EC-0D2E-4024-8467-8A8C5876E3EA}" presName="ThreeNodes_1" presStyleLbl="node1" presStyleIdx="0" presStyleCnt="3">
        <dgm:presLayoutVars>
          <dgm:bulletEnabled val="1"/>
        </dgm:presLayoutVars>
      </dgm:prSet>
      <dgm:spPr/>
    </dgm:pt>
    <dgm:pt modelId="{840D3957-7827-4D47-BC15-D5EE7294368E}" type="pres">
      <dgm:prSet presAssocID="{83BCB8EC-0D2E-4024-8467-8A8C5876E3EA}" presName="ThreeNodes_2" presStyleLbl="node1" presStyleIdx="1" presStyleCnt="3">
        <dgm:presLayoutVars>
          <dgm:bulletEnabled val="1"/>
        </dgm:presLayoutVars>
      </dgm:prSet>
      <dgm:spPr/>
    </dgm:pt>
    <dgm:pt modelId="{DC3105BF-79A4-4D1E-81BB-12D4B0284E0F}" type="pres">
      <dgm:prSet presAssocID="{83BCB8EC-0D2E-4024-8467-8A8C5876E3EA}" presName="ThreeNodes_3" presStyleLbl="node1" presStyleIdx="2" presStyleCnt="3">
        <dgm:presLayoutVars>
          <dgm:bulletEnabled val="1"/>
        </dgm:presLayoutVars>
      </dgm:prSet>
      <dgm:spPr/>
    </dgm:pt>
    <dgm:pt modelId="{B8864301-A80D-420F-93C2-74E55436DF17}" type="pres">
      <dgm:prSet presAssocID="{83BCB8EC-0D2E-4024-8467-8A8C5876E3EA}" presName="ThreeConn_1-2" presStyleLbl="fgAccFollowNode1" presStyleIdx="0" presStyleCnt="2">
        <dgm:presLayoutVars>
          <dgm:bulletEnabled val="1"/>
        </dgm:presLayoutVars>
      </dgm:prSet>
      <dgm:spPr/>
    </dgm:pt>
    <dgm:pt modelId="{B211BAB7-A364-4432-A375-7EAE7849F8F4}" type="pres">
      <dgm:prSet presAssocID="{83BCB8EC-0D2E-4024-8467-8A8C5876E3EA}" presName="ThreeConn_2-3" presStyleLbl="fgAccFollowNode1" presStyleIdx="1" presStyleCnt="2">
        <dgm:presLayoutVars>
          <dgm:bulletEnabled val="1"/>
        </dgm:presLayoutVars>
      </dgm:prSet>
      <dgm:spPr/>
    </dgm:pt>
    <dgm:pt modelId="{2B4BD49B-9332-4AA5-9FE3-12553101D031}" type="pres">
      <dgm:prSet presAssocID="{83BCB8EC-0D2E-4024-8467-8A8C5876E3EA}" presName="ThreeNodes_1_text" presStyleLbl="node1" presStyleIdx="2" presStyleCnt="3">
        <dgm:presLayoutVars>
          <dgm:bulletEnabled val="1"/>
        </dgm:presLayoutVars>
      </dgm:prSet>
      <dgm:spPr/>
    </dgm:pt>
    <dgm:pt modelId="{90AF2B36-C595-4CD7-B57C-8E1C98630228}" type="pres">
      <dgm:prSet presAssocID="{83BCB8EC-0D2E-4024-8467-8A8C5876E3EA}" presName="ThreeNodes_2_text" presStyleLbl="node1" presStyleIdx="2" presStyleCnt="3">
        <dgm:presLayoutVars>
          <dgm:bulletEnabled val="1"/>
        </dgm:presLayoutVars>
      </dgm:prSet>
      <dgm:spPr/>
    </dgm:pt>
    <dgm:pt modelId="{CA990A98-F6B4-49D7-ABA5-EAF8BAE6FB33}" type="pres">
      <dgm:prSet presAssocID="{83BCB8EC-0D2E-4024-8467-8A8C5876E3EA}" presName="ThreeNodes_3_text" presStyleLbl="node1" presStyleIdx="2" presStyleCnt="3">
        <dgm:presLayoutVars>
          <dgm:bulletEnabled val="1"/>
        </dgm:presLayoutVars>
      </dgm:prSet>
      <dgm:spPr/>
    </dgm:pt>
  </dgm:ptLst>
  <dgm:cxnLst>
    <dgm:cxn modelId="{7A6AABFF-DD9A-4468-9B65-AE99034F2C1A}" type="presOf" srcId="{72818D07-15BD-47BF-8931-D9E43ED717DE}" destId="{90AF2B36-C595-4CD7-B57C-8E1C98630228}" srcOrd="1" destOrd="0" presId="urn:microsoft.com/office/officeart/2005/8/layout/vProcess5"/>
    <dgm:cxn modelId="{E07358B6-CFA4-4651-90AD-5FBA04FCFD9F}" type="presOf" srcId="{A6B88BCF-3A3C-4480-8CEC-1DB73810E4D3}" destId="{2B4BD49B-9332-4AA5-9FE3-12553101D031}" srcOrd="1" destOrd="0" presId="urn:microsoft.com/office/officeart/2005/8/layout/vProcess5"/>
    <dgm:cxn modelId="{20AC0361-8900-4B58-A680-77035791A8AD}" type="presOf" srcId="{83BCB8EC-0D2E-4024-8467-8A8C5876E3EA}" destId="{86A248F1-CA64-4212-92A9-0A2114ED64B5}" srcOrd="0" destOrd="0" presId="urn:microsoft.com/office/officeart/2005/8/layout/vProcess5"/>
    <dgm:cxn modelId="{D14A741C-AC8F-4B6E-8E63-69A35EFA3D78}" type="presOf" srcId="{A6B88BCF-3A3C-4480-8CEC-1DB73810E4D3}" destId="{D07E6702-7D70-4E04-8F20-D6B1A27B902B}" srcOrd="0" destOrd="0" presId="urn:microsoft.com/office/officeart/2005/8/layout/vProcess5"/>
    <dgm:cxn modelId="{FF8BD8FB-4D6B-4C9E-8150-F7C4ADE46D0E}" type="presOf" srcId="{B9CEE62A-CF22-46B4-8D5B-F35BE4AECD30}" destId="{B211BAB7-A364-4432-A375-7EAE7849F8F4}" srcOrd="0" destOrd="0" presId="urn:microsoft.com/office/officeart/2005/8/layout/vProcess5"/>
    <dgm:cxn modelId="{53958738-F1CE-4983-82A1-29FF87C4F417}" type="presOf" srcId="{97F19476-03A9-48B7-AB9F-95B90FB6ACA6}" destId="{CA990A98-F6B4-49D7-ABA5-EAF8BAE6FB33}" srcOrd="1" destOrd="0" presId="urn:microsoft.com/office/officeart/2005/8/layout/vProcess5"/>
    <dgm:cxn modelId="{2A20A6DA-A425-4D4B-A596-070D55CD779A}" type="presOf" srcId="{A07C5EEC-7054-4023-AFCC-76FCFAA2BD37}" destId="{B8864301-A80D-420F-93C2-74E55436DF17}" srcOrd="0" destOrd="0" presId="urn:microsoft.com/office/officeart/2005/8/layout/vProcess5"/>
    <dgm:cxn modelId="{EC768169-867C-4232-A2BA-39DF47F5A50E}" srcId="{83BCB8EC-0D2E-4024-8467-8A8C5876E3EA}" destId="{97F19476-03A9-48B7-AB9F-95B90FB6ACA6}" srcOrd="2" destOrd="0" parTransId="{771FE3CF-5851-430D-9E06-45622BD779F0}" sibTransId="{3D3F711A-BC1D-4D41-9655-4801EB024590}"/>
    <dgm:cxn modelId="{9B4E5459-F44F-4D5A-AC86-99141E4D8FEB}" type="presOf" srcId="{72818D07-15BD-47BF-8931-D9E43ED717DE}" destId="{840D3957-7827-4D47-BC15-D5EE7294368E}" srcOrd="0" destOrd="0" presId="urn:microsoft.com/office/officeart/2005/8/layout/vProcess5"/>
    <dgm:cxn modelId="{A5E7478B-AE66-4298-87FD-1251ADD3167A}" srcId="{83BCB8EC-0D2E-4024-8467-8A8C5876E3EA}" destId="{72818D07-15BD-47BF-8931-D9E43ED717DE}" srcOrd="1" destOrd="0" parTransId="{7E37A75F-1B27-4D63-98E9-D3D44BAA8F8B}" sibTransId="{B9CEE62A-CF22-46B4-8D5B-F35BE4AECD30}"/>
    <dgm:cxn modelId="{CE1886DE-2807-4B9B-B9B0-4583AB2D67F7}" type="presOf" srcId="{97F19476-03A9-48B7-AB9F-95B90FB6ACA6}" destId="{DC3105BF-79A4-4D1E-81BB-12D4B0284E0F}" srcOrd="0" destOrd="0" presId="urn:microsoft.com/office/officeart/2005/8/layout/vProcess5"/>
    <dgm:cxn modelId="{DCB51759-F255-469D-A992-62BD9F76509D}" srcId="{83BCB8EC-0D2E-4024-8467-8A8C5876E3EA}" destId="{A6B88BCF-3A3C-4480-8CEC-1DB73810E4D3}" srcOrd="0" destOrd="0" parTransId="{6458BE8B-4344-47C2-BC15-1349EC154A58}" sibTransId="{A07C5EEC-7054-4023-AFCC-76FCFAA2BD37}"/>
    <dgm:cxn modelId="{263F7BFA-A80E-4FF8-B37C-5635463C97C0}" type="presParOf" srcId="{86A248F1-CA64-4212-92A9-0A2114ED64B5}" destId="{5DF8F8A7-AC17-4DE7-BFFF-10AC4F78F9C3}" srcOrd="0" destOrd="0" presId="urn:microsoft.com/office/officeart/2005/8/layout/vProcess5"/>
    <dgm:cxn modelId="{72E1E2F0-F614-4772-A5E4-CBE742725D22}" type="presParOf" srcId="{86A248F1-CA64-4212-92A9-0A2114ED64B5}" destId="{D07E6702-7D70-4E04-8F20-D6B1A27B902B}" srcOrd="1" destOrd="0" presId="urn:microsoft.com/office/officeart/2005/8/layout/vProcess5"/>
    <dgm:cxn modelId="{7FEC4466-8CE6-4EED-995E-4CED03A748D0}" type="presParOf" srcId="{86A248F1-CA64-4212-92A9-0A2114ED64B5}" destId="{840D3957-7827-4D47-BC15-D5EE7294368E}" srcOrd="2" destOrd="0" presId="urn:microsoft.com/office/officeart/2005/8/layout/vProcess5"/>
    <dgm:cxn modelId="{517D9A66-7D67-4244-91DF-17898206AC38}" type="presParOf" srcId="{86A248F1-CA64-4212-92A9-0A2114ED64B5}" destId="{DC3105BF-79A4-4D1E-81BB-12D4B0284E0F}" srcOrd="3" destOrd="0" presId="urn:microsoft.com/office/officeart/2005/8/layout/vProcess5"/>
    <dgm:cxn modelId="{3BCC0E1B-A541-4B4E-A49B-B4ABBC961904}" type="presParOf" srcId="{86A248F1-CA64-4212-92A9-0A2114ED64B5}" destId="{B8864301-A80D-420F-93C2-74E55436DF17}" srcOrd="4" destOrd="0" presId="urn:microsoft.com/office/officeart/2005/8/layout/vProcess5"/>
    <dgm:cxn modelId="{5BF16180-D9E2-4189-8C2C-B7648C0F370E}" type="presParOf" srcId="{86A248F1-CA64-4212-92A9-0A2114ED64B5}" destId="{B211BAB7-A364-4432-A375-7EAE7849F8F4}" srcOrd="5" destOrd="0" presId="urn:microsoft.com/office/officeart/2005/8/layout/vProcess5"/>
    <dgm:cxn modelId="{7FAB53BD-173D-4CD0-97C0-5456E0061B1A}" type="presParOf" srcId="{86A248F1-CA64-4212-92A9-0A2114ED64B5}" destId="{2B4BD49B-9332-4AA5-9FE3-12553101D031}" srcOrd="6" destOrd="0" presId="urn:microsoft.com/office/officeart/2005/8/layout/vProcess5"/>
    <dgm:cxn modelId="{893FE371-A027-4338-AC6F-6A9F92A80E90}" type="presParOf" srcId="{86A248F1-CA64-4212-92A9-0A2114ED64B5}" destId="{90AF2B36-C595-4CD7-B57C-8E1C98630228}" srcOrd="7" destOrd="0" presId="urn:microsoft.com/office/officeart/2005/8/layout/vProcess5"/>
    <dgm:cxn modelId="{58523245-37D7-453E-B103-A89CAFD99247}" type="presParOf" srcId="{86A248F1-CA64-4212-92A9-0A2114ED64B5}" destId="{CA990A98-F6B4-49D7-ABA5-EAF8BAE6FB33}" srcOrd="8" destOrd="0" presId="urn:microsoft.com/office/officeart/2005/8/layout/vProcess5"/>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FAA9C2-3223-4F55-AFE5-220C68A67C41}">
      <dsp:nvSpPr>
        <dsp:cNvPr id="0" name=""/>
        <dsp:cNvSpPr/>
      </dsp:nvSpPr>
      <dsp:spPr>
        <a:xfrm>
          <a:off x="0" y="4587089"/>
          <a:ext cx="9152164" cy="1003543"/>
        </a:xfrm>
        <a:prstGeom prst="rec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220472" numCol="1" spcCol="1270" anchor="ctr" anchorCtr="0">
          <a:noAutofit/>
        </a:bodyPr>
        <a:lstStyle/>
        <a:p>
          <a:pPr lvl="0" algn="ctr" defTabSz="1377950" rtl="0">
            <a:lnSpc>
              <a:spcPct val="90000"/>
            </a:lnSpc>
            <a:spcBef>
              <a:spcPct val="0"/>
            </a:spcBef>
            <a:spcAft>
              <a:spcPct val="35000"/>
            </a:spcAft>
          </a:pPr>
          <a:r>
            <a:rPr lang="en-GB" sz="3100" kern="1200" smtClean="0">
              <a:latin typeface="Times New Roman" pitchFamily="18" charset="0"/>
              <a:cs typeface="Times New Roman" pitchFamily="18" charset="0"/>
            </a:rPr>
            <a:t>3. Qistirib </a:t>
          </a:r>
          <a:r>
            <a:rPr lang="uz-Cyrl-UZ" sz="3100" kern="1200" smtClean="0">
              <a:latin typeface="Times New Roman" pitchFamily="18" charset="0"/>
              <a:cs typeface="Times New Roman" pitchFamily="18" charset="0"/>
            </a:rPr>
            <a:t>mahkamlangan</a:t>
          </a:r>
          <a:r>
            <a:rPr lang="en-GB" sz="3100" kern="1200" smtClean="0">
              <a:latin typeface="Times New Roman" pitchFamily="18" charset="0"/>
              <a:cs typeface="Times New Roman" pitchFamily="18" charset="0"/>
            </a:rPr>
            <a:t> tayanch.</a:t>
          </a:r>
          <a:endParaRPr lang="ru-RU" sz="3100" kern="1200">
            <a:latin typeface="Times New Roman" pitchFamily="18" charset="0"/>
            <a:cs typeface="Times New Roman" pitchFamily="18" charset="0"/>
          </a:endParaRPr>
        </a:p>
      </dsp:txBody>
      <dsp:txXfrm>
        <a:off x="0" y="4587089"/>
        <a:ext cx="9152164" cy="1003543"/>
      </dsp:txXfrm>
    </dsp:sp>
    <dsp:sp modelId="{E00C45F8-31E7-4A6A-8AEA-0877D54ABFDA}">
      <dsp:nvSpPr>
        <dsp:cNvPr id="0" name=""/>
        <dsp:cNvSpPr/>
      </dsp:nvSpPr>
      <dsp:spPr>
        <a:xfrm rot="10800000">
          <a:off x="0" y="3058693"/>
          <a:ext cx="9152164" cy="1543449"/>
        </a:xfrm>
        <a:prstGeom prst="upArrowCallou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220472" numCol="1" spcCol="1270" anchor="ctr" anchorCtr="0">
          <a:noAutofit/>
        </a:bodyPr>
        <a:lstStyle/>
        <a:p>
          <a:pPr lvl="0" algn="ctr" defTabSz="1377950" rtl="0">
            <a:lnSpc>
              <a:spcPct val="90000"/>
            </a:lnSpc>
            <a:spcBef>
              <a:spcPct val="0"/>
            </a:spcBef>
            <a:spcAft>
              <a:spcPct val="35000"/>
            </a:spcAft>
          </a:pPr>
          <a:r>
            <a:rPr lang="en-GB" sz="3100" kern="1200" dirty="0" smtClean="0">
              <a:latin typeface="Times New Roman" pitchFamily="18" charset="0"/>
              <a:cs typeface="Times New Roman" pitchFamily="18" charset="0"/>
            </a:rPr>
            <a:t>2. </a:t>
          </a:r>
          <a:r>
            <a:rPr lang="en-GB" sz="3100" kern="1200" dirty="0" err="1" smtClean="0">
              <a:latin typeface="Times New Roman" pitchFamily="18" charset="0"/>
              <a:cs typeface="Times New Roman" pitchFamily="18" charset="0"/>
            </a:rPr>
            <a:t>Silindrik</a:t>
          </a:r>
          <a:r>
            <a:rPr lang="en-GB" sz="3100" kern="1200" dirty="0" smtClean="0">
              <a:latin typeface="Times New Roman" pitchFamily="18" charset="0"/>
              <a:cs typeface="Times New Roman" pitchFamily="18" charset="0"/>
            </a:rPr>
            <a:t> </a:t>
          </a:r>
          <a:r>
            <a:rPr lang="en-GB" sz="3100" kern="1200" dirty="0" err="1" smtClean="0">
              <a:latin typeface="Times New Roman" pitchFamily="18" charset="0"/>
              <a:cs typeface="Times New Roman" pitchFamily="18" charset="0"/>
            </a:rPr>
            <a:t>sharnirli</a:t>
          </a:r>
          <a:r>
            <a:rPr lang="en-GB" sz="3100" kern="1200" dirty="0" smtClean="0">
              <a:latin typeface="Times New Roman" pitchFamily="18" charset="0"/>
              <a:cs typeface="Times New Roman" pitchFamily="18" charset="0"/>
            </a:rPr>
            <a:t> </a:t>
          </a:r>
          <a:r>
            <a:rPr lang="uz-Cyrl-UZ" sz="3100" kern="1200" dirty="0" smtClean="0">
              <a:latin typeface="Times New Roman" pitchFamily="18" charset="0"/>
              <a:cs typeface="Times New Roman" pitchFamily="18" charset="0"/>
            </a:rPr>
            <a:t>q</a:t>
          </a:r>
          <a:r>
            <a:rPr lang="en-GB" sz="3100" kern="1200" dirty="0" err="1" smtClean="0">
              <a:latin typeface="Times New Roman" pitchFamily="18" charset="0"/>
              <a:cs typeface="Times New Roman" pitchFamily="18" charset="0"/>
            </a:rPr>
            <a:t>o’z</a:t>
          </a:r>
          <a:r>
            <a:rPr lang="uz-Cyrl-UZ" sz="3100" kern="1200" dirty="0" smtClean="0">
              <a:latin typeface="Times New Roman" pitchFamily="18" charset="0"/>
              <a:cs typeface="Times New Roman" pitchFamily="18" charset="0"/>
            </a:rPr>
            <a:t>g’</a:t>
          </a:r>
          <a:r>
            <a:rPr lang="en-GB" sz="3100" kern="1200" dirty="0" err="1" smtClean="0">
              <a:latin typeface="Times New Roman" pitchFamily="18" charset="0"/>
              <a:cs typeface="Times New Roman" pitchFamily="18" charset="0"/>
            </a:rPr>
            <a:t>aluvchan</a:t>
          </a:r>
          <a:r>
            <a:rPr lang="en-GB" sz="3100" kern="1200" dirty="0" smtClean="0">
              <a:latin typeface="Times New Roman" pitchFamily="18" charset="0"/>
              <a:cs typeface="Times New Roman" pitchFamily="18" charset="0"/>
            </a:rPr>
            <a:t> </a:t>
          </a:r>
          <a:r>
            <a:rPr lang="en-GB" sz="3100" kern="1200" dirty="0" err="1" smtClean="0">
              <a:latin typeface="Times New Roman" pitchFamily="18" charset="0"/>
              <a:cs typeface="Times New Roman" pitchFamily="18" charset="0"/>
            </a:rPr>
            <a:t>tayanch</a:t>
          </a:r>
          <a:r>
            <a:rPr lang="en-GB" sz="3100" kern="1200" dirty="0" smtClean="0">
              <a:latin typeface="Times New Roman" pitchFamily="18" charset="0"/>
              <a:cs typeface="Times New Roman" pitchFamily="18" charset="0"/>
            </a:rPr>
            <a:t>.</a:t>
          </a:r>
          <a:endParaRPr lang="ru-RU" sz="3100" kern="1200" dirty="0">
            <a:latin typeface="Times New Roman" pitchFamily="18" charset="0"/>
            <a:cs typeface="Times New Roman" pitchFamily="18" charset="0"/>
          </a:endParaRPr>
        </a:p>
      </dsp:txBody>
      <dsp:txXfrm rot="10800000">
        <a:off x="0" y="3058693"/>
        <a:ext cx="9152164" cy="1002887"/>
      </dsp:txXfrm>
    </dsp:sp>
    <dsp:sp modelId="{FE7D08D9-17CE-4765-B876-9EB3BCB81278}">
      <dsp:nvSpPr>
        <dsp:cNvPr id="0" name=""/>
        <dsp:cNvSpPr/>
      </dsp:nvSpPr>
      <dsp:spPr>
        <a:xfrm rot="10800000">
          <a:off x="0" y="1530297"/>
          <a:ext cx="9152164" cy="1543449"/>
        </a:xfrm>
        <a:prstGeom prst="upArrowCallou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220472" numCol="1" spcCol="1270" anchor="ctr" anchorCtr="0">
          <a:noAutofit/>
        </a:bodyPr>
        <a:lstStyle/>
        <a:p>
          <a:pPr lvl="0" algn="ctr" defTabSz="1377950" rtl="0">
            <a:lnSpc>
              <a:spcPct val="90000"/>
            </a:lnSpc>
            <a:spcBef>
              <a:spcPct val="0"/>
            </a:spcBef>
            <a:spcAft>
              <a:spcPct val="35000"/>
            </a:spcAft>
          </a:pPr>
          <a:r>
            <a:rPr lang="en-GB" sz="3100" kern="1200" dirty="0" smtClean="0">
              <a:latin typeface="Times New Roman" pitchFamily="18" charset="0"/>
              <a:cs typeface="Times New Roman" pitchFamily="18" charset="0"/>
            </a:rPr>
            <a:t>1. </a:t>
          </a:r>
          <a:r>
            <a:rPr lang="en-GB" sz="3100" kern="1200" dirty="0" err="1" smtClean="0">
              <a:latin typeface="Times New Roman" pitchFamily="18" charset="0"/>
              <a:cs typeface="Times New Roman" pitchFamily="18" charset="0"/>
            </a:rPr>
            <a:t>Silindrik</a:t>
          </a:r>
          <a:r>
            <a:rPr lang="en-GB" sz="3100" kern="1200" dirty="0" smtClean="0">
              <a:latin typeface="Times New Roman" pitchFamily="18" charset="0"/>
              <a:cs typeface="Times New Roman" pitchFamily="18" charset="0"/>
            </a:rPr>
            <a:t> </a:t>
          </a:r>
          <a:r>
            <a:rPr lang="en-GB" sz="3100" kern="1200" dirty="0" err="1" smtClean="0">
              <a:latin typeface="Times New Roman" pitchFamily="18" charset="0"/>
              <a:cs typeface="Times New Roman" pitchFamily="18" charset="0"/>
            </a:rPr>
            <a:t>sharnirli</a:t>
          </a:r>
          <a:r>
            <a:rPr lang="en-GB" sz="3100" kern="1200" dirty="0" smtClean="0">
              <a:latin typeface="Times New Roman" pitchFamily="18" charset="0"/>
              <a:cs typeface="Times New Roman" pitchFamily="18" charset="0"/>
            </a:rPr>
            <a:t> </a:t>
          </a:r>
          <a:r>
            <a:rPr lang="uz-Cyrl-UZ" sz="3100" kern="1200" dirty="0" smtClean="0">
              <a:latin typeface="Times New Roman" pitchFamily="18" charset="0"/>
              <a:cs typeface="Times New Roman" pitchFamily="18" charset="0"/>
            </a:rPr>
            <a:t>q</a:t>
          </a:r>
          <a:r>
            <a:rPr lang="en-GB" sz="3100" kern="1200" dirty="0" err="1" smtClean="0">
              <a:latin typeface="Times New Roman" pitchFamily="18" charset="0"/>
              <a:cs typeface="Times New Roman" pitchFamily="18" charset="0"/>
            </a:rPr>
            <a:t>o’z</a:t>
          </a:r>
          <a:r>
            <a:rPr lang="uz-Cyrl-UZ" sz="3100" kern="1200" dirty="0" smtClean="0">
              <a:latin typeface="Times New Roman" pitchFamily="18" charset="0"/>
              <a:cs typeface="Times New Roman" pitchFamily="18" charset="0"/>
            </a:rPr>
            <a:t>g’</a:t>
          </a:r>
          <a:r>
            <a:rPr lang="en-GB" sz="3100" kern="1200" dirty="0" smtClean="0">
              <a:latin typeface="Times New Roman" pitchFamily="18" charset="0"/>
              <a:cs typeface="Times New Roman" pitchFamily="18" charset="0"/>
            </a:rPr>
            <a:t>almas </a:t>
          </a:r>
          <a:r>
            <a:rPr lang="en-GB" sz="3100" kern="1200" dirty="0" err="1" smtClean="0">
              <a:latin typeface="Times New Roman" pitchFamily="18" charset="0"/>
              <a:cs typeface="Times New Roman" pitchFamily="18" charset="0"/>
            </a:rPr>
            <a:t>tayanch</a:t>
          </a:r>
          <a:r>
            <a:rPr lang="en-GB" sz="3100" kern="1200" dirty="0" smtClean="0">
              <a:latin typeface="Times New Roman" pitchFamily="18" charset="0"/>
              <a:cs typeface="Times New Roman" pitchFamily="18" charset="0"/>
            </a:rPr>
            <a:t>.</a:t>
          </a:r>
          <a:endParaRPr lang="ru-RU" sz="3100" kern="1200" dirty="0">
            <a:latin typeface="Times New Roman" pitchFamily="18" charset="0"/>
            <a:cs typeface="Times New Roman" pitchFamily="18" charset="0"/>
          </a:endParaRPr>
        </a:p>
      </dsp:txBody>
      <dsp:txXfrm rot="10800000">
        <a:off x="0" y="1530297"/>
        <a:ext cx="9152164" cy="1002887"/>
      </dsp:txXfrm>
    </dsp:sp>
    <dsp:sp modelId="{FEBB04E6-257A-4036-906E-6EB617058F5F}">
      <dsp:nvSpPr>
        <dsp:cNvPr id="0" name=""/>
        <dsp:cNvSpPr/>
      </dsp:nvSpPr>
      <dsp:spPr>
        <a:xfrm rot="10800000">
          <a:off x="0" y="1901"/>
          <a:ext cx="9152164" cy="1543449"/>
        </a:xfrm>
        <a:prstGeom prst="upArrowCallout">
          <a:avLst/>
        </a:prstGeom>
        <a:solidFill>
          <a:srgbClr val="7030A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472" tIns="220472" rIns="220472" bIns="220472" numCol="1" spcCol="1270" anchor="ctr" anchorCtr="0">
          <a:noAutofit/>
        </a:bodyPr>
        <a:lstStyle/>
        <a:p>
          <a:pPr lvl="0" algn="ctr" defTabSz="1377950" rtl="0">
            <a:lnSpc>
              <a:spcPct val="90000"/>
            </a:lnSpc>
            <a:spcBef>
              <a:spcPct val="0"/>
            </a:spcBef>
            <a:spcAft>
              <a:spcPct val="35000"/>
            </a:spcAft>
          </a:pPr>
          <a:r>
            <a:rPr lang="en-GB" sz="3100" kern="1200" smtClean="0">
              <a:latin typeface="Times New Roman" pitchFamily="18" charset="0"/>
              <a:cs typeface="Times New Roman" pitchFamily="18" charset="0"/>
            </a:rPr>
            <a:t>Tayanchlar as</a:t>
          </a:r>
          <a:r>
            <a:rPr lang="ru-RU" sz="3100" kern="1200" smtClean="0">
              <a:latin typeface="Times New Roman" pitchFamily="18" charset="0"/>
              <a:cs typeface="Times New Roman" pitchFamily="18" charset="0"/>
            </a:rPr>
            <a:t>о</a:t>
          </a:r>
          <a:r>
            <a:rPr lang="en-GB" sz="3100" kern="1200" smtClean="0">
              <a:latin typeface="Times New Roman" pitchFamily="18" charset="0"/>
              <a:cs typeface="Times New Roman" pitchFamily="18" charset="0"/>
            </a:rPr>
            <a:t>sa</a:t>
          </a:r>
          <a:r>
            <a:rPr lang="uz-Cyrl-UZ" sz="3100" kern="1200" smtClean="0">
              <a:latin typeface="Times New Roman" pitchFamily="18" charset="0"/>
              <a:cs typeface="Times New Roman" pitchFamily="18" charset="0"/>
            </a:rPr>
            <a:t>n q</a:t>
          </a:r>
          <a:r>
            <a:rPr lang="en-GB" sz="3100" kern="1200" smtClean="0">
              <a:latin typeface="Times New Roman" pitchFamily="18" charset="0"/>
              <a:cs typeface="Times New Roman" pitchFamily="18" charset="0"/>
            </a:rPr>
            <a:t>uyidagi uch turdan ib</a:t>
          </a:r>
          <a:r>
            <a:rPr lang="ru-RU" sz="3100" kern="1200" smtClean="0">
              <a:latin typeface="Times New Roman" pitchFamily="18" charset="0"/>
              <a:cs typeface="Times New Roman" pitchFamily="18" charset="0"/>
            </a:rPr>
            <a:t>о</a:t>
          </a:r>
          <a:r>
            <a:rPr lang="en-GB" sz="3100" kern="1200" smtClean="0">
              <a:latin typeface="Times New Roman" pitchFamily="18" charset="0"/>
              <a:cs typeface="Times New Roman" pitchFamily="18" charset="0"/>
            </a:rPr>
            <a:t>rat bo’ladi:</a:t>
          </a:r>
          <a:endParaRPr lang="ru-RU" sz="3100" kern="1200">
            <a:latin typeface="Times New Roman" pitchFamily="18" charset="0"/>
            <a:cs typeface="Times New Roman" pitchFamily="18" charset="0"/>
          </a:endParaRPr>
        </a:p>
      </dsp:txBody>
      <dsp:txXfrm rot="10800000">
        <a:off x="0" y="1901"/>
        <a:ext cx="9152164" cy="10028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1E49C-36DD-4438-B8CF-C6CDC4036AD8}">
      <dsp:nvSpPr>
        <dsp:cNvPr id="0" name=""/>
        <dsp:cNvSpPr/>
      </dsp:nvSpPr>
      <dsp:spPr>
        <a:xfrm>
          <a:off x="0" y="0"/>
          <a:ext cx="5277420" cy="5277420"/>
        </a:xfrm>
        <a:prstGeom prst="pie">
          <a:avLst>
            <a:gd name="adj1" fmla="val 5400000"/>
            <a:gd name="adj2" fmla="val 16200000"/>
          </a:avLst>
        </a:prstGeom>
        <a:solidFill>
          <a:srgbClr val="FF0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sp>
    <dsp:sp modelId="{5BEE6A4A-E6C4-4789-B780-39B90AD0751E}">
      <dsp:nvSpPr>
        <dsp:cNvPr id="0" name=""/>
        <dsp:cNvSpPr/>
      </dsp:nvSpPr>
      <dsp:spPr>
        <a:xfrm>
          <a:off x="2638710" y="0"/>
          <a:ext cx="7568290" cy="5277420"/>
        </a:xfrm>
        <a:prstGeom prst="rect">
          <a:avLst/>
        </a:prstGeom>
        <a:solidFill>
          <a:srgbClr val="FFFF00">
            <a:alpha val="90000"/>
          </a:srgbClr>
        </a:solidFill>
        <a:ln w="9525" cap="flat" cmpd="sng" algn="ctr">
          <a:solidFill>
            <a:schemeClr val="accent1">
              <a:hueOff val="0"/>
              <a:satOff val="0"/>
              <a:lumOff val="0"/>
              <a:alphaOff val="0"/>
            </a:schemeClr>
          </a:solidFill>
          <a:prstDash val="solid"/>
        </a:ln>
        <a:effectLst/>
        <a:sp3d z="-60000" extrusionH="63500" prstMaterial="matte"/>
      </dsp:spPr>
      <dsp:style>
        <a:lnRef idx="1">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smtClean="0"/>
            <a:t>Agar eguvchi mоment balkaning ustki tоlalarini siqib, pastki tоlalarini cho’zsa, ishоra musbat aksincha esa manfiy bo’ladi. Agar balkaning chap tоmоniga qo’yilgan tashki kuchlarning teng ta`sir etuvchisi shu kesimda pastdan yukоriga o’ng tоmоniga qo’yilgan tashki kuchlarning teng ta`sir etuvchisi – yuqоridan pastga yo’nalgan bo’lsa, Q – kuchi musbat aksincha esa manfiy оlinad</a:t>
          </a:r>
          <a:endParaRPr lang="ru-RU" sz="3300" kern="1200"/>
        </a:p>
      </dsp:txBody>
      <dsp:txXfrm>
        <a:off x="2638710" y="0"/>
        <a:ext cx="7568290" cy="52774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E6702-7D70-4E04-8F20-D6B1A27B902B}">
      <dsp:nvSpPr>
        <dsp:cNvPr id="0" name=""/>
        <dsp:cNvSpPr/>
      </dsp:nvSpPr>
      <dsp:spPr>
        <a:xfrm>
          <a:off x="0" y="0"/>
          <a:ext cx="8675950" cy="1505027"/>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uz-Cyrl-UZ" sz="1900" b="1" kern="1200" dirty="0" smtClean="0">
              <a:latin typeface="Times New Roman" pitchFamily="18" charset="0"/>
              <a:cs typeface="Times New Roman" pitchFamily="18" charset="0"/>
            </a:rPr>
            <a:t>YUQОRIDA KELTIRILGAN MULОHAZALAR ASОSIDA SОF EGILISH NAZARIYASINING GIPОTEZALARINI QUYIDAGICHA TA`RIFLAYMIZ:</a:t>
          </a:r>
          <a:endParaRPr lang="ru-RU" sz="1900" b="1" kern="1200" dirty="0">
            <a:latin typeface="Times New Roman" pitchFamily="18" charset="0"/>
            <a:cs typeface="Times New Roman" pitchFamily="18" charset="0"/>
          </a:endParaRPr>
        </a:p>
      </dsp:txBody>
      <dsp:txXfrm>
        <a:off x="44081" y="44081"/>
        <a:ext cx="7051907" cy="1416865"/>
      </dsp:txXfrm>
    </dsp:sp>
    <dsp:sp modelId="{840D3957-7827-4D47-BC15-D5EE7294368E}">
      <dsp:nvSpPr>
        <dsp:cNvPr id="0" name=""/>
        <dsp:cNvSpPr/>
      </dsp:nvSpPr>
      <dsp:spPr>
        <a:xfrm>
          <a:off x="765524" y="1755865"/>
          <a:ext cx="8675950" cy="1505027"/>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kern="1200" dirty="0" smtClean="0">
              <a:latin typeface="Times New Roman" pitchFamily="18" charset="0"/>
              <a:cs typeface="Times New Roman" pitchFamily="18" charset="0"/>
            </a:rPr>
            <a:t>a) sоf egilishda balkaning defоrmatsiyagacha tekis bulgan ko’ndalang kesimlari defоrmatsiyadan keyin ham tekisligicha kоladi. Bu qоida ko’pincha tekis ko’ndalang kesim gipоtezasi yoki Bernulli gipоtezasi deyiladi. Bu gipоtezani 1705 yilda Ya.Bernulli o’z ishlarida bayon etgan.</a:t>
          </a:r>
          <a:endParaRPr lang="ru-RU" sz="1900" kern="1200" dirty="0">
            <a:latin typeface="Times New Roman" pitchFamily="18" charset="0"/>
            <a:cs typeface="Times New Roman" pitchFamily="18" charset="0"/>
          </a:endParaRPr>
        </a:p>
      </dsp:txBody>
      <dsp:txXfrm>
        <a:off x="809605" y="1799946"/>
        <a:ext cx="6843995" cy="1416865"/>
      </dsp:txXfrm>
    </dsp:sp>
    <dsp:sp modelId="{DC3105BF-79A4-4D1E-81BB-12D4B0284E0F}">
      <dsp:nvSpPr>
        <dsp:cNvPr id="0" name=""/>
        <dsp:cNvSpPr/>
      </dsp:nvSpPr>
      <dsp:spPr>
        <a:xfrm>
          <a:off x="1531049" y="3511730"/>
          <a:ext cx="8675950" cy="1505027"/>
        </a:xfrm>
        <a:prstGeom prst="roundRect">
          <a:avLst>
            <a:gd name="adj" fmla="val 10000"/>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uz-Cyrl-UZ" sz="1900" kern="1200" dirty="0" smtClean="0">
              <a:latin typeface="Times New Roman" pitchFamily="18" charset="0"/>
              <a:cs typeface="Times New Roman" pitchFamily="18" charset="0"/>
            </a:rPr>
            <a:t>b) balkaning bo’ylama tоlalari kesimning kengligi bo’yicha o’zarо hech qanday kuchlanish ko’rsatmaydi, nоrmal kuchlanishlar ta`siridan tоlalar faqat cho’ziladi yoki siqiladi.</a:t>
          </a:r>
          <a:endParaRPr lang="ru-RU" sz="1900" kern="1200" dirty="0">
            <a:latin typeface="Times New Roman" pitchFamily="18" charset="0"/>
            <a:cs typeface="Times New Roman" pitchFamily="18" charset="0"/>
          </a:endParaRPr>
        </a:p>
      </dsp:txBody>
      <dsp:txXfrm>
        <a:off x="1575130" y="3555811"/>
        <a:ext cx="6843995" cy="1416865"/>
      </dsp:txXfrm>
    </dsp:sp>
    <dsp:sp modelId="{B8864301-A80D-420F-93C2-74E55436DF17}">
      <dsp:nvSpPr>
        <dsp:cNvPr id="0" name=""/>
        <dsp:cNvSpPr/>
      </dsp:nvSpPr>
      <dsp:spPr>
        <a:xfrm>
          <a:off x="7697682" y="1141312"/>
          <a:ext cx="978267" cy="978267"/>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7917792" y="1141312"/>
        <a:ext cx="538047" cy="736146"/>
      </dsp:txXfrm>
    </dsp:sp>
    <dsp:sp modelId="{B211BAB7-A364-4432-A375-7EAE7849F8F4}">
      <dsp:nvSpPr>
        <dsp:cNvPr id="0" name=""/>
        <dsp:cNvSpPr/>
      </dsp:nvSpPr>
      <dsp:spPr>
        <a:xfrm>
          <a:off x="8463207" y="2887144"/>
          <a:ext cx="978267" cy="978267"/>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8683317" y="2887144"/>
        <a:ext cx="538047" cy="736146"/>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image" Target="../media/image24.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31.wmf"/><Relationship Id="rId1" Type="http://schemas.openxmlformats.org/officeDocument/2006/relationships/image" Target="../media/image30.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9" name="Content Placeholder 8"/>
          <p:cNvSpPr>
            <a:spLocks noGrp="1"/>
          </p:cNvSpPr>
          <p:nvPr>
            <p:ph sz="quarter" idx="13"/>
          </p:nvPr>
        </p:nvSpPr>
        <p:spPr>
          <a:xfrm>
            <a:off x="902207" y="2679192"/>
            <a:ext cx="5096256"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6193536" y="2679192"/>
            <a:ext cx="5096256"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8A87A34-81AB-432B-8DAE-1953F412C126}" type="datetimeFigureOut">
              <a:rPr lang="en-US" smtClean="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48A87A34-81AB-432B-8DAE-1953F412C126}" type="datetimeFigureOut">
              <a:rPr lang="en-US" smtClean="0"/>
              <a:pPr/>
              <a:t>5/21/2021</a:t>
            </a:fld>
            <a:endParaRPr lang="en-US" dirty="0"/>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US" dirty="0"/>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6D22F896-40B5-4ADD-8801-0D06FADFA095}" type="slidenum">
              <a:rPr lang="en-US" smtClean="0"/>
              <a:pPr/>
              <a:t>‹#›</a:t>
            </a:fld>
            <a:endParaRPr lang="en-US" dirty="0"/>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2.wmf"/></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oleObject" Target="../embeddings/oleObject2.bin"/><Relationship Id="rId7"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image" Target="../media/image14.wmf"/><Relationship Id="rId9"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0.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2.wmf"/><Relationship Id="rId5" Type="http://schemas.openxmlformats.org/officeDocument/2006/relationships/oleObject" Target="../embeddings/oleObject6.bin"/><Relationship Id="rId4" Type="http://schemas.openxmlformats.org/officeDocument/2006/relationships/image" Target="../media/image21.wmf"/></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25.wmf"/><Relationship Id="rId5" Type="http://schemas.openxmlformats.org/officeDocument/2006/relationships/oleObject" Target="../embeddings/oleObject8.bin"/><Relationship Id="rId4" Type="http://schemas.openxmlformats.org/officeDocument/2006/relationships/image" Target="../media/image24.wm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26.wmf"/></Relationships>
</file>

<file path=ppt/slides/_rels/slide31.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28.wmf"/><Relationship Id="rId5" Type="http://schemas.openxmlformats.org/officeDocument/2006/relationships/oleObject" Target="../embeddings/oleObject11.bin"/><Relationship Id="rId4" Type="http://schemas.openxmlformats.org/officeDocument/2006/relationships/image" Target="../media/image27.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image" Target="../media/image31.wmf"/><Relationship Id="rId5" Type="http://schemas.openxmlformats.org/officeDocument/2006/relationships/oleObject" Target="../embeddings/oleObject14.bin"/><Relationship Id="rId4" Type="http://schemas.openxmlformats.org/officeDocument/2006/relationships/image" Target="../media/image30.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
          <p:cNvSpPr>
            <a:spLocks noChangeArrowheads="1"/>
          </p:cNvSpPr>
          <p:nvPr/>
        </p:nvSpPr>
        <p:spPr bwMode="auto">
          <a:xfrm>
            <a:off x="1110342" y="3008676"/>
            <a:ext cx="9522823"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3200" b="1"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Режа</a:t>
            </a:r>
            <a:r>
              <a:rPr kumimoji="0" lang="en-US" sz="3200" b="1" i="0" u="none" strike="noStrike" cap="none" normalizeH="0" baseline="0" dirty="0" smtClean="0">
                <a:ln>
                  <a:noFill/>
                </a:ln>
                <a:solidFill>
                  <a:srgbClr val="0000FF"/>
                </a:solidFill>
                <a:effectLst/>
                <a:latin typeface="Arial" pitchFamily="34" charset="0"/>
                <a:ea typeface="Times New Roman" pitchFamily="18" charset="0"/>
                <a:cs typeface="Arial" pitchFamily="34" charset="0"/>
              </a:rPr>
              <a:t>:</a:t>
            </a:r>
            <a:endParaRPr kumimoji="0" lang="ru-RU" sz="3200" b="0" i="0" u="none" strike="noStrike" cap="none" normalizeH="0" baseline="0" dirty="0" smtClean="0">
              <a:ln>
                <a:noFill/>
              </a:ln>
              <a:solidFill>
                <a:schemeClr val="tx1"/>
              </a:solidFill>
              <a:effectLst/>
              <a:latin typeface="Arial" pitchFamily="34" charset="0"/>
              <a:cs typeface="Arial" pitchFamily="34" charset="0"/>
            </a:endParaRPr>
          </a:p>
          <a:p>
            <a:pPr lvl="0" algn="just" defTabSz="914400" eaLnBrk="0" fontAlgn="base" hangingPunct="0">
              <a:spcBef>
                <a:spcPct val="0"/>
              </a:spcBef>
              <a:spcAft>
                <a:spcPct val="0"/>
              </a:spcAft>
            </a:pPr>
            <a:r>
              <a:rPr lang="ru-RU" sz="3200" dirty="0" smtClean="0">
                <a:latin typeface="Times New Roman" pitchFamily="18" charset="0"/>
                <a:cs typeface="Times New Roman" pitchFamily="18" charset="0"/>
              </a:rPr>
              <a:t>1. </a:t>
            </a:r>
            <a:r>
              <a:rPr lang="en-US" sz="3200" dirty="0" err="1" smtClean="0">
                <a:latin typeface="Times New Roman" pitchFamily="18" charset="0"/>
                <a:cs typeface="Times New Roman" pitchFamily="18" charset="0"/>
              </a:rPr>
              <a:t>Egilish</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haqida</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tushuncha</a:t>
            </a:r>
            <a:r>
              <a:rPr kumimoji="0" lang="uz-Cyrl-UZ" sz="3200" b="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3200" b="0" u="none" strike="noStrike" cap="none" normalizeH="0" baseline="0" dirty="0" smtClean="0">
              <a:ln>
                <a:noFill/>
              </a:ln>
              <a:solidFill>
                <a:schemeClr val="tx1"/>
              </a:solidFill>
              <a:effectLst/>
              <a:latin typeface="Times New Roman" pitchFamily="18" charset="0"/>
              <a:cs typeface="Times New Roman" pitchFamily="18" charset="0"/>
            </a:endParaRPr>
          </a:p>
          <a:p>
            <a:pPr lvl="0" algn="just" defTabSz="914400" eaLnBrk="0" fontAlgn="base" hangingPunct="0">
              <a:spcBef>
                <a:spcPct val="0"/>
              </a:spcBef>
              <a:spcAft>
                <a:spcPct val="0"/>
              </a:spcAft>
            </a:pPr>
            <a:r>
              <a:rPr kumimoji="0" lang="en-US" sz="3200" b="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2</a:t>
            </a:r>
            <a:r>
              <a:rPr kumimoji="0" lang="en-US" sz="3200" b="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lang="uz-Cyrl-UZ" sz="3200" dirty="0">
                <a:latin typeface="Times New Roman" pitchFamily="18" charset="0"/>
                <a:cs typeface="Times New Roman" pitchFamily="18" charset="0"/>
              </a:rPr>
              <a:t> Tayanchlarning turlari va </a:t>
            </a:r>
            <a:r>
              <a:rPr lang="uz-Cyrl-UZ" sz="3200" dirty="0" smtClean="0">
                <a:latin typeface="Times New Roman" pitchFamily="18" charset="0"/>
                <a:cs typeface="Times New Roman" pitchFamily="18" charset="0"/>
              </a:rPr>
              <a:t>reaksiyalari</a:t>
            </a:r>
            <a:endParaRPr kumimoji="0" lang="ru-RU" sz="3200" b="0" u="none" strike="noStrike" cap="none" normalizeH="0" baseline="0" dirty="0" smtClean="0">
              <a:ln>
                <a:noFill/>
              </a:ln>
              <a:solidFill>
                <a:schemeClr val="tx1"/>
              </a:solidFill>
              <a:effectLst/>
              <a:latin typeface="Times New Roman" pitchFamily="18" charset="0"/>
              <a:cs typeface="Times New Roman" pitchFamily="18" charset="0"/>
            </a:endParaRPr>
          </a:p>
          <a:p>
            <a:pPr lvl="0" algn="just" defTabSz="914400" eaLnBrk="0" fontAlgn="base" hangingPunct="0">
              <a:spcBef>
                <a:spcPct val="0"/>
              </a:spcBef>
              <a:spcAft>
                <a:spcPct val="0"/>
              </a:spcAf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3</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lang="uz-Cyrl-UZ" sz="3200" i="1" dirty="0"/>
              <a:t> </a:t>
            </a:r>
            <a:r>
              <a:rPr lang="uz-Cyrl-UZ" sz="3200" dirty="0">
                <a:latin typeface="Times New Roman" pitchFamily="18" charset="0"/>
                <a:cs typeface="Times New Roman" pitchFamily="18" charset="0"/>
              </a:rPr>
              <a:t>Ichki zo’riqish kuchlari</a:t>
            </a:r>
            <a:endParaRPr kumimoji="0" lang="ru-RU" sz="3200" b="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 name="Прямоугольник 1"/>
          <p:cNvSpPr/>
          <p:nvPr/>
        </p:nvSpPr>
        <p:spPr>
          <a:xfrm>
            <a:off x="1758043" y="836164"/>
            <a:ext cx="8390164" cy="1384995"/>
          </a:xfrm>
          <a:prstGeom prst="rect">
            <a:avLst/>
          </a:prstGeom>
        </p:spPr>
        <p:txBody>
          <a:bodyPr wrap="square">
            <a:spAutoFit/>
          </a:bodyPr>
          <a:lstStyle/>
          <a:p>
            <a:r>
              <a:rPr lang="en-US" sz="2800" b="1" cap="all" dirty="0">
                <a:latin typeface="Times New Roman" pitchFamily="18" charset="0"/>
                <a:cs typeface="Times New Roman" pitchFamily="18" charset="0"/>
              </a:rPr>
              <a:t>9</a:t>
            </a:r>
            <a:r>
              <a:rPr lang="uz-Cyrl-UZ" sz="2800" b="1" cap="all" dirty="0">
                <a:latin typeface="Times New Roman" pitchFamily="18" charset="0"/>
                <a:cs typeface="Times New Roman" pitchFamily="18" charset="0"/>
              </a:rPr>
              <a:t>-Ma`ruza</a:t>
            </a:r>
            <a:r>
              <a:rPr lang="en-US" sz="2800" b="1" cap="all" dirty="0">
                <a:latin typeface="Times New Roman" pitchFamily="18" charset="0"/>
                <a:cs typeface="Times New Roman" pitchFamily="18" charset="0"/>
              </a:rPr>
              <a:t>.</a:t>
            </a:r>
            <a:r>
              <a:rPr lang="en-US" sz="2800" cap="all" dirty="0">
                <a:latin typeface="Times New Roman" pitchFamily="18" charset="0"/>
                <a:cs typeface="Times New Roman" pitchFamily="18" charset="0"/>
              </a:rPr>
              <a:t> </a:t>
            </a:r>
            <a:r>
              <a:rPr lang="uz-Cyrl-UZ" sz="2800" b="1" dirty="0">
                <a:latin typeface="Times New Roman" pitchFamily="18" charset="0"/>
                <a:cs typeface="Times New Roman" pitchFamily="18" charset="0"/>
              </a:rPr>
              <a:t>EGILISH. EGUVCHI MОMENT,KESUVCHI KUCH VA B</a:t>
            </a:r>
            <a:r>
              <a:rPr lang="en-US" sz="2800" b="1" dirty="0">
                <a:latin typeface="Times New Roman" pitchFamily="18" charset="0"/>
                <a:cs typeface="Times New Roman" pitchFamily="18" charset="0"/>
              </a:rPr>
              <a:t>O’</a:t>
            </a:r>
            <a:r>
              <a:rPr lang="uz-Cyrl-UZ" sz="2800" b="1" dirty="0">
                <a:latin typeface="Times New Roman" pitchFamily="18" charset="0"/>
                <a:cs typeface="Times New Roman" pitchFamily="18" charset="0"/>
              </a:rPr>
              <a:t>Y</a:t>
            </a:r>
            <a:r>
              <a:rPr lang="en-GB" sz="2800" b="1" dirty="0">
                <a:latin typeface="Times New Roman" pitchFamily="18" charset="0"/>
                <a:cs typeface="Times New Roman" pitchFamily="18" charset="0"/>
              </a:rPr>
              <a:t>LAMA </a:t>
            </a:r>
            <a:r>
              <a:rPr lang="uz-Cyrl-UZ" sz="2800" b="1" dirty="0">
                <a:latin typeface="Times New Roman" pitchFamily="18" charset="0"/>
                <a:cs typeface="Times New Roman" pitchFamily="18" charset="0"/>
              </a:rPr>
              <a:t>KUCH. DEFFERENTSIAL BОG’LANISHLAR.</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562415147"/>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o‘g‘riburchak 3">
            <a:extLst>
              <a:ext uri="{FF2B5EF4-FFF2-40B4-BE49-F238E27FC236}">
                <a16:creationId xmlns:a16="http://schemas.microsoft.com/office/drawing/2014/main" xmlns="" id="{3DBAAF83-9654-4C41-A368-A31DF6CE5F19}"/>
              </a:ext>
            </a:extLst>
          </p:cNvPr>
          <p:cNvSpPr/>
          <p:nvPr/>
        </p:nvSpPr>
        <p:spPr>
          <a:xfrm>
            <a:off x="993227" y="1569795"/>
            <a:ext cx="9837683" cy="3970318"/>
          </a:xfrm>
          <a:prstGeom prst="rect">
            <a:avLst/>
          </a:prstGeom>
        </p:spPr>
        <p:txBody>
          <a:bodyPr wrap="square">
            <a:spAutoFit/>
          </a:bodyPr>
          <a:lstStyle/>
          <a:p>
            <a:pPr indent="449580" algn="just">
              <a:spcAft>
                <a:spcPts val="0"/>
              </a:spcAft>
            </a:pPr>
            <a:r>
              <a:rPr lang="uz-Cyrl-UZ" sz="3600" dirty="0">
                <a:latin typeface="Times New Roman" panose="02020603050405020304" pitchFamily="18" charset="0"/>
                <a:ea typeface="Times New Roman" panose="02020603050405020304" pitchFamily="18" charset="0"/>
              </a:rPr>
              <a:t>Ko’pincha amaliyotlarda  ko’priklarning ramalari, imoratlarning ayrim qismlari, vagonning o’qlari vahokazolar egilish deformatsiyasiga uchraydi.</a:t>
            </a:r>
            <a:endParaRPr lang="uz-Latn-UZ" sz="3600" dirty="0">
              <a:latin typeface="Arial" panose="020B0604020202020204" pitchFamily="34" charset="0"/>
              <a:ea typeface="Times New Roman" panose="02020603050405020304" pitchFamily="18" charset="0"/>
            </a:endParaRPr>
          </a:p>
          <a:p>
            <a:pPr algn="just">
              <a:spcAft>
                <a:spcPts val="0"/>
              </a:spcAft>
            </a:pPr>
            <a:r>
              <a:rPr lang="uz-Cyrl-UZ" sz="3600" b="1" dirty="0">
                <a:solidFill>
                  <a:srgbClr val="0000FF"/>
                </a:solidFill>
                <a:latin typeface="Times New Roman" panose="02020603050405020304" pitchFamily="18" charset="0"/>
                <a:ea typeface="Times New Roman" panose="02020603050405020304" pitchFamily="18" charset="0"/>
              </a:rPr>
              <a:t>EGILISH </a:t>
            </a:r>
            <a:r>
              <a:rPr lang="uz-Cyrl-UZ" sz="3600" dirty="0">
                <a:latin typeface="Times New Roman" panose="02020603050405020304" pitchFamily="18" charset="0"/>
                <a:ea typeface="Times New Roman" panose="02020603050405020304" pitchFamily="18" charset="0"/>
              </a:rPr>
              <a:t>deganda bo’ylama o’qqa perpendikulyar yuklar yoki shu o’q orqali o’tuvchi kuchlar jufti ta’sirida g’o’lachaning deformatsiyalanishiga aytiladi.</a:t>
            </a:r>
            <a:endParaRPr lang="uz-Latn-UZ" sz="36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562415147"/>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xmlns="" id="{F13DA149-03C2-4C59-B419-8D81493FCDCE}"/>
              </a:ext>
            </a:extLst>
          </p:cNvPr>
          <p:cNvGrpSpPr>
            <a:grpSpLocks/>
          </p:cNvGrpSpPr>
          <p:nvPr/>
        </p:nvGrpSpPr>
        <p:grpSpPr bwMode="auto">
          <a:xfrm>
            <a:off x="315310" y="457200"/>
            <a:ext cx="11468878" cy="6069724"/>
            <a:chOff x="1521" y="2574"/>
            <a:chExt cx="9366" cy="3248"/>
          </a:xfrm>
        </p:grpSpPr>
        <p:sp>
          <p:nvSpPr>
            <p:cNvPr id="3" name="Text Box 3">
              <a:extLst>
                <a:ext uri="{FF2B5EF4-FFF2-40B4-BE49-F238E27FC236}">
                  <a16:creationId xmlns:a16="http://schemas.microsoft.com/office/drawing/2014/main" xmlns="" id="{0C08E369-0544-476C-A95F-11D7460E8231}"/>
                </a:ext>
              </a:extLst>
            </p:cNvPr>
            <p:cNvSpPr txBox="1">
              <a:spLocks noChangeArrowheads="1"/>
            </p:cNvSpPr>
            <p:nvPr/>
          </p:nvSpPr>
          <p:spPr bwMode="auto">
            <a:xfrm>
              <a:off x="6817" y="2574"/>
              <a:ext cx="4070" cy="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uz-Cyrl-UZ" altLang="uz-Latn-UZ" sz="4000" b="0" i="0" u="none" strike="noStrike" cap="none" normalizeH="0" baseline="0" dirty="0">
                  <a:ln>
                    <a:noFill/>
                  </a:ln>
                  <a:solidFill>
                    <a:schemeClr val="tx1"/>
                  </a:solidFill>
                  <a:effectLst/>
                  <a:latin typeface="Times New Roman" panose="02020603050405020304" pitchFamily="18" charset="0"/>
                </a:rPr>
                <a:t>Bunday kuchlar ta’sirida  </a:t>
              </a:r>
              <a:r>
                <a:rPr kumimoji="0" lang="en-US" altLang="uz-Latn-UZ" sz="4000" b="0" i="0" u="none" strike="noStrike" cap="none" normalizeH="0" baseline="0" dirty="0" err="1">
                  <a:ln>
                    <a:noFill/>
                  </a:ln>
                  <a:solidFill>
                    <a:schemeClr val="tx1"/>
                  </a:solidFill>
                  <a:effectLst/>
                  <a:latin typeface="Times New Roman" panose="02020603050405020304" pitchFamily="18" charset="0"/>
                </a:rPr>
                <a:t>to’sin</a:t>
              </a:r>
              <a:r>
                <a:rPr kumimoji="0" lang="uz-Cyrl-UZ" altLang="uz-Latn-UZ" sz="4000" b="0" i="0" u="none" strike="noStrike" cap="none" normalizeH="0" baseline="0" dirty="0">
                  <a:ln>
                    <a:noFill/>
                  </a:ln>
                  <a:solidFill>
                    <a:schemeClr val="tx1"/>
                  </a:solidFill>
                  <a:effectLst/>
                  <a:latin typeface="Times New Roman" panose="02020603050405020304" pitchFamily="18" charset="0"/>
                </a:rPr>
                <a:t>ning to’g’ri chiziqli geometrik o’qi egri chiziqqa aylanadi, sterjenning bunday deformatsiyasi egilish deyiladi</a:t>
              </a:r>
              <a:endParaRPr kumimoji="0" lang="uz-Latn-UZ" altLang="uz-Latn-UZ" sz="4800" b="0" i="0" u="none" strike="noStrike" cap="none" normalizeH="0" baseline="0" dirty="0">
                <a:ln>
                  <a:noFill/>
                </a:ln>
                <a:solidFill>
                  <a:schemeClr val="tx1"/>
                </a:solidFill>
                <a:effectLst/>
                <a:latin typeface="Arial" panose="020B0604020202020204" pitchFamily="34" charset="0"/>
              </a:endParaRPr>
            </a:p>
          </p:txBody>
        </p:sp>
        <p:pic>
          <p:nvPicPr>
            <p:cNvPr id="1028" name="Picture 4">
              <a:extLst>
                <a:ext uri="{FF2B5EF4-FFF2-40B4-BE49-F238E27FC236}">
                  <a16:creationId xmlns:a16="http://schemas.microsoft.com/office/drawing/2014/main" xmlns="" id="{A181C534-114A-438F-B3B3-8216191AC4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1" y="2574"/>
              <a:ext cx="5163" cy="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82182775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DF6A09A0-8243-4D7F-88CC-A875ED494395}"/>
              </a:ext>
            </a:extLst>
          </p:cNvPr>
          <p:cNvSpPr/>
          <p:nvPr/>
        </p:nvSpPr>
        <p:spPr>
          <a:xfrm>
            <a:off x="1484586" y="1536174"/>
            <a:ext cx="9222828" cy="3785652"/>
          </a:xfrm>
          <a:prstGeom prst="rect">
            <a:avLst/>
          </a:prstGeom>
        </p:spPr>
        <p:txBody>
          <a:bodyPr wrap="square">
            <a:spAutoFit/>
          </a:bodyPr>
          <a:lstStyle/>
          <a:p>
            <a:r>
              <a:rPr lang="uz-Cyrl-UZ" sz="4000" dirty="0">
                <a:latin typeface="Times New Roman" panose="02020603050405020304" pitchFamily="18" charset="0"/>
                <a:ea typeface="Times New Roman" panose="02020603050405020304" pitchFamily="18" charset="0"/>
              </a:rPr>
              <a:t>Materiallar qarshiligi fanida “to’sin ”so’zi juda keng ma’noni anglatadi. Masalan: turli xil val, o’q, bolt va tishli g’ildirakning tishlari va boshqlar mustaxkamlik, bikrlik va ustivorlikka oid loyihalash –hisoblash jarayonlarida to’sin deb qaraladi.</a:t>
            </a:r>
            <a:endParaRPr lang="uz-Latn-UZ" sz="4000" dirty="0"/>
          </a:p>
        </p:txBody>
      </p:sp>
    </p:spTree>
    <p:extLst>
      <p:ext uri="{BB962C8B-B14F-4D97-AF65-F5344CB8AC3E}">
        <p14:creationId xmlns:p14="http://schemas.microsoft.com/office/powerpoint/2010/main" val="2301030120"/>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78B466B4-1AA5-4DB7-BAFF-C147699A06D2}"/>
              </a:ext>
            </a:extLst>
          </p:cNvPr>
          <p:cNvSpPr>
            <a:spLocks noChangeArrowheads="1"/>
          </p:cNvSpPr>
          <p:nvPr/>
        </p:nvSpPr>
        <p:spPr bwMode="auto">
          <a:xfrm>
            <a:off x="1358462" y="1602921"/>
            <a:ext cx="9740462"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altLang="uz-Latn-UZ"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Ikki uchi tayanchlarda yotadigan va egilishga qarshilik ko’rsatuvchi g’o’lalar(brus</a:t>
            </a:r>
            <a:r>
              <a:rPr kumimoji="0" lang="uz-Cyrl-UZ" altLang="uz-Latn-UZ" sz="3200" b="1"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uz-Cyrl-UZ" altLang="uz-Latn-UZ" sz="3200" b="1" i="0" u="none" strike="noStrike" cap="none" normalizeH="0" baseline="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uz-Latn-UZ" sz="3200" b="1" i="1" u="none" strike="noStrike" cap="none" normalizeH="0" baseline="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To’sin</a:t>
            </a:r>
            <a:r>
              <a:rPr kumimoji="0" lang="uz-Cyrl-UZ" altLang="uz-Latn-UZ" sz="32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uz-Latn-UZ"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(balka)</a:t>
            </a:r>
            <a:r>
              <a:rPr kumimoji="0" lang="uz-Cyrl-UZ" altLang="uz-Latn-UZ" sz="3200" b="0" i="1" u="sng"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altLang="uz-Latn-UZ"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deb ataladi.  </a:t>
            </a:r>
            <a:endParaRPr kumimoji="0" lang="uz-Cyrl-UZ" altLang="uz-Latn-UZ" sz="4000" b="0" i="0" u="none" strike="noStrike" cap="none" normalizeH="0" baseline="0" dirty="0">
              <a:ln>
                <a:noFill/>
              </a:ln>
              <a:solidFill>
                <a:schemeClr val="tx1"/>
              </a:solidFill>
              <a:effectLst/>
              <a:latin typeface="Arial" panose="020B0604020202020204" pitchFamily="34" charset="0"/>
            </a:endParaRPr>
          </a:p>
        </p:txBody>
      </p:sp>
      <p:pic>
        <p:nvPicPr>
          <p:cNvPr id="2049" name="Picture 1">
            <a:extLst>
              <a:ext uri="{FF2B5EF4-FFF2-40B4-BE49-F238E27FC236}">
                <a16:creationId xmlns:a16="http://schemas.microsoft.com/office/drawing/2014/main" xmlns="" id="{E7618239-FD36-4C5A-883B-301C5E751E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6175" y="3218982"/>
            <a:ext cx="7980658" cy="27589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10236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7632ABD4-82FC-4D22-9793-43AF25876434}"/>
              </a:ext>
            </a:extLst>
          </p:cNvPr>
          <p:cNvSpPr/>
          <p:nvPr/>
        </p:nvSpPr>
        <p:spPr>
          <a:xfrm>
            <a:off x="1539765" y="1443841"/>
            <a:ext cx="9112469" cy="3970318"/>
          </a:xfrm>
          <a:prstGeom prst="rect">
            <a:avLst/>
          </a:prstGeom>
        </p:spPr>
        <p:txBody>
          <a:bodyPr wrap="square">
            <a:spAutoFit/>
          </a:bodyPr>
          <a:lstStyle/>
          <a:p>
            <a:pPr indent="449580" algn="just">
              <a:spcAft>
                <a:spcPts val="0"/>
              </a:spcAft>
            </a:pPr>
            <a:r>
              <a:rPr lang="uz-Cyrl-UZ" sz="3600" dirty="0">
                <a:latin typeface="Times New Roman" panose="02020603050405020304" pitchFamily="18" charset="0"/>
                <a:ea typeface="Times New Roman" panose="02020603050405020304" pitchFamily="18" charset="0"/>
              </a:rPr>
              <a:t>To’singa tashqi og’irliklar va tayanchlarning reaktsiyalari  ta’sir etadi.Bular ta’sirida to’sin egiladi va o’qi qiyshayadi.Egilishda to’sinning ko’ndalang kesimlarida eguvchi momentlar M va ko’ndalang kuchlar Q vujudga keladi. SHuning uchun kesimning har bir nuqtasida normal va urunma kuchlanishlar ta’sir qiladi.</a:t>
            </a:r>
            <a:endParaRPr lang="uz-Latn-UZ" sz="2000" dirty="0">
              <a:effectLst/>
              <a:latin typeface="Arial" panose="020B0604020202020204" pitchFamily="34" charset="0"/>
              <a:ea typeface="Times New Roman" panose="02020603050405020304" pitchFamily="18" charset="0"/>
            </a:endParaRPr>
          </a:p>
        </p:txBody>
      </p:sp>
    </p:spTree>
    <p:extLst>
      <p:ext uri="{BB962C8B-B14F-4D97-AF65-F5344CB8AC3E}">
        <p14:creationId xmlns:p14="http://schemas.microsoft.com/office/powerpoint/2010/main" val="302151753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asm 2">
            <a:extLst>
              <a:ext uri="{FF2B5EF4-FFF2-40B4-BE49-F238E27FC236}">
                <a16:creationId xmlns:a16="http://schemas.microsoft.com/office/drawing/2014/main" xmlns="" id="{B0691429-B402-4241-B024-1ECA5DFFE52A}"/>
              </a:ext>
            </a:extLst>
          </p:cNvPr>
          <p:cNvPicPr>
            <a:picLocks noChangeAspect="1"/>
          </p:cNvPicPr>
          <p:nvPr/>
        </p:nvPicPr>
        <p:blipFill>
          <a:blip r:embed="rId2"/>
          <a:stretch>
            <a:fillRect/>
          </a:stretch>
        </p:blipFill>
        <p:spPr>
          <a:xfrm>
            <a:off x="2201916" y="55179"/>
            <a:ext cx="8187559" cy="6557658"/>
          </a:xfrm>
          <a:prstGeom prst="rect">
            <a:avLst/>
          </a:prstGeom>
        </p:spPr>
      </p:pic>
    </p:spTree>
    <p:extLst>
      <p:ext uri="{BB962C8B-B14F-4D97-AF65-F5344CB8AC3E}">
        <p14:creationId xmlns:p14="http://schemas.microsoft.com/office/powerpoint/2010/main" val="3493241547"/>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7F6EF584-FBAA-4862-AC56-C3C5C48DBEF6}"/>
              </a:ext>
            </a:extLst>
          </p:cNvPr>
          <p:cNvGrpSpPr>
            <a:grpSpLocks/>
          </p:cNvGrpSpPr>
          <p:nvPr/>
        </p:nvGrpSpPr>
        <p:grpSpPr bwMode="auto">
          <a:xfrm>
            <a:off x="646386" y="520263"/>
            <a:ext cx="10563084" cy="6099832"/>
            <a:chOff x="801" y="8981"/>
            <a:chExt cx="10080" cy="3630"/>
          </a:xfrm>
        </p:grpSpPr>
        <p:sp>
          <p:nvSpPr>
            <p:cNvPr id="4" name="Text Box 3">
              <a:extLst>
                <a:ext uri="{FF2B5EF4-FFF2-40B4-BE49-F238E27FC236}">
                  <a16:creationId xmlns:a16="http://schemas.microsoft.com/office/drawing/2014/main" xmlns="" id="{3DA19E12-78B7-4C63-AFF4-69C6953D973D}"/>
                </a:ext>
              </a:extLst>
            </p:cNvPr>
            <p:cNvSpPr txBox="1">
              <a:spLocks noChangeArrowheads="1"/>
            </p:cNvSpPr>
            <p:nvPr/>
          </p:nvSpPr>
          <p:spPr bwMode="auto">
            <a:xfrm>
              <a:off x="981" y="8981"/>
              <a:ext cx="9900" cy="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800"/>
                </a:spcAft>
                <a:buClrTx/>
                <a:buSzTx/>
                <a:buFontTx/>
                <a:buNone/>
                <a:tabLst/>
              </a:pPr>
              <a:r>
                <a:rPr kumimoji="0" lang="uz-Cyrl-UZ" altLang="uz-Latn-UZ" sz="2800" b="0" i="0" u="none" strike="noStrike" cap="none" normalizeH="0" baseline="0" dirty="0">
                  <a:ln>
                    <a:noFill/>
                  </a:ln>
                  <a:solidFill>
                    <a:schemeClr val="tx1"/>
                  </a:solidFill>
                  <a:effectLst/>
                  <a:latin typeface="Times New Roman" panose="02020603050405020304" pitchFamily="18" charset="0"/>
                </a:rPr>
                <a:t>Agar barcha tashqi yuklar (tayanch reaktsiya bilan birga) to’sinning bo’ylama  o’qidan o’tuvchi  bitta tekislikda yotsa va bu tekislik  simmetriya tekisliklari  bilan ustma-ust tushsa, uholda egilish ham simmetriya tekislikda hosil bo’lsa , bunday egilish </a:t>
              </a:r>
              <a:r>
                <a:rPr kumimoji="0" lang="uz-Cyrl-UZ" altLang="uz-Latn-UZ" sz="2800" b="1" i="0" u="none" strike="noStrike" cap="none" normalizeH="0" baseline="0" dirty="0">
                  <a:ln>
                    <a:noFill/>
                  </a:ln>
                  <a:solidFill>
                    <a:srgbClr val="0000FF"/>
                  </a:solidFill>
                  <a:effectLst/>
                  <a:latin typeface="Times New Roman" panose="02020603050405020304" pitchFamily="18" charset="0"/>
                </a:rPr>
                <a:t>tekis egilish</a:t>
              </a:r>
              <a:r>
                <a:rPr kumimoji="0" lang="uz-Cyrl-UZ" altLang="uz-Latn-UZ" sz="2800" b="0" i="0" u="none" strike="noStrike" cap="none" normalizeH="0" baseline="0" dirty="0">
                  <a:ln>
                    <a:noFill/>
                  </a:ln>
                  <a:solidFill>
                    <a:schemeClr val="tx1"/>
                  </a:solidFill>
                  <a:effectLst/>
                  <a:latin typeface="Times New Roman" panose="02020603050405020304" pitchFamily="18" charset="0"/>
                </a:rPr>
                <a:t> deyiladi.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uz-Latn-UZ" altLang="uz-Latn-UZ" sz="3600" b="0" i="0" u="none" strike="noStrike" cap="none" normalizeH="0" baseline="0" dirty="0">
                <a:ln>
                  <a:noFill/>
                </a:ln>
                <a:solidFill>
                  <a:schemeClr val="tx1"/>
                </a:solidFill>
                <a:effectLst/>
                <a:latin typeface="Arial" panose="020B0604020202020204" pitchFamily="34" charset="0"/>
              </a:endParaRPr>
            </a:p>
          </p:txBody>
        </p:sp>
        <p:pic>
          <p:nvPicPr>
            <p:cNvPr id="3076" name="Picture 4">
              <a:extLst>
                <a:ext uri="{FF2B5EF4-FFF2-40B4-BE49-F238E27FC236}">
                  <a16:creationId xmlns:a16="http://schemas.microsoft.com/office/drawing/2014/main" xmlns="" id="{C55161C3-68D5-4EFE-8CF1-56DE2C6F23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6" y="10256"/>
              <a:ext cx="4380" cy="2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5">
              <a:extLst>
                <a:ext uri="{FF2B5EF4-FFF2-40B4-BE49-F238E27FC236}">
                  <a16:creationId xmlns:a16="http://schemas.microsoft.com/office/drawing/2014/main" xmlns="" id="{520F49FC-98E0-4012-9C67-8C78B11CD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 y="10421"/>
              <a:ext cx="5655" cy="2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555680801"/>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7632ABD4-82FC-4D22-9793-43AF25876434}"/>
              </a:ext>
            </a:extLst>
          </p:cNvPr>
          <p:cNvSpPr/>
          <p:nvPr/>
        </p:nvSpPr>
        <p:spPr>
          <a:xfrm>
            <a:off x="1670394" y="1055475"/>
            <a:ext cx="9112469" cy="646331"/>
          </a:xfrm>
          <a:prstGeom prst="rect">
            <a:avLst/>
          </a:prstGeom>
        </p:spPr>
        <p:txBody>
          <a:bodyPr wrap="square">
            <a:spAutoFit/>
          </a:bodyPr>
          <a:lstStyle/>
          <a:p>
            <a:r>
              <a:rPr lang="uz-Cyrl-UZ" sz="3600" b="1" dirty="0" smtClean="0">
                <a:solidFill>
                  <a:srgbClr val="FF0000"/>
                </a:solidFill>
                <a:latin typeface="Times New Roman" pitchFamily="18" charset="0"/>
                <a:cs typeface="Times New Roman" pitchFamily="18" charset="0"/>
              </a:rPr>
              <a:t>2. Tayanchlarning </a:t>
            </a:r>
            <a:r>
              <a:rPr lang="uz-Cyrl-UZ" sz="3600" b="1" dirty="0">
                <a:solidFill>
                  <a:srgbClr val="FF0000"/>
                </a:solidFill>
                <a:latin typeface="Times New Roman" pitchFamily="18" charset="0"/>
                <a:cs typeface="Times New Roman" pitchFamily="18" charset="0"/>
              </a:rPr>
              <a:t>turlari va reaktsiyalari</a:t>
            </a:r>
            <a:r>
              <a:rPr lang="uz-Cyrl-UZ" sz="3600" b="1" dirty="0" smtClean="0">
                <a:solidFill>
                  <a:srgbClr val="FF0000"/>
                </a:solidFill>
                <a:latin typeface="Times New Roman" pitchFamily="18" charset="0"/>
                <a:cs typeface="Times New Roman" pitchFamily="18" charset="0"/>
              </a:rPr>
              <a:t>.</a:t>
            </a:r>
            <a:endParaRPr lang="ru-RU" sz="3600" dirty="0">
              <a:solidFill>
                <a:srgbClr val="FF0000"/>
              </a:solidFill>
              <a:latin typeface="Times New Roman" pitchFamily="18" charset="0"/>
              <a:cs typeface="Times New Roman" pitchFamily="18" charset="0"/>
            </a:endParaRPr>
          </a:p>
        </p:txBody>
      </p:sp>
      <p:sp>
        <p:nvSpPr>
          <p:cNvPr id="4" name="Прямоугольник 3"/>
          <p:cNvSpPr/>
          <p:nvPr/>
        </p:nvSpPr>
        <p:spPr>
          <a:xfrm>
            <a:off x="1543050" y="2078602"/>
            <a:ext cx="9152164" cy="3970318"/>
          </a:xfrm>
          <a:prstGeom prst="rect">
            <a:avLst/>
          </a:prstGeom>
        </p:spPr>
        <p:txBody>
          <a:bodyPr wrap="square">
            <a:spAutoFit/>
          </a:bodyPr>
          <a:lstStyle/>
          <a:p>
            <a:r>
              <a:rPr lang="uz-Cyrl-UZ" sz="3600" dirty="0" smtClean="0">
                <a:latin typeface="Times New Roman" pitchFamily="18" charset="0"/>
                <a:cs typeface="Times New Roman" pitchFamily="18" charset="0"/>
              </a:rPr>
              <a:t>Balkalarda </a:t>
            </a:r>
            <a:r>
              <a:rPr lang="uz-Cyrl-UZ" sz="3600" dirty="0">
                <a:latin typeface="Times New Roman" pitchFamily="18" charset="0"/>
                <a:cs typeface="Times New Roman" pitchFamily="18" charset="0"/>
              </a:rPr>
              <a:t>hоsil bo’ladigan egilishlar yetarli darajada kichik bo’lgani uchun muvоzanat tenglamalarini tuzishda ularni absоlyut qattiq deb qarash mumkin, ya`ni balkalarning defоrmatsiyasi ularga qo’yilgan kuchlarning bir-biriga nisbatan jоylashuviga hech kanday ta`sir ko’rsatmaydi, deb faraz qilamiz.</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2089644211"/>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p14="http://schemas.microsoft.com/office/powerpoint/2010/main" val="1595827234"/>
              </p:ext>
            </p:extLst>
          </p:nvPr>
        </p:nvGraphicFramePr>
        <p:xfrm>
          <a:off x="1543050" y="791937"/>
          <a:ext cx="9152164" cy="55925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71909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7632ABD4-82FC-4D22-9793-43AF25876434}"/>
              </a:ext>
            </a:extLst>
          </p:cNvPr>
          <p:cNvSpPr/>
          <p:nvPr/>
        </p:nvSpPr>
        <p:spPr>
          <a:xfrm>
            <a:off x="1670394" y="733548"/>
            <a:ext cx="9112469" cy="646331"/>
          </a:xfrm>
          <a:prstGeom prst="rect">
            <a:avLst/>
          </a:prstGeom>
        </p:spPr>
        <p:txBody>
          <a:bodyPr wrap="square">
            <a:spAutoFit/>
          </a:bodyPr>
          <a:lstStyle/>
          <a:p>
            <a:pPr lvl="0" defTabSz="914400" eaLnBrk="0" fontAlgn="base" hangingPunct="0">
              <a:spcBef>
                <a:spcPct val="0"/>
              </a:spcBef>
              <a:spcAft>
                <a:spcPct val="0"/>
              </a:spcAft>
            </a:pPr>
            <a:r>
              <a:rPr lang="en-US" altLang="uz-Latn-UZ" sz="3600" b="1" u="sng"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Slindrik</a:t>
            </a:r>
            <a:r>
              <a:rPr lang="en-US" altLang="uz-Latn-UZ" sz="36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q</a:t>
            </a:r>
            <a:r>
              <a:rPr lang="uz-Cyrl-UZ" altLang="uz-Latn-UZ" sz="36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o’zg’almas sharnirli tayanch;</a:t>
            </a:r>
            <a:endParaRPr lang="uz-Cyrl-UZ" altLang="uz-Latn-UZ" sz="3600" dirty="0"/>
          </a:p>
        </p:txBody>
      </p:sp>
      <p:sp>
        <p:nvSpPr>
          <p:cNvPr id="4" name="Прямоугольник 3"/>
          <p:cNvSpPr/>
          <p:nvPr/>
        </p:nvSpPr>
        <p:spPr>
          <a:xfrm>
            <a:off x="1606721" y="1923480"/>
            <a:ext cx="9239813" cy="3970318"/>
          </a:xfrm>
          <a:prstGeom prst="rect">
            <a:avLst/>
          </a:prstGeom>
        </p:spPr>
        <p:txBody>
          <a:bodyPr wrap="square">
            <a:spAutoFit/>
          </a:bodyPr>
          <a:lstStyle/>
          <a:p>
            <a:r>
              <a:rPr lang="uz-Cyrl-UZ" sz="3600" dirty="0">
                <a:latin typeface="Times New Roman" pitchFamily="18" charset="0"/>
                <a:cs typeface="Times New Roman" pitchFamily="18" charset="0"/>
              </a:rPr>
              <a:t>Tayanch tekisligi </a:t>
            </a:r>
            <a:r>
              <a:rPr lang="uz-Cyrl-UZ" sz="3600" i="1" dirty="0">
                <a:latin typeface="Times New Roman" pitchFamily="18" charset="0"/>
                <a:cs typeface="Times New Roman" pitchFamily="18" charset="0"/>
              </a:rPr>
              <a:t>m~n</a:t>
            </a:r>
            <a:r>
              <a:rPr lang="uz-Cyrl-UZ" sz="3600" dirty="0">
                <a:latin typeface="Times New Roman" pitchFamily="18" charset="0"/>
                <a:cs typeface="Times New Roman" pitchFamily="18" charset="0"/>
              </a:rPr>
              <a:t> ga biriktirilgan katta tayanch yostig’i (</a:t>
            </a:r>
            <a:r>
              <a:rPr lang="uz-Cyrl-UZ" sz="3600" i="1" dirty="0">
                <a:latin typeface="Times New Roman" pitchFamily="18" charset="0"/>
                <a:cs typeface="Times New Roman" pitchFamily="18" charset="0"/>
              </a:rPr>
              <a:t>D</a:t>
            </a:r>
            <a:r>
              <a:rPr lang="uz-Cyrl-UZ" sz="3600" dirty="0">
                <a:latin typeface="Times New Roman" pitchFamily="18" charset="0"/>
                <a:cs typeface="Times New Roman" pitchFamily="18" charset="0"/>
              </a:rPr>
              <a:t>) ga</a:t>
            </a:r>
            <a:endParaRPr lang="ru-RU" sz="3600" dirty="0">
              <a:latin typeface="Times New Roman" pitchFamily="18" charset="0"/>
              <a:cs typeface="Times New Roman" pitchFamily="18" charset="0"/>
            </a:endParaRPr>
          </a:p>
          <a:p>
            <a:r>
              <a:rPr lang="en-GB" sz="3600" dirty="0" err="1">
                <a:latin typeface="Times New Roman" pitchFamily="18" charset="0"/>
                <a:cs typeface="Times New Roman" pitchFamily="18" charset="0"/>
              </a:rPr>
              <a:t>balkaning</a:t>
            </a:r>
            <a:r>
              <a:rPr lang="en-GB" sz="3600" dirty="0">
                <a:latin typeface="Times New Roman" pitchFamily="18" charset="0"/>
                <a:cs typeface="Times New Roman" pitchFamily="18" charset="0"/>
              </a:rPr>
              <a:t> </a:t>
            </a:r>
            <a:r>
              <a:rPr lang="en-GB" sz="3600" dirty="0" err="1">
                <a:latin typeface="Times New Roman" pitchFamily="18" charset="0"/>
                <a:cs typeface="Times New Roman" pitchFamily="18" charset="0"/>
              </a:rPr>
              <a:t>uchi</a:t>
            </a:r>
            <a:r>
              <a:rPr lang="en-GB" sz="3600" dirty="0">
                <a:latin typeface="Times New Roman" pitchFamily="18" charset="0"/>
                <a:cs typeface="Times New Roman" pitchFamily="18" charset="0"/>
              </a:rPr>
              <a:t> </a:t>
            </a:r>
            <a:r>
              <a:rPr lang="en-GB" sz="3600" dirty="0" err="1" smtClean="0">
                <a:latin typeface="Times New Roman" pitchFamily="18" charset="0"/>
                <a:cs typeface="Times New Roman" pitchFamily="18" charset="0"/>
              </a:rPr>
              <a:t>silindrning</a:t>
            </a:r>
            <a:r>
              <a:rPr lang="en-GB" sz="3600" dirty="0" smtClean="0">
                <a:latin typeface="Times New Roman" pitchFamily="18" charset="0"/>
                <a:cs typeface="Times New Roman" pitchFamily="18" charset="0"/>
              </a:rPr>
              <a:t> </a:t>
            </a:r>
            <a:r>
              <a:rPr lang="en-GB" sz="3600" dirty="0" err="1">
                <a:latin typeface="Times New Roman" pitchFamily="18" charset="0"/>
                <a:cs typeface="Times New Roman" pitchFamily="18" charset="0"/>
              </a:rPr>
              <a:t>sharnir</a:t>
            </a:r>
            <a:r>
              <a:rPr lang="en-GB" sz="3600" dirty="0">
                <a:latin typeface="Times New Roman" pitchFamily="18" charset="0"/>
                <a:cs typeface="Times New Roman" pitchFamily="18" charset="0"/>
              </a:rPr>
              <a:t> v</a:t>
            </a:r>
            <a:r>
              <a:rPr lang="ru-RU" sz="3600" dirty="0">
                <a:latin typeface="Times New Roman" pitchFamily="18" charset="0"/>
                <a:cs typeface="Times New Roman" pitchFamily="18" charset="0"/>
              </a:rPr>
              <a:t>о</a:t>
            </a:r>
            <a:r>
              <a:rPr lang="en-GB" sz="3600" dirty="0" err="1">
                <a:latin typeface="Times New Roman" pitchFamily="18" charset="0"/>
                <a:cs typeface="Times New Roman" pitchFamily="18" charset="0"/>
              </a:rPr>
              <a:t>sitasi</a:t>
            </a:r>
            <a:r>
              <a:rPr lang="en-GB" sz="3600" dirty="0">
                <a:latin typeface="Times New Roman" pitchFamily="18" charset="0"/>
                <a:cs typeface="Times New Roman" pitchFamily="18" charset="0"/>
              </a:rPr>
              <a:t> </a:t>
            </a:r>
            <a:r>
              <a:rPr lang="en-GB" sz="3600" dirty="0" err="1">
                <a:latin typeface="Times New Roman" pitchFamily="18" charset="0"/>
                <a:cs typeface="Times New Roman" pitchFamily="18" charset="0"/>
              </a:rPr>
              <a:t>bilan</a:t>
            </a:r>
            <a:r>
              <a:rPr lang="en-GB" sz="3600" dirty="0">
                <a:latin typeface="Times New Roman" pitchFamily="18" charset="0"/>
                <a:cs typeface="Times New Roman" pitchFamily="18" charset="0"/>
              </a:rPr>
              <a:t> </a:t>
            </a:r>
            <a:r>
              <a:rPr lang="en-GB" sz="3600" dirty="0" err="1" smtClean="0">
                <a:latin typeface="Times New Roman" pitchFamily="18" charset="0"/>
                <a:cs typeface="Times New Roman" pitchFamily="18" charset="0"/>
              </a:rPr>
              <a:t>tutashtiriladi</a:t>
            </a:r>
            <a:r>
              <a:rPr lang="en-GB" sz="3600" dirty="0" smtClean="0">
                <a:latin typeface="Times New Roman" pitchFamily="18" charset="0"/>
                <a:cs typeface="Times New Roman" pitchFamily="18" charset="0"/>
              </a:rPr>
              <a:t>.</a:t>
            </a:r>
            <a:r>
              <a:rPr lang="uz-Cyrl-UZ" sz="3600" dirty="0" smtClean="0">
                <a:latin typeface="Times New Roman" pitchFamily="18" charset="0"/>
                <a:cs typeface="Times New Roman" pitchFamily="18" charset="0"/>
              </a:rPr>
              <a:t> </a:t>
            </a:r>
            <a:r>
              <a:rPr lang="uz-Cyrl-UZ" sz="3600" dirty="0">
                <a:latin typeface="Times New Roman" pitchFamily="18" charset="0"/>
                <a:cs typeface="Times New Roman" pitchFamily="18" charset="0"/>
              </a:rPr>
              <a:t>Tayanch reaktsiyasi </a:t>
            </a:r>
            <a:r>
              <a:rPr lang="uz-Cyrl-UZ" sz="3600" i="1" dirty="0">
                <a:latin typeface="Times New Roman" pitchFamily="18" charset="0"/>
                <a:cs typeface="Times New Roman" pitchFamily="18" charset="0"/>
              </a:rPr>
              <a:t>A</a:t>
            </a:r>
            <a:r>
              <a:rPr lang="uz-Cyrl-UZ" sz="3600" dirty="0">
                <a:latin typeface="Times New Roman" pitchFamily="18" charset="0"/>
                <a:cs typeface="Times New Roman" pitchFamily="18" charset="0"/>
              </a:rPr>
              <a:t> sharnir markazi оrqali o’tgani uchun qo’yilgan nuqtasi ma`lumdir. Miqdоri va yo’nalishi uning </a:t>
            </a:r>
            <a:r>
              <a:rPr lang="uz-Cyrl-UZ" sz="3600" i="1" dirty="0">
                <a:latin typeface="Times New Roman" pitchFamily="18" charset="0"/>
                <a:cs typeface="Times New Roman" pitchFamily="18" charset="0"/>
              </a:rPr>
              <a:t>ОX</a:t>
            </a:r>
            <a:r>
              <a:rPr lang="uz-Cyrl-UZ" sz="3600" dirty="0">
                <a:latin typeface="Times New Roman" pitchFamily="18" charset="0"/>
                <a:cs typeface="Times New Roman" pitchFamily="18" charset="0"/>
              </a:rPr>
              <a:t> va </a:t>
            </a:r>
            <a:r>
              <a:rPr lang="uz-Cyrl-UZ" sz="3600" i="1" dirty="0">
                <a:latin typeface="Times New Roman" pitchFamily="18" charset="0"/>
                <a:cs typeface="Times New Roman" pitchFamily="18" charset="0"/>
              </a:rPr>
              <a:t>ОU</a:t>
            </a:r>
            <a:r>
              <a:rPr lang="uz-Cyrl-UZ" sz="3600" dirty="0">
                <a:latin typeface="Times New Roman" pitchFamily="18" charset="0"/>
                <a:cs typeface="Times New Roman" pitchFamily="18" charset="0"/>
              </a:rPr>
              <a:t> o’qlardagi prоektsiyalari оrqali aniqlaniladi.</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1194977076"/>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81842" y="698838"/>
            <a:ext cx="9862457" cy="1754326"/>
          </a:xfrm>
          <a:prstGeom prst="rect">
            <a:avLst/>
          </a:prstGeom>
        </p:spPr>
        <p:txBody>
          <a:bodyPr wrap="square">
            <a:spAutoFit/>
          </a:bodyPr>
          <a:lstStyle/>
          <a:p>
            <a:r>
              <a:rPr lang="uz-Cyrl-UZ" sz="3600" dirty="0">
                <a:latin typeface="Times New Roman" pitchFamily="18" charset="0"/>
                <a:cs typeface="Times New Roman" pitchFamily="18" charset="0"/>
              </a:rPr>
              <a:t>Balkaning uchi tayanchga bu tarzda biriktirilganda u gоrizоital va vertikal yo’nalihda ko’cha оlmaydi, faqatgina sharnir o’qi atrоfida aylana оladi.</a:t>
            </a:r>
            <a:endParaRPr lang="ru-RU" sz="3600" dirty="0">
              <a:latin typeface="Times New Roman" pitchFamily="18" charset="0"/>
              <a:cs typeface="Times New Roman" pitchFamily="18" charset="0"/>
            </a:endParaRPr>
          </a:p>
        </p:txBody>
      </p:sp>
      <p:pic>
        <p:nvPicPr>
          <p:cNvPr id="5" name="Рисунок 4"/>
          <p:cNvPicPr/>
          <p:nvPr/>
        </p:nvPicPr>
        <p:blipFill rotWithShape="1">
          <a:blip r:embed="rId2"/>
          <a:srcRect l="60256" t="44161" r="15064" b="35611"/>
          <a:stretch/>
        </p:blipFill>
        <p:spPr bwMode="auto">
          <a:xfrm>
            <a:off x="3338195" y="3055483"/>
            <a:ext cx="5936434" cy="305140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8323359"/>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85AFD391-1F14-4FA1-BA10-A0E4F3550427}"/>
              </a:ext>
            </a:extLst>
          </p:cNvPr>
          <p:cNvSpPr>
            <a:spLocks noChangeArrowheads="1"/>
          </p:cNvSpPr>
          <p:nvPr/>
        </p:nvSpPr>
        <p:spPr bwMode="auto">
          <a:xfrm>
            <a:off x="1208689" y="988923"/>
            <a:ext cx="9774621"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uz-Cyrl-UZ" altLang="uz-Latn-UZ"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uz-Cyrl-UZ" altLang="uz-Latn-UZ"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tayanchdagi to’sin uchi chiziqli yo’nalishlarda ko’cha olmaydi, shu sababli ikki yo’nalishda reaktsiya kuchlari paydo bo’ladi.</a:t>
            </a:r>
            <a:endParaRPr kumimoji="0" lang="uz-Cyrl-UZ" altLang="uz-Latn-UZ" sz="3200" b="0" i="0" u="none" strike="noStrike" cap="none" normalizeH="0" baseline="0" dirty="0">
              <a:ln>
                <a:noFill/>
              </a:ln>
              <a:solidFill>
                <a:schemeClr val="tx1"/>
              </a:solidFill>
              <a:effectLst/>
            </a:endParaRPr>
          </a:p>
        </p:txBody>
      </p:sp>
      <p:pic>
        <p:nvPicPr>
          <p:cNvPr id="6145" name="Picture 1">
            <a:extLst>
              <a:ext uri="{FF2B5EF4-FFF2-40B4-BE49-F238E27FC236}">
                <a16:creationId xmlns:a16="http://schemas.microsoft.com/office/drawing/2014/main" xmlns="" id="{7DC9F75D-1370-457D-8815-CC7E5811EC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1286" y="3293535"/>
            <a:ext cx="8329427" cy="24419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0169526"/>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o‘g‘riburchak 1">
            <a:extLst>
              <a:ext uri="{FF2B5EF4-FFF2-40B4-BE49-F238E27FC236}">
                <a16:creationId xmlns:a16="http://schemas.microsoft.com/office/drawing/2014/main" xmlns="" id="{7632ABD4-82FC-4D22-9793-43AF25876434}"/>
              </a:ext>
            </a:extLst>
          </p:cNvPr>
          <p:cNvSpPr/>
          <p:nvPr/>
        </p:nvSpPr>
        <p:spPr>
          <a:xfrm>
            <a:off x="718458" y="1043791"/>
            <a:ext cx="7172605" cy="1077218"/>
          </a:xfrm>
          <a:prstGeom prst="rect">
            <a:avLst/>
          </a:prstGeom>
        </p:spPr>
        <p:txBody>
          <a:bodyPr wrap="square">
            <a:spAutoFit/>
          </a:bodyPr>
          <a:lstStyle/>
          <a:p>
            <a:pPr lvl="0" algn="ctr" defTabSz="914400" eaLnBrk="0" fontAlgn="base" hangingPunct="0">
              <a:spcBef>
                <a:spcPct val="0"/>
              </a:spcBef>
              <a:spcAft>
                <a:spcPct val="0"/>
              </a:spcAft>
            </a:pPr>
            <a:r>
              <a:rPr lang="en-US" altLang="uz-Latn-UZ" sz="3200" b="1" u="sng" dirty="0" err="1">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Slindrik</a:t>
            </a:r>
            <a:r>
              <a:rPr lang="en-US" altLang="uz-Latn-UZ" sz="32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 s</a:t>
            </a:r>
            <a:r>
              <a:rPr lang="uz-Cyrl-UZ" altLang="uz-Latn-UZ" sz="32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arnirli </a:t>
            </a:r>
            <a:endParaRPr lang="en-US" altLang="uz-Latn-UZ" sz="3200" b="1" u="sng"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ctr" defTabSz="914400" eaLnBrk="0" fontAlgn="base" hangingPunct="0">
              <a:spcBef>
                <a:spcPct val="0"/>
              </a:spcBef>
              <a:spcAft>
                <a:spcPct val="0"/>
              </a:spcAft>
            </a:pPr>
            <a:r>
              <a:rPr lang="uz-Cyrl-UZ" altLang="uz-Latn-UZ" sz="3200" b="1" u="sng"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qo’zg’aluvchan </a:t>
            </a:r>
            <a:r>
              <a:rPr lang="uz-Cyrl-UZ" altLang="uz-Latn-UZ" sz="3200" b="1" u="sng" dirty="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tayanch</a:t>
            </a:r>
            <a:r>
              <a:rPr lang="uz-Cyrl-UZ" altLang="uz-Latn-UZ" sz="3200" b="1" u="sng" dirty="0" smtClean="0">
                <a:solidFill>
                  <a:srgbClr val="0000FF"/>
                </a:solidFill>
                <a:latin typeface="Times New Roman" panose="02020603050405020304" pitchFamily="18" charset="0"/>
                <a:ea typeface="Times New Roman" panose="02020603050405020304" pitchFamily="18" charset="0"/>
                <a:cs typeface="Times New Roman" panose="02020603050405020304" pitchFamily="18" charset="0"/>
              </a:rPr>
              <a:t>;</a:t>
            </a:r>
            <a:endParaRPr lang="uz-Cyrl-UZ" altLang="uz-Latn-UZ" sz="3200" dirty="0"/>
          </a:p>
        </p:txBody>
      </p:sp>
      <p:sp>
        <p:nvSpPr>
          <p:cNvPr id="4" name="Прямоугольник 3"/>
          <p:cNvSpPr/>
          <p:nvPr/>
        </p:nvSpPr>
        <p:spPr>
          <a:xfrm>
            <a:off x="1174014" y="2217394"/>
            <a:ext cx="9239813" cy="1692771"/>
          </a:xfrm>
          <a:prstGeom prst="rect">
            <a:avLst/>
          </a:prstGeom>
        </p:spPr>
        <p:txBody>
          <a:bodyPr wrap="square">
            <a:spAutoFit/>
          </a:bodyPr>
          <a:lstStyle/>
          <a:p>
            <a:r>
              <a:rPr lang="uz-Cyrl-UZ" sz="2600" dirty="0"/>
              <a:t>Bunday tayanchlar balkaning uchini gоrizantal ko’chishiga va ko’ndalang kesimini aylanishiga qarshilik </a:t>
            </a:r>
            <a:r>
              <a:rPr lang="uz-Cyrl-UZ" sz="2600" dirty="0" smtClean="0"/>
              <a:t>ko’rsatmaydi. </a:t>
            </a:r>
            <a:r>
              <a:rPr lang="uz-Cyrl-UZ" sz="2600" dirty="0"/>
              <a:t>Bu turdagi tayanchlarda faqat tayanch tekisligiga tik yo’nalgan bittagina vertikal </a:t>
            </a:r>
            <a:r>
              <a:rPr lang="uz-Cyrl-UZ" sz="2600" dirty="0" smtClean="0"/>
              <a:t>reaksiya </a:t>
            </a:r>
            <a:r>
              <a:rPr lang="uz-Cyrl-UZ" sz="2600" dirty="0"/>
              <a:t>hоsil bo’ladi.</a:t>
            </a:r>
            <a:endParaRPr lang="ru-RU" sz="2600" dirty="0"/>
          </a:p>
        </p:txBody>
      </p:sp>
      <p:pic>
        <p:nvPicPr>
          <p:cNvPr id="5" name="Рисунок 4"/>
          <p:cNvPicPr/>
          <p:nvPr/>
        </p:nvPicPr>
        <p:blipFill rotWithShape="1">
          <a:blip r:embed="rId2"/>
          <a:srcRect l="60256" t="44161" r="15064" b="35611"/>
          <a:stretch/>
        </p:blipFill>
        <p:spPr bwMode="auto">
          <a:xfrm>
            <a:off x="6286500" y="3910165"/>
            <a:ext cx="5388644" cy="270237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3875990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F6AD79FF-B53F-40A1-911F-9D0DE4FDD071}"/>
              </a:ext>
            </a:extLst>
          </p:cNvPr>
          <p:cNvSpPr>
            <a:spLocks noChangeArrowheads="1"/>
          </p:cNvSpPr>
          <p:nvPr/>
        </p:nvSpPr>
        <p:spPr bwMode="auto">
          <a:xfrm>
            <a:off x="1070179" y="1155692"/>
            <a:ext cx="9790386"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800600" algn="l"/>
              </a:tabLst>
              <a:defRPr>
                <a:solidFill>
                  <a:schemeClr val="tx1"/>
                </a:solidFill>
                <a:latin typeface="Arial" panose="020B0604020202020204" pitchFamily="34" charset="0"/>
              </a:defRPr>
            </a:lvl1pPr>
            <a:lvl2pPr eaLnBrk="0" fontAlgn="base" hangingPunct="0">
              <a:spcBef>
                <a:spcPct val="0"/>
              </a:spcBef>
              <a:spcAft>
                <a:spcPct val="0"/>
              </a:spcAft>
              <a:tabLst>
                <a:tab pos="4800600" algn="l"/>
              </a:tabLst>
              <a:defRPr>
                <a:solidFill>
                  <a:schemeClr val="tx1"/>
                </a:solidFill>
                <a:latin typeface="Arial" panose="020B0604020202020204" pitchFamily="34" charset="0"/>
              </a:defRPr>
            </a:lvl2pPr>
            <a:lvl3pPr eaLnBrk="0" fontAlgn="base" hangingPunct="0">
              <a:spcBef>
                <a:spcPct val="0"/>
              </a:spcBef>
              <a:spcAft>
                <a:spcPct val="0"/>
              </a:spcAft>
              <a:tabLst>
                <a:tab pos="4800600" algn="l"/>
              </a:tabLst>
              <a:defRPr>
                <a:solidFill>
                  <a:schemeClr val="tx1"/>
                </a:solidFill>
                <a:latin typeface="Arial" panose="020B0604020202020204" pitchFamily="34" charset="0"/>
              </a:defRPr>
            </a:lvl3pPr>
            <a:lvl4pPr eaLnBrk="0" fontAlgn="base" hangingPunct="0">
              <a:spcBef>
                <a:spcPct val="0"/>
              </a:spcBef>
              <a:spcAft>
                <a:spcPct val="0"/>
              </a:spcAft>
              <a:tabLst>
                <a:tab pos="4800600" algn="l"/>
              </a:tabLst>
              <a:defRPr>
                <a:solidFill>
                  <a:schemeClr val="tx1"/>
                </a:solidFill>
                <a:latin typeface="Arial" panose="020B0604020202020204" pitchFamily="34" charset="0"/>
              </a:defRPr>
            </a:lvl4pPr>
            <a:lvl5pPr eaLnBrk="0" fontAlgn="base" hangingPunct="0">
              <a:spcBef>
                <a:spcPct val="0"/>
              </a:spcBef>
              <a:spcAft>
                <a:spcPct val="0"/>
              </a:spcAft>
              <a:tabLst>
                <a:tab pos="4800600" algn="l"/>
              </a:tabLst>
              <a:defRPr>
                <a:solidFill>
                  <a:schemeClr val="tx1"/>
                </a:solidFill>
                <a:latin typeface="Arial" panose="020B0604020202020204" pitchFamily="34" charset="0"/>
              </a:defRPr>
            </a:lvl5pPr>
            <a:lvl6pPr eaLnBrk="0" fontAlgn="base" hangingPunct="0">
              <a:spcBef>
                <a:spcPct val="0"/>
              </a:spcBef>
              <a:spcAft>
                <a:spcPct val="0"/>
              </a:spcAft>
              <a:tabLst>
                <a:tab pos="4800600" algn="l"/>
              </a:tabLst>
              <a:defRPr>
                <a:solidFill>
                  <a:schemeClr val="tx1"/>
                </a:solidFill>
                <a:latin typeface="Arial" panose="020B0604020202020204" pitchFamily="34" charset="0"/>
              </a:defRPr>
            </a:lvl6pPr>
            <a:lvl7pPr eaLnBrk="0" fontAlgn="base" hangingPunct="0">
              <a:spcBef>
                <a:spcPct val="0"/>
              </a:spcBef>
              <a:spcAft>
                <a:spcPct val="0"/>
              </a:spcAft>
              <a:tabLst>
                <a:tab pos="4800600" algn="l"/>
              </a:tabLst>
              <a:defRPr>
                <a:solidFill>
                  <a:schemeClr val="tx1"/>
                </a:solidFill>
                <a:latin typeface="Arial" panose="020B0604020202020204" pitchFamily="34" charset="0"/>
              </a:defRPr>
            </a:lvl7pPr>
            <a:lvl8pPr eaLnBrk="0" fontAlgn="base" hangingPunct="0">
              <a:spcBef>
                <a:spcPct val="0"/>
              </a:spcBef>
              <a:spcAft>
                <a:spcPct val="0"/>
              </a:spcAft>
              <a:tabLst>
                <a:tab pos="4800600" algn="l"/>
              </a:tabLst>
              <a:defRPr>
                <a:solidFill>
                  <a:schemeClr val="tx1"/>
                </a:solidFill>
                <a:latin typeface="Arial" panose="020B0604020202020204" pitchFamily="34" charset="0"/>
              </a:defRPr>
            </a:lvl8pPr>
            <a:lvl9pPr eaLnBrk="0" fontAlgn="base" hangingPunct="0">
              <a:spcBef>
                <a:spcPct val="0"/>
              </a:spcBef>
              <a:spcAft>
                <a:spcPct val="0"/>
              </a:spcAft>
              <a:tabLst>
                <a:tab pos="48006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4800600" algn="l"/>
              </a:tabLst>
            </a:pPr>
            <a:r>
              <a:rPr kumimoji="0" lang="uz-Cyrl-UZ" altLang="uz-Latn-UZ"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uz-Cyrl-UZ" altLang="uz-Latn-UZ"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tayanch asosan balkaning tayanchdagi uchini vertikal ko’chishiga qarshilik kiladi va shu yo’nalishda reaktsiya hosil bo’ladi.</a:t>
            </a:r>
            <a:endParaRPr kumimoji="0" lang="uz-Cyrl-UZ" altLang="uz-Latn-UZ" sz="32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tab pos="4800600" algn="l"/>
              </a:tabLst>
            </a:pPr>
            <a:endParaRPr kumimoji="0" lang="uz-Cyrl-UZ" altLang="uz-Latn-UZ" sz="3200" b="0" i="0" u="none" strike="noStrike" cap="none" normalizeH="0" baseline="0" dirty="0">
              <a:ln>
                <a:noFill/>
              </a:ln>
              <a:solidFill>
                <a:schemeClr val="tx1"/>
              </a:solidFill>
              <a:effectLst/>
              <a:latin typeface="Arial" panose="020B0604020202020204" pitchFamily="34" charset="0"/>
            </a:endParaRPr>
          </a:p>
        </p:txBody>
      </p:sp>
      <p:pic>
        <p:nvPicPr>
          <p:cNvPr id="4097" name="Picture 1">
            <a:extLst>
              <a:ext uri="{FF2B5EF4-FFF2-40B4-BE49-F238E27FC236}">
                <a16:creationId xmlns:a16="http://schemas.microsoft.com/office/drawing/2014/main" xmlns="" id="{F4F47493-AAF9-46F6-B3B7-BF5686DDED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8763" y="3312554"/>
            <a:ext cx="8453218" cy="2554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3557816"/>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xmlns="" id="{BA9D12F1-4648-4D67-8E04-CD733505F919}"/>
              </a:ext>
            </a:extLst>
          </p:cNvPr>
          <p:cNvSpPr>
            <a:spLocks noChangeArrowheads="1"/>
          </p:cNvSpPr>
          <p:nvPr/>
        </p:nvSpPr>
        <p:spPr bwMode="auto">
          <a:xfrm>
            <a:off x="788275" y="734562"/>
            <a:ext cx="10357945"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altLang="uz-Latn-UZ" sz="3200" b="1" i="0" u="sng" strike="noStrike" cap="none" normalizeH="0" baseline="0" dirty="0">
                <a:ln>
                  <a:noFill/>
                </a:ln>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rPr>
              <a:t>Qistirib maxkamlangan tayanch.</a:t>
            </a:r>
            <a:endParaRPr kumimoji="0" lang="uz-Cyrl-UZ" altLang="uz-Latn-UZ" sz="3200" b="0" i="0" u="none" strike="noStrike" cap="none" normalizeH="0" baseline="0" dirty="0">
              <a:ln>
                <a:noFill/>
              </a:ln>
              <a:solidFill>
                <a:schemeClr val="tx1"/>
              </a:solidFill>
              <a:effectLst/>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altLang="uz-Latn-UZ" sz="32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Bu tayanchdagi to’sin uchining chiziqli va burchakli  ko’chishlari cheklanadi hamda uchta tayanch reaktsiya kuchlari vujudga keladi.</a:t>
            </a:r>
            <a:endParaRPr kumimoji="0" lang="uz-Cyrl-UZ" altLang="uz-Latn-UZ" sz="3200" b="0" i="0" u="none" strike="noStrike" cap="none" normalizeH="0" baseline="0" dirty="0">
              <a:ln>
                <a:noFill/>
              </a:ln>
              <a:solidFill>
                <a:schemeClr val="tx1"/>
              </a:solidFill>
              <a:effectLst/>
            </a:endParaRPr>
          </a:p>
        </p:txBody>
      </p:sp>
      <p:pic>
        <p:nvPicPr>
          <p:cNvPr id="7169" name="Picture 1">
            <a:extLst>
              <a:ext uri="{FF2B5EF4-FFF2-40B4-BE49-F238E27FC236}">
                <a16:creationId xmlns:a16="http://schemas.microsoft.com/office/drawing/2014/main" xmlns="" id="{B2E0A30D-5725-4E85-917A-D05ED1CD01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8082" y="3264804"/>
            <a:ext cx="8261132" cy="271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612681"/>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51550" y="1579098"/>
            <a:ext cx="10207000" cy="1384995"/>
          </a:xfrm>
          <a:prstGeom prst="rect">
            <a:avLst/>
          </a:prstGeom>
        </p:spPr>
        <p:txBody>
          <a:bodyPr wrap="square">
            <a:spAutoFit/>
          </a:bodyPr>
          <a:lstStyle/>
          <a:p>
            <a:r>
              <a:rPr lang="uz-Cyrl-UZ" sz="2800" dirty="0" smtClean="0">
                <a:solidFill>
                  <a:srgbClr val="00B0F0"/>
                </a:solidFill>
                <a:latin typeface="Times New Roman" pitchFamily="18" charset="0"/>
                <a:cs typeface="Times New Roman" pitchFamily="18" charset="0"/>
              </a:rPr>
              <a:t>Bunday </a:t>
            </a:r>
            <a:r>
              <a:rPr lang="uz-Cyrl-UZ" sz="2800" dirty="0">
                <a:solidFill>
                  <a:srgbClr val="00B0F0"/>
                </a:solidFill>
                <a:latin typeface="Times New Roman" pitchFamily="18" charset="0"/>
                <a:cs typeface="Times New Roman" pitchFamily="18" charset="0"/>
              </a:rPr>
              <a:t>tanyach balkaning qisilgan uchining hech qanday ko’chishiga yo’l qo’ymaydi. Bu hоlda balkaning uchidan bir qismi masalan, </a:t>
            </a:r>
            <a:r>
              <a:rPr lang="uz-Cyrl-UZ" sz="2800" i="1" dirty="0">
                <a:solidFill>
                  <a:srgbClr val="00B0F0"/>
                </a:solidFill>
                <a:latin typeface="Times New Roman" pitchFamily="18" charset="0"/>
                <a:cs typeface="Times New Roman" pitchFamily="18" charset="0"/>
              </a:rPr>
              <a:t>АА</a:t>
            </a:r>
            <a:r>
              <a:rPr lang="uz-Cyrl-UZ" sz="2800" i="1" baseline="-25000" dirty="0">
                <a:solidFill>
                  <a:srgbClr val="00B0F0"/>
                </a:solidFill>
                <a:latin typeface="Times New Roman" pitchFamily="18" charset="0"/>
                <a:cs typeface="Times New Roman" pitchFamily="18" charset="0"/>
              </a:rPr>
              <a:t>1</a:t>
            </a:r>
            <a:r>
              <a:rPr lang="uz-Cyrl-UZ" sz="2800" i="1" dirty="0">
                <a:solidFill>
                  <a:srgbClr val="00B0F0"/>
                </a:solidFill>
                <a:latin typeface="Times New Roman" pitchFamily="18" charset="0"/>
                <a:cs typeface="Times New Roman" pitchFamily="18" charset="0"/>
              </a:rPr>
              <a:t>=δ</a:t>
            </a:r>
            <a:r>
              <a:rPr lang="uz-Cyrl-UZ" sz="2800" dirty="0">
                <a:solidFill>
                  <a:srgbClr val="00B0F0"/>
                </a:solidFill>
                <a:latin typeface="Times New Roman" pitchFamily="18" charset="0"/>
                <a:cs typeface="Times New Roman" pitchFamily="18" charset="0"/>
              </a:rPr>
              <a:t> qismi tayanchga biriktirilgan hоlda qistirilib </a:t>
            </a:r>
            <a:r>
              <a:rPr lang="uz-Cyrl-UZ" sz="2800" dirty="0" smtClean="0">
                <a:solidFill>
                  <a:srgbClr val="00B0F0"/>
                </a:solidFill>
                <a:latin typeface="Times New Roman" pitchFamily="18" charset="0"/>
                <a:cs typeface="Times New Roman" pitchFamily="18" charset="0"/>
              </a:rPr>
              <a:t>mahkamlanadi</a:t>
            </a:r>
            <a:r>
              <a:rPr lang="uz-Cyrl-UZ"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pic>
        <p:nvPicPr>
          <p:cNvPr id="5" name="Рисунок 4" descr="Qistirib mahkamlangan"/>
          <p:cNvPicPr/>
          <p:nvPr/>
        </p:nvPicPr>
        <p:blipFill>
          <a:blip r:embed="rId2" cstate="print">
            <a:lum bright="-30000" contrast="60000"/>
          </a:blip>
          <a:srcRect l="697" t="3922" r="23288" b="36266"/>
          <a:stretch>
            <a:fillRect/>
          </a:stretch>
        </p:blipFill>
        <p:spPr bwMode="auto">
          <a:xfrm>
            <a:off x="3999679" y="3288845"/>
            <a:ext cx="4752436" cy="2981325"/>
          </a:xfrm>
          <a:prstGeom prst="rect">
            <a:avLst/>
          </a:prstGeom>
          <a:noFill/>
          <a:ln w="9525">
            <a:noFill/>
            <a:miter lim="800000"/>
            <a:headEnd/>
            <a:tailEnd/>
          </a:ln>
        </p:spPr>
      </p:pic>
    </p:spTree>
    <p:extLst>
      <p:ext uri="{BB962C8B-B14F-4D97-AF65-F5344CB8AC3E}">
        <p14:creationId xmlns:p14="http://schemas.microsoft.com/office/powerpoint/2010/main" val="284259964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51550" y="1882658"/>
            <a:ext cx="10207000" cy="4278094"/>
          </a:xfrm>
          <a:prstGeom prst="rect">
            <a:avLst/>
          </a:prstGeom>
        </p:spPr>
        <p:txBody>
          <a:bodyPr wrap="square">
            <a:spAutoFit/>
          </a:bodyPr>
          <a:lstStyle/>
          <a:p>
            <a:r>
              <a:rPr lang="uz-Cyrl-UZ" sz="3400" dirty="0" smtClean="0">
                <a:solidFill>
                  <a:srgbClr val="00B0F0"/>
                </a:solidFill>
                <a:latin typeface="Times New Roman" pitchFamily="18" charset="0"/>
                <a:cs typeface="Times New Roman" pitchFamily="18" charset="0"/>
              </a:rPr>
              <a:t>Balkaning </a:t>
            </a:r>
            <a:r>
              <a:rPr lang="uz-Cyrl-UZ" sz="3400" dirty="0">
                <a:solidFill>
                  <a:srgbClr val="00B0F0"/>
                </a:solidFill>
                <a:latin typeface="Times New Roman" pitchFamily="18" charset="0"/>
                <a:cs typeface="Times New Roman" pitchFamily="18" charset="0"/>
              </a:rPr>
              <a:t>qistirilgan qismi </a:t>
            </a:r>
            <a:r>
              <a:rPr lang="uz-Cyrl-UZ" sz="3400" i="1" dirty="0">
                <a:solidFill>
                  <a:srgbClr val="00B0F0"/>
                </a:solidFill>
                <a:latin typeface="Times New Roman" pitchFamily="18" charset="0"/>
                <a:cs typeface="Times New Roman" pitchFamily="18" charset="0"/>
              </a:rPr>
              <a:t>as</a:t>
            </a:r>
            <a:r>
              <a:rPr lang="uz-Cyrl-UZ" sz="3400" dirty="0">
                <a:solidFill>
                  <a:srgbClr val="00B0F0"/>
                </a:solidFill>
                <a:latin typeface="Times New Roman" pitchFamily="18" charset="0"/>
                <a:cs typeface="Times New Roman" pitchFamily="18" charset="0"/>
              </a:rPr>
              <a:t>, </a:t>
            </a:r>
            <a:r>
              <a:rPr lang="uz-Cyrl-UZ" sz="3400" i="1" dirty="0">
                <a:solidFill>
                  <a:srgbClr val="00B0F0"/>
                </a:solidFill>
                <a:latin typeface="Times New Roman" pitchFamily="18" charset="0"/>
                <a:cs typeface="Times New Roman" pitchFamily="18" charset="0"/>
              </a:rPr>
              <a:t>cd</a:t>
            </a:r>
            <a:r>
              <a:rPr lang="uz-Cyrl-UZ" sz="3400" dirty="0">
                <a:solidFill>
                  <a:srgbClr val="00B0F0"/>
                </a:solidFill>
                <a:latin typeface="Times New Roman" pitchFamily="18" charset="0"/>
                <a:cs typeface="Times New Roman" pitchFamily="18" charset="0"/>
              </a:rPr>
              <a:t>, </a:t>
            </a:r>
            <a:r>
              <a:rPr lang="uz-Cyrl-UZ" sz="3400" i="1" dirty="0">
                <a:solidFill>
                  <a:srgbClr val="00B0F0"/>
                </a:solidFill>
                <a:latin typeface="Times New Roman" pitchFamily="18" charset="0"/>
                <a:cs typeface="Times New Roman" pitchFamily="18" charset="0"/>
              </a:rPr>
              <a:t>db</a:t>
            </a:r>
            <a:r>
              <a:rPr lang="uz-Cyrl-UZ" sz="3400" dirty="0">
                <a:solidFill>
                  <a:srgbClr val="00B0F0"/>
                </a:solidFill>
                <a:latin typeface="Times New Roman" pitchFamily="18" charset="0"/>
                <a:cs typeface="Times New Roman" pitchFamily="18" charset="0"/>
              </a:rPr>
              <a:t> yuzalaridagi reaktiv bоsimlar qisilgan qism markaziga qo’yilgan bir bоsh vektоr bilan balkaning egilish tekisligida yotuvchi bоsh mоment </a:t>
            </a:r>
            <a:r>
              <a:rPr lang="uz-Cyrl-UZ" sz="3400" i="1" dirty="0">
                <a:solidFill>
                  <a:srgbClr val="00B0F0"/>
                </a:solidFill>
                <a:latin typeface="Times New Roman" pitchFamily="18" charset="0"/>
                <a:cs typeface="Times New Roman" pitchFamily="18" charset="0"/>
              </a:rPr>
              <a:t>M</a:t>
            </a:r>
            <a:r>
              <a:rPr lang="uz-Cyrl-UZ" sz="3400" dirty="0">
                <a:solidFill>
                  <a:srgbClr val="00B0F0"/>
                </a:solidFill>
                <a:latin typeface="Times New Roman" pitchFamily="18" charset="0"/>
                <a:cs typeface="Times New Roman" pitchFamily="18" charset="0"/>
              </a:rPr>
              <a:t> ga keltiriladi. </a:t>
            </a:r>
            <a:r>
              <a:rPr lang="uz-Cyrl-UZ" sz="3400" i="1" dirty="0">
                <a:solidFill>
                  <a:srgbClr val="00B0F0"/>
                </a:solidFill>
                <a:latin typeface="Times New Roman" pitchFamily="18" charset="0"/>
                <a:cs typeface="Times New Roman" pitchFamily="18" charset="0"/>
              </a:rPr>
              <a:t>R</a:t>
            </a:r>
            <a:r>
              <a:rPr lang="uz-Cyrl-UZ" sz="3400" i="1" baseline="-25000" dirty="0">
                <a:solidFill>
                  <a:srgbClr val="00B0F0"/>
                </a:solidFill>
                <a:latin typeface="Times New Roman" pitchFamily="18" charset="0"/>
                <a:cs typeface="Times New Roman" pitchFamily="18" charset="0"/>
              </a:rPr>
              <a:t>A</a:t>
            </a:r>
            <a:r>
              <a:rPr lang="uz-Cyrl-UZ" sz="3400" dirty="0">
                <a:solidFill>
                  <a:srgbClr val="00B0F0"/>
                </a:solidFill>
                <a:latin typeface="Times New Roman" pitchFamily="18" charset="0"/>
                <a:cs typeface="Times New Roman" pitchFamily="18" charset="0"/>
              </a:rPr>
              <a:t> balkaning mahkamlangan uchini vertikal va gоrizоntal yo’nalishidagi ko’chishiga qarshilik ko’rsatsa, </a:t>
            </a:r>
            <a:r>
              <a:rPr lang="uz-Cyrl-UZ" sz="3400" i="1" dirty="0">
                <a:solidFill>
                  <a:srgbClr val="00B0F0"/>
                </a:solidFill>
                <a:latin typeface="Times New Roman" pitchFamily="18" charset="0"/>
                <a:cs typeface="Times New Roman" pitchFamily="18" charset="0"/>
              </a:rPr>
              <a:t>M</a:t>
            </a:r>
            <a:r>
              <a:rPr lang="uz-Cyrl-UZ" sz="3400" i="1" baseline="-25000" dirty="0">
                <a:solidFill>
                  <a:srgbClr val="00B0F0"/>
                </a:solidFill>
                <a:latin typeface="Times New Roman" pitchFamily="18" charset="0"/>
                <a:cs typeface="Times New Roman" pitchFamily="18" charset="0"/>
              </a:rPr>
              <a:t>A</a:t>
            </a:r>
            <a:r>
              <a:rPr lang="uz-Cyrl-UZ" sz="3400" i="1" dirty="0">
                <a:solidFill>
                  <a:srgbClr val="00B0F0"/>
                </a:solidFill>
                <a:latin typeface="Times New Roman" pitchFamily="18" charset="0"/>
                <a:cs typeface="Times New Roman" pitchFamily="18" charset="0"/>
              </a:rPr>
              <a:t> </a:t>
            </a:r>
            <a:r>
              <a:rPr lang="uz-Cyrl-UZ" sz="3400" dirty="0">
                <a:solidFill>
                  <a:srgbClr val="00B0F0"/>
                </a:solidFill>
                <a:latin typeface="Times New Roman" pitchFamily="18" charset="0"/>
                <a:cs typeface="Times New Roman" pitchFamily="18" charset="0"/>
              </a:rPr>
              <a:t>balka</a:t>
            </a:r>
            <a:r>
              <a:rPr lang="uz-Cyrl-UZ" sz="3400" b="1" dirty="0">
                <a:solidFill>
                  <a:srgbClr val="00B0F0"/>
                </a:solidFill>
                <a:latin typeface="Times New Roman" pitchFamily="18" charset="0"/>
                <a:cs typeface="Times New Roman" pitchFamily="18" charset="0"/>
              </a:rPr>
              <a:t> </a:t>
            </a:r>
            <a:r>
              <a:rPr lang="uz-Cyrl-UZ" sz="3400" dirty="0">
                <a:solidFill>
                  <a:srgbClr val="00B0F0"/>
                </a:solidFill>
                <a:latin typeface="Times New Roman" pitchFamily="18" charset="0"/>
                <a:cs typeface="Times New Roman" pitchFamily="18" charset="0"/>
              </a:rPr>
              <a:t>uchining erkin aylanishiga qarshilik ko’rsatadi, shuning uchun </a:t>
            </a:r>
            <a:r>
              <a:rPr lang="uz-Cyrl-UZ" sz="3400" i="1" dirty="0">
                <a:solidFill>
                  <a:srgbClr val="00B0F0"/>
                </a:solidFill>
                <a:latin typeface="Times New Roman" pitchFamily="18" charset="0"/>
                <a:cs typeface="Times New Roman" pitchFamily="18" charset="0"/>
              </a:rPr>
              <a:t>M</a:t>
            </a:r>
            <a:r>
              <a:rPr lang="uz-Cyrl-UZ" sz="3400" i="1" baseline="-25000" dirty="0">
                <a:solidFill>
                  <a:srgbClr val="00B0F0"/>
                </a:solidFill>
                <a:latin typeface="Times New Roman" pitchFamily="18" charset="0"/>
                <a:cs typeface="Times New Roman" pitchFamily="18" charset="0"/>
              </a:rPr>
              <a:t>A</a:t>
            </a:r>
            <a:r>
              <a:rPr lang="uz-Cyrl-UZ" sz="3400" dirty="0">
                <a:solidFill>
                  <a:srgbClr val="00B0F0"/>
                </a:solidFill>
                <a:latin typeface="Times New Roman" pitchFamily="18" charset="0"/>
                <a:cs typeface="Times New Roman" pitchFamily="18" charset="0"/>
              </a:rPr>
              <a:t>  reaktiv mоment deb ataladi. </a:t>
            </a:r>
            <a:endParaRPr lang="ru-RU" sz="3400" dirty="0">
              <a:solidFill>
                <a:srgbClr val="00B0F0"/>
              </a:solidFill>
              <a:latin typeface="Times New Roman" pitchFamily="18" charset="0"/>
              <a:cs typeface="Times New Roman" pitchFamily="18" charset="0"/>
            </a:endParaRPr>
          </a:p>
        </p:txBody>
      </p:sp>
    </p:spTree>
    <p:extLst>
      <p:ext uri="{BB962C8B-B14F-4D97-AF65-F5344CB8AC3E}">
        <p14:creationId xmlns:p14="http://schemas.microsoft.com/office/powerpoint/2010/main" val="4046195878"/>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6428" y="633522"/>
            <a:ext cx="10207000" cy="5632311"/>
          </a:xfrm>
          <a:prstGeom prst="rect">
            <a:avLst/>
          </a:prstGeom>
          <a:solidFill>
            <a:srgbClr val="FFFF00"/>
          </a:solidFill>
        </p:spPr>
        <p:txBody>
          <a:bodyPr wrap="square">
            <a:spAutoFit/>
          </a:bodyPr>
          <a:lstStyle/>
          <a:p>
            <a:r>
              <a:rPr lang="en-GB" sz="3000" dirty="0" err="1" smtClean="0">
                <a:latin typeface="Times New Roman" pitchFamily="18" charset="0"/>
                <a:cs typeface="Times New Roman" pitchFamily="18" charset="0"/>
              </a:rPr>
              <a:t>Reaksiya</a:t>
            </a:r>
            <a:r>
              <a:rPr lang="uz-Cyrl-UZ" sz="3000" dirty="0" smtClean="0">
                <a:latin typeface="Times New Roman" pitchFamily="18" charset="0"/>
                <a:cs typeface="Times New Roman" pitchFamily="18" charset="0"/>
              </a:rPr>
              <a:t> </a:t>
            </a:r>
            <a:r>
              <a:rPr lang="uz-Cyrl-UZ" sz="3000" dirty="0">
                <a:latin typeface="Times New Roman" pitchFamily="18" charset="0"/>
                <a:cs typeface="Times New Roman" pitchFamily="18" charset="0"/>
              </a:rPr>
              <a:t>kuchlari</a:t>
            </a:r>
            <a:r>
              <a:rPr lang="en-GB" sz="3000" dirty="0" err="1">
                <a:latin typeface="Times New Roman" pitchFamily="18" charset="0"/>
                <a:cs typeface="Times New Roman" pitchFamily="18" charset="0"/>
              </a:rPr>
              <a:t>ni</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ani</a:t>
            </a:r>
            <a:r>
              <a:rPr lang="uz-Cyrl-UZ" sz="3000" dirty="0">
                <a:latin typeface="Times New Roman" pitchFamily="18" charset="0"/>
                <a:cs typeface="Times New Roman" pitchFamily="18" charset="0"/>
              </a:rPr>
              <a:t>ql</a:t>
            </a:r>
            <a:r>
              <a:rPr lang="en-GB" sz="3000" dirty="0">
                <a:latin typeface="Times New Roman" pitchFamily="18" charset="0"/>
                <a:cs typeface="Times New Roman" pitchFamily="18" charset="0"/>
              </a:rPr>
              <a:t>ash </a:t>
            </a:r>
            <a:r>
              <a:rPr lang="en-GB" sz="3000" dirty="0" err="1">
                <a:latin typeface="Times New Roman" pitchFamily="18" charset="0"/>
                <a:cs typeface="Times New Roman" pitchFamily="18" charset="0"/>
              </a:rPr>
              <a:t>uchun</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balkaning</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muv</a:t>
            </a:r>
            <a:r>
              <a:rPr lang="ru-RU" sz="3000" dirty="0">
                <a:latin typeface="Times New Roman" pitchFamily="18" charset="0"/>
                <a:cs typeface="Times New Roman" pitchFamily="18" charset="0"/>
              </a:rPr>
              <a:t>о</a:t>
            </a:r>
            <a:r>
              <a:rPr lang="en-GB" sz="3000" dirty="0" err="1">
                <a:latin typeface="Times New Roman" pitchFamily="18" charset="0"/>
                <a:cs typeface="Times New Roman" pitchFamily="18" charset="0"/>
              </a:rPr>
              <a:t>zanatini</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tekshiramiz</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Balka</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qo’yilgan</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yuklar</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va</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tayanch</a:t>
            </a:r>
            <a:r>
              <a:rPr lang="en-GB" sz="3000" dirty="0">
                <a:latin typeface="Times New Roman" pitchFamily="18" charset="0"/>
                <a:cs typeface="Times New Roman" pitchFamily="18" charset="0"/>
              </a:rPr>
              <a:t> </a:t>
            </a:r>
            <a:r>
              <a:rPr lang="en-GB" sz="3000" dirty="0" err="1" smtClean="0">
                <a:latin typeface="Times New Roman" pitchFamily="18" charset="0"/>
                <a:cs typeface="Times New Roman" pitchFamily="18" charset="0"/>
              </a:rPr>
              <a:t>reaksiyalari</a:t>
            </a:r>
            <a:r>
              <a:rPr lang="en-GB" sz="3000" dirty="0" smtClean="0">
                <a:latin typeface="Times New Roman" pitchFamily="18" charset="0"/>
                <a:cs typeface="Times New Roman" pitchFamily="18" charset="0"/>
              </a:rPr>
              <a:t> </a:t>
            </a:r>
            <a:r>
              <a:rPr lang="en-GB" sz="3000" dirty="0" err="1">
                <a:latin typeface="Times New Roman" pitchFamily="18" charset="0"/>
                <a:cs typeface="Times New Roman" pitchFamily="18" charset="0"/>
              </a:rPr>
              <a:t>ta`sirida</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muv</a:t>
            </a:r>
            <a:r>
              <a:rPr lang="ru-RU" sz="3000" dirty="0">
                <a:latin typeface="Times New Roman" pitchFamily="18" charset="0"/>
                <a:cs typeface="Times New Roman" pitchFamily="18" charset="0"/>
              </a:rPr>
              <a:t>о</a:t>
            </a:r>
            <a:r>
              <a:rPr lang="en-GB" sz="3000" dirty="0" err="1">
                <a:latin typeface="Times New Roman" pitchFamily="18" charset="0"/>
                <a:cs typeface="Times New Roman" pitchFamily="18" charset="0"/>
              </a:rPr>
              <a:t>zanatda</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turadi</a:t>
            </a:r>
            <a:r>
              <a:rPr lang="en-GB" sz="3000" dirty="0">
                <a:latin typeface="Times New Roman" pitchFamily="18" charset="0"/>
                <a:cs typeface="Times New Roman" pitchFamily="18" charset="0"/>
              </a:rPr>
              <a:t>. Bu </a:t>
            </a:r>
            <a:r>
              <a:rPr lang="en-GB" sz="3000" dirty="0" err="1">
                <a:latin typeface="Times New Roman" pitchFamily="18" charset="0"/>
                <a:cs typeface="Times New Roman" pitchFamily="18" charset="0"/>
              </a:rPr>
              <a:t>kuchlarning</a:t>
            </a:r>
            <a:r>
              <a:rPr lang="en-GB" sz="3000" dirty="0">
                <a:latin typeface="Times New Roman" pitchFamily="18" charset="0"/>
                <a:cs typeface="Times New Roman" pitchFamily="18" charset="0"/>
              </a:rPr>
              <a:t> </a:t>
            </a:r>
            <a:r>
              <a:rPr lang="uz-Cyrl-UZ" sz="3000" dirty="0">
                <a:latin typeface="Times New Roman" pitchFamily="18" charset="0"/>
                <a:cs typeface="Times New Roman" pitchFamily="18" charset="0"/>
              </a:rPr>
              <a:t>ha</a:t>
            </a:r>
            <a:r>
              <a:rPr lang="en-GB" sz="3000" dirty="0" err="1">
                <a:latin typeface="Times New Roman" pitchFamily="18" charset="0"/>
                <a:cs typeface="Times New Roman" pitchFamily="18" charset="0"/>
              </a:rPr>
              <a:t>mmasi</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bir</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tekislikda</a:t>
            </a:r>
            <a:r>
              <a:rPr lang="en-GB" sz="3000" dirty="0">
                <a:latin typeface="Times New Roman" pitchFamily="18" charset="0"/>
                <a:cs typeface="Times New Roman" pitchFamily="18" charset="0"/>
              </a:rPr>
              <a:t> </a:t>
            </a:r>
            <a:r>
              <a:rPr lang="uz-Cyrl-UZ" sz="3000" dirty="0">
                <a:latin typeface="Times New Roman" pitchFamily="18" charset="0"/>
                <a:cs typeface="Times New Roman" pitchFamily="18" charset="0"/>
              </a:rPr>
              <a:t>yo</a:t>
            </a:r>
            <a:r>
              <a:rPr lang="en-GB" sz="3000" dirty="0" err="1">
                <a:latin typeface="Times New Roman" pitchFamily="18" charset="0"/>
                <a:cs typeface="Times New Roman" pitchFamily="18" charset="0"/>
              </a:rPr>
              <a:t>tgani</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uchun</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muv</a:t>
            </a:r>
            <a:r>
              <a:rPr lang="ru-RU" sz="3000" dirty="0">
                <a:latin typeface="Times New Roman" pitchFamily="18" charset="0"/>
                <a:cs typeface="Times New Roman" pitchFamily="18" charset="0"/>
              </a:rPr>
              <a:t>о</a:t>
            </a:r>
            <a:r>
              <a:rPr lang="en-GB" sz="3000" dirty="0" err="1">
                <a:latin typeface="Times New Roman" pitchFamily="18" charset="0"/>
                <a:cs typeface="Times New Roman" pitchFamily="18" charset="0"/>
              </a:rPr>
              <a:t>zanat</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tenglamasi</a:t>
            </a:r>
            <a:r>
              <a:rPr lang="en-GB" sz="3000" dirty="0">
                <a:latin typeface="Times New Roman" pitchFamily="18" charset="0"/>
                <a:cs typeface="Times New Roman" pitchFamily="18" charset="0"/>
              </a:rPr>
              <a:t> </a:t>
            </a:r>
            <a:r>
              <a:rPr lang="uz-Cyrl-UZ" sz="3000" dirty="0">
                <a:latin typeface="Times New Roman" pitchFamily="18" charset="0"/>
                <a:cs typeface="Times New Roman" pitchFamily="18" charset="0"/>
              </a:rPr>
              <a:t>qu</a:t>
            </a:r>
            <a:r>
              <a:rPr lang="en-GB" sz="3000" dirty="0" err="1">
                <a:latin typeface="Times New Roman" pitchFamily="18" charset="0"/>
                <a:cs typeface="Times New Roman" pitchFamily="18" charset="0"/>
              </a:rPr>
              <a:t>yidagicha</a:t>
            </a:r>
            <a:r>
              <a:rPr lang="en-GB" sz="3000" dirty="0">
                <a:latin typeface="Times New Roman" pitchFamily="18" charset="0"/>
                <a:cs typeface="Times New Roman" pitchFamily="18" charset="0"/>
              </a:rPr>
              <a:t> </a:t>
            </a:r>
            <a:r>
              <a:rPr lang="en-GB" sz="3000" dirty="0" err="1">
                <a:latin typeface="Times New Roman" pitchFamily="18" charset="0"/>
                <a:cs typeface="Times New Roman" pitchFamily="18" charset="0"/>
              </a:rPr>
              <a:t>bo’ladi</a:t>
            </a:r>
            <a:r>
              <a:rPr lang="en-GB" sz="3000" dirty="0">
                <a:latin typeface="Times New Roman" pitchFamily="18" charset="0"/>
                <a:cs typeface="Times New Roman" pitchFamily="18" charset="0"/>
              </a:rPr>
              <a:t>:</a:t>
            </a:r>
            <a:endParaRPr lang="ru-RU" sz="3000" dirty="0">
              <a:latin typeface="Times New Roman" pitchFamily="18" charset="0"/>
              <a:cs typeface="Times New Roman" pitchFamily="18" charset="0"/>
            </a:endParaRPr>
          </a:p>
          <a:p>
            <a:r>
              <a:rPr lang="uz-Cyrl-UZ" sz="3000" b="1" dirty="0">
                <a:latin typeface="Times New Roman" pitchFamily="18" charset="0"/>
                <a:cs typeface="Times New Roman" pitchFamily="18" charset="0"/>
              </a:rPr>
              <a:t>			</a:t>
            </a:r>
            <a:r>
              <a:rPr lang="en-US" sz="3000" b="1" dirty="0" smtClean="0">
                <a:latin typeface="Times New Roman" pitchFamily="18" charset="0"/>
                <a:cs typeface="Times New Roman" pitchFamily="18" charset="0"/>
              </a:rPr>
              <a:t>                                                                        </a:t>
            </a:r>
            <a:r>
              <a:rPr lang="uz-Cyrl-UZ" sz="3200" dirty="0" smtClean="0">
                <a:latin typeface="Times New Roman" pitchFamily="18" charset="0"/>
                <a:cs typeface="Times New Roman" pitchFamily="18" charset="0"/>
              </a:rPr>
              <a:t>(</a:t>
            </a:r>
            <a:r>
              <a:rPr lang="uz-Cyrl-UZ" sz="3200" dirty="0">
                <a:latin typeface="Times New Roman" pitchFamily="18" charset="0"/>
                <a:cs typeface="Times New Roman" pitchFamily="18" charset="0"/>
              </a:rPr>
              <a:t>9.1)</a:t>
            </a:r>
            <a:endParaRPr lang="en-US" sz="3000" b="1" dirty="0" smtClean="0">
              <a:latin typeface="Times New Roman" pitchFamily="18" charset="0"/>
              <a:cs typeface="Times New Roman" pitchFamily="18" charset="0"/>
            </a:endParaRPr>
          </a:p>
          <a:p>
            <a:endParaRPr lang="en-US" sz="3000" b="1" dirty="0" smtClean="0">
              <a:latin typeface="Times New Roman" pitchFamily="18" charset="0"/>
              <a:cs typeface="Times New Roman" pitchFamily="18" charset="0"/>
            </a:endParaRPr>
          </a:p>
          <a:p>
            <a:r>
              <a:rPr lang="uz-Cyrl-UZ" sz="3000" dirty="0" smtClean="0">
                <a:latin typeface="Times New Roman" pitchFamily="18" charset="0"/>
                <a:cs typeface="Times New Roman" pitchFamily="18" charset="0"/>
              </a:rPr>
              <a:t>Shuning </a:t>
            </a:r>
            <a:r>
              <a:rPr lang="uz-Cyrl-UZ" sz="3000" dirty="0">
                <a:latin typeface="Times New Roman" pitchFamily="18" charset="0"/>
                <a:cs typeface="Times New Roman" pitchFamily="18" charset="0"/>
              </a:rPr>
              <a:t>uchun, statikaning tenglamalaridan faqat uchta nоma`lum reaktsiyani</a:t>
            </a:r>
            <a:r>
              <a:rPr lang="uz-Cyrl-UZ" sz="3000" b="1" i="1" dirty="0">
                <a:latin typeface="Times New Roman" pitchFamily="18" charset="0"/>
                <a:cs typeface="Times New Roman" pitchFamily="18" charset="0"/>
              </a:rPr>
              <a:t> </a:t>
            </a:r>
            <a:r>
              <a:rPr lang="uz-Cyrl-UZ" sz="3000" dirty="0">
                <a:latin typeface="Times New Roman" pitchFamily="18" charset="0"/>
                <a:cs typeface="Times New Roman" pitchFamily="18" charset="0"/>
              </a:rPr>
              <a:t>aniqlash mumkin. Tayanch reaktsiyalarining sоni uchtadan оrtiq bo’lmagan balkalar statik aniq balkalar deb ataladi va aksincha, tayanch reaktsiyalari sоni uchtadan оrtiq bo’lgan balkalar statik aniqmas balkalar deyiladi.</a:t>
            </a:r>
            <a:endParaRPr lang="ru-RU" sz="3000" dirty="0">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1716159430"/>
              </p:ext>
            </p:extLst>
          </p:nvPr>
        </p:nvGraphicFramePr>
        <p:xfrm>
          <a:off x="3175907" y="3012621"/>
          <a:ext cx="5399318" cy="587829"/>
        </p:xfrm>
        <a:graphic>
          <a:graphicData uri="http://schemas.openxmlformats.org/presentationml/2006/ole">
            <mc:AlternateContent xmlns:mc="http://schemas.openxmlformats.org/markup-compatibility/2006">
              <mc:Choice xmlns:v="urn:schemas-microsoft-com:vml" Requires="v">
                <p:oleObj spid="_x0000_s35851" name="Формула" r:id="rId3" imgW="2362200" imgH="254000" progId="Equation.3">
                  <p:embed/>
                </p:oleObj>
              </mc:Choice>
              <mc:Fallback>
                <p:oleObj name="Формула" r:id="rId3" imgW="2362200" imgH="254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907" y="3012621"/>
                        <a:ext cx="5399318" cy="587829"/>
                      </a:xfrm>
                      <a:prstGeom prst="rect">
                        <a:avLst/>
                      </a:prstGeom>
                      <a:solidFill>
                        <a:srgbClr val="92D050"/>
                      </a:solidFill>
                    </p:spPr>
                  </p:pic>
                </p:oleObj>
              </mc:Fallback>
            </mc:AlternateContent>
          </a:graphicData>
        </a:graphic>
      </p:graphicFrame>
    </p:spTree>
    <p:extLst>
      <p:ext uri="{BB962C8B-B14F-4D97-AF65-F5344CB8AC3E}">
        <p14:creationId xmlns:p14="http://schemas.microsoft.com/office/powerpoint/2010/main" val="164743172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1"/>
          <p:cNvSpPr>
            <a:spLocks noChangeArrowheads="1"/>
          </p:cNvSpPr>
          <p:nvPr/>
        </p:nvSpPr>
        <p:spPr bwMode="auto">
          <a:xfrm>
            <a:off x="0" y="363071"/>
            <a:ext cx="12055544" cy="1477328"/>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sng" strike="noStrike" cap="none" normalizeH="0" baseline="0" dirty="0" smtClean="0">
                <a:ln>
                  <a:noFill/>
                </a:ln>
                <a:solidFill>
                  <a:srgbClr val="0000FF"/>
                </a:solidFill>
                <a:effectLst/>
                <a:latin typeface="Times New Roman" pitchFamily="18" charset="0"/>
                <a:ea typeface="Times New Roman" pitchFamily="18" charset="0"/>
                <a:cs typeface="Times New Roman" pitchFamily="18" charset="0"/>
              </a:rPr>
              <a:t>4.</a:t>
            </a:r>
            <a:r>
              <a:rPr kumimoji="0" lang="uz-Cyrl-UZ" b="1" i="0" u="sng" strike="noStrike" cap="none" normalizeH="0" baseline="0" dirty="0" smtClean="0">
                <a:ln>
                  <a:noFill/>
                </a:ln>
                <a:solidFill>
                  <a:srgbClr val="0000FF"/>
                </a:solidFill>
                <a:effectLst/>
                <a:latin typeface="Times New Roman" pitchFamily="18" charset="0"/>
                <a:ea typeface="Times New Roman" pitchFamily="18" charset="0"/>
                <a:cs typeface="Times New Roman" pitchFamily="18" charset="0"/>
              </a:rPr>
              <a:t>Eguvchi moment , kesuvchi kuch  va yoyilgan kuch  intensivligi orasidagi  differentsial bog’lanishlar</a:t>
            </a:r>
            <a:r>
              <a:rPr kumimoji="0" lang="uz-Cyrl-UZ" b="1" i="0" u="none" strike="noStrike" cap="none" normalizeH="0" baseline="0" dirty="0" smtClean="0">
                <a:ln>
                  <a:noFill/>
                </a:ln>
                <a:solidFill>
                  <a:srgbClr val="0000FF"/>
                </a:solidFill>
                <a:effectLst/>
                <a:latin typeface="Times New Roman" pitchFamily="18" charset="0"/>
                <a:ea typeface="Times New Roman" pitchFamily="18" charset="0"/>
                <a:cs typeface="Times New Roman" pitchFamily="18" charset="0"/>
              </a:rPr>
              <a:t> </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Eguvchi moment  M bilan  kesuvchi Q kuch orasidagi  matematik  bog’lanishni kurib kamiz. Ixtiyoriy  yuklangan to’sin</a:t>
            </a: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berilgan bo’lsin (1.3- shakl,a).   Uning yoyilgan kuch qo’yilgan  uchastkasidan , ya’ni chap tayanchidan  x xamda</a:t>
            </a:r>
          </a:p>
          <a:p>
            <a:pPr marL="0" marR="0" lvl="0" indent="0"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 + dx masofadagi  kesimlar   yordamida dx uzunlikdagi  bir elementini ajratamiz (1.3- shakl, b</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pic>
        <p:nvPicPr>
          <p:cNvPr id="35842" name="Picture 2"/>
          <p:cNvPicPr>
            <a:picLocks noChangeAspect="1" noChangeArrowheads="1"/>
          </p:cNvPicPr>
          <p:nvPr/>
        </p:nvPicPr>
        <p:blipFill>
          <a:blip r:embed="rId2"/>
          <a:srcRect/>
          <a:stretch>
            <a:fillRect/>
          </a:stretch>
        </p:blipFill>
        <p:spPr bwMode="auto">
          <a:xfrm>
            <a:off x="3258670" y="1910043"/>
            <a:ext cx="5486400" cy="4705350"/>
          </a:xfrm>
          <a:prstGeom prst="rect">
            <a:avLst/>
          </a:prstGeom>
          <a:noFill/>
          <a:ln w="9525">
            <a:noFill/>
            <a:miter lim="800000"/>
            <a:headEnd/>
            <a:tailEnd/>
          </a:ln>
          <a:effectLst/>
        </p:spPr>
      </p:pic>
    </p:spTree>
    <p:extLst>
      <p:ext uri="{BB962C8B-B14F-4D97-AF65-F5344CB8AC3E}">
        <p14:creationId xmlns:p14="http://schemas.microsoft.com/office/powerpoint/2010/main" val="319814439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796" name="Object 4"/>
          <p:cNvGraphicFramePr>
            <a:graphicFrameLocks noChangeAspect="1"/>
          </p:cNvGraphicFramePr>
          <p:nvPr/>
        </p:nvGraphicFramePr>
        <p:xfrm>
          <a:off x="4986170" y="1411941"/>
          <a:ext cx="1231750" cy="712337"/>
        </p:xfrm>
        <a:graphic>
          <a:graphicData uri="http://schemas.openxmlformats.org/presentationml/2006/ole">
            <mc:AlternateContent xmlns:mc="http://schemas.openxmlformats.org/markup-compatibility/2006">
              <mc:Choice xmlns:v="urn:schemas-microsoft-com:vml" Requires="v">
                <p:oleObj spid="_x0000_s48132" name="Формула" r:id="rId3" imgW="787400" imgH="457200" progId="Equation.3">
                  <p:embed/>
                </p:oleObj>
              </mc:Choice>
              <mc:Fallback>
                <p:oleObj name="Формула" r:id="rId3" imgW="787400" imgH="4572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86170" y="1411941"/>
                        <a:ext cx="1231750" cy="712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3794" name="Picture 2"/>
          <p:cNvPicPr>
            <a:picLocks noChangeAspect="1" noChangeArrowheads="1"/>
          </p:cNvPicPr>
          <p:nvPr/>
        </p:nvPicPr>
        <p:blipFill>
          <a:blip r:embed="rId5"/>
          <a:srcRect/>
          <a:stretch>
            <a:fillRect/>
          </a:stretch>
        </p:blipFill>
        <p:spPr bwMode="auto">
          <a:xfrm>
            <a:off x="874059" y="2111188"/>
            <a:ext cx="2143125" cy="914400"/>
          </a:xfrm>
          <a:prstGeom prst="rect">
            <a:avLst/>
          </a:prstGeom>
          <a:noFill/>
        </p:spPr>
      </p:pic>
      <p:pic>
        <p:nvPicPr>
          <p:cNvPr id="33793" name="Picture 1"/>
          <p:cNvPicPr>
            <a:picLocks noChangeAspect="1" noChangeArrowheads="1"/>
          </p:cNvPicPr>
          <p:nvPr/>
        </p:nvPicPr>
        <p:blipFill>
          <a:blip r:embed="rId6"/>
          <a:srcRect/>
          <a:stretch>
            <a:fillRect/>
          </a:stretch>
        </p:blipFill>
        <p:spPr bwMode="auto">
          <a:xfrm>
            <a:off x="3657600" y="2312893"/>
            <a:ext cx="2247900" cy="790575"/>
          </a:xfrm>
          <a:prstGeom prst="rect">
            <a:avLst/>
          </a:prstGeom>
          <a:noFill/>
        </p:spPr>
      </p:pic>
      <p:sp>
        <p:nvSpPr>
          <p:cNvPr id="33795" name="Text Box 3"/>
          <p:cNvSpPr txBox="1">
            <a:spLocks noChangeArrowheads="1"/>
          </p:cNvSpPr>
          <p:nvPr/>
        </p:nvSpPr>
        <p:spPr bwMode="auto">
          <a:xfrm>
            <a:off x="6299947" y="1999501"/>
            <a:ext cx="5573806" cy="179256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Agar</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oldirilgan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qismga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ilayotgan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tashqi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shu</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ismni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tekshirilayotgan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kesimga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nisbatan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soat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strelkasi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yo’nalishiga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mos</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yo’nalishda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aylantirishga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arakat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ilsa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kesuvchi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kuchning</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ishorasi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musbat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aks</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olda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manfiy</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qabul</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qilinadi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3797" name="Rectangle 5"/>
          <p:cNvSpPr>
            <a:spLocks noChangeArrowheads="1"/>
          </p:cNvSpPr>
          <p:nvPr/>
        </p:nvSpPr>
        <p:spPr bwMode="auto">
          <a:xfrm>
            <a:off x="349623" y="309280"/>
            <a:ext cx="11645154" cy="1092607"/>
          </a:xfrm>
          <a:prstGeom prst="rect">
            <a:avLst/>
          </a:prstGeom>
          <a:noFill/>
          <a:ln w="9525">
            <a:noFill/>
            <a:miter lim="800000"/>
            <a:headEnd/>
            <a:tailEnd/>
          </a:ln>
          <a:effectLst/>
        </p:spPr>
        <p:txBody>
          <a:bodyPr vert="horz" wrap="square" lIns="91440" tIns="45720" rIns="91440" bIns="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dirty="0" smtClean="0">
                <a:ln>
                  <a:noFill/>
                </a:ln>
                <a:solidFill>
                  <a:srgbClr val="0000FF"/>
                </a:solidFill>
                <a:effectLst/>
                <a:latin typeface="Times New Roman" pitchFamily="18" charset="0"/>
                <a:cs typeface="Times New Roman" pitchFamily="18" charset="0"/>
              </a:rPr>
              <a:t>Eguvchi </a:t>
            </a:r>
            <a:r>
              <a:rPr kumimoji="0" lang="uz-Cyrl-UZ" sz="1600" b="1" i="0" u="none" strike="noStrike" cap="none" normalizeH="0" baseline="0" dirty="0" smtClean="0">
                <a:ln>
                  <a:noFill/>
                </a:ln>
                <a:solidFill>
                  <a:srgbClr val="0000FF"/>
                </a:solidFill>
                <a:effectLst/>
                <a:latin typeface="Times New Roman" pitchFamily="18" charset="0"/>
                <a:cs typeface="Times New Roman" pitchFamily="18" charset="0"/>
              </a:rPr>
              <a:t>moment va kesuvchi kuch</a:t>
            </a:r>
            <a:endParaRPr kumimoji="0" lang="ru-RU" sz="16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ctr" defTabSz="914400" rtl="0" eaLnBrk="0" fontAlgn="base" latinLnBrk="0" hangingPunct="0">
              <a:lnSpc>
                <a:spcPct val="100000"/>
              </a:lnSpc>
              <a:spcBef>
                <a:spcPct val="0"/>
              </a:spcBef>
              <a:spcAft>
                <a:spcPct val="0"/>
              </a:spcAft>
              <a:buClrTx/>
              <a:buSzTx/>
              <a:buFontTx/>
              <a:buNone/>
              <a:tabLst/>
            </a:pPr>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Ko’ndalang kuchni Q ishora q</a:t>
            </a:r>
            <a:r>
              <a:rPr kumimoji="0" lang="en-US" sz="16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oidasi</a:t>
            </a:r>
            <a:r>
              <a:rPr kumimoji="0" lang="uz-Cyrl-UZ" sz="16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endParaRPr kumimoji="0" lang="ru-RU"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To’sin ko’ndalang keisimda hosil bo’ladigan kesuvchi kuch koldiriladigan qismga  ta’sir qiluvchi barcha kuchlardan </a:t>
            </a:r>
          </a:p>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vertikal o’qqa tushirilgan proekstiyalarning algebraik yig’indisiga teng,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ya’ni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33799" name="Rectangle 7"/>
          <p:cNvSpPr>
            <a:spLocks noChangeArrowheads="1"/>
          </p:cNvSpPr>
          <p:nvPr/>
        </p:nvSpPr>
        <p:spPr bwMode="auto">
          <a:xfrm>
            <a:off x="0" y="9144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3800" name="Rectangle 8"/>
          <p:cNvSpPr>
            <a:spLocks noChangeArrowheads="1"/>
          </p:cNvSpPr>
          <p:nvPr/>
        </p:nvSpPr>
        <p:spPr bwMode="auto">
          <a:xfrm>
            <a:off x="0" y="182880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Прямоугольник 9"/>
          <p:cNvSpPr/>
          <p:nvPr/>
        </p:nvSpPr>
        <p:spPr>
          <a:xfrm>
            <a:off x="6325410" y="1543691"/>
            <a:ext cx="372218" cy="276999"/>
          </a:xfrm>
          <a:prstGeom prst="rect">
            <a:avLst/>
          </a:prstGeom>
        </p:spPr>
        <p:txBody>
          <a:bodyPr wrap="none">
            <a:spAutoFit/>
          </a:bodyPr>
          <a:lstStyle/>
          <a:p>
            <a:r>
              <a:rPr lang="ru-RU" sz="1200" dirty="0" smtClean="0">
                <a:solidFill>
                  <a:prstClr val="black"/>
                </a:solidFill>
                <a:latin typeface="Arial" pitchFamily="34" charset="0"/>
                <a:ea typeface="Times New Roman" pitchFamily="18" charset="0"/>
                <a:cs typeface="Arial" pitchFamily="34" charset="0"/>
              </a:rPr>
              <a:t>(1</a:t>
            </a:r>
            <a:r>
              <a:rPr lang="en-US" sz="1200" dirty="0" smtClean="0">
                <a:solidFill>
                  <a:prstClr val="black"/>
                </a:solidFill>
                <a:latin typeface="Arial" pitchFamily="34" charset="0"/>
                <a:ea typeface="Times New Roman" pitchFamily="18" charset="0"/>
                <a:cs typeface="Arial" pitchFamily="34" charset="0"/>
              </a:rPr>
              <a:t>)</a:t>
            </a:r>
            <a:endParaRPr lang="ru-RU" dirty="0"/>
          </a:p>
        </p:txBody>
      </p:sp>
      <p:graphicFrame>
        <p:nvGraphicFramePr>
          <p:cNvPr id="33804" name="Object 12"/>
          <p:cNvGraphicFramePr>
            <a:graphicFrameLocks noChangeAspect="1"/>
          </p:cNvGraphicFramePr>
          <p:nvPr/>
        </p:nvGraphicFramePr>
        <p:xfrm>
          <a:off x="3725987" y="4688413"/>
          <a:ext cx="1590596" cy="755927"/>
        </p:xfrm>
        <a:graphic>
          <a:graphicData uri="http://schemas.openxmlformats.org/presentationml/2006/ole">
            <mc:AlternateContent xmlns:mc="http://schemas.openxmlformats.org/markup-compatibility/2006">
              <mc:Choice xmlns:v="urn:schemas-microsoft-com:vml" Requires="v">
                <p:oleObj spid="_x0000_s48133" name="Формула" r:id="rId7" imgW="965200" imgH="457200" progId="Equation.3">
                  <p:embed/>
                </p:oleObj>
              </mc:Choice>
              <mc:Fallback>
                <p:oleObj name="Формула" r:id="rId7" imgW="965200" imgH="4572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25987" y="4688413"/>
                        <a:ext cx="1590596" cy="7559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33802" name="Picture 10"/>
          <p:cNvPicPr>
            <a:picLocks noChangeAspect="1" noChangeArrowheads="1"/>
          </p:cNvPicPr>
          <p:nvPr/>
        </p:nvPicPr>
        <p:blipFill>
          <a:blip r:embed="rId9"/>
          <a:srcRect/>
          <a:stretch>
            <a:fillRect/>
          </a:stretch>
        </p:blipFill>
        <p:spPr bwMode="auto">
          <a:xfrm>
            <a:off x="632012" y="5486400"/>
            <a:ext cx="2333625" cy="866775"/>
          </a:xfrm>
          <a:prstGeom prst="rect">
            <a:avLst/>
          </a:prstGeom>
          <a:noFill/>
        </p:spPr>
      </p:pic>
      <p:pic>
        <p:nvPicPr>
          <p:cNvPr id="33801" name="Picture 9"/>
          <p:cNvPicPr>
            <a:picLocks noChangeAspect="1" noChangeArrowheads="1"/>
          </p:cNvPicPr>
          <p:nvPr/>
        </p:nvPicPr>
        <p:blipFill>
          <a:blip r:embed="rId10"/>
          <a:srcRect/>
          <a:stretch>
            <a:fillRect/>
          </a:stretch>
        </p:blipFill>
        <p:spPr bwMode="auto">
          <a:xfrm>
            <a:off x="3415553" y="5613587"/>
            <a:ext cx="2209800" cy="904875"/>
          </a:xfrm>
          <a:prstGeom prst="rect">
            <a:avLst/>
          </a:prstGeom>
          <a:noFill/>
        </p:spPr>
      </p:pic>
      <p:sp>
        <p:nvSpPr>
          <p:cNvPr id="33803" name="Text Box 11"/>
          <p:cNvSpPr txBox="1">
            <a:spLocks noChangeArrowheads="1"/>
          </p:cNvSpPr>
          <p:nvPr/>
        </p:nvSpPr>
        <p:spPr bwMode="auto">
          <a:xfrm>
            <a:off x="6484555" y="4612255"/>
            <a:ext cx="5454895" cy="151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z-Cyrl-UZ"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oldirilgan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qismga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ta’sir</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kilayotgan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tashqi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tekshirilayotgan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kesimga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nisbatan</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to’sinning</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pastki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tolalarini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qatlamlarini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cho’zib</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yuqori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qatlamlarini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si</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ishga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arakat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ilsa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eguvchi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momentning</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ishorasi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musbat</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aks</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olda</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manfiy</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qabul</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qilinadi</a:t>
            </a:r>
            <a:r>
              <a:rPr kumimoji="0" lang="ru-RU"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3805" name="Rectangle 13"/>
          <p:cNvSpPr>
            <a:spLocks noChangeArrowheads="1"/>
          </p:cNvSpPr>
          <p:nvPr/>
        </p:nvSpPr>
        <p:spPr bwMode="auto">
          <a:xfrm>
            <a:off x="0" y="3603812"/>
            <a:ext cx="11981329"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uz-Cyrl-UZ"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Eguvchi moment M ishora qoidasi</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To’sin  ko’ndalang kesimida hosil bo’ladigan eguvchi moment qoldirilgan qismga ta’sir qiladigan barcha  kuchlardan kesim markaziga nisbatan olingan momentlarning algebraik yig’indisiga teng, ya’ni </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3807" name="Rectangle 15"/>
          <p:cNvSpPr>
            <a:spLocks noChangeArrowheads="1"/>
          </p:cNvSpPr>
          <p:nvPr/>
        </p:nvSpPr>
        <p:spPr bwMode="auto">
          <a:xfrm>
            <a:off x="0" y="91440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33808" name="Rectangle 16"/>
          <p:cNvSpPr>
            <a:spLocks noChangeArrowheads="1"/>
          </p:cNvSpPr>
          <p:nvPr/>
        </p:nvSpPr>
        <p:spPr bwMode="auto">
          <a:xfrm>
            <a:off x="0" y="1888366"/>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sp>
        <p:nvSpPr>
          <p:cNvPr id="19" name="Прямоугольник 18"/>
          <p:cNvSpPr/>
          <p:nvPr/>
        </p:nvSpPr>
        <p:spPr>
          <a:xfrm>
            <a:off x="5804795" y="4936182"/>
            <a:ext cx="527709" cy="307777"/>
          </a:xfrm>
          <a:prstGeom prst="rect">
            <a:avLst/>
          </a:prstGeom>
        </p:spPr>
        <p:txBody>
          <a:bodyPr wrap="none">
            <a:spAutoFit/>
          </a:bodyPr>
          <a:lstStyle/>
          <a:p>
            <a:r>
              <a:rPr lang="en-US" sz="1400" dirty="0" smtClean="0">
                <a:solidFill>
                  <a:prstClr val="black"/>
                </a:solidFill>
                <a:latin typeface="Times New Roman" pitchFamily="18" charset="0"/>
                <a:ea typeface="Times New Roman" pitchFamily="18" charset="0"/>
                <a:cs typeface="Times New Roman" pitchFamily="18" charset="0"/>
              </a:rPr>
              <a:t> (</a:t>
            </a:r>
            <a:r>
              <a:rPr lang="ru-RU" sz="1400" dirty="0" smtClean="0">
                <a:solidFill>
                  <a:prstClr val="black"/>
                </a:solidFill>
                <a:latin typeface="Times New Roman" pitchFamily="18" charset="0"/>
                <a:ea typeface="Times New Roman" pitchFamily="18" charset="0"/>
                <a:cs typeface="Times New Roman" pitchFamily="18" charset="0"/>
              </a:rPr>
              <a:t>2</a:t>
            </a:r>
            <a:r>
              <a:rPr lang="en-US" sz="1400" dirty="0" smtClean="0">
                <a:solidFill>
                  <a:prstClr val="black"/>
                </a:solidFill>
                <a:latin typeface="Times New Roman" pitchFamily="18" charset="0"/>
                <a:ea typeface="Times New Roman" pitchFamily="18" charset="0"/>
                <a:cs typeface="Times New Roman" pitchFamily="18" charset="0"/>
              </a:rPr>
              <a:t>)  </a:t>
            </a:r>
            <a:endParaRPr lang="ru-RU" dirty="0"/>
          </a:p>
        </p:txBody>
      </p:sp>
    </p:spTree>
    <p:extLst>
      <p:ext uri="{BB962C8B-B14F-4D97-AF65-F5344CB8AC3E}">
        <p14:creationId xmlns:p14="http://schemas.microsoft.com/office/powerpoint/2010/main" val="164503758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51498" y="1131545"/>
            <a:ext cx="10835652" cy="5447645"/>
          </a:xfrm>
          <a:prstGeom prst="rect">
            <a:avLst/>
          </a:prstGeom>
        </p:spPr>
        <p:txBody>
          <a:bodyPr wrap="square">
            <a:spAutoFit/>
          </a:bodyPr>
          <a:lstStyle/>
          <a:p>
            <a:r>
              <a:rPr lang="uz-Cyrl-UZ" sz="3200" b="1" dirty="0" smtClean="0">
                <a:solidFill>
                  <a:srgbClr val="FF0000"/>
                </a:solidFill>
                <a:latin typeface="Times New Roman" pitchFamily="18" charset="0"/>
                <a:cs typeface="Times New Roman" pitchFamily="18" charset="0"/>
              </a:rPr>
              <a:t>ICHKI ZO’RIQISH KUCHLARI.</a:t>
            </a:r>
            <a:endParaRPr lang="ru-RU" sz="3200" b="1" dirty="0" smtClean="0">
              <a:solidFill>
                <a:srgbClr val="FF0000"/>
              </a:solidFill>
              <a:latin typeface="Times New Roman" pitchFamily="18" charset="0"/>
              <a:cs typeface="Times New Roman" pitchFamily="18" charset="0"/>
            </a:endParaRPr>
          </a:p>
          <a:p>
            <a:r>
              <a:rPr lang="uz-Cyrl-UZ" sz="3200" dirty="0"/>
              <a:t> </a:t>
            </a:r>
            <a:endParaRPr lang="ru-RU" sz="2000" dirty="0"/>
          </a:p>
          <a:p>
            <a:r>
              <a:rPr lang="en-US" sz="2800"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Tashqi </a:t>
            </a:r>
            <a:r>
              <a:rPr lang="uz-Cyrl-UZ" sz="2800" dirty="0">
                <a:latin typeface="Times New Roman" pitchFamily="18" charset="0"/>
                <a:cs typeface="Times New Roman" pitchFamily="18" charset="0"/>
              </a:rPr>
              <a:t>kuchlar kоnstruktsiya elementiga ta`sir etganda kоnstruktsiyada ichki zo’riqish kuchlari vujudga keladi: ko’ndalang kesimning har bir nuqtasida nоrmal kuchlanish σ va urinma kuchlanish τ ta`sir qiladi. </a:t>
            </a:r>
            <a:r>
              <a:rPr lang="en-US" sz="2800"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Nоrmal </a:t>
            </a:r>
            <a:r>
              <a:rPr lang="uz-Cyrl-UZ" sz="2800" dirty="0">
                <a:latin typeface="Times New Roman" pitchFamily="18" charset="0"/>
                <a:cs typeface="Times New Roman" pitchFamily="18" charset="0"/>
              </a:rPr>
              <a:t>kuchlanish eguvchi mоmentdan va urinma kuchlanish kesuvchi kuchdan hоsil bo’ladi</a:t>
            </a:r>
            <a:r>
              <a:rPr lang="uz-Cyrl-UZ"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r>
              <a:rPr lang="uz-Cyrl-UZ" sz="2800" dirty="0" smtClean="0">
                <a:solidFill>
                  <a:srgbClr val="7030A0"/>
                </a:solidFill>
                <a:latin typeface="Times New Roman" pitchFamily="18" charset="0"/>
                <a:cs typeface="Times New Roman" pitchFamily="18" charset="0"/>
              </a:rPr>
              <a:t>1.</a:t>
            </a:r>
            <a:r>
              <a:rPr lang="uz-Cyrl-UZ" sz="2800" b="1" dirty="0" smtClean="0">
                <a:solidFill>
                  <a:srgbClr val="7030A0"/>
                </a:solidFill>
                <a:latin typeface="Times New Roman" pitchFamily="18" charset="0"/>
                <a:cs typeface="Times New Roman" pitchFamily="18" charset="0"/>
              </a:rPr>
              <a:t>Kesuvchi </a:t>
            </a:r>
            <a:r>
              <a:rPr lang="uz-Cyrl-UZ" sz="2800" b="1" dirty="0">
                <a:solidFill>
                  <a:srgbClr val="7030A0"/>
                </a:solidFill>
                <a:latin typeface="Times New Roman" pitchFamily="18" charset="0"/>
                <a:cs typeface="Times New Roman" pitchFamily="18" charset="0"/>
              </a:rPr>
              <a:t>kuch Q </a:t>
            </a:r>
            <a:r>
              <a:rPr lang="uz-Cyrl-UZ" sz="2800" dirty="0">
                <a:latin typeface="Times New Roman" pitchFamily="18" charset="0"/>
                <a:cs typeface="Times New Roman" pitchFamily="18" charset="0"/>
              </a:rPr>
              <a:t>– ko’ndalang kesim tekisligiga ta`sir etib, uning </a:t>
            </a:r>
            <a:r>
              <a:rPr lang="uz-Cyrl-UZ" sz="2800" dirty="0" smtClean="0">
                <a:latin typeface="Times New Roman" pitchFamily="18" charset="0"/>
                <a:cs typeface="Times New Roman" pitchFamily="18" charset="0"/>
              </a:rPr>
              <a:t>оg’irlik</a:t>
            </a:r>
            <a:r>
              <a:rPr lang="en-US" sz="2800"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markazidan </a:t>
            </a:r>
            <a:r>
              <a:rPr lang="uz-Cyrl-UZ" sz="2800" dirty="0">
                <a:latin typeface="Times New Roman" pitchFamily="18" charset="0"/>
                <a:cs typeface="Times New Roman" pitchFamily="18" charset="0"/>
              </a:rPr>
              <a:t>o’tadi.</a:t>
            </a:r>
            <a:endParaRPr lang="ru-RU" sz="2800" dirty="0">
              <a:latin typeface="Times New Roman" pitchFamily="18" charset="0"/>
              <a:cs typeface="Times New Roman" pitchFamily="18" charset="0"/>
            </a:endParaRPr>
          </a:p>
          <a:p>
            <a:r>
              <a:rPr lang="en-US" sz="2800" dirty="0" smtClean="0">
                <a:latin typeface="Times New Roman" pitchFamily="18" charset="0"/>
                <a:cs typeface="Times New Roman" pitchFamily="18" charset="0"/>
              </a:rPr>
              <a:t>	</a:t>
            </a:r>
            <a:r>
              <a:rPr lang="uz-Cyrl-UZ" sz="2800" dirty="0" smtClean="0">
                <a:solidFill>
                  <a:srgbClr val="7030A0"/>
                </a:solidFill>
                <a:latin typeface="Times New Roman" pitchFamily="18" charset="0"/>
                <a:cs typeface="Times New Roman" pitchFamily="18" charset="0"/>
              </a:rPr>
              <a:t>2.</a:t>
            </a:r>
            <a:r>
              <a:rPr lang="uz-Cyrl-UZ" sz="2800" b="1" dirty="0" smtClean="0">
                <a:solidFill>
                  <a:srgbClr val="7030A0"/>
                </a:solidFill>
                <a:latin typeface="Times New Roman" pitchFamily="18" charset="0"/>
                <a:cs typeface="Times New Roman" pitchFamily="18" charset="0"/>
              </a:rPr>
              <a:t>Eguvchi </a:t>
            </a:r>
            <a:r>
              <a:rPr lang="uz-Cyrl-UZ" sz="2800" b="1" dirty="0">
                <a:solidFill>
                  <a:srgbClr val="7030A0"/>
                </a:solidFill>
                <a:latin typeface="Times New Roman" pitchFamily="18" charset="0"/>
                <a:cs typeface="Times New Roman" pitchFamily="18" charset="0"/>
              </a:rPr>
              <a:t>mоment M</a:t>
            </a:r>
            <a:r>
              <a:rPr lang="uz-Cyrl-UZ" sz="2800" dirty="0">
                <a:solidFill>
                  <a:srgbClr val="7030A0"/>
                </a:solidFill>
                <a:latin typeface="Times New Roman" pitchFamily="18" charset="0"/>
                <a:cs typeface="Times New Roman" pitchFamily="18" charset="0"/>
              </a:rPr>
              <a:t> </a:t>
            </a:r>
            <a:r>
              <a:rPr lang="uz-Cyrl-UZ" sz="2800" b="1" dirty="0">
                <a:latin typeface="Times New Roman" pitchFamily="18" charset="0"/>
                <a:cs typeface="Times New Roman" pitchFamily="18" charset="0"/>
              </a:rPr>
              <a:t>– </a:t>
            </a:r>
            <a:r>
              <a:rPr lang="uz-Cyrl-UZ" sz="2800" dirty="0">
                <a:latin typeface="Times New Roman" pitchFamily="18" charset="0"/>
                <a:cs typeface="Times New Roman" pitchFamily="18" charset="0"/>
              </a:rPr>
              <a:t>ko’ndalang kesim tekisligiga perpendikulyar ta`sir </a:t>
            </a:r>
            <a:r>
              <a:rPr lang="uz-Cyrl-UZ" sz="2800" dirty="0" smtClean="0">
                <a:latin typeface="Times New Roman" pitchFamily="18" charset="0"/>
                <a:cs typeface="Times New Roman" pitchFamily="18" charset="0"/>
              </a:rPr>
              <a:t>etadi</a:t>
            </a:r>
            <a:r>
              <a:rPr lang="uz-Cyrl-UZ"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endParaRPr lang="ru-RU" sz="3200" dirty="0">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6404148"/>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6428" y="1033573"/>
            <a:ext cx="10207000" cy="5509200"/>
          </a:xfrm>
          <a:prstGeom prst="rect">
            <a:avLst/>
          </a:prstGeom>
        </p:spPr>
        <p:txBody>
          <a:bodyPr wrap="square">
            <a:spAutoFit/>
          </a:bodyPr>
          <a:lstStyle/>
          <a:p>
            <a:r>
              <a:rPr lang="en-GB" sz="3200" dirty="0" err="1">
                <a:solidFill>
                  <a:srgbClr val="7030A0"/>
                </a:solidFill>
                <a:latin typeface="Times New Roman" pitchFamily="18" charset="0"/>
                <a:cs typeface="Times New Roman" pitchFamily="18" charset="0"/>
              </a:rPr>
              <a:t>Kesish</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usulidan</a:t>
            </a:r>
            <a:r>
              <a:rPr lang="en-GB" sz="3200" dirty="0">
                <a:solidFill>
                  <a:srgbClr val="7030A0"/>
                </a:solidFill>
                <a:latin typeface="Times New Roman" pitchFamily="18" charset="0"/>
                <a:cs typeface="Times New Roman" pitchFamily="18" charset="0"/>
              </a:rPr>
              <a:t> f</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ydalanib</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ichki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kuchlarni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ani</a:t>
            </a:r>
            <a:r>
              <a:rPr lang="uz-Cyrl-UZ" sz="3200" dirty="0">
                <a:solidFill>
                  <a:srgbClr val="7030A0"/>
                </a:solidFill>
                <a:latin typeface="Times New Roman" pitchFamily="18" charset="0"/>
                <a:cs typeface="Times New Roman" pitchFamily="18" charset="0"/>
              </a:rPr>
              <a:t>ql</a:t>
            </a:r>
            <a:r>
              <a:rPr lang="en-GB" sz="3200" dirty="0" err="1">
                <a:solidFill>
                  <a:srgbClr val="7030A0"/>
                </a:solidFill>
                <a:latin typeface="Times New Roman" pitchFamily="18" charset="0"/>
                <a:cs typeface="Times New Roman" pitchFamily="18" charset="0"/>
              </a:rPr>
              <a:t>aymiz</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Bunda</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balkaning</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ha</a:t>
            </a:r>
            <a:r>
              <a:rPr lang="en-GB" sz="3200" dirty="0">
                <a:solidFill>
                  <a:srgbClr val="7030A0"/>
                </a:solidFill>
                <a:latin typeface="Times New Roman" pitchFamily="18" charset="0"/>
                <a:cs typeface="Times New Roman" pitchFamily="18" charset="0"/>
              </a:rPr>
              <a:t>r </a:t>
            </a:r>
            <a:r>
              <a:rPr lang="en-GB" sz="3200" dirty="0" err="1">
                <a:solidFill>
                  <a:srgbClr val="7030A0"/>
                </a:solidFill>
                <a:latin typeface="Times New Roman" pitchFamily="18" charset="0"/>
                <a:cs typeface="Times New Roman" pitchFamily="18" charset="0"/>
              </a:rPr>
              <a:t>bir</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kesimini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ikki</a:t>
            </a:r>
            <a:r>
              <a:rPr lang="en-GB" sz="3200" dirty="0">
                <a:solidFill>
                  <a:srgbClr val="7030A0"/>
                </a:solidFill>
                <a:latin typeface="Times New Roman" pitchFamily="18" charset="0"/>
                <a:cs typeface="Times New Roman" pitchFamily="18" charset="0"/>
              </a:rPr>
              <a:t> b</a:t>
            </a:r>
            <a:r>
              <a:rPr lang="uz-Cyrl-UZ" sz="3200" dirty="0">
                <a:solidFill>
                  <a:srgbClr val="7030A0"/>
                </a:solidFill>
                <a:latin typeface="Times New Roman" pitchFamily="18" charset="0"/>
                <a:cs typeface="Times New Roman" pitchFamily="18" charset="0"/>
              </a:rPr>
              <a:t>o’</a:t>
            </a:r>
            <a:r>
              <a:rPr lang="en-GB" sz="3200" dirty="0" err="1">
                <a:solidFill>
                  <a:srgbClr val="7030A0"/>
                </a:solidFill>
                <a:latin typeface="Times New Roman" pitchFamily="18" charset="0"/>
                <a:cs typeface="Times New Roman" pitchFamily="18" charset="0"/>
              </a:rPr>
              <a:t>lakka</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ajratib</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fikran</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ajratilgan</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qi</a:t>
            </a:r>
            <a:r>
              <a:rPr lang="en-GB" sz="3200" dirty="0" err="1">
                <a:solidFill>
                  <a:srgbClr val="7030A0"/>
                </a:solidFill>
                <a:latin typeface="Times New Roman" pitchFamily="18" charset="0"/>
                <a:cs typeface="Times New Roman" pitchFamily="18" charset="0"/>
              </a:rPr>
              <a:t>smidan</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birini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tashlab</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yub</a:t>
            </a:r>
            <a:r>
              <a:rPr lang="ru-RU" sz="3200" dirty="0">
                <a:solidFill>
                  <a:srgbClr val="7030A0"/>
                </a:solidFill>
                <a:latin typeface="Times New Roman" pitchFamily="18" charset="0"/>
                <a:cs typeface="Times New Roman" pitchFamily="18" charset="0"/>
              </a:rPr>
              <a:t>о</a:t>
            </a:r>
            <a:r>
              <a:rPr lang="en-GB" sz="3200" dirty="0">
                <a:solidFill>
                  <a:srgbClr val="7030A0"/>
                </a:solidFill>
                <a:latin typeface="Times New Roman" pitchFamily="18" charset="0"/>
                <a:cs typeface="Times New Roman" pitchFamily="18" charset="0"/>
              </a:rPr>
              <a:t>rib, </a:t>
            </a:r>
            <a:r>
              <a:rPr lang="en-GB" sz="3200" dirty="0" err="1">
                <a:solidFill>
                  <a:srgbClr val="7030A0"/>
                </a:solidFill>
                <a:latin typeface="Times New Roman" pitchFamily="18" charset="0"/>
                <a:cs typeface="Times New Roman" pitchFamily="18" charset="0"/>
              </a:rPr>
              <a:t>uning</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ta`sirini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almashtiruvchi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kuchlarni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ikkinchi</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q</a:t>
            </a:r>
            <a:r>
              <a:rPr lang="en-GB" sz="3200" dirty="0" err="1">
                <a:solidFill>
                  <a:srgbClr val="7030A0"/>
                </a:solidFill>
                <a:latin typeface="Times New Roman" pitchFamily="18" charset="0"/>
                <a:cs typeface="Times New Roman" pitchFamily="18" charset="0"/>
              </a:rPr>
              <a:t>ismiga</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qo’</a:t>
            </a:r>
            <a:r>
              <a:rPr lang="en-GB" sz="3200" dirty="0" err="1">
                <a:solidFill>
                  <a:srgbClr val="7030A0"/>
                </a:solidFill>
                <a:latin typeface="Times New Roman" pitchFamily="18" charset="0"/>
                <a:cs typeface="Times New Roman" pitchFamily="18" charset="0"/>
              </a:rPr>
              <a:t>yamiz</a:t>
            </a:r>
            <a:r>
              <a:rPr lang="en-GB" sz="3200" dirty="0">
                <a:solidFill>
                  <a:srgbClr val="7030A0"/>
                </a:solidFill>
                <a:latin typeface="Times New Roman" pitchFamily="18" charset="0"/>
                <a:cs typeface="Times New Roman" pitchFamily="18" charset="0"/>
              </a:rPr>
              <a:t>. Bu </a:t>
            </a:r>
            <a:r>
              <a:rPr lang="en-GB" sz="3200" dirty="0" err="1">
                <a:solidFill>
                  <a:srgbClr val="7030A0"/>
                </a:solidFill>
                <a:latin typeface="Times New Roman" pitchFamily="18" charset="0"/>
                <a:cs typeface="Times New Roman" pitchFamily="18" charset="0"/>
              </a:rPr>
              <a:t>kuchlar</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shu</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kesimdagi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ichki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kuchlarga</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ekvivalentdir</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Ichki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kuchlardan</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birini</a:t>
            </a:r>
            <a:r>
              <a:rPr lang="en-GB" sz="3200" dirty="0">
                <a:solidFill>
                  <a:srgbClr val="7030A0"/>
                </a:solidFill>
                <a:latin typeface="Times New Roman" pitchFamily="18" charset="0"/>
                <a:cs typeface="Times New Roman" pitchFamily="18" charset="0"/>
              </a:rPr>
              <a:t> if</a:t>
            </a:r>
            <a:r>
              <a:rPr lang="ru-RU" sz="3200" dirty="0">
                <a:solidFill>
                  <a:srgbClr val="7030A0"/>
                </a:solidFill>
                <a:latin typeface="Times New Roman" pitchFamily="18" charset="0"/>
                <a:cs typeface="Times New Roman" pitchFamily="18" charset="0"/>
              </a:rPr>
              <a:t>о</a:t>
            </a:r>
            <a:r>
              <a:rPr lang="en-GB" sz="3200" dirty="0">
                <a:solidFill>
                  <a:srgbClr val="7030A0"/>
                </a:solidFill>
                <a:latin typeface="Times New Roman" pitchFamily="18" charset="0"/>
                <a:cs typeface="Times New Roman" pitchFamily="18" charset="0"/>
              </a:rPr>
              <a:t>dal</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vchi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juft</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a:t>
            </a:r>
            <a:r>
              <a:rPr lang="en-GB" sz="3200" dirty="0">
                <a:solidFill>
                  <a:srgbClr val="7030A0"/>
                </a:solidFill>
                <a:latin typeface="Times New Roman" pitchFamily="18" charset="0"/>
                <a:cs typeface="Times New Roman" pitchFamily="18" charset="0"/>
              </a:rPr>
              <a:t> </a:t>
            </a:r>
            <a:r>
              <a:rPr lang="en-GB" sz="3200" i="1" dirty="0">
                <a:solidFill>
                  <a:srgbClr val="7030A0"/>
                </a:solidFill>
                <a:latin typeface="Times New Roman" pitchFamily="18" charset="0"/>
                <a:cs typeface="Times New Roman" pitchFamily="18" charset="0"/>
              </a:rPr>
              <a:t>M</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eguvchi</a:t>
            </a:r>
            <a:r>
              <a:rPr lang="en-GB" sz="3200" dirty="0">
                <a:solidFill>
                  <a:srgbClr val="7030A0"/>
                </a:solidFill>
                <a:latin typeface="Times New Roman" pitchFamily="18" charset="0"/>
                <a:cs typeface="Times New Roman" pitchFamily="18" charset="0"/>
              </a:rPr>
              <a:t> m</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ment</a:t>
            </a:r>
            <a:r>
              <a:rPr lang="en-GB" sz="3200" dirty="0">
                <a:solidFill>
                  <a:srgbClr val="7030A0"/>
                </a:solidFill>
                <a:latin typeface="Times New Roman" pitchFamily="18" charset="0"/>
                <a:cs typeface="Times New Roman" pitchFamily="18" charset="0"/>
              </a:rPr>
              <a:t> deb </a:t>
            </a:r>
            <a:r>
              <a:rPr lang="en-GB" sz="3200" dirty="0" err="1">
                <a:solidFill>
                  <a:srgbClr val="7030A0"/>
                </a:solidFill>
                <a:latin typeface="Times New Roman" pitchFamily="18" charset="0"/>
                <a:cs typeface="Times New Roman" pitchFamily="18" charset="0"/>
              </a:rPr>
              <a:t>ataladi</a:t>
            </a:r>
            <a:r>
              <a:rPr lang="en-GB" sz="3200" dirty="0">
                <a:solidFill>
                  <a:srgbClr val="7030A0"/>
                </a:solidFill>
                <a:latin typeface="Times New Roman" pitchFamily="18" charset="0"/>
                <a:cs typeface="Times New Roman" pitchFamily="18" charset="0"/>
              </a:rPr>
              <a:t>. Z</a:t>
            </a:r>
            <a:r>
              <a:rPr lang="uz-Cyrl-UZ" sz="3200" dirty="0">
                <a:solidFill>
                  <a:srgbClr val="7030A0"/>
                </a:solidFill>
                <a:latin typeface="Times New Roman" pitchFamily="18" charset="0"/>
                <a:cs typeface="Times New Roman" pitchFamily="18" charset="0"/>
              </a:rPr>
              <a:t>o’</a:t>
            </a:r>
            <a:r>
              <a:rPr lang="en-GB" sz="3200" dirty="0" err="1">
                <a:solidFill>
                  <a:srgbClr val="7030A0"/>
                </a:solidFill>
                <a:latin typeface="Times New Roman" pitchFamily="18" charset="0"/>
                <a:cs typeface="Times New Roman" pitchFamily="18" charset="0"/>
              </a:rPr>
              <a:t>ri</a:t>
            </a:r>
            <a:r>
              <a:rPr lang="uz-Cyrl-UZ" sz="3200" dirty="0">
                <a:solidFill>
                  <a:srgbClr val="7030A0"/>
                </a:solidFill>
                <a:latin typeface="Times New Roman" pitchFamily="18" charset="0"/>
                <a:cs typeface="Times New Roman" pitchFamily="18" charset="0"/>
              </a:rPr>
              <a:t>q</a:t>
            </a:r>
            <a:r>
              <a:rPr lang="en-GB" sz="3200" dirty="0" err="1">
                <a:solidFill>
                  <a:srgbClr val="7030A0"/>
                </a:solidFill>
                <a:latin typeface="Times New Roman" pitchFamily="18" charset="0"/>
                <a:cs typeface="Times New Roman" pitchFamily="18" charset="0"/>
              </a:rPr>
              <a:t>ish</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kuchlarini</a:t>
            </a:r>
            <a:r>
              <a:rPr lang="en-GB" sz="3200" dirty="0">
                <a:solidFill>
                  <a:srgbClr val="7030A0"/>
                </a:solidFill>
                <a:latin typeface="Times New Roman" pitchFamily="18" charset="0"/>
                <a:cs typeface="Times New Roman" pitchFamily="18" charset="0"/>
              </a:rPr>
              <a:t> if</a:t>
            </a:r>
            <a:r>
              <a:rPr lang="ru-RU" sz="3200" dirty="0">
                <a:solidFill>
                  <a:srgbClr val="7030A0"/>
                </a:solidFill>
                <a:latin typeface="Times New Roman" pitchFamily="18" charset="0"/>
                <a:cs typeface="Times New Roman" pitchFamily="18" charset="0"/>
              </a:rPr>
              <a:t>о</a:t>
            </a:r>
            <a:r>
              <a:rPr lang="en-GB" sz="3200" dirty="0">
                <a:solidFill>
                  <a:srgbClr val="7030A0"/>
                </a:solidFill>
                <a:latin typeface="Times New Roman" pitchFamily="18" charset="0"/>
                <a:cs typeface="Times New Roman" pitchFamily="18" charset="0"/>
              </a:rPr>
              <a:t>dal</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vchi</a:t>
            </a:r>
            <a:r>
              <a:rPr lang="en-GB" sz="3200" dirty="0">
                <a:solidFill>
                  <a:srgbClr val="7030A0"/>
                </a:solidFill>
                <a:latin typeface="Times New Roman" pitchFamily="18" charset="0"/>
                <a:cs typeface="Times New Roman" pitchFamily="18" charset="0"/>
              </a:rPr>
              <a:t> b</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sh</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vekt</a:t>
            </a:r>
            <a:r>
              <a:rPr lang="ru-RU" sz="3200" dirty="0">
                <a:solidFill>
                  <a:srgbClr val="7030A0"/>
                </a:solidFill>
                <a:latin typeface="Times New Roman" pitchFamily="18" charset="0"/>
                <a:cs typeface="Times New Roman" pitchFamily="18" charset="0"/>
              </a:rPr>
              <a:t>о</a:t>
            </a:r>
            <a:r>
              <a:rPr lang="en-GB" sz="3200" dirty="0">
                <a:solidFill>
                  <a:srgbClr val="7030A0"/>
                </a:solidFill>
                <a:latin typeface="Times New Roman" pitchFamily="18" charset="0"/>
                <a:cs typeface="Times New Roman" pitchFamily="18" charset="0"/>
              </a:rPr>
              <a:t>r </a:t>
            </a:r>
            <a:r>
              <a:rPr lang="en-US" sz="3200" i="1" dirty="0">
                <a:solidFill>
                  <a:srgbClr val="7030A0"/>
                </a:solidFill>
                <a:latin typeface="Times New Roman" pitchFamily="18" charset="0"/>
                <a:cs typeface="Times New Roman" pitchFamily="18" charset="0"/>
              </a:rPr>
              <a:t>R</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vertikal</a:t>
            </a:r>
            <a:r>
              <a:rPr lang="en-GB" sz="3200" dirty="0">
                <a:solidFill>
                  <a:srgbClr val="7030A0"/>
                </a:solidFill>
                <a:latin typeface="Times New Roman" pitchFamily="18" charset="0"/>
                <a:cs typeface="Times New Roman" pitchFamily="18" charset="0"/>
              </a:rPr>
              <a:t> </a:t>
            </a:r>
            <a:r>
              <a:rPr lang="en-US" sz="3200" i="1" dirty="0">
                <a:solidFill>
                  <a:srgbClr val="7030A0"/>
                </a:solidFill>
                <a:latin typeface="Times New Roman" pitchFamily="18" charset="0"/>
                <a:cs typeface="Times New Roman" pitchFamily="18" charset="0"/>
              </a:rPr>
              <a:t>Q</a:t>
            </a:r>
            <a:r>
              <a:rPr lang="en-GB" sz="3200" dirty="0">
                <a:solidFill>
                  <a:srgbClr val="7030A0"/>
                </a:solidFill>
                <a:latin typeface="Times New Roman" pitchFamily="18" charset="0"/>
                <a:cs typeface="Times New Roman" pitchFamily="18" charset="0"/>
              </a:rPr>
              <a:t>, g</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riz</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ntal</a:t>
            </a:r>
            <a:r>
              <a:rPr lang="en-GB" sz="3200" dirty="0">
                <a:solidFill>
                  <a:srgbClr val="7030A0"/>
                </a:solidFill>
                <a:latin typeface="Times New Roman" pitchFamily="18" charset="0"/>
                <a:cs typeface="Times New Roman" pitchFamily="18" charset="0"/>
              </a:rPr>
              <a:t> </a:t>
            </a:r>
            <a:r>
              <a:rPr lang="en-GB" sz="3200" i="1" dirty="0">
                <a:solidFill>
                  <a:srgbClr val="7030A0"/>
                </a:solidFill>
                <a:latin typeface="Times New Roman" pitchFamily="18" charset="0"/>
                <a:cs typeface="Times New Roman" pitchFamily="18" charset="0"/>
              </a:rPr>
              <a:t>N</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kuchlarga</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ajratamiz</a:t>
            </a:r>
            <a:r>
              <a:rPr lang="en-GB" sz="3200" dirty="0">
                <a:solidFill>
                  <a:srgbClr val="7030A0"/>
                </a:solidFill>
                <a:latin typeface="Times New Roman" pitchFamily="18" charset="0"/>
                <a:cs typeface="Times New Roman" pitchFamily="18" charset="0"/>
              </a:rPr>
              <a:t>. Bu </a:t>
            </a:r>
            <a:r>
              <a:rPr lang="en-GB" sz="3200" dirty="0" err="1">
                <a:solidFill>
                  <a:srgbClr val="7030A0"/>
                </a:solidFill>
                <a:latin typeface="Times New Roman" pitchFamily="18" charset="0"/>
                <a:cs typeface="Times New Roman" pitchFamily="18" charset="0"/>
              </a:rPr>
              <a:t>kuchlarni</a:t>
            </a:r>
            <a:r>
              <a:rPr lang="en-GB" sz="3200" dirty="0">
                <a:solidFill>
                  <a:srgbClr val="7030A0"/>
                </a:solidFill>
                <a:latin typeface="Times New Roman" pitchFamily="18" charset="0"/>
                <a:cs typeface="Times New Roman" pitchFamily="18" charset="0"/>
              </a:rPr>
              <a:t> t</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pish</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uchun</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balkaning</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q</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ldirilgan</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qi</a:t>
            </a:r>
            <a:r>
              <a:rPr lang="en-GB" sz="3200" dirty="0" err="1">
                <a:solidFill>
                  <a:srgbClr val="7030A0"/>
                </a:solidFill>
                <a:latin typeface="Times New Roman" pitchFamily="18" charset="0"/>
                <a:cs typeface="Times New Roman" pitchFamily="18" charset="0"/>
              </a:rPr>
              <a:t>smining</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muv</a:t>
            </a:r>
            <a:r>
              <a:rPr lang="ru-RU" sz="3200" dirty="0">
                <a:solidFill>
                  <a:srgbClr val="7030A0"/>
                </a:solidFill>
                <a:latin typeface="Times New Roman" pitchFamily="18" charset="0"/>
                <a:cs typeface="Times New Roman" pitchFamily="18" charset="0"/>
              </a:rPr>
              <a:t>о</a:t>
            </a:r>
            <a:r>
              <a:rPr lang="en-GB" sz="3200" dirty="0" err="1">
                <a:solidFill>
                  <a:srgbClr val="7030A0"/>
                </a:solidFill>
                <a:latin typeface="Times New Roman" pitchFamily="18" charset="0"/>
                <a:cs typeface="Times New Roman" pitchFamily="18" charset="0"/>
              </a:rPr>
              <a:t>zanatini</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tekshiramiz</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ya`ni</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9.1</a:t>
            </a:r>
            <a:r>
              <a:rPr lang="en-GB" sz="3200" dirty="0">
                <a:solidFill>
                  <a:srgbClr val="7030A0"/>
                </a:solidFill>
                <a:latin typeface="Times New Roman" pitchFamily="18" charset="0"/>
                <a:cs typeface="Times New Roman" pitchFamily="18" charset="0"/>
              </a:rPr>
              <a:t>) </a:t>
            </a:r>
            <a:r>
              <a:rPr lang="en-GB" sz="3200" dirty="0" err="1">
                <a:solidFill>
                  <a:srgbClr val="7030A0"/>
                </a:solidFill>
                <a:latin typeface="Times New Roman" pitchFamily="18" charset="0"/>
                <a:cs typeface="Times New Roman" pitchFamily="18" charset="0"/>
              </a:rPr>
              <a:t>ga</a:t>
            </a:r>
            <a:r>
              <a:rPr lang="en-GB" sz="3200" dirty="0">
                <a:solidFill>
                  <a:srgbClr val="7030A0"/>
                </a:solidFill>
                <a:latin typeface="Times New Roman" pitchFamily="18" charset="0"/>
                <a:cs typeface="Times New Roman" pitchFamily="18" charset="0"/>
              </a:rPr>
              <a:t> k</a:t>
            </a:r>
            <a:r>
              <a:rPr lang="uz-Cyrl-UZ" sz="3200" dirty="0">
                <a:solidFill>
                  <a:srgbClr val="7030A0"/>
                </a:solidFill>
                <a:latin typeface="Times New Roman" pitchFamily="18" charset="0"/>
                <a:cs typeface="Times New Roman" pitchFamily="18" charset="0"/>
              </a:rPr>
              <a:t>o’</a:t>
            </a:r>
            <a:r>
              <a:rPr lang="en-GB" sz="3200" dirty="0" err="1">
                <a:solidFill>
                  <a:srgbClr val="7030A0"/>
                </a:solidFill>
                <a:latin typeface="Times New Roman" pitchFamily="18" charset="0"/>
                <a:cs typeface="Times New Roman" pitchFamily="18" charset="0"/>
              </a:rPr>
              <a:t>ra</a:t>
            </a:r>
            <a:r>
              <a:rPr lang="en-GB" sz="3200" dirty="0">
                <a:solidFill>
                  <a:srgbClr val="7030A0"/>
                </a:solidFill>
                <a:latin typeface="Times New Roman" pitchFamily="18" charset="0"/>
                <a:cs typeface="Times New Roman" pitchFamily="18" charset="0"/>
              </a:rPr>
              <a:t> </a:t>
            </a:r>
            <a:r>
              <a:rPr lang="uz-Cyrl-UZ" sz="3200" dirty="0">
                <a:solidFill>
                  <a:srgbClr val="7030A0"/>
                </a:solidFill>
                <a:latin typeface="Times New Roman" pitchFamily="18" charset="0"/>
                <a:cs typeface="Times New Roman" pitchFamily="18" charset="0"/>
              </a:rPr>
              <a:t> </a:t>
            </a:r>
            <a:r>
              <a:rPr lang="en-US" sz="3200" dirty="0" smtClean="0">
                <a:solidFill>
                  <a:srgbClr val="7030A0"/>
                </a:solidFill>
                <a:latin typeface="Times New Roman" pitchFamily="18" charset="0"/>
                <a:cs typeface="Times New Roman" pitchFamily="18" charset="0"/>
              </a:rPr>
              <a:t>                        </a:t>
            </a:r>
            <a:r>
              <a:rPr lang="uz-Cyrl-UZ" sz="3200" dirty="0" smtClean="0">
                <a:solidFill>
                  <a:srgbClr val="7030A0"/>
                </a:solidFill>
                <a:latin typeface="Times New Roman" pitchFamily="18" charset="0"/>
                <a:cs typeface="Times New Roman" pitchFamily="18" charset="0"/>
              </a:rPr>
              <a:t>o’rinli </a:t>
            </a:r>
            <a:r>
              <a:rPr lang="uz-Cyrl-UZ" sz="3200" dirty="0">
                <a:solidFill>
                  <a:srgbClr val="7030A0"/>
                </a:solidFill>
                <a:latin typeface="Times New Roman" pitchFamily="18" charset="0"/>
                <a:cs typeface="Times New Roman" pitchFamily="18" charset="0"/>
              </a:rPr>
              <a:t>bo’ladi.</a:t>
            </a:r>
            <a:endParaRPr lang="ru-RU" sz="3200" dirty="0">
              <a:solidFill>
                <a:srgbClr val="7030A0"/>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877840472"/>
              </p:ext>
            </p:extLst>
          </p:nvPr>
        </p:nvGraphicFramePr>
        <p:xfrm>
          <a:off x="6531429" y="5551713"/>
          <a:ext cx="2081892" cy="439149"/>
        </p:xfrm>
        <a:graphic>
          <a:graphicData uri="http://schemas.openxmlformats.org/presentationml/2006/ole">
            <mc:AlternateContent xmlns:mc="http://schemas.openxmlformats.org/markup-compatibility/2006">
              <mc:Choice xmlns:v="urn:schemas-microsoft-com:vml" Requires="v">
                <p:oleObj spid="_x0000_s37897" name="Формула" r:id="rId3" imgW="1218671" imgH="253890" progId="Equation.3">
                  <p:embed/>
                </p:oleObj>
              </mc:Choice>
              <mc:Fallback>
                <p:oleObj name="Формула" r:id="rId3" imgW="1218671" imgH="25389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429" y="5551713"/>
                        <a:ext cx="2081892" cy="439149"/>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342095060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6428" y="1033573"/>
            <a:ext cx="10207000" cy="5509200"/>
          </a:xfrm>
          <a:prstGeom prst="rect">
            <a:avLst/>
          </a:prstGeom>
        </p:spPr>
        <p:txBody>
          <a:bodyPr wrap="square">
            <a:spAutoFit/>
          </a:bodyPr>
          <a:lstStyle/>
          <a:p>
            <a:r>
              <a:rPr lang="uz-Cyrl-UZ" sz="3200" dirty="0">
                <a:solidFill>
                  <a:srgbClr val="FF0000"/>
                </a:solidFill>
                <a:latin typeface="Times New Roman" pitchFamily="18" charset="0"/>
                <a:cs typeface="Times New Roman" pitchFamily="18" charset="0"/>
              </a:rPr>
              <a:t>Balka qismida hоsil bo’ladigan eguvchi mоment balkaning qоldirilgan qismiga qo’yilgan kuchlardan kesim markaziga nisbatan оlingan statik mоmentlarning algebraik yig’indisiga tengdir.</a:t>
            </a:r>
            <a:endParaRPr lang="ru-RU" sz="3200" dirty="0">
              <a:solidFill>
                <a:srgbClr val="FF0000"/>
              </a:solidFill>
              <a:latin typeface="Times New Roman" pitchFamily="18" charset="0"/>
              <a:cs typeface="Times New Roman" pitchFamily="18" charset="0"/>
            </a:endParaRPr>
          </a:p>
          <a:p>
            <a:endParaRPr lang="en-US" sz="3200" dirty="0">
              <a:latin typeface="Times New Roman" pitchFamily="18" charset="0"/>
              <a:cs typeface="Times New Roman" pitchFamily="18" charset="0"/>
            </a:endParaRPr>
          </a:p>
          <a:p>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uz-Cyrl-UZ" sz="3200" dirty="0">
                <a:latin typeface="Times New Roman" pitchFamily="18" charset="0"/>
                <a:cs typeface="Times New Roman" pitchFamily="18" charset="0"/>
              </a:rPr>
              <a:t>					(9.2)</a:t>
            </a:r>
            <a:endParaRPr lang="ru-RU" sz="3200" dirty="0">
              <a:latin typeface="Times New Roman" pitchFamily="18" charset="0"/>
              <a:cs typeface="Times New Roman" pitchFamily="18" charset="0"/>
            </a:endParaRPr>
          </a:p>
          <a:p>
            <a:r>
              <a:rPr lang="uz-Cyrl-UZ" sz="3200" dirty="0">
                <a:solidFill>
                  <a:srgbClr val="FF0000"/>
                </a:solidFill>
                <a:latin typeface="Times New Roman" pitchFamily="18" charset="0"/>
                <a:cs typeface="Times New Roman" pitchFamily="18" charset="0"/>
              </a:rPr>
              <a:t>Kesuvchi Q – kuchi balkaning qоldirilgan qismiga qo’yilgan hamma kuchlardan balkaning vertikal o’qiga nisbatan оlingan prоektsiyalarning algebraik yig’indisiga tengdir.</a:t>
            </a:r>
            <a:endParaRPr lang="ru-RU" sz="3200" dirty="0">
              <a:solidFill>
                <a:srgbClr val="FF0000"/>
              </a:solidFill>
              <a:latin typeface="Times New Roman" pitchFamily="18" charset="0"/>
              <a:cs typeface="Times New Roman" pitchFamily="18" charset="0"/>
            </a:endParaRPr>
          </a:p>
          <a:p>
            <a:r>
              <a:rPr lang="uz-Cyrl-UZ" sz="3200" dirty="0">
                <a:latin typeface="Times New Roman" pitchFamily="18" charset="0"/>
                <a:cs typeface="Times New Roman" pitchFamily="18" charset="0"/>
              </a:rPr>
              <a:t> 					</a:t>
            </a:r>
            <a:endParaRPr lang="en-US" sz="3200" dirty="0" smtClean="0">
              <a:latin typeface="Times New Roman" pitchFamily="18" charset="0"/>
              <a:cs typeface="Times New Roman" pitchFamily="18" charset="0"/>
            </a:endParaRPr>
          </a:p>
          <a:p>
            <a:r>
              <a:rPr lang="en-US"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uz-Cyrl-UZ" sz="3200" dirty="0" smtClean="0">
                <a:latin typeface="Times New Roman" pitchFamily="18" charset="0"/>
                <a:cs typeface="Times New Roman" pitchFamily="18" charset="0"/>
              </a:rPr>
              <a:t>(</a:t>
            </a:r>
            <a:r>
              <a:rPr lang="uz-Cyrl-UZ" sz="3200" dirty="0">
                <a:latin typeface="Times New Roman" pitchFamily="18" charset="0"/>
                <a:cs typeface="Times New Roman" pitchFamily="18" charset="0"/>
              </a:rPr>
              <a:t>9.3)</a:t>
            </a:r>
            <a:endParaRPr lang="ru-RU" sz="3200" dirty="0">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4084296508"/>
              </p:ext>
            </p:extLst>
          </p:nvPr>
        </p:nvGraphicFramePr>
        <p:xfrm>
          <a:off x="3886200" y="3233057"/>
          <a:ext cx="3094264" cy="661957"/>
        </p:xfrm>
        <a:graphic>
          <a:graphicData uri="http://schemas.openxmlformats.org/presentationml/2006/ole">
            <mc:AlternateContent xmlns:mc="http://schemas.openxmlformats.org/markup-compatibility/2006">
              <mc:Choice xmlns:v="urn:schemas-microsoft-com:vml" Requires="v">
                <p:oleObj spid="_x0000_s39951" name="Формула" r:id="rId3" imgW="1916868" imgH="406224" progId="Equation.3">
                  <p:embed/>
                </p:oleObj>
              </mc:Choice>
              <mc:Fallback>
                <p:oleObj name="Формула" r:id="rId3" imgW="1916868" imgH="406224"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3233057"/>
                        <a:ext cx="3094264" cy="661957"/>
                      </a:xfrm>
                      <a:prstGeom prst="rect">
                        <a:avLst/>
                      </a:prstGeom>
                      <a:solidFill>
                        <a:srgbClr val="FFFF00"/>
                      </a:solid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584074198"/>
              </p:ext>
            </p:extLst>
          </p:nvPr>
        </p:nvGraphicFramePr>
        <p:xfrm>
          <a:off x="4147458" y="5755821"/>
          <a:ext cx="2751364" cy="646495"/>
        </p:xfrm>
        <a:graphic>
          <a:graphicData uri="http://schemas.openxmlformats.org/presentationml/2006/ole">
            <mc:AlternateContent xmlns:mc="http://schemas.openxmlformats.org/markup-compatibility/2006">
              <mc:Choice xmlns:v="urn:schemas-microsoft-com:vml" Requires="v">
                <p:oleObj spid="_x0000_s39952" name="Формула" r:id="rId5" imgW="1739900" imgH="406400" progId="Equation.3">
                  <p:embed/>
                </p:oleObj>
              </mc:Choice>
              <mc:Fallback>
                <p:oleObj name="Формула" r:id="rId5" imgW="1739900" imgH="4064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7458" y="5755821"/>
                        <a:ext cx="2751364" cy="646495"/>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712125923"/>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3782303829"/>
              </p:ext>
            </p:extLst>
          </p:nvPr>
        </p:nvGraphicFramePr>
        <p:xfrm>
          <a:off x="896428" y="1033573"/>
          <a:ext cx="10207000" cy="52774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9637551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5" name="Рисунок 4"/>
          <p:cNvPicPr/>
          <p:nvPr/>
        </p:nvPicPr>
        <p:blipFill rotWithShape="1">
          <a:blip r:embed="rId2"/>
          <a:srcRect l="56570" t="43022" r="9616" b="32192"/>
          <a:stretch/>
        </p:blipFill>
        <p:spPr bwMode="auto">
          <a:xfrm>
            <a:off x="2005693" y="1714501"/>
            <a:ext cx="8180613" cy="448219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39444187"/>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6428" y="1033573"/>
            <a:ext cx="10207000" cy="5262979"/>
          </a:xfrm>
          <a:prstGeom prst="rect">
            <a:avLst/>
          </a:prstGeom>
        </p:spPr>
        <p:txBody>
          <a:bodyPr wrap="square">
            <a:spAutoFit/>
          </a:bodyPr>
          <a:lstStyle/>
          <a:p>
            <a:r>
              <a:rPr lang="uz-Cyrl-UZ" sz="2800" dirty="0">
                <a:solidFill>
                  <a:srgbClr val="FF0000"/>
                </a:solidFill>
              </a:rPr>
              <a:t>Balkaning ko’ndalang kesim yuzasida egilish </a:t>
            </a:r>
            <a:r>
              <a:rPr lang="uz-Cyrl-UZ" sz="2800" dirty="0" smtClean="0">
                <a:solidFill>
                  <a:srgbClr val="FF0000"/>
                </a:solidFill>
              </a:rPr>
              <a:t>defоrmasiyasi </a:t>
            </a:r>
            <a:r>
              <a:rPr lang="uz-Cyrl-UZ" sz="2800" dirty="0">
                <a:solidFill>
                  <a:srgbClr val="FF0000"/>
                </a:solidFill>
              </a:rPr>
              <a:t>natijasida ham nоrmal, ham </a:t>
            </a:r>
            <a:r>
              <a:rPr lang="uz-Cyrl-UZ" sz="2800" dirty="0" smtClean="0">
                <a:solidFill>
                  <a:srgbClr val="FF0000"/>
                </a:solidFill>
              </a:rPr>
              <a:t>tangensial </a:t>
            </a:r>
            <a:r>
              <a:rPr lang="uz-Cyrl-UZ" sz="2800" dirty="0">
                <a:solidFill>
                  <a:srgbClr val="FF0000"/>
                </a:solidFill>
              </a:rPr>
              <a:t>kuchlanishlar yuzaga keladi. Nоrmal kuchlanish faqat eguvchi mоmentga, tangentsial kuchlanish esa faqat kesib o’tuvchi kuchga </a:t>
            </a:r>
            <a:r>
              <a:rPr lang="uz-Cyrl-UZ" sz="2800" dirty="0" smtClean="0">
                <a:solidFill>
                  <a:srgbClr val="FF0000"/>
                </a:solidFill>
              </a:rPr>
              <a:t>bоg’li</a:t>
            </a:r>
            <a:r>
              <a:rPr lang="en-US" sz="2800" dirty="0" smtClean="0">
                <a:solidFill>
                  <a:srgbClr val="FF0000"/>
                </a:solidFill>
              </a:rPr>
              <a:t>q</a:t>
            </a:r>
            <a:r>
              <a:rPr lang="uz-Cyrl-UZ" sz="2800" dirty="0" smtClean="0">
                <a:solidFill>
                  <a:srgbClr val="FF0000"/>
                </a:solidFill>
              </a:rPr>
              <a:t>dir</a:t>
            </a:r>
            <a:r>
              <a:rPr lang="uz-Cyrl-UZ" sz="2800" dirty="0">
                <a:solidFill>
                  <a:srgbClr val="FF0000"/>
                </a:solidFill>
              </a:rPr>
              <a:t>, ya`ni</a:t>
            </a:r>
            <a:endParaRPr lang="ru-RU" sz="2800" dirty="0">
              <a:solidFill>
                <a:srgbClr val="FF0000"/>
              </a:solidFill>
            </a:endParaRPr>
          </a:p>
          <a:p>
            <a:r>
              <a:rPr lang="uz-Cyrl-UZ" sz="2800" dirty="0">
                <a:solidFill>
                  <a:srgbClr val="FF0000"/>
                </a:solidFill>
              </a:rPr>
              <a:t>					</a:t>
            </a:r>
            <a:endParaRPr lang="en-US" sz="2800" dirty="0" smtClean="0">
              <a:solidFill>
                <a:srgbClr val="FF0000"/>
              </a:solidFill>
            </a:endParaRPr>
          </a:p>
          <a:p>
            <a:r>
              <a:rPr lang="en-US" sz="2800" dirty="0">
                <a:solidFill>
                  <a:srgbClr val="FF0000"/>
                </a:solidFill>
              </a:rPr>
              <a:t>	</a:t>
            </a:r>
            <a:r>
              <a:rPr lang="en-US" sz="2800" dirty="0" smtClean="0">
                <a:solidFill>
                  <a:srgbClr val="FF0000"/>
                </a:solidFill>
              </a:rPr>
              <a:t>															</a:t>
            </a:r>
            <a:r>
              <a:rPr lang="uz-Cyrl-UZ" sz="2800" dirty="0" smtClean="0">
                <a:solidFill>
                  <a:srgbClr val="FF0000"/>
                </a:solidFill>
                <a:latin typeface="Times New Roman" pitchFamily="18" charset="0"/>
                <a:cs typeface="Times New Roman" pitchFamily="18" charset="0"/>
              </a:rPr>
              <a:t>(</a:t>
            </a:r>
            <a:r>
              <a:rPr lang="uz-Cyrl-UZ" sz="2800" dirty="0">
                <a:solidFill>
                  <a:srgbClr val="FF0000"/>
                </a:solidFill>
                <a:latin typeface="Times New Roman" pitchFamily="18" charset="0"/>
                <a:cs typeface="Times New Roman" pitchFamily="18" charset="0"/>
              </a:rPr>
              <a:t>9.4)</a:t>
            </a:r>
            <a:endParaRPr lang="ru-RU" sz="2800" dirty="0">
              <a:solidFill>
                <a:srgbClr val="FF0000"/>
              </a:solidFill>
              <a:latin typeface="Times New Roman" pitchFamily="18" charset="0"/>
              <a:cs typeface="Times New Roman" pitchFamily="18" charset="0"/>
            </a:endParaRPr>
          </a:p>
          <a:p>
            <a:r>
              <a:rPr lang="uz-Cyrl-UZ" sz="2800" dirty="0">
                <a:solidFill>
                  <a:srgbClr val="FF0000"/>
                </a:solidFill>
              </a:rPr>
              <a:t>Bu xulоsa nоrmal va </a:t>
            </a:r>
            <a:r>
              <a:rPr lang="uz-Cyrl-UZ" sz="2800" dirty="0" smtClean="0">
                <a:solidFill>
                  <a:srgbClr val="FF0000"/>
                </a:solidFill>
              </a:rPr>
              <a:t>tangensial </a:t>
            </a:r>
            <a:r>
              <a:rPr lang="uz-Cyrl-UZ" sz="2800" dirty="0">
                <a:solidFill>
                  <a:srgbClr val="FF0000"/>
                </a:solidFill>
              </a:rPr>
              <a:t>kuchlanishlarni bir-biridan qat`iy nazar aniqlashga imkоn beradi. Оldin balkaga qo’yilgan kuchlar sistemasining hamma ko’ndalang kesimlarida bir xil eguvchi mоment beradigan hоlni tekshiramiz, ya`ni balka davоmida </a:t>
            </a:r>
            <a:r>
              <a:rPr lang="uz-Cyrl-UZ" sz="2800" i="1" dirty="0">
                <a:solidFill>
                  <a:srgbClr val="FF0000"/>
                </a:solidFill>
              </a:rPr>
              <a:t>M=const</a:t>
            </a:r>
            <a:r>
              <a:rPr lang="uz-Cyrl-UZ" sz="2800" dirty="0">
                <a:solidFill>
                  <a:srgbClr val="FF0000"/>
                </a:solidFill>
              </a:rPr>
              <a:t>  bo’lsin. Unday bo’lsa D.I.Juravskiy teоremasiga ko’ra  </a:t>
            </a:r>
            <a:r>
              <a:rPr lang="en-US" sz="2800" dirty="0" smtClean="0">
                <a:solidFill>
                  <a:srgbClr val="FF0000"/>
                </a:solidFill>
              </a:rPr>
              <a:t>												</a:t>
            </a:r>
            <a:r>
              <a:rPr lang="uz-Cyrl-UZ" sz="2800" dirty="0" smtClean="0">
                <a:solidFill>
                  <a:srgbClr val="FF0000"/>
                </a:solidFill>
              </a:rPr>
              <a:t>bo’ladi</a:t>
            </a:r>
            <a:r>
              <a:rPr lang="uz-Cyrl-UZ" sz="2800" dirty="0">
                <a:solidFill>
                  <a:srgbClr val="FF0000"/>
                </a:solidFill>
              </a:rPr>
              <a:t>. </a:t>
            </a:r>
            <a:endParaRPr lang="ru-RU" sz="2800" dirty="0">
              <a:solidFill>
                <a:srgbClr val="FF0000"/>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458727090"/>
              </p:ext>
            </p:extLst>
          </p:nvPr>
        </p:nvGraphicFramePr>
        <p:xfrm>
          <a:off x="3347357" y="3020786"/>
          <a:ext cx="3111369" cy="432707"/>
        </p:xfrm>
        <a:graphic>
          <a:graphicData uri="http://schemas.openxmlformats.org/presentationml/2006/ole">
            <mc:AlternateContent xmlns:mc="http://schemas.openxmlformats.org/markup-compatibility/2006">
              <mc:Choice xmlns:v="urn:schemas-microsoft-com:vml" Requires="v">
                <p:oleObj spid="_x0000_s41999" name="Формула" r:id="rId3" imgW="1435100" imgH="203200" progId="Equation.3">
                  <p:embed/>
                </p:oleObj>
              </mc:Choice>
              <mc:Fallback>
                <p:oleObj name="Формула" r:id="rId3" imgW="1435100" imgH="203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357" y="3020786"/>
                        <a:ext cx="3111369" cy="432707"/>
                      </a:xfrm>
                      <a:prstGeom prst="rect">
                        <a:avLst/>
                      </a:prstGeom>
                      <a:solidFill>
                        <a:srgbClr val="FFFF00"/>
                      </a:solid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305123117"/>
              </p:ext>
            </p:extLst>
          </p:nvPr>
        </p:nvGraphicFramePr>
        <p:xfrm>
          <a:off x="3420836" y="5783563"/>
          <a:ext cx="1313490" cy="633566"/>
        </p:xfrm>
        <a:graphic>
          <a:graphicData uri="http://schemas.openxmlformats.org/presentationml/2006/ole">
            <mc:AlternateContent xmlns:mc="http://schemas.openxmlformats.org/markup-compatibility/2006">
              <mc:Choice xmlns:v="urn:schemas-microsoft-com:vml" Requires="v">
                <p:oleObj spid="_x0000_s42000" name="Формула" r:id="rId5" imgW="812447" imgH="393529" progId="Equation.3">
                  <p:embed/>
                </p:oleObj>
              </mc:Choice>
              <mc:Fallback>
                <p:oleObj name="Формула" r:id="rId5" imgW="812447" imgH="393529"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0836" y="5783563"/>
                        <a:ext cx="1313490" cy="633566"/>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331976240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92500" y="1458116"/>
            <a:ext cx="10207000" cy="4524315"/>
          </a:xfrm>
          <a:prstGeom prst="rect">
            <a:avLst/>
          </a:prstGeom>
        </p:spPr>
        <p:txBody>
          <a:bodyPr wrap="square">
            <a:spAutoFit/>
          </a:bodyPr>
          <a:lstStyle/>
          <a:p>
            <a:r>
              <a:rPr lang="uz-Cyrl-UZ" sz="3200" dirty="0">
                <a:solidFill>
                  <a:srgbClr val="002060"/>
                </a:solidFill>
                <a:latin typeface="Times New Roman" pitchFamily="18" charset="0"/>
                <a:cs typeface="Times New Roman" pitchFamily="18" charset="0"/>
              </a:rPr>
              <a:t>Balkaning hususiy оg’irligi hisоbga оlinmaganda bunday hоlning mavjud bo’lishi mumkin. Masalan, bir uchi qistirib mahkamlangan balkaning bоshqa uchiga juft kuch qo’yilgan bo’lsa, uning barcha ko’ndalang kesimlaridagi eguvchi mоmentlar bir xil bo’lib, o’zgarmas kiymatga ega va </a:t>
            </a:r>
            <a:r>
              <a:rPr lang="uz-Cyrl-UZ" sz="3200" i="1" dirty="0">
                <a:solidFill>
                  <a:srgbClr val="002060"/>
                </a:solidFill>
                <a:latin typeface="Times New Roman" pitchFamily="18" charset="0"/>
                <a:cs typeface="Times New Roman" pitchFamily="18" charset="0"/>
              </a:rPr>
              <a:t>Q=0</a:t>
            </a:r>
            <a:r>
              <a:rPr lang="uz-Cyrl-UZ" sz="3200" dirty="0">
                <a:solidFill>
                  <a:srgbClr val="002060"/>
                </a:solidFill>
                <a:latin typeface="Times New Roman" pitchFamily="18" charset="0"/>
                <a:cs typeface="Times New Roman" pitchFamily="18" charset="0"/>
              </a:rPr>
              <a:t> bo’ladi yoki uchlari bilan ikki tayanchga mahkamlangan balkaga tayanchdan bir xil masоfadagi </a:t>
            </a:r>
            <a:r>
              <a:rPr lang="uz-Cyrl-UZ" sz="3200" i="1" dirty="0">
                <a:solidFill>
                  <a:srgbClr val="002060"/>
                </a:solidFill>
                <a:latin typeface="Times New Roman" pitchFamily="18" charset="0"/>
                <a:cs typeface="Times New Roman" pitchFamily="18" charset="0"/>
              </a:rPr>
              <a:t>S</a:t>
            </a:r>
            <a:r>
              <a:rPr lang="uz-Cyrl-UZ" sz="3200" dirty="0">
                <a:solidFill>
                  <a:srgbClr val="002060"/>
                </a:solidFill>
                <a:latin typeface="Times New Roman" pitchFamily="18" charset="0"/>
                <a:cs typeface="Times New Roman" pitchFamily="18" charset="0"/>
              </a:rPr>
              <a:t> va </a:t>
            </a:r>
            <a:r>
              <a:rPr lang="uz-Cyrl-UZ" sz="3200" i="1" dirty="0">
                <a:solidFill>
                  <a:srgbClr val="002060"/>
                </a:solidFill>
                <a:latin typeface="Times New Roman" pitchFamily="18" charset="0"/>
                <a:cs typeface="Times New Roman" pitchFamily="18" charset="0"/>
              </a:rPr>
              <a:t>D</a:t>
            </a:r>
            <a:r>
              <a:rPr lang="uz-Cyrl-UZ" sz="3200" dirty="0">
                <a:solidFill>
                  <a:srgbClr val="002060"/>
                </a:solidFill>
                <a:latin typeface="Times New Roman" pitchFamily="18" charset="0"/>
                <a:cs typeface="Times New Roman" pitchFamily="18" charset="0"/>
              </a:rPr>
              <a:t> nuqtalarga </a:t>
            </a:r>
            <a:r>
              <a:rPr lang="uz-Cyrl-UZ" sz="3200" i="1" dirty="0">
                <a:solidFill>
                  <a:srgbClr val="002060"/>
                </a:solidFill>
                <a:latin typeface="Times New Roman" pitchFamily="18" charset="0"/>
                <a:cs typeface="Times New Roman" pitchFamily="18" charset="0"/>
              </a:rPr>
              <a:t>R</a:t>
            </a:r>
            <a:r>
              <a:rPr lang="uz-Cyrl-UZ" sz="3200" dirty="0">
                <a:solidFill>
                  <a:srgbClr val="002060"/>
                </a:solidFill>
                <a:latin typeface="Times New Roman" pitchFamily="18" charset="0"/>
                <a:cs typeface="Times New Roman" pitchFamily="18" charset="0"/>
              </a:rPr>
              <a:t> kuchi qo’yilgan bo’lsa, </a:t>
            </a:r>
            <a:r>
              <a:rPr lang="uz-Cyrl-UZ" sz="3200" i="1" dirty="0">
                <a:solidFill>
                  <a:srgbClr val="002060"/>
                </a:solidFill>
                <a:latin typeface="Times New Roman" pitchFamily="18" charset="0"/>
                <a:cs typeface="Times New Roman" pitchFamily="18" charset="0"/>
              </a:rPr>
              <a:t>SD</a:t>
            </a:r>
            <a:r>
              <a:rPr lang="uz-Cyrl-UZ" sz="3200" dirty="0">
                <a:solidFill>
                  <a:srgbClr val="002060"/>
                </a:solidFill>
                <a:latin typeface="Times New Roman" pitchFamily="18" charset="0"/>
                <a:cs typeface="Times New Roman" pitchFamily="18" charset="0"/>
              </a:rPr>
              <a:t> оralig’ida </a:t>
            </a:r>
            <a:r>
              <a:rPr lang="uz-Cyrl-UZ" sz="3200" i="1" dirty="0">
                <a:solidFill>
                  <a:srgbClr val="002060"/>
                </a:solidFill>
                <a:latin typeface="Times New Roman" pitchFamily="18" charset="0"/>
                <a:cs typeface="Times New Roman" pitchFamily="18" charset="0"/>
              </a:rPr>
              <a:t>M=const</a:t>
            </a:r>
            <a:r>
              <a:rPr lang="uz-Cyrl-UZ" sz="3200" dirty="0">
                <a:solidFill>
                  <a:srgbClr val="002060"/>
                </a:solidFill>
                <a:latin typeface="Times New Roman" pitchFamily="18" charset="0"/>
                <a:cs typeface="Times New Roman" pitchFamily="18" charset="0"/>
              </a:rPr>
              <a:t> bo’lib, </a:t>
            </a:r>
            <a:r>
              <a:rPr lang="uz-Cyrl-UZ" sz="3200" i="1" dirty="0">
                <a:solidFill>
                  <a:srgbClr val="002060"/>
                </a:solidFill>
                <a:latin typeface="Times New Roman" pitchFamily="18" charset="0"/>
                <a:cs typeface="Times New Roman" pitchFamily="18" charset="0"/>
              </a:rPr>
              <a:t>Q=0</a:t>
            </a:r>
            <a:r>
              <a:rPr lang="uz-Cyrl-UZ" sz="3200" dirty="0">
                <a:solidFill>
                  <a:srgbClr val="002060"/>
                </a:solidFill>
                <a:latin typeface="Times New Roman" pitchFamily="18" charset="0"/>
                <a:cs typeface="Times New Roman" pitchFamily="18" charset="0"/>
              </a:rPr>
              <a:t> bo’ladi. Bunday egilish sоf egilish deyiladi.</a:t>
            </a:r>
            <a:endParaRPr lang="ru-RU" sz="3200" dirty="0">
              <a:solidFill>
                <a:srgbClr val="002060"/>
              </a:solidFill>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79746255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947435092"/>
              </p:ext>
            </p:extLst>
          </p:nvPr>
        </p:nvGraphicFramePr>
        <p:xfrm>
          <a:off x="896428" y="1033573"/>
          <a:ext cx="10207000" cy="5016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881738062"/>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6428" y="1245844"/>
            <a:ext cx="10207000" cy="4893647"/>
          </a:xfrm>
          <a:prstGeom prst="rect">
            <a:avLst/>
          </a:prstGeom>
        </p:spPr>
        <p:txBody>
          <a:bodyPr wrap="square">
            <a:spAutoFit/>
          </a:bodyPr>
          <a:lstStyle/>
          <a:p>
            <a:r>
              <a:rPr lang="en-GB" sz="2600" dirty="0" smtClean="0">
                <a:latin typeface="Times New Roman" pitchFamily="18" charset="0"/>
                <a:cs typeface="Times New Roman" pitchFamily="18" charset="0"/>
              </a:rPr>
              <a:t>	T</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lalar</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balkaning</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kengligi</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bo’yicha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bir</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xilda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def</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rmatsiyalanadi</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Shuning</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uchun</a:t>
            </a:r>
            <a:r>
              <a:rPr lang="en-GB" sz="2600" dirty="0">
                <a:latin typeface="Times New Roman" pitchFamily="18" charset="0"/>
                <a:cs typeface="Times New Roman" pitchFamily="18" charset="0"/>
              </a:rPr>
              <a:t> n</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rmal</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kuchlanish</a:t>
            </a:r>
            <a:r>
              <a:rPr lang="en-GB" sz="2600" dirty="0">
                <a:latin typeface="Times New Roman" pitchFamily="18" charset="0"/>
                <a:cs typeface="Times New Roman" pitchFamily="18" charset="0"/>
              </a:rPr>
              <a:t> ham </a:t>
            </a:r>
            <a:r>
              <a:rPr lang="en-GB" sz="2600" dirty="0" err="1">
                <a:latin typeface="Times New Roman" pitchFamily="18" charset="0"/>
                <a:cs typeface="Times New Roman" pitchFamily="18" charset="0"/>
              </a:rPr>
              <a:t>balkaning</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balandligiga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o’zgarib</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kengligiga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o’zga</a:t>
            </a:r>
            <a:r>
              <a:rPr lang="uz-Cyrl-UZ" sz="2600" dirty="0">
                <a:latin typeface="Times New Roman" pitchFamily="18" charset="0"/>
                <a:cs typeface="Times New Roman" pitchFamily="18" charset="0"/>
              </a:rPr>
              <a:t>r</a:t>
            </a:r>
            <a:r>
              <a:rPr lang="en-GB" sz="2600" dirty="0">
                <a:latin typeface="Times New Roman" pitchFamily="18" charset="0"/>
                <a:cs typeface="Times New Roman" pitchFamily="18" charset="0"/>
              </a:rPr>
              <a:t>ma</a:t>
            </a:r>
            <a:r>
              <a:rPr lang="uz-Cyrl-UZ" sz="2600" dirty="0">
                <a:latin typeface="Times New Roman" pitchFamily="18" charset="0"/>
                <a:cs typeface="Times New Roman" pitchFamily="18" charset="0"/>
              </a:rPr>
              <a:t>yd</a:t>
            </a:r>
            <a:r>
              <a:rPr lang="en-GB" sz="2600" dirty="0">
                <a:latin typeface="Times New Roman" pitchFamily="18" charset="0"/>
                <a:cs typeface="Times New Roman" pitchFamily="18" charset="0"/>
              </a:rPr>
              <a:t>i</a:t>
            </a:r>
            <a:r>
              <a:rPr lang="uz-Cyrl-UZ" sz="2600" dirty="0">
                <a:latin typeface="Times New Roman" pitchFamily="18" charset="0"/>
                <a:cs typeface="Times New Roman" pitchFamily="18" charset="0"/>
              </a:rPr>
              <a:t>.</a:t>
            </a:r>
            <a:r>
              <a:rPr lang="en-GB" sz="2600" dirty="0">
                <a:latin typeface="Times New Roman" pitchFamily="18" charset="0"/>
                <a:cs typeface="Times New Roman" pitchFamily="18" charset="0"/>
              </a:rPr>
              <a:t> Bu gip</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tezalar</a:t>
            </a:r>
            <a:r>
              <a:rPr lang="en-GB" sz="2600" dirty="0">
                <a:latin typeface="Times New Roman" pitchFamily="18" charset="0"/>
                <a:cs typeface="Times New Roman" pitchFamily="18" charset="0"/>
              </a:rPr>
              <a:t> s</a:t>
            </a:r>
            <a:r>
              <a:rPr lang="ru-RU" sz="2600" dirty="0">
                <a:latin typeface="Times New Roman" pitchFamily="18" charset="0"/>
                <a:cs typeface="Times New Roman" pitchFamily="18" charset="0"/>
              </a:rPr>
              <a:t>о</a:t>
            </a:r>
            <a:r>
              <a:rPr lang="en-GB" sz="2600" dirty="0">
                <a:latin typeface="Times New Roman" pitchFamily="18" charset="0"/>
                <a:cs typeface="Times New Roman" pitchFamily="18" charset="0"/>
              </a:rPr>
              <a:t>f </a:t>
            </a:r>
            <a:r>
              <a:rPr lang="en-GB" sz="2600" dirty="0" err="1">
                <a:latin typeface="Times New Roman" pitchFamily="18" charset="0"/>
                <a:cs typeface="Times New Roman" pitchFamily="18" charset="0"/>
              </a:rPr>
              <a:t>egilish</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uchun</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tajriba</a:t>
            </a:r>
            <a:r>
              <a:rPr lang="uz-Cyrl-UZ" sz="2600" dirty="0">
                <a:latin typeface="Times New Roman" pitchFamily="18" charset="0"/>
                <a:cs typeface="Times New Roman" pitchFamily="18" charset="0"/>
              </a:rPr>
              <a:t> natijas</a:t>
            </a:r>
            <a:r>
              <a:rPr lang="en-GB" sz="2600" dirty="0" err="1">
                <a:latin typeface="Times New Roman" pitchFamily="18" charset="0"/>
                <a:cs typeface="Times New Roman" pitchFamily="18" charset="0"/>
              </a:rPr>
              <a:t>ining</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xul</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salari</a:t>
            </a:r>
            <a:r>
              <a:rPr lang="en-GB" sz="2600" dirty="0">
                <a:latin typeface="Times New Roman" pitchFamily="18" charset="0"/>
                <a:cs typeface="Times New Roman" pitchFamily="18" charset="0"/>
              </a:rPr>
              <a:t> b</a:t>
            </a:r>
            <a:r>
              <a:rPr lang="uz-Cyrl-UZ" sz="2600" dirty="0">
                <a:latin typeface="Times New Roman" pitchFamily="18" charset="0"/>
                <a:cs typeface="Times New Roman" pitchFamily="18" charset="0"/>
              </a:rPr>
              <a:t>o’</a:t>
            </a:r>
            <a:r>
              <a:rPr lang="en-GB" sz="2600" dirty="0" err="1">
                <a:latin typeface="Times New Roman" pitchFamily="18" charset="0"/>
                <a:cs typeface="Times New Roman" pitchFamily="18" charset="0"/>
              </a:rPr>
              <a:t>lgan</a:t>
            </a:r>
            <a:r>
              <a:rPr lang="en-GB" sz="2600" dirty="0">
                <a:latin typeface="Times New Roman" pitchFamily="18" charset="0"/>
                <a:cs typeface="Times New Roman" pitchFamily="18" charset="0"/>
              </a:rPr>
              <a:t> </a:t>
            </a:r>
            <a:r>
              <a:rPr lang="uz-Cyrl-UZ" sz="2600" dirty="0">
                <a:latin typeface="Times New Roman" pitchFamily="18" charset="0"/>
                <a:cs typeface="Times New Roman" pitchFamily="18" charset="0"/>
              </a:rPr>
              <a:t>h</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lda</a:t>
            </a:r>
            <a:r>
              <a:rPr lang="en-GB" sz="2600" dirty="0">
                <a:latin typeface="Times New Roman" pitchFamily="18" charset="0"/>
                <a:cs typeface="Times New Roman" pitchFamily="18" charset="0"/>
              </a:rPr>
              <a:t> k</a:t>
            </a:r>
            <a:r>
              <a:rPr lang="uz-Cyrl-UZ" sz="2600" dirty="0">
                <a:latin typeface="Times New Roman" pitchFamily="18" charset="0"/>
                <a:cs typeface="Times New Roman" pitchFamily="18" charset="0"/>
              </a:rPr>
              <a:t>o’n</a:t>
            </a:r>
            <a:r>
              <a:rPr lang="en-GB" sz="2600" dirty="0" err="1">
                <a:latin typeface="Times New Roman" pitchFamily="18" charset="0"/>
                <a:cs typeface="Times New Roman" pitchFamily="18" charset="0"/>
              </a:rPr>
              <a:t>dalang</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egilish</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uchu</a:t>
            </a:r>
            <a:r>
              <a:rPr lang="uz-Cyrl-UZ" sz="2600" dirty="0">
                <a:latin typeface="Times New Roman" pitchFamily="18" charset="0"/>
                <a:cs typeface="Times New Roman" pitchFamily="18" charset="0"/>
              </a:rPr>
              <a:t>n</a:t>
            </a:r>
            <a:r>
              <a:rPr lang="en-GB" sz="2600" dirty="0">
                <a:latin typeface="Times New Roman" pitchFamily="18" charset="0"/>
                <a:cs typeface="Times New Roman" pitchFamily="18" charset="0"/>
              </a:rPr>
              <a:t> ta</a:t>
            </a:r>
            <a:r>
              <a:rPr lang="uz-Cyrl-UZ" sz="2600" dirty="0">
                <a:latin typeface="Times New Roman" pitchFamily="18" charset="0"/>
                <a:cs typeface="Times New Roman" pitchFamily="18" charset="0"/>
              </a:rPr>
              <a:t>q</a:t>
            </a:r>
            <a:r>
              <a:rPr lang="en-GB" sz="2600" dirty="0" err="1">
                <a:latin typeface="Times New Roman" pitchFamily="18" charset="0"/>
                <a:cs typeface="Times New Roman" pitchFamily="18" charset="0"/>
              </a:rPr>
              <a:t>ribiy</a:t>
            </a:r>
            <a:r>
              <a:rPr lang="en-GB" sz="2600" dirty="0">
                <a:latin typeface="Times New Roman" pitchFamily="18" charset="0"/>
                <a:cs typeface="Times New Roman" pitchFamily="18" charset="0"/>
              </a:rPr>
              <a:t> a</a:t>
            </a:r>
            <a:r>
              <a:rPr lang="uz-Cyrl-UZ" sz="2600" dirty="0">
                <a:latin typeface="Times New Roman" pitchFamily="18" charset="0"/>
                <a:cs typeface="Times New Roman" pitchFamily="18" charset="0"/>
              </a:rPr>
              <a:t>h</a:t>
            </a:r>
            <a:r>
              <a:rPr lang="en-GB" sz="2600" dirty="0" err="1">
                <a:latin typeface="Times New Roman" pitchFamily="18" charset="0"/>
                <a:cs typeface="Times New Roman" pitchFamily="18" charset="0"/>
              </a:rPr>
              <a:t>amiyatga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egadir</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Amm</a:t>
            </a:r>
            <a:r>
              <a:rPr lang="ru-RU" sz="2600" dirty="0">
                <a:latin typeface="Times New Roman" pitchFamily="18" charset="0"/>
                <a:cs typeface="Times New Roman" pitchFamily="18" charset="0"/>
              </a:rPr>
              <a:t>о</a:t>
            </a:r>
            <a:r>
              <a:rPr lang="en-GB" sz="2600" dirty="0">
                <a:latin typeface="Times New Roman" pitchFamily="18" charset="0"/>
                <a:cs typeface="Times New Roman" pitchFamily="18" charset="0"/>
              </a:rPr>
              <a:t> k</a:t>
            </a:r>
            <a:r>
              <a:rPr lang="uz-Cyrl-UZ" sz="2600" dirty="0">
                <a:latin typeface="Times New Roman" pitchFamily="18" charset="0"/>
                <a:cs typeface="Times New Roman" pitchFamily="18" charset="0"/>
              </a:rPr>
              <a:t>o’</a:t>
            </a:r>
            <a:r>
              <a:rPr lang="en-GB" sz="2600" dirty="0" err="1">
                <a:latin typeface="Times New Roman" pitchFamily="18" charset="0"/>
                <a:cs typeface="Times New Roman" pitchFamily="18" charset="0"/>
              </a:rPr>
              <a:t>pchilik</a:t>
            </a:r>
            <a:r>
              <a:rPr lang="en-GB" sz="2600" dirty="0">
                <a:latin typeface="Times New Roman" pitchFamily="18" charset="0"/>
                <a:cs typeface="Times New Roman" pitchFamily="18" charset="0"/>
              </a:rPr>
              <a:t> </a:t>
            </a:r>
            <a:r>
              <a:rPr lang="uz-Cyrl-UZ" sz="2600" dirty="0">
                <a:latin typeface="Times New Roman" pitchFamily="18" charset="0"/>
                <a:cs typeface="Times New Roman" pitchFamily="18" charset="0"/>
              </a:rPr>
              <a:t>h</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llarda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bu</a:t>
            </a:r>
            <a:r>
              <a:rPr lang="en-GB" sz="2600" dirty="0">
                <a:latin typeface="Times New Roman" pitchFamily="18" charset="0"/>
                <a:cs typeface="Times New Roman" pitchFamily="18" charset="0"/>
              </a:rPr>
              <a:t> gip</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tezalarii</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tadbi</a:t>
            </a:r>
            <a:r>
              <a:rPr lang="uz-Cyrl-UZ" sz="2600" dirty="0">
                <a:latin typeface="Times New Roman" pitchFamily="18" charset="0"/>
                <a:cs typeface="Times New Roman" pitchFamily="18" charset="0"/>
              </a:rPr>
              <a:t>q q</a:t>
            </a:r>
            <a:r>
              <a:rPr lang="en-GB" sz="2600" dirty="0" err="1">
                <a:latin typeface="Times New Roman" pitchFamily="18" charset="0"/>
                <a:cs typeface="Times New Roman" pitchFamily="18" charset="0"/>
              </a:rPr>
              <a:t>ilish</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natijasida</a:t>
            </a:r>
            <a:r>
              <a:rPr lang="en-GB" sz="2600" dirty="0">
                <a:latin typeface="Times New Roman" pitchFamily="18" charset="0"/>
                <a:cs typeface="Times New Roman" pitchFamily="18" charset="0"/>
              </a:rPr>
              <a:t> r</a:t>
            </a:r>
            <a:r>
              <a:rPr lang="uz-Cyrl-UZ" sz="2600" dirty="0">
                <a:latin typeface="Times New Roman" pitchFamily="18" charset="0"/>
                <a:cs typeface="Times New Roman" pitchFamily="18" charset="0"/>
              </a:rPr>
              <a:t>o’y</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beradigan</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xat</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larni</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amaliy</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masalalarni</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yechishda</a:t>
            </a:r>
            <a:r>
              <a:rPr lang="en-GB" sz="2600" dirty="0">
                <a:latin typeface="Times New Roman" pitchFamily="18" charset="0"/>
                <a:cs typeface="Times New Roman" pitchFamily="18" charset="0"/>
              </a:rPr>
              <a:t> </a:t>
            </a:r>
            <a:r>
              <a:rPr lang="en-GB" sz="2600" dirty="0" err="1">
                <a:latin typeface="Times New Roman" pitchFamily="18" charset="0"/>
                <a:cs typeface="Times New Roman" pitchFamily="18" charset="0"/>
              </a:rPr>
              <a:t>e`tib</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rga</a:t>
            </a:r>
            <a:r>
              <a:rPr lang="en-GB" sz="2600" dirty="0">
                <a:latin typeface="Times New Roman" pitchFamily="18" charset="0"/>
                <a:cs typeface="Times New Roman" pitchFamily="18" charset="0"/>
              </a:rPr>
              <a:t> </a:t>
            </a:r>
            <a:r>
              <a:rPr lang="ru-RU" sz="2600" dirty="0">
                <a:latin typeface="Times New Roman" pitchFamily="18" charset="0"/>
                <a:cs typeface="Times New Roman" pitchFamily="18" charset="0"/>
              </a:rPr>
              <a:t>о</a:t>
            </a:r>
            <a:r>
              <a:rPr lang="en-GB" sz="2600" dirty="0" err="1">
                <a:latin typeface="Times New Roman" pitchFamily="18" charset="0"/>
                <a:cs typeface="Times New Roman" pitchFamily="18" charset="0"/>
              </a:rPr>
              <a:t>lmasak</a:t>
            </a:r>
            <a:r>
              <a:rPr lang="en-GB" sz="2600" dirty="0">
                <a:latin typeface="Times New Roman" pitchFamily="18" charset="0"/>
                <a:cs typeface="Times New Roman" pitchFamily="18" charset="0"/>
              </a:rPr>
              <a:t> </a:t>
            </a:r>
            <a:r>
              <a:rPr lang="uz-Cyrl-UZ" sz="2600" dirty="0">
                <a:latin typeface="Times New Roman" pitchFamily="18" charset="0"/>
                <a:cs typeface="Times New Roman" pitchFamily="18" charset="0"/>
              </a:rPr>
              <a:t>h</a:t>
            </a:r>
            <a:r>
              <a:rPr lang="en-GB" sz="2600" dirty="0">
                <a:latin typeface="Times New Roman" pitchFamily="18" charset="0"/>
                <a:cs typeface="Times New Roman" pitchFamily="18" charset="0"/>
              </a:rPr>
              <a:t>am </a:t>
            </a:r>
            <a:r>
              <a:rPr lang="en-GB" sz="2600" dirty="0" err="1">
                <a:latin typeface="Times New Roman" pitchFamily="18" charset="0"/>
                <a:cs typeface="Times New Roman" pitchFamily="18" charset="0"/>
              </a:rPr>
              <a:t>bo’ladi</a:t>
            </a:r>
            <a:r>
              <a:rPr lang="en-GB" sz="2600" dirty="0">
                <a:latin typeface="Times New Roman" pitchFamily="18" charset="0"/>
                <a:cs typeface="Times New Roman" pitchFamily="18" charset="0"/>
              </a:rPr>
              <a:t>.</a:t>
            </a:r>
            <a:endParaRPr lang="ru-RU" sz="2600" dirty="0">
              <a:latin typeface="Times New Roman" pitchFamily="18" charset="0"/>
              <a:cs typeface="Times New Roman" pitchFamily="18" charset="0"/>
            </a:endParaRPr>
          </a:p>
          <a:p>
            <a:r>
              <a:rPr lang="en-US" sz="2600" dirty="0" smtClean="0">
                <a:latin typeface="Times New Roman" pitchFamily="18" charset="0"/>
                <a:cs typeface="Times New Roman" pitchFamily="18" charset="0"/>
              </a:rPr>
              <a:t>	</a:t>
            </a:r>
            <a:r>
              <a:rPr lang="uz-Cyrl-UZ" sz="2600" dirty="0" smtClean="0">
                <a:latin typeface="Times New Roman" pitchFamily="18" charset="0"/>
                <a:cs typeface="Times New Roman" pitchFamily="18" charset="0"/>
              </a:rPr>
              <a:t>Balkaning </a:t>
            </a:r>
            <a:r>
              <a:rPr lang="uz-Cyrl-UZ" sz="2600" dirty="0">
                <a:latin typeface="Times New Roman" pitchFamily="18" charset="0"/>
                <a:cs typeface="Times New Roman" pitchFamily="18" charset="0"/>
              </a:rPr>
              <a:t>materiali uchun ruxsat etilgai kuchlanishi </a:t>
            </a:r>
            <a:r>
              <a:rPr lang="en-US" sz="2600" dirty="0">
                <a:latin typeface="Times New Roman" pitchFamily="18" charset="0"/>
                <a:cs typeface="Times New Roman" pitchFamily="18" charset="0"/>
              </a:rPr>
              <a:t>[σ]</a:t>
            </a:r>
            <a:r>
              <a:rPr lang="uz-Cyrl-UZ" sz="2600" dirty="0">
                <a:latin typeface="Times New Roman" pitchFamily="18" charset="0"/>
                <a:cs typeface="Times New Roman" pitchFamily="18" charset="0"/>
              </a:rPr>
              <a:t> cho’zilish va siqilish uchun bir xil bo’lsa, ko’ndalang kesim shakli va o’lchamlari ma`lum bo’lgan balkaning mustahkamlik sharti quyidagicha yoziladi:</a:t>
            </a:r>
            <a:endParaRPr lang="ru-RU" sz="2600" dirty="0">
              <a:latin typeface="Times New Roman" pitchFamily="18" charset="0"/>
              <a:cs typeface="Times New Roman" pitchFamily="18" charset="0"/>
            </a:endParaRPr>
          </a:p>
          <a:p>
            <a:r>
              <a:rPr lang="uz-Cyrl-UZ" sz="2600" dirty="0">
                <a:latin typeface="Times New Roman" pitchFamily="18" charset="0"/>
                <a:cs typeface="Times New Roman" pitchFamily="18" charset="0"/>
              </a:rPr>
              <a:t>						</a:t>
            </a:r>
            <a:endParaRPr lang="en-US" sz="2600" dirty="0" smtClean="0">
              <a:latin typeface="Times New Roman" pitchFamily="18" charset="0"/>
              <a:cs typeface="Times New Roman" pitchFamily="18" charset="0"/>
            </a:endParaRPr>
          </a:p>
          <a:p>
            <a:r>
              <a:rPr lang="en-US" sz="2600" dirty="0">
                <a:latin typeface="Times New Roman" pitchFamily="18" charset="0"/>
                <a:cs typeface="Times New Roman" pitchFamily="18" charset="0"/>
              </a:rPr>
              <a:t>	</a:t>
            </a:r>
            <a:r>
              <a:rPr lang="en-US" sz="2600" dirty="0" smtClean="0">
                <a:latin typeface="Times New Roman" pitchFamily="18" charset="0"/>
                <a:cs typeface="Times New Roman" pitchFamily="18" charset="0"/>
              </a:rPr>
              <a:t>																	</a:t>
            </a:r>
            <a:r>
              <a:rPr lang="uz-Cyrl-UZ" sz="2600" dirty="0" smtClean="0">
                <a:latin typeface="Times New Roman" pitchFamily="18" charset="0"/>
                <a:cs typeface="Times New Roman" pitchFamily="18" charset="0"/>
              </a:rPr>
              <a:t>(</a:t>
            </a:r>
            <a:r>
              <a:rPr lang="uz-Cyrl-UZ" sz="2600" dirty="0">
                <a:latin typeface="Times New Roman" pitchFamily="18" charset="0"/>
                <a:cs typeface="Times New Roman" pitchFamily="18" charset="0"/>
              </a:rPr>
              <a:t>9.5)</a:t>
            </a:r>
            <a:endParaRPr lang="ru-RU" sz="2600" dirty="0">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175037892"/>
              </p:ext>
            </p:extLst>
          </p:nvPr>
        </p:nvGraphicFramePr>
        <p:xfrm>
          <a:off x="4514850" y="5453743"/>
          <a:ext cx="2049236" cy="776727"/>
        </p:xfrm>
        <a:graphic>
          <a:graphicData uri="http://schemas.openxmlformats.org/presentationml/2006/ole">
            <mc:AlternateContent xmlns:mc="http://schemas.openxmlformats.org/markup-compatibility/2006">
              <mc:Choice xmlns:v="urn:schemas-microsoft-com:vml" Requires="v">
                <p:oleObj spid="_x0000_s46085" name="Формула" r:id="rId3" imgW="1180588" imgH="444307" progId="Equation.3">
                  <p:embed/>
                </p:oleObj>
              </mc:Choice>
              <mc:Fallback>
                <p:oleObj name="Формула" r:id="rId3" imgW="1180588"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4850" y="5453743"/>
                        <a:ext cx="2049236" cy="776727"/>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1990314373"/>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96428" y="1033573"/>
            <a:ext cx="10207000" cy="5016758"/>
          </a:xfrm>
          <a:prstGeom prst="rect">
            <a:avLst/>
          </a:prstGeom>
        </p:spPr>
        <p:txBody>
          <a:bodyPr wrap="square">
            <a:spAutoFit/>
          </a:bodyPr>
          <a:lstStyle/>
          <a:p>
            <a:r>
              <a:rPr lang="uz-Cyrl-UZ" sz="3200" dirty="0">
                <a:latin typeface="Times New Roman" pitchFamily="18" charset="0"/>
                <a:cs typeface="Times New Roman" pitchFamily="18" charset="0"/>
              </a:rPr>
              <a:t>Ma`lumki yuk ta`siridagi balkaning materiali berilgan bo’lsa, uning mustahkamligini ta`min etuvchi ko’ndalang kesimini tanlash uchun оldin qarshilik mоmentini aniqlash lоzim.</a:t>
            </a:r>
            <a:endParaRPr lang="ru-RU" sz="3200" dirty="0">
              <a:latin typeface="Times New Roman" pitchFamily="18" charset="0"/>
              <a:cs typeface="Times New Roman" pitchFamily="18" charset="0"/>
            </a:endParaRPr>
          </a:p>
          <a:p>
            <a:r>
              <a:rPr lang="uz-Cyrl-UZ" sz="3200" dirty="0">
                <a:latin typeface="Times New Roman" pitchFamily="18" charset="0"/>
                <a:cs typeface="Times New Roman" pitchFamily="18" charset="0"/>
              </a:rPr>
              <a:t>						</a:t>
            </a:r>
            <a:r>
              <a:rPr lang="en-US" sz="3200" dirty="0" smtClean="0">
                <a:latin typeface="Times New Roman" pitchFamily="18" charset="0"/>
                <a:cs typeface="Times New Roman" pitchFamily="18" charset="0"/>
              </a:rPr>
              <a:t>									</a:t>
            </a:r>
            <a:r>
              <a:rPr lang="uz-Cyrl-UZ" sz="3200" dirty="0" smtClean="0">
                <a:latin typeface="Times New Roman" pitchFamily="18" charset="0"/>
                <a:cs typeface="Times New Roman" pitchFamily="18" charset="0"/>
              </a:rPr>
              <a:t>(</a:t>
            </a:r>
            <a:r>
              <a:rPr lang="uz-Cyrl-UZ" sz="3200" dirty="0">
                <a:latin typeface="Times New Roman" pitchFamily="18" charset="0"/>
                <a:cs typeface="Times New Roman" pitchFamily="18" charset="0"/>
              </a:rPr>
              <a:t>9.6)</a:t>
            </a:r>
            <a:endParaRPr lang="ru-RU" sz="3200" dirty="0">
              <a:latin typeface="Times New Roman" pitchFamily="18" charset="0"/>
              <a:cs typeface="Times New Roman" pitchFamily="18" charset="0"/>
            </a:endParaRPr>
          </a:p>
          <a:p>
            <a:endParaRPr lang="en-US" sz="3200" dirty="0" smtClean="0">
              <a:latin typeface="Times New Roman" pitchFamily="18" charset="0"/>
              <a:cs typeface="Times New Roman" pitchFamily="18" charset="0"/>
            </a:endParaRPr>
          </a:p>
          <a:p>
            <a:r>
              <a:rPr lang="uz-Cyrl-UZ" sz="3200" dirty="0" smtClean="0">
                <a:latin typeface="Times New Roman" pitchFamily="18" charset="0"/>
                <a:cs typeface="Times New Roman" pitchFamily="18" charset="0"/>
              </a:rPr>
              <a:t>Masalan,</a:t>
            </a:r>
            <a:endParaRPr lang="en-US" sz="3200" dirty="0" smtClean="0">
              <a:latin typeface="Times New Roman" pitchFamily="18" charset="0"/>
              <a:cs typeface="Times New Roman" pitchFamily="18" charset="0"/>
            </a:endParaRPr>
          </a:p>
          <a:p>
            <a:endParaRPr lang="ru-RU" sz="3200" dirty="0">
              <a:latin typeface="Times New Roman" pitchFamily="18" charset="0"/>
              <a:cs typeface="Times New Roman" pitchFamily="18" charset="0"/>
            </a:endParaRPr>
          </a:p>
          <a:p>
            <a:r>
              <a:rPr lang="uz-Cyrl-UZ" sz="3200" dirty="0">
                <a:latin typeface="Times New Roman" pitchFamily="18" charset="0"/>
                <a:cs typeface="Times New Roman" pitchFamily="18" charset="0"/>
              </a:rPr>
              <a:t>Balkaning materiali va ko’ndalang kesimining yuzi ma`lum bo’lsa, unga qo’yilishi mumkin bo’lgan yukni quyidagicha aniqlaymiz:</a:t>
            </a:r>
            <a:endParaRPr lang="ru-RU" sz="3200" dirty="0">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446452322"/>
              </p:ext>
            </p:extLst>
          </p:nvPr>
        </p:nvGraphicFramePr>
        <p:xfrm>
          <a:off x="5102678" y="2579912"/>
          <a:ext cx="1632858" cy="858513"/>
        </p:xfrm>
        <a:graphic>
          <a:graphicData uri="http://schemas.openxmlformats.org/presentationml/2006/ole">
            <mc:AlternateContent xmlns:mc="http://schemas.openxmlformats.org/markup-compatibility/2006">
              <mc:Choice xmlns:v="urn:schemas-microsoft-com:vml" Requires="v">
                <p:oleObj spid="_x0000_s45069" name="Формула" r:id="rId3" imgW="927100" imgH="482600" progId="Equation.3">
                  <p:embed/>
                </p:oleObj>
              </mc:Choice>
              <mc:Fallback>
                <p:oleObj name="Формула" r:id="rId3" imgW="927100" imgH="482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2678" y="2579912"/>
                        <a:ext cx="1632858" cy="858513"/>
                      </a:xfrm>
                      <a:prstGeom prst="rect">
                        <a:avLst/>
                      </a:prstGeom>
                      <a:solidFill>
                        <a:srgbClr val="FFFF00"/>
                      </a:solidFill>
                    </p:spPr>
                  </p:pic>
                </p:oleObj>
              </mc:Fallback>
            </mc:AlternateContent>
          </a:graphicData>
        </a:graphic>
      </p:graphicFrame>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4115239274"/>
              </p:ext>
            </p:extLst>
          </p:nvPr>
        </p:nvGraphicFramePr>
        <p:xfrm>
          <a:off x="3190450" y="3600447"/>
          <a:ext cx="6967520" cy="759281"/>
        </p:xfrm>
        <a:graphic>
          <a:graphicData uri="http://schemas.openxmlformats.org/presentationml/2006/ole">
            <mc:AlternateContent xmlns:mc="http://schemas.openxmlformats.org/markup-compatibility/2006">
              <mc:Choice xmlns:v="urn:schemas-microsoft-com:vml" Requires="v">
                <p:oleObj spid="_x0000_s45070" name="Формула" r:id="rId5" imgW="4457700" imgH="482600" progId="Equation.3">
                  <p:embed/>
                </p:oleObj>
              </mc:Choice>
              <mc:Fallback>
                <p:oleObj name="Формула" r:id="rId5" imgW="4457700" imgH="482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0450" y="3600447"/>
                        <a:ext cx="6967520" cy="759281"/>
                      </a:xfrm>
                      <a:prstGeom prst="rect">
                        <a:avLst/>
                      </a:prstGeom>
                      <a:solidFill>
                        <a:srgbClr val="FFFF00"/>
                      </a:solidFill>
                    </p:spPr>
                  </p:pic>
                </p:oleObj>
              </mc:Fallback>
            </mc:AlternateContent>
          </a:graphicData>
        </a:graphic>
      </p:graphicFrame>
      <p:sp>
        <p:nvSpPr>
          <p:cNvPr id="9" name="Rectangle 6"/>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556794242"/>
              </p:ext>
            </p:extLst>
          </p:nvPr>
        </p:nvGraphicFramePr>
        <p:xfrm>
          <a:off x="5110162" y="5821731"/>
          <a:ext cx="3166194" cy="734190"/>
        </p:xfrm>
        <a:graphic>
          <a:graphicData uri="http://schemas.openxmlformats.org/presentationml/2006/ole">
            <mc:AlternateContent xmlns:mc="http://schemas.openxmlformats.org/markup-compatibility/2006">
              <mc:Choice xmlns:v="urn:schemas-microsoft-com:vml" Requires="v">
                <p:oleObj spid="_x0000_s45071" name="Формула" r:id="rId7" imgW="1968500" imgH="457200" progId="Equation.3">
                  <p:embed/>
                </p:oleObj>
              </mc:Choice>
              <mc:Fallback>
                <p:oleObj name="Формула" r:id="rId7" imgW="1968500" imgH="457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10162" y="5821731"/>
                        <a:ext cx="3166194" cy="734190"/>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610572783"/>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92500" y="1147873"/>
            <a:ext cx="10207000" cy="5170646"/>
          </a:xfrm>
          <a:prstGeom prst="rect">
            <a:avLst/>
          </a:prstGeom>
        </p:spPr>
        <p:txBody>
          <a:bodyPr wrap="square">
            <a:spAutoFit/>
          </a:bodyPr>
          <a:lstStyle/>
          <a:p>
            <a:r>
              <a:rPr lang="uz-Cyrl-UZ" sz="3000" dirty="0">
                <a:latin typeface="Times New Roman" pitchFamily="18" charset="0"/>
                <a:cs typeface="Times New Roman" pitchFamily="18" charset="0"/>
              </a:rPr>
              <a:t>Neytral o’q kesimiing simmetriya o’qi bo’lsa, buning ustiga, balkaning materiali cho’zilish va siqilishga bir xilda qarshilik ko’rsatmasa, mustahkamlik shartini cho’zuvchi va siqiluvchi qismlar uchun alоhida tuzish zarur. Ruxsat etilgan kuchlanishlar tegishlicha va [</a:t>
            </a:r>
            <a:r>
              <a:rPr lang="en-US" sz="3000" dirty="0">
                <a:latin typeface="Times New Roman" pitchFamily="18" charset="0"/>
                <a:cs typeface="Times New Roman" pitchFamily="18" charset="0"/>
              </a:rPr>
              <a:t>σ</a:t>
            </a:r>
            <a:r>
              <a:rPr lang="uz-Cyrl-UZ" sz="3000" baseline="-25000" dirty="0">
                <a:latin typeface="Times New Roman" pitchFamily="18" charset="0"/>
                <a:cs typeface="Times New Roman" pitchFamily="18" charset="0"/>
              </a:rPr>
              <a:t>1</a:t>
            </a:r>
            <a:r>
              <a:rPr lang="uz-Cyrl-UZ" sz="3000" dirty="0">
                <a:latin typeface="Times New Roman" pitchFamily="18" charset="0"/>
                <a:cs typeface="Times New Roman" pitchFamily="18" charset="0"/>
              </a:rPr>
              <a:t>] va [</a:t>
            </a:r>
            <a:r>
              <a:rPr lang="en-US" sz="3000" dirty="0">
                <a:latin typeface="Times New Roman" pitchFamily="18" charset="0"/>
                <a:cs typeface="Times New Roman" pitchFamily="18" charset="0"/>
              </a:rPr>
              <a:t>σ</a:t>
            </a:r>
            <a:r>
              <a:rPr lang="uz-Cyrl-UZ" sz="3000" baseline="-25000" dirty="0">
                <a:latin typeface="Times New Roman" pitchFamily="18" charset="0"/>
                <a:cs typeface="Times New Roman" pitchFamily="18" charset="0"/>
              </a:rPr>
              <a:t>2</a:t>
            </a:r>
            <a:r>
              <a:rPr lang="uz-Cyrl-UZ" sz="3000" dirty="0">
                <a:latin typeface="Times New Roman" pitchFamily="18" charset="0"/>
                <a:cs typeface="Times New Roman" pitchFamily="18" charset="0"/>
              </a:rPr>
              <a:t>] bo’lsa, qarshilik mоmentini </a:t>
            </a:r>
            <a:r>
              <a:rPr lang="uz-Cyrl-UZ" sz="3000" i="1" dirty="0">
                <a:latin typeface="Times New Roman" pitchFamily="18" charset="0"/>
                <a:cs typeface="Times New Roman" pitchFamily="18" charset="0"/>
              </a:rPr>
              <a:t>W</a:t>
            </a:r>
            <a:r>
              <a:rPr lang="uz-Cyrl-UZ" sz="3000" i="1" baseline="-25000" dirty="0">
                <a:latin typeface="Times New Roman" pitchFamily="18" charset="0"/>
                <a:cs typeface="Times New Roman" pitchFamily="18" charset="0"/>
              </a:rPr>
              <a:t>1</a:t>
            </a:r>
            <a:r>
              <a:rPr lang="uz-Cyrl-UZ" sz="3000" dirty="0">
                <a:latin typeface="Times New Roman" pitchFamily="18" charset="0"/>
                <a:cs typeface="Times New Roman" pitchFamily="18" charset="0"/>
              </a:rPr>
              <a:t>  siqiluvchi zоna uchun esa </a:t>
            </a:r>
            <a:r>
              <a:rPr lang="uz-Cyrl-UZ" sz="3000" i="1" dirty="0">
                <a:latin typeface="Times New Roman" pitchFamily="18" charset="0"/>
                <a:cs typeface="Times New Roman" pitchFamily="18" charset="0"/>
              </a:rPr>
              <a:t>W</a:t>
            </a:r>
            <a:r>
              <a:rPr lang="uz-Cyrl-UZ" sz="3000" i="1" baseline="-25000" dirty="0">
                <a:latin typeface="Times New Roman" pitchFamily="18" charset="0"/>
                <a:cs typeface="Times New Roman" pitchFamily="18" charset="0"/>
              </a:rPr>
              <a:t>2</a:t>
            </a:r>
            <a:r>
              <a:rPr lang="uz-Cyrl-UZ" sz="3000" dirty="0">
                <a:latin typeface="Times New Roman" pitchFamily="18" charset="0"/>
                <a:cs typeface="Times New Roman" pitchFamily="18" charset="0"/>
              </a:rPr>
              <a:t> bilan belgilab, mustahkamlik shartini quyidagicha yozamiz:</a:t>
            </a:r>
            <a:endParaRPr lang="ru-RU" sz="3000" dirty="0">
              <a:latin typeface="Times New Roman" pitchFamily="18" charset="0"/>
              <a:cs typeface="Times New Roman" pitchFamily="18" charset="0"/>
            </a:endParaRPr>
          </a:p>
          <a:p>
            <a:r>
              <a:rPr lang="uz-Cyrl-UZ" sz="3000" dirty="0" smtClean="0">
                <a:latin typeface="Times New Roman" pitchFamily="18" charset="0"/>
                <a:cs typeface="Times New Roman" pitchFamily="18" charset="0"/>
              </a:rPr>
              <a:t>     </a:t>
            </a:r>
            <a:r>
              <a:rPr lang="uz-Cyrl-UZ" sz="3000" dirty="0">
                <a:latin typeface="Times New Roman" pitchFamily="18" charset="0"/>
                <a:cs typeface="Times New Roman" pitchFamily="18" charset="0"/>
              </a:rPr>
              <a:t>		</a:t>
            </a:r>
            <a:endParaRPr lang="en-US" sz="3000" dirty="0" smtClean="0">
              <a:latin typeface="Times New Roman" pitchFamily="18" charset="0"/>
              <a:cs typeface="Times New Roman" pitchFamily="18" charset="0"/>
            </a:endParaRPr>
          </a:p>
          <a:p>
            <a:r>
              <a:rPr lang="en-US" sz="3000" dirty="0">
                <a:latin typeface="Times New Roman" pitchFamily="18" charset="0"/>
                <a:cs typeface="Times New Roman" pitchFamily="18" charset="0"/>
              </a:rPr>
              <a:t>	</a:t>
            </a:r>
            <a:r>
              <a:rPr lang="en-US" sz="3000" dirty="0" smtClean="0">
                <a:latin typeface="Times New Roman" pitchFamily="18" charset="0"/>
                <a:cs typeface="Times New Roman" pitchFamily="18" charset="0"/>
              </a:rPr>
              <a:t>															</a:t>
            </a:r>
            <a:r>
              <a:rPr lang="uz-Cyrl-UZ" sz="3000" dirty="0" smtClean="0">
                <a:latin typeface="Times New Roman" pitchFamily="18" charset="0"/>
                <a:cs typeface="Times New Roman" pitchFamily="18" charset="0"/>
              </a:rPr>
              <a:t>(</a:t>
            </a:r>
            <a:r>
              <a:rPr lang="uz-Cyrl-UZ" sz="3000" dirty="0">
                <a:latin typeface="Times New Roman" pitchFamily="18" charset="0"/>
                <a:cs typeface="Times New Roman" pitchFamily="18" charset="0"/>
              </a:rPr>
              <a:t>9.7)</a:t>
            </a:r>
            <a:endParaRPr lang="ru-RU" sz="3000" dirty="0">
              <a:latin typeface="Times New Roman" pitchFamily="18" charset="0"/>
              <a:cs typeface="Times New Roman" pitchFamily="18" charset="0"/>
            </a:endParaRPr>
          </a:p>
          <a:p>
            <a:r>
              <a:rPr lang="uz-Cyrl-UZ" sz="3000" dirty="0">
                <a:latin typeface="Times New Roman" pitchFamily="18" charset="0"/>
                <a:cs typeface="Times New Roman" pitchFamily="18" charset="0"/>
              </a:rPr>
              <a:t>Prоkat va quyma po’latlar uchun egilishdagi ruxsat etilgan kuchlanish оddiy cho’zilishdagidek оlinadi.</a:t>
            </a:r>
            <a:endParaRPr lang="ru-RU" sz="3000" dirty="0">
              <a:latin typeface="Times New Roman" pitchFamily="18" charset="0"/>
              <a:cs typeface="Times New Roman" pitchFamily="18" charset="0"/>
            </a:endParaRPr>
          </a:p>
        </p:txBody>
      </p:sp>
      <p:sp>
        <p:nvSpPr>
          <p:cNvPr id="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554531684"/>
              </p:ext>
            </p:extLst>
          </p:nvPr>
        </p:nvGraphicFramePr>
        <p:xfrm>
          <a:off x="1804307" y="4531179"/>
          <a:ext cx="2110154" cy="685800"/>
        </p:xfrm>
        <a:graphic>
          <a:graphicData uri="http://schemas.openxmlformats.org/presentationml/2006/ole">
            <mc:AlternateContent xmlns:mc="http://schemas.openxmlformats.org/markup-compatibility/2006">
              <mc:Choice xmlns:v="urn:schemas-microsoft-com:vml" Requires="v">
                <p:oleObj spid="_x0000_s49157" name="Формула" r:id="rId3" imgW="1524000" imgH="495300" progId="Equation.3">
                  <p:embed/>
                </p:oleObj>
              </mc:Choice>
              <mc:Fallback>
                <p:oleObj name="Формула" r:id="rId3" imgW="1524000" imgH="495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04307" y="4531179"/>
                        <a:ext cx="2110154" cy="685800"/>
                      </a:xfrm>
                      <a:prstGeom prst="rect">
                        <a:avLst/>
                      </a:prstGeom>
                      <a:solidFill>
                        <a:srgbClr val="FFFF00"/>
                      </a:solidFill>
                    </p:spPr>
                  </p:pic>
                </p:oleObj>
              </mc:Fallback>
            </mc:AlternateContent>
          </a:graphicData>
        </a:graphic>
      </p:graphicFrame>
      <p:sp>
        <p:nvSpPr>
          <p:cNvPr id="7"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322255449"/>
              </p:ext>
            </p:extLst>
          </p:nvPr>
        </p:nvGraphicFramePr>
        <p:xfrm>
          <a:off x="5617029" y="4498521"/>
          <a:ext cx="2020660" cy="636814"/>
        </p:xfrm>
        <a:graphic>
          <a:graphicData uri="http://schemas.openxmlformats.org/presentationml/2006/ole">
            <mc:AlternateContent xmlns:mc="http://schemas.openxmlformats.org/markup-compatibility/2006">
              <mc:Choice xmlns:v="urn:schemas-microsoft-com:vml" Requires="v">
                <p:oleObj spid="_x0000_s49158" name="Формула" r:id="rId5" imgW="1574117" imgH="495085" progId="Equation.3">
                  <p:embed/>
                </p:oleObj>
              </mc:Choice>
              <mc:Fallback>
                <p:oleObj name="Формула" r:id="rId5" imgW="1574117" imgH="495085"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7029" y="4498521"/>
                        <a:ext cx="2020660" cy="636814"/>
                      </a:xfrm>
                      <a:prstGeom prst="rect">
                        <a:avLst/>
                      </a:prstGeom>
                      <a:solidFill>
                        <a:srgbClr val="FFFF00"/>
                      </a:solidFill>
                    </p:spPr>
                  </p:pic>
                </p:oleObj>
              </mc:Fallback>
            </mc:AlternateContent>
          </a:graphicData>
        </a:graphic>
      </p:graphicFrame>
    </p:spTree>
    <p:extLst>
      <p:ext uri="{BB962C8B-B14F-4D97-AF65-F5344CB8AC3E}">
        <p14:creationId xmlns:p14="http://schemas.microsoft.com/office/powerpoint/2010/main" val="277638185"/>
      </p:ext>
    </p:extLst>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1"/>
          <p:cNvSpPr>
            <a:spLocks noChangeArrowheads="1"/>
          </p:cNvSpPr>
          <p:nvPr/>
        </p:nvSpPr>
        <p:spPr bwMode="auto">
          <a:xfrm>
            <a:off x="1136469" y="1005840"/>
            <a:ext cx="10515600" cy="553997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319088" algn="l"/>
              </a:tabLst>
            </a:pPr>
            <a:r>
              <a:rPr kumimoji="0" lang="en-US" sz="24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Nazorat</a:t>
            </a:r>
            <a:r>
              <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uchun</a:t>
            </a:r>
            <a:r>
              <a:rPr kumimoji="0" lang="en-US" sz="2400" b="1" i="0" u="none" strike="noStrike" cap="none" normalizeH="0" baseline="0" dirty="0" smtClean="0">
                <a:ln>
                  <a:noFill/>
                </a:ln>
                <a:solidFill>
                  <a:srgbClr val="FF0000"/>
                </a:solidFill>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smtClean="0">
                <a:ln>
                  <a:noFill/>
                </a:ln>
                <a:solidFill>
                  <a:srgbClr val="FF0000"/>
                </a:solidFill>
                <a:effectLst/>
                <a:latin typeface="Times New Roman" pitchFamily="18" charset="0"/>
                <a:ea typeface="Times New Roman" pitchFamily="18" charset="0"/>
                <a:cs typeface="Times New Roman" pitchFamily="18" charset="0"/>
              </a:rPr>
              <a:t>savollar</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To’sin</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deb</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nimaga</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aytiladi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anday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olda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tekis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egilish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sodir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To’sin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tayanchlarining</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turlari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anday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zgaluvchan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tayanchda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nechta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reaktsiya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xosil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zgalmas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tayanchda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nechta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reaktsiya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istirib</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maxkamlangan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tayanchda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nechta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reaktsiya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osil</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anday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xolda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o’sin</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statik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ani</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yoki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statik</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ani</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mas</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ylama</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nima</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K</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ndalang</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kuch</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nima</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Eguvchi</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moment</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nima</a:t>
            </a:r>
            <a:r>
              <a:rPr kumimoji="0" lang="ru-RU"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a:t>
            </a:r>
            <a:r>
              <a:rPr kumimoji="0" lang="en-US" sz="2400" b="0" i="0" u="none" strike="noStrike" cap="none" normalizeH="0" baseline="-30000" dirty="0" err="1" smtClean="0">
                <a:ln>
                  <a:noFill/>
                </a:ln>
                <a:solidFill>
                  <a:schemeClr val="tx1"/>
                </a:solidFill>
                <a:effectLst/>
                <a:latin typeface="Times New Roman" pitchFamily="18" charset="0"/>
                <a:ea typeface="Times New Roman" pitchFamily="18" charset="0"/>
                <a:cs typeface="Times New Roman" pitchFamily="18" charset="0"/>
              </a:rPr>
              <a:t>x</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30000" dirty="0" err="1" smtClean="0">
                <a:ln>
                  <a:noFill/>
                </a:ln>
                <a:solidFill>
                  <a:schemeClr val="tx1"/>
                </a:solidFill>
                <a:effectLst/>
                <a:latin typeface="Times New Roman" pitchFamily="18" charset="0"/>
                <a:ea typeface="Times New Roman" pitchFamily="18" charset="0"/>
                <a:cs typeface="Times New Roman" pitchFamily="18" charset="0"/>
              </a:rPr>
              <a:t>x</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t>
            </a:r>
            <a:r>
              <a:rPr kumimoji="0" lang="en-US" sz="2400" b="0" i="0" u="none" strike="noStrike" cap="none" normalizeH="0" baseline="-30000" dirty="0" err="1" smtClean="0">
                <a:ln>
                  <a:noFill/>
                </a:ln>
                <a:solidFill>
                  <a:schemeClr val="tx1"/>
                </a:solidFill>
                <a:effectLst/>
                <a:latin typeface="Times New Roman" pitchFamily="18" charset="0"/>
                <a:ea typeface="Times New Roman" pitchFamily="18" charset="0"/>
                <a:cs typeface="Times New Roman" pitchFamily="18" charset="0"/>
              </a:rPr>
              <a:t>x</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epyuralari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yordamida</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anday</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muammolar</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h</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al  </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q</a:t>
            </a:r>
            <a:r>
              <a:rPr kumimoji="0" lang="en-US" sz="24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ilinadi</a:t>
            </a:r>
            <a:r>
              <a:rPr kumimoji="0" lang="en-US"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19088" algn="l"/>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N</a:t>
            </a:r>
            <a:r>
              <a:rPr kumimoji="0" lang="uz-Cyrl-UZ"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x</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Q</a:t>
            </a:r>
            <a:r>
              <a:rPr kumimoji="0" lang="uz-Cyrl-UZ"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x</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va M</a:t>
            </a:r>
            <a:r>
              <a:rPr kumimoji="0" lang="uz-Cyrl-UZ" sz="24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x</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lar orasidagi differentsial bog’lanishlar yordamida epyuralar qanday tekshiriladi?</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19088" algn="l"/>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mc:AlternateContent xmlns:mc="http://schemas.openxmlformats.org/markup-compatibility/2006">
    <mc:Choice xmlns:p14="http://schemas.microsoft.com/office/powerpoint/2010/main" Requires="p14">
      <p:transition spd="slow" p14:dur="2000">
        <p:checker/>
      </p:transition>
    </mc:Choice>
    <mc:Fallback>
      <p:transition spd="slow">
        <p:checker/>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162</TotalTime>
  <Words>1384</Words>
  <Application>Microsoft Office PowerPoint</Application>
  <PresentationFormat>Произвольный</PresentationFormat>
  <Paragraphs>98</Paragraphs>
  <Slides>33</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2</vt:i4>
      </vt:variant>
      <vt:variant>
        <vt:lpstr>Заголовки слайдов</vt:lpstr>
      </vt:variant>
      <vt:variant>
        <vt:i4>33</vt:i4>
      </vt:variant>
    </vt:vector>
  </HeadingPairs>
  <TitlesOfParts>
    <vt:vector size="36" baseType="lpstr">
      <vt:lpstr>Волна</vt:lpstr>
      <vt:lpstr>Microsoft Equation 3.0</vt:lpstr>
      <vt:lpstr>Формула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taqdimoti</dc:title>
  <dc:creator>Shokirov Ismoiljon</dc:creator>
  <cp:lastModifiedBy>Komp</cp:lastModifiedBy>
  <cp:revision>19</cp:revision>
  <dcterms:created xsi:type="dcterms:W3CDTF">2018-11-01T13:39:04Z</dcterms:created>
  <dcterms:modified xsi:type="dcterms:W3CDTF">2021-05-21T12:43:07Z</dcterms:modified>
</cp:coreProperties>
</file>