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1" r:id="rId1"/>
  </p:sldMasterIdLst>
  <p:sldIdLst>
    <p:sldId id="256" r:id="rId2"/>
    <p:sldId id="257" r:id="rId3"/>
    <p:sldId id="284" r:id="rId4"/>
    <p:sldId id="279" r:id="rId5"/>
    <p:sldId id="258" r:id="rId6"/>
    <p:sldId id="259" r:id="rId7"/>
    <p:sldId id="280" r:id="rId8"/>
    <p:sldId id="260" r:id="rId9"/>
    <p:sldId id="281" r:id="rId10"/>
    <p:sldId id="262" r:id="rId11"/>
    <p:sldId id="261" r:id="rId12"/>
    <p:sldId id="285" r:id="rId13"/>
    <p:sldId id="263" r:id="rId14"/>
    <p:sldId id="264" r:id="rId15"/>
    <p:sldId id="265" r:id="rId16"/>
    <p:sldId id="266" r:id="rId17"/>
    <p:sldId id="267" r:id="rId18"/>
    <p:sldId id="268" r:id="rId19"/>
    <p:sldId id="269" r:id="rId20"/>
    <p:sldId id="270" r:id="rId21"/>
    <p:sldId id="271" r:id="rId22"/>
    <p:sldId id="282" r:id="rId23"/>
    <p:sldId id="272" r:id="rId24"/>
    <p:sldId id="273" r:id="rId25"/>
    <p:sldId id="283" r:id="rId26"/>
    <p:sldId id="274" r:id="rId27"/>
    <p:sldId id="275" r:id="rId28"/>
    <p:sldId id="276" r:id="rId29"/>
    <p:sldId id="277" r:id="rId30"/>
    <p:sldId id="278"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123" d="100"/>
          <a:sy n="123" d="100"/>
        </p:scale>
        <p:origin x="-11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74D379-44B5-4EFB-A1B5-A073B62A59D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ru-RU"/>
        </a:p>
      </dgm:t>
    </dgm:pt>
    <dgm:pt modelId="{1FE6D132-ED31-4F03-87D3-0EDAFEE40FD5}">
      <dgm:prSet/>
      <dgm:spPr>
        <a:ln>
          <a:solidFill>
            <a:srgbClr val="7030A0"/>
          </a:solidFill>
        </a:ln>
      </dgm:spPr>
      <dgm:t>
        <a:bodyPr/>
        <a:lstStyle/>
        <a:p>
          <a:pPr rtl="0"/>
          <a:r>
            <a:rPr lang="en-US" dirty="0" err="1" smtClean="0">
              <a:solidFill>
                <a:srgbClr val="7030A0"/>
              </a:solidFill>
              <a:latin typeface="Times New Roman" pitchFamily="18" charset="0"/>
              <a:cs typeface="Times New Roman" pitchFamily="18" charset="0"/>
            </a:rPr>
            <a:t>Sof</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etilishga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qarshilik</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ko’rsatayotgan</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birorta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egri</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brusdanbir-biriga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cheksiz</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yaqin</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joylashgan</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ikkita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ko’ndalang</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kesim</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yordamida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bo’lakchani</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ajratamiz</a:t>
          </a:r>
          <a:r>
            <a:rPr lang="en-US" dirty="0" smtClean="0">
              <a:solidFill>
                <a:srgbClr val="7030A0"/>
              </a:solidFill>
              <a:latin typeface="Times New Roman" pitchFamily="18" charset="0"/>
              <a:cs typeface="Times New Roman" pitchFamily="18" charset="0"/>
            </a:rPr>
            <a:t>. Agar </a:t>
          </a:r>
          <a:r>
            <a:rPr lang="en-US" dirty="0" err="1" smtClean="0">
              <a:solidFill>
                <a:srgbClr val="7030A0"/>
              </a:solidFill>
              <a:latin typeface="Times New Roman" pitchFamily="18" charset="0"/>
              <a:cs typeface="Times New Roman" pitchFamily="18" charset="0"/>
            </a:rPr>
            <a:t>bo’lakchaning</a:t>
          </a:r>
          <a:r>
            <a:rPr lang="en-US" dirty="0" smtClean="0">
              <a:solidFill>
                <a:srgbClr val="7030A0"/>
              </a:solidFill>
              <a:latin typeface="Times New Roman" pitchFamily="18" charset="0"/>
              <a:cs typeface="Times New Roman" pitchFamily="18" charset="0"/>
            </a:rPr>
            <a:t> chap, </a:t>
          </a:r>
          <a:r>
            <a:rPr lang="en-US" dirty="0" err="1" smtClean="0">
              <a:solidFill>
                <a:srgbClr val="7030A0"/>
              </a:solidFill>
              <a:latin typeface="Times New Roman" pitchFamily="18" charset="0"/>
              <a:cs typeface="Times New Roman" pitchFamily="18" charset="0"/>
            </a:rPr>
            <a:t>uchinifikran</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mahkamlab</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o’ng</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uchiga</a:t>
          </a:r>
          <a:r>
            <a:rPr lang="en-US" dirty="0" smtClean="0">
              <a:solidFill>
                <a:srgbClr val="7030A0"/>
              </a:solidFill>
              <a:latin typeface="Times New Roman" pitchFamily="18" charset="0"/>
              <a:cs typeface="Times New Roman" pitchFamily="18" charset="0"/>
            </a:rPr>
            <a:t>  M  </a:t>
          </a:r>
          <a:r>
            <a:rPr lang="en-US" dirty="0" err="1" smtClean="0">
              <a:solidFill>
                <a:srgbClr val="7030A0"/>
              </a:solidFill>
              <a:latin typeface="Times New Roman" pitchFamily="18" charset="0"/>
              <a:cs typeface="Times New Roman" pitchFamily="18" charset="0"/>
            </a:rPr>
            <a:t>eguvchi</a:t>
          </a:r>
          <a:r>
            <a:rPr lang="en-US" dirty="0" smtClean="0">
              <a:solidFill>
                <a:srgbClr val="7030A0"/>
              </a:solidFill>
              <a:latin typeface="Times New Roman" pitchFamily="18" charset="0"/>
              <a:cs typeface="Times New Roman" pitchFamily="18" charset="0"/>
            </a:rPr>
            <a:t> moment </a:t>
          </a:r>
          <a:r>
            <a:rPr lang="en-US" dirty="0" err="1" smtClean="0">
              <a:solidFill>
                <a:srgbClr val="7030A0"/>
              </a:solidFill>
              <a:latin typeface="Times New Roman" pitchFamily="18" charset="0"/>
              <a:cs typeface="Times New Roman" pitchFamily="18" charset="0"/>
            </a:rPr>
            <a:t>ta’sir</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ettirilsa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àdkesim</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neytral</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o’q</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atrofida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aylanib</a:t>
          </a:r>
          <a:r>
            <a:rPr lang="en-US" dirty="0" smtClean="0">
              <a:solidFill>
                <a:srgbClr val="7030A0"/>
              </a:solidFill>
              <a:latin typeface="Times New Roman" pitchFamily="18" charset="0"/>
              <a:cs typeface="Times New Roman" pitchFamily="18" charset="0"/>
            </a:rPr>
            <a:t>, c</a:t>
          </a:r>
          <a:r>
            <a:rPr lang="uz-Cyrl-UZ" baseline="-25000" dirty="0" smtClean="0">
              <a:solidFill>
                <a:srgbClr val="7030A0"/>
              </a:solidFill>
              <a:latin typeface="Times New Roman" pitchFamily="18" charset="0"/>
              <a:cs typeface="Times New Roman" pitchFamily="18" charset="0"/>
            </a:rPr>
            <a:t>1</a:t>
          </a:r>
          <a:r>
            <a:rPr lang="en-US" dirty="0" smtClean="0">
              <a:solidFill>
                <a:srgbClr val="7030A0"/>
              </a:solidFill>
              <a:latin typeface="Times New Roman" pitchFamily="18" charset="0"/>
              <a:cs typeface="Times New Roman" pitchFamily="18" charset="0"/>
            </a:rPr>
            <a:t>d</a:t>
          </a:r>
          <a:r>
            <a:rPr lang="uz-Cyrl-UZ" baseline="-25000" dirty="0" smtClean="0">
              <a:solidFill>
                <a:srgbClr val="7030A0"/>
              </a:solidFill>
              <a:latin typeface="Times New Roman" pitchFamily="18" charset="0"/>
              <a:cs typeface="Times New Roman" pitchFamily="18" charset="0"/>
            </a:rPr>
            <a:t>1</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holatni</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egallaydi</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Agaregri</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brusning</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o’qigacha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bo’lgan</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egrilik</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radiusini</a:t>
          </a:r>
          <a:r>
            <a:rPr lang="en-US" dirty="0" smtClean="0">
              <a:solidFill>
                <a:srgbClr val="7030A0"/>
              </a:solidFill>
              <a:latin typeface="Times New Roman" pitchFamily="18" charset="0"/>
              <a:cs typeface="Times New Roman" pitchFamily="18" charset="0"/>
            </a:rPr>
            <a:t>  r,  </a:t>
          </a:r>
          <a:r>
            <a:rPr lang="en-US" dirty="0" err="1" smtClean="0">
              <a:solidFill>
                <a:srgbClr val="7030A0"/>
              </a:solidFill>
              <a:latin typeface="Times New Roman" pitchFamily="18" charset="0"/>
              <a:cs typeface="Times New Roman" pitchFamily="18" charset="0"/>
            </a:rPr>
            <a:t>neytralqatlamgacha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bo’lgan</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egrilik</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radiusini</a:t>
          </a:r>
          <a:r>
            <a:rPr lang="en-US" dirty="0" smtClean="0">
              <a:solidFill>
                <a:srgbClr val="7030A0"/>
              </a:solidFill>
              <a:latin typeface="Times New Roman" pitchFamily="18" charset="0"/>
              <a:cs typeface="Times New Roman" pitchFamily="18" charset="0"/>
            </a:rPr>
            <a:t> r</a:t>
          </a:r>
          <a:r>
            <a:rPr lang="en-US" baseline="-25000" dirty="0" smtClean="0">
              <a:solidFill>
                <a:srgbClr val="7030A0"/>
              </a:solidFill>
              <a:latin typeface="Times New Roman" pitchFamily="18" charset="0"/>
              <a:cs typeface="Times New Roman" pitchFamily="18" charset="0"/>
            </a:rPr>
            <a:t>0, </a:t>
          </a:r>
          <a:r>
            <a:rPr lang="en-US" dirty="0" err="1" smtClean="0">
              <a:solidFill>
                <a:srgbClr val="7030A0"/>
              </a:solidFill>
              <a:latin typeface="Times New Roman" pitchFamily="18" charset="0"/>
              <a:cs typeface="Times New Roman" pitchFamily="18" charset="0"/>
            </a:rPr>
            <a:t>mn</a:t>
          </a:r>
          <a:r>
            <a:rPr lang="en-US" dirty="0" smtClean="0">
              <a:solidFill>
                <a:srgbClr val="7030A0"/>
              </a:solidFill>
              <a:latin typeface="Times New Roman" pitchFamily="18" charset="0"/>
              <a:cs typeface="Times New Roman" pitchFamily="18" charset="0"/>
            </a:rPr>
            <a:t>=ds </a:t>
          </a:r>
          <a:r>
            <a:rPr lang="en-US" dirty="0" err="1" smtClean="0">
              <a:solidFill>
                <a:srgbClr val="7030A0"/>
              </a:solidFill>
              <a:latin typeface="Times New Roman" pitchFamily="18" charset="0"/>
              <a:cs typeface="Times New Roman" pitchFamily="18" charset="0"/>
            </a:rPr>
            <a:t>ga</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tegishli</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markaziyburchakni</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esadφ</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bilan</a:t>
          </a:r>
          <a:r>
            <a:rPr lang="en-US" dirty="0" smtClean="0">
              <a:solidFill>
                <a:srgbClr val="7030A0"/>
              </a:solidFill>
              <a:latin typeface="Times New Roman" pitchFamily="18" charset="0"/>
              <a:cs typeface="Times New Roman" pitchFamily="18" charset="0"/>
            </a:rPr>
            <a:t> </a:t>
          </a:r>
          <a:r>
            <a:rPr lang="en-US" dirty="0" err="1" smtClean="0">
              <a:solidFill>
                <a:srgbClr val="7030A0"/>
              </a:solidFill>
              <a:latin typeface="Times New Roman" pitchFamily="18" charset="0"/>
              <a:cs typeface="Times New Roman" pitchFamily="18" charset="0"/>
            </a:rPr>
            <a:t>belgilasak</a:t>
          </a:r>
          <a:r>
            <a:rPr lang="en-US" dirty="0" smtClean="0">
              <a:solidFill>
                <a:srgbClr val="7030A0"/>
              </a:solidFill>
              <a:latin typeface="Times New Roman" pitchFamily="18" charset="0"/>
              <a:cs typeface="Times New Roman" pitchFamily="18" charset="0"/>
            </a:rPr>
            <a:t>, u </a:t>
          </a:r>
          <a:r>
            <a:rPr lang="en-US" dirty="0" err="1" smtClean="0">
              <a:solidFill>
                <a:srgbClr val="7030A0"/>
              </a:solidFill>
              <a:latin typeface="Times New Roman" pitchFamily="18" charset="0"/>
              <a:cs typeface="Times New Roman" pitchFamily="18" charset="0"/>
            </a:rPr>
            <a:t>holda</a:t>
          </a:r>
          <a:r>
            <a:rPr lang="en-US" dirty="0" smtClean="0">
              <a:solidFill>
                <a:srgbClr val="7030A0"/>
              </a:solidFill>
              <a:latin typeface="Times New Roman" pitchFamily="18" charset="0"/>
              <a:cs typeface="Times New Roman" pitchFamily="18" charset="0"/>
            </a:rPr>
            <a:t> ds=r</a:t>
          </a:r>
          <a:r>
            <a:rPr lang="en-US" baseline="-25000" dirty="0" smtClean="0">
              <a:solidFill>
                <a:srgbClr val="7030A0"/>
              </a:solidFill>
              <a:latin typeface="Times New Roman" pitchFamily="18" charset="0"/>
              <a:cs typeface="Times New Roman" pitchFamily="18" charset="0"/>
            </a:rPr>
            <a:t>0</a:t>
          </a:r>
          <a:r>
            <a:rPr lang="en-US" dirty="0" smtClean="0">
              <a:solidFill>
                <a:srgbClr val="7030A0"/>
              </a:solidFill>
              <a:latin typeface="Times New Roman" pitchFamily="18" charset="0"/>
              <a:cs typeface="Times New Roman" pitchFamily="18" charset="0"/>
            </a:rPr>
            <a:t>dφ  </a:t>
          </a:r>
          <a:r>
            <a:rPr lang="en-US" dirty="0" err="1" smtClean="0">
              <a:solidFill>
                <a:srgbClr val="7030A0"/>
              </a:solidFill>
              <a:latin typeface="Times New Roman" pitchFamily="18" charset="0"/>
              <a:cs typeface="Times New Roman" pitchFamily="18" charset="0"/>
            </a:rPr>
            <a:t>bo’ladi</a:t>
          </a:r>
          <a:r>
            <a:rPr lang="en-US" dirty="0" smtClean="0">
              <a:solidFill>
                <a:srgbClr val="7030A0"/>
              </a:solidFill>
              <a:latin typeface="Times New Roman" pitchFamily="18" charset="0"/>
              <a:cs typeface="Times New Roman" pitchFamily="18" charset="0"/>
            </a:rPr>
            <a:t>.</a:t>
          </a:r>
          <a:endParaRPr lang="ru-RU" dirty="0">
            <a:solidFill>
              <a:srgbClr val="7030A0"/>
            </a:solidFill>
            <a:latin typeface="Times New Roman" pitchFamily="18" charset="0"/>
            <a:cs typeface="Times New Roman" pitchFamily="18" charset="0"/>
          </a:endParaRPr>
        </a:p>
      </dgm:t>
    </dgm:pt>
    <dgm:pt modelId="{4401781B-E71D-49F2-82D2-D7C855829B60}" type="parTrans" cxnId="{618D972F-676F-49EB-B7CA-2DDB00D77B8E}">
      <dgm:prSet/>
      <dgm:spPr/>
      <dgm:t>
        <a:bodyPr/>
        <a:lstStyle/>
        <a:p>
          <a:endParaRPr lang="ru-RU"/>
        </a:p>
      </dgm:t>
    </dgm:pt>
    <dgm:pt modelId="{AFF3EFCD-0556-4F45-953C-0855D126FF9C}" type="sibTrans" cxnId="{618D972F-676F-49EB-B7CA-2DDB00D77B8E}">
      <dgm:prSet/>
      <dgm:spPr/>
      <dgm:t>
        <a:bodyPr/>
        <a:lstStyle/>
        <a:p>
          <a:endParaRPr lang="ru-RU"/>
        </a:p>
      </dgm:t>
    </dgm:pt>
    <dgm:pt modelId="{E7E216E5-1906-4D5E-ABB4-8B31DC90C20A}" type="pres">
      <dgm:prSet presAssocID="{5074D379-44B5-4EFB-A1B5-A073B62A59DD}" presName="Name0" presStyleCnt="0">
        <dgm:presLayoutVars>
          <dgm:chMax val="7"/>
          <dgm:dir/>
          <dgm:animLvl val="lvl"/>
          <dgm:resizeHandles val="exact"/>
        </dgm:presLayoutVars>
      </dgm:prSet>
      <dgm:spPr/>
      <dgm:t>
        <a:bodyPr/>
        <a:lstStyle/>
        <a:p>
          <a:endParaRPr lang="ru-RU"/>
        </a:p>
      </dgm:t>
    </dgm:pt>
    <dgm:pt modelId="{76CDAD64-5493-4863-B57B-613F7B6B296D}" type="pres">
      <dgm:prSet presAssocID="{1FE6D132-ED31-4F03-87D3-0EDAFEE40FD5}" presName="circle1" presStyleLbl="node1" presStyleIdx="0" presStyleCnt="1"/>
      <dgm:spPr>
        <a:solidFill>
          <a:srgbClr val="FF0000"/>
        </a:solidFill>
      </dgm:spPr>
    </dgm:pt>
    <dgm:pt modelId="{E79BB3A8-F7DB-4D6B-8FA5-9EEAB8BB4764}" type="pres">
      <dgm:prSet presAssocID="{1FE6D132-ED31-4F03-87D3-0EDAFEE40FD5}" presName="space" presStyleCnt="0"/>
      <dgm:spPr/>
    </dgm:pt>
    <dgm:pt modelId="{634FC109-ECBE-44ED-B8AF-75B16C860830}" type="pres">
      <dgm:prSet presAssocID="{1FE6D132-ED31-4F03-87D3-0EDAFEE40FD5}" presName="rect1" presStyleLbl="alignAcc1" presStyleIdx="0" presStyleCnt="1"/>
      <dgm:spPr/>
      <dgm:t>
        <a:bodyPr/>
        <a:lstStyle/>
        <a:p>
          <a:endParaRPr lang="ru-RU"/>
        </a:p>
      </dgm:t>
    </dgm:pt>
    <dgm:pt modelId="{9CE7C3FB-5444-4EB8-B1BC-26672918421C}" type="pres">
      <dgm:prSet presAssocID="{1FE6D132-ED31-4F03-87D3-0EDAFEE40FD5}" presName="rect1ParTxNoCh" presStyleLbl="alignAcc1" presStyleIdx="0" presStyleCnt="1">
        <dgm:presLayoutVars>
          <dgm:chMax val="1"/>
          <dgm:bulletEnabled val="1"/>
        </dgm:presLayoutVars>
      </dgm:prSet>
      <dgm:spPr/>
      <dgm:t>
        <a:bodyPr/>
        <a:lstStyle/>
        <a:p>
          <a:endParaRPr lang="ru-RU"/>
        </a:p>
      </dgm:t>
    </dgm:pt>
  </dgm:ptLst>
  <dgm:cxnLst>
    <dgm:cxn modelId="{618D972F-676F-49EB-B7CA-2DDB00D77B8E}" srcId="{5074D379-44B5-4EFB-A1B5-A073B62A59DD}" destId="{1FE6D132-ED31-4F03-87D3-0EDAFEE40FD5}" srcOrd="0" destOrd="0" parTransId="{4401781B-E71D-49F2-82D2-D7C855829B60}" sibTransId="{AFF3EFCD-0556-4F45-953C-0855D126FF9C}"/>
    <dgm:cxn modelId="{81AAF2B5-2940-4D64-81B2-8E95338CEFFD}" type="presOf" srcId="{1FE6D132-ED31-4F03-87D3-0EDAFEE40FD5}" destId="{9CE7C3FB-5444-4EB8-B1BC-26672918421C}" srcOrd="1" destOrd="0" presId="urn:microsoft.com/office/officeart/2005/8/layout/target3"/>
    <dgm:cxn modelId="{B02EF1F0-EDCF-47C8-8536-731AA53E718F}" type="presOf" srcId="{5074D379-44B5-4EFB-A1B5-A073B62A59DD}" destId="{E7E216E5-1906-4D5E-ABB4-8B31DC90C20A}" srcOrd="0" destOrd="0" presId="urn:microsoft.com/office/officeart/2005/8/layout/target3"/>
    <dgm:cxn modelId="{50A52F68-2298-4853-8B4A-97E396C82F9F}" type="presOf" srcId="{1FE6D132-ED31-4F03-87D3-0EDAFEE40FD5}" destId="{634FC109-ECBE-44ED-B8AF-75B16C860830}" srcOrd="0" destOrd="0" presId="urn:microsoft.com/office/officeart/2005/8/layout/target3"/>
    <dgm:cxn modelId="{3DC5B597-EEB1-43D9-BB9B-193BB5F36EC9}" type="presParOf" srcId="{E7E216E5-1906-4D5E-ABB4-8B31DC90C20A}" destId="{76CDAD64-5493-4863-B57B-613F7B6B296D}" srcOrd="0" destOrd="0" presId="urn:microsoft.com/office/officeart/2005/8/layout/target3"/>
    <dgm:cxn modelId="{829D52A8-F622-4138-B3A4-68C9F8A3695C}" type="presParOf" srcId="{E7E216E5-1906-4D5E-ABB4-8B31DC90C20A}" destId="{E79BB3A8-F7DB-4D6B-8FA5-9EEAB8BB4764}" srcOrd="1" destOrd="0" presId="urn:microsoft.com/office/officeart/2005/8/layout/target3"/>
    <dgm:cxn modelId="{819E88EC-97EC-4914-9A5C-B5152DF54DF2}" type="presParOf" srcId="{E7E216E5-1906-4D5E-ABB4-8B31DC90C20A}" destId="{634FC109-ECBE-44ED-B8AF-75B16C860830}" srcOrd="2" destOrd="0" presId="urn:microsoft.com/office/officeart/2005/8/layout/target3"/>
    <dgm:cxn modelId="{4D969AEE-0FFB-4A1F-ABEA-EA9BAB8B8ECF}" type="presParOf" srcId="{E7E216E5-1906-4D5E-ABB4-8B31DC90C20A}" destId="{9CE7C3FB-5444-4EB8-B1BC-26672918421C}"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CDAD64-5493-4863-B57B-613F7B6B296D}">
      <dsp:nvSpPr>
        <dsp:cNvPr id="0" name=""/>
        <dsp:cNvSpPr/>
      </dsp:nvSpPr>
      <dsp:spPr>
        <a:xfrm>
          <a:off x="0" y="0"/>
          <a:ext cx="5354664" cy="5354664"/>
        </a:xfrm>
        <a:prstGeom prst="pie">
          <a:avLst>
            <a:gd name="adj1" fmla="val 5400000"/>
            <a:gd name="adj2" fmla="val 1620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4FC109-ECBE-44ED-B8AF-75B16C860830}">
      <dsp:nvSpPr>
        <dsp:cNvPr id="0" name=""/>
        <dsp:cNvSpPr/>
      </dsp:nvSpPr>
      <dsp:spPr>
        <a:xfrm>
          <a:off x="2677332" y="0"/>
          <a:ext cx="7690350" cy="5354664"/>
        </a:xfrm>
        <a:prstGeom prst="rect">
          <a:avLst/>
        </a:prstGeom>
        <a:solidFill>
          <a:schemeClr val="lt1">
            <a:alpha val="90000"/>
            <a:hueOff val="0"/>
            <a:satOff val="0"/>
            <a:lumOff val="0"/>
            <a:alphaOff val="0"/>
          </a:schemeClr>
        </a:solidFill>
        <a:ln w="25400" cap="flat" cmpd="sng" algn="ctr">
          <a:solidFill>
            <a:srgbClr val="7030A0"/>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lvl="0" algn="ctr" defTabSz="1377950" rtl="0">
            <a:lnSpc>
              <a:spcPct val="90000"/>
            </a:lnSpc>
            <a:spcBef>
              <a:spcPct val="0"/>
            </a:spcBef>
            <a:spcAft>
              <a:spcPct val="35000"/>
            </a:spcAft>
          </a:pPr>
          <a:r>
            <a:rPr lang="en-US" sz="3100" kern="1200" dirty="0" err="1" smtClean="0">
              <a:solidFill>
                <a:srgbClr val="7030A0"/>
              </a:solidFill>
              <a:latin typeface="Times New Roman" pitchFamily="18" charset="0"/>
              <a:cs typeface="Times New Roman" pitchFamily="18" charset="0"/>
            </a:rPr>
            <a:t>Sof</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etilishga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qarshilik</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ko’rsatayotgan</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birorta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egri</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brusdanbir-biriga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cheksiz</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yaqin</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joylashgan</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ikkita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ko’ndalang</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kesim</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yordamida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bo’lakchani</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ajratamiz</a:t>
          </a:r>
          <a:r>
            <a:rPr lang="en-US" sz="3100" kern="1200" dirty="0" smtClean="0">
              <a:solidFill>
                <a:srgbClr val="7030A0"/>
              </a:solidFill>
              <a:latin typeface="Times New Roman" pitchFamily="18" charset="0"/>
              <a:cs typeface="Times New Roman" pitchFamily="18" charset="0"/>
            </a:rPr>
            <a:t>. Agar </a:t>
          </a:r>
          <a:r>
            <a:rPr lang="en-US" sz="3100" kern="1200" dirty="0" err="1" smtClean="0">
              <a:solidFill>
                <a:srgbClr val="7030A0"/>
              </a:solidFill>
              <a:latin typeface="Times New Roman" pitchFamily="18" charset="0"/>
              <a:cs typeface="Times New Roman" pitchFamily="18" charset="0"/>
            </a:rPr>
            <a:t>bo’lakchaning</a:t>
          </a:r>
          <a:r>
            <a:rPr lang="en-US" sz="3100" kern="1200" dirty="0" smtClean="0">
              <a:solidFill>
                <a:srgbClr val="7030A0"/>
              </a:solidFill>
              <a:latin typeface="Times New Roman" pitchFamily="18" charset="0"/>
              <a:cs typeface="Times New Roman" pitchFamily="18" charset="0"/>
            </a:rPr>
            <a:t> chap, </a:t>
          </a:r>
          <a:r>
            <a:rPr lang="en-US" sz="3100" kern="1200" dirty="0" err="1" smtClean="0">
              <a:solidFill>
                <a:srgbClr val="7030A0"/>
              </a:solidFill>
              <a:latin typeface="Times New Roman" pitchFamily="18" charset="0"/>
              <a:cs typeface="Times New Roman" pitchFamily="18" charset="0"/>
            </a:rPr>
            <a:t>uchinifikran</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mahkamlab</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o’ng</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uchiga</a:t>
          </a:r>
          <a:r>
            <a:rPr lang="en-US" sz="3100" kern="1200" dirty="0" smtClean="0">
              <a:solidFill>
                <a:srgbClr val="7030A0"/>
              </a:solidFill>
              <a:latin typeface="Times New Roman" pitchFamily="18" charset="0"/>
              <a:cs typeface="Times New Roman" pitchFamily="18" charset="0"/>
            </a:rPr>
            <a:t>  M  </a:t>
          </a:r>
          <a:r>
            <a:rPr lang="en-US" sz="3100" kern="1200" dirty="0" err="1" smtClean="0">
              <a:solidFill>
                <a:srgbClr val="7030A0"/>
              </a:solidFill>
              <a:latin typeface="Times New Roman" pitchFamily="18" charset="0"/>
              <a:cs typeface="Times New Roman" pitchFamily="18" charset="0"/>
            </a:rPr>
            <a:t>eguvchi</a:t>
          </a:r>
          <a:r>
            <a:rPr lang="en-US" sz="3100" kern="1200" dirty="0" smtClean="0">
              <a:solidFill>
                <a:srgbClr val="7030A0"/>
              </a:solidFill>
              <a:latin typeface="Times New Roman" pitchFamily="18" charset="0"/>
              <a:cs typeface="Times New Roman" pitchFamily="18" charset="0"/>
            </a:rPr>
            <a:t> moment </a:t>
          </a:r>
          <a:r>
            <a:rPr lang="en-US" sz="3100" kern="1200" dirty="0" err="1" smtClean="0">
              <a:solidFill>
                <a:srgbClr val="7030A0"/>
              </a:solidFill>
              <a:latin typeface="Times New Roman" pitchFamily="18" charset="0"/>
              <a:cs typeface="Times New Roman" pitchFamily="18" charset="0"/>
            </a:rPr>
            <a:t>ta’sir</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ettirilsa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àdkesim</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neytral</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o’q</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atrofida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aylanib</a:t>
          </a:r>
          <a:r>
            <a:rPr lang="en-US" sz="3100" kern="1200" dirty="0" smtClean="0">
              <a:solidFill>
                <a:srgbClr val="7030A0"/>
              </a:solidFill>
              <a:latin typeface="Times New Roman" pitchFamily="18" charset="0"/>
              <a:cs typeface="Times New Roman" pitchFamily="18" charset="0"/>
            </a:rPr>
            <a:t>, c</a:t>
          </a:r>
          <a:r>
            <a:rPr lang="uz-Cyrl-UZ" sz="3100" kern="1200" baseline="-25000" dirty="0" smtClean="0">
              <a:solidFill>
                <a:srgbClr val="7030A0"/>
              </a:solidFill>
              <a:latin typeface="Times New Roman" pitchFamily="18" charset="0"/>
              <a:cs typeface="Times New Roman" pitchFamily="18" charset="0"/>
            </a:rPr>
            <a:t>1</a:t>
          </a:r>
          <a:r>
            <a:rPr lang="en-US" sz="3100" kern="1200" dirty="0" smtClean="0">
              <a:solidFill>
                <a:srgbClr val="7030A0"/>
              </a:solidFill>
              <a:latin typeface="Times New Roman" pitchFamily="18" charset="0"/>
              <a:cs typeface="Times New Roman" pitchFamily="18" charset="0"/>
            </a:rPr>
            <a:t>d</a:t>
          </a:r>
          <a:r>
            <a:rPr lang="uz-Cyrl-UZ" sz="3100" kern="1200" baseline="-25000" dirty="0" smtClean="0">
              <a:solidFill>
                <a:srgbClr val="7030A0"/>
              </a:solidFill>
              <a:latin typeface="Times New Roman" pitchFamily="18" charset="0"/>
              <a:cs typeface="Times New Roman" pitchFamily="18" charset="0"/>
            </a:rPr>
            <a:t>1</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holatni</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egallaydi</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Agaregri</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brusning</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o’qigacha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bo’lgan</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egrilik</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radiusini</a:t>
          </a:r>
          <a:r>
            <a:rPr lang="en-US" sz="3100" kern="1200" dirty="0" smtClean="0">
              <a:solidFill>
                <a:srgbClr val="7030A0"/>
              </a:solidFill>
              <a:latin typeface="Times New Roman" pitchFamily="18" charset="0"/>
              <a:cs typeface="Times New Roman" pitchFamily="18" charset="0"/>
            </a:rPr>
            <a:t>  r,  </a:t>
          </a:r>
          <a:r>
            <a:rPr lang="en-US" sz="3100" kern="1200" dirty="0" err="1" smtClean="0">
              <a:solidFill>
                <a:srgbClr val="7030A0"/>
              </a:solidFill>
              <a:latin typeface="Times New Roman" pitchFamily="18" charset="0"/>
              <a:cs typeface="Times New Roman" pitchFamily="18" charset="0"/>
            </a:rPr>
            <a:t>neytralqatlamgacha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bo’lgan</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egrilik</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radiusini</a:t>
          </a:r>
          <a:r>
            <a:rPr lang="en-US" sz="3100" kern="1200" dirty="0" smtClean="0">
              <a:solidFill>
                <a:srgbClr val="7030A0"/>
              </a:solidFill>
              <a:latin typeface="Times New Roman" pitchFamily="18" charset="0"/>
              <a:cs typeface="Times New Roman" pitchFamily="18" charset="0"/>
            </a:rPr>
            <a:t> r</a:t>
          </a:r>
          <a:r>
            <a:rPr lang="en-US" sz="3100" kern="1200" baseline="-25000" dirty="0" smtClean="0">
              <a:solidFill>
                <a:srgbClr val="7030A0"/>
              </a:solidFill>
              <a:latin typeface="Times New Roman" pitchFamily="18" charset="0"/>
              <a:cs typeface="Times New Roman" pitchFamily="18" charset="0"/>
            </a:rPr>
            <a:t>0, </a:t>
          </a:r>
          <a:r>
            <a:rPr lang="en-US" sz="3100" kern="1200" dirty="0" err="1" smtClean="0">
              <a:solidFill>
                <a:srgbClr val="7030A0"/>
              </a:solidFill>
              <a:latin typeface="Times New Roman" pitchFamily="18" charset="0"/>
              <a:cs typeface="Times New Roman" pitchFamily="18" charset="0"/>
            </a:rPr>
            <a:t>mn</a:t>
          </a:r>
          <a:r>
            <a:rPr lang="en-US" sz="3100" kern="1200" dirty="0" smtClean="0">
              <a:solidFill>
                <a:srgbClr val="7030A0"/>
              </a:solidFill>
              <a:latin typeface="Times New Roman" pitchFamily="18" charset="0"/>
              <a:cs typeface="Times New Roman" pitchFamily="18" charset="0"/>
            </a:rPr>
            <a:t>=ds </a:t>
          </a:r>
          <a:r>
            <a:rPr lang="en-US" sz="3100" kern="1200" dirty="0" err="1" smtClean="0">
              <a:solidFill>
                <a:srgbClr val="7030A0"/>
              </a:solidFill>
              <a:latin typeface="Times New Roman" pitchFamily="18" charset="0"/>
              <a:cs typeface="Times New Roman" pitchFamily="18" charset="0"/>
            </a:rPr>
            <a:t>ga</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tegishli</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markaziyburchakni</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esadφ</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bilan</a:t>
          </a:r>
          <a:r>
            <a:rPr lang="en-US" sz="3100" kern="1200" dirty="0" smtClean="0">
              <a:solidFill>
                <a:srgbClr val="7030A0"/>
              </a:solidFill>
              <a:latin typeface="Times New Roman" pitchFamily="18" charset="0"/>
              <a:cs typeface="Times New Roman" pitchFamily="18" charset="0"/>
            </a:rPr>
            <a:t> </a:t>
          </a:r>
          <a:r>
            <a:rPr lang="en-US" sz="3100" kern="1200" dirty="0" err="1" smtClean="0">
              <a:solidFill>
                <a:srgbClr val="7030A0"/>
              </a:solidFill>
              <a:latin typeface="Times New Roman" pitchFamily="18" charset="0"/>
              <a:cs typeface="Times New Roman" pitchFamily="18" charset="0"/>
            </a:rPr>
            <a:t>belgilasak</a:t>
          </a:r>
          <a:r>
            <a:rPr lang="en-US" sz="3100" kern="1200" dirty="0" smtClean="0">
              <a:solidFill>
                <a:srgbClr val="7030A0"/>
              </a:solidFill>
              <a:latin typeface="Times New Roman" pitchFamily="18" charset="0"/>
              <a:cs typeface="Times New Roman" pitchFamily="18" charset="0"/>
            </a:rPr>
            <a:t>, u </a:t>
          </a:r>
          <a:r>
            <a:rPr lang="en-US" sz="3100" kern="1200" dirty="0" err="1" smtClean="0">
              <a:solidFill>
                <a:srgbClr val="7030A0"/>
              </a:solidFill>
              <a:latin typeface="Times New Roman" pitchFamily="18" charset="0"/>
              <a:cs typeface="Times New Roman" pitchFamily="18" charset="0"/>
            </a:rPr>
            <a:t>holda</a:t>
          </a:r>
          <a:r>
            <a:rPr lang="en-US" sz="3100" kern="1200" dirty="0" smtClean="0">
              <a:solidFill>
                <a:srgbClr val="7030A0"/>
              </a:solidFill>
              <a:latin typeface="Times New Roman" pitchFamily="18" charset="0"/>
              <a:cs typeface="Times New Roman" pitchFamily="18" charset="0"/>
            </a:rPr>
            <a:t> ds=r</a:t>
          </a:r>
          <a:r>
            <a:rPr lang="en-US" sz="3100" kern="1200" baseline="-25000" dirty="0" smtClean="0">
              <a:solidFill>
                <a:srgbClr val="7030A0"/>
              </a:solidFill>
              <a:latin typeface="Times New Roman" pitchFamily="18" charset="0"/>
              <a:cs typeface="Times New Roman" pitchFamily="18" charset="0"/>
            </a:rPr>
            <a:t>0</a:t>
          </a:r>
          <a:r>
            <a:rPr lang="en-US" sz="3100" kern="1200" dirty="0" smtClean="0">
              <a:solidFill>
                <a:srgbClr val="7030A0"/>
              </a:solidFill>
              <a:latin typeface="Times New Roman" pitchFamily="18" charset="0"/>
              <a:cs typeface="Times New Roman" pitchFamily="18" charset="0"/>
            </a:rPr>
            <a:t>dφ  </a:t>
          </a:r>
          <a:r>
            <a:rPr lang="en-US" sz="3100" kern="1200" dirty="0" err="1" smtClean="0">
              <a:solidFill>
                <a:srgbClr val="7030A0"/>
              </a:solidFill>
              <a:latin typeface="Times New Roman" pitchFamily="18" charset="0"/>
              <a:cs typeface="Times New Roman" pitchFamily="18" charset="0"/>
            </a:rPr>
            <a:t>bo’ladi</a:t>
          </a:r>
          <a:r>
            <a:rPr lang="en-US" sz="3100" kern="1200" dirty="0" smtClean="0">
              <a:solidFill>
                <a:srgbClr val="7030A0"/>
              </a:solidFill>
              <a:latin typeface="Times New Roman" pitchFamily="18" charset="0"/>
              <a:cs typeface="Times New Roman" pitchFamily="18" charset="0"/>
            </a:rPr>
            <a:t>.</a:t>
          </a:r>
          <a:endParaRPr lang="ru-RU" sz="3100" kern="1200" dirty="0">
            <a:solidFill>
              <a:srgbClr val="7030A0"/>
            </a:solidFill>
            <a:latin typeface="Times New Roman" pitchFamily="18" charset="0"/>
            <a:cs typeface="Times New Roman" pitchFamily="18" charset="0"/>
          </a:endParaRPr>
        </a:p>
      </dsp:txBody>
      <dsp:txXfrm>
        <a:off x="2677332" y="0"/>
        <a:ext cx="7690350" cy="535466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5349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508000" y="4853412"/>
            <a:ext cx="112776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508000" y="3886200"/>
            <a:ext cx="112776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2" name="Нижний колонтитул 1"/>
          <p:cNvSpPr>
            <a:spLocks noGrp="1"/>
          </p:cNvSpPr>
          <p:nvPr>
            <p:ph type="ftr" sz="quarter" idx="11"/>
          </p:nvPr>
        </p:nvSpPr>
        <p:spPr/>
        <p:txBody>
          <a:bodyPr/>
          <a:lstStyle/>
          <a:p>
            <a:endParaRPr lang="en-US" dirty="0"/>
          </a:p>
        </p:txBody>
      </p:sp>
      <p:sp>
        <p:nvSpPr>
          <p:cNvPr id="15" name="Номер слайда 14"/>
          <p:cNvSpPr>
            <a:spLocks noGrp="1"/>
          </p:cNvSpPr>
          <p:nvPr>
            <p:ph type="sldNum" sz="quarter" idx="12"/>
          </p:nvPr>
        </p:nvSpPr>
        <p:spPr>
          <a:xfrm>
            <a:off x="10972800" y="6473952"/>
            <a:ext cx="1011936" cy="246888"/>
          </a:xfrm>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19" name="Нижний колонтитул 18"/>
          <p:cNvSpPr>
            <a:spLocks noGrp="1"/>
          </p:cNvSpPr>
          <p:nvPr>
            <p:ph type="ftr" sz="quarter" idx="11"/>
          </p:nvPr>
        </p:nvSpPr>
        <p:spPr>
          <a:xfrm>
            <a:off x="4775200" y="76201"/>
            <a:ext cx="3860800" cy="288925"/>
          </a:xfrm>
        </p:spPr>
        <p:txBody>
          <a:bodyPr/>
          <a:lstStyle/>
          <a:p>
            <a:endParaRPr lang="en-US" dirty="0"/>
          </a:p>
        </p:txBody>
      </p:sp>
      <p:sp>
        <p:nvSpPr>
          <p:cNvPr id="16" name="Номер слайда 15"/>
          <p:cNvSpPr>
            <a:spLocks noGrp="1"/>
          </p:cNvSpPr>
          <p:nvPr>
            <p:ph type="sldNum" sz="quarter" idx="12"/>
          </p:nvPr>
        </p:nvSpPr>
        <p:spPr>
          <a:xfrm>
            <a:off x="10972800" y="6473952"/>
            <a:ext cx="1011936" cy="246888"/>
          </a:xfrm>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3444903"/>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508000" y="1676400"/>
            <a:ext cx="112776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11" name="Нижний колонтитул 10"/>
          <p:cNvSpPr>
            <a:spLocks noGrp="1"/>
          </p:cNvSpPr>
          <p:nvPr>
            <p:ph type="ftr" sz="quarter" idx="11"/>
          </p:nvPr>
        </p:nvSpPr>
        <p:spPr/>
        <p:txBody>
          <a:bodyPr/>
          <a:lstStyle/>
          <a:p>
            <a:endParaRPr lang="en-US" dirty="0"/>
          </a:p>
        </p:txBody>
      </p:sp>
      <p:sp>
        <p:nvSpPr>
          <p:cNvPr id="16" name="Номер слайда 15"/>
          <p:cNvSpPr>
            <a:spLocks noGrp="1"/>
          </p:cNvSpPr>
          <p:nvPr>
            <p:ph type="sldNum" sz="quarter" idx="12"/>
          </p:nvPr>
        </p:nvSpPr>
        <p:spPr/>
        <p:txBody>
          <a:bodyPr/>
          <a:lstStyle/>
          <a:p>
            <a:fld id="{D57F1E4F-1CFF-5643-939E-217C01CDF565}" type="slidenum">
              <a:rPr lang="en-US" smtClean="0"/>
              <a:pPr/>
              <a:t>‹#›</a:t>
            </a:fld>
            <a:endParaRPr lang="en-US" dirty="0"/>
          </a:p>
        </p:txBody>
      </p:sp>
      <p:sp>
        <p:nvSpPr>
          <p:cNvPr id="8" name="Заголовок 7"/>
          <p:cNvSpPr>
            <a:spLocks noGrp="1"/>
          </p:cNvSpPr>
          <p:nvPr>
            <p:ph type="title"/>
          </p:nvPr>
        </p:nvSpPr>
        <p:spPr>
          <a:xfrm>
            <a:off x="240633" y="2947086"/>
            <a:ext cx="115824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406400" y="1600200"/>
            <a:ext cx="5588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6197600" y="1600200"/>
            <a:ext cx="57912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10" name="Нижний колонтитул 9"/>
          <p:cNvSpPr>
            <a:spLocks noGrp="1"/>
          </p:cNvSpPr>
          <p:nvPr>
            <p:ph type="ftr" sz="quarter" idx="11"/>
          </p:nvPr>
        </p:nvSpPr>
        <p:spPr/>
        <p:txBody>
          <a:bodyPr/>
          <a:lstStyle/>
          <a:p>
            <a:endParaRPr lang="en-US" dirty="0"/>
          </a:p>
        </p:txBody>
      </p:sp>
      <p:sp>
        <p:nvSpPr>
          <p:cNvPr id="31" name="Номер слайда 30"/>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406400" y="5410200"/>
            <a:ext cx="114808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375259" y="666750"/>
            <a:ext cx="57207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6193367" y="666750"/>
            <a:ext cx="5722988"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375259" y="1316038"/>
            <a:ext cx="5720741"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6198307" y="1316038"/>
            <a:ext cx="571804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a:xfrm>
            <a:off x="10972800" y="6477000"/>
            <a:ext cx="1016000" cy="246888"/>
          </a:xfrm>
        </p:spPr>
        <p:txBody>
          <a:bodyPr/>
          <a:lstStyle/>
          <a:p>
            <a:fld id="{D57F1E4F-1CFF-5643-939E-217C01CDF565}" type="slidenum">
              <a:rPr lang="en-US" smtClean="0"/>
              <a:pPr/>
              <a:t>‹#›</a:t>
            </a:fld>
            <a:endParaRPr lang="en-US" dirty="0"/>
          </a:p>
        </p:txBody>
      </p:sp>
      <p:sp>
        <p:nvSpPr>
          <p:cNvPr id="11" name="Прямая соединительная линия 10"/>
          <p:cNvSpPr>
            <a:spLocks noChangeShapeType="1"/>
          </p:cNvSpPr>
          <p:nvPr/>
        </p:nvSpPr>
        <p:spPr bwMode="auto">
          <a:xfrm>
            <a:off x="685800" y="6019801"/>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402336" y="457200"/>
            <a:ext cx="115824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21" name="Нижний колонтитул 20"/>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24" name="Нижний колонтитул 23"/>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685800" y="5849118"/>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609600" y="5486400"/>
            <a:ext cx="112776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609601" y="609600"/>
            <a:ext cx="4011084"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4766733" y="609600"/>
            <a:ext cx="7120467"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29" name="Нижний колонтитул 28"/>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4673600" y="616634"/>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31" name="Номер слайда 30"/>
          <p:cNvSpPr>
            <a:spLocks noGrp="1"/>
          </p:cNvSpPr>
          <p:nvPr>
            <p:ph type="sldNum" sz="quarter" idx="12"/>
          </p:nvPr>
        </p:nvSpPr>
        <p:spPr/>
        <p:txBody>
          <a:bodyPr/>
          <a:lstStyle/>
          <a:p>
            <a:fld id="{D57F1E4F-1CFF-5643-939E-217C01CDF565}" type="slidenum">
              <a:rPr lang="en-US" smtClean="0"/>
              <a:pPr/>
              <a:t>‹#›</a:t>
            </a:fld>
            <a:endParaRPr lang="en-US" dirty="0"/>
          </a:p>
        </p:txBody>
      </p:sp>
      <p:sp>
        <p:nvSpPr>
          <p:cNvPr id="17" name="Заголовок 16"/>
          <p:cNvSpPr>
            <a:spLocks noGrp="1"/>
          </p:cNvSpPr>
          <p:nvPr>
            <p:ph type="title"/>
          </p:nvPr>
        </p:nvSpPr>
        <p:spPr>
          <a:xfrm>
            <a:off x="508000" y="4993760"/>
            <a:ext cx="78232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508000" y="5533218"/>
            <a:ext cx="78232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549277"/>
            <a:ext cx="2438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549277"/>
            <a:ext cx="83312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5/21/2021</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406400" y="1554163"/>
            <a:ext cx="115824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8636000" y="76201"/>
            <a:ext cx="3352800" cy="288925"/>
          </a:xfrm>
          <a:prstGeom prst="rect">
            <a:avLst/>
          </a:prstGeom>
        </p:spPr>
        <p:txBody>
          <a:bodyPr vert="horz"/>
          <a:lstStyle>
            <a:lvl1pPr algn="l" eaLnBrk="1" latinLnBrk="0" hangingPunct="1">
              <a:defRPr kumimoji="0" sz="1200">
                <a:solidFill>
                  <a:schemeClr val="accent1">
                    <a:shade val="75000"/>
                  </a:schemeClr>
                </a:solidFill>
              </a:defRPr>
            </a:lvl1pPr>
          </a:lstStyle>
          <a:p>
            <a:fld id="{B61BEF0D-F0BB-DE4B-95CE-6DB70DBA9567}" type="datetimeFigureOut">
              <a:rPr lang="en-US" smtClean="0"/>
              <a:pPr/>
              <a:t>5/21/2021</a:t>
            </a:fld>
            <a:endParaRPr lang="en-US" dirty="0"/>
          </a:p>
        </p:txBody>
      </p:sp>
      <p:sp>
        <p:nvSpPr>
          <p:cNvPr id="28" name="Нижний колонтитул 27"/>
          <p:cNvSpPr>
            <a:spLocks noGrp="1"/>
          </p:cNvSpPr>
          <p:nvPr>
            <p:ph type="ftr" sz="quarter" idx="3"/>
          </p:nvPr>
        </p:nvSpPr>
        <p:spPr>
          <a:xfrm>
            <a:off x="4165600" y="76201"/>
            <a:ext cx="44704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p>
        </p:txBody>
      </p:sp>
      <p:sp>
        <p:nvSpPr>
          <p:cNvPr id="5" name="Номер слайда 4"/>
          <p:cNvSpPr>
            <a:spLocks noGrp="1"/>
          </p:cNvSpPr>
          <p:nvPr>
            <p:ph type="sldNum" sz="quarter" idx="4"/>
          </p:nvPr>
        </p:nvSpPr>
        <p:spPr>
          <a:xfrm>
            <a:off x="10972800" y="6477001"/>
            <a:ext cx="1016000" cy="244475"/>
          </a:xfrm>
          <a:prstGeom prst="rect">
            <a:avLst/>
          </a:prstGeom>
        </p:spPr>
        <p:txBody>
          <a:bodyPr vert="horz"/>
          <a:lstStyle>
            <a:lvl1pPr algn="r" eaLnBrk="1" latinLnBrk="0" hangingPunct="1">
              <a:defRPr kumimoji="0" sz="1200">
                <a:solidFill>
                  <a:schemeClr val="accent1">
                    <a:shade val="75000"/>
                  </a:schemeClr>
                </a:solidFill>
              </a:defRPr>
            </a:lvl1pPr>
          </a:lstStyle>
          <a:p>
            <a:fld id="{D57F1E4F-1CFF-5643-939E-217C01CDF565}" type="slidenum">
              <a:rPr lang="en-US" smtClean="0"/>
              <a:pPr/>
              <a:t>‹#›</a:t>
            </a:fld>
            <a:endParaRPr lang="en-US" dirty="0"/>
          </a:p>
        </p:txBody>
      </p:sp>
      <p:sp>
        <p:nvSpPr>
          <p:cNvPr id="10" name="Заголовок 9"/>
          <p:cNvSpPr>
            <a:spLocks noGrp="1"/>
          </p:cNvSpPr>
          <p:nvPr>
            <p:ph type="title"/>
          </p:nvPr>
        </p:nvSpPr>
        <p:spPr>
          <a:xfrm>
            <a:off x="406400" y="457200"/>
            <a:ext cx="115824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685800" y="1050899"/>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685800" y="1057987"/>
            <a:ext cx="1150620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21976" y="619542"/>
            <a:ext cx="9991165" cy="5355312"/>
          </a:xfrm>
          <a:prstGeom prst="rect">
            <a:avLst/>
          </a:prstGeom>
        </p:spPr>
        <p:txBody>
          <a:bodyPr wrap="square">
            <a:spAutoFit/>
          </a:bodyPr>
          <a:lstStyle/>
          <a:p>
            <a:pPr algn="ctr">
              <a:spcAft>
                <a:spcPts val="0"/>
              </a:spcAft>
            </a:pPr>
            <a:r>
              <a:rPr lang="uz-Cyrl-UZ" sz="3200" b="1" dirty="0" smtClean="0">
                <a:solidFill>
                  <a:srgbClr val="7030A0"/>
                </a:solidFill>
                <a:latin typeface="Times New Roman" panose="02020603050405020304" pitchFamily="18" charset="0"/>
                <a:ea typeface="Times New Roman" panose="02020603050405020304" pitchFamily="18" charset="0"/>
              </a:rPr>
              <a:t>10-</a:t>
            </a:r>
            <a:r>
              <a:rPr lang="en-US" sz="3200" b="1" dirty="0" smtClean="0">
                <a:solidFill>
                  <a:srgbClr val="7030A0"/>
                </a:solidFill>
                <a:latin typeface="Times New Roman" panose="02020603050405020304" pitchFamily="18" charset="0"/>
                <a:ea typeface="Times New Roman" panose="02020603050405020304" pitchFamily="18" charset="0"/>
              </a:rPr>
              <a:t>MA’RUA</a:t>
            </a:r>
            <a:r>
              <a:rPr lang="uz-Cyrl-UZ" sz="3200" b="1" dirty="0" smtClean="0">
                <a:solidFill>
                  <a:srgbClr val="7030A0"/>
                </a:solidFill>
                <a:latin typeface="Times New Roman" panose="02020603050405020304" pitchFamily="18" charset="0"/>
                <a:ea typeface="Times New Roman" panose="02020603050405020304" pitchFamily="18" charset="0"/>
              </a:rPr>
              <a:t>: </a:t>
            </a:r>
            <a:r>
              <a:rPr lang="en-US" sz="3200" b="1" dirty="0" err="1" smtClean="0">
                <a:solidFill>
                  <a:srgbClr val="7030A0"/>
                </a:solidFill>
                <a:latin typeface="Times New Roman" panose="02020603050405020304" pitchFamily="18" charset="0"/>
                <a:ea typeface="Times New Roman" panose="02020603050405020304" pitchFamily="18" charset="0"/>
              </a:rPr>
              <a:t>Egriligi</a:t>
            </a:r>
            <a:r>
              <a:rPr lang="en-US" sz="3200" b="1" dirty="0" smtClean="0">
                <a:solidFill>
                  <a:srgbClr val="7030A0"/>
                </a:solidFill>
                <a:latin typeface="Times New Roman" panose="02020603050405020304" pitchFamily="18" charset="0"/>
                <a:ea typeface="Times New Roman" panose="02020603050405020304" pitchFamily="18" charset="0"/>
              </a:rPr>
              <a:t> </a:t>
            </a:r>
            <a:r>
              <a:rPr lang="en-US" sz="3200" b="1" dirty="0" err="1" smtClean="0">
                <a:solidFill>
                  <a:srgbClr val="7030A0"/>
                </a:solidFill>
                <a:latin typeface="Times New Roman" panose="02020603050405020304" pitchFamily="18" charset="0"/>
                <a:ea typeface="Times New Roman" panose="02020603050405020304" pitchFamily="18" charset="0"/>
              </a:rPr>
              <a:t>katta</a:t>
            </a:r>
            <a:r>
              <a:rPr lang="en-US" sz="3200" b="1" dirty="0" smtClean="0">
                <a:solidFill>
                  <a:srgbClr val="7030A0"/>
                </a:solidFill>
                <a:latin typeface="Times New Roman" panose="02020603050405020304" pitchFamily="18" charset="0"/>
                <a:ea typeface="Times New Roman" panose="02020603050405020304" pitchFamily="18" charset="0"/>
              </a:rPr>
              <a:t> </a:t>
            </a:r>
            <a:r>
              <a:rPr lang="en-US" sz="3200" b="1" dirty="0" err="1" smtClean="0">
                <a:solidFill>
                  <a:srgbClr val="7030A0"/>
                </a:solidFill>
                <a:latin typeface="Times New Roman" panose="02020603050405020304" pitchFamily="18" charset="0"/>
                <a:ea typeface="Times New Roman" panose="02020603050405020304" pitchFamily="18" charset="0"/>
              </a:rPr>
              <a:t>bruslarning</a:t>
            </a:r>
            <a:r>
              <a:rPr lang="en-US" sz="3200" b="1" dirty="0" smtClean="0">
                <a:solidFill>
                  <a:srgbClr val="7030A0"/>
                </a:solidFill>
                <a:latin typeface="Times New Roman" panose="02020603050405020304" pitchFamily="18" charset="0"/>
                <a:ea typeface="Times New Roman" panose="02020603050405020304" pitchFamily="18" charset="0"/>
              </a:rPr>
              <a:t> </a:t>
            </a:r>
            <a:r>
              <a:rPr lang="en-US" sz="3200" b="1" dirty="0" err="1" smtClean="0">
                <a:solidFill>
                  <a:srgbClr val="7030A0"/>
                </a:solidFill>
                <a:latin typeface="Times New Roman" panose="02020603050405020304" pitchFamily="18" charset="0"/>
                <a:ea typeface="Times New Roman" panose="02020603050405020304" pitchFamily="18" charset="0"/>
              </a:rPr>
              <a:t>tekis</a:t>
            </a:r>
            <a:r>
              <a:rPr lang="en-US" sz="3200" b="1" dirty="0" smtClean="0">
                <a:solidFill>
                  <a:srgbClr val="7030A0"/>
                </a:solidFill>
                <a:latin typeface="Times New Roman" panose="02020603050405020304" pitchFamily="18" charset="0"/>
                <a:ea typeface="Times New Roman" panose="02020603050405020304" pitchFamily="18" charset="0"/>
              </a:rPr>
              <a:t> </a:t>
            </a:r>
            <a:r>
              <a:rPr lang="en-US" sz="3200" b="1" dirty="0" err="1" smtClean="0">
                <a:solidFill>
                  <a:srgbClr val="7030A0"/>
                </a:solidFill>
                <a:latin typeface="Times New Roman" panose="02020603050405020304" pitchFamily="18" charset="0"/>
                <a:ea typeface="Times New Roman" panose="02020603050405020304" pitchFamily="18" charset="0"/>
              </a:rPr>
              <a:t>egilishi</a:t>
            </a:r>
            <a:endParaRPr lang="ru-RU" sz="3200" dirty="0" smtClean="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sz="3200" dirty="0">
                <a:solidFill>
                  <a:srgbClr val="7030A0"/>
                </a:solidFill>
                <a:latin typeface="Times New Roman" panose="02020603050405020304" pitchFamily="18" charset="0"/>
                <a:ea typeface="Times New Roman" panose="02020603050405020304" pitchFamily="18" charset="0"/>
              </a:rPr>
              <a:t> </a:t>
            </a:r>
            <a:endParaRPr lang="ru-RU" sz="3200" dirty="0">
              <a:solidFill>
                <a:srgbClr val="7030A0"/>
              </a:solidFill>
              <a:latin typeface="Times New Roman" panose="02020603050405020304" pitchFamily="18" charset="0"/>
              <a:ea typeface="Times New Roman" panose="02020603050405020304" pitchFamily="18" charset="0"/>
            </a:endParaRPr>
          </a:p>
          <a:p>
            <a:pPr indent="228600" algn="ctr">
              <a:spcAft>
                <a:spcPts val="0"/>
              </a:spcAft>
            </a:pPr>
            <a:r>
              <a:rPr lang="uz-Cyrl-UZ" sz="3200" b="1" dirty="0">
                <a:solidFill>
                  <a:srgbClr val="7030A0"/>
                </a:solidFill>
                <a:latin typeface="Times New Roman" panose="02020603050405020304" pitchFamily="18" charset="0"/>
                <a:ea typeface="Times New Roman" panose="02020603050405020304" pitchFamily="18" charset="0"/>
              </a:rPr>
              <a:t>REJA</a:t>
            </a:r>
            <a:r>
              <a:rPr lang="uz-Cyrl-UZ" sz="3200" b="1" dirty="0" smtClean="0">
                <a:solidFill>
                  <a:srgbClr val="7030A0"/>
                </a:solidFill>
                <a:latin typeface="Times New Roman" panose="02020603050405020304" pitchFamily="18" charset="0"/>
                <a:ea typeface="Times New Roman" panose="02020603050405020304" pitchFamily="18" charset="0"/>
              </a:rPr>
              <a:t>:</a:t>
            </a:r>
            <a:endParaRPr lang="en-US" sz="3200" b="1" dirty="0" smtClean="0">
              <a:solidFill>
                <a:srgbClr val="7030A0"/>
              </a:solidFill>
              <a:latin typeface="Times New Roman" panose="02020603050405020304" pitchFamily="18" charset="0"/>
              <a:ea typeface="Times New Roman" panose="02020603050405020304" pitchFamily="18" charset="0"/>
            </a:endParaRPr>
          </a:p>
          <a:p>
            <a:pPr indent="228600" algn="ctr">
              <a:spcAft>
                <a:spcPts val="0"/>
              </a:spcAft>
            </a:pPr>
            <a:endParaRPr lang="ru-RU" sz="32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sz="3200" dirty="0">
                <a:solidFill>
                  <a:srgbClr val="7030A0"/>
                </a:solidFill>
                <a:latin typeface="Times New Roman" panose="02020603050405020304" pitchFamily="18" charset="0"/>
                <a:ea typeface="Times New Roman" panose="02020603050405020304" pitchFamily="18" charset="0"/>
              </a:rPr>
              <a:t>1.Ichki kuch omillari. Tekis egilishda kundalang kesim yuzasida normal kuchlanishlarning taqsimlanish qonuni. </a:t>
            </a:r>
            <a:endParaRPr lang="ru-RU" sz="32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sz="3200" dirty="0">
                <a:solidFill>
                  <a:srgbClr val="7030A0"/>
                </a:solidFill>
                <a:latin typeface="Times New Roman" panose="02020603050405020304" pitchFamily="18" charset="0"/>
                <a:ea typeface="Times New Roman" panose="02020603050405020304" pitchFamily="18" charset="0"/>
              </a:rPr>
              <a:t>2.Kuchlanishlarni hisoblash. </a:t>
            </a:r>
            <a:endParaRPr lang="ru-RU" sz="32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sz="3200" dirty="0">
                <a:solidFill>
                  <a:srgbClr val="7030A0"/>
                </a:solidFill>
                <a:latin typeface="Times New Roman" panose="02020603050405020304" pitchFamily="18" charset="0"/>
                <a:ea typeface="Times New Roman" panose="02020603050405020304" pitchFamily="18" charset="0"/>
              </a:rPr>
              <a:t>3.Turli xil ko’rinishdagi ko’ndalang kesim uchun neytral o’q holatini aniqlash.</a:t>
            </a:r>
            <a:endParaRPr lang="ru-RU" sz="32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dirty="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dirty="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latin typeface="Times New Roman" panose="02020603050405020304" pitchFamily="18" charset="0"/>
              <a:ea typeface="Times New Roman" panose="02020603050405020304" pitchFamily="18" charset="0"/>
            </a:endParaRPr>
          </a:p>
          <a:p>
            <a:pPr algn="just">
              <a:spcAft>
                <a:spcPts val="0"/>
              </a:spcAft>
              <a:tabLst>
                <a:tab pos="4572000" algn="l"/>
              </a:tabLst>
            </a:pPr>
            <a:r>
              <a:rPr lang="uz-Cyrl-UZ"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24941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8565" y="233606"/>
            <a:ext cx="11245388" cy="3785652"/>
          </a:xfrm>
          <a:prstGeom prst="rect">
            <a:avLst/>
          </a:prstGeom>
        </p:spPr>
        <p:txBody>
          <a:bodyPr wrap="square">
            <a:spAutoFit/>
          </a:bodyPr>
          <a:lstStyle/>
          <a:p>
            <a:pPr algn="ctr">
              <a:spcAft>
                <a:spcPts val="0"/>
              </a:spcAft>
            </a:pPr>
            <a:r>
              <a:rPr lang="uz-Cyrl-UZ" sz="2400" b="1" dirty="0">
                <a:solidFill>
                  <a:srgbClr val="7030A0"/>
                </a:solidFill>
                <a:latin typeface="Times New Roman" panose="02020603050405020304" pitchFamily="18" charset="0"/>
                <a:ea typeface="Times New Roman" panose="02020603050405020304" pitchFamily="18" charset="0"/>
              </a:rPr>
              <a:t>1.Ichki kuch omillari. Tekis egilishda kundalang kesim yuzasida normal kuchlanishlarning taqsimlanish qonuni.</a:t>
            </a:r>
            <a:endParaRPr lang="ru-RU" sz="2400" dirty="0">
              <a:solidFill>
                <a:srgbClr val="7030A0"/>
              </a:solidFill>
              <a:latin typeface="Times New Roman" panose="02020603050405020304" pitchFamily="18" charset="0"/>
              <a:ea typeface="Times New Roman" panose="02020603050405020304" pitchFamily="18" charset="0"/>
            </a:endParaRPr>
          </a:p>
          <a:p>
            <a:pPr algn="just">
              <a:spcAft>
                <a:spcPts val="0"/>
              </a:spcAft>
              <a:tabLst>
                <a:tab pos="4572000" algn="l"/>
              </a:tabLst>
            </a:pPr>
            <a:r>
              <a:rPr lang="uz-Cyrl-UZ" sz="2400" dirty="0">
                <a:solidFill>
                  <a:srgbClr val="7030A0"/>
                </a:solidFill>
                <a:latin typeface="Times New Roman" panose="02020603050405020304" pitchFamily="18" charset="0"/>
                <a:ea typeface="Times New Roman" panose="02020603050405020304" pitchFamily="18" charset="0"/>
              </a:rPr>
              <a:t>	</a:t>
            </a:r>
            <a:endParaRPr lang="ru-RU" sz="24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Mashina va inshoot qismlari orasida, ayniqsa mashinasozlikda to’g’ri  bruslar  bilan  bir  qatorda  egri  bruslar  ham  keng  ko’lamda ishlatiladi. </a:t>
            </a:r>
            <a:r>
              <a:rPr lang="en-US" sz="2400" dirty="0" err="1">
                <a:solidFill>
                  <a:srgbClr val="7030A0"/>
                </a:solidFill>
                <a:latin typeface="Times New Roman" panose="02020603050405020304" pitchFamily="18" charset="0"/>
                <a:ea typeface="Times New Roman" panose="02020603050405020304" pitchFamily="18" charset="0"/>
              </a:rPr>
              <a:t>Bunday</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bruslarning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o’ziga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xos</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tomoni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shundan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iboratki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ularning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o’qlari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tekis</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egri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chiziqdan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iboratdir</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Masalan</a:t>
            </a:r>
            <a:r>
              <a:rPr lang="en-US" sz="2400" dirty="0">
                <a:solidFill>
                  <a:srgbClr val="7030A0"/>
                </a:solidFill>
                <a:latin typeface="Times New Roman" panose="02020603050405020304" pitchFamily="18" charset="0"/>
                <a:ea typeface="Times New Roman" panose="02020603050405020304" pitchFamily="18" charset="0"/>
              </a:rPr>
              <a:t>,  yuk </a:t>
            </a:r>
            <a:r>
              <a:rPr lang="en-US" sz="2400" dirty="0" err="1">
                <a:solidFill>
                  <a:srgbClr val="7030A0"/>
                </a:solidFill>
                <a:latin typeface="Times New Roman" panose="02020603050405020304" pitchFamily="18" charset="0"/>
                <a:ea typeface="Times New Roman" panose="02020603050405020304" pitchFamily="18" charset="0"/>
              </a:rPr>
              <a:t>ko’tarish</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kranining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ilmog’i</a:t>
            </a:r>
            <a:r>
              <a:rPr lang="en-US" sz="2400" dirty="0">
                <a:solidFill>
                  <a:srgbClr val="7030A0"/>
                </a:solidFill>
                <a:latin typeface="Times New Roman" panose="02020603050405020304" pitchFamily="18" charset="0"/>
                <a:ea typeface="Times New Roman" panose="02020603050405020304" pitchFamily="18" charset="0"/>
              </a:rPr>
              <a:t>  ,  </a:t>
            </a:r>
            <a:r>
              <a:rPr lang="en-US" sz="2400" dirty="0" err="1">
                <a:solidFill>
                  <a:srgbClr val="7030A0"/>
                </a:solidFill>
                <a:latin typeface="Times New Roman" panose="02020603050405020304" pitchFamily="18" charset="0"/>
                <a:ea typeface="Times New Roman" panose="02020603050405020304" pitchFamily="18" charset="0"/>
              </a:rPr>
              <a:t>zanjir</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xalqalari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g’ildirak</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to’g’ini,arka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va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shu</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kabilar</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egri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brusga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misol</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bo’ladi</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Sterjenning</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egriligi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egrilik</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radiusi</a:t>
            </a:r>
            <a:r>
              <a:rPr lang="ru-RU" sz="2400" dirty="0">
                <a:solidFill>
                  <a:srgbClr val="7030A0"/>
                </a:solidFill>
                <a:latin typeface="Times New Roman" panose="02020603050405020304" pitchFamily="18" charset="0"/>
                <a:ea typeface="Times New Roman" panose="02020603050405020304" pitchFamily="18" charset="0"/>
              </a:rPr>
              <a:t>ρ</a:t>
            </a:r>
            <a:r>
              <a:rPr lang="en-US" sz="2400" dirty="0" err="1">
                <a:solidFill>
                  <a:srgbClr val="7030A0"/>
                </a:solidFill>
                <a:latin typeface="Times New Roman" panose="02020603050405020304" pitchFamily="18" charset="0"/>
                <a:ea typeface="Times New Roman" panose="02020603050405020304" pitchFamily="18" charset="0"/>
              </a:rPr>
              <a:t>ning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katta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balandligih</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ga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nisbati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bilan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ifodalanadi</a:t>
            </a:r>
            <a:r>
              <a:rPr lang="en-US" sz="2400" dirty="0">
                <a:solidFill>
                  <a:srgbClr val="7030A0"/>
                </a:solidFill>
                <a:latin typeface="Times New Roman" panose="02020603050405020304" pitchFamily="18" charset="0"/>
                <a:ea typeface="Times New Roman" panose="02020603050405020304" pitchFamily="18" charset="0"/>
              </a:rPr>
              <a:t>. </a:t>
            </a:r>
            <a:r>
              <a:rPr lang="ru-RU" sz="2400" dirty="0">
                <a:solidFill>
                  <a:srgbClr val="7030A0"/>
                </a:solidFill>
                <a:latin typeface="Times New Roman" panose="02020603050405020304" pitchFamily="18" charset="0"/>
                <a:ea typeface="Times New Roman" panose="02020603050405020304" pitchFamily="18" charset="0"/>
              </a:rPr>
              <a:t>ρ</a:t>
            </a:r>
            <a:r>
              <a:rPr lang="uz-Cyrl-UZ" sz="2400" dirty="0">
                <a:solidFill>
                  <a:srgbClr val="7030A0"/>
                </a:solidFill>
                <a:latin typeface="Times New Roman" panose="02020603050405020304" pitchFamily="18" charset="0"/>
                <a:ea typeface="Times New Roman" panose="02020603050405020304" pitchFamily="18" charset="0"/>
              </a:rPr>
              <a:t>/</a:t>
            </a:r>
            <a:r>
              <a:rPr lang="en-US" sz="2400" dirty="0">
                <a:solidFill>
                  <a:srgbClr val="7030A0"/>
                </a:solidFill>
                <a:latin typeface="Times New Roman" panose="02020603050405020304" pitchFamily="18" charset="0"/>
                <a:ea typeface="Times New Roman" panose="02020603050405020304" pitchFamily="18" charset="0"/>
              </a:rPr>
              <a:t>h&gt;5 </a:t>
            </a:r>
            <a:r>
              <a:rPr lang="en-US" sz="2400" dirty="0" err="1">
                <a:solidFill>
                  <a:srgbClr val="7030A0"/>
                </a:solidFill>
                <a:latin typeface="Times New Roman" panose="02020603050405020304" pitchFamily="18" charset="0"/>
                <a:ea typeface="Times New Roman" panose="02020603050405020304" pitchFamily="18" charset="0"/>
              </a:rPr>
              <a:t>bo’lganda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sterjen</a:t>
            </a:r>
            <a:r>
              <a:rPr lang="en-US" sz="2400" dirty="0" smtClean="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kichikegrilikda</a:t>
            </a:r>
            <a:r>
              <a:rPr lang="en-US" sz="2400" dirty="0">
                <a:solidFill>
                  <a:srgbClr val="7030A0"/>
                </a:solidFill>
                <a:latin typeface="Times New Roman" panose="02020603050405020304" pitchFamily="18" charset="0"/>
                <a:ea typeface="Times New Roman" panose="02020603050405020304" pitchFamily="18" charset="0"/>
              </a:rPr>
              <a:t>,  </a:t>
            </a:r>
            <a:r>
              <a:rPr lang="ru-RU" sz="2400" dirty="0">
                <a:solidFill>
                  <a:srgbClr val="7030A0"/>
                </a:solidFill>
                <a:latin typeface="Times New Roman" panose="02020603050405020304" pitchFamily="18" charset="0"/>
                <a:ea typeface="Times New Roman" panose="02020603050405020304" pitchFamily="18" charset="0"/>
              </a:rPr>
              <a:t>ρ</a:t>
            </a:r>
            <a:r>
              <a:rPr lang="uz-Cyrl-UZ" sz="2400" dirty="0">
                <a:solidFill>
                  <a:srgbClr val="7030A0"/>
                </a:solidFill>
                <a:latin typeface="Times New Roman" panose="02020603050405020304" pitchFamily="18" charset="0"/>
                <a:ea typeface="Times New Roman" panose="02020603050405020304" pitchFamily="18" charset="0"/>
              </a:rPr>
              <a:t>/</a:t>
            </a:r>
            <a:r>
              <a:rPr lang="en-US" sz="2400" dirty="0">
                <a:solidFill>
                  <a:srgbClr val="7030A0"/>
                </a:solidFill>
                <a:latin typeface="Times New Roman" panose="02020603050405020304" pitchFamily="18" charset="0"/>
                <a:ea typeface="Times New Roman" panose="02020603050405020304" pitchFamily="18" charset="0"/>
              </a:rPr>
              <a:t>h ≤ 5 </a:t>
            </a:r>
            <a:r>
              <a:rPr lang="en-US" sz="2400" dirty="0" err="1">
                <a:solidFill>
                  <a:srgbClr val="7030A0"/>
                </a:solidFill>
                <a:latin typeface="Times New Roman" panose="02020603050405020304" pitchFamily="18" charset="0"/>
                <a:ea typeface="Times New Roman" panose="02020603050405020304" pitchFamily="18" charset="0"/>
              </a:rPr>
              <a:t>bo’lganda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katta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egrilikda</a:t>
            </a:r>
            <a:r>
              <a:rPr lang="en-US" sz="2400" dirty="0">
                <a:solidFill>
                  <a:srgbClr val="7030A0"/>
                </a:solidFill>
                <a:latin typeface="Times New Roman" panose="02020603050405020304" pitchFamily="18" charset="0"/>
                <a:ea typeface="Times New Roman" panose="02020603050405020304" pitchFamily="18" charset="0"/>
              </a:rPr>
              <a:t>, agar </a:t>
            </a:r>
            <a:r>
              <a:rPr lang="ru-RU" sz="2400" dirty="0">
                <a:solidFill>
                  <a:srgbClr val="7030A0"/>
                </a:solidFill>
                <a:latin typeface="Times New Roman" panose="02020603050405020304" pitchFamily="18" charset="0"/>
                <a:ea typeface="Times New Roman" panose="02020603050405020304" pitchFamily="18" charset="0"/>
              </a:rPr>
              <a:t>ρ</a:t>
            </a:r>
            <a:r>
              <a:rPr lang="uz-Cyrl-UZ" sz="2400" dirty="0">
                <a:solidFill>
                  <a:srgbClr val="7030A0"/>
                </a:solidFill>
                <a:latin typeface="Times New Roman" panose="02020603050405020304" pitchFamily="18" charset="0"/>
                <a:ea typeface="Times New Roman" panose="02020603050405020304" pitchFamily="18" charset="0"/>
              </a:rPr>
              <a:t>/</a:t>
            </a:r>
            <a:r>
              <a:rPr lang="en-US" sz="2400" dirty="0">
                <a:solidFill>
                  <a:srgbClr val="7030A0"/>
                </a:solidFill>
                <a:latin typeface="Times New Roman" panose="02020603050405020304" pitchFamily="18" charset="0"/>
                <a:ea typeface="Times New Roman" panose="02020603050405020304" pitchFamily="18" charset="0"/>
              </a:rPr>
              <a:t>h=∞</a:t>
            </a:r>
            <a:r>
              <a:rPr lang="uz-Cyrl-UZ" sz="2400" dirty="0">
                <a:solidFill>
                  <a:srgbClr val="7030A0"/>
                </a:solidFill>
                <a:latin typeface="Times New Roman" panose="02020603050405020304" pitchFamily="18" charset="0"/>
                <a:ea typeface="Times New Roman" panose="02020603050405020304" pitchFamily="18" charset="0"/>
              </a:rPr>
              <a:t> b</a:t>
            </a:r>
            <a:r>
              <a:rPr lang="en-US" sz="2400" dirty="0" err="1">
                <a:solidFill>
                  <a:srgbClr val="7030A0"/>
                </a:solidFill>
                <a:latin typeface="Times New Roman" panose="02020603050405020304" pitchFamily="18" charset="0"/>
                <a:ea typeface="Times New Roman" panose="02020603050405020304" pitchFamily="18" charset="0"/>
              </a:rPr>
              <a:t>o’lsa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to’g’rio’qli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smtClean="0">
                <a:solidFill>
                  <a:srgbClr val="7030A0"/>
                </a:solidFill>
                <a:latin typeface="Times New Roman" panose="02020603050405020304" pitchFamily="18" charset="0"/>
                <a:ea typeface="Times New Roman" panose="02020603050405020304" pitchFamily="18" charset="0"/>
              </a:rPr>
              <a:t>bo’ladi</a:t>
            </a:r>
            <a:r>
              <a:rPr lang="en-US" sz="2400" dirty="0" smtClean="0">
                <a:solidFill>
                  <a:srgbClr val="7030A0"/>
                </a:solidFill>
                <a:latin typeface="Times New Roman" panose="02020603050405020304" pitchFamily="18" charset="0"/>
                <a:ea typeface="Times New Roman" panose="02020603050405020304" pitchFamily="18" charset="0"/>
              </a:rPr>
              <a:t>.</a:t>
            </a:r>
            <a:r>
              <a:rPr lang="en-US" sz="2400" dirty="0" smtClean="0">
                <a:solidFill>
                  <a:schemeClr val="bg1"/>
                </a:solidFill>
                <a:latin typeface="Times New Roman" panose="02020603050405020304" pitchFamily="18" charset="0"/>
                <a:ea typeface="Times New Roman" panose="02020603050405020304" pitchFamily="18" charset="0"/>
              </a:rPr>
              <a:t>).</a:t>
            </a:r>
            <a:endParaRPr lang="ru-RU" sz="2400" dirty="0">
              <a:solidFill>
                <a:schemeClr val="bg1"/>
              </a:solidFill>
              <a:effectLst/>
              <a:latin typeface="Times New Roman" panose="02020603050405020304" pitchFamily="18" charset="0"/>
              <a:ea typeface="Times New Roman" panose="02020603050405020304" pitchFamily="18" charset="0"/>
            </a:endParaRPr>
          </a:p>
        </p:txBody>
      </p:sp>
      <p:pic>
        <p:nvPicPr>
          <p:cNvPr id="6" name="Рисунок 5"/>
          <p:cNvPicPr/>
          <p:nvPr/>
        </p:nvPicPr>
        <p:blipFill rotWithShape="1">
          <a:blip r:embed="rId2"/>
          <a:srcRect l="28686" t="46724" r="21154" b="12535"/>
          <a:stretch/>
        </p:blipFill>
        <p:spPr bwMode="auto">
          <a:xfrm>
            <a:off x="3626602" y="4107051"/>
            <a:ext cx="5873859" cy="26579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096724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Архив: Турник бруслар Сотилади ва йетказиб берилади арзон ва сифатли: 1 300  000 сум - Атлетика / фитнес Андижан на Ol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029" y="407287"/>
            <a:ext cx="5237835" cy="617949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renajorlar satılır Bakida"/>
          <p:cNvPicPr>
            <a:picLocks noChangeAspect="1" noChangeArrowheads="1"/>
          </p:cNvPicPr>
          <p:nvPr/>
        </p:nvPicPr>
        <p:blipFill rotWithShape="1">
          <a:blip r:embed="rId3">
            <a:extLst>
              <a:ext uri="{28A0092B-C50C-407E-A947-70E740481C1C}">
                <a14:useLocalDpi xmlns:a14="http://schemas.microsoft.com/office/drawing/2010/main" val="0"/>
              </a:ext>
            </a:extLst>
          </a:blip>
          <a:srcRect l="17992" r="11533"/>
          <a:stretch/>
        </p:blipFill>
        <p:spPr bwMode="auto">
          <a:xfrm>
            <a:off x="6137329" y="407287"/>
            <a:ext cx="5370162" cy="61794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837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06651" y="1072619"/>
            <a:ext cx="10611549" cy="4893647"/>
          </a:xfrm>
          <a:prstGeom prst="rect">
            <a:avLst/>
          </a:prstGeom>
        </p:spPr>
        <p:txBody>
          <a:bodyPr wrap="square">
            <a:spAutoFit/>
          </a:bodyPr>
          <a:lstStyle/>
          <a:p>
            <a:pPr algn="just">
              <a:spcAft>
                <a:spcPts val="0"/>
              </a:spcAft>
            </a:pPr>
            <a:r>
              <a:rPr lang="en-US" sz="2600" dirty="0" err="1">
                <a:solidFill>
                  <a:srgbClr val="7030A0"/>
                </a:solidFill>
                <a:latin typeface="Times New Roman" panose="02020603050405020304" pitchFamily="18" charset="0"/>
                <a:ea typeface="Times New Roman" panose="02020603050405020304" pitchFamily="18" charset="0"/>
              </a:rPr>
              <a:t>Kelgusida</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faqat</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tekis</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egri</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bruslarni</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geometrik</a:t>
            </a:r>
            <a:r>
              <a:rPr lang="en-US" sz="2600" dirty="0">
                <a:solidFill>
                  <a:srgbClr val="7030A0"/>
                </a:solidFill>
                <a:latin typeface="Times New Roman" panose="02020603050405020304" pitchFamily="18" charset="0"/>
                <a:ea typeface="Times New Roman" panose="02020603050405020304" pitchFamily="18" charset="0"/>
              </a:rPr>
              <a:t> o</a:t>
            </a:r>
            <a:r>
              <a:rPr lang="ru-RU" sz="2600" dirty="0">
                <a:solidFill>
                  <a:srgbClr val="7030A0"/>
                </a:solidFill>
                <a:latin typeface="Times New Roman" panose="02020603050405020304" pitchFamily="18" charset="0"/>
                <a:ea typeface="Times New Roman" panose="02020603050405020304" pitchFamily="18" charset="0"/>
              </a:rPr>
              <a:t>’</a:t>
            </a:r>
            <a:r>
              <a:rPr lang="en-US" sz="2600" dirty="0">
                <a:solidFill>
                  <a:srgbClr val="7030A0"/>
                </a:solidFill>
                <a:latin typeface="Times New Roman" panose="02020603050405020304" pitchFamily="18" charset="0"/>
                <a:ea typeface="Times New Roman" panose="02020603050405020304" pitchFamily="18" charset="0"/>
              </a:rPr>
              <a:t>qi </a:t>
            </a:r>
            <a:r>
              <a:rPr lang="en-US" sz="2600" dirty="0" err="1">
                <a:solidFill>
                  <a:srgbClr val="7030A0"/>
                </a:solidFill>
                <a:latin typeface="Times New Roman" panose="02020603050405020304" pitchFamily="18" charset="0"/>
                <a:ea typeface="Times New Roman" panose="02020603050405020304" pitchFamily="18" charset="0"/>
              </a:rPr>
              <a:t>ko</a:t>
            </a:r>
            <a:r>
              <a:rPr lang="ru-RU" sz="2600" dirty="0">
                <a:solidFill>
                  <a:srgbClr val="7030A0"/>
                </a:solidFill>
                <a:latin typeface="Times New Roman" panose="02020603050405020304" pitchFamily="18" charset="0"/>
                <a:ea typeface="Times New Roman" panose="02020603050405020304" pitchFamily="18" charset="0"/>
              </a:rPr>
              <a:t>’</a:t>
            </a:r>
            <a:r>
              <a:rPr lang="en-US" sz="2600" dirty="0" err="1">
                <a:solidFill>
                  <a:srgbClr val="7030A0"/>
                </a:solidFill>
                <a:latin typeface="Times New Roman" panose="02020603050405020304" pitchFamily="18" charset="0"/>
                <a:ea typeface="Times New Roman" panose="02020603050405020304" pitchFamily="18" charset="0"/>
              </a:rPr>
              <a:t>ndalangkesim</a:t>
            </a:r>
            <a:r>
              <a:rPr lang="ru-RU"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og</a:t>
            </a:r>
            <a:r>
              <a:rPr lang="ru-RU" sz="2600" dirty="0">
                <a:solidFill>
                  <a:srgbClr val="7030A0"/>
                </a:solidFill>
                <a:latin typeface="Times New Roman" panose="02020603050405020304" pitchFamily="18" charset="0"/>
                <a:ea typeface="Times New Roman" panose="02020603050405020304" pitchFamily="18" charset="0"/>
              </a:rPr>
              <a:t>’</a:t>
            </a:r>
            <a:r>
              <a:rPr lang="en-US" sz="2600" dirty="0" err="1">
                <a:solidFill>
                  <a:srgbClr val="7030A0"/>
                </a:solidFill>
                <a:latin typeface="Times New Roman" panose="02020603050405020304" pitchFamily="18" charset="0"/>
                <a:ea typeface="Times New Roman" panose="02020603050405020304" pitchFamily="18" charset="0"/>
              </a:rPr>
              <a:t>irlik</a:t>
            </a:r>
            <a:r>
              <a:rPr lang="ru-RU"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markazidan</a:t>
            </a:r>
            <a:r>
              <a:rPr lang="ru-RU" sz="2600" dirty="0">
                <a:solidFill>
                  <a:srgbClr val="7030A0"/>
                </a:solidFill>
                <a:latin typeface="Times New Roman" panose="02020603050405020304" pitchFamily="18" charset="0"/>
                <a:ea typeface="Times New Roman" panose="02020603050405020304" pitchFamily="18" charset="0"/>
              </a:rPr>
              <a:t>  </a:t>
            </a:r>
            <a:r>
              <a:rPr lang="en-US" sz="2600" dirty="0">
                <a:solidFill>
                  <a:srgbClr val="7030A0"/>
                </a:solidFill>
                <a:latin typeface="Times New Roman" panose="02020603050405020304" pitchFamily="18" charset="0"/>
                <a:ea typeface="Times New Roman" panose="02020603050405020304" pitchFamily="18" charset="0"/>
              </a:rPr>
              <a:t>o</a:t>
            </a:r>
            <a:r>
              <a:rPr lang="ru-RU" sz="2600" dirty="0">
                <a:solidFill>
                  <a:srgbClr val="7030A0"/>
                </a:solidFill>
                <a:latin typeface="Times New Roman" panose="02020603050405020304" pitchFamily="18" charset="0"/>
                <a:ea typeface="Times New Roman" panose="02020603050405020304" pitchFamily="18" charset="0"/>
              </a:rPr>
              <a:t>’</a:t>
            </a:r>
            <a:r>
              <a:rPr lang="en-US" sz="2600" dirty="0" err="1">
                <a:solidFill>
                  <a:srgbClr val="7030A0"/>
                </a:solidFill>
                <a:latin typeface="Times New Roman" panose="02020603050405020304" pitchFamily="18" charset="0"/>
                <a:ea typeface="Times New Roman" panose="02020603050405020304" pitchFamily="18" charset="0"/>
              </a:rPr>
              <a:t>tuvchi</a:t>
            </a:r>
            <a:r>
              <a:rPr lang="ru-RU"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egri</a:t>
            </a:r>
            <a:r>
              <a:rPr lang="ru-RU"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chiziqdan</a:t>
            </a:r>
            <a:r>
              <a:rPr lang="ru-RU"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iborat</a:t>
            </a:r>
            <a:r>
              <a:rPr lang="ru-RU"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bo</a:t>
            </a:r>
            <a:r>
              <a:rPr lang="ru-RU" sz="2600" dirty="0">
                <a:solidFill>
                  <a:srgbClr val="7030A0"/>
                </a:solidFill>
                <a:latin typeface="Times New Roman" panose="02020603050405020304" pitchFamily="18" charset="0"/>
                <a:ea typeface="Times New Roman" panose="02020603050405020304" pitchFamily="18" charset="0"/>
              </a:rPr>
              <a:t>’</a:t>
            </a:r>
            <a:r>
              <a:rPr lang="en-US" sz="2600" dirty="0" err="1">
                <a:solidFill>
                  <a:srgbClr val="7030A0"/>
                </a:solidFill>
                <a:latin typeface="Times New Roman" panose="02020603050405020304" pitchFamily="18" charset="0"/>
                <a:ea typeface="Times New Roman" panose="02020603050405020304" pitchFamily="18" charset="0"/>
              </a:rPr>
              <a:t>lganbruslarni</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mustahkamlikka</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tekshirish</a:t>
            </a:r>
            <a:r>
              <a:rPr lang="en-US" sz="2600" dirty="0">
                <a:solidFill>
                  <a:srgbClr val="7030A0"/>
                </a:solidFill>
                <a:latin typeface="Times New Roman" panose="02020603050405020304" pitchFamily="18" charset="0"/>
                <a:ea typeface="Times New Roman" panose="02020603050405020304" pitchFamily="18" charset="0"/>
              </a:rPr>
              <a:t> </a:t>
            </a:r>
            <a:r>
              <a:rPr lang="en-US" sz="2600" dirty="0" err="1">
                <a:solidFill>
                  <a:srgbClr val="7030A0"/>
                </a:solidFill>
                <a:latin typeface="Times New Roman" panose="02020603050405020304" pitchFamily="18" charset="0"/>
                <a:ea typeface="Times New Roman" panose="02020603050405020304" pitchFamily="18" charset="0"/>
              </a:rPr>
              <a:t>haqida</a:t>
            </a:r>
            <a:r>
              <a:rPr lang="en-US" sz="2600" dirty="0">
                <a:solidFill>
                  <a:srgbClr val="7030A0"/>
                </a:solidFill>
                <a:latin typeface="Times New Roman" panose="02020603050405020304" pitchFamily="18" charset="0"/>
                <a:ea typeface="Times New Roman" panose="02020603050405020304" pitchFamily="18" charset="0"/>
              </a:rPr>
              <a:t> to</a:t>
            </a:r>
            <a:r>
              <a:rPr lang="ru-RU" sz="2600" dirty="0">
                <a:solidFill>
                  <a:srgbClr val="7030A0"/>
                </a:solidFill>
                <a:latin typeface="Times New Roman" panose="02020603050405020304" pitchFamily="18" charset="0"/>
                <a:ea typeface="Times New Roman" panose="02020603050405020304" pitchFamily="18" charset="0"/>
              </a:rPr>
              <a:t>’</a:t>
            </a:r>
            <a:r>
              <a:rPr lang="en-US" sz="2600" dirty="0" err="1">
                <a:solidFill>
                  <a:srgbClr val="7030A0"/>
                </a:solidFill>
                <a:latin typeface="Times New Roman" panose="02020603050405020304" pitchFamily="18" charset="0"/>
                <a:ea typeface="Times New Roman" panose="02020603050405020304" pitchFamily="18" charset="0"/>
              </a:rPr>
              <a:t>xtalib</a:t>
            </a:r>
            <a:r>
              <a:rPr lang="en-US" sz="2600" dirty="0">
                <a:solidFill>
                  <a:srgbClr val="7030A0"/>
                </a:solidFill>
                <a:latin typeface="Times New Roman" panose="02020603050405020304" pitchFamily="18" charset="0"/>
                <a:ea typeface="Times New Roman" panose="02020603050405020304" pitchFamily="18" charset="0"/>
              </a:rPr>
              <a:t> o</a:t>
            </a:r>
            <a:r>
              <a:rPr lang="ru-RU" sz="2600" dirty="0">
                <a:solidFill>
                  <a:srgbClr val="7030A0"/>
                </a:solidFill>
                <a:latin typeface="Times New Roman" panose="02020603050405020304" pitchFamily="18" charset="0"/>
                <a:ea typeface="Times New Roman" panose="02020603050405020304" pitchFamily="18" charset="0"/>
              </a:rPr>
              <a:t>’</a:t>
            </a:r>
            <a:r>
              <a:rPr lang="en-US" sz="2600" dirty="0" err="1">
                <a:solidFill>
                  <a:srgbClr val="7030A0"/>
                </a:solidFill>
                <a:latin typeface="Times New Roman" panose="02020603050405020304" pitchFamily="18" charset="0"/>
                <a:ea typeface="Times New Roman" panose="02020603050405020304" pitchFamily="18" charset="0"/>
              </a:rPr>
              <a:t>tamiz</a:t>
            </a:r>
            <a:r>
              <a:rPr lang="ru-RU" sz="2600" dirty="0">
                <a:solidFill>
                  <a:srgbClr val="7030A0"/>
                </a:solidFill>
                <a:latin typeface="Times New Roman" panose="02020603050405020304" pitchFamily="18" charset="0"/>
                <a:ea typeface="Times New Roman" panose="02020603050405020304" pitchFamily="18" charset="0"/>
              </a:rPr>
              <a:t>.</a:t>
            </a:r>
            <a:r>
              <a:rPr lang="uz-Cyrl-UZ" sz="2600" dirty="0">
                <a:solidFill>
                  <a:srgbClr val="7030A0"/>
                </a:solidFill>
                <a:latin typeface="Times New Roman" panose="02020603050405020304" pitchFamily="18" charset="0"/>
                <a:ea typeface="Times New Roman" panose="02020603050405020304" pitchFamily="18" charset="0"/>
              </a:rPr>
              <a:t>Egri bruslarni loyihalash va hisoblash jarayonlarida quyidagicheklanishlardan foydalanamiz:</a:t>
            </a:r>
            <a:endParaRPr lang="ru-RU" sz="2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600" dirty="0">
                <a:solidFill>
                  <a:srgbClr val="7030A0"/>
                </a:solidFill>
                <a:latin typeface="Times New Roman" panose="02020603050405020304" pitchFamily="18" charset="0"/>
                <a:ea typeface="Times New Roman" panose="02020603050405020304" pitchFamily="18" charset="0"/>
              </a:rPr>
              <a:t>a)  egri  bruslarning  ko’ndalang  kesimi  eng  kamida  bitta simmetriya o’qiga ega;</a:t>
            </a:r>
            <a:endParaRPr lang="ru-RU" sz="2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600" dirty="0">
                <a:solidFill>
                  <a:srgbClr val="7030A0"/>
                </a:solidFill>
                <a:latin typeface="Times New Roman" panose="02020603050405020304" pitchFamily="18" charset="0"/>
                <a:ea typeface="Times New Roman" panose="02020603050405020304" pitchFamily="18" charset="0"/>
              </a:rPr>
              <a:t>b)  egri    brusning  o’qi  ko’ndalang  kesim  og’irlik  markazidano’tuvchi  tekis  egri  chiziqdan  iborat  bo’lib,  uning  simmetriya tekisligida yotadi;</a:t>
            </a:r>
            <a:endParaRPr lang="ru-RU" sz="2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600" dirty="0">
                <a:solidFill>
                  <a:srgbClr val="7030A0"/>
                </a:solidFill>
                <a:latin typeface="Times New Roman" panose="02020603050405020304" pitchFamily="18" charset="0"/>
                <a:ea typeface="Times New Roman" panose="02020603050405020304" pitchFamily="18" charset="0"/>
              </a:rPr>
              <a:t>v)  egri  brusga  qo’yilgan  barcha  tashqi  yuklar  uning  simmetriyatekisligida yotadi;</a:t>
            </a:r>
            <a:endParaRPr lang="ru-RU" sz="2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600" dirty="0">
                <a:solidFill>
                  <a:srgbClr val="7030A0"/>
                </a:solidFill>
                <a:latin typeface="Times New Roman" panose="02020603050405020304" pitchFamily="18" charset="0"/>
                <a:ea typeface="Times New Roman" panose="02020603050405020304" pitchFamily="18" charset="0"/>
              </a:rPr>
              <a:t>g)  egri  bruslar  o’zgarmas  yoki  o’zgaruvchan  bikrlikka  ega;  hattouning  ko’ndalang  kesimi  o’qi  bo’ylab  shaklan  o’zgarishi  ham  </a:t>
            </a:r>
            <a:r>
              <a:rPr lang="uz-Cyrl-UZ" sz="2600" dirty="0" smtClean="0">
                <a:solidFill>
                  <a:srgbClr val="7030A0"/>
                </a:solidFill>
                <a:latin typeface="Times New Roman" panose="02020603050405020304" pitchFamily="18" charset="0"/>
                <a:ea typeface="Times New Roman" panose="02020603050405020304" pitchFamily="18" charset="0"/>
              </a:rPr>
              <a:t>mumkin.</a:t>
            </a:r>
            <a:endParaRPr lang="ru-RU" sz="2600" dirty="0">
              <a:solidFill>
                <a:srgbClr val="7030A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64302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2665" y="700660"/>
            <a:ext cx="10774283" cy="3108543"/>
          </a:xfrm>
          <a:prstGeom prst="rect">
            <a:avLst/>
          </a:prstGeom>
        </p:spPr>
        <p:txBody>
          <a:bodyPr wrap="square">
            <a:spAutoFit/>
          </a:bodyPr>
          <a:lstStyle/>
          <a:p>
            <a:pPr indent="449580" algn="just">
              <a:spcAft>
                <a:spcPts val="0"/>
              </a:spcAft>
            </a:pPr>
            <a:r>
              <a:rPr lang="uz-Cyrl-UZ" sz="2800" dirty="0" smtClean="0">
                <a:solidFill>
                  <a:srgbClr val="7030A0"/>
                </a:solidFill>
                <a:latin typeface="Times New Roman" panose="02020603050405020304" pitchFamily="18" charset="0"/>
                <a:ea typeface="Times New Roman" panose="02020603050405020304" pitchFamily="18" charset="0"/>
              </a:rPr>
              <a:t>Bunday  </a:t>
            </a:r>
            <a:r>
              <a:rPr lang="uz-Cyrl-UZ" sz="2800" dirty="0">
                <a:solidFill>
                  <a:srgbClr val="7030A0"/>
                </a:solidFill>
                <a:latin typeface="Times New Roman" panose="02020603050405020304" pitchFamily="18" charset="0"/>
                <a:ea typeface="Times New Roman" panose="02020603050405020304" pitchFamily="18" charset="0"/>
              </a:rPr>
              <a:t>holda  egri  bruslarning  istalgan  ko’ndalang  kesimyuzasidagi  ichki  zo’riqishlar </a:t>
            </a:r>
            <a:r>
              <a:rPr lang="uz-Cyrl-UZ" sz="2800" dirty="0" smtClean="0">
                <a:solidFill>
                  <a:srgbClr val="7030A0"/>
                </a:solidFill>
                <a:latin typeface="Times New Roman" panose="02020603050405020304" pitchFamily="18" charset="0"/>
                <a:ea typeface="Times New Roman" panose="02020603050405020304" pitchFamily="18" charset="0"/>
              </a:rPr>
              <a:t>uchtatashkil </a:t>
            </a:r>
            <a:r>
              <a:rPr lang="uz-Cyrl-UZ" sz="2800" dirty="0">
                <a:solidFill>
                  <a:srgbClr val="7030A0"/>
                </a:solidFill>
                <a:latin typeface="Times New Roman" panose="02020603050405020304" pitchFamily="18" charset="0"/>
                <a:ea typeface="Times New Roman" panose="02020603050405020304" pitchFamily="18" charset="0"/>
              </a:rPr>
              <a:t>etuvchilarga: bo’ylama </a:t>
            </a:r>
            <a:r>
              <a:rPr lang="uz-Cyrl-UZ" sz="2800" dirty="0" smtClean="0">
                <a:solidFill>
                  <a:srgbClr val="7030A0"/>
                </a:solidFill>
                <a:latin typeface="Times New Roman" panose="02020603050405020304" pitchFamily="18" charset="0"/>
                <a:ea typeface="Times New Roman" panose="02020603050405020304" pitchFamily="18" charset="0"/>
              </a:rPr>
              <a:t>kuch,</a:t>
            </a:r>
            <a:r>
              <a:rPr lang="en-US" sz="2800" dirty="0" smtClean="0">
                <a:solidFill>
                  <a:srgbClr val="7030A0"/>
                </a:solidFill>
                <a:latin typeface="Times New Roman" panose="02020603050405020304" pitchFamily="18" charset="0"/>
                <a:ea typeface="Times New Roman" panose="02020603050405020304" pitchFamily="18" charset="0"/>
              </a:rPr>
              <a:t> </a:t>
            </a:r>
            <a:r>
              <a:rPr lang="uz-Cyrl-UZ" sz="2800" dirty="0" smtClean="0">
                <a:solidFill>
                  <a:srgbClr val="7030A0"/>
                </a:solidFill>
                <a:latin typeface="Times New Roman" panose="02020603050405020304" pitchFamily="18" charset="0"/>
                <a:ea typeface="Times New Roman" panose="02020603050405020304" pitchFamily="18" charset="0"/>
              </a:rPr>
              <a:t>N  </a:t>
            </a:r>
            <a:r>
              <a:rPr lang="uz-Cyrl-UZ" sz="2800" dirty="0">
                <a:solidFill>
                  <a:srgbClr val="7030A0"/>
                </a:solidFill>
                <a:latin typeface="Times New Roman" panose="02020603050405020304" pitchFamily="18" charset="0"/>
                <a:ea typeface="Times New Roman" panose="02020603050405020304" pitchFamily="18" charset="0"/>
              </a:rPr>
              <a:t>kesuvchi (ko’ndalang) kuch  Q  vaeguvchi moment M  ga keltiriladi .</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800" dirty="0">
                <a:solidFill>
                  <a:srgbClr val="7030A0"/>
                </a:solidFill>
                <a:latin typeface="Times New Roman" panose="02020603050405020304" pitchFamily="18" charset="0"/>
                <a:ea typeface="Times New Roman" panose="02020603050405020304" pitchFamily="18" charset="0"/>
              </a:rPr>
              <a:t>Bir  uchi  bilan  qistirib  mahkamlangan,  ikkinchi  uchiga  esa P = const  kuch  qo’yilgan  egri  brus  uchun  kesish  usuli  yordamida  ichkizo’riqishlarning analitik ifodalarini </a:t>
            </a:r>
            <a:r>
              <a:rPr lang="uz-Cyrl-UZ" sz="2800" dirty="0" smtClean="0">
                <a:solidFill>
                  <a:srgbClr val="7030A0"/>
                </a:solidFill>
                <a:latin typeface="Times New Roman" panose="02020603050405020304" pitchFamily="18" charset="0"/>
                <a:ea typeface="Times New Roman" panose="02020603050405020304" pitchFamily="18" charset="0"/>
              </a:rPr>
              <a:t>tuzamiz:</a:t>
            </a:r>
            <a:endParaRPr lang="ru-RU" sz="2800" dirty="0">
              <a:solidFill>
                <a:srgbClr val="7030A0"/>
              </a:solidFill>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2"/>
          <a:srcRect l="32635" t="44348" r="19818" b="45894"/>
          <a:stretch>
            <a:fillRect/>
          </a:stretch>
        </p:blipFill>
        <p:spPr bwMode="auto">
          <a:xfrm>
            <a:off x="2758047" y="4393769"/>
            <a:ext cx="4981575" cy="1267443"/>
          </a:xfrm>
          <a:prstGeom prst="rect">
            <a:avLst/>
          </a:prstGeom>
          <a:noFill/>
          <a:ln w="9525">
            <a:noFill/>
            <a:miter lim="800000"/>
            <a:headEnd/>
            <a:tailEnd/>
          </a:ln>
        </p:spPr>
      </p:pic>
    </p:spTree>
    <p:extLst>
      <p:ext uri="{BB962C8B-B14F-4D97-AF65-F5344CB8AC3E}">
        <p14:creationId xmlns:p14="http://schemas.microsoft.com/office/powerpoint/2010/main" val="2046320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7025" y="542880"/>
            <a:ext cx="10529047" cy="5693866"/>
          </a:xfrm>
          <a:prstGeom prst="rect">
            <a:avLst/>
          </a:prstGeom>
        </p:spPr>
        <p:txBody>
          <a:bodyPr wrap="square">
            <a:spAutoFit/>
          </a:bodyPr>
          <a:lstStyle/>
          <a:p>
            <a:pPr indent="449580" algn="just">
              <a:spcAft>
                <a:spcPts val="0"/>
              </a:spcAft>
            </a:pPr>
            <a:r>
              <a:rPr lang="uz-Cyrl-UZ" sz="2800" dirty="0">
                <a:solidFill>
                  <a:srgbClr val="7030A0"/>
                </a:solidFill>
                <a:latin typeface="Times New Roman" panose="02020603050405020304" pitchFamily="18" charset="0"/>
                <a:ea typeface="Times New Roman" panose="02020603050405020304" pitchFamily="18" charset="0"/>
              </a:rPr>
              <a:t>SHunday qilib, (a) tenglamalardan ko’rinadiki, eng katta eguvchimoment bilan  bo’ylama  kuch   φ=90</a:t>
            </a:r>
            <a:r>
              <a:rPr lang="uz-Cyrl-UZ" sz="2800" baseline="30000" dirty="0">
                <a:solidFill>
                  <a:srgbClr val="7030A0"/>
                </a:solidFill>
                <a:latin typeface="Times New Roman" panose="02020603050405020304" pitchFamily="18" charset="0"/>
                <a:ea typeface="Times New Roman" panose="02020603050405020304" pitchFamily="18" charset="0"/>
              </a:rPr>
              <a:t>0 </a:t>
            </a:r>
            <a:r>
              <a:rPr lang="uz-Cyrl-UZ" sz="2800" dirty="0">
                <a:solidFill>
                  <a:srgbClr val="7030A0"/>
                </a:solidFill>
                <a:latin typeface="Times New Roman" panose="02020603050405020304" pitchFamily="18" charset="0"/>
                <a:ea typeface="Times New Roman" panose="02020603050405020304" pitchFamily="18" charset="0"/>
              </a:rPr>
              <a:t>bo’lganda  hosil  bo’ladi,  ya’nisterjenning mahkamlangan kesimiga to’g’ri keladi, eng katta kesuvchikuch uning erkin uchidagi kesimda hosil bo’ladi.</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800" dirty="0">
                <a:solidFill>
                  <a:srgbClr val="7030A0"/>
                </a:solidFill>
                <a:latin typeface="Times New Roman" panose="02020603050405020304" pitchFamily="18" charset="0"/>
                <a:ea typeface="Times New Roman" panose="02020603050405020304" pitchFamily="18" charset="0"/>
              </a:rPr>
              <a:t>Agar eguvchi moment sterjenь o’qi egriligini oshirsa musbat,aks  holda  manfiy  bo’ladi,  agar  bo’ylama  kuch  cho’zilishga  mos  kelsamusbat, aks holda manfiy, agar kesuvchi kuchning yo’nalishi bo’ylamakuchning  musbat  yo’nalishini  soat  strelkasi  harakati  bo’yicha  </a:t>
            </a:r>
            <a:r>
              <a:rPr lang="uz-Cyrl-UZ" sz="2800" dirty="0" smtClean="0">
                <a:solidFill>
                  <a:srgbClr val="7030A0"/>
                </a:solidFill>
                <a:latin typeface="Times New Roman" panose="02020603050405020304" pitchFamily="18" charset="0"/>
                <a:ea typeface="Times New Roman" panose="02020603050405020304" pitchFamily="18" charset="0"/>
              </a:rPr>
              <a:t>90</a:t>
            </a:r>
            <a:r>
              <a:rPr lang="uz-Cyrl-UZ" sz="2800" baseline="30000" dirty="0" smtClean="0">
                <a:solidFill>
                  <a:srgbClr val="7030A0"/>
                </a:solidFill>
                <a:latin typeface="Times New Roman" panose="02020603050405020304" pitchFamily="18" charset="0"/>
                <a:ea typeface="Times New Roman" panose="02020603050405020304" pitchFamily="18" charset="0"/>
              </a:rPr>
              <a:t>0</a:t>
            </a:r>
            <a:r>
              <a:rPr lang="uz-Cyrl-UZ" sz="2800" dirty="0" smtClean="0">
                <a:solidFill>
                  <a:srgbClr val="7030A0"/>
                </a:solidFill>
                <a:latin typeface="Times New Roman" panose="02020603050405020304" pitchFamily="18" charset="0"/>
                <a:ea typeface="Times New Roman" panose="02020603050405020304" pitchFamily="18" charset="0"/>
              </a:rPr>
              <a:t>  </a:t>
            </a:r>
            <a:r>
              <a:rPr lang="uz-Cyrl-UZ" sz="2800" dirty="0">
                <a:solidFill>
                  <a:srgbClr val="7030A0"/>
                </a:solidFill>
                <a:latin typeface="Times New Roman" panose="02020603050405020304" pitchFamily="18" charset="0"/>
                <a:ea typeface="Times New Roman" panose="02020603050405020304" pitchFamily="18" charset="0"/>
              </a:rPr>
              <a:t>gaburish natijasida hosil qilinsa musbat, aks holda manfiy bo’ladi.</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sz="2800" dirty="0">
                <a:solidFill>
                  <a:srgbClr val="7030A0"/>
                </a:solidFill>
                <a:latin typeface="Times New Roman" panose="02020603050405020304" pitchFamily="18" charset="0"/>
                <a:ea typeface="Times New Roman" panose="02020603050405020304" pitchFamily="18" charset="0"/>
              </a:rPr>
              <a:t>Bu  tenglamalar,  ya’ni  (a)  ifodalar  yordamida  aniq  masshtabbilan  ichki  zo’riqish:M</a:t>
            </a:r>
            <a:r>
              <a:rPr lang="ru-RU" sz="2800" baseline="-25000" dirty="0" smtClean="0">
                <a:solidFill>
                  <a:srgbClr val="7030A0"/>
                </a:solidFill>
                <a:latin typeface="Times New Roman" panose="02020603050405020304" pitchFamily="18" charset="0"/>
                <a:ea typeface="Times New Roman" panose="02020603050405020304" pitchFamily="18" charset="0"/>
              </a:rPr>
              <a:t>φ</a:t>
            </a:r>
            <a:r>
              <a:rPr lang="uz-Cyrl-UZ" sz="2800" dirty="0" smtClean="0">
                <a:solidFill>
                  <a:srgbClr val="7030A0"/>
                </a:solidFill>
                <a:latin typeface="Times New Roman" panose="02020603050405020304" pitchFamily="18" charset="0"/>
                <a:ea typeface="Times New Roman" panose="02020603050405020304" pitchFamily="18" charset="0"/>
              </a:rPr>
              <a:t>, </a:t>
            </a:r>
            <a:r>
              <a:rPr lang="uz-Cyrl-UZ" sz="2800" dirty="0">
                <a:solidFill>
                  <a:srgbClr val="7030A0"/>
                </a:solidFill>
                <a:latin typeface="Times New Roman" panose="02020603050405020304" pitchFamily="18" charset="0"/>
                <a:ea typeface="Times New Roman" panose="02020603050405020304" pitchFamily="18" charset="0"/>
              </a:rPr>
              <a:t>Q</a:t>
            </a:r>
            <a:r>
              <a:rPr lang="ru-RU" sz="2800" baseline="-25000" dirty="0">
                <a:solidFill>
                  <a:srgbClr val="7030A0"/>
                </a:solidFill>
                <a:latin typeface="Times New Roman" panose="02020603050405020304" pitchFamily="18" charset="0"/>
                <a:ea typeface="Times New Roman" panose="02020603050405020304" pitchFamily="18" charset="0"/>
              </a:rPr>
              <a:t>φ</a:t>
            </a:r>
            <a:r>
              <a:rPr lang="uz-Cyrl-UZ" sz="2800" dirty="0">
                <a:solidFill>
                  <a:srgbClr val="7030A0"/>
                </a:solidFill>
                <a:latin typeface="Times New Roman" panose="02020603050405020304" pitchFamily="18" charset="0"/>
                <a:ea typeface="Times New Roman" panose="02020603050405020304" pitchFamily="18" charset="0"/>
              </a:rPr>
              <a:t>, N</a:t>
            </a:r>
            <a:r>
              <a:rPr lang="ru-RU" sz="2800" baseline="-25000" dirty="0">
                <a:solidFill>
                  <a:srgbClr val="7030A0"/>
                </a:solidFill>
                <a:latin typeface="Times New Roman" panose="02020603050405020304" pitchFamily="18" charset="0"/>
                <a:ea typeface="Times New Roman" panose="02020603050405020304" pitchFamily="18" charset="0"/>
              </a:rPr>
              <a:t>φ</a:t>
            </a:r>
            <a:r>
              <a:rPr lang="uz-Cyrl-UZ" sz="2800" dirty="0">
                <a:solidFill>
                  <a:srgbClr val="7030A0"/>
                </a:solidFill>
                <a:latin typeface="Times New Roman" panose="02020603050405020304" pitchFamily="18" charset="0"/>
                <a:ea typeface="Times New Roman" panose="02020603050405020304" pitchFamily="18" charset="0"/>
              </a:rPr>
              <a:t>  larning  epyuralarini  osonginaqurish </a:t>
            </a:r>
            <a:r>
              <a:rPr lang="uz-Cyrl-UZ" sz="2800" dirty="0" smtClean="0">
                <a:solidFill>
                  <a:srgbClr val="7030A0"/>
                </a:solidFill>
                <a:latin typeface="Times New Roman" panose="02020603050405020304" pitchFamily="18" charset="0"/>
                <a:ea typeface="Times New Roman" panose="02020603050405020304" pitchFamily="18" charset="0"/>
              </a:rPr>
              <a:t>mumkin</a:t>
            </a:r>
            <a:r>
              <a:rPr lang="en-US" sz="2800" dirty="0" smtClean="0">
                <a:solidFill>
                  <a:srgbClr val="7030A0"/>
                </a:solidFill>
                <a:latin typeface="Times New Roman" panose="02020603050405020304" pitchFamily="18" charset="0"/>
                <a:ea typeface="Times New Roman" panose="02020603050405020304" pitchFamily="18" charset="0"/>
              </a:rPr>
              <a:t>.</a:t>
            </a:r>
            <a:r>
              <a:rPr lang="uz-Cyrl-UZ" dirty="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4" name="Rectangle 2"/>
          <p:cNvSpPr>
            <a:spLocks noChangeArrowheads="1"/>
          </p:cNvSpPr>
          <p:nvPr/>
        </p:nvSpPr>
        <p:spPr bwMode="auto">
          <a:xfrm>
            <a:off x="196948" y="477547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1416938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05912" y="725906"/>
            <a:ext cx="10223184" cy="892552"/>
          </a:xfrm>
          <a:prstGeom prst="rect">
            <a:avLst/>
          </a:prstGeom>
        </p:spPr>
        <p:txBody>
          <a:bodyPr wrap="square">
            <a:spAutoFit/>
          </a:bodyPr>
          <a:lstStyle/>
          <a:p>
            <a:pPr algn="just">
              <a:spcAft>
                <a:spcPts val="0"/>
              </a:spcAft>
            </a:pPr>
            <a:r>
              <a:rPr lang="uz-Cyrl-UZ" sz="2600" dirty="0">
                <a:solidFill>
                  <a:srgbClr val="7030A0"/>
                </a:solidFill>
                <a:latin typeface="Times New Roman" panose="02020603050405020304" pitchFamily="18" charset="0"/>
                <a:ea typeface="Times New Roman" panose="02020603050405020304" pitchFamily="18" charset="0"/>
              </a:rPr>
              <a:t>	Egri </a:t>
            </a:r>
            <a:r>
              <a:rPr lang="uz-Cyrl-UZ" sz="2600" dirty="0" smtClean="0">
                <a:solidFill>
                  <a:srgbClr val="7030A0"/>
                </a:solidFill>
                <a:latin typeface="Times New Roman" panose="02020603050405020304" pitchFamily="18" charset="0"/>
                <a:ea typeface="Times New Roman" panose="02020603050405020304" pitchFamily="18" charset="0"/>
              </a:rPr>
              <a:t>bruslarni loyihalash-hisoblash jarayonlarida juda ko’p</a:t>
            </a:r>
            <a:r>
              <a:rPr lang="uz-Cyrl-UZ" sz="2600" dirty="0">
                <a:solidFill>
                  <a:srgbClr val="7030A0"/>
                </a:solidFill>
                <a:latin typeface="Times New Roman" panose="02020603050405020304" pitchFamily="18" charset="0"/>
                <a:ea typeface="Times New Roman" panose="02020603050405020304" pitchFamily="18" charset="0"/>
              </a:rPr>
              <a:t/>
            </a:r>
            <a:br>
              <a:rPr lang="uz-Cyrl-UZ" sz="2600" dirty="0">
                <a:solidFill>
                  <a:srgbClr val="7030A0"/>
                </a:solidFill>
                <a:latin typeface="Times New Roman" panose="02020603050405020304" pitchFamily="18" charset="0"/>
                <a:ea typeface="Times New Roman" panose="02020603050405020304" pitchFamily="18" charset="0"/>
              </a:rPr>
            </a:br>
            <a:r>
              <a:rPr lang="uz-Cyrl-UZ" sz="2600" dirty="0">
                <a:solidFill>
                  <a:srgbClr val="7030A0"/>
                </a:solidFill>
                <a:latin typeface="Times New Roman" panose="02020603050405020304" pitchFamily="18" charset="0"/>
                <a:ea typeface="Times New Roman" panose="02020603050405020304" pitchFamily="18" charset="0"/>
              </a:rPr>
              <a:t>yillar davomida to’g’ri bruslar uchun keltirib chiqarilgan</a:t>
            </a:r>
            <a:endParaRPr lang="ru-RU" sz="2600" dirty="0">
              <a:solidFill>
                <a:srgbClr val="7030A0"/>
              </a:solidFill>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2"/>
          <a:srcRect l="41666" t="42967" r="24947" b="49989"/>
          <a:stretch>
            <a:fillRect/>
          </a:stretch>
        </p:blipFill>
        <p:spPr bwMode="auto">
          <a:xfrm>
            <a:off x="2906525" y="2141958"/>
            <a:ext cx="4524912" cy="1042944"/>
          </a:xfrm>
          <a:prstGeom prst="rect">
            <a:avLst/>
          </a:prstGeom>
          <a:noFill/>
          <a:ln w="9525">
            <a:noFill/>
            <a:miter lim="800000"/>
            <a:headEnd/>
            <a:tailEnd/>
          </a:ln>
        </p:spPr>
      </p:pic>
      <p:sp>
        <p:nvSpPr>
          <p:cNvPr id="4" name="Rectangle 2"/>
          <p:cNvSpPr>
            <a:spLocks noChangeArrowheads="1"/>
          </p:cNvSpPr>
          <p:nvPr/>
        </p:nvSpPr>
        <p:spPr bwMode="auto">
          <a:xfrm>
            <a:off x="196948" y="477547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049" name="Рисунок 4"/>
          <p:cNvPicPr>
            <a:picLocks noChangeAspect="1" noChangeArrowheads="1"/>
          </p:cNvPicPr>
          <p:nvPr/>
        </p:nvPicPr>
        <p:blipFill>
          <a:blip r:embed="rId2">
            <a:extLst>
              <a:ext uri="{28A0092B-C50C-407E-A947-70E740481C1C}">
                <a14:useLocalDpi xmlns:a14="http://schemas.microsoft.com/office/drawing/2010/main" val="0"/>
              </a:ext>
            </a:extLst>
          </a:blip>
          <a:srcRect l="48312" t="42967" r="45268" b="49989"/>
          <a:stretch>
            <a:fillRect/>
          </a:stretch>
        </p:blipFill>
        <p:spPr bwMode="auto">
          <a:xfrm>
            <a:off x="10375124" y="3773837"/>
            <a:ext cx="1075400" cy="55426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805912" y="3451360"/>
            <a:ext cx="9681883"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600" b="0" i="0" u="none" strike="noStrike" cap="none" normalizeH="0" baseline="0" dirty="0" smtClean="0">
                <a:ln>
                  <a:noFill/>
                </a:ln>
                <a:solidFill>
                  <a:srgbClr val="7030A0"/>
                </a:solidFill>
                <a:effectLst/>
                <a:latin typeface="Times New Roman" pitchFamily="18" charset="0"/>
                <a:ea typeface="Times New Roman" panose="02020603050405020304" pitchFamily="18" charset="0"/>
                <a:cs typeface="Times New Roman" pitchFamily="18" charset="0"/>
              </a:rPr>
              <a:t>formulalardan foydalanib kelingan.</a:t>
            </a:r>
            <a:endParaRPr kumimoji="0" lang="ru-RU" sz="26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600" b="0" i="0" u="none" strike="noStrike" cap="none" normalizeH="0" baseline="0" dirty="0" smtClean="0">
                <a:ln>
                  <a:noFill/>
                </a:ln>
                <a:solidFill>
                  <a:srgbClr val="7030A0"/>
                </a:solidFill>
                <a:effectLst/>
                <a:latin typeface="Times New Roman" pitchFamily="18" charset="0"/>
                <a:ea typeface="Times New Roman" panose="02020603050405020304" pitchFamily="18" charset="0"/>
                <a:cs typeface="Times New Roman" pitchFamily="18" charset="0"/>
              </a:rPr>
              <a:t>Ammo  nazariy  va  amaliy  tadqiqotlar  shuni  tasdiqlaydiki,ko’pincha</a:t>
            </a:r>
            <a:endParaRPr kumimoji="0" lang="ru-RU" sz="2600" b="0" i="0" u="none" strike="noStrike" cap="none" normalizeH="0" baseline="0" dirty="0" smtClean="0">
              <a:ln>
                <a:noFill/>
              </a:ln>
              <a:solidFill>
                <a:srgbClr val="7030A0"/>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600" b="0" i="0" u="none" strike="noStrike" cap="none" normalizeH="0" baseline="0" dirty="0" smtClean="0">
                <a:ln>
                  <a:noFill/>
                </a:ln>
                <a:solidFill>
                  <a:srgbClr val="7030A0"/>
                </a:solidFill>
                <a:effectLst/>
                <a:latin typeface="Times New Roman" pitchFamily="18" charset="0"/>
                <a:ea typeface="Times New Roman" panose="02020603050405020304" pitchFamily="18" charset="0"/>
                <a:cs typeface="Times New Roman" pitchFamily="18" charset="0"/>
              </a:rPr>
              <a:t>formula  bo’yicha  o’tkazilgan  hisoblash oqibatida  hatto    50  fo</a:t>
            </a:r>
            <a:r>
              <a:rPr kumimoji="0" lang="en-US" sz="2600" b="0" i="0" u="none" strike="noStrike" cap="none" normalizeH="0" baseline="0" dirty="0" err="1" smtClean="0">
                <a:ln>
                  <a:noFill/>
                </a:ln>
                <a:solidFill>
                  <a:srgbClr val="7030A0"/>
                </a:solidFill>
                <a:effectLst/>
                <a:latin typeface="Times New Roman" pitchFamily="18" charset="0"/>
                <a:ea typeface="Times New Roman" panose="02020603050405020304" pitchFamily="18" charset="0"/>
                <a:cs typeface="Times New Roman" pitchFamily="18" charset="0"/>
              </a:rPr>
              <a:t>i</a:t>
            </a:r>
            <a:r>
              <a:rPr kumimoji="0" lang="uz-Cyrl-UZ" sz="2600" b="0" i="0" u="none" strike="noStrike" cap="none" normalizeH="0" baseline="0" dirty="0" smtClean="0">
                <a:ln>
                  <a:noFill/>
                </a:ln>
                <a:solidFill>
                  <a:srgbClr val="7030A0"/>
                </a:solidFill>
                <a:effectLst/>
                <a:latin typeface="Times New Roman" pitchFamily="18" charset="0"/>
                <a:ea typeface="Times New Roman" panose="02020603050405020304" pitchFamily="18" charset="0"/>
                <a:cs typeface="Times New Roman" pitchFamily="18" charset="0"/>
              </a:rPr>
              <a:t>zgacha xatoliklarga  yo’l  qo’yilar  ekan.  SHu bo</a:t>
            </a:r>
            <a:r>
              <a:rPr kumimoji="0" lang="en-US" sz="2600" b="0" i="0" u="none" strike="noStrike" cap="none" normalizeH="0" baseline="0" dirty="0" err="1" smtClean="0">
                <a:ln>
                  <a:noFill/>
                </a:ln>
                <a:solidFill>
                  <a:srgbClr val="7030A0"/>
                </a:solidFill>
                <a:effectLst/>
                <a:latin typeface="Times New Roman" pitchFamily="18" charset="0"/>
                <a:ea typeface="Times New Roman" panose="02020603050405020304" pitchFamily="18" charset="0"/>
                <a:cs typeface="Times New Roman" pitchFamily="18" charset="0"/>
              </a:rPr>
              <a:t>i</a:t>
            </a:r>
            <a:r>
              <a:rPr kumimoji="0" lang="uz-Cyrl-UZ" sz="2600" b="0" i="0" u="none" strike="noStrike" cap="none" normalizeH="0" baseline="0" dirty="0" smtClean="0">
                <a:ln>
                  <a:noFill/>
                </a:ln>
                <a:solidFill>
                  <a:srgbClr val="7030A0"/>
                </a:solidFill>
                <a:effectLst/>
                <a:latin typeface="Times New Roman" pitchFamily="18" charset="0"/>
                <a:ea typeface="Times New Roman" panose="02020603050405020304" pitchFamily="18" charset="0"/>
                <a:cs typeface="Times New Roman" pitchFamily="18" charset="0"/>
              </a:rPr>
              <a:t>s  egri  bruslarni,  ayniqsa  mustahkamlikka  hisoblash jarayonlarida  eguvchi  momentning  ta’sirini  alohida  e’tiborga olish, aniqrog’i ularning sof egilishini mufassal o’rganish  zarur.</a:t>
            </a:r>
            <a:endParaRPr kumimoji="0" lang="uz-Cyrl-UZ" sz="2600" b="0" i="0" u="none" strike="noStrike" cap="none" normalizeH="0" baseline="0" dirty="0" smtClean="0">
              <a:ln>
                <a:noFill/>
              </a:ln>
              <a:solidFill>
                <a:srgbClr val="7030A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87931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73621" y="771744"/>
            <a:ext cx="9006189" cy="1231106"/>
          </a:xfrm>
          <a:prstGeom prst="rect">
            <a:avLst/>
          </a:prstGeom>
        </p:spPr>
        <p:txBody>
          <a:bodyPr wrap="square">
            <a:spAutoFit/>
          </a:bodyPr>
          <a:lstStyle/>
          <a:p>
            <a:pPr algn="just">
              <a:spcAft>
                <a:spcPts val="0"/>
              </a:spcAft>
            </a:pPr>
            <a:r>
              <a:rPr lang="en-US" sz="2800" dirty="0" err="1" smtClean="0">
                <a:solidFill>
                  <a:srgbClr val="7030A0"/>
                </a:solidFill>
                <a:latin typeface="Times New Roman" panose="02020603050405020304" pitchFamily="18" charset="0"/>
                <a:ea typeface="Times New Roman" panose="02020603050405020304" pitchFamily="18" charset="0"/>
              </a:rPr>
              <a:t>Ushbu</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ifodalar</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smtClean="0">
                <a:solidFill>
                  <a:schemeClr val="bg1"/>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yetarlacha</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aniq</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natijalar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beradi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en-US" dirty="0">
                <a:solidFill>
                  <a:srgbClr val="7030A0"/>
                </a:solidFill>
                <a:latin typeface="Times New Roman" panose="02020603050405020304" pitchFamily="18" charset="0"/>
                <a:ea typeface="Times New Roman" panose="02020603050405020304" pitchFamily="18" charset="0"/>
              </a:rPr>
              <a:t> </a:t>
            </a:r>
            <a:r>
              <a:rPr lang="en-US" dirty="0" smtClean="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2"/>
          <a:srcRect l="42075" t="42967" r="52721" b="49989"/>
          <a:stretch>
            <a:fillRect/>
          </a:stretch>
        </p:blipFill>
        <p:spPr bwMode="auto">
          <a:xfrm>
            <a:off x="4421750" y="815903"/>
            <a:ext cx="1028921" cy="694233"/>
          </a:xfrm>
          <a:prstGeom prst="rect">
            <a:avLst/>
          </a:prstGeom>
          <a:noFill/>
        </p:spPr>
      </p:pic>
      <p:pic>
        <p:nvPicPr>
          <p:cNvPr id="4" name="Рисунок 3"/>
          <p:cNvPicPr/>
          <p:nvPr/>
        </p:nvPicPr>
        <p:blipFill>
          <a:blip r:embed="rId2"/>
          <a:srcRect l="55779" t="42967" r="37833" b="49989"/>
          <a:stretch>
            <a:fillRect/>
          </a:stretch>
        </p:blipFill>
        <p:spPr bwMode="auto">
          <a:xfrm>
            <a:off x="5922437" y="824600"/>
            <a:ext cx="908556" cy="658152"/>
          </a:xfrm>
          <a:prstGeom prst="rect">
            <a:avLst/>
          </a:prstGeom>
          <a:noFill/>
        </p:spPr>
      </p:pic>
      <p:pic>
        <p:nvPicPr>
          <p:cNvPr id="10" name="Рисунок 9"/>
          <p:cNvPicPr/>
          <p:nvPr/>
        </p:nvPicPr>
        <p:blipFill rotWithShape="1">
          <a:blip r:embed="rId3"/>
          <a:srcRect l="33493" t="36751" r="16507" b="18234"/>
          <a:stretch/>
        </p:blipFill>
        <p:spPr bwMode="auto">
          <a:xfrm>
            <a:off x="2665708" y="2002850"/>
            <a:ext cx="7121472" cy="404923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95468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25348" y="963173"/>
            <a:ext cx="10542494" cy="5262979"/>
          </a:xfrm>
          <a:prstGeom prst="rect">
            <a:avLst/>
          </a:prstGeom>
        </p:spPr>
        <p:txBody>
          <a:bodyPr wrap="square">
            <a:spAutoFit/>
          </a:bodyPr>
          <a:lstStyle/>
          <a:p>
            <a:pPr algn="ctr">
              <a:spcAft>
                <a:spcPts val="0"/>
              </a:spcAft>
            </a:pPr>
            <a:r>
              <a:rPr lang="ru-RU" sz="2800" b="1" dirty="0">
                <a:solidFill>
                  <a:srgbClr val="7030A0"/>
                </a:solidFill>
                <a:latin typeface="Times New Roman" panose="02020603050405020304" pitchFamily="18" charset="0"/>
                <a:ea typeface="Times New Roman" panose="02020603050405020304" pitchFamily="18" charset="0"/>
              </a:rPr>
              <a:t>2.</a:t>
            </a:r>
            <a:r>
              <a:rPr lang="uz-Cyrl-UZ" sz="2800" b="1" dirty="0">
                <a:solidFill>
                  <a:srgbClr val="7030A0"/>
                </a:solidFill>
                <a:latin typeface="Times New Roman" panose="02020603050405020304" pitchFamily="18" charset="0"/>
                <a:ea typeface="Times New Roman" panose="02020603050405020304" pitchFamily="18" charset="0"/>
              </a:rPr>
              <a:t>Kuchlanishlarni hisoblash</a:t>
            </a:r>
            <a:r>
              <a:rPr lang="uz-Cyrl-UZ" sz="2800" b="1" dirty="0" smtClean="0">
                <a:solidFill>
                  <a:srgbClr val="7030A0"/>
                </a:solidFill>
                <a:latin typeface="Times New Roman" panose="02020603050405020304" pitchFamily="18" charset="0"/>
                <a:ea typeface="Times New Roman" panose="02020603050405020304" pitchFamily="18" charset="0"/>
              </a:rPr>
              <a:t>.</a:t>
            </a:r>
            <a:endParaRPr lang="en-US" sz="2800" b="1" dirty="0" smtClean="0">
              <a:solidFill>
                <a:srgbClr val="7030A0"/>
              </a:solidFill>
              <a:latin typeface="Times New Roman" panose="02020603050405020304" pitchFamily="18" charset="0"/>
              <a:ea typeface="Times New Roman" panose="02020603050405020304" pitchFamily="18" charset="0"/>
            </a:endParaRPr>
          </a:p>
          <a:p>
            <a:pPr algn="ctr">
              <a:spcAft>
                <a:spcPts val="0"/>
              </a:spcAft>
            </a:pP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ru-RU" sz="2800" dirty="0" err="1">
                <a:solidFill>
                  <a:srgbClr val="7030A0"/>
                </a:solidFill>
                <a:latin typeface="Times New Roman" panose="02020603050405020304" pitchFamily="18" charset="0"/>
                <a:ea typeface="Times New Roman" panose="02020603050405020304" pitchFamily="18" charset="0"/>
              </a:rPr>
              <a:t>Agar</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egri</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smtClean="0">
                <a:solidFill>
                  <a:srgbClr val="7030A0"/>
                </a:solidFill>
                <a:latin typeface="Times New Roman" panose="02020603050405020304" pitchFamily="18" charset="0"/>
                <a:ea typeface="Times New Roman" panose="02020603050405020304" pitchFamily="18" charset="0"/>
              </a:rPr>
              <a:t>brus</a:t>
            </a:r>
            <a:r>
              <a:rPr lang="ru-RU" sz="2800" dirty="0" smtClean="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faqat</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juft</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kuchta’sirida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bo’lsa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unda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sof</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egilish</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sodir</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bo’ladi</a:t>
            </a:r>
            <a:r>
              <a:rPr lang="ru-RU" sz="2800" dirty="0">
                <a:solidFill>
                  <a:srgbClr val="7030A0"/>
                </a:solidFill>
                <a:latin typeface="Times New Roman" panose="02020603050405020304" pitchFamily="18" charset="0"/>
                <a:ea typeface="Times New Roman" panose="02020603050405020304" pitchFamily="18" charset="0"/>
              </a:rPr>
              <a:t>.</a:t>
            </a:r>
          </a:p>
          <a:p>
            <a:pPr indent="449580" algn="just">
              <a:spcAft>
                <a:spcPts val="0"/>
              </a:spcAft>
            </a:pPr>
            <a:r>
              <a:rPr lang="ru-RU" sz="2800" dirty="0" err="1">
                <a:solidFill>
                  <a:srgbClr val="7030A0"/>
                </a:solidFill>
                <a:latin typeface="Times New Roman" panose="02020603050405020304" pitchFamily="18" charset="0"/>
                <a:ea typeface="Times New Roman" panose="02020603050405020304" pitchFamily="18" charset="0"/>
              </a:rPr>
              <a:t>Egri</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brusning</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ko’ndalang</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kesimlarida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hosil</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bo’luvchi</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normalkuchlanishni</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aniqlashda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quyidagi</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cheklanish</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gipoteza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lardanfaydalanamiz</a:t>
            </a:r>
            <a:r>
              <a:rPr lang="ru-RU" sz="2800" dirty="0">
                <a:solidFill>
                  <a:srgbClr val="7030A0"/>
                </a:solidFill>
                <a:latin typeface="Times New Roman" panose="02020603050405020304" pitchFamily="18" charset="0"/>
                <a:ea typeface="Times New Roman" panose="02020603050405020304" pitchFamily="18" charset="0"/>
              </a:rPr>
              <a:t>:</a:t>
            </a:r>
          </a:p>
          <a:p>
            <a:pPr indent="449580" algn="just">
              <a:spcAft>
                <a:spcPts val="0"/>
              </a:spcAft>
            </a:pPr>
            <a:r>
              <a:rPr lang="ru-RU" sz="2800" dirty="0">
                <a:solidFill>
                  <a:srgbClr val="7030A0"/>
                </a:solidFill>
                <a:latin typeface="Times New Roman" panose="02020603050405020304" pitchFamily="18" charset="0"/>
                <a:ea typeface="Times New Roman" panose="02020603050405020304" pitchFamily="18" charset="0"/>
              </a:rPr>
              <a:t>a)  </a:t>
            </a:r>
            <a:r>
              <a:rPr lang="ru-RU" sz="2800" dirty="0" err="1">
                <a:solidFill>
                  <a:srgbClr val="7030A0"/>
                </a:solidFill>
                <a:latin typeface="Times New Roman" panose="02020603050405020304" pitchFamily="18" charset="0"/>
                <a:ea typeface="Times New Roman" panose="02020603050405020304" pitchFamily="18" charset="0"/>
              </a:rPr>
              <a:t>egri</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brus</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egilganda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uning</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deformatsiyagacha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tekis</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va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o’qqanisbatan</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tik</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bo’lgan</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kesim</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yuzasi</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deformatsiyadan</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keyin</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ham</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tekis</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vao’qqa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tikligicha</a:t>
            </a:r>
            <a:r>
              <a:rPr lang="ru-RU" sz="2800" dirty="0">
                <a:solidFill>
                  <a:srgbClr val="7030A0"/>
                </a:solidFill>
                <a:latin typeface="Times New Roman" panose="02020603050405020304" pitchFamily="18" charset="0"/>
                <a:ea typeface="Times New Roman" panose="02020603050405020304" pitchFamily="18" charset="0"/>
              </a:rPr>
              <a:t> </a:t>
            </a:r>
            <a:r>
              <a:rPr lang="ru-RU" sz="2800" dirty="0" err="1">
                <a:solidFill>
                  <a:srgbClr val="7030A0"/>
                </a:solidFill>
                <a:latin typeface="Times New Roman" panose="02020603050405020304" pitchFamily="18" charset="0"/>
                <a:ea typeface="Times New Roman" panose="02020603050405020304" pitchFamily="18" charset="0"/>
              </a:rPr>
              <a:t>qoladi</a:t>
            </a:r>
            <a:r>
              <a:rPr lang="ru-RU" sz="2800" dirty="0">
                <a:solidFill>
                  <a:srgbClr val="7030A0"/>
                </a:solidFill>
                <a:latin typeface="Times New Roman" panose="02020603050405020304" pitchFamily="18" charset="0"/>
                <a:ea typeface="Times New Roman" panose="02020603050405020304" pitchFamily="18" charset="0"/>
              </a:rPr>
              <a:t>;</a:t>
            </a:r>
          </a:p>
          <a:p>
            <a:pPr indent="449580" algn="just">
              <a:spcAft>
                <a:spcPts val="0"/>
              </a:spcAft>
            </a:pPr>
            <a:r>
              <a:rPr lang="en-US" sz="2800" dirty="0">
                <a:solidFill>
                  <a:srgbClr val="7030A0"/>
                </a:solidFill>
                <a:latin typeface="Times New Roman" panose="02020603050405020304" pitchFamily="18" charset="0"/>
                <a:ea typeface="Times New Roman" panose="02020603050405020304" pitchFamily="18" charset="0"/>
              </a:rPr>
              <a:t>b)  </a:t>
            </a:r>
            <a:r>
              <a:rPr lang="en-US" sz="2800" dirty="0" err="1">
                <a:solidFill>
                  <a:srgbClr val="7030A0"/>
                </a:solidFill>
                <a:latin typeface="Times New Roman" panose="02020603050405020304" pitchFamily="18" charset="0"/>
                <a:ea typeface="Times New Roman" panose="02020603050405020304" pitchFamily="18" charset="0"/>
              </a:rPr>
              <a:t>egri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burus</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egilganda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chiziqli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tolalari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bir-birlariga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bosim</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ko’rsatmaydi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01233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srcRect l="43465" t="63982" r="27278" b="16911"/>
          <a:stretch>
            <a:fillRect/>
          </a:stretch>
        </p:blipFill>
        <p:spPr bwMode="auto">
          <a:xfrm>
            <a:off x="3575786" y="3052938"/>
            <a:ext cx="3525371" cy="1365735"/>
          </a:xfrm>
          <a:prstGeom prst="rect">
            <a:avLst/>
          </a:prstGeom>
          <a:noFill/>
        </p:spPr>
      </p:pic>
      <p:pic>
        <p:nvPicPr>
          <p:cNvPr id="3" name="Рисунок 2"/>
          <p:cNvPicPr/>
          <p:nvPr/>
        </p:nvPicPr>
        <p:blipFill rotWithShape="1">
          <a:blip r:embed="rId3">
            <a:lum bright="-30000" contrast="40000"/>
          </a:blip>
          <a:srcRect l="36372" t="51083" r="22729" b="24128"/>
          <a:stretch/>
        </p:blipFill>
        <p:spPr bwMode="auto">
          <a:xfrm>
            <a:off x="2963347" y="4961964"/>
            <a:ext cx="5029219" cy="1314850"/>
          </a:xfrm>
          <a:prstGeom prst="rect">
            <a:avLst/>
          </a:prstGeom>
          <a:noFill/>
        </p:spPr>
      </p:pic>
      <p:sp>
        <p:nvSpPr>
          <p:cNvPr id="4" name="Прямоугольник 3"/>
          <p:cNvSpPr/>
          <p:nvPr/>
        </p:nvSpPr>
        <p:spPr>
          <a:xfrm>
            <a:off x="862435" y="604685"/>
            <a:ext cx="9829799" cy="2246769"/>
          </a:xfrm>
          <a:prstGeom prst="rect">
            <a:avLst/>
          </a:prstGeom>
        </p:spPr>
        <p:txBody>
          <a:bodyPr wrap="square">
            <a:spAutoFit/>
          </a:bodyPr>
          <a:lstStyle/>
          <a:p>
            <a:pPr indent="449580" algn="just">
              <a:spcAft>
                <a:spcPts val="0"/>
              </a:spcAft>
            </a:pPr>
            <a:r>
              <a:rPr lang="en-US" sz="2800" dirty="0" err="1" smtClean="0">
                <a:solidFill>
                  <a:srgbClr val="7030A0"/>
                </a:solidFill>
                <a:latin typeface="Times New Roman" panose="02020603050405020304" pitchFamily="18" charset="0"/>
                <a:ea typeface="Times New Roman" panose="02020603050405020304" pitchFamily="18" charset="0"/>
              </a:rPr>
              <a:t>Quyidagi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shakldagi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a:solidFill>
                  <a:srgbClr val="7030A0"/>
                </a:solidFill>
                <a:latin typeface="Times New Roman" panose="02020603050405020304" pitchFamily="18" charset="0"/>
                <a:ea typeface="Times New Roman" panose="02020603050405020304" pitchFamily="18" charset="0"/>
              </a:rPr>
              <a:t>b  da  </a:t>
            </a:r>
            <a:r>
              <a:rPr lang="en-US" sz="2800" dirty="0" err="1">
                <a:solidFill>
                  <a:srgbClr val="7030A0"/>
                </a:solidFill>
                <a:latin typeface="Times New Roman" panose="02020603050405020304" pitchFamily="18" charset="0"/>
                <a:ea typeface="Times New Roman" panose="02020603050405020304" pitchFamily="18" charset="0"/>
              </a:rPr>
              <a:t>keltirilgan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bo’lakcha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uchun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qo’yidagi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muvozanat</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tenglamalarini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yozamiz</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sz="2800" dirty="0">
                <a:solidFill>
                  <a:srgbClr val="7030A0"/>
                </a:solidFill>
                <a:latin typeface="Times New Roman" panose="02020603050405020304" pitchFamily="18" charset="0"/>
                <a:ea typeface="Times New Roman" panose="02020603050405020304" pitchFamily="18" charset="0"/>
              </a:rPr>
              <a:t>Bu  </a:t>
            </a:r>
            <a:r>
              <a:rPr lang="en-US" sz="2800" dirty="0" err="1">
                <a:solidFill>
                  <a:srgbClr val="7030A0"/>
                </a:solidFill>
                <a:latin typeface="Times New Roman" panose="02020603050405020304" pitchFamily="18" charset="0"/>
                <a:ea typeface="Times New Roman" panose="02020603050405020304" pitchFamily="18" charset="0"/>
              </a:rPr>
              <a:t>formuladagi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uchinchi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integralning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nolga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tengligi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kesimyuzasining</a:t>
            </a:r>
            <a:r>
              <a:rPr lang="en-US" sz="2800" dirty="0">
                <a:solidFill>
                  <a:srgbClr val="7030A0"/>
                </a:solidFill>
                <a:latin typeface="Times New Roman" panose="02020603050405020304" pitchFamily="18" charset="0"/>
                <a:ea typeface="Times New Roman" panose="02020603050405020304" pitchFamily="18" charset="0"/>
              </a:rPr>
              <a:t>  y   </a:t>
            </a:r>
            <a:r>
              <a:rPr lang="en-US" sz="2800" dirty="0" err="1">
                <a:solidFill>
                  <a:srgbClr val="7030A0"/>
                </a:solidFill>
                <a:latin typeface="Times New Roman" panose="02020603050405020304" pitchFamily="18" charset="0"/>
                <a:ea typeface="Times New Roman" panose="02020603050405020304" pitchFamily="18" charset="0"/>
              </a:rPr>
              <a:t>o’qiga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nisbatan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simmetrik</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ekanligidan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dalolat</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beradi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258245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lum contrast="-20000"/>
          </a:blip>
          <a:srcRect l="40767" t="38649" r="28696" b="21873"/>
          <a:stretch/>
        </p:blipFill>
        <p:spPr bwMode="auto">
          <a:xfrm>
            <a:off x="3210429" y="924069"/>
            <a:ext cx="5685598" cy="2896263"/>
          </a:xfrm>
          <a:prstGeom prst="rect">
            <a:avLst/>
          </a:prstGeom>
          <a:noFill/>
        </p:spPr>
      </p:pic>
      <p:sp>
        <p:nvSpPr>
          <p:cNvPr id="3" name="Прямоугольник 2"/>
          <p:cNvSpPr/>
          <p:nvPr/>
        </p:nvSpPr>
        <p:spPr>
          <a:xfrm>
            <a:off x="967505" y="4037220"/>
            <a:ext cx="10367683" cy="3046988"/>
          </a:xfrm>
          <a:prstGeom prst="rect">
            <a:avLst/>
          </a:prstGeom>
        </p:spPr>
        <p:txBody>
          <a:bodyPr wrap="square">
            <a:spAutoFit/>
          </a:bodyPr>
          <a:lstStyle/>
          <a:p>
            <a:pPr indent="449580" algn="just">
              <a:spcAft>
                <a:spcPts val="0"/>
              </a:spcAft>
            </a:pPr>
            <a:r>
              <a:rPr lang="en-US" sz="2800" dirty="0" err="1">
                <a:solidFill>
                  <a:srgbClr val="7030A0"/>
                </a:solidFill>
                <a:latin typeface="Times New Roman" panose="02020603050405020304" pitchFamily="18" charset="0"/>
                <a:ea typeface="Times New Roman" panose="02020603050405020304" pitchFamily="18" charset="0"/>
              </a:rPr>
              <a:t>Eguvchi</a:t>
            </a:r>
            <a:r>
              <a:rPr lang="en-US" sz="2800" dirty="0">
                <a:solidFill>
                  <a:srgbClr val="7030A0"/>
                </a:solidFill>
                <a:latin typeface="Times New Roman" panose="02020603050405020304" pitchFamily="18" charset="0"/>
                <a:ea typeface="Times New Roman" panose="02020603050405020304" pitchFamily="18" charset="0"/>
              </a:rPr>
              <a:t> moment </a:t>
            </a:r>
            <a:r>
              <a:rPr lang="en-US" sz="2800" dirty="0" err="1">
                <a:solidFill>
                  <a:srgbClr val="7030A0"/>
                </a:solidFill>
                <a:latin typeface="Times New Roman" panose="02020603050405020304" pitchFamily="18" charset="0"/>
                <a:ea typeface="Times New Roman" panose="02020603050405020304" pitchFamily="18" charset="0"/>
              </a:rPr>
              <a:t>ta’sirida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brusdan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ajratilgan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bo’lakchaning</a:t>
            </a:r>
            <a:r>
              <a:rPr lang="en-US" sz="2800" dirty="0">
                <a:solidFill>
                  <a:srgbClr val="7030A0"/>
                </a:solidFill>
                <a:latin typeface="Times New Roman" panose="02020603050405020304" pitchFamily="18" charset="0"/>
                <a:ea typeface="Times New Roman" panose="02020603050405020304" pitchFamily="18" charset="0"/>
              </a:rPr>
              <a:t> chap </a:t>
            </a:r>
            <a:r>
              <a:rPr lang="en-US" sz="2800" dirty="0" err="1">
                <a:solidFill>
                  <a:srgbClr val="7030A0"/>
                </a:solidFill>
                <a:latin typeface="Times New Roman" panose="02020603050405020304" pitchFamily="18" charset="0"/>
                <a:ea typeface="Times New Roman" panose="02020603050405020304" pitchFamily="18" charset="0"/>
              </a:rPr>
              <a:t>va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kesimlari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tegishlicha</a:t>
            </a:r>
            <a:r>
              <a:rPr lang="en-US" sz="2800" dirty="0">
                <a:solidFill>
                  <a:srgbClr val="7030A0"/>
                </a:solidFill>
                <a:latin typeface="Times New Roman" panose="02020603050405020304" pitchFamily="18" charset="0"/>
                <a:ea typeface="Times New Roman" panose="02020603050405020304" pitchFamily="18" charset="0"/>
              </a:rPr>
              <a:t>  C</a:t>
            </a:r>
            <a:r>
              <a:rPr lang="en-US" sz="2800" baseline="-25000" dirty="0">
                <a:solidFill>
                  <a:srgbClr val="7030A0"/>
                </a:solidFill>
                <a:latin typeface="Times New Roman" panose="02020603050405020304" pitchFamily="18" charset="0"/>
                <a:ea typeface="Times New Roman" panose="02020603050405020304" pitchFamily="18" charset="0"/>
              </a:rPr>
              <a:t>1</a:t>
            </a:r>
            <a:r>
              <a:rPr lang="en-US" sz="2800" dirty="0">
                <a:solidFill>
                  <a:srgbClr val="7030A0"/>
                </a:solidFill>
                <a:latin typeface="Times New Roman" panose="02020603050405020304" pitchFamily="18" charset="0"/>
                <a:ea typeface="Times New Roman" panose="02020603050405020304" pitchFamily="18" charset="0"/>
              </a:rPr>
              <a:t>C</a:t>
            </a:r>
            <a:r>
              <a:rPr lang="en-US" sz="2800" baseline="-25000" dirty="0">
                <a:solidFill>
                  <a:srgbClr val="7030A0"/>
                </a:solidFill>
                <a:latin typeface="Times New Roman" panose="02020603050405020304" pitchFamily="18" charset="0"/>
                <a:ea typeface="Times New Roman" panose="02020603050405020304" pitchFamily="18" charset="0"/>
              </a:rPr>
              <a:t>1</a:t>
            </a:r>
            <a:r>
              <a:rPr lang="en-US" sz="2800" baseline="30000" dirty="0">
                <a:solidFill>
                  <a:srgbClr val="7030A0"/>
                </a:solidFill>
                <a:latin typeface="Times New Roman" panose="02020603050405020304" pitchFamily="18" charset="0"/>
                <a:ea typeface="Times New Roman" panose="02020603050405020304" pitchFamily="18" charset="0"/>
              </a:rPr>
              <a:t>' </a:t>
            </a:r>
            <a:r>
              <a:rPr lang="uz-Cyrl-UZ" sz="2800" dirty="0">
                <a:solidFill>
                  <a:srgbClr val="7030A0"/>
                </a:solidFill>
                <a:latin typeface="Times New Roman" panose="02020603050405020304" pitchFamily="18" charset="0"/>
                <a:ea typeface="Times New Roman" panose="02020603050405020304" pitchFamily="18" charset="0"/>
              </a:rPr>
              <a:t>va </a:t>
            </a:r>
            <a:r>
              <a:rPr lang="en-US" sz="2800" dirty="0">
                <a:solidFill>
                  <a:srgbClr val="7030A0"/>
                </a:solidFill>
                <a:latin typeface="Times New Roman" panose="02020603050405020304" pitchFamily="18" charset="0"/>
                <a:ea typeface="Times New Roman" panose="02020603050405020304" pitchFamily="18" charset="0"/>
              </a:rPr>
              <a:t>D</a:t>
            </a:r>
            <a:r>
              <a:rPr lang="uz-Cyrl-UZ" sz="2800" baseline="-25000" dirty="0">
                <a:solidFill>
                  <a:srgbClr val="7030A0"/>
                </a:solidFill>
                <a:latin typeface="Times New Roman" panose="02020603050405020304" pitchFamily="18" charset="0"/>
                <a:ea typeface="Times New Roman" panose="02020603050405020304" pitchFamily="18" charset="0"/>
              </a:rPr>
              <a:t>1</a:t>
            </a:r>
            <a:r>
              <a:rPr lang="en-US" sz="2800" dirty="0">
                <a:solidFill>
                  <a:srgbClr val="7030A0"/>
                </a:solidFill>
                <a:latin typeface="Times New Roman" panose="02020603050405020304" pitchFamily="18" charset="0"/>
                <a:ea typeface="Times New Roman" panose="02020603050405020304" pitchFamily="18" charset="0"/>
              </a:rPr>
              <a:t> D</a:t>
            </a:r>
            <a:r>
              <a:rPr lang="uz-Cyrl-UZ" sz="2800" baseline="-25000" dirty="0">
                <a:solidFill>
                  <a:srgbClr val="7030A0"/>
                </a:solidFill>
                <a:latin typeface="Times New Roman" panose="02020603050405020304" pitchFamily="18" charset="0"/>
                <a:ea typeface="Times New Roman" panose="02020603050405020304" pitchFamily="18" charset="0"/>
              </a:rPr>
              <a:t>1</a:t>
            </a:r>
            <a:r>
              <a:rPr lang="uz-Cyrl-UZ" sz="2800" baseline="30000" dirty="0">
                <a:solidFill>
                  <a:srgbClr val="7030A0"/>
                </a:solidFill>
                <a:latin typeface="Times New Roman" panose="02020603050405020304" pitchFamily="18" charset="0"/>
                <a:ea typeface="Times New Roman" panose="02020603050405020304" pitchFamily="18" charset="0"/>
              </a:rPr>
              <a:t>'</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neytral</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o’qlar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atrofidama’lum</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burchakka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aylanadi</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Pirovardida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neytral</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o’qdanyuqorida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joylashgan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tolalar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cho’zilib</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pastkilari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siqiladi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neytralqatlam</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ustida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yotgan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tolalarning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uzunligi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esa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o’zgarmasdan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qoladi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endParaRPr lang="ru-RU" sz="24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93265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486249860"/>
              </p:ext>
            </p:extLst>
          </p:nvPr>
        </p:nvGraphicFramePr>
        <p:xfrm>
          <a:off x="820271" y="922149"/>
          <a:ext cx="10367683" cy="53546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9407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03412" y="282389"/>
            <a:ext cx="4766033" cy="369332"/>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qatlamdan</a:t>
            </a:r>
            <a:r>
              <a:rPr lang="en-US" dirty="0">
                <a:solidFill>
                  <a:srgbClr val="7030A0"/>
                </a:solidFill>
                <a:latin typeface="Times New Roman" panose="02020603050405020304" pitchFamily="18" charset="0"/>
                <a:ea typeface="Times New Roman" panose="02020603050405020304" pitchFamily="18" charset="0"/>
              </a:rPr>
              <a:t>  y   </a:t>
            </a:r>
            <a:r>
              <a:rPr lang="en-US" dirty="0" err="1">
                <a:solidFill>
                  <a:srgbClr val="7030A0"/>
                </a:solidFill>
                <a:latin typeface="Times New Roman" panose="02020603050405020304" pitchFamily="18" charset="0"/>
                <a:ea typeface="Times New Roman" panose="02020603050405020304" pitchFamily="18" charset="0"/>
              </a:rPr>
              <a:t>masofada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joylashgan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pq</a:t>
            </a:r>
            <a:r>
              <a:rPr lang="en-US" dirty="0">
                <a:solidFill>
                  <a:srgbClr val="7030A0"/>
                </a:solidFill>
                <a:latin typeface="Times New Roman" panose="02020603050405020304" pitchFamily="18" charset="0"/>
                <a:ea typeface="Times New Roman" panose="02020603050405020304" pitchFamily="18" charset="0"/>
              </a:rPr>
              <a:t> </a:t>
            </a:r>
            <a:endParaRPr lang="ru-RU" dirty="0">
              <a:solidFill>
                <a:srgbClr val="7030A0"/>
              </a:solidFill>
            </a:endParaRPr>
          </a:p>
        </p:txBody>
      </p:sp>
      <p:pic>
        <p:nvPicPr>
          <p:cNvPr id="3" name="Рисунок 2"/>
          <p:cNvPicPr/>
          <p:nvPr/>
        </p:nvPicPr>
        <p:blipFill>
          <a:blip r:embed="rId2"/>
          <a:srcRect l="53748" t="51451" r="37016" b="45427"/>
          <a:stretch>
            <a:fillRect/>
          </a:stretch>
        </p:blipFill>
        <p:spPr bwMode="auto">
          <a:xfrm>
            <a:off x="5685043" y="348310"/>
            <a:ext cx="1361216" cy="303411"/>
          </a:xfrm>
          <a:prstGeom prst="rect">
            <a:avLst/>
          </a:prstGeom>
          <a:noFill/>
        </p:spPr>
      </p:pic>
      <p:sp>
        <p:nvSpPr>
          <p:cNvPr id="4" name="Прямоугольник 3"/>
          <p:cNvSpPr/>
          <p:nvPr/>
        </p:nvSpPr>
        <p:spPr>
          <a:xfrm>
            <a:off x="7227238" y="282389"/>
            <a:ext cx="3197029" cy="369332"/>
          </a:xfrm>
          <a:prstGeom prst="rect">
            <a:avLst/>
          </a:prstGeom>
        </p:spPr>
        <p:txBody>
          <a:bodyPr wrap="non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tolaningdeformatsiyagacha</a:t>
            </a:r>
            <a:r>
              <a:rPr lang="en-US" dirty="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3074" name="Рисунок 12"/>
          <p:cNvPicPr>
            <a:picLocks noChangeAspect="1" noChangeArrowheads="1"/>
          </p:cNvPicPr>
          <p:nvPr/>
        </p:nvPicPr>
        <p:blipFill>
          <a:blip r:embed="rId2">
            <a:extLst>
              <a:ext uri="{28A0092B-C50C-407E-A947-70E740481C1C}">
                <a14:useLocalDpi xmlns:a14="http://schemas.microsoft.com/office/drawing/2010/main" val="0"/>
              </a:ext>
            </a:extLst>
          </a:blip>
          <a:srcRect l="53860" t="58022" r="36949" b="38544"/>
          <a:stretch>
            <a:fillRect/>
          </a:stretch>
        </p:blipFill>
        <p:spPr bwMode="auto">
          <a:xfrm>
            <a:off x="2365834" y="2419824"/>
            <a:ext cx="1244600" cy="260350"/>
          </a:xfrm>
          <a:prstGeom prst="rect">
            <a:avLst/>
          </a:prstGeom>
          <a:noFill/>
          <a:extLst>
            <a:ext uri="{909E8E84-426E-40DD-AFC4-6F175D3DCCD1}">
              <a14:hiddenFill xmlns:a14="http://schemas.microsoft.com/office/drawing/2010/main">
                <a:solidFill>
                  <a:srgbClr val="FFFFFF"/>
                </a:solidFill>
              </a14:hiddenFill>
            </a:ext>
          </a:extLst>
        </p:spPr>
      </p:pic>
      <p:pic>
        <p:nvPicPr>
          <p:cNvPr id="3073" name="Рисунок 13"/>
          <p:cNvPicPr>
            <a:picLocks noChangeAspect="1" noChangeArrowheads="1"/>
          </p:cNvPicPr>
          <p:nvPr/>
        </p:nvPicPr>
        <p:blipFill>
          <a:blip r:embed="rId2">
            <a:extLst>
              <a:ext uri="{28A0092B-C50C-407E-A947-70E740481C1C}">
                <a14:useLocalDpi xmlns:a14="http://schemas.microsoft.com/office/drawing/2010/main" val="0"/>
              </a:ext>
            </a:extLst>
          </a:blip>
          <a:srcRect l="42116" t="64510" r="25253" b="28392"/>
          <a:stretch>
            <a:fillRect/>
          </a:stretch>
        </p:blipFill>
        <p:spPr bwMode="auto">
          <a:xfrm>
            <a:off x="1401427" y="2848196"/>
            <a:ext cx="4418013" cy="53816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0071846" y="343944"/>
            <a:ext cx="193575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bo’lgan</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uzunligi</a:t>
            </a:r>
            <a:endParaRPr kumimoji="0" lang="en-US" sz="1800" b="0" i="0" u="none" strike="noStrike" cap="none" normalizeH="0" baseline="0" dirty="0" smtClean="0">
              <a:ln>
                <a:noFill/>
              </a:ln>
              <a:solidFill>
                <a:srgbClr val="7030A0"/>
              </a:solidFill>
              <a:effectLst/>
              <a:latin typeface="Arial" panose="020B0604020202020204" pitchFamily="34" charset="0"/>
            </a:endParaRPr>
          </a:p>
        </p:txBody>
      </p:sp>
      <p:sp>
        <p:nvSpPr>
          <p:cNvPr id="6" name="Rectangle 4"/>
          <p:cNvSpPr>
            <a:spLocks noChangeArrowheads="1"/>
          </p:cNvSpPr>
          <p:nvPr/>
        </p:nvSpPr>
        <p:spPr bwMode="auto">
          <a:xfrm>
            <a:off x="923363" y="1206834"/>
            <a:ext cx="7902389"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t/>
            </a:r>
            <a:br>
              <a:rPr kumimoji="0" lang="ru-RU" sz="12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b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ga</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teng</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bo’ladi</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egilish</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natijasida</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bu</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tola</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qq</a:t>
            </a:r>
            <a:r>
              <a:rPr kumimoji="0" lang="en-US" sz="1400" b="0" i="0" u="none" strike="noStrike" cap="none" normalizeH="0" baseline="-30000" dirty="0" smtClean="0">
                <a:ln>
                  <a:noFill/>
                </a:ln>
                <a:solidFill>
                  <a:srgbClr val="7030A0"/>
                </a:solidFill>
                <a:effectLst/>
                <a:latin typeface="Arial" panose="020B0604020202020204" pitchFamily="34" charset="0"/>
                <a:ea typeface="Times New Roman" panose="02020603050405020304" pitchFamily="18" charset="0"/>
              </a:rPr>
              <a:t>1</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uzunlikka</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cho’ziladi</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endParaRPr kumimoji="0" lang="en-US" sz="1800" b="0" i="0" u="none" strike="noStrike" cap="none" normalizeH="0" baseline="0" dirty="0" smtClean="0">
              <a:ln>
                <a:noFill/>
              </a:ln>
              <a:solidFill>
                <a:srgbClr val="7030A0"/>
              </a:solidFill>
              <a:effectLst/>
              <a:latin typeface="Arial" panose="020B0604020202020204" pitchFamily="34" charset="0"/>
            </a:endParaRPr>
          </a:p>
        </p:txBody>
      </p:sp>
      <p:sp>
        <p:nvSpPr>
          <p:cNvPr id="7" name="Rectangle 5"/>
          <p:cNvSpPr>
            <a:spLocks noChangeArrowheads="1"/>
          </p:cNvSpPr>
          <p:nvPr/>
        </p:nvSpPr>
        <p:spPr bwMode="auto">
          <a:xfrm>
            <a:off x="1080246" y="1772818"/>
            <a:ext cx="9838765"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t/>
            </a:r>
            <a:br>
              <a:rPr kumimoji="0" lang="ru-RU" sz="12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b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U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holda</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pq</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tolaning</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nisbiy</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1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cho’zilishi</a:t>
            </a:r>
            <a:r>
              <a:rPr kumimoji="0" lang="en-US" sz="1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a:t>
            </a:r>
            <a:endParaRPr kumimoji="0" lang="en-US" sz="1800" b="0" i="0" u="none" strike="noStrike" cap="none" normalizeH="0" baseline="0" dirty="0" smtClean="0">
              <a:ln>
                <a:noFill/>
              </a:ln>
              <a:solidFill>
                <a:srgbClr val="7030A0"/>
              </a:solidFill>
              <a:effectLst/>
              <a:latin typeface="Arial" panose="020B0604020202020204" pitchFamily="34" charset="0"/>
            </a:endParaRPr>
          </a:p>
        </p:txBody>
      </p:sp>
      <p:sp>
        <p:nvSpPr>
          <p:cNvPr id="10" name="Прямоугольник 9"/>
          <p:cNvSpPr/>
          <p:nvPr/>
        </p:nvSpPr>
        <p:spPr>
          <a:xfrm>
            <a:off x="923363" y="3386358"/>
            <a:ext cx="6096000" cy="1138773"/>
          </a:xfrm>
          <a:prstGeom prst="rect">
            <a:avLst/>
          </a:prstGeom>
        </p:spPr>
        <p:txBody>
          <a:bodyPr>
            <a:spAutoFit/>
          </a:bodyPr>
          <a:lstStyle/>
          <a:p>
            <a:pPr algn="just">
              <a:spcAft>
                <a:spcPts val="0"/>
              </a:spcAft>
            </a:pPr>
            <a:r>
              <a:rPr lang="en-US" dirty="0">
                <a:solidFill>
                  <a:schemeClr val="bg1"/>
                </a:solidFill>
                <a:latin typeface="Times New Roman" panose="02020603050405020304" pitchFamily="18" charset="0"/>
                <a:ea typeface="Times New Roman" panose="02020603050405020304" pitchFamily="18" charset="0"/>
              </a:rPr>
              <a:t> </a:t>
            </a:r>
            <a:endParaRPr lang="ru-RU" sz="1600" dirty="0">
              <a:solidFill>
                <a:schemeClr val="bg1"/>
              </a:solidFill>
              <a:latin typeface="Times New Roman" panose="02020603050405020304" pitchFamily="18" charset="0"/>
              <a:ea typeface="Times New Roman" panose="02020603050405020304" pitchFamily="18" charset="0"/>
            </a:endParaRPr>
          </a:p>
          <a:p>
            <a:pPr algn="just">
              <a:spcAft>
                <a:spcPts val="0"/>
              </a:spcAft>
            </a:pPr>
            <a:r>
              <a:rPr lang="en-US" dirty="0">
                <a:solidFill>
                  <a:srgbClr val="7030A0"/>
                </a:solidFill>
                <a:latin typeface="Times New Roman" panose="02020603050405020304" pitchFamily="18" charset="0"/>
                <a:ea typeface="Times New Roman" panose="02020603050405020304" pitchFamily="18" charset="0"/>
              </a:rPr>
              <a:t>b) </a:t>
            </a:r>
            <a:r>
              <a:rPr lang="en-US" dirty="0" err="1">
                <a:solidFill>
                  <a:srgbClr val="7030A0"/>
                </a:solidFill>
                <a:latin typeface="Times New Roman" panose="02020603050405020304" pitchFamily="18" charset="0"/>
                <a:ea typeface="Times New Roman" panose="02020603050405020304" pitchFamily="18" charset="0"/>
              </a:rPr>
              <a:t>ifodani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nazarda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tutib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Guk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qonunini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yozamiz</a:t>
            </a:r>
            <a:r>
              <a:rPr lang="en-US" dirty="0">
                <a:solidFill>
                  <a:srgbClr val="7030A0"/>
                </a:solidFill>
                <a:latin typeface="Times New Roman" panose="02020603050405020304" pitchFamily="18" charset="0"/>
                <a:ea typeface="Times New Roman" panose="02020603050405020304" pitchFamily="18" charset="0"/>
              </a:rPr>
              <a:t>:  </a:t>
            </a:r>
            <a:r>
              <a:rPr lang="ru-RU" dirty="0">
                <a:solidFill>
                  <a:srgbClr val="7030A0"/>
                </a:solidFill>
                <a:latin typeface="Times New Roman" panose="02020603050405020304" pitchFamily="18" charset="0"/>
                <a:ea typeface="Times New Roman" panose="02020603050405020304" pitchFamily="18" charset="0"/>
              </a:rPr>
              <a:t>σ</a:t>
            </a:r>
            <a:r>
              <a:rPr lang="en-US" dirty="0">
                <a:solidFill>
                  <a:srgbClr val="7030A0"/>
                </a:solidFill>
                <a:latin typeface="Times New Roman" panose="02020603050405020304" pitchFamily="18" charset="0"/>
                <a:ea typeface="Times New Roman" panose="02020603050405020304" pitchFamily="18" charset="0"/>
              </a:rPr>
              <a:t>=E</a:t>
            </a:r>
            <a:r>
              <a:rPr lang="ru-RU" dirty="0" smtClean="0">
                <a:solidFill>
                  <a:srgbClr val="7030A0"/>
                </a:solidFill>
                <a:latin typeface="Times New Roman" panose="02020603050405020304" pitchFamily="18" charset="0"/>
                <a:ea typeface="Times New Roman" panose="02020603050405020304" pitchFamily="18" charset="0"/>
              </a:rPr>
              <a:t>ε</a:t>
            </a:r>
            <a:r>
              <a:rPr lang="en-US" dirty="0" smtClean="0">
                <a:solidFill>
                  <a:srgbClr val="7030A0"/>
                </a:solidFill>
                <a:latin typeface="Times New Roman" panose="02020603050405020304" pitchFamily="18" charset="0"/>
                <a:ea typeface="Times New Roman" panose="02020603050405020304" pitchFamily="18" charset="0"/>
              </a:rPr>
              <a:t> </a:t>
            </a:r>
          </a:p>
          <a:p>
            <a:pPr algn="just">
              <a:spcAft>
                <a:spcPts val="0"/>
              </a:spcAft>
            </a:pPr>
            <a:r>
              <a:rPr lang="en-US" sz="1600" dirty="0" err="1" smtClean="0">
                <a:solidFill>
                  <a:srgbClr val="7030A0"/>
                </a:solidFill>
                <a:latin typeface="Times New Roman" panose="02020603050405020304" pitchFamily="18" charset="0"/>
                <a:ea typeface="Times New Roman" panose="02020603050405020304" pitchFamily="18" charset="0"/>
              </a:rPr>
              <a:t>yoki</a:t>
            </a:r>
            <a:endParaRPr lang="en-US" sz="1600" dirty="0" smtClean="0">
              <a:solidFill>
                <a:srgbClr val="7030A0"/>
              </a:solidFill>
              <a:latin typeface="Times New Roman" panose="02020603050405020304" pitchFamily="18" charset="0"/>
              <a:ea typeface="Times New Roman" panose="02020603050405020304" pitchFamily="18" charset="0"/>
            </a:endParaRPr>
          </a:p>
          <a:p>
            <a:pPr algn="just">
              <a:spcAft>
                <a:spcPts val="0"/>
              </a:spcAft>
            </a:pPr>
            <a:endParaRPr lang="ru-RU" sz="1600" dirty="0">
              <a:solidFill>
                <a:schemeClr val="bg1"/>
              </a:solidFill>
              <a:effectLst/>
              <a:latin typeface="Times New Roman" panose="02020603050405020304" pitchFamily="18" charset="0"/>
              <a:ea typeface="Times New Roman" panose="02020603050405020304" pitchFamily="18" charset="0"/>
            </a:endParaRPr>
          </a:p>
        </p:txBody>
      </p:sp>
      <p:pic>
        <p:nvPicPr>
          <p:cNvPr id="15" name="Рисунок 14"/>
          <p:cNvPicPr/>
          <p:nvPr/>
        </p:nvPicPr>
        <p:blipFill>
          <a:blip r:embed="rId2"/>
          <a:srcRect l="43819" t="81248" r="27235" b="12459"/>
          <a:stretch>
            <a:fillRect/>
          </a:stretch>
        </p:blipFill>
        <p:spPr bwMode="auto">
          <a:xfrm>
            <a:off x="1080246" y="4507455"/>
            <a:ext cx="3917950" cy="476250"/>
          </a:xfrm>
          <a:prstGeom prst="rect">
            <a:avLst/>
          </a:prstGeom>
          <a:noFill/>
        </p:spPr>
      </p:pic>
      <p:sp>
        <p:nvSpPr>
          <p:cNvPr id="11" name="Прямоугольник 10"/>
          <p:cNvSpPr/>
          <p:nvPr/>
        </p:nvSpPr>
        <p:spPr>
          <a:xfrm>
            <a:off x="923363" y="5276896"/>
            <a:ext cx="2672526" cy="369332"/>
          </a:xfrm>
          <a:prstGeom prst="rect">
            <a:avLst/>
          </a:prstGeom>
        </p:spPr>
        <p:txBody>
          <a:bodyPr wrap="none">
            <a:spAutoFit/>
          </a:bodyPr>
          <a:lstStyle/>
          <a:p>
            <a:r>
              <a:rPr lang="en-US" dirty="0" err="1">
                <a:solidFill>
                  <a:srgbClr val="7030A0"/>
                </a:solidFill>
                <a:latin typeface="Times New Roman" panose="02020603050405020304" pitchFamily="18" charset="0"/>
                <a:ea typeface="Times New Roman" panose="02020603050405020304" pitchFamily="18" charset="0"/>
              </a:rPr>
              <a:t>har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bir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ko’ndalang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a:t>
            </a:r>
            <a:endParaRPr lang="ru-RU" dirty="0">
              <a:solidFill>
                <a:srgbClr val="7030A0"/>
              </a:solidFill>
            </a:endParaRPr>
          </a:p>
        </p:txBody>
      </p:sp>
      <p:pic>
        <p:nvPicPr>
          <p:cNvPr id="17" name="Рисунок 16"/>
          <p:cNvPicPr/>
          <p:nvPr/>
        </p:nvPicPr>
        <p:blipFill>
          <a:blip r:embed="rId3"/>
          <a:srcRect/>
          <a:stretch>
            <a:fillRect/>
          </a:stretch>
        </p:blipFill>
        <p:spPr bwMode="auto">
          <a:xfrm>
            <a:off x="3794068" y="5242804"/>
            <a:ext cx="704215" cy="437515"/>
          </a:xfrm>
          <a:prstGeom prst="rect">
            <a:avLst/>
          </a:prstGeom>
          <a:noFill/>
        </p:spPr>
      </p:pic>
      <p:sp>
        <p:nvSpPr>
          <p:cNvPr id="12" name="Прямоугольник 11"/>
          <p:cNvSpPr/>
          <p:nvPr/>
        </p:nvSpPr>
        <p:spPr>
          <a:xfrm>
            <a:off x="4696462" y="5242804"/>
            <a:ext cx="6096000" cy="646331"/>
          </a:xfrm>
          <a:prstGeom prst="rect">
            <a:avLst/>
          </a:prstGeom>
        </p:spPr>
        <p:txBody>
          <a:bodyPr>
            <a:spAutoFit/>
          </a:bodyPr>
          <a:lstStyle/>
          <a:p>
            <a:pPr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o’zgarmas</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miqdor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hisoblanadi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en-US" dirty="0">
                <a:solidFill>
                  <a:srgbClr val="7030A0"/>
                </a:solidFill>
                <a:latin typeface="Times New Roman" panose="02020603050405020304" pitchFamily="18" charset="0"/>
                <a:ea typeface="Times New Roman" panose="02020603050405020304" pitchFamily="18" charset="0"/>
              </a:rPr>
              <a:t>(v) </a:t>
            </a:r>
            <a:r>
              <a:rPr lang="en-US" dirty="0" err="1">
                <a:solidFill>
                  <a:srgbClr val="7030A0"/>
                </a:solidFill>
                <a:latin typeface="Times New Roman" panose="02020603050405020304" pitchFamily="18" charset="0"/>
                <a:ea typeface="Times New Roman" panose="02020603050405020304" pitchFamily="18" charset="0"/>
              </a:rPr>
              <a:t>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navbat</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bilan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muvozanat</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tenglamalarga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keltirib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qo’yamiz</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09140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srcRect/>
          <a:stretch>
            <a:fillRect/>
          </a:stretch>
        </p:blipFill>
        <p:spPr bwMode="auto">
          <a:xfrm>
            <a:off x="2516001" y="152960"/>
            <a:ext cx="5438775" cy="1200150"/>
          </a:xfrm>
          <a:prstGeom prst="rect">
            <a:avLst/>
          </a:prstGeom>
          <a:noFill/>
          <a:ln w="9525">
            <a:noFill/>
            <a:miter lim="800000"/>
            <a:headEnd/>
            <a:tailEnd/>
          </a:ln>
        </p:spPr>
      </p:pic>
      <p:pic>
        <p:nvPicPr>
          <p:cNvPr id="3" name="Рисунок 2"/>
          <p:cNvPicPr/>
          <p:nvPr/>
        </p:nvPicPr>
        <p:blipFill>
          <a:blip r:embed="rId3"/>
          <a:srcRect/>
          <a:stretch>
            <a:fillRect/>
          </a:stretch>
        </p:blipFill>
        <p:spPr bwMode="auto">
          <a:xfrm>
            <a:off x="3004334" y="2244902"/>
            <a:ext cx="2713990" cy="971550"/>
          </a:xfrm>
          <a:prstGeom prst="rect">
            <a:avLst/>
          </a:prstGeom>
          <a:noFill/>
        </p:spPr>
      </p:pic>
      <p:sp>
        <p:nvSpPr>
          <p:cNvPr id="4" name="Прямоугольник 3"/>
          <p:cNvSpPr/>
          <p:nvPr/>
        </p:nvSpPr>
        <p:spPr>
          <a:xfrm>
            <a:off x="3874894" y="1614340"/>
            <a:ext cx="623248" cy="369332"/>
          </a:xfrm>
          <a:prstGeom prst="rect">
            <a:avLst/>
          </a:prstGeom>
        </p:spPr>
        <p:txBody>
          <a:bodyPr wrap="none">
            <a:spAutoFit/>
          </a:bodyPr>
          <a:lstStyle/>
          <a:p>
            <a:r>
              <a:rPr lang="en-US" dirty="0" err="1">
                <a:solidFill>
                  <a:srgbClr val="7030A0"/>
                </a:solidFill>
                <a:latin typeface="Times New Roman" panose="02020603050405020304" pitchFamily="18" charset="0"/>
                <a:ea typeface="Times New Roman" panose="02020603050405020304" pitchFamily="18" charset="0"/>
              </a:rPr>
              <a:t>Yoki</a:t>
            </a:r>
            <a:endParaRPr lang="ru-RU" dirty="0">
              <a:solidFill>
                <a:srgbClr val="7030A0"/>
              </a:solidFill>
            </a:endParaRPr>
          </a:p>
        </p:txBody>
      </p:sp>
      <p:pic>
        <p:nvPicPr>
          <p:cNvPr id="5" name="Рисунок 4"/>
          <p:cNvPicPr/>
          <p:nvPr/>
        </p:nvPicPr>
        <p:blipFill>
          <a:blip r:embed="rId4"/>
          <a:srcRect/>
          <a:stretch>
            <a:fillRect/>
          </a:stretch>
        </p:blipFill>
        <p:spPr bwMode="auto">
          <a:xfrm>
            <a:off x="1319922" y="3771023"/>
            <a:ext cx="730885" cy="553085"/>
          </a:xfrm>
          <a:prstGeom prst="rect">
            <a:avLst/>
          </a:prstGeom>
          <a:noFill/>
        </p:spPr>
      </p:pic>
      <p:sp>
        <p:nvSpPr>
          <p:cNvPr id="6" name="Прямоугольник 5"/>
          <p:cNvSpPr/>
          <p:nvPr/>
        </p:nvSpPr>
        <p:spPr>
          <a:xfrm>
            <a:off x="2736525" y="3862899"/>
            <a:ext cx="3249608" cy="369332"/>
          </a:xfrm>
          <a:prstGeom prst="rect">
            <a:avLst/>
          </a:prstGeom>
        </p:spPr>
        <p:txBody>
          <a:bodyPr wrap="none">
            <a:spAutoFit/>
          </a:bodyPr>
          <a:lstStyle/>
          <a:p>
            <a:pPr algn="just">
              <a:spcAft>
                <a:spcPts val="0"/>
              </a:spcAft>
            </a:pPr>
            <a:r>
              <a:rPr lang="en-US" dirty="0" err="1" smtClean="0">
                <a:solidFill>
                  <a:srgbClr val="7030A0"/>
                </a:solidFill>
                <a:latin typeface="Times New Roman" panose="02020603050405020304" pitchFamily="18" charset="0"/>
                <a:ea typeface="Times New Roman" panose="02020603050405020304" pitchFamily="18" charset="0"/>
              </a:rPr>
              <a:t>ko’paytma</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noldan</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farqli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Bundan</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7" name="Рисунок 6"/>
          <p:cNvPicPr/>
          <p:nvPr/>
        </p:nvPicPr>
        <p:blipFill rotWithShape="1">
          <a:blip r:embed="rId5"/>
          <a:srcRect r="72268"/>
          <a:stretch/>
        </p:blipFill>
        <p:spPr bwMode="auto">
          <a:xfrm>
            <a:off x="1688584" y="4878678"/>
            <a:ext cx="1558311" cy="533400"/>
          </a:xfrm>
          <a:prstGeom prst="rect">
            <a:avLst/>
          </a:prstGeom>
          <a:noFill/>
        </p:spPr>
      </p:pic>
      <p:sp>
        <p:nvSpPr>
          <p:cNvPr id="8" name="Прямоугольник 7"/>
          <p:cNvSpPr/>
          <p:nvPr/>
        </p:nvSpPr>
        <p:spPr>
          <a:xfrm>
            <a:off x="1685364" y="5596860"/>
            <a:ext cx="6096000" cy="923330"/>
          </a:xfrm>
          <a:prstGeom prst="rect">
            <a:avLst/>
          </a:prstGeom>
        </p:spPr>
        <p:txBody>
          <a:bodyPr>
            <a:spAutoFit/>
          </a:bodyPr>
          <a:lstStyle/>
          <a:p>
            <a:pPr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Ekanligi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kelib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chiqadi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Oxirgi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munosabat</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qatlamni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topish</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sharti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hisoblanadi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9" name="Прямоугольник 8"/>
          <p:cNvSpPr/>
          <p:nvPr/>
        </p:nvSpPr>
        <p:spPr>
          <a:xfrm>
            <a:off x="5023856" y="4960712"/>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endParaRPr lang="ru-RU" dirty="0"/>
          </a:p>
        </p:txBody>
      </p:sp>
    </p:spTree>
    <p:extLst>
      <p:ext uri="{BB962C8B-B14F-4D97-AF65-F5344CB8AC3E}">
        <p14:creationId xmlns:p14="http://schemas.microsoft.com/office/powerpoint/2010/main" val="2897133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735" y="218746"/>
            <a:ext cx="4902624" cy="369332"/>
          </a:xfrm>
          <a:prstGeom prst="rect">
            <a:avLst/>
          </a:prstGeom>
        </p:spPr>
        <p:txBody>
          <a:bodyPr wrap="non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Ikkinchi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integralni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quyidagicha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o’zgartiramiz</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4" name="Рисунок 3"/>
          <p:cNvPicPr/>
          <p:nvPr/>
        </p:nvPicPr>
        <p:blipFill>
          <a:blip r:embed="rId2"/>
          <a:srcRect/>
          <a:stretch>
            <a:fillRect/>
          </a:stretch>
        </p:blipFill>
        <p:spPr bwMode="auto">
          <a:xfrm>
            <a:off x="4798359" y="889747"/>
            <a:ext cx="2514600" cy="990600"/>
          </a:xfrm>
          <a:prstGeom prst="rect">
            <a:avLst/>
          </a:prstGeom>
          <a:noFill/>
        </p:spPr>
      </p:pic>
      <p:pic>
        <p:nvPicPr>
          <p:cNvPr id="5" name="Рисунок 4"/>
          <p:cNvPicPr/>
          <p:nvPr/>
        </p:nvPicPr>
        <p:blipFill>
          <a:blip r:embed="rId3"/>
          <a:srcRect/>
          <a:stretch>
            <a:fillRect/>
          </a:stretch>
        </p:blipFill>
        <p:spPr bwMode="auto">
          <a:xfrm>
            <a:off x="1413939" y="917361"/>
            <a:ext cx="704215" cy="935372"/>
          </a:xfrm>
          <a:prstGeom prst="rect">
            <a:avLst/>
          </a:prstGeom>
          <a:noFill/>
        </p:spPr>
      </p:pic>
      <p:pic>
        <p:nvPicPr>
          <p:cNvPr id="6" name="Рисунок 5"/>
          <p:cNvPicPr/>
          <p:nvPr/>
        </p:nvPicPr>
        <p:blipFill>
          <a:blip r:embed="rId4"/>
          <a:srcRect/>
          <a:stretch>
            <a:fillRect/>
          </a:stretch>
        </p:blipFill>
        <p:spPr bwMode="auto">
          <a:xfrm>
            <a:off x="2156254" y="2669838"/>
            <a:ext cx="4257040" cy="980440"/>
          </a:xfrm>
          <a:prstGeom prst="rect">
            <a:avLst/>
          </a:prstGeom>
          <a:noFill/>
        </p:spPr>
      </p:pic>
      <p:sp>
        <p:nvSpPr>
          <p:cNvPr id="7" name="Прямоугольник 6"/>
          <p:cNvSpPr/>
          <p:nvPr/>
        </p:nvSpPr>
        <p:spPr>
          <a:xfrm>
            <a:off x="1708338" y="4255103"/>
            <a:ext cx="3249608" cy="369332"/>
          </a:xfrm>
          <a:prstGeom prst="rect">
            <a:avLst/>
          </a:prstGeom>
        </p:spPr>
        <p:txBody>
          <a:bodyPr wrap="none">
            <a:spAutoFit/>
          </a:bodyPr>
          <a:lstStyle/>
          <a:p>
            <a:pPr algn="just">
              <a:spcAft>
                <a:spcPts val="0"/>
              </a:spcAft>
            </a:pPr>
            <a:r>
              <a:rPr lang="en-US" dirty="0" err="1" smtClean="0">
                <a:solidFill>
                  <a:srgbClr val="7030A0"/>
                </a:solidFill>
                <a:latin typeface="Times New Roman" panose="02020603050405020304" pitchFamily="18" charset="0"/>
                <a:ea typeface="Times New Roman" panose="02020603050405020304" pitchFamily="18" charset="0"/>
              </a:rPr>
              <a:t>ko’paytma</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noldan</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farqli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Bundan</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8" name="Рисунок 7"/>
          <p:cNvPicPr/>
          <p:nvPr/>
        </p:nvPicPr>
        <p:blipFill rotWithShape="1">
          <a:blip r:embed="rId5"/>
          <a:srcRect r="68502"/>
          <a:stretch/>
        </p:blipFill>
        <p:spPr bwMode="auto">
          <a:xfrm>
            <a:off x="2156254" y="5128272"/>
            <a:ext cx="1788065" cy="924376"/>
          </a:xfrm>
          <a:prstGeom prst="rect">
            <a:avLst/>
          </a:prstGeom>
          <a:noFill/>
        </p:spPr>
      </p:pic>
      <p:sp>
        <p:nvSpPr>
          <p:cNvPr id="9" name="Прямоугольник 8"/>
          <p:cNvSpPr/>
          <p:nvPr/>
        </p:nvSpPr>
        <p:spPr>
          <a:xfrm>
            <a:off x="4713889" y="5487654"/>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2</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24226480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5459" y="300789"/>
            <a:ext cx="10609729" cy="923330"/>
          </a:xfrm>
          <a:prstGeom prst="rect">
            <a:avLst/>
          </a:prstGeom>
        </p:spPr>
        <p:txBody>
          <a:bodyPr wrap="square">
            <a:spAutoFit/>
          </a:bodyPr>
          <a:lstStyle/>
          <a:p>
            <a:pPr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ekanligi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kelib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chiqadi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dirty="0">
                <a:solidFill>
                  <a:srgbClr val="7030A0"/>
                </a:solidFill>
                <a:latin typeface="Times New Roman" panose="02020603050405020304" pitchFamily="18" charset="0"/>
                <a:ea typeface="Times New Roman" panose="02020603050405020304" pitchFamily="18" charset="0"/>
              </a:rPr>
              <a:t>Oxirgi munosabat neytral qatlamni topish sharti hisoblanadi.</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uz-Cyrl-UZ" dirty="0">
                <a:solidFill>
                  <a:srgbClr val="7030A0"/>
                </a:solidFill>
                <a:latin typeface="Times New Roman" panose="02020603050405020304" pitchFamily="18" charset="0"/>
                <a:ea typeface="Times New Roman" panose="02020603050405020304" pitchFamily="18" charset="0"/>
              </a:rPr>
              <a:t>Ikkinchi integralni quyidagicha o’zgartiramiz:</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2"/>
          <a:srcRect/>
          <a:stretch>
            <a:fillRect/>
          </a:stretch>
        </p:blipFill>
        <p:spPr bwMode="auto">
          <a:xfrm>
            <a:off x="1137155" y="1432391"/>
            <a:ext cx="7078999" cy="1068762"/>
          </a:xfrm>
          <a:prstGeom prst="rect">
            <a:avLst/>
          </a:prstGeom>
          <a:noFill/>
        </p:spPr>
      </p:pic>
      <p:sp>
        <p:nvSpPr>
          <p:cNvPr id="4" name="Прямоугольник 3"/>
          <p:cNvSpPr/>
          <p:nvPr/>
        </p:nvSpPr>
        <p:spPr>
          <a:xfrm>
            <a:off x="457199" y="2709425"/>
            <a:ext cx="10986247" cy="646331"/>
          </a:xfrm>
          <a:prstGeom prst="rect">
            <a:avLst/>
          </a:prstGeom>
        </p:spPr>
        <p:txBody>
          <a:bodyPr wrap="square">
            <a:spAutoFit/>
          </a:bodyPr>
          <a:lstStyle/>
          <a:p>
            <a:r>
              <a:rPr lang="uz-Cyrl-UZ" dirty="0">
                <a:solidFill>
                  <a:srgbClr val="7030A0"/>
                </a:solidFill>
                <a:latin typeface="Times New Roman" panose="02020603050405020304" pitchFamily="18" charset="0"/>
                <a:ea typeface="Times New Roman" panose="02020603050405020304" pitchFamily="18" charset="0"/>
              </a:rPr>
              <a:t>Bu ifodaning birinchi hadi neytral o’qga nisbatan olingan statik momentga, ikkinchi hadi esa (</a:t>
            </a:r>
            <a:r>
              <a:rPr lang="uz-Cyrl-UZ" dirty="0" smtClean="0">
                <a:solidFill>
                  <a:srgbClr val="7030A0"/>
                </a:solidFill>
                <a:latin typeface="Times New Roman" panose="02020603050405020304" pitchFamily="18" charset="0"/>
                <a:ea typeface="Times New Roman" panose="02020603050405020304" pitchFamily="18" charset="0"/>
              </a:rPr>
              <a:t>10.1</a:t>
            </a:r>
            <a:r>
              <a:rPr lang="uz-Cyrl-UZ" dirty="0">
                <a:solidFill>
                  <a:srgbClr val="7030A0"/>
                </a:solidFill>
                <a:latin typeface="Times New Roman" panose="02020603050405020304" pitchFamily="18" charset="0"/>
                <a:ea typeface="Times New Roman" panose="02020603050405020304" pitchFamily="18" charset="0"/>
              </a:rPr>
              <a:t>) formulaga binoan nolga teng: </a:t>
            </a:r>
            <a:endParaRPr lang="ru-RU" dirty="0">
              <a:solidFill>
                <a:srgbClr val="7030A0"/>
              </a:solidFill>
            </a:endParaRPr>
          </a:p>
        </p:txBody>
      </p:sp>
      <p:pic>
        <p:nvPicPr>
          <p:cNvPr id="5" name="Рисунок 4"/>
          <p:cNvPicPr/>
          <p:nvPr/>
        </p:nvPicPr>
        <p:blipFill rotWithShape="1">
          <a:blip r:embed="rId3"/>
          <a:srcRect r="76485"/>
          <a:stretch/>
        </p:blipFill>
        <p:spPr bwMode="auto">
          <a:xfrm>
            <a:off x="1817726" y="3754049"/>
            <a:ext cx="1297434" cy="464820"/>
          </a:xfrm>
          <a:prstGeom prst="rect">
            <a:avLst/>
          </a:prstGeom>
          <a:noFill/>
        </p:spPr>
      </p:pic>
      <p:pic>
        <p:nvPicPr>
          <p:cNvPr id="6" name="Рисунок 5"/>
          <p:cNvPicPr/>
          <p:nvPr/>
        </p:nvPicPr>
        <p:blipFill rotWithShape="1">
          <a:blip r:embed="rId4"/>
          <a:srcRect r="72947"/>
          <a:stretch/>
        </p:blipFill>
        <p:spPr bwMode="auto">
          <a:xfrm>
            <a:off x="1817726" y="4530471"/>
            <a:ext cx="1467916" cy="388620"/>
          </a:xfrm>
          <a:prstGeom prst="rect">
            <a:avLst/>
          </a:prstGeom>
          <a:noFill/>
        </p:spPr>
      </p:pic>
      <p:sp>
        <p:nvSpPr>
          <p:cNvPr id="7" name="Прямоугольник 6"/>
          <p:cNvSpPr/>
          <p:nvPr/>
        </p:nvSpPr>
        <p:spPr>
          <a:xfrm>
            <a:off x="645459" y="4996266"/>
            <a:ext cx="10004611" cy="1200329"/>
          </a:xfrm>
          <a:prstGeom prst="rect">
            <a:avLst/>
          </a:prstGeom>
        </p:spPr>
        <p:txBody>
          <a:bodyPr wrap="square">
            <a:spAutoFit/>
          </a:bodyPr>
          <a:lstStyle/>
          <a:p>
            <a:pPr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SHunday</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qilib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muvozanat</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tenglamasining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ikkinchisi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qo’yidagi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ko’rinishni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egallaydi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dirty="0">
                <a:solidFill>
                  <a:srgbClr val="7030A0"/>
                </a:solidFill>
                <a:latin typeface="Times New Roman" panose="02020603050405020304" pitchFamily="18" charset="0"/>
                <a:ea typeface="Times New Roman" panose="02020603050405020304" pitchFamily="18" charset="0"/>
              </a:rPr>
              <a:t>Bu  </a:t>
            </a:r>
            <a:r>
              <a:rPr lang="en-US" dirty="0" err="1">
                <a:solidFill>
                  <a:srgbClr val="7030A0"/>
                </a:solidFill>
                <a:latin typeface="Times New Roman" panose="02020603050405020304" pitchFamily="18" charset="0"/>
                <a:ea typeface="Times New Roman" panose="02020603050405020304" pitchFamily="18" charset="0"/>
              </a:rPr>
              <a:t>ifodadan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ko’ramizki,S</a:t>
            </a:r>
            <a:r>
              <a:rPr lang="uz-Cyrl-UZ" baseline="-25000" dirty="0">
                <a:solidFill>
                  <a:srgbClr val="7030A0"/>
                </a:solidFill>
                <a:latin typeface="Times New Roman" panose="02020603050405020304" pitchFamily="18" charset="0"/>
                <a:ea typeface="Times New Roman" panose="02020603050405020304" pitchFamily="18" charset="0"/>
              </a:rPr>
              <a:t>X</a:t>
            </a:r>
            <a:r>
              <a:rPr lang="en-US" dirty="0">
                <a:solidFill>
                  <a:srgbClr val="7030A0"/>
                </a:solidFill>
                <a:latin typeface="Times New Roman" panose="02020603050405020304" pitchFamily="18" charset="0"/>
                <a:ea typeface="Times New Roman" panose="02020603050405020304" pitchFamily="18" charset="0"/>
              </a:rPr>
              <a:t> ≠ </a:t>
            </a:r>
            <a:r>
              <a:rPr lang="uz-Cyrl-UZ" dirty="0">
                <a:solidFill>
                  <a:srgbClr val="7030A0"/>
                </a:solidFill>
                <a:latin typeface="Times New Roman" panose="02020603050405020304" pitchFamily="18" charset="0"/>
                <a:ea typeface="Times New Roman" panose="02020603050405020304" pitchFamily="18" charset="0"/>
              </a:rPr>
              <a:t>0</a:t>
            </a:r>
            <a:r>
              <a:rPr lang="en-US" dirty="0">
                <a:solidFill>
                  <a:srgbClr val="7030A0"/>
                </a:solidFill>
                <a:latin typeface="Times New Roman" panose="02020603050405020304" pitchFamily="18" charset="0"/>
                <a:ea typeface="Times New Roman" panose="02020603050405020304" pitchFamily="18" charset="0"/>
              </a:rPr>
              <a:t> ;  </a:t>
            </a:r>
            <a:r>
              <a:rPr lang="en-US" dirty="0" err="1">
                <a:solidFill>
                  <a:srgbClr val="7030A0"/>
                </a:solidFill>
                <a:latin typeface="Times New Roman" panose="02020603050405020304" pitchFamily="18" charset="0"/>
                <a:ea typeface="Times New Roman" panose="02020603050405020304" pitchFamily="18" charset="0"/>
              </a:rPr>
              <a:t>shuning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bruslardaneytral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og’irlik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markazidan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o’tmaydi</a:t>
            </a:r>
            <a:r>
              <a:rPr lang="en-US" dirty="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Yuqoridagi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ifodalardan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quyidagi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munosabatni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yozamiz</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9" name="Прямоугольник 8"/>
          <p:cNvSpPr/>
          <p:nvPr/>
        </p:nvSpPr>
        <p:spPr>
          <a:xfrm>
            <a:off x="3934143" y="3801793"/>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3</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
        <p:nvSpPr>
          <p:cNvPr id="10" name="Прямоугольник 9"/>
          <p:cNvSpPr/>
          <p:nvPr/>
        </p:nvSpPr>
        <p:spPr>
          <a:xfrm>
            <a:off x="3934143" y="4531725"/>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4</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11331763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srcRect/>
          <a:stretch>
            <a:fillRect/>
          </a:stretch>
        </p:blipFill>
        <p:spPr bwMode="auto">
          <a:xfrm>
            <a:off x="3039036" y="223931"/>
            <a:ext cx="1264024" cy="623234"/>
          </a:xfrm>
          <a:prstGeom prst="rect">
            <a:avLst/>
          </a:prstGeom>
          <a:noFill/>
        </p:spPr>
      </p:pic>
      <p:sp>
        <p:nvSpPr>
          <p:cNvPr id="3" name="Прямоугольник 2"/>
          <p:cNvSpPr/>
          <p:nvPr/>
        </p:nvSpPr>
        <p:spPr>
          <a:xfrm>
            <a:off x="1004046" y="1061882"/>
            <a:ext cx="9511553" cy="369332"/>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Oxirgi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ifodani</a:t>
            </a:r>
            <a:r>
              <a:rPr lang="en-US" dirty="0">
                <a:solidFill>
                  <a:srgbClr val="7030A0"/>
                </a:solidFill>
                <a:latin typeface="Times New Roman" panose="02020603050405020304" pitchFamily="18" charset="0"/>
                <a:ea typeface="Times New Roman" panose="02020603050405020304" pitchFamily="18" charset="0"/>
              </a:rPr>
              <a:t>  (b)  </a:t>
            </a:r>
            <a:r>
              <a:rPr lang="en-US" dirty="0" err="1">
                <a:solidFill>
                  <a:srgbClr val="7030A0"/>
                </a:solidFill>
                <a:latin typeface="Times New Roman" panose="02020603050405020304" pitchFamily="18" charset="0"/>
                <a:ea typeface="Times New Roman" panose="02020603050405020304" pitchFamily="18" charset="0"/>
              </a:rPr>
              <a:t>ga</a:t>
            </a:r>
            <a:r>
              <a:rPr lang="en-US" dirty="0">
                <a:solidFill>
                  <a:srgbClr val="7030A0"/>
                </a:solidFill>
                <a:latin typeface="Times New Roman" panose="02020603050405020304" pitchFamily="18" charset="0"/>
                <a:ea typeface="Times New Roman" panose="02020603050405020304" pitchFamily="18" charset="0"/>
              </a:rPr>
              <a:t>  normal  </a:t>
            </a:r>
            <a:r>
              <a:rPr lang="en-US" dirty="0" err="1">
                <a:solidFill>
                  <a:srgbClr val="7030A0"/>
                </a:solidFill>
                <a:latin typeface="Times New Roman" panose="02020603050405020304" pitchFamily="18" charset="0"/>
                <a:ea typeface="Times New Roman" panose="02020603050405020304" pitchFamily="18" charset="0"/>
              </a:rPr>
              <a:t>kuchlanish</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formulasini</a:t>
            </a:r>
            <a:r>
              <a:rPr lang="en-US" dirty="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hosil</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qilamiz</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solidFill>
                <a:srgbClr val="7030A0"/>
              </a:solidFill>
            </a:endParaRPr>
          </a:p>
        </p:txBody>
      </p:sp>
      <p:pic>
        <p:nvPicPr>
          <p:cNvPr id="4" name="Рисунок 3"/>
          <p:cNvPicPr/>
          <p:nvPr/>
        </p:nvPicPr>
        <p:blipFill rotWithShape="1">
          <a:blip r:embed="rId3"/>
          <a:srcRect r="67303"/>
          <a:stretch/>
        </p:blipFill>
        <p:spPr bwMode="auto">
          <a:xfrm>
            <a:off x="2063747" y="1645931"/>
            <a:ext cx="1299385" cy="707837"/>
          </a:xfrm>
          <a:prstGeom prst="rect">
            <a:avLst/>
          </a:prstGeom>
          <a:noFill/>
        </p:spPr>
      </p:pic>
      <p:sp>
        <p:nvSpPr>
          <p:cNvPr id="5" name="Прямоугольник 4"/>
          <p:cNvSpPr/>
          <p:nvPr/>
        </p:nvSpPr>
        <p:spPr>
          <a:xfrm>
            <a:off x="564775" y="2572907"/>
            <a:ext cx="8646459" cy="646331"/>
          </a:xfrm>
          <a:prstGeom prst="rect">
            <a:avLst/>
          </a:prstGeom>
        </p:spPr>
        <p:txBody>
          <a:bodyPr wrap="squar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Demak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brusning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kesimidagi</a:t>
            </a:r>
            <a:r>
              <a:rPr lang="en-US" dirty="0">
                <a:solidFill>
                  <a:srgbClr val="7030A0"/>
                </a:solidFill>
                <a:latin typeface="Times New Roman" panose="02020603050405020304" pitchFamily="18" charset="0"/>
                <a:ea typeface="Times New Roman" panose="02020603050405020304" pitchFamily="18" charset="0"/>
              </a:rPr>
              <a:t> normal </a:t>
            </a:r>
            <a:r>
              <a:rPr lang="en-US" dirty="0" err="1">
                <a:solidFill>
                  <a:srgbClr val="7030A0"/>
                </a:solidFill>
                <a:latin typeface="Times New Roman" panose="02020603050405020304" pitchFamily="18" charset="0"/>
                <a:ea typeface="Times New Roman" panose="02020603050405020304" pitchFamily="18" charset="0"/>
              </a:rPr>
              <a:t>kuchlanish</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epyurasi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giperbolaik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qonuniyat</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bo’yicha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o’zgarar</a:t>
            </a:r>
            <a:r>
              <a:rPr lang="en-US" dirty="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ekan</a:t>
            </a:r>
            <a:r>
              <a:rPr lang="en-US" dirty="0" smtClean="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389965" y="3320988"/>
            <a:ext cx="10327341" cy="369332"/>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Giperbolaning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asimp</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totalari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ikkita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chiziqdan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iborat:ularning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birinchisi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bo’lib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brusning</a:t>
            </a:r>
            <a:r>
              <a:rPr lang="en-US" dirty="0">
                <a:solidFill>
                  <a:srgbClr val="7030A0"/>
                </a:solidFill>
                <a:latin typeface="Times New Roman" panose="02020603050405020304" pitchFamily="18" charset="0"/>
                <a:ea typeface="Times New Roman" panose="02020603050405020304" pitchFamily="18" charset="0"/>
              </a:rPr>
              <a:t> </a:t>
            </a:r>
            <a:endParaRPr lang="ru-RU" dirty="0">
              <a:solidFill>
                <a:srgbClr val="7030A0"/>
              </a:solidFill>
            </a:endParaRPr>
          </a:p>
        </p:txBody>
      </p:sp>
      <p:pic>
        <p:nvPicPr>
          <p:cNvPr id="7" name="Рисунок 6"/>
          <p:cNvPicPr/>
          <p:nvPr/>
        </p:nvPicPr>
        <p:blipFill>
          <a:blip r:embed="rId4"/>
          <a:srcRect/>
          <a:stretch>
            <a:fillRect/>
          </a:stretch>
        </p:blipFill>
        <p:spPr bwMode="auto">
          <a:xfrm>
            <a:off x="10862981" y="3320987"/>
            <a:ext cx="405653" cy="471083"/>
          </a:xfrm>
          <a:prstGeom prst="rect">
            <a:avLst/>
          </a:prstGeom>
          <a:noFill/>
        </p:spPr>
      </p:pic>
      <p:sp>
        <p:nvSpPr>
          <p:cNvPr id="8" name="Прямоугольник 7"/>
          <p:cNvSpPr/>
          <p:nvPr/>
        </p:nvSpPr>
        <p:spPr>
          <a:xfrm>
            <a:off x="389965" y="3792070"/>
            <a:ext cx="9928412" cy="646331"/>
          </a:xfrm>
          <a:prstGeom prst="rect">
            <a:avLst/>
          </a:prstGeom>
        </p:spPr>
        <p:txBody>
          <a:bodyPr wrap="squar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egrilik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markazidan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o’tadi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ikkinchisi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esa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epyuraning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nol</a:t>
            </a:r>
            <a:r>
              <a:rPr lang="ru-RU" dirty="0">
                <a:solidFill>
                  <a:srgbClr val="7030A0"/>
                </a:solidFill>
                <a:latin typeface="Times New Roman" panose="02020603050405020304" pitchFamily="18" charset="0"/>
                <a:ea typeface="Times New Roman" panose="02020603050405020304" pitchFamily="18" charset="0"/>
              </a:rPr>
              <a:t>ь</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chizig’iga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parallelbo’lib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undan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masofa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uzoqlikda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o’tadi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9" name="Рисунок 8"/>
          <p:cNvPicPr/>
          <p:nvPr/>
        </p:nvPicPr>
        <p:blipFill>
          <a:blip r:embed="rId5"/>
          <a:srcRect/>
          <a:stretch>
            <a:fillRect/>
          </a:stretch>
        </p:blipFill>
        <p:spPr bwMode="auto">
          <a:xfrm>
            <a:off x="2144618" y="4569075"/>
            <a:ext cx="2158442" cy="539937"/>
          </a:xfrm>
          <a:prstGeom prst="rect">
            <a:avLst/>
          </a:prstGeom>
          <a:noFill/>
        </p:spPr>
      </p:pic>
      <p:sp>
        <p:nvSpPr>
          <p:cNvPr id="10" name="Прямоугольник 9"/>
          <p:cNvSpPr/>
          <p:nvPr/>
        </p:nvSpPr>
        <p:spPr>
          <a:xfrm>
            <a:off x="1004045" y="5239686"/>
            <a:ext cx="9858935" cy="646331"/>
          </a:xfrm>
          <a:prstGeom prst="rect">
            <a:avLst/>
          </a:prstGeom>
        </p:spPr>
        <p:txBody>
          <a:bodyPr wrap="square">
            <a:spAutoFit/>
          </a:bodyPr>
          <a:lstStyle/>
          <a:p>
            <a:pPr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bu</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yerda</a:t>
            </a:r>
            <a:r>
              <a:rPr lang="en-US" dirty="0">
                <a:solidFill>
                  <a:srgbClr val="7030A0"/>
                </a:solidFill>
                <a:latin typeface="Times New Roman" panose="02020603050405020304" pitchFamily="18" charset="0"/>
                <a:ea typeface="Times New Roman" panose="02020603050405020304" pitchFamily="18" charset="0"/>
              </a:rPr>
              <a:t>, e</a:t>
            </a:r>
            <a:r>
              <a:rPr lang="uz-Cyrl-UZ" dirty="0">
                <a:solidFill>
                  <a:srgbClr val="7030A0"/>
                </a:solidFill>
                <a:latin typeface="Times New Roman" panose="02020603050405020304" pitchFamily="18" charset="0"/>
                <a:ea typeface="Times New Roman" panose="02020603050405020304" pitchFamily="18" charset="0"/>
              </a:rPr>
              <a:t>-</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og’irlik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markazidan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o’qqacha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masofa</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en-US" dirty="0">
                <a:solidFill>
                  <a:srgbClr val="7030A0"/>
                </a:solidFill>
                <a:latin typeface="Times New Roman" panose="02020603050405020304" pitchFamily="18" charset="0"/>
                <a:ea typeface="Times New Roman" panose="02020603050405020304" pitchFamily="18" charset="0"/>
              </a:rPr>
              <a:t>R</a:t>
            </a:r>
            <a:r>
              <a:rPr lang="uz-Cyrl-UZ" baseline="-25000" dirty="0">
                <a:solidFill>
                  <a:srgbClr val="7030A0"/>
                </a:solidFill>
                <a:latin typeface="Times New Roman" panose="02020603050405020304" pitchFamily="18" charset="0"/>
                <a:ea typeface="Times New Roman" panose="02020603050405020304" pitchFamily="18" charset="0"/>
              </a:rPr>
              <a:t>0</a:t>
            </a:r>
            <a:r>
              <a:rPr lang="uz-Cyrl-UZ" dirty="0">
                <a:solidFill>
                  <a:srgbClr val="7030A0"/>
                </a:solidFill>
                <a:latin typeface="Times New Roman" panose="02020603050405020304" pitchFamily="18" charset="0"/>
                <a:ea typeface="Times New Roman" panose="02020603050405020304" pitchFamily="18" charset="0"/>
              </a:rPr>
              <a:t> -</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brus</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o’qining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egrilik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radiusi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11" name="Прямоугольник 10"/>
          <p:cNvSpPr/>
          <p:nvPr/>
        </p:nvSpPr>
        <p:spPr>
          <a:xfrm>
            <a:off x="4145493" y="1815183"/>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5</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1576285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srcRect b="10454"/>
          <a:stretch/>
        </p:blipFill>
        <p:spPr bwMode="auto">
          <a:xfrm>
            <a:off x="1761564" y="126252"/>
            <a:ext cx="6629400" cy="2206243"/>
          </a:xfrm>
          <a:prstGeom prst="rect">
            <a:avLst/>
          </a:prstGeom>
          <a:noFill/>
        </p:spPr>
      </p:pic>
      <p:sp>
        <p:nvSpPr>
          <p:cNvPr id="3" name="Прямоугольник 2"/>
          <p:cNvSpPr/>
          <p:nvPr/>
        </p:nvSpPr>
        <p:spPr>
          <a:xfrm>
            <a:off x="174811" y="2828836"/>
            <a:ext cx="11416553" cy="646331"/>
          </a:xfrm>
          <a:prstGeom prst="rect">
            <a:avLst/>
          </a:prstGeom>
        </p:spPr>
        <p:txBody>
          <a:bodyPr wrap="square">
            <a:spAutoFit/>
          </a:bodyPr>
          <a:lstStyle/>
          <a:p>
            <a:pPr algn="ctr">
              <a:spcAft>
                <a:spcPts val="0"/>
              </a:spcAft>
            </a:pPr>
            <a:r>
              <a:rPr lang="en-US" dirty="0">
                <a:solidFill>
                  <a:schemeClr val="bg1"/>
                </a:solidFill>
                <a:latin typeface="Times New Roman" panose="02020603050405020304" pitchFamily="18" charset="0"/>
                <a:ea typeface="Times New Roman" panose="02020603050405020304" pitchFamily="18" charset="0"/>
              </a:rPr>
              <a:t>.</a:t>
            </a:r>
            <a:r>
              <a:rPr lang="uz-Cyrl-UZ" dirty="0">
                <a:solidFill>
                  <a:srgbClr val="7030A0"/>
                </a:solidFill>
                <a:latin typeface="Times New Roman" panose="02020603050405020304" pitchFamily="18" charset="0"/>
                <a:ea typeface="Times New Roman" panose="02020603050405020304" pitchFamily="18" charset="0"/>
              </a:rPr>
              <a:t>Turli xil ko’rinishdagi ko’ndalang kesim uchun neytral o’q holatini aniqlash.</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Endi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sof</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egilishiga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brusning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o’qi</a:t>
            </a:r>
            <a:r>
              <a:rPr lang="en-US" dirty="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holatini</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aniqlashga</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o’tamiz</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336177" y="3590365"/>
            <a:ext cx="11376211" cy="646331"/>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holatini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aniqlash</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shartdanfoydalanamiz</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undagi</a:t>
            </a:r>
            <a:r>
              <a:rPr lang="en-US" dirty="0">
                <a:solidFill>
                  <a:srgbClr val="7030A0"/>
                </a:solidFill>
                <a:latin typeface="Times New Roman" panose="02020603050405020304" pitchFamily="18" charset="0"/>
                <a:ea typeface="Times New Roman" panose="02020603050405020304" pitchFamily="18" charset="0"/>
              </a:rPr>
              <a:t>   y   </a:t>
            </a:r>
            <a:r>
              <a:rPr lang="en-US" dirty="0" err="1">
                <a:solidFill>
                  <a:srgbClr val="7030A0"/>
                </a:solidFill>
                <a:latin typeface="Times New Roman" panose="02020603050405020304" pitchFamily="18" charset="0"/>
                <a:ea typeface="Times New Roman" panose="02020603050405020304" pitchFamily="18" charset="0"/>
              </a:rPr>
              <a:t>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o’rniga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boshqa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o’zgaruvchi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ya’ni</a:t>
            </a:r>
            <a:r>
              <a:rPr lang="en-US" dirty="0">
                <a:solidFill>
                  <a:srgbClr val="7030A0"/>
                </a:solidFill>
                <a:latin typeface="Times New Roman" panose="02020603050405020304" pitchFamily="18" charset="0"/>
                <a:ea typeface="Times New Roman" panose="02020603050405020304" pitchFamily="18" charset="0"/>
              </a:rPr>
              <a:t>   r   </a:t>
            </a:r>
            <a:r>
              <a:rPr lang="en-US" dirty="0" err="1">
                <a:solidFill>
                  <a:srgbClr val="7030A0"/>
                </a:solidFill>
                <a:latin typeface="Times New Roman" panose="02020603050405020304" pitchFamily="18" charset="0"/>
                <a:ea typeface="Times New Roman" panose="02020603050405020304" pitchFamily="18" charset="0"/>
              </a:rPr>
              <a:t>nikiritamiz</a:t>
            </a:r>
            <a:r>
              <a:rPr lang="en-US" dirty="0">
                <a:solidFill>
                  <a:srgbClr val="7030A0"/>
                </a:solidFill>
                <a:latin typeface="Times New Roman" panose="02020603050405020304" pitchFamily="18" charset="0"/>
                <a:ea typeface="Times New Roman" panose="02020603050405020304" pitchFamily="18" charset="0"/>
              </a:rPr>
              <a:t>.  Agar </a:t>
            </a:r>
            <a:r>
              <a:rPr lang="en-US" dirty="0" err="1">
                <a:solidFill>
                  <a:srgbClr val="7030A0"/>
                </a:solidFill>
                <a:latin typeface="Times New Roman" panose="02020603050405020304" pitchFamily="18" charset="0"/>
                <a:ea typeface="Times New Roman" panose="02020603050405020304" pitchFamily="18" charset="0"/>
              </a:rPr>
              <a:t>ko’ndalang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kesimdagi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biror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dF</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yuzachaning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egrilikmarkazidan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o’tuvchi</a:t>
            </a:r>
            <a:r>
              <a:rPr lang="en-US" dirty="0">
                <a:solidFill>
                  <a:srgbClr val="7030A0"/>
                </a:solidFill>
                <a:latin typeface="Times New Roman" panose="02020603050405020304" pitchFamily="18" charset="0"/>
                <a:ea typeface="Times New Roman" panose="02020603050405020304" pitchFamily="18" charset="0"/>
              </a:rPr>
              <a:t> </a:t>
            </a:r>
            <a:endParaRPr lang="ru-RU" dirty="0">
              <a:solidFill>
                <a:srgbClr val="7030A0"/>
              </a:solidFill>
            </a:endParaRPr>
          </a:p>
        </p:txBody>
      </p:sp>
      <p:pic>
        <p:nvPicPr>
          <p:cNvPr id="5" name="Рисунок 4"/>
          <p:cNvPicPr/>
          <p:nvPr/>
        </p:nvPicPr>
        <p:blipFill>
          <a:blip r:embed="rId3"/>
          <a:srcRect/>
          <a:stretch>
            <a:fillRect/>
          </a:stretch>
        </p:blipFill>
        <p:spPr bwMode="auto">
          <a:xfrm>
            <a:off x="2120151" y="4615515"/>
            <a:ext cx="5114365" cy="736413"/>
          </a:xfrm>
          <a:prstGeom prst="rect">
            <a:avLst/>
          </a:prstGeom>
          <a:noFill/>
        </p:spPr>
      </p:pic>
      <p:sp>
        <p:nvSpPr>
          <p:cNvPr id="6" name="Прямоугольник 5"/>
          <p:cNvSpPr/>
          <p:nvPr/>
        </p:nvSpPr>
        <p:spPr>
          <a:xfrm>
            <a:off x="1891553" y="5730747"/>
            <a:ext cx="6096000" cy="646331"/>
          </a:xfrm>
          <a:prstGeom prst="rect">
            <a:avLst/>
          </a:prstGeom>
        </p:spPr>
        <p:txBody>
          <a:bodyPr>
            <a:spAutoFit/>
          </a:bodyPr>
          <a:lstStyle/>
          <a:p>
            <a:pPr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o’qqacha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masofasini</a:t>
            </a:r>
            <a:r>
              <a:rPr lang="en-US" dirty="0">
                <a:solidFill>
                  <a:srgbClr val="7030A0"/>
                </a:solidFill>
                <a:latin typeface="Times New Roman" panose="02020603050405020304" pitchFamily="18" charset="0"/>
                <a:ea typeface="Times New Roman" panose="02020603050405020304" pitchFamily="18" charset="0"/>
              </a:rPr>
              <a:t>   r  </a:t>
            </a:r>
            <a:r>
              <a:rPr lang="en-US" dirty="0" err="1" smtClean="0">
                <a:solidFill>
                  <a:srgbClr val="7030A0"/>
                </a:solidFill>
                <a:latin typeface="Times New Roman" panose="02020603050405020304" pitchFamily="18" charset="0"/>
                <a:ea typeface="Times New Roman" panose="02020603050405020304" pitchFamily="18" charset="0"/>
              </a:rPr>
              <a:t>desak</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uholda</a:t>
            </a:r>
            <a:r>
              <a:rPr lang="en-US" dirty="0">
                <a:solidFill>
                  <a:srgbClr val="7030A0"/>
                </a:solidFill>
                <a:latin typeface="Times New Roman" panose="02020603050405020304" pitchFamily="18" charset="0"/>
                <a:ea typeface="Times New Roman" panose="02020603050405020304" pitchFamily="18" charset="0"/>
              </a:rPr>
              <a:t>  y= r-r</a:t>
            </a:r>
            <a:r>
              <a:rPr lang="en-US" baseline="-25000" dirty="0">
                <a:solidFill>
                  <a:srgbClr val="7030A0"/>
                </a:solidFill>
                <a:latin typeface="Times New Roman" panose="02020603050405020304" pitchFamily="18" charset="0"/>
                <a:ea typeface="Times New Roman" panose="02020603050405020304" pitchFamily="18" charset="0"/>
              </a:rPr>
              <a:t>0</a:t>
            </a:r>
            <a:r>
              <a:rPr lang="en-US" dirty="0">
                <a:solidFill>
                  <a:srgbClr val="7030A0"/>
                </a:solidFill>
                <a:latin typeface="Times New Roman" panose="02020603050405020304" pitchFamily="18" charset="0"/>
                <a:ea typeface="Times New Roman" panose="02020603050405020304" pitchFamily="18" charset="0"/>
              </a:rPr>
              <a:t>bo’ladi.  </a:t>
            </a:r>
            <a:r>
              <a:rPr lang="en-US" dirty="0" err="1">
                <a:solidFill>
                  <a:srgbClr val="7030A0"/>
                </a:solidFill>
                <a:latin typeface="Times New Roman" panose="02020603050405020304" pitchFamily="18" charset="0"/>
                <a:ea typeface="Times New Roman" panose="02020603050405020304" pitchFamily="18" charset="0"/>
              </a:rPr>
              <a:t>Buni</a:t>
            </a:r>
            <a:r>
              <a:rPr lang="en-US" dirty="0">
                <a:solidFill>
                  <a:srgbClr val="7030A0"/>
                </a:solidFill>
                <a:latin typeface="Times New Roman" panose="02020603050405020304" pitchFamily="18" charset="0"/>
                <a:ea typeface="Times New Roman" panose="02020603050405020304" pitchFamily="18" charset="0"/>
              </a:rPr>
              <a:t> (</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qo’yamiz</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28436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srcRect r="78782"/>
          <a:stretch/>
        </p:blipFill>
        <p:spPr bwMode="auto">
          <a:xfrm>
            <a:off x="2933512" y="147637"/>
            <a:ext cx="1160071" cy="914681"/>
          </a:xfrm>
          <a:prstGeom prst="rect">
            <a:avLst/>
          </a:prstGeom>
          <a:noFill/>
        </p:spPr>
      </p:pic>
      <p:sp>
        <p:nvSpPr>
          <p:cNvPr id="3" name="Прямоугольник 2"/>
          <p:cNvSpPr/>
          <p:nvPr/>
        </p:nvSpPr>
        <p:spPr>
          <a:xfrm>
            <a:off x="712693" y="1313347"/>
            <a:ext cx="10206317" cy="923330"/>
          </a:xfrm>
          <a:prstGeom prst="rect">
            <a:avLst/>
          </a:prstGeom>
        </p:spPr>
        <p:txBody>
          <a:bodyPr wrap="squar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Natijadaifodaga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bo’lamiz</a:t>
            </a:r>
            <a:r>
              <a:rPr lang="en-US" dirty="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.6</a:t>
            </a:r>
            <a:r>
              <a:rPr lang="en-US" dirty="0">
                <a:solidFill>
                  <a:srgbClr val="7030A0"/>
                </a:solidFill>
                <a:latin typeface="Times New Roman" panose="02020603050405020304" pitchFamily="18" charset="0"/>
                <a:ea typeface="Times New Roman" panose="02020603050405020304" pitchFamily="18" charset="0"/>
              </a:rPr>
              <a:t>)  formula </a:t>
            </a:r>
            <a:r>
              <a:rPr lang="en-US" dirty="0" err="1">
                <a:solidFill>
                  <a:srgbClr val="7030A0"/>
                </a:solidFill>
                <a:latin typeface="Times New Roman" panose="02020603050405020304" pitchFamily="18" charset="0"/>
                <a:ea typeface="Times New Roman" panose="02020603050405020304" pitchFamily="18" charset="0"/>
              </a:rPr>
              <a:t>yordamida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turli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xil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shaklli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holatini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aniqlovchi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radiusni</a:t>
            </a:r>
            <a:r>
              <a:rPr lang="en-US" dirty="0">
                <a:solidFill>
                  <a:srgbClr val="7030A0"/>
                </a:solidFill>
                <a:latin typeface="Times New Roman" panose="02020603050405020304" pitchFamily="18" charset="0"/>
                <a:ea typeface="Times New Roman" panose="02020603050405020304" pitchFamily="18" charset="0"/>
              </a:rPr>
              <a:t> toppish </a:t>
            </a:r>
            <a:r>
              <a:rPr lang="en-US" dirty="0" err="1">
                <a:solidFill>
                  <a:srgbClr val="7030A0"/>
                </a:solidFill>
                <a:latin typeface="Times New Roman" panose="02020603050405020304" pitchFamily="18" charset="0"/>
                <a:ea typeface="Times New Roman" panose="02020603050405020304" pitchFamily="18" charset="0"/>
              </a:rPr>
              <a:t>mumkin</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4" name="Рисунок 3"/>
          <p:cNvPicPr/>
          <p:nvPr/>
        </p:nvPicPr>
        <p:blipFill>
          <a:blip r:embed="rId3"/>
          <a:srcRect/>
          <a:stretch>
            <a:fillRect/>
          </a:stretch>
        </p:blipFill>
        <p:spPr bwMode="auto">
          <a:xfrm>
            <a:off x="1890337" y="2236677"/>
            <a:ext cx="6777318" cy="1695450"/>
          </a:xfrm>
          <a:prstGeom prst="rect">
            <a:avLst/>
          </a:prstGeom>
          <a:noFill/>
        </p:spPr>
      </p:pic>
      <p:sp>
        <p:nvSpPr>
          <p:cNvPr id="5" name="Прямоугольник 4"/>
          <p:cNvSpPr/>
          <p:nvPr/>
        </p:nvSpPr>
        <p:spPr>
          <a:xfrm>
            <a:off x="1045584" y="4486125"/>
            <a:ext cx="2973891" cy="369332"/>
          </a:xfrm>
          <a:prstGeom prst="rect">
            <a:avLst/>
          </a:prstGeom>
        </p:spPr>
        <p:txBody>
          <a:bodyPr wrap="none">
            <a:spAutoFit/>
          </a:bodyPr>
          <a:lstStyle/>
          <a:p>
            <a:r>
              <a:rPr lang="en-US" dirty="0" err="1">
                <a:solidFill>
                  <a:srgbClr val="7030A0"/>
                </a:solidFill>
                <a:latin typeface="Times New Roman" panose="02020603050405020304" pitchFamily="18" charset="0"/>
                <a:ea typeface="Times New Roman" panose="02020603050405020304" pitchFamily="18" charset="0"/>
              </a:rPr>
              <a:t>Xususiy</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hol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Faraz</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qilaylik</a:t>
            </a:r>
            <a:r>
              <a:rPr lang="en-US" dirty="0">
                <a:solidFill>
                  <a:srgbClr val="7030A0"/>
                </a:solidFill>
                <a:latin typeface="Times New Roman" panose="02020603050405020304" pitchFamily="18" charset="0"/>
                <a:ea typeface="Times New Roman" panose="02020603050405020304" pitchFamily="18" charset="0"/>
              </a:rPr>
              <a:t>  </a:t>
            </a:r>
            <a:r>
              <a:rPr lang="en-US" dirty="0">
                <a:solidFill>
                  <a:schemeClr val="bg1"/>
                </a:solidFill>
                <a:latin typeface="Times New Roman" panose="02020603050405020304" pitchFamily="18" charset="0"/>
                <a:ea typeface="Times New Roman" panose="02020603050405020304" pitchFamily="18" charset="0"/>
              </a:rPr>
              <a:t>, </a:t>
            </a:r>
            <a:endParaRPr lang="ru-RU" dirty="0">
              <a:solidFill>
                <a:schemeClr val="bg1"/>
              </a:solidFill>
            </a:endParaRPr>
          </a:p>
        </p:txBody>
      </p:sp>
      <p:pic>
        <p:nvPicPr>
          <p:cNvPr id="6" name="Рисунок 5"/>
          <p:cNvPicPr/>
          <p:nvPr/>
        </p:nvPicPr>
        <p:blipFill>
          <a:blip r:embed="rId4"/>
          <a:srcRect/>
          <a:stretch>
            <a:fillRect/>
          </a:stretch>
        </p:blipFill>
        <p:spPr bwMode="auto">
          <a:xfrm>
            <a:off x="4019475" y="4486125"/>
            <a:ext cx="824529" cy="369332"/>
          </a:xfrm>
          <a:prstGeom prst="rect">
            <a:avLst/>
          </a:prstGeom>
          <a:noFill/>
        </p:spPr>
      </p:pic>
      <p:sp>
        <p:nvSpPr>
          <p:cNvPr id="7" name="Прямоугольник 6"/>
          <p:cNvSpPr/>
          <p:nvPr/>
        </p:nvSpPr>
        <p:spPr>
          <a:xfrm>
            <a:off x="1045584" y="5243917"/>
            <a:ext cx="6096000" cy="646331"/>
          </a:xfrm>
          <a:prstGeom prst="rect">
            <a:avLst/>
          </a:prstGeom>
        </p:spPr>
        <p:txBody>
          <a:bodyPr>
            <a:spAutoFit/>
          </a:bodyPr>
          <a:lstStyle/>
          <a:p>
            <a:pPr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egri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brusning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to’rtburchakli</a:t>
            </a:r>
            <a:r>
              <a:rPr lang="en-US" dirty="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bo’lsin</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Tekshirilayotgan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hol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teng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shu</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sababli</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8" name="Прямоугольник 7"/>
          <p:cNvSpPr/>
          <p:nvPr/>
        </p:nvSpPr>
        <p:spPr>
          <a:xfrm>
            <a:off x="4652600" y="512699"/>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6</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14876811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srcRect b="10853"/>
          <a:stretch/>
        </p:blipFill>
        <p:spPr bwMode="auto">
          <a:xfrm>
            <a:off x="3213847" y="228600"/>
            <a:ext cx="3671047" cy="1755183"/>
          </a:xfrm>
          <a:prstGeom prst="rect">
            <a:avLst/>
          </a:prstGeom>
          <a:noFill/>
        </p:spPr>
      </p:pic>
      <p:pic>
        <p:nvPicPr>
          <p:cNvPr id="3" name="Рисунок 2"/>
          <p:cNvPicPr/>
          <p:nvPr/>
        </p:nvPicPr>
        <p:blipFill>
          <a:blip r:embed="rId3"/>
          <a:srcRect/>
          <a:stretch>
            <a:fillRect/>
          </a:stretch>
        </p:blipFill>
        <p:spPr bwMode="auto">
          <a:xfrm>
            <a:off x="3657600" y="2562784"/>
            <a:ext cx="3089910" cy="745191"/>
          </a:xfrm>
          <a:prstGeom prst="rect">
            <a:avLst/>
          </a:prstGeom>
          <a:noFill/>
        </p:spPr>
      </p:pic>
      <p:sp>
        <p:nvSpPr>
          <p:cNvPr id="4" name="Прямоугольник 3"/>
          <p:cNvSpPr/>
          <p:nvPr/>
        </p:nvSpPr>
        <p:spPr>
          <a:xfrm>
            <a:off x="2154555" y="3509247"/>
            <a:ext cx="6096000" cy="646331"/>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Demak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to’rtburchakli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holati</a:t>
            </a:r>
            <a:endParaRPr lang="ru-RU" dirty="0">
              <a:solidFill>
                <a:srgbClr val="7030A0"/>
              </a:solidFill>
            </a:endParaRPr>
          </a:p>
        </p:txBody>
      </p:sp>
      <p:pic>
        <p:nvPicPr>
          <p:cNvPr id="5" name="Рисунок 4"/>
          <p:cNvPicPr/>
          <p:nvPr/>
        </p:nvPicPr>
        <p:blipFill rotWithShape="1">
          <a:blip r:embed="rId4"/>
          <a:srcRect r="71482"/>
          <a:stretch/>
        </p:blipFill>
        <p:spPr bwMode="auto">
          <a:xfrm>
            <a:off x="4392338" y="4429441"/>
            <a:ext cx="877086" cy="685798"/>
          </a:xfrm>
          <a:prstGeom prst="rect">
            <a:avLst/>
          </a:prstGeom>
          <a:noFill/>
        </p:spPr>
      </p:pic>
      <p:sp>
        <p:nvSpPr>
          <p:cNvPr id="6" name="Прямоугольник 5"/>
          <p:cNvSpPr/>
          <p:nvPr/>
        </p:nvSpPr>
        <p:spPr>
          <a:xfrm>
            <a:off x="605118" y="5351494"/>
            <a:ext cx="10448363" cy="646331"/>
          </a:xfrm>
          <a:prstGeom prst="rect">
            <a:avLst/>
          </a:prstGeom>
        </p:spPr>
        <p:txBody>
          <a:bodyPr wrap="square">
            <a:spAutoFit/>
          </a:bodyPr>
          <a:lstStyle/>
          <a:p>
            <a:pPr algn="just">
              <a:spcAft>
                <a:spcPts val="0"/>
              </a:spcAft>
            </a:pPr>
            <a:r>
              <a:rPr lang="en-US" dirty="0">
                <a:solidFill>
                  <a:srgbClr val="7030A0"/>
                </a:solidFill>
                <a:latin typeface="Times New Roman" panose="02020603050405020304" pitchFamily="18" charset="0"/>
                <a:ea typeface="Times New Roman" panose="02020603050405020304" pitchFamily="18" charset="0"/>
              </a:rPr>
              <a:t>Formula </a:t>
            </a:r>
            <a:r>
              <a:rPr lang="en-US" dirty="0" err="1">
                <a:solidFill>
                  <a:srgbClr val="7030A0"/>
                </a:solidFill>
                <a:latin typeface="Times New Roman" panose="02020603050405020304" pitchFamily="18" charset="0"/>
                <a:ea typeface="Times New Roman" panose="02020603050405020304" pitchFamily="18" charset="0"/>
              </a:rPr>
              <a:t>yordamida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aniqlanadi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r>
              <a:rPr lang="en-US" dirty="0" err="1">
                <a:solidFill>
                  <a:srgbClr val="7030A0"/>
                </a:solidFill>
                <a:latin typeface="Times New Roman" panose="02020603050405020304" pitchFamily="18" charset="0"/>
                <a:ea typeface="Times New Roman" panose="02020603050405020304" pitchFamily="18" charset="0"/>
              </a:rPr>
              <a:t>Egrilik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radiusi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kichik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tekis</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sterjenlar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chiziqli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va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burchakli</a:t>
            </a:r>
            <a:r>
              <a:rPr lang="en-US" dirty="0">
                <a:solidFill>
                  <a:srgbClr val="7030A0"/>
                </a:solidFill>
                <a:latin typeface="Times New Roman" panose="02020603050405020304" pitchFamily="18" charset="0"/>
                <a:ea typeface="Times New Roman" panose="02020603050405020304" pitchFamily="18" charset="0"/>
              </a:rPr>
              <a:t> </a:t>
            </a:r>
            <a:endParaRPr lang="ru-RU" dirty="0">
              <a:solidFill>
                <a:srgbClr val="7030A0"/>
              </a:solidFill>
            </a:endParaRPr>
          </a:p>
        </p:txBody>
      </p:sp>
      <p:sp>
        <p:nvSpPr>
          <p:cNvPr id="7" name="Прямоугольник 6"/>
          <p:cNvSpPr/>
          <p:nvPr/>
        </p:nvSpPr>
        <p:spPr>
          <a:xfrm>
            <a:off x="6612432" y="4568870"/>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7</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13104839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rotWithShape="1">
          <a:blip r:embed="rId2"/>
          <a:srcRect r="35993"/>
          <a:stretch/>
        </p:blipFill>
        <p:spPr bwMode="auto">
          <a:xfrm>
            <a:off x="2468102" y="498028"/>
            <a:ext cx="3816461" cy="701040"/>
          </a:xfrm>
          <a:prstGeom prst="rect">
            <a:avLst/>
          </a:prstGeom>
          <a:noFill/>
        </p:spPr>
      </p:pic>
      <p:sp>
        <p:nvSpPr>
          <p:cNvPr id="3" name="Прямоугольник 2"/>
          <p:cNvSpPr/>
          <p:nvPr/>
        </p:nvSpPr>
        <p:spPr>
          <a:xfrm>
            <a:off x="633379" y="1632990"/>
            <a:ext cx="11066929" cy="4832092"/>
          </a:xfrm>
          <a:prstGeom prst="rect">
            <a:avLst/>
          </a:prstGeom>
        </p:spPr>
        <p:txBody>
          <a:bodyPr wrap="square">
            <a:spAutoFit/>
          </a:bodyPr>
          <a:lstStyle/>
          <a:p>
            <a:pPr algn="just">
              <a:spcAft>
                <a:spcPts val="0"/>
              </a:spcAft>
            </a:pPr>
            <a:r>
              <a:rPr lang="en-US" sz="2800" dirty="0" err="1">
                <a:solidFill>
                  <a:srgbClr val="7030A0"/>
                </a:solidFill>
                <a:latin typeface="Times New Roman" panose="02020603050405020304" pitchFamily="18" charset="0"/>
                <a:ea typeface="Times New Roman" panose="02020603050405020304" pitchFamily="18" charset="0"/>
              </a:rPr>
              <a:t>ko’chishlarni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umumiy</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holda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ya’ni</a:t>
            </a:r>
            <a:r>
              <a:rPr lang="en-US" sz="2800" dirty="0">
                <a:solidFill>
                  <a:srgbClr val="7030A0"/>
                </a:solidFill>
                <a:latin typeface="Times New Roman" panose="02020603050405020304" pitchFamily="18" charset="0"/>
                <a:ea typeface="Times New Roman" panose="02020603050405020304" pitchFamily="18" charset="0"/>
              </a:rPr>
              <a:t> M,N </a:t>
            </a:r>
            <a:r>
              <a:rPr lang="en-US" sz="2800" dirty="0" err="1">
                <a:solidFill>
                  <a:srgbClr val="7030A0"/>
                </a:solidFill>
                <a:latin typeface="Times New Roman" panose="02020603050405020304" pitchFamily="18" charset="0"/>
                <a:ea typeface="Times New Roman" panose="02020603050405020304" pitchFamily="18" charset="0"/>
              </a:rPr>
              <a:t>va</a:t>
            </a:r>
            <a:r>
              <a:rPr lang="en-US" sz="2800" dirty="0">
                <a:solidFill>
                  <a:srgbClr val="7030A0"/>
                </a:solidFill>
                <a:latin typeface="Times New Roman" panose="02020603050405020304" pitchFamily="18" charset="0"/>
                <a:ea typeface="Times New Roman" panose="02020603050405020304" pitchFamily="18" charset="0"/>
              </a:rPr>
              <a:t> Q </a:t>
            </a:r>
            <a:r>
              <a:rPr lang="en-US" sz="2800" dirty="0" err="1">
                <a:solidFill>
                  <a:srgbClr val="7030A0"/>
                </a:solidFill>
                <a:latin typeface="Times New Roman" panose="02020603050405020304" pitchFamily="18" charset="0"/>
                <a:ea typeface="Times New Roman" panose="02020603050405020304" pitchFamily="18" charset="0"/>
              </a:rPr>
              <a:t>larni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hisobga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olganda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Mor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integrali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yordamida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aniqlash</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mumkin</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en-US" sz="2800" dirty="0" err="1">
                <a:solidFill>
                  <a:srgbClr val="7030A0"/>
                </a:solidFill>
                <a:latin typeface="Times New Roman" panose="02020603050405020304" pitchFamily="18" charset="0"/>
                <a:ea typeface="Times New Roman" panose="02020603050405020304" pitchFamily="18" charset="0"/>
              </a:rPr>
              <a:t>bundaM</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NvaQ</a:t>
            </a:r>
            <a:r>
              <a:rPr lang="en-US" sz="2800" dirty="0">
                <a:solidFill>
                  <a:srgbClr val="7030A0"/>
                </a:solidFill>
                <a:latin typeface="Times New Roman" panose="02020603050405020304" pitchFamily="18" charset="0"/>
                <a:ea typeface="Times New Roman" panose="02020603050405020304" pitchFamily="18" charset="0"/>
              </a:rPr>
              <a:t>   -  </a:t>
            </a:r>
            <a:r>
              <a:rPr lang="en-US" sz="2800" dirty="0" err="1">
                <a:solidFill>
                  <a:srgbClr val="7030A0"/>
                </a:solidFill>
                <a:latin typeface="Times New Roman" panose="02020603050405020304" pitchFamily="18" charset="0"/>
                <a:ea typeface="Times New Roman" panose="02020603050405020304" pitchFamily="18" charset="0"/>
              </a:rPr>
              <a:t>egri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brusning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ixtiyoriy</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ko’ndalang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kesimida</a:t>
            </a:r>
            <a:endParaRPr lang="ru-RU" sz="28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en-US" sz="2800" dirty="0" err="1">
                <a:solidFill>
                  <a:srgbClr val="7030A0"/>
                </a:solidFill>
                <a:latin typeface="Times New Roman" panose="02020603050405020304" pitchFamily="18" charset="0"/>
                <a:ea typeface="Times New Roman" panose="02020603050405020304" pitchFamily="18" charset="0"/>
              </a:rPr>
              <a:t>berilgan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kuchlar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ta’sirida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hosil</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yuqorida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ko’rsatilgan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kuch</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faktorlari</a:t>
            </a:r>
            <a:r>
              <a:rPr lang="en-US" sz="2800" dirty="0">
                <a:solidFill>
                  <a:srgbClr val="7030A0"/>
                </a:solidFill>
                <a:latin typeface="Times New Roman" panose="02020603050405020304" pitchFamily="18" charset="0"/>
                <a:ea typeface="Times New Roman" panose="02020603050405020304" pitchFamily="18" charset="0"/>
              </a:rPr>
              <a:t>;   </a:t>
            </a:r>
            <a:endParaRPr lang="ru-RU" sz="28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en-US" sz="2800" dirty="0" err="1">
                <a:solidFill>
                  <a:srgbClr val="7030A0"/>
                </a:solidFill>
                <a:latin typeface="Times New Roman" panose="02020603050405020304" pitchFamily="18" charset="0"/>
                <a:ea typeface="Times New Roman" panose="02020603050405020304" pitchFamily="18" charset="0"/>
              </a:rPr>
              <a:t>M</a:t>
            </a:r>
            <a:r>
              <a:rPr lang="en-US" sz="2800" baseline="-25000" dirty="0" err="1">
                <a:solidFill>
                  <a:srgbClr val="7030A0"/>
                </a:solidFill>
                <a:latin typeface="Times New Roman" panose="02020603050405020304" pitchFamily="18" charset="0"/>
                <a:ea typeface="Times New Roman" panose="02020603050405020304" pitchFamily="18" charset="0"/>
              </a:rPr>
              <a:t>i</a:t>
            </a:r>
            <a:r>
              <a:rPr lang="en-US" sz="2800" dirty="0">
                <a:solidFill>
                  <a:srgbClr val="7030A0"/>
                </a:solidFill>
                <a:latin typeface="Times New Roman" panose="02020603050405020304" pitchFamily="18" charset="0"/>
                <a:ea typeface="Times New Roman" panose="02020603050405020304" pitchFamily="18" charset="0"/>
              </a:rPr>
              <a:t>, Q</a:t>
            </a:r>
            <a:r>
              <a:rPr lang="en-US" sz="2800" baseline="-25000" dirty="0">
                <a:solidFill>
                  <a:srgbClr val="7030A0"/>
                </a:solidFill>
                <a:latin typeface="Times New Roman" panose="02020603050405020304" pitchFamily="18" charset="0"/>
                <a:ea typeface="Times New Roman" panose="02020603050405020304" pitchFamily="18" charset="0"/>
              </a:rPr>
              <a:t>i</a:t>
            </a:r>
            <a:r>
              <a:rPr lang="en-US" sz="2800" dirty="0">
                <a:solidFill>
                  <a:srgbClr val="7030A0"/>
                </a:solidFill>
                <a:latin typeface="Times New Roman" panose="02020603050405020304" pitchFamily="18" charset="0"/>
                <a:ea typeface="Times New Roman" panose="02020603050405020304" pitchFamily="18" charset="0"/>
              </a:rPr>
              <a:t>, </a:t>
            </a:r>
            <a:r>
              <a:rPr lang="ru-RU" sz="2800" dirty="0">
                <a:solidFill>
                  <a:srgbClr val="7030A0"/>
                </a:solidFill>
                <a:latin typeface="Times New Roman" panose="02020603050405020304" pitchFamily="18" charset="0"/>
                <a:ea typeface="Times New Roman" panose="02020603050405020304" pitchFamily="18" charset="0"/>
              </a:rPr>
              <a:t>Ν</a:t>
            </a:r>
            <a:r>
              <a:rPr lang="en-US" sz="2800" baseline="-25000" dirty="0">
                <a:solidFill>
                  <a:srgbClr val="7030A0"/>
                </a:solidFill>
                <a:latin typeface="Times New Roman" panose="02020603050405020304" pitchFamily="18" charset="0"/>
                <a:ea typeface="Times New Roman" panose="02020603050405020304" pitchFamily="18" charset="0"/>
              </a:rPr>
              <a:t>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izlanuvchi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ko’chish</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yo’nalishida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qo’yilgan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birlikkuch</a:t>
            </a:r>
            <a:r>
              <a:rPr lang="en-US" sz="2800" dirty="0">
                <a:solidFill>
                  <a:srgbClr val="7030A0"/>
                </a:solidFill>
                <a:latin typeface="Times New Roman" panose="02020603050405020304" pitchFamily="18" charset="0"/>
                <a:ea typeface="Times New Roman" panose="02020603050405020304" pitchFamily="18" charset="0"/>
              </a:rPr>
              <a:t>(moment)  </a:t>
            </a:r>
            <a:r>
              <a:rPr lang="en-US" sz="2800" dirty="0" err="1">
                <a:solidFill>
                  <a:srgbClr val="7030A0"/>
                </a:solidFill>
                <a:latin typeface="Times New Roman" panose="02020603050405020304" pitchFamily="18" charset="0"/>
                <a:ea typeface="Times New Roman" panose="02020603050405020304" pitchFamily="18" charset="0"/>
              </a:rPr>
              <a:t>ta’siridao’shakesimdahosilbo’lgano’xshashkuchfaktorlari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marL="449580" algn="just">
              <a:spcAft>
                <a:spcPts val="0"/>
              </a:spcAft>
            </a:pPr>
            <a:r>
              <a:rPr lang="en-US" sz="2800" dirty="0">
                <a:solidFill>
                  <a:srgbClr val="7030A0"/>
                </a:solidFill>
                <a:latin typeface="Times New Roman" panose="02020603050405020304" pitchFamily="18" charset="0"/>
                <a:ea typeface="Times New Roman" panose="02020603050405020304" pitchFamily="18" charset="0"/>
              </a:rPr>
              <a:t>K - </a:t>
            </a:r>
            <a:r>
              <a:rPr lang="en-US" sz="2800" dirty="0" err="1">
                <a:solidFill>
                  <a:srgbClr val="7030A0"/>
                </a:solidFill>
                <a:latin typeface="Times New Roman" panose="02020603050405020304" pitchFamily="18" charset="0"/>
                <a:ea typeface="Times New Roman" panose="02020603050405020304" pitchFamily="18" charset="0"/>
              </a:rPr>
              <a:t>kesim</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shakliga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bog’liq</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koeffitsient</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masalan,to’g’rito’rtburchak</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uchun</a:t>
            </a:r>
            <a:r>
              <a:rPr lang="en-US" sz="2800" dirty="0">
                <a:solidFill>
                  <a:srgbClr val="7030A0"/>
                </a:solidFill>
                <a:latin typeface="Times New Roman" panose="02020603050405020304" pitchFamily="18" charset="0"/>
                <a:ea typeface="Times New Roman" panose="02020603050405020304" pitchFamily="18" charset="0"/>
              </a:rPr>
              <a:t> k=1,2  </a:t>
            </a:r>
            <a:r>
              <a:rPr lang="en-US" sz="2800" dirty="0" err="1">
                <a:solidFill>
                  <a:srgbClr val="7030A0"/>
                </a:solidFill>
                <a:latin typeface="Times New Roman" panose="02020603050405020304" pitchFamily="18" charset="0"/>
                <a:ea typeface="Times New Roman" panose="02020603050405020304" pitchFamily="18" charset="0"/>
              </a:rPr>
              <a:t>va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doira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uchunk</a:t>
            </a:r>
            <a:r>
              <a:rPr lang="en-US" sz="2800" dirty="0">
                <a:solidFill>
                  <a:srgbClr val="7030A0"/>
                </a:solidFill>
                <a:latin typeface="Times New Roman" panose="02020603050405020304" pitchFamily="18" charset="0"/>
                <a:ea typeface="Times New Roman" panose="02020603050405020304" pitchFamily="18" charset="0"/>
              </a:rPr>
              <a:t>=10/9 </a:t>
            </a:r>
            <a:endParaRPr lang="ru-RU" sz="2800" dirty="0">
              <a:solidFill>
                <a:srgbClr val="7030A0"/>
              </a:solidFill>
              <a:latin typeface="Times New Roman" panose="02020603050405020304" pitchFamily="18" charset="0"/>
              <a:ea typeface="Times New Roman" panose="02020603050405020304" pitchFamily="18" charset="0"/>
            </a:endParaRPr>
          </a:p>
          <a:p>
            <a:pPr marL="449580" algn="just">
              <a:spcAft>
                <a:spcPts val="0"/>
              </a:spcAft>
            </a:pPr>
            <a:r>
              <a:rPr lang="en-US" sz="2800" dirty="0">
                <a:solidFill>
                  <a:srgbClr val="7030A0"/>
                </a:solidFill>
                <a:latin typeface="Times New Roman" panose="02020603050405020304" pitchFamily="18" charset="0"/>
                <a:ea typeface="Times New Roman" panose="02020603050405020304" pitchFamily="18" charset="0"/>
              </a:rPr>
              <a:t>ds - </a:t>
            </a:r>
            <a:r>
              <a:rPr lang="en-US" sz="2800" dirty="0" err="1">
                <a:solidFill>
                  <a:srgbClr val="7030A0"/>
                </a:solidFill>
                <a:latin typeface="Times New Roman" panose="02020603050405020304" pitchFamily="18" charset="0"/>
                <a:ea typeface="Times New Roman" panose="02020603050405020304" pitchFamily="18" charset="0"/>
              </a:rPr>
              <a:t>yoy</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elementi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sz="2800" dirty="0">
                <a:solidFill>
                  <a:srgbClr val="7030A0"/>
                </a:solidFill>
                <a:latin typeface="Times New Roman" panose="02020603050405020304" pitchFamily="18" charset="0"/>
                <a:ea typeface="Times New Roman" panose="02020603050405020304" pitchFamily="18" charset="0"/>
              </a:rPr>
              <a:t>s -  </a:t>
            </a:r>
            <a:r>
              <a:rPr lang="en-US" sz="2800" dirty="0" err="1">
                <a:solidFill>
                  <a:srgbClr val="7030A0"/>
                </a:solidFill>
                <a:latin typeface="Times New Roman" panose="02020603050405020304" pitchFamily="18" charset="0"/>
                <a:ea typeface="Times New Roman" panose="02020603050405020304" pitchFamily="18" charset="0"/>
              </a:rPr>
              <a:t>yoy</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uzunligi</a:t>
            </a:r>
            <a:r>
              <a:rPr lang="en-US" sz="2800" dirty="0" smtClean="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p:txBody>
      </p:sp>
      <p:sp>
        <p:nvSpPr>
          <p:cNvPr id="4" name="Прямоугольник 3"/>
          <p:cNvSpPr/>
          <p:nvPr/>
        </p:nvSpPr>
        <p:spPr>
          <a:xfrm>
            <a:off x="6682175" y="729675"/>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8</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203641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70646" y="1098299"/>
            <a:ext cx="11066929" cy="3539430"/>
          </a:xfrm>
          <a:prstGeom prst="rect">
            <a:avLst/>
          </a:prstGeom>
        </p:spPr>
        <p:txBody>
          <a:bodyPr wrap="square">
            <a:spAutoFit/>
          </a:bodyPr>
          <a:lstStyle/>
          <a:p>
            <a:pPr indent="449580" algn="just">
              <a:spcAft>
                <a:spcPts val="0"/>
              </a:spcAft>
            </a:pPr>
            <a:r>
              <a:rPr lang="ru-RU" sz="2800" dirty="0" smtClean="0">
                <a:solidFill>
                  <a:srgbClr val="7030A0"/>
                </a:solidFill>
                <a:latin typeface="Times New Roman" panose="02020603050405020304" pitchFamily="18" charset="0"/>
                <a:ea typeface="Times New Roman" panose="02020603050405020304" pitchFamily="18" charset="0"/>
              </a:rPr>
              <a:t>Ν</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va</a:t>
            </a:r>
            <a:r>
              <a:rPr lang="en-US" sz="2800" dirty="0">
                <a:solidFill>
                  <a:srgbClr val="7030A0"/>
                </a:solidFill>
                <a:latin typeface="Times New Roman" panose="02020603050405020304" pitchFamily="18" charset="0"/>
                <a:ea typeface="Times New Roman" panose="02020603050405020304" pitchFamily="18" charset="0"/>
              </a:rPr>
              <a:t>  Q   </a:t>
            </a:r>
            <a:r>
              <a:rPr lang="en-US" sz="2800" dirty="0" err="1">
                <a:solidFill>
                  <a:srgbClr val="7030A0"/>
                </a:solidFill>
                <a:latin typeface="Times New Roman" panose="02020603050405020304" pitchFamily="18" charset="0"/>
                <a:ea typeface="Times New Roman" panose="02020603050405020304" pitchFamily="18" charset="0"/>
              </a:rPr>
              <a:t>larning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ta’siri</a:t>
            </a:r>
            <a:r>
              <a:rPr lang="en-US" sz="2800" dirty="0">
                <a:solidFill>
                  <a:srgbClr val="7030A0"/>
                </a:solidFill>
                <a:latin typeface="Times New Roman" panose="02020603050405020304" pitchFamily="18" charset="0"/>
                <a:ea typeface="Times New Roman" panose="02020603050405020304" pitchFamily="18" charset="0"/>
              </a:rPr>
              <a:t>  M   </a:t>
            </a:r>
            <a:r>
              <a:rPr lang="en-US" sz="2800" dirty="0" err="1">
                <a:solidFill>
                  <a:srgbClr val="7030A0"/>
                </a:solidFill>
                <a:latin typeface="Times New Roman" panose="02020603050405020304" pitchFamily="18" charset="0"/>
                <a:ea typeface="Times New Roman" panose="02020603050405020304" pitchFamily="18" charset="0"/>
              </a:rPr>
              <a:t>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ta’siriga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nisbatan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ko’chishning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mikdoriga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juda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kam</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bo’lgani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uchun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smtClean="0">
                <a:solidFill>
                  <a:srgbClr val="7030A0"/>
                </a:solidFill>
                <a:latin typeface="Times New Roman" panose="02020603050405020304" pitchFamily="18" charset="0"/>
                <a:ea typeface="Times New Roman" panose="02020603050405020304" pitchFamily="18" charset="0"/>
              </a:rPr>
              <a:t>1</a:t>
            </a:r>
            <a:r>
              <a:rPr lang="ru-RU" sz="2800" dirty="0" smtClean="0">
                <a:solidFill>
                  <a:srgbClr val="7030A0"/>
                </a:solidFill>
                <a:latin typeface="Times New Roman" panose="02020603050405020304" pitchFamily="18" charset="0"/>
                <a:ea typeface="Times New Roman" panose="02020603050405020304" pitchFamily="18" charset="0"/>
              </a:rPr>
              <a:t>0</a:t>
            </a:r>
            <a:r>
              <a:rPr lang="en-US" sz="2800" dirty="0" smtClean="0">
                <a:solidFill>
                  <a:srgbClr val="7030A0"/>
                </a:solidFill>
                <a:latin typeface="Times New Roman" panose="02020603050405020304" pitchFamily="18" charset="0"/>
                <a:ea typeface="Times New Roman" panose="02020603050405020304" pitchFamily="18" charset="0"/>
              </a:rPr>
              <a:t>.8</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formulaning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oxirgi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ikki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hadini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ko’pchilik</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hollarda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e’tiborsiz</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qoldirishmumkin.Tekis</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sterjenlarning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ko’ndalang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kesimlarida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normalkuchlanishlar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bilan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birga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urinma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kuchlanishlar</a:t>
            </a:r>
            <a:r>
              <a:rPr lang="en-US" sz="2800" dirty="0">
                <a:solidFill>
                  <a:srgbClr val="7030A0"/>
                </a:solidFill>
                <a:latin typeface="Times New Roman" panose="02020603050405020304" pitchFamily="18" charset="0"/>
                <a:ea typeface="Times New Roman" panose="02020603050405020304" pitchFamily="18" charset="0"/>
              </a:rPr>
              <a:t>  ham  </a:t>
            </a:r>
            <a:r>
              <a:rPr lang="en-US" sz="2800" dirty="0" err="1">
                <a:solidFill>
                  <a:srgbClr val="7030A0"/>
                </a:solidFill>
                <a:latin typeface="Times New Roman" panose="02020603050405020304" pitchFamily="18" charset="0"/>
                <a:ea typeface="Times New Roman" panose="02020603050405020304" pitchFamily="18" charset="0"/>
              </a:rPr>
              <a:t>paydo</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bo’ladi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r>
              <a:rPr lang="en-US" sz="2800" dirty="0" err="1">
                <a:solidFill>
                  <a:srgbClr val="7030A0"/>
                </a:solidFill>
                <a:latin typeface="Times New Roman" panose="02020603050405020304" pitchFamily="18" charset="0"/>
                <a:ea typeface="Times New Roman" panose="02020603050405020304" pitchFamily="18" charset="0"/>
              </a:rPr>
              <a:t>Egriligi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katta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sterjenlardagi</a:t>
            </a:r>
            <a:r>
              <a:rPr lang="en-US" sz="2800" dirty="0">
                <a:solidFill>
                  <a:srgbClr val="7030A0"/>
                </a:solidFill>
                <a:latin typeface="Times New Roman" panose="02020603050405020304" pitchFamily="18" charset="0"/>
                <a:ea typeface="Times New Roman" panose="02020603050405020304" pitchFamily="18" charset="0"/>
              </a:rPr>
              <a:t>  normal  </a:t>
            </a:r>
            <a:r>
              <a:rPr lang="en-US" sz="2800" dirty="0" err="1">
                <a:solidFill>
                  <a:srgbClr val="7030A0"/>
                </a:solidFill>
                <a:latin typeface="Times New Roman" panose="02020603050405020304" pitchFamily="18" charset="0"/>
                <a:ea typeface="Times New Roman" panose="02020603050405020304" pitchFamily="18" charset="0"/>
              </a:rPr>
              <a:t>kuchlanishlar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to’g’risterjenni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egilishga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hisoblash</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uchun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chiqarilgan</a:t>
            </a:r>
            <a:r>
              <a:rPr lang="en-US" sz="2800" dirty="0">
                <a:solidFill>
                  <a:srgbClr val="7030A0"/>
                </a:solidFill>
                <a:latin typeface="Times New Roman" panose="02020603050405020304" pitchFamily="18" charset="0"/>
                <a:ea typeface="Times New Roman" panose="02020603050405020304" pitchFamily="18" charset="0"/>
              </a:rPr>
              <a:t>  formula  </a:t>
            </a:r>
            <a:r>
              <a:rPr lang="en-US" sz="2800" dirty="0" err="1">
                <a:solidFill>
                  <a:srgbClr val="7030A0"/>
                </a:solidFill>
                <a:latin typeface="Times New Roman" panose="02020603050405020304" pitchFamily="18" charset="0"/>
                <a:ea typeface="Times New Roman" panose="02020603050405020304" pitchFamily="18" charset="0"/>
              </a:rPr>
              <a:t>bo’yicha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hisoblansa</a:t>
            </a:r>
            <a:r>
              <a:rPr lang="en-US" sz="2800" dirty="0">
                <a:solidFill>
                  <a:srgbClr val="7030A0"/>
                </a:solidFill>
                <a:latin typeface="Times New Roman" panose="02020603050405020304" pitchFamily="18" charset="0"/>
                <a:ea typeface="Times New Roman" panose="02020603050405020304" pitchFamily="18" charset="0"/>
              </a:rPr>
              <a:t>,  u </a:t>
            </a:r>
            <a:r>
              <a:rPr lang="en-US" sz="2800" dirty="0" err="1">
                <a:solidFill>
                  <a:srgbClr val="7030A0"/>
                </a:solidFill>
                <a:latin typeface="Times New Roman" panose="02020603050405020304" pitchFamily="18" charset="0"/>
                <a:ea typeface="Times New Roman" panose="02020603050405020304" pitchFamily="18" charset="0"/>
              </a:rPr>
              <a:t>yo’l</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qo’yish</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mumkin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bo’lmagan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katta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xatolikni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beradi</a:t>
            </a:r>
            <a:r>
              <a:rPr lang="en-US" sz="2800" dirty="0" smtClean="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endParaRPr>
          </a:p>
        </p:txBody>
      </p:sp>
      <p:pic>
        <p:nvPicPr>
          <p:cNvPr id="4" name="Рисунок 3"/>
          <p:cNvPicPr/>
          <p:nvPr/>
        </p:nvPicPr>
        <p:blipFill rotWithShape="1">
          <a:blip r:embed="rId2"/>
          <a:srcRect r="77112"/>
          <a:stretch/>
        </p:blipFill>
        <p:spPr bwMode="auto">
          <a:xfrm>
            <a:off x="3214872" y="5239069"/>
            <a:ext cx="1132403" cy="662397"/>
          </a:xfrm>
          <a:prstGeom prst="rect">
            <a:avLst/>
          </a:prstGeom>
          <a:solidFill>
            <a:srgbClr val="FFFF00"/>
          </a:solidFill>
        </p:spPr>
      </p:pic>
      <p:sp>
        <p:nvSpPr>
          <p:cNvPr id="5" name="Прямоугольник 4"/>
          <p:cNvSpPr/>
          <p:nvPr/>
        </p:nvSpPr>
        <p:spPr>
          <a:xfrm>
            <a:off x="5023855" y="5385601"/>
            <a:ext cx="742511"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r>
              <a:rPr lang="ru-RU" dirty="0" smtClean="0">
                <a:solidFill>
                  <a:srgbClr val="7030A0"/>
                </a:solidFill>
                <a:latin typeface="Times New Roman" panose="02020603050405020304" pitchFamily="18" charset="0"/>
                <a:ea typeface="Times New Roman" panose="02020603050405020304" pitchFamily="18" charset="0"/>
              </a:rPr>
              <a:t>9</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5849496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57200" y="271226"/>
            <a:ext cx="11483788" cy="1938992"/>
          </a:xfrm>
          <a:prstGeom prst="rect">
            <a:avLst/>
          </a:prstGeom>
        </p:spPr>
        <p:txBody>
          <a:bodyPr wrap="square">
            <a:spAutoFit/>
          </a:bodyPr>
          <a:lstStyle/>
          <a:p>
            <a:pPr algn="just">
              <a:spcAft>
                <a:spcPts val="0"/>
              </a:spcAft>
            </a:pPr>
            <a:r>
              <a:rPr lang="en-US" sz="2400" dirty="0" err="1">
                <a:solidFill>
                  <a:srgbClr val="7030A0"/>
                </a:solidFill>
                <a:latin typeface="Times New Roman" panose="02020603050405020304" pitchFamily="18" charset="0"/>
                <a:ea typeface="Times New Roman" panose="02020603050405020304" pitchFamily="18" charset="0"/>
              </a:rPr>
              <a:t>bo’lgan</a:t>
            </a:r>
            <a:r>
              <a:rPr lang="en-US" sz="2400" dirty="0">
                <a:solidFill>
                  <a:srgbClr val="7030A0"/>
                </a:solidFill>
                <a:latin typeface="Times New Roman" panose="02020603050405020304" pitchFamily="18" charset="0"/>
                <a:ea typeface="Times New Roman" panose="02020603050405020304" pitchFamily="18" charset="0"/>
              </a:rPr>
              <a:t>  normal  </a:t>
            </a:r>
            <a:r>
              <a:rPr lang="en-US" sz="2400" dirty="0" err="1">
                <a:solidFill>
                  <a:srgbClr val="7030A0"/>
                </a:solidFill>
                <a:latin typeface="Times New Roman" panose="02020603050405020304" pitchFamily="18" charset="0"/>
                <a:ea typeface="Times New Roman" panose="02020603050405020304" pitchFamily="18" charset="0"/>
              </a:rPr>
              <a:t>kuchlanish</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quyidagiformuladan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topiladi</a:t>
            </a:r>
            <a:r>
              <a:rPr lang="en-US" sz="2400" dirty="0">
                <a:solidFill>
                  <a:srgbClr val="7030A0"/>
                </a:solidFill>
                <a:latin typeface="Times New Roman" panose="02020603050405020304" pitchFamily="18" charset="0"/>
                <a:ea typeface="Times New Roman" panose="02020603050405020304" pitchFamily="18" charset="0"/>
              </a:rPr>
              <a:t> (15.10 </a:t>
            </a:r>
            <a:r>
              <a:rPr lang="en-US" sz="2400" dirty="0" err="1">
                <a:solidFill>
                  <a:srgbClr val="7030A0"/>
                </a:solidFill>
                <a:latin typeface="Times New Roman" panose="02020603050405020304" pitchFamily="18" charset="0"/>
                <a:ea typeface="Times New Roman" panose="02020603050405020304" pitchFamily="18" charset="0"/>
              </a:rPr>
              <a:t>shakl</a:t>
            </a:r>
            <a:r>
              <a:rPr lang="en-US" sz="2400" dirty="0">
                <a:solidFill>
                  <a:srgbClr val="7030A0"/>
                </a:solidFill>
                <a:latin typeface="Times New Roman" panose="02020603050405020304" pitchFamily="18" charset="0"/>
                <a:ea typeface="Times New Roman" panose="02020603050405020304" pitchFamily="18" charset="0"/>
              </a:rPr>
              <a:t>):</a:t>
            </a:r>
            <a:endParaRPr lang="ru-RU" sz="24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en-US" sz="2400" dirty="0" err="1">
                <a:solidFill>
                  <a:srgbClr val="7030A0"/>
                </a:solidFill>
                <a:latin typeface="Times New Roman" panose="02020603050405020304" pitchFamily="18" charset="0"/>
                <a:ea typeface="Times New Roman" panose="02020603050405020304" pitchFamily="18" charset="0"/>
              </a:rPr>
              <a:t>bunda</a:t>
            </a:r>
            <a:r>
              <a:rPr lang="en-US" sz="2400" dirty="0">
                <a:solidFill>
                  <a:srgbClr val="7030A0"/>
                </a:solidFill>
                <a:latin typeface="Times New Roman" panose="02020603050405020304" pitchFamily="18" charset="0"/>
                <a:ea typeface="Times New Roman" panose="02020603050405020304" pitchFamily="18" charset="0"/>
              </a:rPr>
              <a:t>  M - </a:t>
            </a:r>
            <a:r>
              <a:rPr lang="en-US" sz="2400" dirty="0" err="1">
                <a:solidFill>
                  <a:srgbClr val="7030A0"/>
                </a:solidFill>
                <a:latin typeface="Times New Roman" panose="02020603050405020304" pitchFamily="18" charset="0"/>
                <a:ea typeface="Times New Roman" panose="02020603050405020304" pitchFamily="18" charset="0"/>
              </a:rPr>
              <a:t>berilgan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kesimdagi</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eguvchi</a:t>
            </a:r>
            <a:r>
              <a:rPr lang="en-US" sz="2400" dirty="0">
                <a:solidFill>
                  <a:srgbClr val="7030A0"/>
                </a:solidFill>
                <a:latin typeface="Times New Roman" panose="02020603050405020304" pitchFamily="18" charset="0"/>
                <a:ea typeface="Times New Roman" panose="02020603050405020304" pitchFamily="18" charset="0"/>
              </a:rPr>
              <a:t> moment;</a:t>
            </a:r>
            <a:endParaRPr lang="ru-RU" sz="24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sz="2400" dirty="0">
                <a:solidFill>
                  <a:srgbClr val="7030A0"/>
                </a:solidFill>
                <a:latin typeface="Times New Roman" panose="02020603050405020304" pitchFamily="18" charset="0"/>
                <a:ea typeface="Times New Roman" panose="02020603050405020304" pitchFamily="18" charset="0"/>
              </a:rPr>
              <a:t>S -</a:t>
            </a:r>
            <a:r>
              <a:rPr lang="en-US" sz="2400" dirty="0" err="1">
                <a:solidFill>
                  <a:srgbClr val="7030A0"/>
                </a:solidFill>
                <a:latin typeface="Times New Roman" panose="02020603050405020304" pitchFamily="18" charset="0"/>
                <a:ea typeface="Times New Roman" panose="02020603050405020304" pitchFamily="18" charset="0"/>
              </a:rPr>
              <a:t>neytral</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o’qqa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nisbatan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ko’ndalang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kesimning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statikmomenti</a:t>
            </a:r>
            <a:r>
              <a:rPr lang="en-US" sz="2400" dirty="0">
                <a:solidFill>
                  <a:srgbClr val="7030A0"/>
                </a:solidFill>
                <a:latin typeface="Times New Roman" panose="02020603050405020304" pitchFamily="18" charset="0"/>
                <a:ea typeface="Times New Roman" panose="02020603050405020304" pitchFamily="18" charset="0"/>
              </a:rPr>
              <a:t>;</a:t>
            </a:r>
            <a:endParaRPr lang="ru-RU" sz="24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sz="2400" dirty="0">
                <a:solidFill>
                  <a:srgbClr val="7030A0"/>
                </a:solidFill>
                <a:latin typeface="Times New Roman" panose="02020603050405020304" pitchFamily="18" charset="0"/>
                <a:ea typeface="Times New Roman" panose="02020603050405020304" pitchFamily="18" charset="0"/>
              </a:rPr>
              <a:t>r - </a:t>
            </a:r>
            <a:r>
              <a:rPr lang="en-US" sz="2400" dirty="0" err="1">
                <a:solidFill>
                  <a:srgbClr val="7030A0"/>
                </a:solidFill>
                <a:latin typeface="Times New Roman" panose="02020603050405020304" pitchFamily="18" charset="0"/>
                <a:ea typeface="Times New Roman" panose="02020603050405020304" pitchFamily="18" charset="0"/>
              </a:rPr>
              <a:t>neytral</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qatlamning</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egrilik</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radiusi</a:t>
            </a:r>
            <a:r>
              <a:rPr lang="en-US" sz="2400" dirty="0">
                <a:solidFill>
                  <a:srgbClr val="7030A0"/>
                </a:solidFill>
                <a:latin typeface="Times New Roman" panose="02020603050405020304" pitchFamily="18" charset="0"/>
                <a:ea typeface="Times New Roman" panose="02020603050405020304" pitchFamily="18" charset="0"/>
              </a:rPr>
              <a:t>;</a:t>
            </a:r>
            <a:endParaRPr lang="ru-RU" sz="24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sz="2400" dirty="0">
                <a:solidFill>
                  <a:srgbClr val="7030A0"/>
                </a:solidFill>
                <a:latin typeface="Times New Roman" panose="02020603050405020304" pitchFamily="18" charset="0"/>
                <a:ea typeface="Times New Roman" panose="02020603050405020304" pitchFamily="18" charset="0"/>
              </a:rPr>
              <a:t>z - </a:t>
            </a:r>
            <a:r>
              <a:rPr lang="en-US" sz="2400" dirty="0" err="1">
                <a:solidFill>
                  <a:srgbClr val="7030A0"/>
                </a:solidFill>
                <a:latin typeface="Times New Roman" panose="02020603050405020304" pitchFamily="18" charset="0"/>
                <a:ea typeface="Times New Roman" panose="02020603050405020304" pitchFamily="18" charset="0"/>
              </a:rPr>
              <a:t>neytral</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o’qdan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kuchlanish</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aniqlanadigan</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tolagacha</a:t>
            </a:r>
            <a:r>
              <a:rPr lang="en-US" sz="2400" dirty="0">
                <a:solidFill>
                  <a:srgbClr val="7030A0"/>
                </a:solidFill>
                <a:latin typeface="Times New Roman" panose="02020603050405020304" pitchFamily="18" charset="0"/>
                <a:ea typeface="Times New Roman" panose="02020603050405020304" pitchFamily="18" charset="0"/>
              </a:rPr>
              <a:t>  </a:t>
            </a:r>
            <a:r>
              <a:rPr lang="en-US" sz="2400" dirty="0" err="1">
                <a:solidFill>
                  <a:srgbClr val="7030A0"/>
                </a:solidFill>
                <a:latin typeface="Times New Roman" panose="02020603050405020304" pitchFamily="18" charset="0"/>
                <a:ea typeface="Times New Roman" panose="02020603050405020304" pitchFamily="18" charset="0"/>
              </a:rPr>
              <a:t>bo’lganmasofa</a:t>
            </a:r>
            <a:r>
              <a:rPr lang="en-US" sz="2400" dirty="0">
                <a:solidFill>
                  <a:srgbClr val="7030A0"/>
                </a:solidFill>
                <a:latin typeface="Times New Roman" panose="02020603050405020304" pitchFamily="18" charset="0"/>
                <a:ea typeface="Times New Roman" panose="02020603050405020304" pitchFamily="18" charset="0"/>
              </a:rPr>
              <a:t>.</a:t>
            </a:r>
            <a:endParaRPr lang="ru-RU" sz="2400" dirty="0">
              <a:solidFill>
                <a:srgbClr val="7030A0"/>
              </a:solidFill>
              <a:effectLst/>
              <a:latin typeface="Times New Roman" panose="02020603050405020304" pitchFamily="18" charset="0"/>
              <a:ea typeface="Times New Roman" panose="02020603050405020304" pitchFamily="18" charset="0"/>
            </a:endParaRPr>
          </a:p>
        </p:txBody>
      </p:sp>
      <p:pic>
        <p:nvPicPr>
          <p:cNvPr id="3" name="Рисунок 2"/>
          <p:cNvPicPr/>
          <p:nvPr/>
        </p:nvPicPr>
        <p:blipFill rotWithShape="1">
          <a:blip r:embed="rId2"/>
          <a:srcRect r="82538"/>
          <a:stretch/>
        </p:blipFill>
        <p:spPr bwMode="auto">
          <a:xfrm>
            <a:off x="4074003" y="2380339"/>
            <a:ext cx="986194" cy="732688"/>
          </a:xfrm>
          <a:prstGeom prst="rect">
            <a:avLst/>
          </a:prstGeom>
          <a:noFill/>
        </p:spPr>
      </p:pic>
      <p:sp>
        <p:nvSpPr>
          <p:cNvPr id="6" name="Rectangle 5"/>
          <p:cNvSpPr>
            <a:spLocks noChangeArrowheads="1"/>
          </p:cNvSpPr>
          <p:nvPr/>
        </p:nvSpPr>
        <p:spPr bwMode="auto">
          <a:xfrm>
            <a:off x="457200" y="3232247"/>
            <a:ext cx="1132242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Bo’ylama</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kuch</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ta’siridan</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hosil</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bo’lgan</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normal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kuchlanishlarto’g’ri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sterjenning</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o’q</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bo’ylab</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cho’zilishi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va</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siqilishidagi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kabi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hisoblanadi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a:t>
            </a:r>
            <a:endParaRPr kumimoji="0" lang="ru-RU" sz="2400" b="0" i="0" u="none" strike="noStrike" cap="none" normalizeH="0" baseline="0" dirty="0" smtClean="0">
              <a:ln>
                <a:noFill/>
              </a:ln>
              <a:solidFill>
                <a:srgbClr val="7030A0"/>
              </a:solidFill>
              <a:effectLst/>
              <a:latin typeface="Arial" panose="020B0604020202020204"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bg1"/>
              </a:solidFill>
              <a:effectLst/>
              <a:latin typeface="Arial" panose="020B0604020202020204" pitchFamily="34" charset="0"/>
            </a:endParaRPr>
          </a:p>
        </p:txBody>
      </p:sp>
      <p:pic>
        <p:nvPicPr>
          <p:cNvPr id="4100" name="Рисунок 43"/>
          <p:cNvPicPr>
            <a:picLocks noChangeAspect="1" noChangeArrowheads="1"/>
          </p:cNvPicPr>
          <p:nvPr/>
        </p:nvPicPr>
        <p:blipFill rotWithShape="1">
          <a:blip r:embed="rId3">
            <a:extLst>
              <a:ext uri="{28A0092B-C50C-407E-A947-70E740481C1C}">
                <a14:useLocalDpi xmlns:a14="http://schemas.microsoft.com/office/drawing/2010/main" val="0"/>
              </a:ext>
            </a:extLst>
          </a:blip>
          <a:srcRect r="86501"/>
          <a:stretch/>
        </p:blipFill>
        <p:spPr bwMode="auto">
          <a:xfrm>
            <a:off x="3847416" y="5644530"/>
            <a:ext cx="1011303" cy="57061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a:spLocks noChangeArrowheads="1"/>
          </p:cNvSpPr>
          <p:nvPr/>
        </p:nvSpPr>
        <p:spPr bwMode="auto">
          <a:xfrm>
            <a:off x="664528" y="3982537"/>
            <a:ext cx="10721788" cy="16619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t/>
            </a:r>
            <a:br>
              <a:rPr kumimoji="0" lang="ru-RU" sz="1200" b="0" i="0" u="none" strike="noStrike" cap="none" normalizeH="0" baseline="0" dirty="0" smtClean="0">
                <a:ln>
                  <a:noFill/>
                </a:ln>
                <a:solidFill>
                  <a:schemeClr val="bg1"/>
                </a:solidFill>
                <a:effectLst/>
                <a:latin typeface="Arial" panose="020B0604020202020204" pitchFamily="34" charset="0"/>
                <a:ea typeface="Times New Roman" panose="02020603050405020304" pitchFamily="18" charset="0"/>
              </a:rPr>
            </a:b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Egri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sterjenning</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egilishda</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uning</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ko’ndalang</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kesimidakesuvchi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Q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kuchda</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hosil</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bo’ladigan</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urinma</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kuchlanish</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to’g’risterjendagi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kabi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Juravskiy</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formulasidan</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noFill/>
                </a:ln>
                <a:solidFill>
                  <a:srgbClr val="7030A0"/>
                </a:solidFill>
                <a:effectLst/>
                <a:latin typeface="Arial" panose="020B0604020202020204" pitchFamily="34" charset="0"/>
                <a:ea typeface="Times New Roman" panose="02020603050405020304" pitchFamily="18" charset="0"/>
              </a:rPr>
              <a:t>topiladi</a:t>
            </a:r>
            <a:r>
              <a:rPr kumimoji="0" lang="en-US" sz="2400" b="0" i="0" u="none" strike="noStrike" cap="none" normalizeH="0" baseline="0" dirty="0" smtClean="0">
                <a:ln>
                  <a:noFill/>
                </a:ln>
                <a:solidFill>
                  <a:srgbClr val="7030A0"/>
                </a:solidFill>
                <a:effectLst/>
                <a:latin typeface="Arial" panose="020B0604020202020204" pitchFamily="34" charset="0"/>
                <a:ea typeface="Times New Roman" panose="02020603050405020304" pitchFamily="18" charset="0"/>
              </a:rPr>
              <a:t>.</a:t>
            </a:r>
            <a:endParaRPr kumimoji="0" lang="ru-RU" sz="2400" b="0" i="0" u="none" strike="noStrike" cap="none" normalizeH="0" baseline="0" dirty="0" smtClean="0">
              <a:ln>
                <a:noFill/>
              </a:ln>
              <a:solidFill>
                <a:srgbClr val="7030A0"/>
              </a:solidFill>
              <a:effectLst/>
              <a:latin typeface="Arial" panose="020B0604020202020204"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rgbClr val="7030A0"/>
              </a:solidFill>
              <a:effectLst/>
              <a:latin typeface="Arial" panose="020B0604020202020204" pitchFamily="34" charset="0"/>
            </a:endParaRPr>
          </a:p>
        </p:txBody>
      </p:sp>
      <p:sp>
        <p:nvSpPr>
          <p:cNvPr id="8" name="Прямоугольник 7"/>
          <p:cNvSpPr/>
          <p:nvPr/>
        </p:nvSpPr>
        <p:spPr>
          <a:xfrm>
            <a:off x="6718338" y="2602896"/>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
        <p:nvSpPr>
          <p:cNvPr id="9" name="Прямоугольник 8"/>
          <p:cNvSpPr/>
          <p:nvPr/>
        </p:nvSpPr>
        <p:spPr>
          <a:xfrm>
            <a:off x="6718338" y="5644530"/>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1</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2632670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890013" y="2765426"/>
            <a:ext cx="11013141" cy="2677656"/>
          </a:xfrm>
          <a:prstGeom prst="rect">
            <a:avLst/>
          </a:prstGeom>
        </p:spPr>
        <p:txBody>
          <a:bodyPr wrap="square">
            <a:spAutoFit/>
          </a:bodyPr>
          <a:lstStyle/>
          <a:p>
            <a:r>
              <a:rPr lang="ru-RU" sz="2800" dirty="0">
                <a:solidFill>
                  <a:srgbClr val="7030A0"/>
                </a:solidFill>
                <a:latin typeface="Times New Roman" panose="02020603050405020304" pitchFamily="18" charset="0"/>
                <a:ea typeface="Times New Roman" panose="02020603050405020304" pitchFamily="18" charset="0"/>
              </a:rPr>
              <a:t>Ν</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va</a:t>
            </a:r>
            <a:r>
              <a:rPr lang="en-US" sz="2800" dirty="0">
                <a:solidFill>
                  <a:srgbClr val="7030A0"/>
                </a:solidFill>
                <a:latin typeface="Times New Roman" panose="02020603050405020304" pitchFamily="18" charset="0"/>
                <a:ea typeface="Times New Roman" panose="02020603050405020304" pitchFamily="18" charset="0"/>
              </a:rPr>
              <a:t>  M  </a:t>
            </a:r>
            <a:r>
              <a:rPr lang="en-US" sz="2800" dirty="0" err="1">
                <a:solidFill>
                  <a:srgbClr val="7030A0"/>
                </a:solidFill>
                <a:latin typeface="Times New Roman" panose="02020603050405020304" pitchFamily="18" charset="0"/>
                <a:ea typeface="Times New Roman" panose="02020603050405020304" pitchFamily="18" charset="0"/>
              </a:rPr>
              <a:t>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yo’nalishiga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hamda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sterjenning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ko’ndalangkesimi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shakli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va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materialiga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qarab</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xavfli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nuqtalar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ko’ndalangkesimning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ichki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egrilik</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markaziga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yaqinroq</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nuqtalari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vashuningdek</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tashqi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nuqtalari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bo’lishi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mumkin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va</a:t>
            </a:r>
            <a:r>
              <a:rPr lang="en-US" sz="2800" dirty="0">
                <a:solidFill>
                  <a:srgbClr val="7030A0"/>
                </a:solidFill>
                <a:latin typeface="Times New Roman" panose="02020603050405020304" pitchFamily="18" charset="0"/>
                <a:ea typeface="Times New Roman" panose="02020603050405020304" pitchFamily="18" charset="0"/>
              </a:rPr>
              <a:t> normal </a:t>
            </a:r>
            <a:r>
              <a:rPr lang="en-US" sz="2800" dirty="0" err="1">
                <a:solidFill>
                  <a:srgbClr val="7030A0"/>
                </a:solidFill>
                <a:latin typeface="Times New Roman" panose="02020603050405020304" pitchFamily="18" charset="0"/>
                <a:ea typeface="Times New Roman" panose="02020603050405020304" pitchFamily="18" charset="0"/>
              </a:rPr>
              <a:t>kuchlanishnishu</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nuqtalar</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uchun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hisoblash</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quyidagi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formuladan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aniqlanadi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r>
              <a:rPr lang="en-US" sz="2800" dirty="0" smtClean="0">
                <a:solidFill>
                  <a:srgbClr val="7030A0"/>
                </a:solidFill>
                <a:latin typeface="Times New Roman" panose="02020603050405020304" pitchFamily="18" charset="0"/>
                <a:ea typeface="Times New Roman" panose="02020603050405020304" pitchFamily="18" charset="0"/>
              </a:rPr>
              <a:t> </a:t>
            </a:r>
            <a:endParaRPr lang="ru-RU" sz="2800" dirty="0">
              <a:solidFill>
                <a:srgbClr val="7030A0"/>
              </a:solidFill>
            </a:endParaRPr>
          </a:p>
        </p:txBody>
      </p:sp>
      <p:pic>
        <p:nvPicPr>
          <p:cNvPr id="4" name="Рисунок 3"/>
          <p:cNvPicPr/>
          <p:nvPr/>
        </p:nvPicPr>
        <p:blipFill rotWithShape="1">
          <a:blip r:embed="rId2"/>
          <a:srcRect r="61661"/>
          <a:stretch/>
        </p:blipFill>
        <p:spPr bwMode="auto">
          <a:xfrm>
            <a:off x="3718970" y="5443082"/>
            <a:ext cx="2077397" cy="637838"/>
          </a:xfrm>
          <a:prstGeom prst="rect">
            <a:avLst/>
          </a:prstGeom>
          <a:noFill/>
        </p:spPr>
      </p:pic>
      <p:sp>
        <p:nvSpPr>
          <p:cNvPr id="5" name="Прямоугольник 4"/>
          <p:cNvSpPr/>
          <p:nvPr/>
        </p:nvSpPr>
        <p:spPr>
          <a:xfrm>
            <a:off x="6914650" y="5577335"/>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2</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pic>
        <p:nvPicPr>
          <p:cNvPr id="6" name="Рисунок 5"/>
          <p:cNvPicPr/>
          <p:nvPr/>
        </p:nvPicPr>
        <p:blipFill rotWithShape="1">
          <a:blip r:embed="rId3"/>
          <a:srcRect l="14584" t="24502" r="54968" b="52706"/>
          <a:stretch/>
        </p:blipFill>
        <p:spPr bwMode="auto">
          <a:xfrm>
            <a:off x="2947180" y="96863"/>
            <a:ext cx="5972175" cy="2514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590113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44657" y="1154144"/>
            <a:ext cx="10725512" cy="3539430"/>
          </a:xfrm>
          <a:prstGeom prst="rect">
            <a:avLst/>
          </a:prstGeom>
        </p:spPr>
        <p:txBody>
          <a:bodyPr wrap="square">
            <a:spAutoFit/>
          </a:bodyPr>
          <a:lstStyle/>
          <a:p>
            <a:pPr indent="449580" algn="just">
              <a:spcAft>
                <a:spcPts val="0"/>
              </a:spcAft>
            </a:pPr>
            <a:r>
              <a:rPr lang="en-US" sz="2800" dirty="0" smtClean="0">
                <a:solidFill>
                  <a:srgbClr val="7030A0"/>
                </a:solidFill>
                <a:latin typeface="Times New Roman" panose="02020603050405020304" pitchFamily="18" charset="0"/>
                <a:ea typeface="Times New Roman" panose="02020603050405020304" pitchFamily="18" charset="0"/>
              </a:rPr>
              <a:t>(</a:t>
            </a:r>
            <a:r>
              <a:rPr lang="en-US" sz="2800" dirty="0" smtClean="0">
                <a:solidFill>
                  <a:srgbClr val="7030A0"/>
                </a:solidFill>
                <a:latin typeface="Times New Roman" panose="02020603050405020304" pitchFamily="18" charset="0"/>
                <a:ea typeface="Times New Roman" panose="02020603050405020304" pitchFamily="18" charset="0"/>
              </a:rPr>
              <a:t>1</a:t>
            </a:r>
            <a:r>
              <a:rPr lang="ru-RU" sz="2800" dirty="0" smtClean="0">
                <a:solidFill>
                  <a:srgbClr val="7030A0"/>
                </a:solidFill>
                <a:latin typeface="Times New Roman" panose="02020603050405020304" pitchFamily="18" charset="0"/>
                <a:ea typeface="Times New Roman" panose="02020603050405020304" pitchFamily="18" charset="0"/>
              </a:rPr>
              <a:t>0</a:t>
            </a:r>
            <a:r>
              <a:rPr lang="en-US" sz="2800" dirty="0" smtClean="0">
                <a:solidFill>
                  <a:srgbClr val="7030A0"/>
                </a:solidFill>
                <a:latin typeface="Times New Roman" panose="02020603050405020304" pitchFamily="18" charset="0"/>
                <a:ea typeface="Times New Roman" panose="02020603050405020304" pitchFamily="18" charset="0"/>
              </a:rPr>
              <a:t>.12</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formulada</a:t>
            </a:r>
            <a:r>
              <a:rPr lang="en-US" sz="2800" dirty="0">
                <a:solidFill>
                  <a:srgbClr val="7030A0"/>
                </a:solidFill>
                <a:latin typeface="Times New Roman" panose="02020603050405020304" pitchFamily="18" charset="0"/>
                <a:ea typeface="Times New Roman" panose="02020603050405020304" pitchFamily="18" charset="0"/>
              </a:rPr>
              <a:t>  </a:t>
            </a:r>
            <a:r>
              <a:rPr lang="ru-RU" sz="2800" dirty="0">
                <a:solidFill>
                  <a:srgbClr val="7030A0"/>
                </a:solidFill>
                <a:latin typeface="Times New Roman" panose="02020603050405020304" pitchFamily="18" charset="0"/>
                <a:ea typeface="Times New Roman" panose="02020603050405020304" pitchFamily="18" charset="0"/>
              </a:rPr>
              <a:t>Ν</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qiymatini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uning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ishorasinihisobga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olgan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holda</a:t>
            </a:r>
            <a:r>
              <a:rPr lang="en-US" sz="2800" dirty="0">
                <a:solidFill>
                  <a:srgbClr val="7030A0"/>
                </a:solidFill>
                <a:latin typeface="Times New Roman" panose="02020603050405020304" pitchFamily="18" charset="0"/>
                <a:ea typeface="Times New Roman" panose="02020603050405020304" pitchFamily="18" charset="0"/>
              </a:rPr>
              <a:t>,  M   </a:t>
            </a:r>
            <a:r>
              <a:rPr lang="en-US" sz="2800" dirty="0" err="1">
                <a:solidFill>
                  <a:srgbClr val="7030A0"/>
                </a:solidFill>
                <a:latin typeface="Times New Roman" panose="02020603050405020304" pitchFamily="18" charset="0"/>
                <a:ea typeface="Times New Roman" panose="02020603050405020304" pitchFamily="18" charset="0"/>
              </a:rPr>
              <a:t>o’zining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absolyut</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qiymati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bilan,sterjenning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egilishi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qaralayotgan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nuqtada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cho’zilish</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yoki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siqilishnihosil</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qilishga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qarab</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musbat</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yoki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manfiy</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ishora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qo’yiladi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Kasrning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maxrajidagi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musbat</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ishora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tashqi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tolalarga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manfiy</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ishora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esa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ichki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tolalarga</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mos</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keladi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sz="2800" dirty="0" err="1">
                <a:solidFill>
                  <a:srgbClr val="7030A0"/>
                </a:solidFill>
                <a:latin typeface="Times New Roman" panose="02020603050405020304" pitchFamily="18" charset="0"/>
                <a:ea typeface="Times New Roman" panose="02020603050405020304" pitchFamily="18" charset="0"/>
              </a:rPr>
              <a:t>Egri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sterjenning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ko’ndalang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kesimidagi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neytral</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o’q</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shukesimning</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markaziy</a:t>
            </a:r>
            <a:r>
              <a:rPr lang="en-US" sz="2800" dirty="0">
                <a:solidFill>
                  <a:srgbClr val="7030A0"/>
                </a:solidFill>
                <a:latin typeface="Times New Roman" panose="02020603050405020304" pitchFamily="18" charset="0"/>
                <a:ea typeface="Times New Roman" panose="02020603050405020304" pitchFamily="18" charset="0"/>
              </a:rPr>
              <a:t> bosh </a:t>
            </a:r>
            <a:r>
              <a:rPr lang="en-US" sz="2800" dirty="0" err="1">
                <a:solidFill>
                  <a:srgbClr val="7030A0"/>
                </a:solidFill>
                <a:latin typeface="Times New Roman" panose="02020603050405020304" pitchFamily="18" charset="0"/>
                <a:ea typeface="Times New Roman" panose="02020603050405020304" pitchFamily="18" charset="0"/>
              </a:rPr>
              <a:t>o’qidan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egrilik</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markazi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tomon</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siljigan</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sz="2800" dirty="0" err="1">
                <a:solidFill>
                  <a:srgbClr val="7030A0"/>
                </a:solidFill>
                <a:latin typeface="Times New Roman" panose="02020603050405020304" pitchFamily="18" charset="0"/>
                <a:ea typeface="Times New Roman" panose="02020603050405020304" pitchFamily="18" charset="0"/>
              </a:rPr>
              <a:t>Neytral</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qatlamning</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egrilik</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a:solidFill>
                  <a:srgbClr val="7030A0"/>
                </a:solidFill>
                <a:latin typeface="Times New Roman" panose="02020603050405020304" pitchFamily="18" charset="0"/>
                <a:ea typeface="Times New Roman" panose="02020603050405020304" pitchFamily="18" charset="0"/>
              </a:rPr>
              <a:t>radiusi</a:t>
            </a:r>
            <a:r>
              <a:rPr lang="en-US" sz="2800" dirty="0">
                <a:solidFill>
                  <a:srgbClr val="7030A0"/>
                </a:solidFill>
                <a:latin typeface="Times New Roman" panose="02020603050405020304" pitchFamily="18" charset="0"/>
                <a:ea typeface="Times New Roman" panose="02020603050405020304" pitchFamily="18" charset="0"/>
              </a:rPr>
              <a:t>  r   </a:t>
            </a:r>
            <a:r>
              <a:rPr lang="en-US" sz="2800" dirty="0" err="1">
                <a:solidFill>
                  <a:srgbClr val="7030A0"/>
                </a:solidFill>
                <a:latin typeface="Times New Roman" panose="02020603050405020304" pitchFamily="18" charset="0"/>
                <a:ea typeface="Times New Roman" panose="02020603050405020304" pitchFamily="18" charset="0"/>
              </a:rPr>
              <a:t>quyidagi</a:t>
            </a:r>
            <a:r>
              <a:rPr lang="en-US" sz="2800" dirty="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ifodadan</a:t>
            </a:r>
            <a:r>
              <a:rPr lang="en-US" sz="2800" dirty="0" smtClean="0">
                <a:solidFill>
                  <a:srgbClr val="7030A0"/>
                </a:solidFill>
                <a:latin typeface="Times New Roman" panose="02020603050405020304" pitchFamily="18" charset="0"/>
                <a:ea typeface="Times New Roman" panose="02020603050405020304" pitchFamily="18" charset="0"/>
              </a:rPr>
              <a:t> </a:t>
            </a:r>
            <a:r>
              <a:rPr lang="en-US" sz="2800" dirty="0" err="1" smtClean="0">
                <a:solidFill>
                  <a:srgbClr val="7030A0"/>
                </a:solidFill>
                <a:latin typeface="Times New Roman" panose="02020603050405020304" pitchFamily="18" charset="0"/>
                <a:ea typeface="Times New Roman" panose="02020603050405020304" pitchFamily="18" charset="0"/>
              </a:rPr>
              <a:t>topiladi</a:t>
            </a:r>
            <a:r>
              <a:rPr lang="en-US" sz="2800" dirty="0">
                <a:solidFill>
                  <a:srgbClr val="7030A0"/>
                </a:solidFill>
                <a:latin typeface="Times New Roman" panose="02020603050405020304" pitchFamily="18" charset="0"/>
                <a:ea typeface="Times New Roman" panose="02020603050405020304" pitchFamily="18" charset="0"/>
              </a:rPr>
              <a:t>:</a:t>
            </a:r>
            <a:endParaRPr lang="ru-RU" sz="2800" dirty="0">
              <a:solidFill>
                <a:srgbClr val="7030A0"/>
              </a:solidFill>
              <a:effectLst/>
              <a:latin typeface="Times New Roman" panose="02020603050405020304" pitchFamily="18" charset="0"/>
              <a:ea typeface="Times New Roman" panose="02020603050405020304" pitchFamily="18" charset="0"/>
            </a:endParaRPr>
          </a:p>
        </p:txBody>
      </p:sp>
      <p:pic>
        <p:nvPicPr>
          <p:cNvPr id="6" name="Рисунок 5"/>
          <p:cNvPicPr/>
          <p:nvPr/>
        </p:nvPicPr>
        <p:blipFill rotWithShape="1">
          <a:blip r:embed="rId2"/>
          <a:srcRect r="77001"/>
          <a:stretch/>
        </p:blipFill>
        <p:spPr bwMode="auto">
          <a:xfrm>
            <a:off x="4002540" y="5069803"/>
            <a:ext cx="1216411" cy="768499"/>
          </a:xfrm>
          <a:prstGeom prst="rect">
            <a:avLst/>
          </a:prstGeom>
          <a:noFill/>
        </p:spPr>
      </p:pic>
      <p:sp>
        <p:nvSpPr>
          <p:cNvPr id="7" name="Прямоугольник 6"/>
          <p:cNvSpPr/>
          <p:nvPr/>
        </p:nvSpPr>
        <p:spPr>
          <a:xfrm>
            <a:off x="6289374" y="5275198"/>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3</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4209800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58586" y="1290482"/>
            <a:ext cx="10331825" cy="369332"/>
          </a:xfrm>
          <a:prstGeom prst="rect">
            <a:avLst/>
          </a:prstGeom>
        </p:spPr>
        <p:txBody>
          <a:bodyPr wrap="square">
            <a:spAutoFit/>
          </a:bodyPr>
          <a:lstStyle/>
          <a:p>
            <a:pPr indent="449580" algn="just">
              <a:spcAft>
                <a:spcPts val="0"/>
              </a:spcAft>
            </a:pPr>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.13</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ifodadan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ayrim</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ko’ndalang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shakllar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hosilqilingan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formulalarni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keltiramiz</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4" name="Рисунок 3"/>
          <p:cNvPicPr/>
          <p:nvPr/>
        </p:nvPicPr>
        <p:blipFill rotWithShape="1">
          <a:blip r:embed="rId2"/>
          <a:srcRect r="48720"/>
          <a:stretch/>
        </p:blipFill>
        <p:spPr bwMode="auto">
          <a:xfrm>
            <a:off x="2642780" y="1955215"/>
            <a:ext cx="3184582" cy="1321846"/>
          </a:xfrm>
          <a:prstGeom prst="rect">
            <a:avLst/>
          </a:prstGeom>
          <a:noFill/>
        </p:spPr>
      </p:pic>
      <p:sp>
        <p:nvSpPr>
          <p:cNvPr id="5" name="Прямоугольник 4"/>
          <p:cNvSpPr/>
          <p:nvPr/>
        </p:nvSpPr>
        <p:spPr>
          <a:xfrm>
            <a:off x="2820823" y="3572462"/>
            <a:ext cx="4582200" cy="369332"/>
          </a:xfrm>
          <a:prstGeom prst="rect">
            <a:avLst/>
          </a:prstGeom>
        </p:spPr>
        <p:txBody>
          <a:bodyPr wrap="squar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Trapetsiya</a:t>
            </a:r>
            <a:r>
              <a:rPr lang="en-US" dirty="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uchun</a:t>
            </a:r>
            <a:r>
              <a:rPr lang="en-US" dirty="0" smtClean="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pic>
        <p:nvPicPr>
          <p:cNvPr id="6" name="Рисунок 5"/>
          <p:cNvPicPr/>
          <p:nvPr/>
        </p:nvPicPr>
        <p:blipFill rotWithShape="1">
          <a:blip r:embed="rId3"/>
          <a:srcRect b="10781"/>
          <a:stretch/>
        </p:blipFill>
        <p:spPr bwMode="auto">
          <a:xfrm>
            <a:off x="1743765" y="4064150"/>
            <a:ext cx="7386788" cy="2297904"/>
          </a:xfrm>
          <a:prstGeom prst="rect">
            <a:avLst/>
          </a:prstGeom>
          <a:noFill/>
        </p:spPr>
      </p:pic>
      <p:sp>
        <p:nvSpPr>
          <p:cNvPr id="7" name="Прямоугольник 6"/>
          <p:cNvSpPr/>
          <p:nvPr/>
        </p:nvSpPr>
        <p:spPr>
          <a:xfrm>
            <a:off x="6545096" y="2431472"/>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4</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35193407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0812" y="191852"/>
            <a:ext cx="3869447" cy="369332"/>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Doira</a:t>
            </a:r>
            <a:r>
              <a:rPr lang="en-US" dirty="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uchun</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solidFill>
                <a:srgbClr val="7030A0"/>
              </a:solidFill>
            </a:endParaRPr>
          </a:p>
        </p:txBody>
      </p:sp>
      <p:pic>
        <p:nvPicPr>
          <p:cNvPr id="3" name="Рисунок 2"/>
          <p:cNvPicPr/>
          <p:nvPr/>
        </p:nvPicPr>
        <p:blipFill rotWithShape="1">
          <a:blip r:embed="rId2"/>
          <a:srcRect r="66127"/>
          <a:stretch/>
        </p:blipFill>
        <p:spPr bwMode="auto">
          <a:xfrm>
            <a:off x="2927456" y="730889"/>
            <a:ext cx="2339030" cy="791135"/>
          </a:xfrm>
          <a:prstGeom prst="rect">
            <a:avLst/>
          </a:prstGeom>
          <a:noFill/>
        </p:spPr>
      </p:pic>
      <p:sp>
        <p:nvSpPr>
          <p:cNvPr id="4" name="Прямоугольник 3"/>
          <p:cNvSpPr/>
          <p:nvPr/>
        </p:nvSpPr>
        <p:spPr>
          <a:xfrm>
            <a:off x="890812" y="1751711"/>
            <a:ext cx="6160192" cy="369332"/>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To’g’ri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to’rtburchak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endParaRPr lang="ru-RU" dirty="0">
              <a:solidFill>
                <a:srgbClr val="7030A0"/>
              </a:solidFill>
            </a:endParaRPr>
          </a:p>
        </p:txBody>
      </p:sp>
      <p:pic>
        <p:nvPicPr>
          <p:cNvPr id="5" name="Рисунок 4"/>
          <p:cNvPicPr/>
          <p:nvPr/>
        </p:nvPicPr>
        <p:blipFill rotWithShape="1">
          <a:blip r:embed="rId3"/>
          <a:srcRect r="83501"/>
          <a:stretch/>
        </p:blipFill>
        <p:spPr bwMode="auto">
          <a:xfrm>
            <a:off x="3733368" y="2610530"/>
            <a:ext cx="1026891" cy="701040"/>
          </a:xfrm>
          <a:prstGeom prst="rect">
            <a:avLst/>
          </a:prstGeom>
          <a:noFill/>
        </p:spPr>
      </p:pic>
      <p:sp>
        <p:nvSpPr>
          <p:cNvPr id="6" name="Прямоугольник 5"/>
          <p:cNvSpPr/>
          <p:nvPr/>
        </p:nvSpPr>
        <p:spPr>
          <a:xfrm>
            <a:off x="510989" y="3618183"/>
            <a:ext cx="11107270" cy="1200329"/>
          </a:xfrm>
          <a:prstGeom prst="rect">
            <a:avLst/>
          </a:prstGeom>
        </p:spPr>
        <p:txBody>
          <a:bodyPr wrap="squar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Boshqa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shakldagi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r   </a:t>
            </a:r>
            <a:r>
              <a:rPr lang="en-US" dirty="0" err="1">
                <a:solidFill>
                  <a:srgbClr val="7030A0"/>
                </a:solidFill>
                <a:latin typeface="Times New Roman" panose="02020603050405020304" pitchFamily="18" charset="0"/>
                <a:ea typeface="Times New Roman" panose="02020603050405020304" pitchFamily="18" charset="0"/>
              </a:rPr>
              <a:t>va</a:t>
            </a:r>
            <a:r>
              <a:rPr lang="en-US" dirty="0">
                <a:solidFill>
                  <a:srgbClr val="7030A0"/>
                </a:solidFill>
                <a:latin typeface="Times New Roman" panose="02020603050405020304" pitchFamily="18" charset="0"/>
                <a:ea typeface="Times New Roman" panose="02020603050405020304" pitchFamily="18" charset="0"/>
              </a:rPr>
              <a:t>   v =</a:t>
            </a:r>
            <a:r>
              <a:rPr lang="ru-RU" dirty="0">
                <a:solidFill>
                  <a:srgbClr val="7030A0"/>
                </a:solidFill>
                <a:latin typeface="Times New Roman" panose="02020603050405020304" pitchFamily="18" charset="0"/>
                <a:ea typeface="Times New Roman" panose="02020603050405020304" pitchFamily="18" charset="0"/>
              </a:rPr>
              <a:t>ρ</a:t>
            </a:r>
            <a:r>
              <a:rPr lang="en-US" dirty="0">
                <a:solidFill>
                  <a:srgbClr val="7030A0"/>
                </a:solidFill>
                <a:latin typeface="Times New Roman" panose="02020603050405020304" pitchFamily="18" charset="0"/>
                <a:ea typeface="Times New Roman" panose="02020603050405020304" pitchFamily="18" charset="0"/>
              </a:rPr>
              <a:t>–</a:t>
            </a:r>
            <a:r>
              <a:rPr lang="en-US" dirty="0" err="1">
                <a:solidFill>
                  <a:srgbClr val="7030A0"/>
                </a:solidFill>
                <a:latin typeface="Times New Roman" panose="02020603050405020304" pitchFamily="18" charset="0"/>
                <a:ea typeface="Times New Roman" panose="02020603050405020304" pitchFamily="18" charset="0"/>
              </a:rPr>
              <a:t>rlarningqiymatlari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spravochniklarda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va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ayrim</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darsliklarda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keltirilgan</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r>
              <a:rPr lang="en-US" dirty="0" err="1">
                <a:solidFill>
                  <a:srgbClr val="7030A0"/>
                </a:solidFill>
                <a:latin typeface="Times New Roman" panose="02020603050405020304" pitchFamily="18" charset="0"/>
                <a:ea typeface="Times New Roman" panose="02020603050405020304" pitchFamily="18" charset="0"/>
              </a:rPr>
              <a:t>Taqribiy</a:t>
            </a:r>
            <a:r>
              <a:rPr lang="en-US" dirty="0">
                <a:solidFill>
                  <a:srgbClr val="7030A0"/>
                </a:solidFill>
                <a:latin typeface="Times New Roman" panose="02020603050405020304" pitchFamily="18" charset="0"/>
                <a:ea typeface="Times New Roman" panose="02020603050405020304" pitchFamily="18" charset="0"/>
              </a:rPr>
              <a:t> formula </a:t>
            </a:r>
            <a:r>
              <a:rPr lang="en-US" dirty="0" err="1">
                <a:solidFill>
                  <a:srgbClr val="7030A0"/>
                </a:solidFill>
                <a:latin typeface="Times New Roman" panose="02020603050405020304" pitchFamily="18" charset="0"/>
                <a:ea typeface="Times New Roman" panose="02020603050405020304" pitchFamily="18" charset="0"/>
              </a:rPr>
              <a:t>bo’yicha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siljish</a:t>
            </a:r>
            <a:r>
              <a:rPr lang="en-US" dirty="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mi</a:t>
            </a:r>
            <a:r>
              <a:rPr lang="en-US" dirty="0" err="1">
                <a:solidFill>
                  <a:srgbClr val="7030A0"/>
                </a:solidFill>
                <a:latin typeface="Times New Roman" panose="02020603050405020304" pitchFamily="18" charset="0"/>
                <a:ea typeface="Times New Roman" panose="02020603050405020304" pitchFamily="18" charset="0"/>
              </a:rPr>
              <a:t>q</a:t>
            </a:r>
            <a:r>
              <a:rPr lang="en-US" dirty="0" err="1" smtClean="0">
                <a:solidFill>
                  <a:srgbClr val="7030A0"/>
                </a:solidFill>
                <a:latin typeface="Times New Roman" panose="02020603050405020304" pitchFamily="18" charset="0"/>
                <a:ea typeface="Times New Roman" panose="02020603050405020304" pitchFamily="18" charset="0"/>
              </a:rPr>
              <a:t>dorinianiqlash</a:t>
            </a:r>
            <a:r>
              <a:rPr lang="ru-RU" dirty="0" smtClean="0">
                <a:solidFill>
                  <a:srgbClr val="7030A0"/>
                </a:solidFill>
                <a:latin typeface="Times New Roman" panose="02020603050405020304" pitchFamily="18" charset="0"/>
                <a:ea typeface="Times New Roman" panose="02020603050405020304" pitchFamily="18" charset="0"/>
              </a:rPr>
              <a:t> </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mumkin</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endParaRPr lang="ru-RU" dirty="0">
              <a:solidFill>
                <a:srgbClr val="7030A0"/>
              </a:solidFill>
            </a:endParaRPr>
          </a:p>
        </p:txBody>
      </p:sp>
      <p:pic>
        <p:nvPicPr>
          <p:cNvPr id="7" name="Рисунок 6"/>
          <p:cNvPicPr/>
          <p:nvPr/>
        </p:nvPicPr>
        <p:blipFill rotWithShape="1">
          <a:blip r:embed="rId4"/>
          <a:srcRect r="86427"/>
          <a:stretch/>
        </p:blipFill>
        <p:spPr bwMode="auto">
          <a:xfrm>
            <a:off x="4153514" y="5032791"/>
            <a:ext cx="1213489" cy="880321"/>
          </a:xfrm>
          <a:prstGeom prst="rect">
            <a:avLst/>
          </a:prstGeom>
          <a:noFill/>
        </p:spPr>
      </p:pic>
      <p:sp>
        <p:nvSpPr>
          <p:cNvPr id="9" name="Прямоугольник 8"/>
          <p:cNvSpPr/>
          <p:nvPr/>
        </p:nvSpPr>
        <p:spPr>
          <a:xfrm>
            <a:off x="6839564" y="945933"/>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5</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
        <p:nvSpPr>
          <p:cNvPr id="10" name="Прямоугольник 9"/>
          <p:cNvSpPr/>
          <p:nvPr/>
        </p:nvSpPr>
        <p:spPr>
          <a:xfrm>
            <a:off x="6839564" y="2624053"/>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6</a:t>
            </a:r>
            <a:r>
              <a:rPr lang="en-US" dirty="0" smtClean="0">
                <a:solidFill>
                  <a:srgbClr val="7030A0"/>
                </a:solidFill>
                <a:latin typeface="Times New Roman" panose="02020603050405020304" pitchFamily="18" charset="0"/>
                <a:ea typeface="Times New Roman" panose="02020603050405020304" pitchFamily="18" charset="0"/>
              </a:rPr>
              <a:t>)</a:t>
            </a:r>
            <a:endParaRPr lang="ru-RU" dirty="0"/>
          </a:p>
        </p:txBody>
      </p:sp>
      <p:sp>
        <p:nvSpPr>
          <p:cNvPr id="12" name="Прямоугольник 11"/>
          <p:cNvSpPr/>
          <p:nvPr/>
        </p:nvSpPr>
        <p:spPr>
          <a:xfrm>
            <a:off x="6991963" y="5472951"/>
            <a:ext cx="857927" cy="369332"/>
          </a:xfrm>
          <a:prstGeom prst="rect">
            <a:avLst/>
          </a:prstGeom>
        </p:spPr>
        <p:txBody>
          <a:bodyPr wrap="none">
            <a:spAutoFit/>
          </a:bodyPr>
          <a:lstStyle/>
          <a:p>
            <a:r>
              <a:rPr lang="en-US" dirty="0">
                <a:solidFill>
                  <a:srgbClr val="7030A0"/>
                </a:solidFill>
                <a:latin typeface="Times New Roman" panose="02020603050405020304" pitchFamily="18" charset="0"/>
                <a:ea typeface="Times New Roman" panose="02020603050405020304" pitchFamily="18" charset="0"/>
              </a:rPr>
              <a:t>(</a:t>
            </a:r>
            <a:r>
              <a:rPr lang="en-US" dirty="0" smtClean="0">
                <a:solidFill>
                  <a:srgbClr val="7030A0"/>
                </a:solidFill>
                <a:latin typeface="Times New Roman" panose="02020603050405020304" pitchFamily="18" charset="0"/>
                <a:ea typeface="Times New Roman" panose="02020603050405020304" pitchFamily="18" charset="0"/>
              </a:rPr>
              <a:t>1</a:t>
            </a:r>
            <a:r>
              <a:rPr lang="ru-RU" dirty="0" smtClean="0">
                <a:solidFill>
                  <a:srgbClr val="7030A0"/>
                </a:solidFill>
                <a:latin typeface="Times New Roman" panose="02020603050405020304" pitchFamily="18" charset="0"/>
                <a:ea typeface="Times New Roman" panose="02020603050405020304" pitchFamily="18" charset="0"/>
              </a:rPr>
              <a:t>0</a:t>
            </a:r>
            <a:r>
              <a:rPr lang="en-US" dirty="0" smtClean="0">
                <a:solidFill>
                  <a:srgbClr val="7030A0"/>
                </a:solidFill>
                <a:latin typeface="Times New Roman" panose="02020603050405020304" pitchFamily="18" charset="0"/>
                <a:ea typeface="Times New Roman" panose="02020603050405020304" pitchFamily="18" charset="0"/>
              </a:rPr>
              <a:t>.17)</a:t>
            </a:r>
            <a:endParaRPr lang="ru-RU" dirty="0"/>
          </a:p>
        </p:txBody>
      </p:sp>
    </p:spTree>
    <p:extLst>
      <p:ext uri="{BB962C8B-B14F-4D97-AF65-F5344CB8AC3E}">
        <p14:creationId xmlns:p14="http://schemas.microsoft.com/office/powerpoint/2010/main" val="28312760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7916" y="183793"/>
            <a:ext cx="10555941" cy="646331"/>
          </a:xfrm>
          <a:prstGeom prst="rect">
            <a:avLst/>
          </a:prstGeom>
        </p:spPr>
        <p:txBody>
          <a:bodyPr wrap="square">
            <a:spAutoFit/>
          </a:bodyPr>
          <a:lstStyle/>
          <a:p>
            <a:pPr indent="449580" algn="just">
              <a:spcAft>
                <a:spcPts val="0"/>
              </a:spcAft>
            </a:pPr>
            <a:r>
              <a:rPr lang="en-US" dirty="0">
                <a:solidFill>
                  <a:srgbClr val="7030A0"/>
                </a:solidFill>
                <a:latin typeface="Times New Roman" panose="02020603050405020304" pitchFamily="18" charset="0"/>
                <a:ea typeface="Times New Roman" panose="02020603050405020304" pitchFamily="18" charset="0"/>
              </a:rPr>
              <a:t>bundaJ</a:t>
            </a:r>
            <a:r>
              <a:rPr lang="en-US" baseline="-25000" dirty="0">
                <a:solidFill>
                  <a:srgbClr val="7030A0"/>
                </a:solidFill>
                <a:latin typeface="Times New Roman" panose="02020603050405020304" pitchFamily="18" charset="0"/>
                <a:ea typeface="Times New Roman" panose="02020603050405020304" pitchFamily="18" charset="0"/>
              </a:rPr>
              <a:t>y1 </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kuch</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tekisligiga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tik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ya’ni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o’qqaparallel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markaziy</a:t>
            </a:r>
            <a:r>
              <a:rPr lang="en-US" dirty="0">
                <a:solidFill>
                  <a:srgbClr val="7030A0"/>
                </a:solidFill>
                <a:latin typeface="Times New Roman" panose="02020603050405020304" pitchFamily="18" charset="0"/>
                <a:ea typeface="Times New Roman" panose="02020603050405020304" pitchFamily="18" charset="0"/>
              </a:rPr>
              <a:t> bosh </a:t>
            </a:r>
            <a:r>
              <a:rPr lang="en-US" dirty="0" err="1">
                <a:solidFill>
                  <a:srgbClr val="7030A0"/>
                </a:solidFill>
                <a:latin typeface="Times New Roman" panose="02020603050405020304" pitchFamily="18" charset="0"/>
                <a:ea typeface="Times New Roman" panose="02020603050405020304" pitchFamily="18" charset="0"/>
              </a:rPr>
              <a:t>o’qqa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nisbatan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inertsiya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momenti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47916" y="967752"/>
            <a:ext cx="11120717" cy="369332"/>
          </a:xfrm>
          <a:prstGeom prst="rect">
            <a:avLst/>
          </a:prstGeom>
        </p:spPr>
        <p:txBody>
          <a:bodyPr wrap="square">
            <a:spAutoFit/>
          </a:bodyPr>
          <a:lstStyle/>
          <a:p>
            <a:r>
              <a:rPr lang="en-US" dirty="0" err="1">
                <a:solidFill>
                  <a:srgbClr val="7030A0"/>
                </a:solidFill>
                <a:latin typeface="Times New Roman" panose="02020603050405020304" pitchFamily="18" charset="0"/>
                <a:ea typeface="Times New Roman" panose="02020603050405020304" pitchFamily="18" charset="0"/>
              </a:rPr>
              <a:t>Neytral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o’qning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siljishi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doiraviy</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va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to’rtburchak</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kesimuchun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taxminan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quyidagicha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bo’ladi</a:t>
            </a:r>
            <a:r>
              <a:rPr lang="en-US" dirty="0">
                <a:solidFill>
                  <a:srgbClr val="7030A0"/>
                </a:solidFill>
                <a:latin typeface="Times New Roman" panose="02020603050405020304" pitchFamily="18" charset="0"/>
                <a:ea typeface="Times New Roman" panose="02020603050405020304" pitchFamily="18" charset="0"/>
              </a:rPr>
              <a:t>:</a:t>
            </a:r>
            <a:endParaRPr lang="ru-RU" dirty="0">
              <a:solidFill>
                <a:srgbClr val="7030A0"/>
              </a:solidFill>
            </a:endParaRPr>
          </a:p>
        </p:txBody>
      </p:sp>
      <p:pic>
        <p:nvPicPr>
          <p:cNvPr id="4" name="Рисунок 3"/>
          <p:cNvPicPr/>
          <p:nvPr/>
        </p:nvPicPr>
        <p:blipFill>
          <a:blip r:embed="rId2"/>
          <a:srcRect/>
          <a:stretch>
            <a:fillRect/>
          </a:stretch>
        </p:blipFill>
        <p:spPr bwMode="auto">
          <a:xfrm>
            <a:off x="2756647" y="1846056"/>
            <a:ext cx="3275255" cy="776119"/>
          </a:xfrm>
          <a:prstGeom prst="rect">
            <a:avLst/>
          </a:prstGeom>
          <a:noFill/>
        </p:spPr>
      </p:pic>
      <p:sp>
        <p:nvSpPr>
          <p:cNvPr id="5" name="Прямоугольник 4"/>
          <p:cNvSpPr/>
          <p:nvPr/>
        </p:nvSpPr>
        <p:spPr>
          <a:xfrm>
            <a:off x="699248" y="3244333"/>
            <a:ext cx="5580528" cy="369332"/>
          </a:xfrm>
          <a:prstGeom prst="rect">
            <a:avLst/>
          </a:prstGeom>
        </p:spPr>
        <p:txBody>
          <a:bodyPr wrap="square">
            <a:spAutoFit/>
          </a:bodyPr>
          <a:lstStyle/>
          <a:p>
            <a:r>
              <a:rPr lang="en-US" dirty="0">
                <a:solidFill>
                  <a:srgbClr val="7030A0"/>
                </a:solidFill>
                <a:latin typeface="Times New Roman" panose="02020603050405020304" pitchFamily="18" charset="0"/>
                <a:ea typeface="Times New Roman" panose="02020603050405020304" pitchFamily="18" charset="0"/>
              </a:rPr>
              <a:t>Bu    </a:t>
            </a:r>
            <a:r>
              <a:rPr lang="en-US" dirty="0" err="1">
                <a:solidFill>
                  <a:srgbClr val="7030A0"/>
                </a:solidFill>
                <a:latin typeface="Times New Roman" panose="02020603050405020304" pitchFamily="18" charset="0"/>
                <a:ea typeface="Times New Roman" panose="02020603050405020304" pitchFamily="18" charset="0"/>
              </a:rPr>
              <a:t>taxminiy</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formulalar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egriligi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o’rtacha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bo’lgan</a:t>
            </a:r>
            <a:r>
              <a:rPr lang="en-US" dirty="0">
                <a:solidFill>
                  <a:srgbClr val="7030A0"/>
                </a:solidFill>
                <a:latin typeface="Times New Roman" panose="02020603050405020304" pitchFamily="18" charset="0"/>
                <a:ea typeface="Times New Roman" panose="02020603050405020304" pitchFamily="18" charset="0"/>
              </a:rPr>
              <a:t> </a:t>
            </a:r>
            <a:endParaRPr lang="ru-RU" dirty="0">
              <a:solidFill>
                <a:srgbClr val="7030A0"/>
              </a:solidFill>
            </a:endParaRPr>
          </a:p>
        </p:txBody>
      </p:sp>
      <p:pic>
        <p:nvPicPr>
          <p:cNvPr id="6" name="Рисунок 5"/>
          <p:cNvPicPr/>
          <p:nvPr/>
        </p:nvPicPr>
        <p:blipFill>
          <a:blip r:embed="rId3"/>
          <a:srcRect/>
          <a:stretch>
            <a:fillRect/>
          </a:stretch>
        </p:blipFill>
        <p:spPr bwMode="auto">
          <a:xfrm>
            <a:off x="6279776" y="3244333"/>
            <a:ext cx="541020" cy="411480"/>
          </a:xfrm>
          <a:prstGeom prst="rect">
            <a:avLst/>
          </a:prstGeom>
          <a:noFill/>
        </p:spPr>
      </p:pic>
      <p:sp>
        <p:nvSpPr>
          <p:cNvPr id="7" name="Прямоугольник 6"/>
          <p:cNvSpPr/>
          <p:nvPr/>
        </p:nvSpPr>
        <p:spPr>
          <a:xfrm>
            <a:off x="147916" y="4085734"/>
            <a:ext cx="10932459" cy="923330"/>
          </a:xfrm>
          <a:prstGeom prst="rect">
            <a:avLst/>
          </a:prstGeom>
        </p:spPr>
        <p:txBody>
          <a:bodyPr wrap="square">
            <a:spAutoFit/>
          </a:bodyPr>
          <a:lstStyle/>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b</a:t>
            </a:r>
            <a:r>
              <a:rPr lang="en-US" dirty="0" err="1" smtClean="0">
                <a:solidFill>
                  <a:srgbClr val="7030A0"/>
                </a:solidFill>
                <a:latin typeface="Times New Roman" panose="02020603050405020304" pitchFamily="18" charset="0"/>
                <a:ea typeface="Times New Roman" panose="02020603050405020304" pitchFamily="18" charset="0"/>
              </a:rPr>
              <a:t>ruslar</a:t>
            </a:r>
            <a:r>
              <a:rPr lang="en-US" dirty="0" smtClean="0">
                <a:solidFill>
                  <a:srgbClr val="7030A0"/>
                </a:solidFill>
                <a:latin typeface="Times New Roman" panose="02020603050405020304" pitchFamily="18" charset="0"/>
                <a:ea typeface="Times New Roman" panose="02020603050405020304" pitchFamily="18" charset="0"/>
              </a:rPr>
              <a:t> </a:t>
            </a:r>
            <a:r>
              <a:rPr lang="en-US" dirty="0" err="1" smtClean="0">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ya’ni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bo’lgan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hol</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uchun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yaxshi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natijalar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beradi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Masalalar</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yechishda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quyidagi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jadvaldan</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foydalanamiz</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latin typeface="Times New Roman" panose="02020603050405020304" pitchFamily="18" charset="0"/>
              <a:ea typeface="Times New Roman" panose="02020603050405020304" pitchFamily="18" charset="0"/>
            </a:endParaRPr>
          </a:p>
          <a:p>
            <a:pPr indent="449580" algn="just">
              <a:spcAft>
                <a:spcPts val="0"/>
              </a:spcAft>
            </a:pPr>
            <a:r>
              <a:rPr lang="en-US" dirty="0" err="1">
                <a:solidFill>
                  <a:srgbClr val="7030A0"/>
                </a:solidFill>
                <a:latin typeface="Times New Roman" panose="02020603050405020304" pitchFamily="18" charset="0"/>
                <a:ea typeface="Times New Roman" panose="02020603050405020304" pitchFamily="18" charset="0"/>
              </a:rPr>
              <a:t>Egri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sterjenlarni</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hisoblashda</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tez-tez</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uchrab</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turadiganintegrallarning</a:t>
            </a:r>
            <a:r>
              <a:rPr lang="en-US" dirty="0">
                <a:solidFill>
                  <a:srgbClr val="7030A0"/>
                </a:solidFill>
                <a:latin typeface="Times New Roman" panose="02020603050405020304" pitchFamily="18" charset="0"/>
                <a:ea typeface="Times New Roman" panose="02020603050405020304" pitchFamily="18" charset="0"/>
              </a:rPr>
              <a:t> </a:t>
            </a:r>
            <a:r>
              <a:rPr lang="en-US" dirty="0" err="1">
                <a:solidFill>
                  <a:srgbClr val="7030A0"/>
                </a:solidFill>
                <a:latin typeface="Times New Roman" panose="02020603050405020304" pitchFamily="18" charset="0"/>
                <a:ea typeface="Times New Roman" panose="02020603050405020304" pitchFamily="18" charset="0"/>
              </a:rPr>
              <a:t>jadvali</a:t>
            </a:r>
            <a:r>
              <a:rPr lang="en-US" dirty="0">
                <a:solidFill>
                  <a:srgbClr val="7030A0"/>
                </a:solidFill>
                <a:latin typeface="Times New Roman" panose="02020603050405020304" pitchFamily="18" charset="0"/>
                <a:ea typeface="Times New Roman" panose="02020603050405020304" pitchFamily="18" charset="0"/>
              </a:rPr>
              <a:t>:</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973637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5799" y="718261"/>
            <a:ext cx="11174505" cy="5038815"/>
          </a:xfrm>
          <a:prstGeom prst="rect">
            <a:avLst/>
          </a:prstGeom>
        </p:spPr>
        <p:txBody>
          <a:bodyPr wrap="square">
            <a:spAutoFit/>
          </a:bodyPr>
          <a:lstStyle/>
          <a:p>
            <a:pPr algn="ctr">
              <a:spcAft>
                <a:spcPts val="0"/>
              </a:spcAft>
            </a:pPr>
            <a:r>
              <a:rPr lang="en-US" sz="2800" b="1" kern="0"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Tekshirish</a:t>
            </a:r>
            <a:r>
              <a:rPr lang="en-US" sz="2800" b="1" kern="0" dirty="0">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err="1">
                <a:solidFill>
                  <a:srgbClr val="7030A0"/>
                </a:solidFill>
                <a:latin typeface="Times New Roman" panose="02020603050405020304" pitchFamily="18" charset="0"/>
                <a:ea typeface="Times New Roman" panose="02020603050405020304" pitchFamily="18" charset="0"/>
                <a:cs typeface="Times New Roman" panose="02020603050405020304" pitchFamily="18" charset="0"/>
              </a:rPr>
              <a:t>savollari</a:t>
            </a:r>
            <a:endParaRPr lang="ru-RU" sz="2800" b="1" kern="0" dirty="0">
              <a:solidFill>
                <a:srgbClr val="7030A0"/>
              </a:solidFill>
              <a:latin typeface="Academy Uzb"/>
              <a:ea typeface="Times New Roman" panose="02020603050405020304" pitchFamily="18" charset="0"/>
              <a:cs typeface="Times New Roman" panose="02020603050405020304" pitchFamily="18" charset="0"/>
            </a:endParaRPr>
          </a:p>
          <a:p>
            <a:pPr indent="449580" algn="just">
              <a:spcAft>
                <a:spcPts val="0"/>
              </a:spcAft>
            </a:pPr>
            <a:r>
              <a:rPr lang="en-US" sz="2800" dirty="0">
                <a:solidFill>
                  <a:srgbClr val="7030A0"/>
                </a:solidFill>
                <a:latin typeface="Times New Roman" panose="02020603050405020304" pitchFamily="18" charset="0"/>
                <a:ea typeface="Times New Roman" panose="02020603050405020304" pitchFamily="18" charset="0"/>
              </a:rPr>
              <a:t> </a:t>
            </a:r>
            <a:endParaRPr lang="ru-RU" sz="2800" dirty="0">
              <a:solidFill>
                <a:srgbClr val="7030A0"/>
              </a:solidFill>
              <a:latin typeface="Times New Roman" panose="02020603050405020304" pitchFamily="18" charset="0"/>
              <a:ea typeface="Times New Roman" panose="02020603050405020304" pitchFamily="18" charset="0"/>
            </a:endParaRPr>
          </a:p>
          <a:p>
            <a:pPr algn="just">
              <a:lnSpc>
                <a:spcPct val="106000"/>
              </a:lnSpc>
              <a:spcAft>
                <a:spcPts val="0"/>
              </a:spcAft>
            </a:pPr>
            <a:r>
              <a:rPr lang="uz-Cyrl-UZ"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1.Amalda  ko’p  uchraydigan  egri  bruslarga  misol  keltiring  vaularning  ko’ndalang  </a:t>
            </a:r>
            <a:endParaRPr lang="ru-RU" sz="2800"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6000"/>
              </a:lnSpc>
              <a:spcAft>
                <a:spcPts val="0"/>
              </a:spcAft>
            </a:pPr>
            <a:r>
              <a:rPr lang="uz-Cyrl-UZ"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kesimlarida  qanday  ichki  zo’riqishkuchlari hosil bo’lishini tushintiring.</a:t>
            </a:r>
            <a:endParaRPr lang="ru-RU" sz="2800"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6000"/>
              </a:lnSpc>
              <a:spcAft>
                <a:spcPts val="0"/>
              </a:spcAft>
            </a:pP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2.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Egri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bruslarni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hisoblashdagi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cheklanishlarni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sanab</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bering</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endParaRPr lang="ru-RU" sz="2800"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6000"/>
              </a:lnSpc>
              <a:spcAft>
                <a:spcPts val="0"/>
              </a:spcAft>
            </a:pP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3.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Egri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bruslarning</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ko’ndalang</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kesimida</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hosil</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bo’ladigannormal</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kuchlanishlar</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qanday</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aniqlanadi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endParaRPr lang="ru-RU" sz="2800"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6000"/>
              </a:lnSpc>
              <a:spcAft>
                <a:spcPts val="0"/>
              </a:spcAft>
            </a:pP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4.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Egri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brusning</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sof</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egilishi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qanday</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bo’ladi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endParaRPr lang="ru-RU" sz="2800"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6000"/>
              </a:lnSpc>
              <a:spcAft>
                <a:spcPts val="0"/>
              </a:spcAft>
            </a:pP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5.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Neytral</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o’qning</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holati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qanday</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7030A0"/>
                </a:solidFill>
                <a:latin typeface="Times New Roman" panose="02020603050405020304" pitchFamily="18" charset="0"/>
                <a:ea typeface="Calibri" panose="020F0502020204030204" pitchFamily="34" charset="0"/>
                <a:cs typeface="Times New Roman" panose="02020603050405020304" pitchFamily="18" charset="0"/>
              </a:rPr>
              <a:t>aniqlanadi</a:t>
            </a:r>
            <a:r>
              <a:rPr lang="en-US" sz="28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a:t>
            </a:r>
            <a:endParaRPr lang="ru-RU" sz="2800" dirty="0">
              <a:solidFill>
                <a:srgbClr val="7030A0"/>
              </a:solidFill>
              <a:latin typeface="Calibri" panose="020F0502020204030204" pitchFamily="34" charset="0"/>
              <a:ea typeface="Calibri" panose="020F0502020204030204" pitchFamily="34" charset="0"/>
              <a:cs typeface="Times New Roman" panose="02020603050405020304" pitchFamily="18" charset="0"/>
            </a:endParaRPr>
          </a:p>
          <a:p>
            <a:pPr indent="449580" algn="just">
              <a:spcAft>
                <a:spcPts val="0"/>
              </a:spcAft>
            </a:pPr>
            <a:r>
              <a:rPr lang="en-US" sz="2800" dirty="0">
                <a:solidFill>
                  <a:srgbClr val="7030A0"/>
                </a:solidFill>
                <a:latin typeface="Times New Roman" panose="02020603050405020304" pitchFamily="18" charset="0"/>
                <a:ea typeface="Times New Roman" panose="02020603050405020304" pitchFamily="18" charset="0"/>
              </a:rPr>
              <a:t> </a:t>
            </a:r>
            <a:endParaRPr lang="ru-RU" sz="28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40009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30306" y="120121"/>
            <a:ext cx="11761694" cy="6617196"/>
          </a:xfrm>
          <a:prstGeom prst="rect">
            <a:avLst/>
          </a:prstGeom>
        </p:spPr>
        <p:txBody>
          <a:bodyPr wrap="square">
            <a:spAutoFit/>
          </a:bodyPr>
          <a:lstStyle/>
          <a:p>
            <a:pPr algn="ctr">
              <a:spcAft>
                <a:spcPts val="0"/>
              </a:spcAft>
            </a:pPr>
            <a:r>
              <a:rPr lang="uz-Cyrl-UZ" sz="2400" b="1" dirty="0">
                <a:solidFill>
                  <a:srgbClr val="7030A0"/>
                </a:solidFill>
                <a:latin typeface="Times New Roman" panose="02020603050405020304" pitchFamily="18" charset="0"/>
                <a:ea typeface="Times New Roman" panose="02020603050405020304" pitchFamily="18" charset="0"/>
              </a:rPr>
              <a:t>Tavsiya etilgan adabiyotlar ro`yxati</a:t>
            </a:r>
            <a:endParaRPr lang="ru-RU" sz="2400" dirty="0">
              <a:solidFill>
                <a:srgbClr val="7030A0"/>
              </a:solidFill>
              <a:latin typeface="Times New Roman" panose="02020603050405020304" pitchFamily="18" charset="0"/>
              <a:ea typeface="Times New Roman" panose="02020603050405020304" pitchFamily="18" charset="0"/>
            </a:endParaRPr>
          </a:p>
          <a:p>
            <a:pPr algn="ctr">
              <a:spcAft>
                <a:spcPts val="0"/>
              </a:spcAft>
            </a:pPr>
            <a:r>
              <a:rPr lang="uz-Cyrl-UZ" sz="2400" b="1" dirty="0">
                <a:solidFill>
                  <a:srgbClr val="7030A0"/>
                </a:solidFill>
                <a:latin typeface="Times New Roman" panose="02020603050405020304" pitchFamily="18" charset="0"/>
                <a:ea typeface="Times New Roman" panose="02020603050405020304" pitchFamily="18" charset="0"/>
              </a:rPr>
              <a:t> </a:t>
            </a:r>
            <a:endParaRPr lang="ru-RU" sz="24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sz="2400" dirty="0">
                <a:solidFill>
                  <a:srgbClr val="7030A0"/>
                </a:solidFill>
                <a:latin typeface="Arial" panose="020B0604020202020204" pitchFamily="34" charset="0"/>
                <a:ea typeface="Times New Roman" panose="02020603050405020304" pitchFamily="18" charset="0"/>
              </a:rPr>
              <a:t>1.</a:t>
            </a:r>
            <a:r>
              <a:rPr lang="uz-Cyrl-UZ" sz="2400" dirty="0">
                <a:solidFill>
                  <a:srgbClr val="7030A0"/>
                </a:solidFill>
                <a:latin typeface="Times New Roman" panose="02020603050405020304" pitchFamily="18" charset="0"/>
                <a:ea typeface="Times New Roman" panose="02020603050405020304" pitchFamily="18" charset="0"/>
              </a:rPr>
              <a:t>Набиев А., Хасанов С. Материаллар қаршилиги. Олий ўқув юртлари учун дарслик</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    </a:t>
            </a:r>
            <a:r>
              <a:rPr lang="ru-RU" sz="2400" dirty="0">
                <a:solidFill>
                  <a:srgbClr val="7030A0"/>
                </a:solidFill>
                <a:latin typeface="Times New Roman" panose="02020603050405020304" pitchFamily="18" charset="0"/>
                <a:ea typeface="Times New Roman" panose="02020603050405020304" pitchFamily="18" charset="0"/>
              </a:rPr>
              <a:t>-   Т.: Фан. 2005. -380 б.</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2.Мансуров К.М. Материал</a:t>
            </a:r>
            <a:r>
              <a:rPr lang="ru-RU" sz="2400" dirty="0">
                <a:solidFill>
                  <a:srgbClr val="7030A0"/>
                </a:solidFill>
                <a:latin typeface="Times New Roman" panose="02020603050405020304" pitchFamily="18" charset="0"/>
                <a:ea typeface="Times New Roman" panose="02020603050405020304" pitchFamily="18" charset="0"/>
              </a:rPr>
              <a:t>л</a:t>
            </a:r>
            <a:r>
              <a:rPr lang="uz-Cyrl-UZ" sz="2400" dirty="0">
                <a:solidFill>
                  <a:srgbClr val="7030A0"/>
                </a:solidFill>
                <a:latin typeface="Times New Roman" panose="02020603050405020304" pitchFamily="18" charset="0"/>
                <a:ea typeface="Times New Roman" panose="02020603050405020304" pitchFamily="18" charset="0"/>
              </a:rPr>
              <a:t>ар қар</a:t>
            </a:r>
            <a:r>
              <a:rPr lang="ru-RU" sz="2400" dirty="0">
                <a:solidFill>
                  <a:srgbClr val="7030A0"/>
                </a:solidFill>
                <a:latin typeface="Times New Roman" panose="02020603050405020304" pitchFamily="18" charset="0"/>
                <a:ea typeface="Times New Roman" panose="02020603050405020304" pitchFamily="18" charset="0"/>
              </a:rPr>
              <a:t>ш</a:t>
            </a:r>
            <a:r>
              <a:rPr lang="uz-Cyrl-UZ" sz="2400" dirty="0">
                <a:solidFill>
                  <a:srgbClr val="7030A0"/>
                </a:solidFill>
                <a:latin typeface="Times New Roman" panose="02020603050405020304" pitchFamily="18" charset="0"/>
                <a:ea typeface="Times New Roman" panose="02020603050405020304" pitchFamily="18" charset="0"/>
              </a:rPr>
              <a:t>илиги курси</a:t>
            </a:r>
            <a:r>
              <a:rPr lang="ru-RU" sz="2400" dirty="0">
                <a:solidFill>
                  <a:srgbClr val="7030A0"/>
                </a:solidFill>
                <a:latin typeface="Times New Roman" panose="02020603050405020304" pitchFamily="18" charset="0"/>
                <a:ea typeface="Times New Roman" panose="02020603050405020304" pitchFamily="18" charset="0"/>
              </a:rPr>
              <a:t>. </a:t>
            </a:r>
            <a:r>
              <a:rPr lang="uz-Cyrl-UZ" sz="2400" dirty="0">
                <a:solidFill>
                  <a:srgbClr val="7030A0"/>
                </a:solidFill>
                <a:latin typeface="Times New Roman" panose="02020603050405020304" pitchFamily="18" charset="0"/>
                <a:ea typeface="Times New Roman" panose="02020603050405020304" pitchFamily="18" charset="0"/>
              </a:rPr>
              <a:t>Техн. ўқув юрт. студ. учун дарслик.</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   -Т.: Ўқитувчи, 1983. -504 б.</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3.Феодосьев В.И. Сопротивление материалов</a:t>
            </a:r>
            <a:r>
              <a:rPr lang="ru-RU" sz="2400" dirty="0">
                <a:solidFill>
                  <a:srgbClr val="7030A0"/>
                </a:solidFill>
                <a:latin typeface="Times New Roman" panose="02020603050405020304" pitchFamily="18" charset="0"/>
                <a:ea typeface="Times New Roman" panose="02020603050405020304" pitchFamily="18" charset="0"/>
              </a:rPr>
              <a:t>.</a:t>
            </a:r>
            <a:r>
              <a:rPr lang="uz-Cyrl-UZ" sz="2400" dirty="0">
                <a:solidFill>
                  <a:srgbClr val="7030A0"/>
                </a:solidFill>
                <a:latin typeface="Times New Roman" panose="02020603050405020304" pitchFamily="18" charset="0"/>
                <a:ea typeface="Times New Roman" panose="02020603050405020304" pitchFamily="18" charset="0"/>
              </a:rPr>
              <a:t> Учебник для ВТУЗов. - М.: Наука,</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    1979. - 560 с.</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ru-RU" sz="2400" dirty="0">
                <a:solidFill>
                  <a:srgbClr val="7030A0"/>
                </a:solidFill>
                <a:latin typeface="Times New Roman" panose="02020603050405020304" pitchFamily="18" charset="0"/>
                <a:ea typeface="Times New Roman" panose="02020603050405020304" pitchFamily="18" charset="0"/>
              </a:rPr>
              <a:t>4.В.К.Качурин. </a:t>
            </a:r>
            <a:r>
              <a:rPr lang="ru-RU" sz="2400" dirty="0" err="1">
                <a:solidFill>
                  <a:srgbClr val="7030A0"/>
                </a:solidFill>
                <a:latin typeface="Times New Roman" panose="02020603050405020304" pitchFamily="18" charset="0"/>
                <a:ea typeface="Times New Roman" panose="02020603050405020304" pitchFamily="18" charset="0"/>
              </a:rPr>
              <a:t>Материаллар</a:t>
            </a:r>
            <a:r>
              <a:rPr lang="ru-RU" sz="2400" dirty="0">
                <a:solidFill>
                  <a:srgbClr val="7030A0"/>
                </a:solidFill>
                <a:latin typeface="Times New Roman" panose="02020603050405020304" pitchFamily="18" charset="0"/>
                <a:ea typeface="Times New Roman" panose="02020603050405020304" pitchFamily="18" charset="0"/>
              </a:rPr>
              <a:t> </a:t>
            </a:r>
            <a:r>
              <a:rPr lang="ru-RU" sz="2400" dirty="0" err="1">
                <a:solidFill>
                  <a:srgbClr val="7030A0"/>
                </a:solidFill>
                <a:latin typeface="Times New Roman" panose="02020603050405020304" pitchFamily="18" charset="0"/>
                <a:ea typeface="Times New Roman" panose="02020603050405020304" pitchFamily="18" charset="0"/>
              </a:rPr>
              <a:t>қаршилигидан</a:t>
            </a:r>
            <a:r>
              <a:rPr lang="ru-RU" sz="2400" dirty="0">
                <a:solidFill>
                  <a:srgbClr val="7030A0"/>
                </a:solidFill>
                <a:latin typeface="Times New Roman" panose="02020603050405020304" pitchFamily="18" charset="0"/>
                <a:ea typeface="Times New Roman" panose="02020603050405020304" pitchFamily="18" charset="0"/>
              </a:rPr>
              <a:t> </a:t>
            </a:r>
            <a:r>
              <a:rPr lang="ru-RU" sz="2400" dirty="0" err="1">
                <a:solidFill>
                  <a:srgbClr val="7030A0"/>
                </a:solidFill>
                <a:latin typeface="Times New Roman" panose="02020603050405020304" pitchFamily="18" charset="0"/>
                <a:ea typeface="Times New Roman" panose="02020603050405020304" pitchFamily="18" charset="0"/>
              </a:rPr>
              <a:t>масалалар</a:t>
            </a:r>
            <a:r>
              <a:rPr lang="ru-RU" sz="2400" dirty="0">
                <a:solidFill>
                  <a:srgbClr val="7030A0"/>
                </a:solidFill>
                <a:latin typeface="Times New Roman" panose="02020603050405020304" pitchFamily="18" charset="0"/>
                <a:ea typeface="Times New Roman" panose="02020603050405020304" pitchFamily="18" charset="0"/>
              </a:rPr>
              <a:t> </a:t>
            </a:r>
            <a:r>
              <a:rPr lang="ru-RU" sz="2400" dirty="0" err="1">
                <a:solidFill>
                  <a:srgbClr val="7030A0"/>
                </a:solidFill>
                <a:latin typeface="Times New Roman" panose="02020603050405020304" pitchFamily="18" charset="0"/>
                <a:ea typeface="Times New Roman" panose="02020603050405020304" pitchFamily="18" charset="0"/>
              </a:rPr>
              <a:t>тўплами</a:t>
            </a:r>
            <a:r>
              <a:rPr lang="ru-RU" sz="2400" dirty="0">
                <a:solidFill>
                  <a:srgbClr val="7030A0"/>
                </a:solidFill>
                <a:latin typeface="Times New Roman" panose="02020603050405020304" pitchFamily="18" charset="0"/>
                <a:ea typeface="Times New Roman" panose="02020603050405020304" pitchFamily="18" charset="0"/>
              </a:rPr>
              <a:t>. –Т.: </a:t>
            </a:r>
            <a:r>
              <a:rPr lang="ru-RU" sz="2400" dirty="0" err="1">
                <a:solidFill>
                  <a:srgbClr val="7030A0"/>
                </a:solidFill>
                <a:latin typeface="Times New Roman" panose="02020603050405020304" pitchFamily="18" charset="0"/>
                <a:ea typeface="Times New Roman" panose="02020603050405020304" pitchFamily="18" charset="0"/>
              </a:rPr>
              <a:t>Ўзбекистон</a:t>
            </a:r>
            <a:r>
              <a:rPr lang="ru-RU" sz="2400" dirty="0">
                <a:solidFill>
                  <a:srgbClr val="7030A0"/>
                </a:solidFill>
                <a:latin typeface="Times New Roman" panose="02020603050405020304" pitchFamily="18" charset="0"/>
                <a:ea typeface="Times New Roman" panose="02020603050405020304" pitchFamily="18" charset="0"/>
              </a:rPr>
              <a:t>, </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ru-RU" sz="2400" dirty="0">
                <a:solidFill>
                  <a:srgbClr val="7030A0"/>
                </a:solidFill>
                <a:latin typeface="Times New Roman" panose="02020603050405020304" pitchFamily="18" charset="0"/>
                <a:ea typeface="Times New Roman" panose="02020603050405020304" pitchFamily="18" charset="0"/>
              </a:rPr>
              <a:t>   1993, -336 б.</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ru-RU" sz="2400" dirty="0">
                <a:solidFill>
                  <a:srgbClr val="7030A0"/>
                </a:solidFill>
                <a:latin typeface="Times New Roman" panose="02020603050405020304" pitchFamily="18" charset="0"/>
                <a:ea typeface="Times New Roman" panose="02020603050405020304" pitchFamily="18" charset="0"/>
              </a:rPr>
              <a:t>5.Смиронов А.Ф. </a:t>
            </a:r>
            <a:r>
              <a:rPr lang="ru-RU" sz="2400" dirty="0" err="1">
                <a:solidFill>
                  <a:srgbClr val="7030A0"/>
                </a:solidFill>
                <a:latin typeface="Times New Roman" panose="02020603050405020304" pitchFamily="18" charset="0"/>
                <a:ea typeface="Times New Roman" panose="02020603050405020304" pitchFamily="18" charset="0"/>
              </a:rPr>
              <a:t>Материаллар</a:t>
            </a:r>
            <a:r>
              <a:rPr lang="ru-RU" sz="2400" dirty="0">
                <a:solidFill>
                  <a:srgbClr val="7030A0"/>
                </a:solidFill>
                <a:latin typeface="Times New Roman" panose="02020603050405020304" pitchFamily="18" charset="0"/>
                <a:ea typeface="Times New Roman" panose="02020603050405020304" pitchFamily="18" charset="0"/>
              </a:rPr>
              <a:t> </a:t>
            </a:r>
            <a:r>
              <a:rPr lang="ru-RU" sz="2400" dirty="0" err="1">
                <a:solidFill>
                  <a:srgbClr val="7030A0"/>
                </a:solidFill>
                <a:latin typeface="Times New Roman" panose="02020603050405020304" pitchFamily="18" charset="0"/>
                <a:ea typeface="Times New Roman" panose="02020603050405020304" pitchFamily="18" charset="0"/>
              </a:rPr>
              <a:t>қаршилиги</a:t>
            </a:r>
            <a:r>
              <a:rPr lang="uz-Cyrl-UZ" sz="2400" dirty="0">
                <a:solidFill>
                  <a:srgbClr val="7030A0"/>
                </a:solidFill>
                <a:latin typeface="Times New Roman" panose="02020603050405020304" pitchFamily="18" charset="0"/>
                <a:ea typeface="Times New Roman" panose="02020603050405020304" pitchFamily="18" charset="0"/>
              </a:rPr>
              <a:t>. -Т.: Ўқитувчи, 19</a:t>
            </a:r>
            <a:r>
              <a:rPr lang="ru-RU" sz="2400" dirty="0">
                <a:solidFill>
                  <a:srgbClr val="7030A0"/>
                </a:solidFill>
                <a:latin typeface="Times New Roman" panose="02020603050405020304" pitchFamily="18" charset="0"/>
                <a:ea typeface="Times New Roman" panose="02020603050405020304" pitchFamily="18" charset="0"/>
              </a:rPr>
              <a:t>88</a:t>
            </a:r>
            <a:r>
              <a:rPr lang="uz-Cyrl-UZ" sz="2400" dirty="0">
                <a:solidFill>
                  <a:srgbClr val="7030A0"/>
                </a:solidFill>
                <a:latin typeface="Times New Roman" panose="02020603050405020304" pitchFamily="18" charset="0"/>
                <a:ea typeface="Times New Roman" panose="02020603050405020304" pitchFamily="18" charset="0"/>
              </a:rPr>
              <a:t>. -</a:t>
            </a:r>
            <a:r>
              <a:rPr lang="ru-RU" sz="2400" dirty="0">
                <a:solidFill>
                  <a:srgbClr val="7030A0"/>
                </a:solidFill>
                <a:latin typeface="Times New Roman" panose="02020603050405020304" pitchFamily="18" charset="0"/>
                <a:ea typeface="Times New Roman" panose="02020603050405020304" pitchFamily="18" charset="0"/>
              </a:rPr>
              <a:t>464</a:t>
            </a:r>
            <a:r>
              <a:rPr lang="uz-Cyrl-UZ" sz="2400" dirty="0">
                <a:solidFill>
                  <a:srgbClr val="7030A0"/>
                </a:solidFill>
                <a:latin typeface="Times New Roman" panose="02020603050405020304" pitchFamily="18" charset="0"/>
                <a:ea typeface="Times New Roman" panose="02020603050405020304" pitchFamily="18" charset="0"/>
              </a:rPr>
              <a:t> б.</a:t>
            </a:r>
            <a:endParaRPr lang="ru-RU" sz="2400" dirty="0">
              <a:solidFill>
                <a:srgbClr val="7030A0"/>
              </a:solidFill>
              <a:latin typeface="Arial" panose="020B0604020202020204" pitchFamily="34" charset="0"/>
              <a:ea typeface="Times New Roman" panose="02020603050405020304" pitchFamily="18" charset="0"/>
            </a:endParaRPr>
          </a:p>
          <a:p>
            <a:pPr algn="ctr">
              <a:spcAft>
                <a:spcPts val="0"/>
              </a:spcAft>
            </a:pPr>
            <a:r>
              <a:rPr lang="uz-Cyrl-UZ" sz="2400" b="1" dirty="0">
                <a:solidFill>
                  <a:srgbClr val="7030A0"/>
                </a:solidFill>
                <a:latin typeface="Times New Roman" panose="02020603050405020304" pitchFamily="18" charset="0"/>
                <a:ea typeface="Times New Roman" panose="02020603050405020304" pitchFamily="18" charset="0"/>
              </a:rPr>
              <a:t> </a:t>
            </a:r>
            <a:endParaRPr lang="ru-RU" sz="2400" dirty="0">
              <a:solidFill>
                <a:srgbClr val="7030A0"/>
              </a:solidFill>
              <a:latin typeface="Times New Roman" panose="02020603050405020304" pitchFamily="18" charset="0"/>
              <a:ea typeface="Times New Roman" panose="02020603050405020304" pitchFamily="18" charset="0"/>
            </a:endParaRPr>
          </a:p>
          <a:p>
            <a:pPr algn="ctr">
              <a:spcAft>
                <a:spcPts val="0"/>
              </a:spcAft>
            </a:pPr>
            <a:r>
              <a:rPr lang="uz-Cyrl-UZ" sz="2400" b="1" dirty="0">
                <a:solidFill>
                  <a:srgbClr val="7030A0"/>
                </a:solidFill>
                <a:latin typeface="Times New Roman" panose="02020603050405020304" pitchFamily="18" charset="0"/>
                <a:ea typeface="Times New Roman" panose="02020603050405020304" pitchFamily="18" charset="0"/>
              </a:rPr>
              <a:t>Qo`shimchа аdаbiyotlаr</a:t>
            </a:r>
            <a:endParaRPr lang="ru-RU" sz="2400" dirty="0">
              <a:solidFill>
                <a:srgbClr val="7030A0"/>
              </a:solidFill>
              <a:latin typeface="Times New Roman" panose="02020603050405020304" pitchFamily="18" charset="0"/>
              <a:ea typeface="Times New Roman" panose="02020603050405020304" pitchFamily="18" charset="0"/>
            </a:endParaRPr>
          </a:p>
          <a:p>
            <a:pPr algn="ctr">
              <a:spcAft>
                <a:spcPts val="0"/>
              </a:spcAft>
            </a:pPr>
            <a:r>
              <a:rPr lang="uz-Cyrl-UZ" sz="2400" b="1" dirty="0">
                <a:solidFill>
                  <a:srgbClr val="7030A0"/>
                </a:solidFill>
                <a:latin typeface="Times New Roman" panose="02020603050405020304" pitchFamily="18" charset="0"/>
                <a:ea typeface="Times New Roman" panose="02020603050405020304" pitchFamily="18" charset="0"/>
              </a:rPr>
              <a:t> </a:t>
            </a:r>
            <a:endParaRPr lang="ru-RU" sz="2400" dirty="0">
              <a:solidFill>
                <a:srgbClr val="7030A0"/>
              </a:solidFill>
              <a:latin typeface="Times New Roman" panose="02020603050405020304" pitchFamily="18" charset="0"/>
              <a:ea typeface="Times New Roman" panose="02020603050405020304" pitchFamily="18" charset="0"/>
            </a:endParaRPr>
          </a:p>
          <a:p>
            <a:pPr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1.Ўрозбоев М.Т. Материаллар қаршилиги асосий курси. Олий ўқув юртлари учун дарслик. -Т.: Ўқитувчи, 1973. -512 б.</a:t>
            </a:r>
            <a:endParaRPr lang="ru-RU" sz="2400" dirty="0">
              <a:solidFill>
                <a:srgbClr val="7030A0"/>
              </a:solidFill>
              <a:latin typeface="Arial" panose="020B0604020202020204" pitchFamily="34" charset="0"/>
              <a:ea typeface="Times New Roman" panose="02020603050405020304" pitchFamily="18" charset="0"/>
            </a:endParaRPr>
          </a:p>
          <a:p>
            <a:pPr algn="just">
              <a:spcAft>
                <a:spcPts val="0"/>
              </a:spcAft>
            </a:pPr>
            <a:r>
              <a:rPr lang="uz-Cyrl-UZ" sz="2400" dirty="0">
                <a:solidFill>
                  <a:srgbClr val="7030A0"/>
                </a:solidFill>
                <a:latin typeface="Times New Roman" panose="02020603050405020304" pitchFamily="18" charset="0"/>
                <a:ea typeface="Times New Roman" panose="02020603050405020304" pitchFamily="18" charset="0"/>
              </a:rPr>
              <a:t>2.</a:t>
            </a:r>
            <a:r>
              <a:rPr lang="uz-Cyrl-UZ" sz="2400" dirty="0">
                <a:solidFill>
                  <a:srgbClr val="7030A0"/>
                </a:solidFill>
                <a:latin typeface="Arial" panose="020B0604020202020204" pitchFamily="34" charset="0"/>
                <a:ea typeface="Times New Roman" panose="02020603050405020304" pitchFamily="18" charset="0"/>
              </a:rPr>
              <a:t> </a:t>
            </a:r>
            <a:r>
              <a:rPr lang="uz-Cyrl-UZ" sz="2400" dirty="0">
                <a:solidFill>
                  <a:srgbClr val="7030A0"/>
                </a:solidFill>
                <a:latin typeface="Times New Roman" panose="02020603050405020304" pitchFamily="18" charset="0"/>
                <a:ea typeface="Times New Roman" panose="02020603050405020304" pitchFamily="18" charset="0"/>
              </a:rPr>
              <a:t>S. Xadjieva. Materiallar qarshiligi fanidan  ta’lim  texnologiyasi . A- 2015.</a:t>
            </a:r>
            <a:endParaRPr lang="ru-RU" sz="2400" dirty="0">
              <a:solidFill>
                <a:srgbClr val="7030A0"/>
              </a:solidFill>
              <a:latin typeface="Arial" panose="020B0604020202020204" pitchFamily="34" charset="0"/>
              <a:ea typeface="Times New Roman" panose="02020603050405020304" pitchFamily="18" charset="0"/>
            </a:endParaRPr>
          </a:p>
          <a:p>
            <a:pPr>
              <a:spcAft>
                <a:spcPts val="0"/>
              </a:spcAft>
            </a:pPr>
            <a:r>
              <a:rPr lang="ru-RU" sz="1600" dirty="0">
                <a:solidFill>
                  <a:srgbClr val="7030A0"/>
                </a:solidFill>
                <a:latin typeface="Times New Roman" panose="02020603050405020304" pitchFamily="18" charset="0"/>
                <a:ea typeface="Times New Roman" panose="02020603050405020304" pitchFamily="18" charset="0"/>
              </a:rPr>
              <a:t> </a:t>
            </a:r>
            <a:endParaRPr lang="ru-RU" sz="1600" dirty="0">
              <a:solidFill>
                <a:srgbClr val="7030A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680979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147</TotalTime>
  <Words>1438</Words>
  <Application>Microsoft Office PowerPoint</Application>
  <PresentationFormat>Произвольный</PresentationFormat>
  <Paragraphs>156</Paragraphs>
  <Slides>30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30</vt:i4>
      </vt:variant>
    </vt:vector>
  </HeadingPairs>
  <TitlesOfParts>
    <vt:vector size="31" baseType="lpstr">
      <vt:lpstr>Трек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User-PC</dc:creator>
  <cp:lastModifiedBy>Komp</cp:lastModifiedBy>
  <cp:revision>14</cp:revision>
  <dcterms:created xsi:type="dcterms:W3CDTF">2017-02-28T05:51:25Z</dcterms:created>
  <dcterms:modified xsi:type="dcterms:W3CDTF">2021-05-21T15:15:32Z</dcterms:modified>
</cp:coreProperties>
</file>