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2" r:id="rId1"/>
  </p:sldMasterIdLst>
  <p:sldIdLst>
    <p:sldId id="256" r:id="rId2"/>
    <p:sldId id="285" r:id="rId3"/>
    <p:sldId id="318" r:id="rId4"/>
    <p:sldId id="319" r:id="rId5"/>
    <p:sldId id="317" r:id="rId6"/>
    <p:sldId id="320" r:id="rId7"/>
    <p:sldId id="321" r:id="rId8"/>
    <p:sldId id="322" r:id="rId9"/>
    <p:sldId id="323" r:id="rId10"/>
    <p:sldId id="324" r:id="rId11"/>
    <p:sldId id="314" r:id="rId12"/>
    <p:sldId id="315" r:id="rId13"/>
    <p:sldId id="325" r:id="rId14"/>
    <p:sldId id="313" r:id="rId15"/>
    <p:sldId id="326" r:id="rId16"/>
    <p:sldId id="327" r:id="rId17"/>
    <p:sldId id="296" r:id="rId18"/>
    <p:sldId id="299" r:id="rId19"/>
    <p:sldId id="297" r:id="rId20"/>
    <p:sldId id="295" r:id="rId21"/>
    <p:sldId id="298" r:id="rId22"/>
    <p:sldId id="300" r:id="rId23"/>
    <p:sldId id="304" r:id="rId24"/>
    <p:sldId id="301" r:id="rId25"/>
    <p:sldId id="305" r:id="rId26"/>
    <p:sldId id="306" r:id="rId27"/>
    <p:sldId id="307" r:id="rId28"/>
    <p:sldId id="308" r:id="rId29"/>
    <p:sldId id="309" r:id="rId30"/>
    <p:sldId id="310" r:id="rId31"/>
    <p:sldId id="311" r:id="rId32"/>
    <p:sldId id="312" r:id="rId33"/>
    <p:sldId id="278" r:id="rId3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49" autoAdjust="0"/>
    <p:restoredTop sz="94660"/>
  </p:normalViewPr>
  <p:slideViewPr>
    <p:cSldViewPr snapToGrid="0">
      <p:cViewPr>
        <p:scale>
          <a:sx n="75" d="100"/>
          <a:sy n="75" d="100"/>
        </p:scale>
        <p:origin x="-1782" y="-10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9DF58D-A2CC-4444-A348-F7FF911FCF35}"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ru-RU"/>
        </a:p>
      </dgm:t>
    </dgm:pt>
    <dgm:pt modelId="{AF1C824B-201F-4750-8480-703ACB76E961}">
      <dgm:prSet custT="1"/>
      <dgm:spPr>
        <a:solidFill>
          <a:schemeClr val="bg1"/>
        </a:solidFill>
        <a:ln>
          <a:solidFill>
            <a:srgbClr val="7030A0"/>
          </a:solidFill>
        </a:ln>
      </dgm:spPr>
      <dgm:t>
        <a:bodyPr/>
        <a:lstStyle/>
        <a:p>
          <a:pPr rtl="0"/>
          <a:r>
            <a:rPr lang="uz-Cyrl-UZ" sz="1600" b="1" i="0" baseline="0" dirty="0" smtClean="0">
              <a:solidFill>
                <a:schemeClr val="tx1"/>
              </a:solidFill>
            </a:rPr>
            <a:t>MЕXANIZMNI KINЕMATIK TЕKSHIRISHDAN OLDIN NAZARIY MЕXANIKANING KINЕMATIKA QISMIDA O`RGANILADIGAN QUYIDAGI UMUMIY XOLLARNI ESGA OLISH LOZIM</a:t>
          </a:r>
          <a:r>
            <a:rPr lang="uz-Cyrl-UZ" sz="1600" b="1" i="0" baseline="0" dirty="0" smtClean="0">
              <a:solidFill>
                <a:schemeClr val="bg1"/>
              </a:solidFill>
            </a:rPr>
            <a:t>.</a:t>
          </a:r>
          <a:endParaRPr lang="ru-RU" sz="1600" b="1" i="0" baseline="0" dirty="0">
            <a:solidFill>
              <a:schemeClr val="bg1"/>
            </a:solidFill>
          </a:endParaRPr>
        </a:p>
      </dgm:t>
    </dgm:pt>
    <dgm:pt modelId="{6D0EC1FC-DCEC-48CE-82B9-5213304E2D01}" type="parTrans" cxnId="{3FAA16AE-E3EF-4E3E-A75D-82B954906E41}">
      <dgm:prSet/>
      <dgm:spPr/>
      <dgm:t>
        <a:bodyPr/>
        <a:lstStyle/>
        <a:p>
          <a:endParaRPr lang="ru-RU"/>
        </a:p>
      </dgm:t>
    </dgm:pt>
    <dgm:pt modelId="{688A7E6A-7232-4264-957F-D8CF7A72E8DA}" type="sibTrans" cxnId="{3FAA16AE-E3EF-4E3E-A75D-82B954906E41}">
      <dgm:prSet/>
      <dgm:spPr/>
      <dgm:t>
        <a:bodyPr/>
        <a:lstStyle/>
        <a:p>
          <a:endParaRPr lang="ru-RU"/>
        </a:p>
      </dgm:t>
    </dgm:pt>
    <dgm:pt modelId="{78EE60EF-8CA8-48A9-96F0-B223924C1FA5}">
      <dgm:prSet custT="1"/>
      <dgm:spPr>
        <a:solidFill>
          <a:schemeClr val="bg1"/>
        </a:solidFill>
      </dgm:spPr>
      <dgm:t>
        <a:bodyPr/>
        <a:lstStyle/>
        <a:p>
          <a:pPr rtl="0"/>
          <a:r>
            <a:rPr lang="uz-Cyrl-UZ" sz="1400" b="0" i="0" baseline="0" dirty="0" smtClean="0"/>
            <a:t>1. Harakatdagi nuqtaning qo’zg’almas bo’g’indagi nuqtaga nisbatan aniqlanadigan tezligi va tezlanishi absolyut, shu nuqtaning harakatdagi, ya'ni o'zi ham ma'lum tezlik va tezlanishga ega bo'lgan boshqa bir nuqtaga nisbatan aniqlanadigan tezlik va tezlanishi nisbiy deyiladi.</a:t>
          </a:r>
          <a:endParaRPr lang="ru-RU" sz="1400" b="0" i="0" baseline="0" dirty="0"/>
        </a:p>
      </dgm:t>
    </dgm:pt>
    <dgm:pt modelId="{A7995B51-22F7-4C2D-A2C1-744E41BB9B8D}" type="parTrans" cxnId="{18875EB9-403A-41C1-BC4A-24468FF0F1EE}">
      <dgm:prSet/>
      <dgm:spPr/>
      <dgm:t>
        <a:bodyPr/>
        <a:lstStyle/>
        <a:p>
          <a:endParaRPr lang="ru-RU"/>
        </a:p>
      </dgm:t>
    </dgm:pt>
    <dgm:pt modelId="{52CBA232-1977-44AE-84C6-771B71CD1F9E}" type="sibTrans" cxnId="{18875EB9-403A-41C1-BC4A-24468FF0F1EE}">
      <dgm:prSet/>
      <dgm:spPr/>
      <dgm:t>
        <a:bodyPr/>
        <a:lstStyle/>
        <a:p>
          <a:endParaRPr lang="ru-RU"/>
        </a:p>
      </dgm:t>
    </dgm:pt>
    <dgm:pt modelId="{33BFC411-B741-4947-B1A7-EEA3CC057327}">
      <dgm:prSet custT="1"/>
      <dgm:spPr/>
      <dgm:t>
        <a:bodyPr/>
        <a:lstStyle/>
        <a:p>
          <a:pPr rtl="0"/>
          <a:r>
            <a:rPr lang="uz-Cyrl-UZ" sz="1400" b="0" i="0" baseline="0" dirty="0" smtClean="0"/>
            <a:t>2. Ilgarilanma harakatlanuvchi bo`g`indagi nuqtalar tеzliklarining yo`nalishlari o`zaro parallеl bo`lib, qiymatlari bir xil bo`ladi. Bu xoll tеzlanishga ham taalluqli. </a:t>
          </a:r>
          <a:endParaRPr lang="ru-RU" sz="1400" b="0" i="0" baseline="0" dirty="0"/>
        </a:p>
      </dgm:t>
    </dgm:pt>
    <dgm:pt modelId="{80243970-5DA3-4610-A204-F4972A9E128C}" type="parTrans" cxnId="{DB3D8825-0725-4021-AF6B-8950A62929DD}">
      <dgm:prSet/>
      <dgm:spPr/>
      <dgm:t>
        <a:bodyPr/>
        <a:lstStyle/>
        <a:p>
          <a:endParaRPr lang="ru-RU"/>
        </a:p>
      </dgm:t>
    </dgm:pt>
    <dgm:pt modelId="{780F2B00-26A4-4715-A01E-9CAC6955FCAC}" type="sibTrans" cxnId="{DB3D8825-0725-4021-AF6B-8950A62929DD}">
      <dgm:prSet/>
      <dgm:spPr/>
      <dgm:t>
        <a:bodyPr/>
        <a:lstStyle/>
        <a:p>
          <a:endParaRPr lang="ru-RU"/>
        </a:p>
      </dgm:t>
    </dgm:pt>
    <dgm:pt modelId="{4AA9CD1F-555E-4182-8B36-A09476271328}">
      <dgm:prSet custT="1"/>
      <dgm:spPr/>
      <dgm:t>
        <a:bodyPr/>
        <a:lstStyle/>
        <a:p>
          <a:pPr rtl="0"/>
          <a:endParaRPr lang="en-US" sz="1400" b="0" i="0" baseline="0" dirty="0" smtClean="0"/>
        </a:p>
        <a:p>
          <a:pPr rtl="0"/>
          <a:endParaRPr lang="en-US" sz="1400" b="0" i="0" baseline="0" dirty="0" smtClean="0"/>
        </a:p>
        <a:p>
          <a:pPr rtl="0"/>
          <a:r>
            <a:rPr lang="uz-Cyrl-UZ" sz="1400" b="0" i="0" baseline="0" dirty="0" smtClean="0"/>
            <a:t>3</a:t>
          </a:r>
          <a:r>
            <a:rPr lang="uz-Cyrl-UZ" sz="1400" b="0" i="0" baseline="0" dirty="0" smtClean="0"/>
            <a:t>. Qo`zg`almas o`q atrofida aylanma harakat qiluvchi bo’g`inga tеgishli nuqtalarning tеzliklari shu nuqtalarni aylanish o`qi bilan tutashtiruvchi to`g`ri chiziqqa tik yo`nalgan bo`lib, qiymatlari quyidagi formuladan aniqlanadi: </a:t>
          </a:r>
          <a:endParaRPr lang="ru-RU" sz="1400" b="0" i="0" baseline="0" dirty="0"/>
        </a:p>
      </dgm:t>
    </dgm:pt>
    <dgm:pt modelId="{77324433-71B3-4843-910B-A487AED73B12}" type="parTrans" cxnId="{279A2675-8C76-4C7F-89CF-B4BCA1F1DF1C}">
      <dgm:prSet/>
      <dgm:spPr/>
      <dgm:t>
        <a:bodyPr/>
        <a:lstStyle/>
        <a:p>
          <a:endParaRPr lang="ru-RU"/>
        </a:p>
      </dgm:t>
    </dgm:pt>
    <dgm:pt modelId="{A49A268E-90FC-425C-9F71-9E0DA57AB945}" type="sibTrans" cxnId="{279A2675-8C76-4C7F-89CF-B4BCA1F1DF1C}">
      <dgm:prSet/>
      <dgm:spPr/>
      <dgm:t>
        <a:bodyPr/>
        <a:lstStyle/>
        <a:p>
          <a:endParaRPr lang="ru-RU"/>
        </a:p>
      </dgm:t>
    </dgm:pt>
    <dgm:pt modelId="{493E7F99-B78D-4C11-A8A4-C0895D1285ED}">
      <dgm:prSet custT="1"/>
      <dgm:spPr/>
      <dgm:t>
        <a:bodyPr/>
        <a:lstStyle/>
        <a:p>
          <a:pPr rtl="0"/>
          <a:endParaRPr lang="en-US" sz="2800" b="0" i="0" baseline="0" dirty="0" smtClean="0"/>
        </a:p>
        <a:p>
          <a:pPr rtl="0"/>
          <a:r>
            <a:rPr lang="uz-Cyrl-UZ" sz="2800" b="0" i="0" baseline="0" dirty="0" smtClean="0"/>
            <a:t>υ</a:t>
          </a:r>
          <a:r>
            <a:rPr lang="uz-Cyrl-UZ" sz="2800" b="0" i="0" baseline="-30000" dirty="0" smtClean="0"/>
            <a:t>А</a:t>
          </a:r>
          <a:r>
            <a:rPr lang="uz-Cyrl-UZ" sz="2800" b="0" i="0" baseline="0" dirty="0" smtClean="0"/>
            <a:t>=</a:t>
          </a:r>
          <a:r>
            <a:rPr lang="en-US" sz="2800" b="0" i="0" baseline="0" dirty="0" smtClean="0"/>
            <a:t>ω</a:t>
          </a:r>
          <a:r>
            <a:rPr lang="uz-Cyrl-UZ" sz="2800" b="0" i="0" baseline="0" dirty="0" smtClean="0"/>
            <a:t>·l</a:t>
          </a:r>
          <a:r>
            <a:rPr lang="uz-Cyrl-UZ" sz="2800" b="0" i="0" baseline="-30000" dirty="0" smtClean="0"/>
            <a:t>OA</a:t>
          </a:r>
          <a:endParaRPr lang="ru-RU" sz="2800" b="0" i="0" baseline="0" dirty="0"/>
        </a:p>
      </dgm:t>
    </dgm:pt>
    <dgm:pt modelId="{FFB16B89-F509-44D1-9DA0-8C092CF487C6}" type="parTrans" cxnId="{D0FD0324-9A79-4B0D-8936-318DA83E2DA1}">
      <dgm:prSet/>
      <dgm:spPr/>
      <dgm:t>
        <a:bodyPr/>
        <a:lstStyle/>
        <a:p>
          <a:endParaRPr lang="ru-RU"/>
        </a:p>
      </dgm:t>
    </dgm:pt>
    <dgm:pt modelId="{04356C12-94D0-4934-88C2-06FA3A0D98B9}" type="sibTrans" cxnId="{D0FD0324-9A79-4B0D-8936-318DA83E2DA1}">
      <dgm:prSet/>
      <dgm:spPr/>
      <dgm:t>
        <a:bodyPr/>
        <a:lstStyle/>
        <a:p>
          <a:endParaRPr lang="ru-RU"/>
        </a:p>
      </dgm:t>
    </dgm:pt>
    <dgm:pt modelId="{CEB20CC8-8671-4568-985C-D39A4D9ED74C}">
      <dgm:prSet custT="1"/>
      <dgm:spPr/>
      <dgm:t>
        <a:bodyPr/>
        <a:lstStyle/>
        <a:p>
          <a:pPr rtl="0"/>
          <a:r>
            <a:rPr lang="uz-Cyrl-UZ" sz="1400" b="0" i="0" baseline="0" dirty="0" smtClean="0"/>
            <a:t>bunda </a:t>
          </a:r>
          <a:r>
            <a:rPr lang="en-US" sz="1400" b="0" i="0" baseline="0" dirty="0" smtClean="0"/>
            <a:t>ω</a:t>
          </a:r>
          <a:r>
            <a:rPr lang="uz-Cyrl-UZ" sz="1400" b="0" i="0" baseline="0" dirty="0" smtClean="0"/>
            <a:t> – bo`g`inning burchak tеzligi; l</a:t>
          </a:r>
          <a:r>
            <a:rPr lang="uz-Cyrl-UZ" sz="1400" b="0" i="0" baseline="-30000" dirty="0" smtClean="0"/>
            <a:t>OA</a:t>
          </a:r>
          <a:r>
            <a:rPr lang="uz-Cyrl-UZ" sz="1400" b="0" i="0" baseline="0" dirty="0" smtClean="0"/>
            <a:t> –nuqtadan aylanish o`qigacha bo`lgan masofa.</a:t>
          </a:r>
          <a:endParaRPr lang="uz-Cyrl-UZ" sz="1400" b="0" i="0" baseline="0" dirty="0"/>
        </a:p>
      </dgm:t>
    </dgm:pt>
    <dgm:pt modelId="{B6EF7D8F-92E1-4F1C-B8B7-9F9FEB1508AC}" type="parTrans" cxnId="{4CFFD338-E02E-4731-ACA0-40BE7F97B740}">
      <dgm:prSet/>
      <dgm:spPr/>
      <dgm:t>
        <a:bodyPr/>
        <a:lstStyle/>
        <a:p>
          <a:endParaRPr lang="ru-RU"/>
        </a:p>
      </dgm:t>
    </dgm:pt>
    <dgm:pt modelId="{36377F1B-7F2E-4E8F-A722-095FA2FF0566}" type="sibTrans" cxnId="{4CFFD338-E02E-4731-ACA0-40BE7F97B740}">
      <dgm:prSet/>
      <dgm:spPr/>
      <dgm:t>
        <a:bodyPr/>
        <a:lstStyle/>
        <a:p>
          <a:endParaRPr lang="ru-RU"/>
        </a:p>
      </dgm:t>
    </dgm:pt>
    <dgm:pt modelId="{03A4CD5D-63DF-42AC-985A-7C19B0A95A2F}" type="pres">
      <dgm:prSet presAssocID="{169DF58D-A2CC-4444-A348-F7FF911FCF35}" presName="Name0" presStyleCnt="0">
        <dgm:presLayoutVars>
          <dgm:chMax val="7"/>
          <dgm:dir/>
          <dgm:animLvl val="lvl"/>
          <dgm:resizeHandles val="exact"/>
        </dgm:presLayoutVars>
      </dgm:prSet>
      <dgm:spPr/>
      <dgm:t>
        <a:bodyPr/>
        <a:lstStyle/>
        <a:p>
          <a:endParaRPr lang="ru-RU"/>
        </a:p>
      </dgm:t>
    </dgm:pt>
    <dgm:pt modelId="{34B0AB5A-BAFC-4BD9-8ECF-8DAE192979EA}" type="pres">
      <dgm:prSet presAssocID="{AF1C824B-201F-4750-8480-703ACB76E961}" presName="circle1" presStyleLbl="node1" presStyleIdx="0" presStyleCnt="6"/>
      <dgm:spPr>
        <a:solidFill>
          <a:srgbClr val="7030A0"/>
        </a:solidFill>
      </dgm:spPr>
      <dgm:t>
        <a:bodyPr/>
        <a:lstStyle/>
        <a:p>
          <a:endParaRPr lang="ru-RU"/>
        </a:p>
      </dgm:t>
    </dgm:pt>
    <dgm:pt modelId="{2D4A1922-1E37-4BF0-88DF-36C84B732356}" type="pres">
      <dgm:prSet presAssocID="{AF1C824B-201F-4750-8480-703ACB76E961}" presName="space" presStyleCnt="0"/>
      <dgm:spPr/>
    </dgm:pt>
    <dgm:pt modelId="{90B9CE7A-0D8D-47B4-9FF7-DD2673D66ED1}" type="pres">
      <dgm:prSet presAssocID="{AF1C824B-201F-4750-8480-703ACB76E961}" presName="rect1" presStyleLbl="alignAcc1" presStyleIdx="0" presStyleCnt="6"/>
      <dgm:spPr/>
      <dgm:t>
        <a:bodyPr/>
        <a:lstStyle/>
        <a:p>
          <a:endParaRPr lang="ru-RU"/>
        </a:p>
      </dgm:t>
    </dgm:pt>
    <dgm:pt modelId="{A7974E27-C247-464F-8477-D965D598B2B5}" type="pres">
      <dgm:prSet presAssocID="{78EE60EF-8CA8-48A9-96F0-B223924C1FA5}" presName="vertSpace2" presStyleLbl="node1" presStyleIdx="0" presStyleCnt="6"/>
      <dgm:spPr/>
    </dgm:pt>
    <dgm:pt modelId="{4D9AE183-6289-4691-BD15-A4D36F386B2A}" type="pres">
      <dgm:prSet presAssocID="{78EE60EF-8CA8-48A9-96F0-B223924C1FA5}" presName="circle2" presStyleLbl="node1" presStyleIdx="1" presStyleCnt="6"/>
      <dgm:spPr>
        <a:solidFill>
          <a:srgbClr val="92D050"/>
        </a:solidFill>
      </dgm:spPr>
      <dgm:t>
        <a:bodyPr/>
        <a:lstStyle/>
        <a:p>
          <a:endParaRPr lang="ru-RU"/>
        </a:p>
      </dgm:t>
    </dgm:pt>
    <dgm:pt modelId="{FA374B60-682B-4D82-8B31-E75C1C735DB9}" type="pres">
      <dgm:prSet presAssocID="{78EE60EF-8CA8-48A9-96F0-B223924C1FA5}" presName="rect2" presStyleLbl="alignAcc1" presStyleIdx="1" presStyleCnt="6" custScaleY="98191"/>
      <dgm:spPr/>
      <dgm:t>
        <a:bodyPr/>
        <a:lstStyle/>
        <a:p>
          <a:endParaRPr lang="ru-RU"/>
        </a:p>
      </dgm:t>
    </dgm:pt>
    <dgm:pt modelId="{683BF78F-5E9B-4143-96AC-55123088BD70}" type="pres">
      <dgm:prSet presAssocID="{33BFC411-B741-4947-B1A7-EEA3CC057327}" presName="vertSpace3" presStyleLbl="node1" presStyleIdx="1" presStyleCnt="6"/>
      <dgm:spPr/>
    </dgm:pt>
    <dgm:pt modelId="{FB3322AB-75C8-4EEF-8A10-AD3341528404}" type="pres">
      <dgm:prSet presAssocID="{33BFC411-B741-4947-B1A7-EEA3CC057327}" presName="circle3" presStyleLbl="node1" presStyleIdx="2" presStyleCnt="6"/>
      <dgm:spPr/>
    </dgm:pt>
    <dgm:pt modelId="{42B96507-2C41-45CF-BAA1-6900711F8B80}" type="pres">
      <dgm:prSet presAssocID="{33BFC411-B741-4947-B1A7-EEA3CC057327}" presName="rect3" presStyleLbl="alignAcc1" presStyleIdx="2" presStyleCnt="6" custScaleY="91591"/>
      <dgm:spPr/>
      <dgm:t>
        <a:bodyPr/>
        <a:lstStyle/>
        <a:p>
          <a:endParaRPr lang="ru-RU"/>
        </a:p>
      </dgm:t>
    </dgm:pt>
    <dgm:pt modelId="{028F05C1-6D7E-4430-B440-C557184A77E6}" type="pres">
      <dgm:prSet presAssocID="{4AA9CD1F-555E-4182-8B36-A09476271328}" presName="vertSpace4" presStyleLbl="node1" presStyleIdx="2" presStyleCnt="6"/>
      <dgm:spPr/>
    </dgm:pt>
    <dgm:pt modelId="{A7B40FFE-7CF3-4384-BE9B-866624D3713F}" type="pres">
      <dgm:prSet presAssocID="{4AA9CD1F-555E-4182-8B36-A09476271328}" presName="circle4" presStyleLbl="node1" presStyleIdx="3" presStyleCnt="6"/>
      <dgm:spPr>
        <a:solidFill>
          <a:srgbClr val="FFFF00"/>
        </a:solidFill>
      </dgm:spPr>
      <dgm:t>
        <a:bodyPr/>
        <a:lstStyle/>
        <a:p>
          <a:endParaRPr lang="ru-RU"/>
        </a:p>
      </dgm:t>
    </dgm:pt>
    <dgm:pt modelId="{43587111-335D-405A-BCD0-6C03C07AE074}" type="pres">
      <dgm:prSet presAssocID="{4AA9CD1F-555E-4182-8B36-A09476271328}" presName="rect4" presStyleLbl="alignAcc1" presStyleIdx="3" presStyleCnt="6" custScaleY="51759"/>
      <dgm:spPr/>
      <dgm:t>
        <a:bodyPr/>
        <a:lstStyle/>
        <a:p>
          <a:endParaRPr lang="ru-RU"/>
        </a:p>
      </dgm:t>
    </dgm:pt>
    <dgm:pt modelId="{3131DD9D-04C4-459A-8DDD-E7D9F52FC5C5}" type="pres">
      <dgm:prSet presAssocID="{493E7F99-B78D-4C11-A8A4-C0895D1285ED}" presName="vertSpace5" presStyleLbl="node1" presStyleIdx="3" presStyleCnt="6"/>
      <dgm:spPr/>
    </dgm:pt>
    <dgm:pt modelId="{4969CF0E-9B6E-41DC-A9AC-5813C914085A}" type="pres">
      <dgm:prSet presAssocID="{493E7F99-B78D-4C11-A8A4-C0895D1285ED}" presName="circle5" presStyleLbl="node1" presStyleIdx="4" presStyleCnt="6"/>
      <dgm:spPr>
        <a:solidFill>
          <a:srgbClr val="FFC000"/>
        </a:solidFill>
      </dgm:spPr>
      <dgm:t>
        <a:bodyPr/>
        <a:lstStyle/>
        <a:p>
          <a:endParaRPr lang="ru-RU"/>
        </a:p>
      </dgm:t>
    </dgm:pt>
    <dgm:pt modelId="{98224FBF-7CBE-490D-AF29-0560E242B920}" type="pres">
      <dgm:prSet presAssocID="{493E7F99-B78D-4C11-A8A4-C0895D1285ED}" presName="rect5" presStyleLbl="alignAcc1" presStyleIdx="4" presStyleCnt="6" custScaleY="57648" custLinFactNeighborY="32915"/>
      <dgm:spPr/>
      <dgm:t>
        <a:bodyPr/>
        <a:lstStyle/>
        <a:p>
          <a:endParaRPr lang="ru-RU"/>
        </a:p>
      </dgm:t>
    </dgm:pt>
    <dgm:pt modelId="{845CB86C-281F-4EB1-95BF-92178F436975}" type="pres">
      <dgm:prSet presAssocID="{CEB20CC8-8671-4568-985C-D39A4D9ED74C}" presName="vertSpace6" presStyleLbl="node1" presStyleIdx="4" presStyleCnt="6"/>
      <dgm:spPr/>
    </dgm:pt>
    <dgm:pt modelId="{4E19B8C8-B583-4747-9AB6-3A18C420C81E}" type="pres">
      <dgm:prSet presAssocID="{CEB20CC8-8671-4568-985C-D39A4D9ED74C}" presName="circle6" presStyleLbl="node1" presStyleIdx="5" presStyleCnt="6"/>
      <dgm:spPr>
        <a:solidFill>
          <a:srgbClr val="00B0F0"/>
        </a:solidFill>
      </dgm:spPr>
      <dgm:t>
        <a:bodyPr/>
        <a:lstStyle/>
        <a:p>
          <a:endParaRPr lang="ru-RU"/>
        </a:p>
      </dgm:t>
    </dgm:pt>
    <dgm:pt modelId="{7411420D-1403-4569-BC63-1D9B31D85BA8}" type="pres">
      <dgm:prSet presAssocID="{CEB20CC8-8671-4568-985C-D39A4D9ED74C}" presName="rect6" presStyleLbl="alignAcc1" presStyleIdx="5" presStyleCnt="6" custScaleY="78588" custLinFactY="92226" custLinFactNeighborX="-384" custLinFactNeighborY="100000"/>
      <dgm:spPr/>
      <dgm:t>
        <a:bodyPr/>
        <a:lstStyle/>
        <a:p>
          <a:endParaRPr lang="ru-RU"/>
        </a:p>
      </dgm:t>
    </dgm:pt>
    <dgm:pt modelId="{7A372345-428A-4E6A-B550-DFE85F8E2121}" type="pres">
      <dgm:prSet presAssocID="{AF1C824B-201F-4750-8480-703ACB76E961}" presName="rect1ParTxNoCh" presStyleLbl="alignAcc1" presStyleIdx="5" presStyleCnt="6">
        <dgm:presLayoutVars>
          <dgm:chMax val="1"/>
          <dgm:bulletEnabled val="1"/>
        </dgm:presLayoutVars>
      </dgm:prSet>
      <dgm:spPr/>
      <dgm:t>
        <a:bodyPr/>
        <a:lstStyle/>
        <a:p>
          <a:endParaRPr lang="ru-RU"/>
        </a:p>
      </dgm:t>
    </dgm:pt>
    <dgm:pt modelId="{FB0E6D02-A388-4D0C-87FF-6DE6B1769F0E}" type="pres">
      <dgm:prSet presAssocID="{78EE60EF-8CA8-48A9-96F0-B223924C1FA5}" presName="rect2ParTxNoCh" presStyleLbl="alignAcc1" presStyleIdx="5" presStyleCnt="6">
        <dgm:presLayoutVars>
          <dgm:chMax val="1"/>
          <dgm:bulletEnabled val="1"/>
        </dgm:presLayoutVars>
      </dgm:prSet>
      <dgm:spPr/>
      <dgm:t>
        <a:bodyPr/>
        <a:lstStyle/>
        <a:p>
          <a:endParaRPr lang="ru-RU"/>
        </a:p>
      </dgm:t>
    </dgm:pt>
    <dgm:pt modelId="{5858DFF7-2D3A-49CD-BA95-BF8136E69771}" type="pres">
      <dgm:prSet presAssocID="{33BFC411-B741-4947-B1A7-EEA3CC057327}" presName="rect3ParTxNoCh" presStyleLbl="alignAcc1" presStyleIdx="5" presStyleCnt="6">
        <dgm:presLayoutVars>
          <dgm:chMax val="1"/>
          <dgm:bulletEnabled val="1"/>
        </dgm:presLayoutVars>
      </dgm:prSet>
      <dgm:spPr/>
      <dgm:t>
        <a:bodyPr/>
        <a:lstStyle/>
        <a:p>
          <a:endParaRPr lang="ru-RU"/>
        </a:p>
      </dgm:t>
    </dgm:pt>
    <dgm:pt modelId="{74F4ED1C-5E90-4B00-B15F-D91B0746475F}" type="pres">
      <dgm:prSet presAssocID="{4AA9CD1F-555E-4182-8B36-A09476271328}" presName="rect4ParTxNoCh" presStyleLbl="alignAcc1" presStyleIdx="5" presStyleCnt="6">
        <dgm:presLayoutVars>
          <dgm:chMax val="1"/>
          <dgm:bulletEnabled val="1"/>
        </dgm:presLayoutVars>
      </dgm:prSet>
      <dgm:spPr/>
      <dgm:t>
        <a:bodyPr/>
        <a:lstStyle/>
        <a:p>
          <a:endParaRPr lang="ru-RU"/>
        </a:p>
      </dgm:t>
    </dgm:pt>
    <dgm:pt modelId="{3AF0295E-BA2A-4508-A306-ECB316EC5B67}" type="pres">
      <dgm:prSet presAssocID="{493E7F99-B78D-4C11-A8A4-C0895D1285ED}" presName="rect5ParTxNoCh" presStyleLbl="alignAcc1" presStyleIdx="5" presStyleCnt="6">
        <dgm:presLayoutVars>
          <dgm:chMax val="1"/>
          <dgm:bulletEnabled val="1"/>
        </dgm:presLayoutVars>
      </dgm:prSet>
      <dgm:spPr/>
      <dgm:t>
        <a:bodyPr/>
        <a:lstStyle/>
        <a:p>
          <a:endParaRPr lang="ru-RU"/>
        </a:p>
      </dgm:t>
    </dgm:pt>
    <dgm:pt modelId="{3C153CDC-1496-4798-B37A-D2BC23B80F8B}" type="pres">
      <dgm:prSet presAssocID="{CEB20CC8-8671-4568-985C-D39A4D9ED74C}" presName="rect6ParTxNoCh" presStyleLbl="alignAcc1" presStyleIdx="5" presStyleCnt="6">
        <dgm:presLayoutVars>
          <dgm:chMax val="1"/>
          <dgm:bulletEnabled val="1"/>
        </dgm:presLayoutVars>
      </dgm:prSet>
      <dgm:spPr/>
      <dgm:t>
        <a:bodyPr/>
        <a:lstStyle/>
        <a:p>
          <a:endParaRPr lang="ru-RU"/>
        </a:p>
      </dgm:t>
    </dgm:pt>
  </dgm:ptLst>
  <dgm:cxnLst>
    <dgm:cxn modelId="{93977EC1-9906-4BAE-9FA4-62E38F5DC7B3}" type="presOf" srcId="{493E7F99-B78D-4C11-A8A4-C0895D1285ED}" destId="{3AF0295E-BA2A-4508-A306-ECB316EC5B67}" srcOrd="1" destOrd="0" presId="urn:microsoft.com/office/officeart/2005/8/layout/target3"/>
    <dgm:cxn modelId="{36BE4471-62A2-4A77-9933-BF93E1AD3F4C}" type="presOf" srcId="{33BFC411-B741-4947-B1A7-EEA3CC057327}" destId="{42B96507-2C41-45CF-BAA1-6900711F8B80}" srcOrd="0" destOrd="0" presId="urn:microsoft.com/office/officeart/2005/8/layout/target3"/>
    <dgm:cxn modelId="{277327F2-19B4-4B01-B3C5-833882D44614}" type="presOf" srcId="{78EE60EF-8CA8-48A9-96F0-B223924C1FA5}" destId="{FA374B60-682B-4D82-8B31-E75C1C735DB9}" srcOrd="0" destOrd="0" presId="urn:microsoft.com/office/officeart/2005/8/layout/target3"/>
    <dgm:cxn modelId="{049F3519-C229-447E-A4CC-7D1C26B06EE4}" type="presOf" srcId="{CEB20CC8-8671-4568-985C-D39A4D9ED74C}" destId="{3C153CDC-1496-4798-B37A-D2BC23B80F8B}" srcOrd="1" destOrd="0" presId="urn:microsoft.com/office/officeart/2005/8/layout/target3"/>
    <dgm:cxn modelId="{16DA6993-0570-4007-BDFC-302710B3BB81}" type="presOf" srcId="{CEB20CC8-8671-4568-985C-D39A4D9ED74C}" destId="{7411420D-1403-4569-BC63-1D9B31D85BA8}" srcOrd="0" destOrd="0" presId="urn:microsoft.com/office/officeart/2005/8/layout/target3"/>
    <dgm:cxn modelId="{DB3D8825-0725-4021-AF6B-8950A62929DD}" srcId="{169DF58D-A2CC-4444-A348-F7FF911FCF35}" destId="{33BFC411-B741-4947-B1A7-EEA3CC057327}" srcOrd="2" destOrd="0" parTransId="{80243970-5DA3-4610-A204-F4972A9E128C}" sibTransId="{780F2B00-26A4-4715-A01E-9CAC6955FCAC}"/>
    <dgm:cxn modelId="{4CFFD338-E02E-4731-ACA0-40BE7F97B740}" srcId="{169DF58D-A2CC-4444-A348-F7FF911FCF35}" destId="{CEB20CC8-8671-4568-985C-D39A4D9ED74C}" srcOrd="5" destOrd="0" parTransId="{B6EF7D8F-92E1-4F1C-B8B7-9F9FEB1508AC}" sibTransId="{36377F1B-7F2E-4E8F-A722-095FA2FF0566}"/>
    <dgm:cxn modelId="{BE228CCA-3D11-46DD-A5C7-BD71FA9D03C5}" type="presOf" srcId="{AF1C824B-201F-4750-8480-703ACB76E961}" destId="{90B9CE7A-0D8D-47B4-9FF7-DD2673D66ED1}" srcOrd="0" destOrd="0" presId="urn:microsoft.com/office/officeart/2005/8/layout/target3"/>
    <dgm:cxn modelId="{FB959DD4-6D2A-4F47-96A4-CFE8B0904194}" type="presOf" srcId="{169DF58D-A2CC-4444-A348-F7FF911FCF35}" destId="{03A4CD5D-63DF-42AC-985A-7C19B0A95A2F}" srcOrd="0" destOrd="0" presId="urn:microsoft.com/office/officeart/2005/8/layout/target3"/>
    <dgm:cxn modelId="{E62FDEA5-42BC-4FC6-BA0B-A93DA8B1A135}" type="presOf" srcId="{4AA9CD1F-555E-4182-8B36-A09476271328}" destId="{74F4ED1C-5E90-4B00-B15F-D91B0746475F}" srcOrd="1" destOrd="0" presId="urn:microsoft.com/office/officeart/2005/8/layout/target3"/>
    <dgm:cxn modelId="{E79A7F0B-8C31-488F-BF62-CBBBC6382540}" type="presOf" srcId="{4AA9CD1F-555E-4182-8B36-A09476271328}" destId="{43587111-335D-405A-BCD0-6C03C07AE074}" srcOrd="0" destOrd="0" presId="urn:microsoft.com/office/officeart/2005/8/layout/target3"/>
    <dgm:cxn modelId="{279A2675-8C76-4C7F-89CF-B4BCA1F1DF1C}" srcId="{169DF58D-A2CC-4444-A348-F7FF911FCF35}" destId="{4AA9CD1F-555E-4182-8B36-A09476271328}" srcOrd="3" destOrd="0" parTransId="{77324433-71B3-4843-910B-A487AED73B12}" sibTransId="{A49A268E-90FC-425C-9F71-9E0DA57AB945}"/>
    <dgm:cxn modelId="{18875EB9-403A-41C1-BC4A-24468FF0F1EE}" srcId="{169DF58D-A2CC-4444-A348-F7FF911FCF35}" destId="{78EE60EF-8CA8-48A9-96F0-B223924C1FA5}" srcOrd="1" destOrd="0" parTransId="{A7995B51-22F7-4C2D-A2C1-744E41BB9B8D}" sibTransId="{52CBA232-1977-44AE-84C6-771B71CD1F9E}"/>
    <dgm:cxn modelId="{46ECCBE7-65E8-4054-8659-0445D5980C9A}" type="presOf" srcId="{493E7F99-B78D-4C11-A8A4-C0895D1285ED}" destId="{98224FBF-7CBE-490D-AF29-0560E242B920}" srcOrd="0" destOrd="0" presId="urn:microsoft.com/office/officeart/2005/8/layout/target3"/>
    <dgm:cxn modelId="{E4C30FE9-D420-4252-9BCD-9B84688738DB}" type="presOf" srcId="{78EE60EF-8CA8-48A9-96F0-B223924C1FA5}" destId="{FB0E6D02-A388-4D0C-87FF-6DE6B1769F0E}" srcOrd="1" destOrd="0" presId="urn:microsoft.com/office/officeart/2005/8/layout/target3"/>
    <dgm:cxn modelId="{3FAA16AE-E3EF-4E3E-A75D-82B954906E41}" srcId="{169DF58D-A2CC-4444-A348-F7FF911FCF35}" destId="{AF1C824B-201F-4750-8480-703ACB76E961}" srcOrd="0" destOrd="0" parTransId="{6D0EC1FC-DCEC-48CE-82B9-5213304E2D01}" sibTransId="{688A7E6A-7232-4264-957F-D8CF7A72E8DA}"/>
    <dgm:cxn modelId="{D0FD0324-9A79-4B0D-8936-318DA83E2DA1}" srcId="{169DF58D-A2CC-4444-A348-F7FF911FCF35}" destId="{493E7F99-B78D-4C11-A8A4-C0895D1285ED}" srcOrd="4" destOrd="0" parTransId="{FFB16B89-F509-44D1-9DA0-8C092CF487C6}" sibTransId="{04356C12-94D0-4934-88C2-06FA3A0D98B9}"/>
    <dgm:cxn modelId="{0F435AA3-6C97-4565-87C2-71938F63D4DB}" type="presOf" srcId="{AF1C824B-201F-4750-8480-703ACB76E961}" destId="{7A372345-428A-4E6A-B550-DFE85F8E2121}" srcOrd="1" destOrd="0" presId="urn:microsoft.com/office/officeart/2005/8/layout/target3"/>
    <dgm:cxn modelId="{72F0D3A0-7839-48EC-836B-BDF7D80AD59C}" type="presOf" srcId="{33BFC411-B741-4947-B1A7-EEA3CC057327}" destId="{5858DFF7-2D3A-49CD-BA95-BF8136E69771}" srcOrd="1" destOrd="0" presId="urn:microsoft.com/office/officeart/2005/8/layout/target3"/>
    <dgm:cxn modelId="{BE4B013C-E6F9-473D-8BA0-295FF4B62799}" type="presParOf" srcId="{03A4CD5D-63DF-42AC-985A-7C19B0A95A2F}" destId="{34B0AB5A-BAFC-4BD9-8ECF-8DAE192979EA}" srcOrd="0" destOrd="0" presId="urn:microsoft.com/office/officeart/2005/8/layout/target3"/>
    <dgm:cxn modelId="{45230F9B-7429-440C-BF0A-79B4E57F69A0}" type="presParOf" srcId="{03A4CD5D-63DF-42AC-985A-7C19B0A95A2F}" destId="{2D4A1922-1E37-4BF0-88DF-36C84B732356}" srcOrd="1" destOrd="0" presId="urn:microsoft.com/office/officeart/2005/8/layout/target3"/>
    <dgm:cxn modelId="{82297484-CB58-40BE-930D-C849DE647CA8}" type="presParOf" srcId="{03A4CD5D-63DF-42AC-985A-7C19B0A95A2F}" destId="{90B9CE7A-0D8D-47B4-9FF7-DD2673D66ED1}" srcOrd="2" destOrd="0" presId="urn:microsoft.com/office/officeart/2005/8/layout/target3"/>
    <dgm:cxn modelId="{5C603CA6-8267-40A4-8F5E-9F92616B286F}" type="presParOf" srcId="{03A4CD5D-63DF-42AC-985A-7C19B0A95A2F}" destId="{A7974E27-C247-464F-8477-D965D598B2B5}" srcOrd="3" destOrd="0" presId="urn:microsoft.com/office/officeart/2005/8/layout/target3"/>
    <dgm:cxn modelId="{6FF22FCD-587E-4243-BB25-D0D86D1BA98F}" type="presParOf" srcId="{03A4CD5D-63DF-42AC-985A-7C19B0A95A2F}" destId="{4D9AE183-6289-4691-BD15-A4D36F386B2A}" srcOrd="4" destOrd="0" presId="urn:microsoft.com/office/officeart/2005/8/layout/target3"/>
    <dgm:cxn modelId="{D4A38FFF-9D4C-41B5-B775-88F19D269C6A}" type="presParOf" srcId="{03A4CD5D-63DF-42AC-985A-7C19B0A95A2F}" destId="{FA374B60-682B-4D82-8B31-E75C1C735DB9}" srcOrd="5" destOrd="0" presId="urn:microsoft.com/office/officeart/2005/8/layout/target3"/>
    <dgm:cxn modelId="{30B17E00-D21B-4281-87F2-4B7FFCC3411D}" type="presParOf" srcId="{03A4CD5D-63DF-42AC-985A-7C19B0A95A2F}" destId="{683BF78F-5E9B-4143-96AC-55123088BD70}" srcOrd="6" destOrd="0" presId="urn:microsoft.com/office/officeart/2005/8/layout/target3"/>
    <dgm:cxn modelId="{E1F9A538-CFC2-49A5-BF5D-71B6E7CCE22E}" type="presParOf" srcId="{03A4CD5D-63DF-42AC-985A-7C19B0A95A2F}" destId="{FB3322AB-75C8-4EEF-8A10-AD3341528404}" srcOrd="7" destOrd="0" presId="urn:microsoft.com/office/officeart/2005/8/layout/target3"/>
    <dgm:cxn modelId="{C9F89B68-F7FF-47F0-95B4-977045079CFF}" type="presParOf" srcId="{03A4CD5D-63DF-42AC-985A-7C19B0A95A2F}" destId="{42B96507-2C41-45CF-BAA1-6900711F8B80}" srcOrd="8" destOrd="0" presId="urn:microsoft.com/office/officeart/2005/8/layout/target3"/>
    <dgm:cxn modelId="{88DC46E5-C9E7-4AB2-B6D6-2840F533FC0A}" type="presParOf" srcId="{03A4CD5D-63DF-42AC-985A-7C19B0A95A2F}" destId="{028F05C1-6D7E-4430-B440-C557184A77E6}" srcOrd="9" destOrd="0" presId="urn:microsoft.com/office/officeart/2005/8/layout/target3"/>
    <dgm:cxn modelId="{F56B9046-66B8-4529-BEAF-EB67354AC739}" type="presParOf" srcId="{03A4CD5D-63DF-42AC-985A-7C19B0A95A2F}" destId="{A7B40FFE-7CF3-4384-BE9B-866624D3713F}" srcOrd="10" destOrd="0" presId="urn:microsoft.com/office/officeart/2005/8/layout/target3"/>
    <dgm:cxn modelId="{DB1945FA-58C0-4C8E-8958-D9427EEEAB75}" type="presParOf" srcId="{03A4CD5D-63DF-42AC-985A-7C19B0A95A2F}" destId="{43587111-335D-405A-BCD0-6C03C07AE074}" srcOrd="11" destOrd="0" presId="urn:microsoft.com/office/officeart/2005/8/layout/target3"/>
    <dgm:cxn modelId="{599E5017-AAC5-4DB4-92D8-B7B81CE77EB7}" type="presParOf" srcId="{03A4CD5D-63DF-42AC-985A-7C19B0A95A2F}" destId="{3131DD9D-04C4-459A-8DDD-E7D9F52FC5C5}" srcOrd="12" destOrd="0" presId="urn:microsoft.com/office/officeart/2005/8/layout/target3"/>
    <dgm:cxn modelId="{5A4ACB0A-6DE0-4F42-AEC0-17F6BF0B01F1}" type="presParOf" srcId="{03A4CD5D-63DF-42AC-985A-7C19B0A95A2F}" destId="{4969CF0E-9B6E-41DC-A9AC-5813C914085A}" srcOrd="13" destOrd="0" presId="urn:microsoft.com/office/officeart/2005/8/layout/target3"/>
    <dgm:cxn modelId="{5A79834D-6779-47C7-80B1-D6524F2FFAAB}" type="presParOf" srcId="{03A4CD5D-63DF-42AC-985A-7C19B0A95A2F}" destId="{98224FBF-7CBE-490D-AF29-0560E242B920}" srcOrd="14" destOrd="0" presId="urn:microsoft.com/office/officeart/2005/8/layout/target3"/>
    <dgm:cxn modelId="{0C52C572-30A1-4BA8-B9B4-139A741DC19B}" type="presParOf" srcId="{03A4CD5D-63DF-42AC-985A-7C19B0A95A2F}" destId="{845CB86C-281F-4EB1-95BF-92178F436975}" srcOrd="15" destOrd="0" presId="urn:microsoft.com/office/officeart/2005/8/layout/target3"/>
    <dgm:cxn modelId="{6886C6F0-876F-4B5A-84ED-170E8992DCB0}" type="presParOf" srcId="{03A4CD5D-63DF-42AC-985A-7C19B0A95A2F}" destId="{4E19B8C8-B583-4747-9AB6-3A18C420C81E}" srcOrd="16" destOrd="0" presId="urn:microsoft.com/office/officeart/2005/8/layout/target3"/>
    <dgm:cxn modelId="{C8B9751D-4222-45BA-A482-CD12151AFF2D}" type="presParOf" srcId="{03A4CD5D-63DF-42AC-985A-7C19B0A95A2F}" destId="{7411420D-1403-4569-BC63-1D9B31D85BA8}" srcOrd="17" destOrd="0" presId="urn:microsoft.com/office/officeart/2005/8/layout/target3"/>
    <dgm:cxn modelId="{6FA6D6A5-A5EC-496E-BC92-8ADFC6B5B831}" type="presParOf" srcId="{03A4CD5D-63DF-42AC-985A-7C19B0A95A2F}" destId="{7A372345-428A-4E6A-B550-DFE85F8E2121}" srcOrd="18" destOrd="0" presId="urn:microsoft.com/office/officeart/2005/8/layout/target3"/>
    <dgm:cxn modelId="{EC0013BB-FD86-4702-B52B-7A8750CD634B}" type="presParOf" srcId="{03A4CD5D-63DF-42AC-985A-7C19B0A95A2F}" destId="{FB0E6D02-A388-4D0C-87FF-6DE6B1769F0E}" srcOrd="19" destOrd="0" presId="urn:microsoft.com/office/officeart/2005/8/layout/target3"/>
    <dgm:cxn modelId="{CF8C13C3-A8A5-471D-8865-7D6BBB4D8D49}" type="presParOf" srcId="{03A4CD5D-63DF-42AC-985A-7C19B0A95A2F}" destId="{5858DFF7-2D3A-49CD-BA95-BF8136E69771}" srcOrd="20" destOrd="0" presId="urn:microsoft.com/office/officeart/2005/8/layout/target3"/>
    <dgm:cxn modelId="{5E9CC0A8-361B-4958-9332-CBFD28ADC156}" type="presParOf" srcId="{03A4CD5D-63DF-42AC-985A-7C19B0A95A2F}" destId="{74F4ED1C-5E90-4B00-B15F-D91B0746475F}" srcOrd="21" destOrd="0" presId="urn:microsoft.com/office/officeart/2005/8/layout/target3"/>
    <dgm:cxn modelId="{EE5ABC82-6AEC-46EB-8D10-0FE6CB7C3A4B}" type="presParOf" srcId="{03A4CD5D-63DF-42AC-985A-7C19B0A95A2F}" destId="{3AF0295E-BA2A-4508-A306-ECB316EC5B67}" srcOrd="22" destOrd="0" presId="urn:microsoft.com/office/officeart/2005/8/layout/target3"/>
    <dgm:cxn modelId="{07A8550B-2AFB-4CB9-AFD2-6B2A8AE0CA7A}" type="presParOf" srcId="{03A4CD5D-63DF-42AC-985A-7C19B0A95A2F}" destId="{3C153CDC-1496-4798-B37A-D2BC23B80F8B}" srcOrd="23" destOrd="0" presId="urn:microsoft.com/office/officeart/2005/8/layout/target3"/>
  </dgm:cxnLst>
  <dgm:bg>
    <a:solidFill>
      <a:srgbClr val="FFFF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FD4600-A2C1-47EC-B154-5D4B3BA71DFA}" type="doc">
      <dgm:prSet loTypeId="urn:microsoft.com/office/officeart/2005/8/layout/target3" loCatId="relationship" qsTypeId="urn:microsoft.com/office/officeart/2005/8/quickstyle/3d5" qsCatId="3D" csTypeId="urn:microsoft.com/office/officeart/2005/8/colors/accent1_2" csCatId="accent1" phldr="1"/>
      <dgm:spPr/>
      <dgm:t>
        <a:bodyPr/>
        <a:lstStyle/>
        <a:p>
          <a:endParaRPr lang="ru-RU"/>
        </a:p>
      </dgm:t>
    </dgm:pt>
    <dgm:pt modelId="{93DDB6B4-C688-443F-9B38-0C2B2C485818}">
      <dgm:prSet/>
      <dgm:spPr>
        <a:ln>
          <a:solidFill>
            <a:srgbClr val="7030A0"/>
          </a:solidFill>
        </a:ln>
      </dgm:spPr>
      <dgm:t>
        <a:bodyPr/>
        <a:lstStyle/>
        <a:p>
          <a:pPr rtl="0"/>
          <a:r>
            <a:rPr lang="uz-Cyrl-UZ" dirty="0" smtClean="0">
              <a:solidFill>
                <a:srgbClr val="7030A0"/>
              </a:solidFill>
            </a:rPr>
            <a:t>Mеxanizmni kinеmatik tеkshirishdan oldin nazariy mеxanikaning kinеmatika qismida o`rganiladigan quyidagi umumiy xollarni esga olish lozim. </a:t>
          </a:r>
          <a:endParaRPr lang="ru-RU" dirty="0">
            <a:solidFill>
              <a:srgbClr val="7030A0"/>
            </a:solidFill>
          </a:endParaRPr>
        </a:p>
      </dgm:t>
    </dgm:pt>
    <dgm:pt modelId="{66BFCB02-F860-413C-A7D8-11AB996A41ED}" type="parTrans" cxnId="{3B40A771-53F5-48D4-89E4-2C87900FC533}">
      <dgm:prSet/>
      <dgm:spPr/>
      <dgm:t>
        <a:bodyPr/>
        <a:lstStyle/>
        <a:p>
          <a:endParaRPr lang="ru-RU"/>
        </a:p>
      </dgm:t>
    </dgm:pt>
    <dgm:pt modelId="{2F6FB50E-5EF9-4984-9382-10CFBC194D98}" type="sibTrans" cxnId="{3B40A771-53F5-48D4-89E4-2C87900FC533}">
      <dgm:prSet/>
      <dgm:spPr/>
      <dgm:t>
        <a:bodyPr/>
        <a:lstStyle/>
        <a:p>
          <a:endParaRPr lang="ru-RU"/>
        </a:p>
      </dgm:t>
    </dgm:pt>
    <dgm:pt modelId="{72DA8677-18A2-4761-A882-859BDC83B4B8}" type="pres">
      <dgm:prSet presAssocID="{5DFD4600-A2C1-47EC-B154-5D4B3BA71DFA}" presName="Name0" presStyleCnt="0">
        <dgm:presLayoutVars>
          <dgm:chMax val="7"/>
          <dgm:dir/>
          <dgm:animLvl val="lvl"/>
          <dgm:resizeHandles val="exact"/>
        </dgm:presLayoutVars>
      </dgm:prSet>
      <dgm:spPr/>
    </dgm:pt>
    <dgm:pt modelId="{558FCCEE-D3C0-4085-88C7-AF56CCD340B1}" type="pres">
      <dgm:prSet presAssocID="{93DDB6B4-C688-443F-9B38-0C2B2C485818}" presName="circle1" presStyleLbl="node1" presStyleIdx="0" presStyleCnt="1"/>
      <dgm:spPr>
        <a:solidFill>
          <a:srgbClr val="002060"/>
        </a:solidFill>
      </dgm:spPr>
    </dgm:pt>
    <dgm:pt modelId="{871F144A-B743-4178-B0DE-D8CAB0B602D8}" type="pres">
      <dgm:prSet presAssocID="{93DDB6B4-C688-443F-9B38-0C2B2C485818}" presName="space" presStyleCnt="0"/>
      <dgm:spPr/>
    </dgm:pt>
    <dgm:pt modelId="{BDBC7BC1-8B8F-4701-B3B6-E3FA11B18B10}" type="pres">
      <dgm:prSet presAssocID="{93DDB6B4-C688-443F-9B38-0C2B2C485818}" presName="rect1" presStyleLbl="alignAcc1" presStyleIdx="0" presStyleCnt="1"/>
      <dgm:spPr/>
    </dgm:pt>
    <dgm:pt modelId="{7B62DD1D-3B5E-49A3-8D2C-03E1140CA140}" type="pres">
      <dgm:prSet presAssocID="{93DDB6B4-C688-443F-9B38-0C2B2C485818}" presName="rect1ParTxNoCh" presStyleLbl="alignAcc1" presStyleIdx="0" presStyleCnt="1">
        <dgm:presLayoutVars>
          <dgm:chMax val="1"/>
          <dgm:bulletEnabled val="1"/>
        </dgm:presLayoutVars>
      </dgm:prSet>
      <dgm:spPr/>
    </dgm:pt>
  </dgm:ptLst>
  <dgm:cxnLst>
    <dgm:cxn modelId="{A31DA6DD-1762-41C9-9E78-3A9DEE14B2EA}" type="presOf" srcId="{93DDB6B4-C688-443F-9B38-0C2B2C485818}" destId="{BDBC7BC1-8B8F-4701-B3B6-E3FA11B18B10}" srcOrd="0" destOrd="0" presId="urn:microsoft.com/office/officeart/2005/8/layout/target3"/>
    <dgm:cxn modelId="{3B40A771-53F5-48D4-89E4-2C87900FC533}" srcId="{5DFD4600-A2C1-47EC-B154-5D4B3BA71DFA}" destId="{93DDB6B4-C688-443F-9B38-0C2B2C485818}" srcOrd="0" destOrd="0" parTransId="{66BFCB02-F860-413C-A7D8-11AB996A41ED}" sibTransId="{2F6FB50E-5EF9-4984-9382-10CFBC194D98}"/>
    <dgm:cxn modelId="{EA9FC28A-0A02-4B97-BE6E-C0A2956D56A7}" type="presOf" srcId="{93DDB6B4-C688-443F-9B38-0C2B2C485818}" destId="{7B62DD1D-3B5E-49A3-8D2C-03E1140CA140}" srcOrd="1" destOrd="0" presId="urn:microsoft.com/office/officeart/2005/8/layout/target3"/>
    <dgm:cxn modelId="{987D1E80-4B1B-48FA-871A-FB7FD65C19C3}" type="presOf" srcId="{5DFD4600-A2C1-47EC-B154-5D4B3BA71DFA}" destId="{72DA8677-18A2-4761-A882-859BDC83B4B8}" srcOrd="0" destOrd="0" presId="urn:microsoft.com/office/officeart/2005/8/layout/target3"/>
    <dgm:cxn modelId="{DDC4A2C5-2352-4C3E-9381-2161487DFCA8}" type="presParOf" srcId="{72DA8677-18A2-4761-A882-859BDC83B4B8}" destId="{558FCCEE-D3C0-4085-88C7-AF56CCD340B1}" srcOrd="0" destOrd="0" presId="urn:microsoft.com/office/officeart/2005/8/layout/target3"/>
    <dgm:cxn modelId="{04E25300-5CE6-49D3-96AB-D9CE44915095}" type="presParOf" srcId="{72DA8677-18A2-4761-A882-859BDC83B4B8}" destId="{871F144A-B743-4178-B0DE-D8CAB0B602D8}" srcOrd="1" destOrd="0" presId="urn:microsoft.com/office/officeart/2005/8/layout/target3"/>
    <dgm:cxn modelId="{50FF8A13-E5CF-44E6-81AA-36049073BD4C}" type="presParOf" srcId="{72DA8677-18A2-4761-A882-859BDC83B4B8}" destId="{BDBC7BC1-8B8F-4701-B3B6-E3FA11B18B10}" srcOrd="2" destOrd="0" presId="urn:microsoft.com/office/officeart/2005/8/layout/target3"/>
    <dgm:cxn modelId="{C4013F71-B16B-496A-B3A3-292C304D425A}" type="presParOf" srcId="{72DA8677-18A2-4761-A882-859BDC83B4B8}" destId="{7B62DD1D-3B5E-49A3-8D2C-03E1140CA140}"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008E799-24AC-43C6-9CCF-90BD6A691A6B}" type="doc">
      <dgm:prSet loTypeId="urn:microsoft.com/office/officeart/2005/8/layout/hChevron3" loCatId="process" qsTypeId="urn:microsoft.com/office/officeart/2005/8/quickstyle/3d4" qsCatId="3D" csTypeId="urn:microsoft.com/office/officeart/2005/8/colors/accent1_2" csCatId="accent1" phldr="1"/>
      <dgm:spPr/>
      <dgm:t>
        <a:bodyPr/>
        <a:lstStyle/>
        <a:p>
          <a:endParaRPr lang="ru-RU"/>
        </a:p>
      </dgm:t>
    </dgm:pt>
    <dgm:pt modelId="{7A6434C2-8BB2-4B60-A0F4-BCC9006347F2}">
      <dgm:prSet/>
      <dgm:spPr>
        <a:solidFill>
          <a:srgbClr val="FFFF00"/>
        </a:solidFill>
      </dgm:spPr>
      <dgm:t>
        <a:bodyPr/>
        <a:lstStyle/>
        <a:p>
          <a:pPr algn="l" rtl="0"/>
          <a:r>
            <a:rPr lang="uz-Cyrl-UZ" dirty="0" smtClean="0">
              <a:solidFill>
                <a:srgbClr val="7030A0"/>
              </a:solidFill>
            </a:rPr>
            <a:t>Mexanizm bo’g’inlari har xil nuqtalarning tezliklariga teng bo’lgan kesmalar tarzidagi vektorlar tasvirlangan chizmaga aytiladi. Mexanizmlar uchun tezliklar plani aloxida-aloxida zvenolar uchun yasalgan bir qancha tezliklar planlari ma’lum bo’lib, barcha zvenolar uchun “R” qutb umumiy bo’ladi va u mexanizm tezliklar rejasining qutbi deb ataladi.</a:t>
          </a:r>
          <a:endParaRPr lang="ru-RU" dirty="0">
            <a:solidFill>
              <a:srgbClr val="7030A0"/>
            </a:solidFill>
          </a:endParaRPr>
        </a:p>
      </dgm:t>
    </dgm:pt>
    <dgm:pt modelId="{49C7C434-CB64-4BF0-9D1F-50C8A29639D3}" type="parTrans" cxnId="{2804A961-A686-4397-AC9D-2B1190532B32}">
      <dgm:prSet/>
      <dgm:spPr/>
      <dgm:t>
        <a:bodyPr/>
        <a:lstStyle/>
        <a:p>
          <a:endParaRPr lang="ru-RU"/>
        </a:p>
      </dgm:t>
    </dgm:pt>
    <dgm:pt modelId="{E2A402C6-F27F-41BC-8617-FE730F614A9D}" type="sibTrans" cxnId="{2804A961-A686-4397-AC9D-2B1190532B32}">
      <dgm:prSet/>
      <dgm:spPr/>
      <dgm:t>
        <a:bodyPr/>
        <a:lstStyle/>
        <a:p>
          <a:endParaRPr lang="ru-RU"/>
        </a:p>
      </dgm:t>
    </dgm:pt>
    <dgm:pt modelId="{585F0AD4-3304-4B2C-A72B-8FFC0A3C2E76}" type="pres">
      <dgm:prSet presAssocID="{4008E799-24AC-43C6-9CCF-90BD6A691A6B}" presName="Name0" presStyleCnt="0">
        <dgm:presLayoutVars>
          <dgm:dir/>
          <dgm:resizeHandles val="exact"/>
        </dgm:presLayoutVars>
      </dgm:prSet>
      <dgm:spPr/>
    </dgm:pt>
    <dgm:pt modelId="{4CFA4C3B-4594-427A-A818-A2F03EAC79CC}" type="pres">
      <dgm:prSet presAssocID="{7A6434C2-8BB2-4B60-A0F4-BCC9006347F2}" presName="parTxOnly" presStyleLbl="node1" presStyleIdx="0" presStyleCnt="1" custScaleY="141146">
        <dgm:presLayoutVars>
          <dgm:bulletEnabled val="1"/>
        </dgm:presLayoutVars>
      </dgm:prSet>
      <dgm:spPr/>
    </dgm:pt>
  </dgm:ptLst>
  <dgm:cxnLst>
    <dgm:cxn modelId="{2804A961-A686-4397-AC9D-2B1190532B32}" srcId="{4008E799-24AC-43C6-9CCF-90BD6A691A6B}" destId="{7A6434C2-8BB2-4B60-A0F4-BCC9006347F2}" srcOrd="0" destOrd="0" parTransId="{49C7C434-CB64-4BF0-9D1F-50C8A29639D3}" sibTransId="{E2A402C6-F27F-41BC-8617-FE730F614A9D}"/>
    <dgm:cxn modelId="{CAD59D8B-CFBA-40E0-A2BA-19C151622F5B}" type="presOf" srcId="{7A6434C2-8BB2-4B60-A0F4-BCC9006347F2}" destId="{4CFA4C3B-4594-427A-A818-A2F03EAC79CC}" srcOrd="0" destOrd="0" presId="urn:microsoft.com/office/officeart/2005/8/layout/hChevron3"/>
    <dgm:cxn modelId="{45E1D3E7-BE2E-49D6-94A4-1440CF1FF7BA}" type="presOf" srcId="{4008E799-24AC-43C6-9CCF-90BD6A691A6B}" destId="{585F0AD4-3304-4B2C-A72B-8FFC0A3C2E76}" srcOrd="0" destOrd="0" presId="urn:microsoft.com/office/officeart/2005/8/layout/hChevron3"/>
    <dgm:cxn modelId="{7450B777-4F75-4CD1-834A-4E61D5544696}" type="presParOf" srcId="{585F0AD4-3304-4B2C-A72B-8FFC0A3C2E76}" destId="{4CFA4C3B-4594-427A-A818-A2F03EAC79CC}" srcOrd="0" destOrd="0" presId="urn:microsoft.com/office/officeart/2005/8/layout/hChevro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C7DBA81-F868-478E-A282-4FC8E64206CF}"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ru-RU"/>
        </a:p>
      </dgm:t>
    </dgm:pt>
    <dgm:pt modelId="{1CFC470C-3542-4AE5-A443-46FAB922BA38}">
      <dgm:prSet custT="1"/>
      <dgm:spPr>
        <a:solidFill>
          <a:srgbClr val="7030A0"/>
        </a:solidFill>
      </dgm:spPr>
      <dgm:t>
        <a:bodyPr/>
        <a:lstStyle/>
        <a:p>
          <a:pPr rtl="0"/>
          <a:r>
            <a:rPr lang="uz-Cyrl-UZ" sz="4000" dirty="0" smtClean="0"/>
            <a:t>Tezlik plani grafo –analitik usul bo’lib, uning afzalligi tezliklar yo’nalishi aniq ko’rsatiladi, kamchiligi qiymatlarni taxminligidir. </a:t>
          </a:r>
          <a:endParaRPr lang="ru-RU" sz="4000" dirty="0"/>
        </a:p>
      </dgm:t>
    </dgm:pt>
    <dgm:pt modelId="{469E4814-9D9A-4B03-884D-794B2C5B0188}" type="parTrans" cxnId="{67074D8C-8BBA-402C-BD2D-557067AB4B3F}">
      <dgm:prSet/>
      <dgm:spPr/>
      <dgm:t>
        <a:bodyPr/>
        <a:lstStyle/>
        <a:p>
          <a:endParaRPr lang="ru-RU"/>
        </a:p>
      </dgm:t>
    </dgm:pt>
    <dgm:pt modelId="{9C3EA53E-B3B3-4607-AD84-9186D715D998}" type="sibTrans" cxnId="{67074D8C-8BBA-402C-BD2D-557067AB4B3F}">
      <dgm:prSet/>
      <dgm:spPr>
        <a:solidFill>
          <a:srgbClr val="FF0000">
            <a:alpha val="90000"/>
          </a:srgbClr>
        </a:solidFill>
      </dgm:spPr>
      <dgm:t>
        <a:bodyPr/>
        <a:lstStyle/>
        <a:p>
          <a:endParaRPr lang="ru-RU"/>
        </a:p>
      </dgm:t>
    </dgm:pt>
    <dgm:pt modelId="{6EEC7538-8371-4FF8-924E-6A027C12B682}">
      <dgm:prSet custT="1"/>
      <dgm:spPr>
        <a:solidFill>
          <a:srgbClr val="7030A0"/>
        </a:solidFill>
      </dgm:spPr>
      <dgm:t>
        <a:bodyPr/>
        <a:lstStyle/>
        <a:p>
          <a:pPr rtl="0"/>
          <a:r>
            <a:rPr lang="uz-Cyrl-UZ" sz="3200" dirty="0" smtClean="0"/>
            <a:t>Ayni vaqtda moduli va yo’nalishi bo’yicha mexanizm zvenolari har xil nuqtalarning tezliklariga teng bo’lgan kesmalar tarzidagi vektorlar tasvirlangan chizma mexanizmning tezliklar plani deb ataladi.</a:t>
          </a:r>
          <a:endParaRPr lang="ru-RU" sz="3200" dirty="0"/>
        </a:p>
      </dgm:t>
    </dgm:pt>
    <dgm:pt modelId="{21D8999D-DDFC-4FF7-B5B9-5BDF21E088C9}" type="parTrans" cxnId="{A46D3AA2-9607-437A-A0D2-74F47540642F}">
      <dgm:prSet/>
      <dgm:spPr/>
      <dgm:t>
        <a:bodyPr/>
        <a:lstStyle/>
        <a:p>
          <a:endParaRPr lang="ru-RU"/>
        </a:p>
      </dgm:t>
    </dgm:pt>
    <dgm:pt modelId="{3B2E9A6D-1325-44B8-BA31-4A7028BCF6EB}" type="sibTrans" cxnId="{A46D3AA2-9607-437A-A0D2-74F47540642F}">
      <dgm:prSet/>
      <dgm:spPr/>
      <dgm:t>
        <a:bodyPr/>
        <a:lstStyle/>
        <a:p>
          <a:endParaRPr lang="ru-RU"/>
        </a:p>
      </dgm:t>
    </dgm:pt>
    <dgm:pt modelId="{DA6295D6-0E8A-4835-8AB5-F8AD4540A014}" type="pres">
      <dgm:prSet presAssocID="{8C7DBA81-F868-478E-A282-4FC8E64206CF}" presName="outerComposite" presStyleCnt="0">
        <dgm:presLayoutVars>
          <dgm:chMax val="5"/>
          <dgm:dir/>
          <dgm:resizeHandles val="exact"/>
        </dgm:presLayoutVars>
      </dgm:prSet>
      <dgm:spPr/>
    </dgm:pt>
    <dgm:pt modelId="{08CB63A7-482B-4D1B-A841-BDF08C9E141D}" type="pres">
      <dgm:prSet presAssocID="{8C7DBA81-F868-478E-A282-4FC8E64206CF}" presName="dummyMaxCanvas" presStyleCnt="0">
        <dgm:presLayoutVars/>
      </dgm:prSet>
      <dgm:spPr/>
    </dgm:pt>
    <dgm:pt modelId="{EEB7A7AB-71B4-4E50-9A4D-43581E8DA06D}" type="pres">
      <dgm:prSet presAssocID="{8C7DBA81-F868-478E-A282-4FC8E64206CF}" presName="TwoNodes_1" presStyleLbl="node1" presStyleIdx="0" presStyleCnt="2">
        <dgm:presLayoutVars>
          <dgm:bulletEnabled val="1"/>
        </dgm:presLayoutVars>
      </dgm:prSet>
      <dgm:spPr/>
    </dgm:pt>
    <dgm:pt modelId="{A16FBA69-C27E-427B-8B35-170D0FBDF76D}" type="pres">
      <dgm:prSet presAssocID="{8C7DBA81-F868-478E-A282-4FC8E64206CF}" presName="TwoNodes_2" presStyleLbl="node1" presStyleIdx="1" presStyleCnt="2" custScaleY="119160">
        <dgm:presLayoutVars>
          <dgm:bulletEnabled val="1"/>
        </dgm:presLayoutVars>
      </dgm:prSet>
      <dgm:spPr/>
    </dgm:pt>
    <dgm:pt modelId="{7E4FE6FE-FB33-4F48-8603-F2FF156CBC31}" type="pres">
      <dgm:prSet presAssocID="{8C7DBA81-F868-478E-A282-4FC8E64206CF}" presName="TwoConn_1-2" presStyleLbl="fgAccFollowNode1" presStyleIdx="0" presStyleCnt="1">
        <dgm:presLayoutVars>
          <dgm:bulletEnabled val="1"/>
        </dgm:presLayoutVars>
      </dgm:prSet>
      <dgm:spPr/>
    </dgm:pt>
    <dgm:pt modelId="{79FDB507-458B-493F-97D7-51FEDC4E1D7D}" type="pres">
      <dgm:prSet presAssocID="{8C7DBA81-F868-478E-A282-4FC8E64206CF}" presName="TwoNodes_1_text" presStyleLbl="node1" presStyleIdx="1" presStyleCnt="2">
        <dgm:presLayoutVars>
          <dgm:bulletEnabled val="1"/>
        </dgm:presLayoutVars>
      </dgm:prSet>
      <dgm:spPr/>
    </dgm:pt>
    <dgm:pt modelId="{219D82A5-687B-4FC7-9DA2-07650BB7F91B}" type="pres">
      <dgm:prSet presAssocID="{8C7DBA81-F868-478E-A282-4FC8E64206CF}" presName="TwoNodes_2_text" presStyleLbl="node1" presStyleIdx="1" presStyleCnt="2">
        <dgm:presLayoutVars>
          <dgm:bulletEnabled val="1"/>
        </dgm:presLayoutVars>
      </dgm:prSet>
      <dgm:spPr/>
    </dgm:pt>
  </dgm:ptLst>
  <dgm:cxnLst>
    <dgm:cxn modelId="{2D1209E8-98C6-4275-963A-15BD57660162}" type="presOf" srcId="{6EEC7538-8371-4FF8-924E-6A027C12B682}" destId="{219D82A5-687B-4FC7-9DA2-07650BB7F91B}" srcOrd="1" destOrd="0" presId="urn:microsoft.com/office/officeart/2005/8/layout/vProcess5"/>
    <dgm:cxn modelId="{22EC0DBC-1A7F-4E19-AF85-B853C14802C8}" type="presOf" srcId="{6EEC7538-8371-4FF8-924E-6A027C12B682}" destId="{A16FBA69-C27E-427B-8B35-170D0FBDF76D}" srcOrd="0" destOrd="0" presId="urn:microsoft.com/office/officeart/2005/8/layout/vProcess5"/>
    <dgm:cxn modelId="{50A9A383-159B-43A0-80F6-CACD1F691686}" type="presOf" srcId="{9C3EA53E-B3B3-4607-AD84-9186D715D998}" destId="{7E4FE6FE-FB33-4F48-8603-F2FF156CBC31}" srcOrd="0" destOrd="0" presId="urn:microsoft.com/office/officeart/2005/8/layout/vProcess5"/>
    <dgm:cxn modelId="{F9CA78B3-1273-4988-AE8E-1CB9F26344BE}" type="presOf" srcId="{1CFC470C-3542-4AE5-A443-46FAB922BA38}" destId="{EEB7A7AB-71B4-4E50-9A4D-43581E8DA06D}" srcOrd="0" destOrd="0" presId="urn:microsoft.com/office/officeart/2005/8/layout/vProcess5"/>
    <dgm:cxn modelId="{0F4EC037-7965-4CB0-8739-CEC201ED952F}" type="presOf" srcId="{8C7DBA81-F868-478E-A282-4FC8E64206CF}" destId="{DA6295D6-0E8A-4835-8AB5-F8AD4540A014}" srcOrd="0" destOrd="0" presId="urn:microsoft.com/office/officeart/2005/8/layout/vProcess5"/>
    <dgm:cxn modelId="{95546F49-0FF3-47D2-B2D3-B6286FDC175F}" type="presOf" srcId="{1CFC470C-3542-4AE5-A443-46FAB922BA38}" destId="{79FDB507-458B-493F-97D7-51FEDC4E1D7D}" srcOrd="1" destOrd="0" presId="urn:microsoft.com/office/officeart/2005/8/layout/vProcess5"/>
    <dgm:cxn modelId="{67074D8C-8BBA-402C-BD2D-557067AB4B3F}" srcId="{8C7DBA81-F868-478E-A282-4FC8E64206CF}" destId="{1CFC470C-3542-4AE5-A443-46FAB922BA38}" srcOrd="0" destOrd="0" parTransId="{469E4814-9D9A-4B03-884D-794B2C5B0188}" sibTransId="{9C3EA53E-B3B3-4607-AD84-9186D715D998}"/>
    <dgm:cxn modelId="{A46D3AA2-9607-437A-A0D2-74F47540642F}" srcId="{8C7DBA81-F868-478E-A282-4FC8E64206CF}" destId="{6EEC7538-8371-4FF8-924E-6A027C12B682}" srcOrd="1" destOrd="0" parTransId="{21D8999D-DDFC-4FF7-B5B9-5BDF21E088C9}" sibTransId="{3B2E9A6D-1325-44B8-BA31-4A7028BCF6EB}"/>
    <dgm:cxn modelId="{B4D5058F-3C41-4E0D-9DF9-5EAD7FFD767F}" type="presParOf" srcId="{DA6295D6-0E8A-4835-8AB5-F8AD4540A014}" destId="{08CB63A7-482B-4D1B-A841-BDF08C9E141D}" srcOrd="0" destOrd="0" presId="urn:microsoft.com/office/officeart/2005/8/layout/vProcess5"/>
    <dgm:cxn modelId="{C9CFAA5C-A0AF-4DF9-818E-97FD3940869C}" type="presParOf" srcId="{DA6295D6-0E8A-4835-8AB5-F8AD4540A014}" destId="{EEB7A7AB-71B4-4E50-9A4D-43581E8DA06D}" srcOrd="1" destOrd="0" presId="urn:microsoft.com/office/officeart/2005/8/layout/vProcess5"/>
    <dgm:cxn modelId="{0FD638DB-7881-418E-A25B-813D96E5938D}" type="presParOf" srcId="{DA6295D6-0E8A-4835-8AB5-F8AD4540A014}" destId="{A16FBA69-C27E-427B-8B35-170D0FBDF76D}" srcOrd="2" destOrd="0" presId="urn:microsoft.com/office/officeart/2005/8/layout/vProcess5"/>
    <dgm:cxn modelId="{4C5C3190-2AB1-4DEF-9BF1-10124E9B9D10}" type="presParOf" srcId="{DA6295D6-0E8A-4835-8AB5-F8AD4540A014}" destId="{7E4FE6FE-FB33-4F48-8603-F2FF156CBC31}" srcOrd="3" destOrd="0" presId="urn:microsoft.com/office/officeart/2005/8/layout/vProcess5"/>
    <dgm:cxn modelId="{05B93FCD-DAA9-4475-93BB-4FA32B6E256B}" type="presParOf" srcId="{DA6295D6-0E8A-4835-8AB5-F8AD4540A014}" destId="{79FDB507-458B-493F-97D7-51FEDC4E1D7D}" srcOrd="4" destOrd="0" presId="urn:microsoft.com/office/officeart/2005/8/layout/vProcess5"/>
    <dgm:cxn modelId="{DF4BE4B9-ECF7-4F26-8F57-4A70DB039022}" type="presParOf" srcId="{DA6295D6-0E8A-4835-8AB5-F8AD4540A014}" destId="{219D82A5-687B-4FC7-9DA2-07650BB7F91B}"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15EED1F-DACC-4DB3-9D41-9EDEAC4FC07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6D3EAD2C-381A-4AF0-B4FE-4A264A054B9F}">
      <dgm:prSet/>
      <dgm:spPr>
        <a:solidFill>
          <a:srgbClr val="7030A0"/>
        </a:solidFill>
      </dgm:spPr>
      <dgm:t>
        <a:bodyPr/>
        <a:lstStyle/>
        <a:p>
          <a:pPr rtl="0"/>
          <a:r>
            <a:rPr lang="uz-Cyrl-UZ" smtClean="0"/>
            <a:t>Mexanizmlar zvenolarini harakati absolyut harakatlanuvchi sistemaga nisbatan bo’lsa, nisbiy deb ataladi.</a:t>
          </a:r>
          <a:endParaRPr lang="ru-RU"/>
        </a:p>
      </dgm:t>
    </dgm:pt>
    <dgm:pt modelId="{693497CA-4BF4-469F-BDBB-6615F4C05258}" type="parTrans" cxnId="{F05C52A8-4B56-4872-90A5-7835FA3AFEEF}">
      <dgm:prSet/>
      <dgm:spPr/>
      <dgm:t>
        <a:bodyPr/>
        <a:lstStyle/>
        <a:p>
          <a:endParaRPr lang="ru-RU"/>
        </a:p>
      </dgm:t>
    </dgm:pt>
    <dgm:pt modelId="{F9CC7B30-3A55-43DD-893B-22CC1EF63F61}" type="sibTrans" cxnId="{F05C52A8-4B56-4872-90A5-7835FA3AFEEF}">
      <dgm:prSet/>
      <dgm:spPr/>
      <dgm:t>
        <a:bodyPr/>
        <a:lstStyle/>
        <a:p>
          <a:endParaRPr lang="ru-RU"/>
        </a:p>
      </dgm:t>
    </dgm:pt>
    <dgm:pt modelId="{28D0E007-43DC-4901-9C7D-9DDC8E3E1DA6}">
      <dgm:prSet/>
      <dgm:spPr>
        <a:solidFill>
          <a:srgbClr val="7030A0"/>
        </a:solidFill>
      </dgm:spPr>
      <dgm:t>
        <a:bodyPr/>
        <a:lstStyle/>
        <a:p>
          <a:pPr rtl="0"/>
          <a:r>
            <a:rPr lang="uz-Cyrl-UZ" smtClean="0"/>
            <a:t>Harakatlanuvchi sistemani asosiy sistemaga nisbatan harakati keltirilgan harakat deb ataladi.</a:t>
          </a:r>
          <a:endParaRPr lang="ru-RU"/>
        </a:p>
      </dgm:t>
    </dgm:pt>
    <dgm:pt modelId="{87057B16-EA63-4F0C-B645-AA256D4C6F2B}" type="parTrans" cxnId="{99350AFA-0D24-4986-921E-08BA604C6A96}">
      <dgm:prSet/>
      <dgm:spPr/>
      <dgm:t>
        <a:bodyPr/>
        <a:lstStyle/>
        <a:p>
          <a:endParaRPr lang="ru-RU"/>
        </a:p>
      </dgm:t>
    </dgm:pt>
    <dgm:pt modelId="{94C52208-C57A-4923-8064-B497C0E487B7}" type="sibTrans" cxnId="{99350AFA-0D24-4986-921E-08BA604C6A96}">
      <dgm:prSet/>
      <dgm:spPr/>
      <dgm:t>
        <a:bodyPr/>
        <a:lstStyle/>
        <a:p>
          <a:endParaRPr lang="ru-RU"/>
        </a:p>
      </dgm:t>
    </dgm:pt>
    <dgm:pt modelId="{0FB0A27C-379E-4497-9AB3-4EC498914B5D}" type="pres">
      <dgm:prSet presAssocID="{315EED1F-DACC-4DB3-9D41-9EDEAC4FC07C}" presName="linear" presStyleCnt="0">
        <dgm:presLayoutVars>
          <dgm:animLvl val="lvl"/>
          <dgm:resizeHandles val="exact"/>
        </dgm:presLayoutVars>
      </dgm:prSet>
      <dgm:spPr/>
    </dgm:pt>
    <dgm:pt modelId="{AB521B8D-F44C-4EA3-9F29-8F335AE0207D}" type="pres">
      <dgm:prSet presAssocID="{6D3EAD2C-381A-4AF0-B4FE-4A264A054B9F}" presName="parentText" presStyleLbl="node1" presStyleIdx="0" presStyleCnt="2">
        <dgm:presLayoutVars>
          <dgm:chMax val="0"/>
          <dgm:bulletEnabled val="1"/>
        </dgm:presLayoutVars>
      </dgm:prSet>
      <dgm:spPr/>
    </dgm:pt>
    <dgm:pt modelId="{35C767FD-E944-4627-AF6D-67CEEC4946A2}" type="pres">
      <dgm:prSet presAssocID="{F9CC7B30-3A55-43DD-893B-22CC1EF63F61}" presName="spacer" presStyleCnt="0"/>
      <dgm:spPr/>
    </dgm:pt>
    <dgm:pt modelId="{2CE37A90-22AD-4656-8E64-33349D40F64D}" type="pres">
      <dgm:prSet presAssocID="{28D0E007-43DC-4901-9C7D-9DDC8E3E1DA6}" presName="parentText" presStyleLbl="node1" presStyleIdx="1" presStyleCnt="2">
        <dgm:presLayoutVars>
          <dgm:chMax val="0"/>
          <dgm:bulletEnabled val="1"/>
        </dgm:presLayoutVars>
      </dgm:prSet>
      <dgm:spPr/>
    </dgm:pt>
  </dgm:ptLst>
  <dgm:cxnLst>
    <dgm:cxn modelId="{F05C52A8-4B56-4872-90A5-7835FA3AFEEF}" srcId="{315EED1F-DACC-4DB3-9D41-9EDEAC4FC07C}" destId="{6D3EAD2C-381A-4AF0-B4FE-4A264A054B9F}" srcOrd="0" destOrd="0" parTransId="{693497CA-4BF4-469F-BDBB-6615F4C05258}" sibTransId="{F9CC7B30-3A55-43DD-893B-22CC1EF63F61}"/>
    <dgm:cxn modelId="{882C812F-24FD-4C88-900A-3F22336DD9D2}" type="presOf" srcId="{315EED1F-DACC-4DB3-9D41-9EDEAC4FC07C}" destId="{0FB0A27C-379E-4497-9AB3-4EC498914B5D}" srcOrd="0" destOrd="0" presId="urn:microsoft.com/office/officeart/2005/8/layout/vList2"/>
    <dgm:cxn modelId="{69D6C9DC-46E0-415D-98B1-8E0B1B4D120B}" type="presOf" srcId="{28D0E007-43DC-4901-9C7D-9DDC8E3E1DA6}" destId="{2CE37A90-22AD-4656-8E64-33349D40F64D}" srcOrd="0" destOrd="0" presId="urn:microsoft.com/office/officeart/2005/8/layout/vList2"/>
    <dgm:cxn modelId="{99350AFA-0D24-4986-921E-08BA604C6A96}" srcId="{315EED1F-DACC-4DB3-9D41-9EDEAC4FC07C}" destId="{28D0E007-43DC-4901-9C7D-9DDC8E3E1DA6}" srcOrd="1" destOrd="0" parTransId="{87057B16-EA63-4F0C-B645-AA256D4C6F2B}" sibTransId="{94C52208-C57A-4923-8064-B497C0E487B7}"/>
    <dgm:cxn modelId="{B3468D36-134E-4A95-806E-505A67860B35}" type="presOf" srcId="{6D3EAD2C-381A-4AF0-B4FE-4A264A054B9F}" destId="{AB521B8D-F44C-4EA3-9F29-8F335AE0207D}" srcOrd="0" destOrd="0" presId="urn:microsoft.com/office/officeart/2005/8/layout/vList2"/>
    <dgm:cxn modelId="{134629D9-4A5B-4FD2-BDD2-EC763C613B72}" type="presParOf" srcId="{0FB0A27C-379E-4497-9AB3-4EC498914B5D}" destId="{AB521B8D-F44C-4EA3-9F29-8F335AE0207D}" srcOrd="0" destOrd="0" presId="urn:microsoft.com/office/officeart/2005/8/layout/vList2"/>
    <dgm:cxn modelId="{8AA83573-4E81-4D99-BC22-AD1C4593683F}" type="presParOf" srcId="{0FB0A27C-379E-4497-9AB3-4EC498914B5D}" destId="{35C767FD-E944-4627-AF6D-67CEEC4946A2}" srcOrd="1" destOrd="0" presId="urn:microsoft.com/office/officeart/2005/8/layout/vList2"/>
    <dgm:cxn modelId="{5BEFCF66-1E47-48F4-BDB7-AC78C489EBC6}" type="presParOf" srcId="{0FB0A27C-379E-4497-9AB3-4EC498914B5D}" destId="{2CE37A90-22AD-4656-8E64-33349D40F64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E1AF898-E31B-45C2-9137-842758D194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ru-RU"/>
        </a:p>
      </dgm:t>
    </dgm:pt>
    <dgm:pt modelId="{A0113405-20C4-477B-9DB3-0AC0557F025A}">
      <dgm:prSet/>
      <dgm:spPr>
        <a:solidFill>
          <a:srgbClr val="00B050"/>
        </a:solidFill>
      </dgm:spPr>
      <dgm:t>
        <a:bodyPr/>
        <a:lstStyle/>
        <a:p>
          <a:pPr rtl="0"/>
          <a:r>
            <a:rPr lang="uz-Cyrl-UZ" b="1" dirty="0" smtClean="0"/>
            <a:t>Tezliklar planini   qurish.</a:t>
          </a:r>
          <a:endParaRPr lang="ru-RU" dirty="0"/>
        </a:p>
      </dgm:t>
    </dgm:pt>
    <dgm:pt modelId="{380E2E20-020A-454E-9FB0-D09383A8C50E}" type="parTrans" cxnId="{8A9FD956-E797-43A8-B076-535D9545AA8B}">
      <dgm:prSet/>
      <dgm:spPr/>
      <dgm:t>
        <a:bodyPr/>
        <a:lstStyle/>
        <a:p>
          <a:endParaRPr lang="ru-RU"/>
        </a:p>
      </dgm:t>
    </dgm:pt>
    <dgm:pt modelId="{1771E09B-FF46-4FD8-A50E-67F597450DC8}" type="sibTrans" cxnId="{8A9FD956-E797-43A8-B076-535D9545AA8B}">
      <dgm:prSet/>
      <dgm:spPr/>
      <dgm:t>
        <a:bodyPr/>
        <a:lstStyle/>
        <a:p>
          <a:endParaRPr lang="ru-RU"/>
        </a:p>
      </dgm:t>
    </dgm:pt>
    <dgm:pt modelId="{BFEA3903-2725-4DD7-91C0-CF3857ED863E}">
      <dgm:prSet/>
      <dgm:spPr>
        <a:solidFill>
          <a:srgbClr val="FFFF00"/>
        </a:solidFill>
      </dgm:spPr>
      <dgm:t>
        <a:bodyPr/>
        <a:lstStyle/>
        <a:p>
          <a:pPr rtl="0"/>
          <a:r>
            <a:rPr lang="uz-Cyrl-UZ" dirty="0" smtClean="0">
              <a:solidFill>
                <a:srgbClr val="7030A0"/>
              </a:solidFill>
            </a:rPr>
            <a:t>Bu masalaning yechimini krivoship-polzunli mexanizm misolida ko’rib chiqamiz. Masalaning berilgan qiymati mexanizmning geometrik parametrlari hisoblanib, u </a:t>
          </a:r>
          <a:r>
            <a:rPr lang="ru-RU" dirty="0" smtClean="0">
              <a:solidFill>
                <a:srgbClr val="7030A0"/>
              </a:solidFill>
              <a:sym typeface="Symbol"/>
            </a:rPr>
            <a:t></a:t>
          </a:r>
          <a:r>
            <a:rPr lang="uz-Cyrl-UZ" baseline="-25000" dirty="0" smtClean="0">
              <a:solidFill>
                <a:srgbClr val="7030A0"/>
              </a:solidFill>
            </a:rPr>
            <a:t>l</a:t>
          </a:r>
          <a:r>
            <a:rPr lang="uz-Cyrl-UZ" dirty="0" smtClean="0">
              <a:solidFill>
                <a:srgbClr val="7030A0"/>
              </a:solidFill>
            </a:rPr>
            <a:t> knematik sxemasi qurilgan va uning kirish kinematik parametri </a:t>
          </a:r>
          <a:r>
            <a:rPr lang="ru-RU" dirty="0" smtClean="0">
              <a:solidFill>
                <a:srgbClr val="7030A0"/>
              </a:solidFill>
              <a:sym typeface="Symbol"/>
            </a:rPr>
            <a:t></a:t>
          </a:r>
          <a:r>
            <a:rPr lang="uz-Cyrl-UZ" baseline="-25000" dirty="0" smtClean="0">
              <a:solidFill>
                <a:srgbClr val="7030A0"/>
              </a:solidFill>
            </a:rPr>
            <a:t>1</a:t>
          </a:r>
          <a:r>
            <a:rPr lang="uz-Cyrl-UZ" dirty="0" smtClean="0">
              <a:solidFill>
                <a:srgbClr val="7030A0"/>
              </a:solidFill>
            </a:rPr>
            <a:t> qo’zg’almas o’zgarmas burchak tezlikka egadir. </a:t>
          </a:r>
          <a:r>
            <a:rPr lang="en-US" dirty="0" err="1" smtClean="0">
              <a:solidFill>
                <a:srgbClr val="7030A0"/>
              </a:solidFill>
            </a:rPr>
            <a:t>Krivoship</a:t>
          </a:r>
          <a:r>
            <a:rPr lang="en-US" dirty="0" smtClean="0">
              <a:solidFill>
                <a:srgbClr val="7030A0"/>
              </a:solidFill>
            </a:rPr>
            <a:t> A </a:t>
          </a:r>
          <a:r>
            <a:rPr lang="en-US" dirty="0" err="1" smtClean="0">
              <a:solidFill>
                <a:srgbClr val="7030A0"/>
              </a:solidFill>
            </a:rPr>
            <a:t>nuqtasining</a:t>
          </a:r>
          <a:r>
            <a:rPr lang="en-US" dirty="0" smtClean="0">
              <a:solidFill>
                <a:srgbClr val="7030A0"/>
              </a:solidFill>
            </a:rPr>
            <a:t> </a:t>
          </a:r>
          <a:r>
            <a:rPr lang="en-US" dirty="0" err="1" smtClean="0">
              <a:solidFill>
                <a:srgbClr val="7030A0"/>
              </a:solidFill>
            </a:rPr>
            <a:t>chiziqli</a:t>
          </a:r>
          <a:r>
            <a:rPr lang="en-US" dirty="0" smtClean="0">
              <a:solidFill>
                <a:srgbClr val="7030A0"/>
              </a:solidFill>
            </a:rPr>
            <a:t> </a:t>
          </a:r>
          <a:r>
            <a:rPr lang="en-US" dirty="0" err="1" smtClean="0">
              <a:solidFill>
                <a:srgbClr val="7030A0"/>
              </a:solidFill>
            </a:rPr>
            <a:t>tezligi</a:t>
          </a:r>
          <a:r>
            <a:rPr lang="en-US" dirty="0" smtClean="0">
              <a:solidFill>
                <a:srgbClr val="7030A0"/>
              </a:solidFill>
            </a:rPr>
            <a:t> </a:t>
          </a:r>
          <a:r>
            <a:rPr lang="en-US" dirty="0" err="1" smtClean="0">
              <a:solidFill>
                <a:srgbClr val="7030A0"/>
              </a:solidFill>
            </a:rPr>
            <a:t>ma’lum</a:t>
          </a:r>
          <a:r>
            <a:rPr lang="en-US" dirty="0" smtClean="0">
              <a:solidFill>
                <a:srgbClr val="7030A0"/>
              </a:solidFill>
            </a:rPr>
            <a:t> </a:t>
          </a:r>
          <a:r>
            <a:rPr lang="en-US" dirty="0" err="1" smtClean="0">
              <a:solidFill>
                <a:srgbClr val="7030A0"/>
              </a:solidFill>
            </a:rPr>
            <a:t>formuladan</a:t>
          </a:r>
          <a:r>
            <a:rPr lang="en-US" dirty="0" smtClean="0">
              <a:solidFill>
                <a:srgbClr val="7030A0"/>
              </a:solidFill>
            </a:rPr>
            <a:t> </a:t>
          </a:r>
          <a:r>
            <a:rPr lang="en-US" dirty="0" err="1" smtClean="0">
              <a:solidFill>
                <a:srgbClr val="7030A0"/>
              </a:solidFill>
            </a:rPr>
            <a:t>topish</a:t>
          </a:r>
          <a:r>
            <a:rPr lang="en-US" dirty="0" smtClean="0">
              <a:solidFill>
                <a:srgbClr val="7030A0"/>
              </a:solidFill>
            </a:rPr>
            <a:t> </a:t>
          </a:r>
          <a:r>
            <a:rPr lang="en-US" dirty="0" err="1" smtClean="0">
              <a:solidFill>
                <a:srgbClr val="7030A0"/>
              </a:solidFill>
            </a:rPr>
            <a:t>mumkin</a:t>
          </a:r>
          <a:r>
            <a:rPr lang="en-US" dirty="0" smtClean="0">
              <a:solidFill>
                <a:srgbClr val="7030A0"/>
              </a:solidFill>
            </a:rPr>
            <a:t>.</a:t>
          </a:r>
          <a:endParaRPr lang="ru-RU" dirty="0">
            <a:solidFill>
              <a:srgbClr val="7030A0"/>
            </a:solidFill>
          </a:endParaRPr>
        </a:p>
      </dgm:t>
    </dgm:pt>
    <dgm:pt modelId="{0E9F1C37-0DE7-4E9B-B595-941327795FA1}" type="parTrans" cxnId="{861B4083-B3E3-41C6-AE46-A6E18F554860}">
      <dgm:prSet/>
      <dgm:spPr/>
      <dgm:t>
        <a:bodyPr/>
        <a:lstStyle/>
        <a:p>
          <a:endParaRPr lang="ru-RU"/>
        </a:p>
      </dgm:t>
    </dgm:pt>
    <dgm:pt modelId="{2FE3294F-34AE-4D7C-A5D8-00A2C1D59970}" type="sibTrans" cxnId="{861B4083-B3E3-41C6-AE46-A6E18F554860}">
      <dgm:prSet/>
      <dgm:spPr/>
      <dgm:t>
        <a:bodyPr/>
        <a:lstStyle/>
        <a:p>
          <a:endParaRPr lang="ru-RU"/>
        </a:p>
      </dgm:t>
    </dgm:pt>
    <dgm:pt modelId="{FB23B4EC-9696-4C02-B524-3F26676E85B7}" type="pres">
      <dgm:prSet presAssocID="{6E1AF898-E31B-45C2-9137-842758D194D2}" presName="linearFlow" presStyleCnt="0">
        <dgm:presLayoutVars>
          <dgm:dir/>
          <dgm:resizeHandles val="exact"/>
        </dgm:presLayoutVars>
      </dgm:prSet>
      <dgm:spPr/>
    </dgm:pt>
    <dgm:pt modelId="{2F0E2244-DBA2-4D1E-BAE9-D285BD5E9237}" type="pres">
      <dgm:prSet presAssocID="{A0113405-20C4-477B-9DB3-0AC0557F025A}" presName="composite" presStyleCnt="0"/>
      <dgm:spPr/>
    </dgm:pt>
    <dgm:pt modelId="{75163434-C720-4FB5-8F8E-459EC0FBE38E}" type="pres">
      <dgm:prSet presAssocID="{A0113405-20C4-477B-9DB3-0AC0557F025A}" presName="imgShp" presStyleLbl="fgImgPlace1" presStyleIdx="0" presStyleCnt="2"/>
      <dgm:spPr>
        <a:solidFill>
          <a:srgbClr val="FF0000"/>
        </a:solidFill>
      </dgm:spPr>
    </dgm:pt>
    <dgm:pt modelId="{8F54792A-A69C-4F58-85A8-42DB7B5E7756}" type="pres">
      <dgm:prSet presAssocID="{A0113405-20C4-477B-9DB3-0AC0557F025A}" presName="txShp" presStyleLbl="node1" presStyleIdx="0" presStyleCnt="2">
        <dgm:presLayoutVars>
          <dgm:bulletEnabled val="1"/>
        </dgm:presLayoutVars>
      </dgm:prSet>
      <dgm:spPr/>
    </dgm:pt>
    <dgm:pt modelId="{F22A6326-4C69-47BD-ADBF-D248D6C5BB18}" type="pres">
      <dgm:prSet presAssocID="{1771E09B-FF46-4FD8-A50E-67F597450DC8}" presName="spacing" presStyleCnt="0"/>
      <dgm:spPr/>
    </dgm:pt>
    <dgm:pt modelId="{8A1A2F55-4434-49B6-B96E-1E0540E85CB1}" type="pres">
      <dgm:prSet presAssocID="{BFEA3903-2725-4DD7-91C0-CF3857ED863E}" presName="composite" presStyleCnt="0"/>
      <dgm:spPr/>
    </dgm:pt>
    <dgm:pt modelId="{4E1C033A-EF95-451D-85C7-135B01DA40A0}" type="pres">
      <dgm:prSet presAssocID="{BFEA3903-2725-4DD7-91C0-CF3857ED863E}" presName="imgShp" presStyleLbl="fgImgPlace1" presStyleIdx="1" presStyleCnt="2" custLinFactX="-100000" custLinFactNeighborX="-100999" custLinFactNeighborY="-6814"/>
      <dgm:spPr>
        <a:solidFill>
          <a:srgbClr val="FF0000"/>
        </a:solidFill>
      </dgm:spPr>
    </dgm:pt>
    <dgm:pt modelId="{13EC5B18-3F50-46AA-9439-AF5C1D70EC18}" type="pres">
      <dgm:prSet presAssocID="{BFEA3903-2725-4DD7-91C0-CF3857ED863E}" presName="txShp" presStyleLbl="node1" presStyleIdx="1" presStyleCnt="2" custScaleX="150376" custScaleY="721091">
        <dgm:presLayoutVars>
          <dgm:bulletEnabled val="1"/>
        </dgm:presLayoutVars>
      </dgm:prSet>
      <dgm:spPr/>
    </dgm:pt>
  </dgm:ptLst>
  <dgm:cxnLst>
    <dgm:cxn modelId="{861B4083-B3E3-41C6-AE46-A6E18F554860}" srcId="{6E1AF898-E31B-45C2-9137-842758D194D2}" destId="{BFEA3903-2725-4DD7-91C0-CF3857ED863E}" srcOrd="1" destOrd="0" parTransId="{0E9F1C37-0DE7-4E9B-B595-941327795FA1}" sibTransId="{2FE3294F-34AE-4D7C-A5D8-00A2C1D59970}"/>
    <dgm:cxn modelId="{9779F63F-8C2B-4233-BE42-94F5CB24709E}" type="presOf" srcId="{6E1AF898-E31B-45C2-9137-842758D194D2}" destId="{FB23B4EC-9696-4C02-B524-3F26676E85B7}" srcOrd="0" destOrd="0" presId="urn:microsoft.com/office/officeart/2005/8/layout/vList3"/>
    <dgm:cxn modelId="{9F47D2C2-2BCB-48D9-AB90-B77CB7B29B94}" type="presOf" srcId="{A0113405-20C4-477B-9DB3-0AC0557F025A}" destId="{8F54792A-A69C-4F58-85A8-42DB7B5E7756}" srcOrd="0" destOrd="0" presId="urn:microsoft.com/office/officeart/2005/8/layout/vList3"/>
    <dgm:cxn modelId="{F1ED9C93-BA21-45E6-B02C-3FF0C2804242}" type="presOf" srcId="{BFEA3903-2725-4DD7-91C0-CF3857ED863E}" destId="{13EC5B18-3F50-46AA-9439-AF5C1D70EC18}" srcOrd="0" destOrd="0" presId="urn:microsoft.com/office/officeart/2005/8/layout/vList3"/>
    <dgm:cxn modelId="{8A9FD956-E797-43A8-B076-535D9545AA8B}" srcId="{6E1AF898-E31B-45C2-9137-842758D194D2}" destId="{A0113405-20C4-477B-9DB3-0AC0557F025A}" srcOrd="0" destOrd="0" parTransId="{380E2E20-020A-454E-9FB0-D09383A8C50E}" sibTransId="{1771E09B-FF46-4FD8-A50E-67F597450DC8}"/>
    <dgm:cxn modelId="{A9F3E458-0DF5-45AB-9F09-5FA3CA5334A7}" type="presParOf" srcId="{FB23B4EC-9696-4C02-B524-3F26676E85B7}" destId="{2F0E2244-DBA2-4D1E-BAE9-D285BD5E9237}" srcOrd="0" destOrd="0" presId="urn:microsoft.com/office/officeart/2005/8/layout/vList3"/>
    <dgm:cxn modelId="{04AAFB0F-D32E-44E0-AD4F-685AFBDF3BC9}" type="presParOf" srcId="{2F0E2244-DBA2-4D1E-BAE9-D285BD5E9237}" destId="{75163434-C720-4FB5-8F8E-459EC0FBE38E}" srcOrd="0" destOrd="0" presId="urn:microsoft.com/office/officeart/2005/8/layout/vList3"/>
    <dgm:cxn modelId="{8865D436-1E76-47CA-9E91-019AD208D51B}" type="presParOf" srcId="{2F0E2244-DBA2-4D1E-BAE9-D285BD5E9237}" destId="{8F54792A-A69C-4F58-85A8-42DB7B5E7756}" srcOrd="1" destOrd="0" presId="urn:microsoft.com/office/officeart/2005/8/layout/vList3"/>
    <dgm:cxn modelId="{D5F44C5B-36DA-4F6A-BAC9-603185A4E5FA}" type="presParOf" srcId="{FB23B4EC-9696-4C02-B524-3F26676E85B7}" destId="{F22A6326-4C69-47BD-ADBF-D248D6C5BB18}" srcOrd="1" destOrd="0" presId="urn:microsoft.com/office/officeart/2005/8/layout/vList3"/>
    <dgm:cxn modelId="{C3E0C6B9-424B-458F-93CA-DA35D4C4E7F1}" type="presParOf" srcId="{FB23B4EC-9696-4C02-B524-3F26676E85B7}" destId="{8A1A2F55-4434-49B6-B96E-1E0540E85CB1}" srcOrd="2" destOrd="0" presId="urn:microsoft.com/office/officeart/2005/8/layout/vList3"/>
    <dgm:cxn modelId="{65CB20EB-02AA-4385-8F3C-E73AC0BC9617}" type="presParOf" srcId="{8A1A2F55-4434-49B6-B96E-1E0540E85CB1}" destId="{4E1C033A-EF95-451D-85C7-135B01DA40A0}" srcOrd="0" destOrd="0" presId="urn:microsoft.com/office/officeart/2005/8/layout/vList3"/>
    <dgm:cxn modelId="{FC2022F6-BFCC-4ACB-8D21-BD6452E3632E}" type="presParOf" srcId="{8A1A2F55-4434-49B6-B96E-1E0540E85CB1}" destId="{13EC5B18-3F50-46AA-9439-AF5C1D70EC1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B0AB5A-BAFC-4BD9-8ECF-8DAE192979EA}">
      <dsp:nvSpPr>
        <dsp:cNvPr id="0" name=""/>
        <dsp:cNvSpPr/>
      </dsp:nvSpPr>
      <dsp:spPr>
        <a:xfrm>
          <a:off x="0" y="0"/>
          <a:ext cx="5749284" cy="5749284"/>
        </a:xfrm>
        <a:prstGeom prst="pie">
          <a:avLst>
            <a:gd name="adj1" fmla="val 5400000"/>
            <a:gd name="adj2" fmla="val 16200000"/>
          </a:avLst>
        </a:prstGeom>
        <a:solidFill>
          <a:srgbClr val="7030A0"/>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B9CE7A-0D8D-47B4-9FF7-DD2673D66ED1}">
      <dsp:nvSpPr>
        <dsp:cNvPr id="0" name=""/>
        <dsp:cNvSpPr/>
      </dsp:nvSpPr>
      <dsp:spPr>
        <a:xfrm>
          <a:off x="2874642" y="0"/>
          <a:ext cx="7749814" cy="5749284"/>
        </a:xfrm>
        <a:prstGeom prst="rect">
          <a:avLst/>
        </a:prstGeom>
        <a:solidFill>
          <a:schemeClr val="bg1"/>
        </a:solidFill>
        <a:ln w="22225"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uz-Cyrl-UZ" sz="1600" b="1" i="0" kern="1200" baseline="0" dirty="0" smtClean="0">
              <a:solidFill>
                <a:schemeClr val="tx1"/>
              </a:solidFill>
            </a:rPr>
            <a:t>MЕXANIZMNI KINЕMATIK TЕKSHIRISHDAN OLDIN NAZARIY MЕXANIKANING KINЕMATIKA QISMIDA O`RGANILADIGAN QUYIDAGI UMUMIY XOLLARNI ESGA OLISH LOZIM</a:t>
          </a:r>
          <a:r>
            <a:rPr lang="uz-Cyrl-UZ" sz="1600" b="1" i="0" kern="1200" baseline="0" dirty="0" smtClean="0">
              <a:solidFill>
                <a:schemeClr val="bg1"/>
              </a:solidFill>
            </a:rPr>
            <a:t>.</a:t>
          </a:r>
          <a:endParaRPr lang="ru-RU" sz="1600" b="1" i="0" kern="1200" baseline="0" dirty="0">
            <a:solidFill>
              <a:schemeClr val="bg1"/>
            </a:solidFill>
          </a:endParaRPr>
        </a:p>
      </dsp:txBody>
      <dsp:txXfrm>
        <a:off x="2874642" y="0"/>
        <a:ext cx="7749814" cy="718662"/>
      </dsp:txXfrm>
    </dsp:sp>
    <dsp:sp modelId="{4D9AE183-6289-4691-BD15-A4D36F386B2A}">
      <dsp:nvSpPr>
        <dsp:cNvPr id="0" name=""/>
        <dsp:cNvSpPr/>
      </dsp:nvSpPr>
      <dsp:spPr>
        <a:xfrm>
          <a:off x="503063" y="718662"/>
          <a:ext cx="4743158" cy="4743158"/>
        </a:xfrm>
        <a:prstGeom prst="pie">
          <a:avLst>
            <a:gd name="adj1" fmla="val 5400000"/>
            <a:gd name="adj2" fmla="val 16200000"/>
          </a:avLst>
        </a:prstGeom>
        <a:solidFill>
          <a:srgbClr val="92D050"/>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374B60-682B-4D82-8B31-E75C1C735DB9}">
      <dsp:nvSpPr>
        <dsp:cNvPr id="0" name=""/>
        <dsp:cNvSpPr/>
      </dsp:nvSpPr>
      <dsp:spPr>
        <a:xfrm>
          <a:off x="2874642" y="761564"/>
          <a:ext cx="7749814" cy="4657354"/>
        </a:xfrm>
        <a:prstGeom prst="rect">
          <a:avLst/>
        </a:prstGeom>
        <a:solidFill>
          <a:schemeClr val="bg1"/>
        </a:solidFill>
        <a:ln w="222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uz-Cyrl-UZ" sz="1400" b="0" i="0" kern="1200" baseline="0" dirty="0" smtClean="0"/>
            <a:t>1. Harakatdagi nuqtaning qo’zg’almas bo’g’indagi nuqtaga nisbatan aniqlanadigan tezligi va tezlanishi absolyut, shu nuqtaning harakatdagi, ya'ni o'zi ham ma'lum tezlik va tezlanishga ega bo'lgan boshqa bir nuqtaga nisbatan aniqlanadigan tezlik va tezlanishi nisbiy deyiladi.</a:t>
          </a:r>
          <a:endParaRPr lang="ru-RU" sz="1400" b="0" i="0" kern="1200" baseline="0" dirty="0"/>
        </a:p>
      </dsp:txBody>
      <dsp:txXfrm>
        <a:off x="2874642" y="761564"/>
        <a:ext cx="7749814" cy="705662"/>
      </dsp:txXfrm>
    </dsp:sp>
    <dsp:sp modelId="{FB3322AB-75C8-4EEF-8A10-AD3341528404}">
      <dsp:nvSpPr>
        <dsp:cNvPr id="0" name=""/>
        <dsp:cNvSpPr/>
      </dsp:nvSpPr>
      <dsp:spPr>
        <a:xfrm>
          <a:off x="1006126" y="1437324"/>
          <a:ext cx="3737031" cy="3737031"/>
        </a:xfrm>
        <a:prstGeom prst="pie">
          <a:avLst>
            <a:gd name="adj1" fmla="val 5400000"/>
            <a:gd name="adj2" fmla="val 16200000"/>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B96507-2C41-45CF-BAA1-6900711F8B80}">
      <dsp:nvSpPr>
        <dsp:cNvPr id="0" name=""/>
        <dsp:cNvSpPr/>
      </dsp:nvSpPr>
      <dsp:spPr>
        <a:xfrm>
          <a:off x="2874642" y="1594448"/>
          <a:ext cx="7749814" cy="3422784"/>
        </a:xfrm>
        <a:prstGeom prst="rect">
          <a:avLst/>
        </a:prstGeom>
        <a:solidFill>
          <a:schemeClr val="lt1">
            <a:alpha val="90000"/>
            <a:hueOff val="0"/>
            <a:satOff val="0"/>
            <a:lumOff val="0"/>
            <a:alphaOff val="0"/>
          </a:schemeClr>
        </a:solidFill>
        <a:ln w="222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uz-Cyrl-UZ" sz="1400" b="0" i="0" kern="1200" baseline="0" dirty="0" smtClean="0"/>
            <a:t>2. Ilgarilanma harakatlanuvchi bo`g`indagi nuqtalar tеzliklarining yo`nalishlari o`zaro parallеl bo`lib, qiymatlari bir xil bo`ladi. Bu xoll tеzlanishga ham taalluqli. </a:t>
          </a:r>
          <a:endParaRPr lang="ru-RU" sz="1400" b="0" i="0" kern="1200" baseline="0" dirty="0"/>
        </a:p>
      </dsp:txBody>
      <dsp:txXfrm>
        <a:off x="2874642" y="1594448"/>
        <a:ext cx="7749814" cy="658225"/>
      </dsp:txXfrm>
    </dsp:sp>
    <dsp:sp modelId="{A7B40FFE-7CF3-4384-BE9B-866624D3713F}">
      <dsp:nvSpPr>
        <dsp:cNvPr id="0" name=""/>
        <dsp:cNvSpPr/>
      </dsp:nvSpPr>
      <dsp:spPr>
        <a:xfrm>
          <a:off x="1509187" y="2155981"/>
          <a:ext cx="2730910" cy="2730910"/>
        </a:xfrm>
        <a:prstGeom prst="pie">
          <a:avLst>
            <a:gd name="adj1" fmla="val 5400000"/>
            <a:gd name="adj2" fmla="val 16200000"/>
          </a:avLst>
        </a:prstGeom>
        <a:solidFill>
          <a:srgbClr val="FFFF00"/>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3587111-335D-405A-BCD0-6C03C07AE074}">
      <dsp:nvSpPr>
        <dsp:cNvPr id="0" name=""/>
        <dsp:cNvSpPr/>
      </dsp:nvSpPr>
      <dsp:spPr>
        <a:xfrm>
          <a:off x="2874642" y="2814691"/>
          <a:ext cx="7749814" cy="1413491"/>
        </a:xfrm>
        <a:prstGeom prst="rect">
          <a:avLst/>
        </a:prstGeom>
        <a:solidFill>
          <a:schemeClr val="lt1">
            <a:alpha val="90000"/>
            <a:hueOff val="0"/>
            <a:satOff val="0"/>
            <a:lumOff val="0"/>
            <a:alphaOff val="0"/>
          </a:schemeClr>
        </a:solidFill>
        <a:ln w="222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endParaRPr lang="en-US" sz="1400" b="0" i="0" kern="1200" baseline="0" dirty="0" smtClean="0"/>
        </a:p>
        <a:p>
          <a:pPr lvl="0" algn="ctr" defTabSz="622300" rtl="0">
            <a:lnSpc>
              <a:spcPct val="90000"/>
            </a:lnSpc>
            <a:spcBef>
              <a:spcPct val="0"/>
            </a:spcBef>
            <a:spcAft>
              <a:spcPct val="35000"/>
            </a:spcAft>
          </a:pPr>
          <a:endParaRPr lang="en-US" sz="1400" b="0" i="0" kern="1200" baseline="0" dirty="0" smtClean="0"/>
        </a:p>
        <a:p>
          <a:pPr lvl="0" algn="ctr" defTabSz="622300" rtl="0">
            <a:lnSpc>
              <a:spcPct val="90000"/>
            </a:lnSpc>
            <a:spcBef>
              <a:spcPct val="0"/>
            </a:spcBef>
            <a:spcAft>
              <a:spcPct val="35000"/>
            </a:spcAft>
          </a:pPr>
          <a:r>
            <a:rPr lang="uz-Cyrl-UZ" sz="1400" b="0" i="0" kern="1200" baseline="0" dirty="0" smtClean="0"/>
            <a:t>3</a:t>
          </a:r>
          <a:r>
            <a:rPr lang="uz-Cyrl-UZ" sz="1400" b="0" i="0" kern="1200" baseline="0" dirty="0" smtClean="0"/>
            <a:t>. Qo`zg`almas o`q atrofida aylanma harakat qiluvchi bo’g`inga tеgishli nuqtalarning tеzliklari shu nuqtalarni aylanish o`qi bilan tutashtiruvchi to`g`ri chiziqqa tik yo`nalgan bo`lib, qiymatlari quyidagi formuladan aniqlanadi: </a:t>
          </a:r>
          <a:endParaRPr lang="ru-RU" sz="1400" b="0" i="0" kern="1200" baseline="0" dirty="0"/>
        </a:p>
      </dsp:txBody>
      <dsp:txXfrm>
        <a:off x="2874642" y="2814691"/>
        <a:ext cx="7749814" cy="371972"/>
      </dsp:txXfrm>
    </dsp:sp>
    <dsp:sp modelId="{4969CF0E-9B6E-41DC-A9AC-5813C914085A}">
      <dsp:nvSpPr>
        <dsp:cNvPr id="0" name=""/>
        <dsp:cNvSpPr/>
      </dsp:nvSpPr>
      <dsp:spPr>
        <a:xfrm>
          <a:off x="2012250" y="2874644"/>
          <a:ext cx="1724783" cy="1724783"/>
        </a:xfrm>
        <a:prstGeom prst="pie">
          <a:avLst>
            <a:gd name="adj1" fmla="val 5400000"/>
            <a:gd name="adj2" fmla="val 16200000"/>
          </a:avLst>
        </a:prstGeom>
        <a:solidFill>
          <a:srgbClr val="FFC000"/>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224FBF-7CBE-490D-AF29-0560E242B920}">
      <dsp:nvSpPr>
        <dsp:cNvPr id="0" name=""/>
        <dsp:cNvSpPr/>
      </dsp:nvSpPr>
      <dsp:spPr>
        <a:xfrm>
          <a:off x="2874642" y="3807597"/>
          <a:ext cx="7749814" cy="994303"/>
        </a:xfrm>
        <a:prstGeom prst="rect">
          <a:avLst/>
        </a:prstGeom>
        <a:solidFill>
          <a:schemeClr val="lt1">
            <a:alpha val="90000"/>
            <a:hueOff val="0"/>
            <a:satOff val="0"/>
            <a:lumOff val="0"/>
            <a:alphaOff val="0"/>
          </a:schemeClr>
        </a:solidFill>
        <a:ln w="222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endParaRPr lang="en-US" sz="2800" b="0" i="0" kern="1200" baseline="0" dirty="0" smtClean="0"/>
        </a:p>
        <a:p>
          <a:pPr lvl="0" algn="ctr" defTabSz="1244600" rtl="0">
            <a:lnSpc>
              <a:spcPct val="90000"/>
            </a:lnSpc>
            <a:spcBef>
              <a:spcPct val="0"/>
            </a:spcBef>
            <a:spcAft>
              <a:spcPct val="35000"/>
            </a:spcAft>
          </a:pPr>
          <a:r>
            <a:rPr lang="uz-Cyrl-UZ" sz="2800" b="0" i="0" kern="1200" baseline="0" dirty="0" smtClean="0"/>
            <a:t>υ</a:t>
          </a:r>
          <a:r>
            <a:rPr lang="uz-Cyrl-UZ" sz="2800" b="0" i="0" kern="1200" baseline="-30000" dirty="0" smtClean="0"/>
            <a:t>А</a:t>
          </a:r>
          <a:r>
            <a:rPr lang="uz-Cyrl-UZ" sz="2800" b="0" i="0" kern="1200" baseline="0" dirty="0" smtClean="0"/>
            <a:t>=</a:t>
          </a:r>
          <a:r>
            <a:rPr lang="en-US" sz="2800" b="0" i="0" kern="1200" baseline="0" dirty="0" smtClean="0"/>
            <a:t>ω</a:t>
          </a:r>
          <a:r>
            <a:rPr lang="uz-Cyrl-UZ" sz="2800" b="0" i="0" kern="1200" baseline="0" dirty="0" smtClean="0"/>
            <a:t>·l</a:t>
          </a:r>
          <a:r>
            <a:rPr lang="uz-Cyrl-UZ" sz="2800" b="0" i="0" kern="1200" baseline="-30000" dirty="0" smtClean="0"/>
            <a:t>OA</a:t>
          </a:r>
          <a:endParaRPr lang="ru-RU" sz="2800" b="0" i="0" kern="1200" baseline="0" dirty="0"/>
        </a:p>
      </dsp:txBody>
      <dsp:txXfrm>
        <a:off x="2874642" y="3807597"/>
        <a:ext cx="7749814" cy="414294"/>
      </dsp:txXfrm>
    </dsp:sp>
    <dsp:sp modelId="{4E19B8C8-B583-4747-9AB6-3A18C420C81E}">
      <dsp:nvSpPr>
        <dsp:cNvPr id="0" name=""/>
        <dsp:cNvSpPr/>
      </dsp:nvSpPr>
      <dsp:spPr>
        <a:xfrm>
          <a:off x="2515314" y="3593306"/>
          <a:ext cx="718656" cy="718656"/>
        </a:xfrm>
        <a:prstGeom prst="pie">
          <a:avLst>
            <a:gd name="adj1" fmla="val 5400000"/>
            <a:gd name="adj2" fmla="val 16200000"/>
          </a:avLst>
        </a:prstGeom>
        <a:solidFill>
          <a:srgbClr val="00B0F0"/>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11420D-1403-4569-BC63-1D9B31D85BA8}">
      <dsp:nvSpPr>
        <dsp:cNvPr id="0" name=""/>
        <dsp:cNvSpPr/>
      </dsp:nvSpPr>
      <dsp:spPr>
        <a:xfrm>
          <a:off x="2844883" y="5051691"/>
          <a:ext cx="7749814" cy="564778"/>
        </a:xfrm>
        <a:prstGeom prst="rect">
          <a:avLst/>
        </a:prstGeom>
        <a:solidFill>
          <a:schemeClr val="lt1">
            <a:alpha val="90000"/>
            <a:hueOff val="0"/>
            <a:satOff val="0"/>
            <a:lumOff val="0"/>
            <a:alphaOff val="0"/>
          </a:schemeClr>
        </a:solidFill>
        <a:ln w="222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uz-Cyrl-UZ" sz="1400" b="0" i="0" kern="1200" baseline="0" dirty="0" smtClean="0"/>
            <a:t>bunda </a:t>
          </a:r>
          <a:r>
            <a:rPr lang="en-US" sz="1400" b="0" i="0" kern="1200" baseline="0" dirty="0" smtClean="0"/>
            <a:t>ω</a:t>
          </a:r>
          <a:r>
            <a:rPr lang="uz-Cyrl-UZ" sz="1400" b="0" i="0" kern="1200" baseline="0" dirty="0" smtClean="0"/>
            <a:t> – bo`g`inning burchak tеzligi; l</a:t>
          </a:r>
          <a:r>
            <a:rPr lang="uz-Cyrl-UZ" sz="1400" b="0" i="0" kern="1200" baseline="-30000" dirty="0" smtClean="0"/>
            <a:t>OA</a:t>
          </a:r>
          <a:r>
            <a:rPr lang="uz-Cyrl-UZ" sz="1400" b="0" i="0" kern="1200" baseline="0" dirty="0" smtClean="0"/>
            <a:t> –nuqtadan aylanish o`qigacha bo`lgan masofa.</a:t>
          </a:r>
          <a:endParaRPr lang="uz-Cyrl-UZ" sz="1400" b="0" i="0" kern="1200" baseline="0" dirty="0"/>
        </a:p>
      </dsp:txBody>
      <dsp:txXfrm>
        <a:off x="2844883" y="5051691"/>
        <a:ext cx="7749814" cy="5647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8FCCEE-D3C0-4085-88C7-AF56CCD340B1}">
      <dsp:nvSpPr>
        <dsp:cNvPr id="0" name=""/>
        <dsp:cNvSpPr/>
      </dsp:nvSpPr>
      <dsp:spPr>
        <a:xfrm>
          <a:off x="0" y="0"/>
          <a:ext cx="5895472" cy="5895472"/>
        </a:xfrm>
        <a:prstGeom prst="pie">
          <a:avLst>
            <a:gd name="adj1" fmla="val 5400000"/>
            <a:gd name="adj2" fmla="val 16200000"/>
          </a:avLst>
        </a:prstGeom>
        <a:solidFill>
          <a:srgbClr val="00206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BDBC7BC1-8B8F-4701-B3B6-E3FA11B18B10}">
      <dsp:nvSpPr>
        <dsp:cNvPr id="0" name=""/>
        <dsp:cNvSpPr/>
      </dsp:nvSpPr>
      <dsp:spPr>
        <a:xfrm>
          <a:off x="2947736" y="0"/>
          <a:ext cx="8086785" cy="5895472"/>
        </a:xfrm>
        <a:prstGeom prst="rect">
          <a:avLst/>
        </a:prstGeom>
        <a:solidFill>
          <a:schemeClr val="lt1">
            <a:alpha val="90000"/>
            <a:hueOff val="0"/>
            <a:satOff val="0"/>
            <a:lumOff val="0"/>
            <a:alphaOff val="0"/>
          </a:schemeClr>
        </a:solidFill>
        <a:ln w="15875" cap="flat" cmpd="sng" algn="ctr">
          <a:solidFill>
            <a:srgbClr val="7030A0"/>
          </a:solidFill>
          <a:prstDash val="solid"/>
        </a:ln>
        <a:effectLst/>
        <a:sp3d z="-60000" extrusionH="63500" prstMaterial="matte"/>
      </dsp:spPr>
      <dsp:style>
        <a:lnRef idx="1">
          <a:scrgbClr r="0" g="0" b="0"/>
        </a:lnRef>
        <a:fillRef idx="1">
          <a:scrgbClr r="0" g="0" b="0"/>
        </a:fillRef>
        <a:effectRef idx="0">
          <a:scrgbClr r="0" g="0" b="0"/>
        </a:effectRef>
        <a:fontRef idx="minor"/>
      </dsp:style>
      <dsp:txBody>
        <a:bodyPr spcFirstLastPara="0" vert="horz" wrap="square" lIns="224790" tIns="224790" rIns="224790" bIns="224790" numCol="1" spcCol="1270" anchor="ctr" anchorCtr="0">
          <a:noAutofit/>
        </a:bodyPr>
        <a:lstStyle/>
        <a:p>
          <a:pPr lvl="0" algn="ctr" defTabSz="2622550" rtl="0">
            <a:lnSpc>
              <a:spcPct val="90000"/>
            </a:lnSpc>
            <a:spcBef>
              <a:spcPct val="0"/>
            </a:spcBef>
            <a:spcAft>
              <a:spcPct val="35000"/>
            </a:spcAft>
          </a:pPr>
          <a:r>
            <a:rPr lang="uz-Cyrl-UZ" sz="5900" kern="1200" dirty="0" smtClean="0">
              <a:solidFill>
                <a:srgbClr val="7030A0"/>
              </a:solidFill>
            </a:rPr>
            <a:t>Mеxanizmni kinеmatik tеkshirishdan oldin nazariy mеxanikaning kinеmatika qismida o`rganiladigan quyidagi umumiy xollarni esga olish lozim. </a:t>
          </a:r>
          <a:endParaRPr lang="ru-RU" sz="5900" kern="1200" dirty="0">
            <a:solidFill>
              <a:srgbClr val="7030A0"/>
            </a:solidFill>
          </a:endParaRPr>
        </a:p>
      </dsp:txBody>
      <dsp:txXfrm>
        <a:off x="2947736" y="0"/>
        <a:ext cx="8086785" cy="58954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FA4C3B-4594-427A-A818-A2F03EAC79CC}">
      <dsp:nvSpPr>
        <dsp:cNvPr id="0" name=""/>
        <dsp:cNvSpPr/>
      </dsp:nvSpPr>
      <dsp:spPr>
        <a:xfrm>
          <a:off x="0" y="6"/>
          <a:ext cx="11237722" cy="6344638"/>
        </a:xfrm>
        <a:prstGeom prst="homePlate">
          <a:avLst/>
        </a:prstGeom>
        <a:solidFill>
          <a:srgbClr val="FFFF00"/>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40030" tIns="120015" rIns="60008" bIns="120015" numCol="1" spcCol="1270" anchor="ctr" anchorCtr="0">
          <a:noAutofit/>
        </a:bodyPr>
        <a:lstStyle/>
        <a:p>
          <a:pPr lvl="0" algn="l" defTabSz="2000250" rtl="0">
            <a:lnSpc>
              <a:spcPct val="90000"/>
            </a:lnSpc>
            <a:spcBef>
              <a:spcPct val="0"/>
            </a:spcBef>
            <a:spcAft>
              <a:spcPct val="35000"/>
            </a:spcAft>
          </a:pPr>
          <a:r>
            <a:rPr lang="uz-Cyrl-UZ" sz="4500" kern="1200" dirty="0" smtClean="0">
              <a:solidFill>
                <a:srgbClr val="7030A0"/>
              </a:solidFill>
            </a:rPr>
            <a:t>Mexanizm bo’g’inlari har xil nuqtalarning tezliklariga teng bo’lgan kesmalar tarzidagi vektorlar tasvirlangan chizmaga aytiladi. Mexanizmlar uchun tezliklar plani aloxida-aloxida zvenolar uchun yasalgan bir qancha tezliklar planlari ma’lum bo’lib, barcha zvenolar uchun “R” qutb umumiy bo’ladi va u mexanizm tezliklar rejasining qutbi deb ataladi.</a:t>
          </a:r>
          <a:endParaRPr lang="ru-RU" sz="4500" kern="1200" dirty="0">
            <a:solidFill>
              <a:srgbClr val="7030A0"/>
            </a:solidFill>
          </a:endParaRPr>
        </a:p>
      </dsp:txBody>
      <dsp:txXfrm>
        <a:off x="0" y="6"/>
        <a:ext cx="9651563" cy="634463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B7A7AB-71B4-4E50-9A4D-43581E8DA06D}">
      <dsp:nvSpPr>
        <dsp:cNvPr id="0" name=""/>
        <dsp:cNvSpPr/>
      </dsp:nvSpPr>
      <dsp:spPr>
        <a:xfrm>
          <a:off x="0" y="-138790"/>
          <a:ext cx="9530473" cy="2897504"/>
        </a:xfrm>
        <a:prstGeom prst="roundRect">
          <a:avLst>
            <a:gd name="adj" fmla="val 10000"/>
          </a:avLst>
        </a:prstGeom>
        <a:solidFill>
          <a:srgbClr val="7030A0"/>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l" defTabSz="1778000" rtl="0">
            <a:lnSpc>
              <a:spcPct val="90000"/>
            </a:lnSpc>
            <a:spcBef>
              <a:spcPct val="0"/>
            </a:spcBef>
            <a:spcAft>
              <a:spcPct val="35000"/>
            </a:spcAft>
          </a:pPr>
          <a:r>
            <a:rPr lang="uz-Cyrl-UZ" sz="4000" kern="1200" dirty="0" smtClean="0"/>
            <a:t>Tezlik plani grafo –analitik usul bo’lib, uning afzalligi tezliklar yo’nalishi aniq ko’rsatiladi, kamchiligi qiymatlarni taxminligidir. </a:t>
          </a:r>
          <a:endParaRPr lang="ru-RU" sz="4000" kern="1200" dirty="0"/>
        </a:p>
      </dsp:txBody>
      <dsp:txXfrm>
        <a:off x="84865" y="-53925"/>
        <a:ext cx="6535676" cy="2727774"/>
      </dsp:txXfrm>
    </dsp:sp>
    <dsp:sp modelId="{A16FBA69-C27E-427B-8B35-170D0FBDF76D}">
      <dsp:nvSpPr>
        <dsp:cNvPr id="0" name=""/>
        <dsp:cNvSpPr/>
      </dsp:nvSpPr>
      <dsp:spPr>
        <a:xfrm>
          <a:off x="1681848" y="3125023"/>
          <a:ext cx="9530473" cy="3452666"/>
        </a:xfrm>
        <a:prstGeom prst="roundRect">
          <a:avLst>
            <a:gd name="adj" fmla="val 10000"/>
          </a:avLst>
        </a:prstGeom>
        <a:solidFill>
          <a:srgbClr val="7030A0"/>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uz-Cyrl-UZ" sz="3200" kern="1200" dirty="0" smtClean="0"/>
            <a:t>Ayni vaqtda moduli va yo’nalishi bo’yicha mexanizm zvenolari har xil nuqtalarning tezliklariga teng bo’lgan kesmalar tarzidagi vektorlar tasvirlangan chizma mexanizmning tezliklar plani deb ataladi.</a:t>
          </a:r>
          <a:endParaRPr lang="ru-RU" sz="3200" kern="1200" dirty="0"/>
        </a:p>
      </dsp:txBody>
      <dsp:txXfrm>
        <a:off x="1782973" y="3226148"/>
        <a:ext cx="5762997" cy="3250416"/>
      </dsp:txXfrm>
    </dsp:sp>
    <dsp:sp modelId="{7E4FE6FE-FB33-4F48-8603-F2FF156CBC31}">
      <dsp:nvSpPr>
        <dsp:cNvPr id="0" name=""/>
        <dsp:cNvSpPr/>
      </dsp:nvSpPr>
      <dsp:spPr>
        <a:xfrm>
          <a:off x="7647095" y="2138970"/>
          <a:ext cx="1883377" cy="1883377"/>
        </a:xfrm>
        <a:prstGeom prst="downArrow">
          <a:avLst>
            <a:gd name="adj1" fmla="val 55000"/>
            <a:gd name="adj2" fmla="val 45000"/>
          </a:avLst>
        </a:prstGeom>
        <a:solidFill>
          <a:srgbClr val="FF0000">
            <a:alpha val="90000"/>
          </a:srgbClr>
        </a:solidFill>
        <a:ln w="2222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8070855" y="2138970"/>
        <a:ext cx="1035857" cy="141724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521B8D-F44C-4EA3-9F29-8F335AE0207D}">
      <dsp:nvSpPr>
        <dsp:cNvPr id="0" name=""/>
        <dsp:cNvSpPr/>
      </dsp:nvSpPr>
      <dsp:spPr>
        <a:xfrm>
          <a:off x="0" y="177479"/>
          <a:ext cx="11313922" cy="3053700"/>
        </a:xfrm>
        <a:prstGeom prst="roundRect">
          <a:avLst/>
        </a:prstGeom>
        <a:solidFill>
          <a:srgbClr val="7030A0"/>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lvl="0" algn="l" defTabSz="2578100" rtl="0">
            <a:lnSpc>
              <a:spcPct val="90000"/>
            </a:lnSpc>
            <a:spcBef>
              <a:spcPct val="0"/>
            </a:spcBef>
            <a:spcAft>
              <a:spcPct val="35000"/>
            </a:spcAft>
          </a:pPr>
          <a:r>
            <a:rPr lang="uz-Cyrl-UZ" sz="5800" kern="1200" smtClean="0"/>
            <a:t>Mexanizmlar zvenolarini harakati absolyut harakatlanuvchi sistemaga nisbatan bo’lsa, nisbiy deb ataladi.</a:t>
          </a:r>
          <a:endParaRPr lang="ru-RU" sz="5800" kern="1200"/>
        </a:p>
      </dsp:txBody>
      <dsp:txXfrm>
        <a:off x="149069" y="326548"/>
        <a:ext cx="11015784" cy="2755562"/>
      </dsp:txXfrm>
    </dsp:sp>
    <dsp:sp modelId="{2CE37A90-22AD-4656-8E64-33349D40F64D}">
      <dsp:nvSpPr>
        <dsp:cNvPr id="0" name=""/>
        <dsp:cNvSpPr/>
      </dsp:nvSpPr>
      <dsp:spPr>
        <a:xfrm>
          <a:off x="0" y="3398220"/>
          <a:ext cx="11313922" cy="3053700"/>
        </a:xfrm>
        <a:prstGeom prst="roundRect">
          <a:avLst/>
        </a:prstGeom>
        <a:solidFill>
          <a:srgbClr val="7030A0"/>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lvl="0" algn="l" defTabSz="2578100" rtl="0">
            <a:lnSpc>
              <a:spcPct val="90000"/>
            </a:lnSpc>
            <a:spcBef>
              <a:spcPct val="0"/>
            </a:spcBef>
            <a:spcAft>
              <a:spcPct val="35000"/>
            </a:spcAft>
          </a:pPr>
          <a:r>
            <a:rPr lang="uz-Cyrl-UZ" sz="5800" kern="1200" smtClean="0"/>
            <a:t>Harakatlanuvchi sistemani asosiy sistemaga nisbatan harakati keltirilgan harakat deb ataladi.</a:t>
          </a:r>
          <a:endParaRPr lang="ru-RU" sz="5800" kern="1200"/>
        </a:p>
      </dsp:txBody>
      <dsp:txXfrm>
        <a:off x="149069" y="3547289"/>
        <a:ext cx="11015784" cy="27555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54792A-A69C-4F58-85A8-42DB7B5E7756}">
      <dsp:nvSpPr>
        <dsp:cNvPr id="0" name=""/>
        <dsp:cNvSpPr/>
      </dsp:nvSpPr>
      <dsp:spPr>
        <a:xfrm rot="10800000">
          <a:off x="2028294" y="125"/>
          <a:ext cx="7312620" cy="745574"/>
        </a:xfrm>
        <a:prstGeom prst="homePlate">
          <a:avLst/>
        </a:prstGeom>
        <a:solidFill>
          <a:srgbClr val="00B050"/>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8777" tIns="133350" rIns="248920" bIns="133350" numCol="1" spcCol="1270" anchor="ctr" anchorCtr="0">
          <a:noAutofit/>
        </a:bodyPr>
        <a:lstStyle/>
        <a:p>
          <a:pPr lvl="0" algn="ctr" defTabSz="1555750" rtl="0">
            <a:lnSpc>
              <a:spcPct val="90000"/>
            </a:lnSpc>
            <a:spcBef>
              <a:spcPct val="0"/>
            </a:spcBef>
            <a:spcAft>
              <a:spcPct val="35000"/>
            </a:spcAft>
          </a:pPr>
          <a:r>
            <a:rPr lang="uz-Cyrl-UZ" sz="3500" b="1" kern="1200" dirty="0" smtClean="0"/>
            <a:t>Tezliklar planini   qurish.</a:t>
          </a:r>
          <a:endParaRPr lang="ru-RU" sz="3500" kern="1200" dirty="0"/>
        </a:p>
      </dsp:txBody>
      <dsp:txXfrm rot="10800000">
        <a:off x="2214687" y="125"/>
        <a:ext cx="7126227" cy="745574"/>
      </dsp:txXfrm>
    </dsp:sp>
    <dsp:sp modelId="{75163434-C720-4FB5-8F8E-459EC0FBE38E}">
      <dsp:nvSpPr>
        <dsp:cNvPr id="0" name=""/>
        <dsp:cNvSpPr/>
      </dsp:nvSpPr>
      <dsp:spPr>
        <a:xfrm>
          <a:off x="1655507" y="125"/>
          <a:ext cx="745574" cy="745574"/>
        </a:xfrm>
        <a:prstGeom prst="ellipse">
          <a:avLst/>
        </a:prstGeom>
        <a:solidFill>
          <a:srgbClr val="FF0000"/>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3EC5B18-3F50-46AA-9439-AF5C1D70EC18}">
      <dsp:nvSpPr>
        <dsp:cNvPr id="0" name=""/>
        <dsp:cNvSpPr/>
      </dsp:nvSpPr>
      <dsp:spPr>
        <a:xfrm rot="10800000">
          <a:off x="-2" y="968259"/>
          <a:ext cx="10996426" cy="5376267"/>
        </a:xfrm>
        <a:prstGeom prst="homePlate">
          <a:avLst/>
        </a:prstGeom>
        <a:solidFill>
          <a:srgbClr val="FFFF00"/>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8777" tIns="133350" rIns="248920" bIns="133350" numCol="1" spcCol="1270" anchor="ctr" anchorCtr="0">
          <a:noAutofit/>
        </a:bodyPr>
        <a:lstStyle/>
        <a:p>
          <a:pPr lvl="0" algn="ctr" defTabSz="1555750" rtl="0">
            <a:lnSpc>
              <a:spcPct val="90000"/>
            </a:lnSpc>
            <a:spcBef>
              <a:spcPct val="0"/>
            </a:spcBef>
            <a:spcAft>
              <a:spcPct val="35000"/>
            </a:spcAft>
          </a:pPr>
          <a:r>
            <a:rPr lang="uz-Cyrl-UZ" sz="3500" kern="1200" dirty="0" smtClean="0">
              <a:solidFill>
                <a:srgbClr val="7030A0"/>
              </a:solidFill>
            </a:rPr>
            <a:t>Bu masalaning yechimini krivoship-polzunli mexanizm misolida ko’rib chiqamiz. Masalaning berilgan qiymati mexanizmning geometrik parametrlari hisoblanib, u </a:t>
          </a:r>
          <a:r>
            <a:rPr lang="ru-RU" sz="3500" kern="1200" dirty="0" smtClean="0">
              <a:solidFill>
                <a:srgbClr val="7030A0"/>
              </a:solidFill>
              <a:sym typeface="Symbol"/>
            </a:rPr>
            <a:t></a:t>
          </a:r>
          <a:r>
            <a:rPr lang="uz-Cyrl-UZ" sz="3500" kern="1200" baseline="-25000" dirty="0" smtClean="0">
              <a:solidFill>
                <a:srgbClr val="7030A0"/>
              </a:solidFill>
            </a:rPr>
            <a:t>l</a:t>
          </a:r>
          <a:r>
            <a:rPr lang="uz-Cyrl-UZ" sz="3500" kern="1200" dirty="0" smtClean="0">
              <a:solidFill>
                <a:srgbClr val="7030A0"/>
              </a:solidFill>
            </a:rPr>
            <a:t> knematik sxemasi qurilgan va uning kirish kinematik parametri </a:t>
          </a:r>
          <a:r>
            <a:rPr lang="ru-RU" sz="3500" kern="1200" dirty="0" smtClean="0">
              <a:solidFill>
                <a:srgbClr val="7030A0"/>
              </a:solidFill>
              <a:sym typeface="Symbol"/>
            </a:rPr>
            <a:t></a:t>
          </a:r>
          <a:r>
            <a:rPr lang="uz-Cyrl-UZ" sz="3500" kern="1200" baseline="-25000" dirty="0" smtClean="0">
              <a:solidFill>
                <a:srgbClr val="7030A0"/>
              </a:solidFill>
            </a:rPr>
            <a:t>1</a:t>
          </a:r>
          <a:r>
            <a:rPr lang="uz-Cyrl-UZ" sz="3500" kern="1200" dirty="0" smtClean="0">
              <a:solidFill>
                <a:srgbClr val="7030A0"/>
              </a:solidFill>
            </a:rPr>
            <a:t> qo’zg’almas o’zgarmas burchak tezlikka egadir. </a:t>
          </a:r>
          <a:r>
            <a:rPr lang="en-US" sz="3500" kern="1200" dirty="0" err="1" smtClean="0">
              <a:solidFill>
                <a:srgbClr val="7030A0"/>
              </a:solidFill>
            </a:rPr>
            <a:t>Krivoship</a:t>
          </a:r>
          <a:r>
            <a:rPr lang="en-US" sz="3500" kern="1200" dirty="0" smtClean="0">
              <a:solidFill>
                <a:srgbClr val="7030A0"/>
              </a:solidFill>
            </a:rPr>
            <a:t> A </a:t>
          </a:r>
          <a:r>
            <a:rPr lang="en-US" sz="3500" kern="1200" dirty="0" err="1" smtClean="0">
              <a:solidFill>
                <a:srgbClr val="7030A0"/>
              </a:solidFill>
            </a:rPr>
            <a:t>nuqtasining</a:t>
          </a:r>
          <a:r>
            <a:rPr lang="en-US" sz="3500" kern="1200" dirty="0" smtClean="0">
              <a:solidFill>
                <a:srgbClr val="7030A0"/>
              </a:solidFill>
            </a:rPr>
            <a:t> </a:t>
          </a:r>
          <a:r>
            <a:rPr lang="en-US" sz="3500" kern="1200" dirty="0" err="1" smtClean="0">
              <a:solidFill>
                <a:srgbClr val="7030A0"/>
              </a:solidFill>
            </a:rPr>
            <a:t>chiziqli</a:t>
          </a:r>
          <a:r>
            <a:rPr lang="en-US" sz="3500" kern="1200" dirty="0" smtClean="0">
              <a:solidFill>
                <a:srgbClr val="7030A0"/>
              </a:solidFill>
            </a:rPr>
            <a:t> </a:t>
          </a:r>
          <a:r>
            <a:rPr lang="en-US" sz="3500" kern="1200" dirty="0" err="1" smtClean="0">
              <a:solidFill>
                <a:srgbClr val="7030A0"/>
              </a:solidFill>
            </a:rPr>
            <a:t>tezligi</a:t>
          </a:r>
          <a:r>
            <a:rPr lang="en-US" sz="3500" kern="1200" dirty="0" smtClean="0">
              <a:solidFill>
                <a:srgbClr val="7030A0"/>
              </a:solidFill>
            </a:rPr>
            <a:t> </a:t>
          </a:r>
          <a:r>
            <a:rPr lang="en-US" sz="3500" kern="1200" dirty="0" err="1" smtClean="0">
              <a:solidFill>
                <a:srgbClr val="7030A0"/>
              </a:solidFill>
            </a:rPr>
            <a:t>ma’lum</a:t>
          </a:r>
          <a:r>
            <a:rPr lang="en-US" sz="3500" kern="1200" dirty="0" smtClean="0">
              <a:solidFill>
                <a:srgbClr val="7030A0"/>
              </a:solidFill>
            </a:rPr>
            <a:t> </a:t>
          </a:r>
          <a:r>
            <a:rPr lang="en-US" sz="3500" kern="1200" dirty="0" err="1" smtClean="0">
              <a:solidFill>
                <a:srgbClr val="7030A0"/>
              </a:solidFill>
            </a:rPr>
            <a:t>formuladan</a:t>
          </a:r>
          <a:r>
            <a:rPr lang="en-US" sz="3500" kern="1200" dirty="0" smtClean="0">
              <a:solidFill>
                <a:srgbClr val="7030A0"/>
              </a:solidFill>
            </a:rPr>
            <a:t> </a:t>
          </a:r>
          <a:r>
            <a:rPr lang="en-US" sz="3500" kern="1200" dirty="0" err="1" smtClean="0">
              <a:solidFill>
                <a:srgbClr val="7030A0"/>
              </a:solidFill>
            </a:rPr>
            <a:t>topish</a:t>
          </a:r>
          <a:r>
            <a:rPr lang="en-US" sz="3500" kern="1200" dirty="0" smtClean="0">
              <a:solidFill>
                <a:srgbClr val="7030A0"/>
              </a:solidFill>
            </a:rPr>
            <a:t> </a:t>
          </a:r>
          <a:r>
            <a:rPr lang="en-US" sz="3500" kern="1200" dirty="0" err="1" smtClean="0">
              <a:solidFill>
                <a:srgbClr val="7030A0"/>
              </a:solidFill>
            </a:rPr>
            <a:t>mumkin</a:t>
          </a:r>
          <a:r>
            <a:rPr lang="en-US" sz="3500" kern="1200" dirty="0" smtClean="0">
              <a:solidFill>
                <a:srgbClr val="7030A0"/>
              </a:solidFill>
            </a:rPr>
            <a:t>.</a:t>
          </a:r>
          <a:endParaRPr lang="ru-RU" sz="3500" kern="1200" dirty="0">
            <a:solidFill>
              <a:srgbClr val="7030A0"/>
            </a:solidFill>
          </a:endParaRPr>
        </a:p>
      </dsp:txBody>
      <dsp:txXfrm rot="10800000">
        <a:off x="1344065" y="968259"/>
        <a:ext cx="9652359" cy="5376267"/>
      </dsp:txXfrm>
    </dsp:sp>
    <dsp:sp modelId="{4E1C033A-EF95-451D-85C7-135B01DA40A0}">
      <dsp:nvSpPr>
        <dsp:cNvPr id="0" name=""/>
        <dsp:cNvSpPr/>
      </dsp:nvSpPr>
      <dsp:spPr>
        <a:xfrm>
          <a:off x="0" y="3232802"/>
          <a:ext cx="745574" cy="745574"/>
        </a:xfrm>
        <a:prstGeom prst="ellipse">
          <a:avLst/>
        </a:prstGeom>
        <a:solidFill>
          <a:srgbClr val="FF0000"/>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 Id="rId5" Type="http://schemas.openxmlformats.org/officeDocument/2006/relationships/image" Target="../media/image13.wmf"/><Relationship Id="rId4" Type="http://schemas.openxmlformats.org/officeDocument/2006/relationships/image" Target="../media/image12.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6.vml.rels><?xml version="1.0" encoding="UTF-8" standalone="yes"?>
<Relationships xmlns="http://schemas.openxmlformats.org/package/2006/relationships"><Relationship Id="rId8" Type="http://schemas.openxmlformats.org/officeDocument/2006/relationships/image" Target="../media/image21.wmf"/><Relationship Id="rId3" Type="http://schemas.openxmlformats.org/officeDocument/2006/relationships/image" Target="../media/image16.wmf"/><Relationship Id="rId7" Type="http://schemas.openxmlformats.org/officeDocument/2006/relationships/image" Target="../media/image20.wmf"/><Relationship Id="rId2" Type="http://schemas.openxmlformats.org/officeDocument/2006/relationships/image" Target="../media/image15.wmf"/><Relationship Id="rId1" Type="http://schemas.openxmlformats.org/officeDocument/2006/relationships/image" Target="../media/image14.wmf"/><Relationship Id="rId6" Type="http://schemas.openxmlformats.org/officeDocument/2006/relationships/image" Target="../media/image19.wmf"/><Relationship Id="rId5" Type="http://schemas.openxmlformats.org/officeDocument/2006/relationships/image" Target="../media/image18.wmf"/><Relationship Id="rId4" Type="http://schemas.openxmlformats.org/officeDocument/2006/relationships/image" Target="../media/image17.wmf"/><Relationship Id="rId9" Type="http://schemas.openxmlformats.org/officeDocument/2006/relationships/image" Target="../media/image22.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wmf"/><Relationship Id="rId1" Type="http://schemas.openxmlformats.org/officeDocument/2006/relationships/image" Target="../media/image24.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image" Target="../media/image30.wmf"/><Relationship Id="rId1" Type="http://schemas.openxmlformats.org/officeDocument/2006/relationships/image" Target="../media/image29.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image" Target="../media/image33.wmf"/><Relationship Id="rId1" Type="http://schemas.openxmlformats.org/officeDocument/2006/relationships/image" Target="../media/image32.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image" Target="../media/image36.wmf"/><Relationship Id="rId1" Type="http://schemas.openxmlformats.org/officeDocument/2006/relationships/image" Target="../media/image35.wmf"/><Relationship Id="rId6" Type="http://schemas.openxmlformats.org/officeDocument/2006/relationships/image" Target="../media/image40.wmf"/><Relationship Id="rId5" Type="http://schemas.openxmlformats.org/officeDocument/2006/relationships/image" Target="../media/image39.wmf"/><Relationship Id="rId4" Type="http://schemas.openxmlformats.org/officeDocument/2006/relationships/image" Target="../media/image38.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image" Target="../media/image42.wmf"/><Relationship Id="rId1" Type="http://schemas.openxmlformats.org/officeDocument/2006/relationships/image" Target="../media/image41.wmf"/><Relationship Id="rId5" Type="http://schemas.openxmlformats.org/officeDocument/2006/relationships/image" Target="../media/image45.wmf"/><Relationship Id="rId4" Type="http://schemas.openxmlformats.org/officeDocument/2006/relationships/image" Target="../media/image44.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8" name="Rectangle 7"/>
          <p:cNvSpPr/>
          <p:nvPr/>
        </p:nvSpPr>
        <p:spPr>
          <a:xfrm>
            <a:off x="1036320" y="0"/>
            <a:ext cx="100584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016000" y="3200400"/>
            <a:ext cx="10058400" cy="1524000"/>
          </a:xfrm>
        </p:spPr>
        <p:txBody>
          <a:bodyPr>
            <a:noAutofit/>
          </a:bodyPr>
          <a:lstStyle>
            <a:lvl1pPr>
              <a:defRPr sz="8000"/>
            </a:lvl1pPr>
          </a:lstStyle>
          <a:p>
            <a:r>
              <a:rPr lang="ru-RU" smtClean="0"/>
              <a:t>Образец заголовка</a:t>
            </a:r>
            <a:endParaRPr lang="en-US" dirty="0"/>
          </a:p>
        </p:txBody>
      </p:sp>
      <p:sp>
        <p:nvSpPr>
          <p:cNvPr id="3" name="Subtitle 2"/>
          <p:cNvSpPr>
            <a:spLocks noGrp="1"/>
          </p:cNvSpPr>
          <p:nvPr>
            <p:ph type="subTitle" idx="1"/>
          </p:nvPr>
        </p:nvSpPr>
        <p:spPr>
          <a:xfrm>
            <a:off x="1016000" y="4724400"/>
            <a:ext cx="9144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FD79D0AC-9F07-4C5A-976A-DB433970471A}" type="datetimeFigureOut">
              <a:rPr lang="ru-RU" smtClean="0"/>
              <a:pPr/>
              <a:t>07.05.2021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79E84D-4EC2-46AC-843A-3CC7B5D88CB4}" type="slidenum">
              <a:rPr lang="ru-RU" smtClean="0"/>
              <a:pPr/>
              <a:t>‹#›</a:t>
            </a:fld>
            <a:endParaRPr lang="ru-RU"/>
          </a:p>
        </p:txBody>
      </p:sp>
      <p:sp>
        <p:nvSpPr>
          <p:cNvPr id="7" name="Rectangle 6"/>
          <p:cNvSpPr/>
          <p:nvPr/>
        </p:nvSpPr>
        <p:spPr>
          <a:xfrm>
            <a:off x="1036320" y="6172200"/>
            <a:ext cx="100584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FD79D0AC-9F07-4C5A-976A-DB433970471A}" type="datetimeFigureOut">
              <a:rPr lang="ru-RU" smtClean="0"/>
              <a:pPr/>
              <a:t>07.05.2021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79E84D-4EC2-46AC-843A-3CC7B5D88CB4}"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1036320" y="0"/>
            <a:ext cx="100584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16000" y="3276600"/>
            <a:ext cx="10058400" cy="1676400"/>
          </a:xfrm>
        </p:spPr>
        <p:txBody>
          <a:bodyPr anchor="b" anchorCtr="0"/>
          <a:lstStyle>
            <a:lvl1pPr algn="l">
              <a:defRPr sz="54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1016000" y="4953000"/>
            <a:ext cx="9144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D79D0AC-9F07-4C5A-976A-DB433970471A}" type="datetimeFigureOut">
              <a:rPr lang="ru-RU" smtClean="0"/>
              <a:pPr/>
              <a:t>07.05.2021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79E84D-4EC2-46AC-843A-3CC7B5D88CB4}" type="slidenum">
              <a:rPr lang="ru-RU" smtClean="0"/>
              <a:pPr/>
              <a:t>‹#›</a:t>
            </a:fld>
            <a:endParaRPr lang="ru-RU"/>
          </a:p>
        </p:txBody>
      </p:sp>
      <p:sp>
        <p:nvSpPr>
          <p:cNvPr id="8" name="Rectangle 7"/>
          <p:cNvSpPr/>
          <p:nvPr/>
        </p:nvSpPr>
        <p:spPr>
          <a:xfrm>
            <a:off x="1036320" y="6172200"/>
            <a:ext cx="100584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1016000" y="609601"/>
            <a:ext cx="48768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97600" y="609601"/>
            <a:ext cx="48768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Date Placeholder 4"/>
          <p:cNvSpPr>
            <a:spLocks noGrp="1"/>
          </p:cNvSpPr>
          <p:nvPr>
            <p:ph type="dt" sz="half" idx="10"/>
          </p:nvPr>
        </p:nvSpPr>
        <p:spPr/>
        <p:txBody>
          <a:bodyPr/>
          <a:lstStyle/>
          <a:p>
            <a:fld id="{FD79D0AC-9F07-4C5A-976A-DB433970471A}" type="datetimeFigureOut">
              <a:rPr lang="ru-RU" smtClean="0"/>
              <a:pPr/>
              <a:t>07.05.2021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679E84D-4EC2-46AC-843A-3CC7B5D88CB4}"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011936" y="609600"/>
            <a:ext cx="48768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11936" y="1329264"/>
            <a:ext cx="48768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93536" y="609600"/>
            <a:ext cx="48768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93536" y="1329264"/>
            <a:ext cx="48768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FD79D0AC-9F07-4C5A-976A-DB433970471A}" type="datetimeFigureOut">
              <a:rPr lang="ru-RU" smtClean="0"/>
              <a:pPr/>
              <a:t>07.05.2021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679E84D-4EC2-46AC-843A-3CC7B5D88CB4}" type="slidenum">
              <a:rPr lang="ru-RU" smtClean="0"/>
              <a:pPr/>
              <a:t>‹#›</a:t>
            </a:fld>
            <a:endParaRPr lang="ru-RU"/>
          </a:p>
        </p:txBody>
      </p:sp>
      <p:cxnSp>
        <p:nvCxnSpPr>
          <p:cNvPr id="11" name="Straight Connector 10"/>
          <p:cNvCxnSpPr/>
          <p:nvPr/>
        </p:nvCxnSpPr>
        <p:spPr>
          <a:xfrm>
            <a:off x="1011936" y="1249362"/>
            <a:ext cx="48768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6193536" y="1249362"/>
            <a:ext cx="48768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FD79D0AC-9F07-4C5A-976A-DB433970471A}" type="datetimeFigureOut">
              <a:rPr lang="ru-RU" smtClean="0"/>
              <a:pPr/>
              <a:t>07.05.2021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679E84D-4EC2-46AC-843A-3CC7B5D88CB4}"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79D0AC-9F07-4C5A-976A-DB433970471A}" type="datetimeFigureOut">
              <a:rPr lang="ru-RU" smtClean="0"/>
              <a:pPr/>
              <a:t>07.05.2021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679E84D-4EC2-46AC-843A-3CC7B5D88CB4}"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016000" y="4572000"/>
            <a:ext cx="9046464" cy="1600200"/>
          </a:xfrm>
        </p:spPr>
        <p:txBody>
          <a:bodyPr anchor="b">
            <a:normAutofit/>
          </a:bodyPr>
          <a:lstStyle>
            <a:lvl1pPr algn="l">
              <a:defRPr sz="5400" b="0"/>
            </a:lvl1pPr>
          </a:lstStyle>
          <a:p>
            <a:r>
              <a:rPr lang="ru-RU" smtClean="0"/>
              <a:t>Образец заголовка</a:t>
            </a:r>
            <a:endParaRPr lang="en-US"/>
          </a:p>
        </p:txBody>
      </p:sp>
      <p:sp>
        <p:nvSpPr>
          <p:cNvPr id="3" name="Content Placeholder 2"/>
          <p:cNvSpPr>
            <a:spLocks noGrp="1"/>
          </p:cNvSpPr>
          <p:nvPr>
            <p:ph idx="1"/>
          </p:nvPr>
        </p:nvSpPr>
        <p:spPr>
          <a:xfrm>
            <a:off x="4947821" y="457201"/>
            <a:ext cx="6126579"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16002" y="457200"/>
            <a:ext cx="3564876"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D79D0AC-9F07-4C5A-976A-DB433970471A}" type="datetimeFigureOut">
              <a:rPr lang="ru-RU" smtClean="0"/>
              <a:pPr/>
              <a:t>07.05.2021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679E84D-4EC2-46AC-843A-3CC7B5D88CB4}" type="slidenum">
              <a:rPr lang="ru-RU" smtClean="0"/>
              <a:pPr/>
              <a:t>‹#›</a:t>
            </a:fld>
            <a:endParaRPr lang="ru-RU"/>
          </a:p>
        </p:txBody>
      </p:sp>
      <p:cxnSp>
        <p:nvCxnSpPr>
          <p:cNvPr id="10" name="Straight Connector 9"/>
          <p:cNvCxnSpPr/>
          <p:nvPr/>
        </p:nvCxnSpPr>
        <p:spPr>
          <a:xfrm rot="5400000">
            <a:off x="2871259" y="2514336"/>
            <a:ext cx="3810000" cy="2117"/>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011936" y="4572000"/>
            <a:ext cx="9046464" cy="1600200"/>
          </a:xfrm>
        </p:spPr>
        <p:txBody>
          <a:bodyPr anchor="b">
            <a:normAutofit/>
          </a:bodyPr>
          <a:lstStyle>
            <a:lvl1pPr algn="l">
              <a:defRPr sz="5400" b="0"/>
            </a:lvl1pPr>
          </a:lstStyle>
          <a:p>
            <a:r>
              <a:rPr lang="ru-RU" smtClean="0"/>
              <a:t>Образец заголовка</a:t>
            </a:r>
            <a:endParaRPr lang="en-US" dirty="0"/>
          </a:p>
        </p:txBody>
      </p:sp>
      <p:sp>
        <p:nvSpPr>
          <p:cNvPr id="3" name="Picture Placeholder 2"/>
          <p:cNvSpPr>
            <a:spLocks noGrp="1"/>
          </p:cNvSpPr>
          <p:nvPr>
            <p:ph type="pic" idx="1"/>
          </p:nvPr>
        </p:nvSpPr>
        <p:spPr>
          <a:xfrm>
            <a:off x="1036320" y="457200"/>
            <a:ext cx="100584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a:off x="1133856" y="3505200"/>
            <a:ext cx="98552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D79D0AC-9F07-4C5A-976A-DB433970471A}" type="datetimeFigureOut">
              <a:rPr lang="ru-RU" smtClean="0"/>
              <a:pPr/>
              <a:t>07.05.2021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679E84D-4EC2-46AC-843A-3CC7B5D88CB4}"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19200" y="685800"/>
            <a:ext cx="9652000" cy="3886200"/>
          </a:xfrm>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FD79D0AC-9F07-4C5A-976A-DB433970471A}" type="datetimeFigureOut">
              <a:rPr lang="ru-RU" smtClean="0"/>
              <a:pPr/>
              <a:t>07.05.2021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79E84D-4EC2-46AC-843A-3CC7B5D88CB4}"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16000" y="685802"/>
            <a:ext cx="2438400" cy="5410199"/>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3454400" y="685801"/>
            <a:ext cx="7620000" cy="4876800"/>
          </a:xfrm>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FD79D0AC-9F07-4C5A-976A-DB433970471A}" type="datetimeFigureOut">
              <a:rPr lang="ru-RU" smtClean="0"/>
              <a:pPr/>
              <a:t>07.05.2021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79E84D-4EC2-46AC-843A-3CC7B5D88CB4}"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D79D0AC-9F07-4C5A-976A-DB433970471A}" type="datetimeFigureOut">
              <a:rPr lang="ru-RU" smtClean="0"/>
              <a:pPr/>
              <a:t>07.05.2021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a:xfrm>
            <a:off x="531812" y="3244139"/>
            <a:ext cx="779767" cy="365125"/>
          </a:xfrm>
        </p:spPr>
        <p:txBody>
          <a:bodyPr/>
          <a:lstStyle/>
          <a:p>
            <a:fld id="{B679E84D-4EC2-46AC-843A-3CC7B5D88CB4}" type="slidenum">
              <a:rPr lang="ru-RU" smtClean="0"/>
              <a:pPr/>
              <a:t>‹#›</a:t>
            </a:fld>
            <a:endParaRPr lang="ru-RU"/>
          </a:p>
        </p:txBody>
      </p:sp>
    </p:spTree>
    <p:extLst>
      <p:ext uri="{BB962C8B-B14F-4D97-AF65-F5344CB8AC3E}">
        <p14:creationId xmlns:p14="http://schemas.microsoft.com/office/powerpoint/2010/main" val="716528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16000" y="4572000"/>
            <a:ext cx="9042400" cy="1600200"/>
          </a:xfrm>
          <a:prstGeom prst="rect">
            <a:avLst/>
          </a:prstGeom>
        </p:spPr>
        <p:txBody>
          <a:bodyPr vert="horz" lIns="91440" tIns="45720" rIns="91440" bIns="45720" rtlCol="0" anchor="b" anchorCtr="0">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016000" y="685800"/>
            <a:ext cx="10058400" cy="3886200"/>
          </a:xfrm>
          <a:prstGeom prst="rect">
            <a:avLst/>
          </a:prstGeom>
        </p:spPr>
        <p:txBody>
          <a:bodyPr vert="horz" lIns="91440" tIns="45720" rIns="91440" bIns="45720" rtlCol="0" anchor="ctr" anchorCtr="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331200" y="6208777"/>
            <a:ext cx="28448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FD79D0AC-9F07-4C5A-976A-DB433970471A}" type="datetimeFigureOut">
              <a:rPr lang="ru-RU" smtClean="0"/>
              <a:pPr/>
              <a:t>07.05.2021</a:t>
            </a:fld>
            <a:endParaRPr lang="ru-RU"/>
          </a:p>
        </p:txBody>
      </p:sp>
      <p:sp>
        <p:nvSpPr>
          <p:cNvPr id="5" name="Footer Placeholder 4"/>
          <p:cNvSpPr>
            <a:spLocks noGrp="1"/>
          </p:cNvSpPr>
          <p:nvPr>
            <p:ph type="ftr" sz="quarter" idx="3"/>
          </p:nvPr>
        </p:nvSpPr>
        <p:spPr>
          <a:xfrm>
            <a:off x="1015999" y="6208777"/>
            <a:ext cx="6498492"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ru-RU"/>
          </a:p>
        </p:txBody>
      </p:sp>
      <p:sp>
        <p:nvSpPr>
          <p:cNvPr id="6" name="Slide Number Placeholder 5"/>
          <p:cNvSpPr>
            <a:spLocks noGrp="1"/>
          </p:cNvSpPr>
          <p:nvPr>
            <p:ph type="sldNum" sz="quarter" idx="4"/>
          </p:nvPr>
        </p:nvSpPr>
        <p:spPr>
          <a:xfrm>
            <a:off x="10160000" y="5687569"/>
            <a:ext cx="1016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B679E84D-4EC2-46AC-843A-3CC7B5D88CB4}" type="slidenum">
              <a:rPr lang="ru-RU" smtClean="0"/>
              <a:pPr/>
              <a:t>‹#›</a:t>
            </a:fld>
            <a:endParaRPr lang="ru-RU"/>
          </a:p>
        </p:txBody>
      </p:sp>
      <p:sp>
        <p:nvSpPr>
          <p:cNvPr id="8" name="Rectangle 7"/>
          <p:cNvSpPr/>
          <p:nvPr/>
        </p:nvSpPr>
        <p:spPr>
          <a:xfrm>
            <a:off x="1036320" y="0"/>
            <a:ext cx="100584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036320" y="6172200"/>
            <a:ext cx="100584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wmf"/></Relationships>
</file>

<file path=ppt/slides/_rels/slide16.xml.rels><?xml version="1.0" encoding="UTF-8" standalone="yes"?>
<Relationships xmlns="http://schemas.openxmlformats.org/package/2006/relationships"><Relationship Id="rId8" Type="http://schemas.openxmlformats.org/officeDocument/2006/relationships/image" Target="../media/image7.wmf"/><Relationship Id="rId3" Type="http://schemas.openxmlformats.org/officeDocument/2006/relationships/oleObject" Target="../embeddings/oleObject2.bin"/><Relationship Id="rId7"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6.wmf"/><Relationship Id="rId5" Type="http://schemas.openxmlformats.org/officeDocument/2006/relationships/oleObject" Target="../embeddings/oleObject3.bin"/><Relationship Id="rId4" Type="http://schemas.openxmlformats.org/officeDocument/2006/relationships/image" Target="../media/image5.w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8.wmf"/></Relationships>
</file>

<file path=ppt/slides/_rels/slide18.x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oleObject" Target="../embeddings/oleObject6.bin"/><Relationship Id="rId7" Type="http://schemas.openxmlformats.org/officeDocument/2006/relationships/oleObject" Target="../embeddings/oleObject8.bin"/><Relationship Id="rId12" Type="http://schemas.openxmlformats.org/officeDocument/2006/relationships/image" Target="../media/image13.wmf"/><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10.wmf"/><Relationship Id="rId11" Type="http://schemas.openxmlformats.org/officeDocument/2006/relationships/oleObject" Target="../embeddings/oleObject10.bin"/><Relationship Id="rId5" Type="http://schemas.openxmlformats.org/officeDocument/2006/relationships/oleObject" Target="../embeddings/oleObject7.bin"/><Relationship Id="rId10" Type="http://schemas.openxmlformats.org/officeDocument/2006/relationships/image" Target="../media/image12.wmf"/><Relationship Id="rId4" Type="http://schemas.openxmlformats.org/officeDocument/2006/relationships/image" Target="../media/image9.wmf"/><Relationship Id="rId9" Type="http://schemas.openxmlformats.org/officeDocument/2006/relationships/oleObject" Target="../embeddings/oleObject9.bin"/></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8.wmf"/></Relationships>
</file>

<file path=ppt/slides/_rels/slide21.xml.rels><?xml version="1.0" encoding="UTF-8" standalone="yes"?>
<Relationships xmlns="http://schemas.openxmlformats.org/package/2006/relationships"><Relationship Id="rId8" Type="http://schemas.openxmlformats.org/officeDocument/2006/relationships/image" Target="../media/image16.wmf"/><Relationship Id="rId13" Type="http://schemas.openxmlformats.org/officeDocument/2006/relationships/oleObject" Target="../embeddings/oleObject17.bin"/><Relationship Id="rId18" Type="http://schemas.openxmlformats.org/officeDocument/2006/relationships/image" Target="../media/image21.wmf"/><Relationship Id="rId3" Type="http://schemas.openxmlformats.org/officeDocument/2006/relationships/oleObject" Target="../embeddings/oleObject12.bin"/><Relationship Id="rId7" Type="http://schemas.openxmlformats.org/officeDocument/2006/relationships/oleObject" Target="../embeddings/oleObject14.bin"/><Relationship Id="rId12" Type="http://schemas.openxmlformats.org/officeDocument/2006/relationships/image" Target="../media/image18.wmf"/><Relationship Id="rId17" Type="http://schemas.openxmlformats.org/officeDocument/2006/relationships/oleObject" Target="../embeddings/oleObject19.bin"/><Relationship Id="rId2" Type="http://schemas.openxmlformats.org/officeDocument/2006/relationships/slideLayout" Target="../slideLayouts/slideLayout7.xml"/><Relationship Id="rId16" Type="http://schemas.openxmlformats.org/officeDocument/2006/relationships/image" Target="../media/image20.wmf"/><Relationship Id="rId20" Type="http://schemas.openxmlformats.org/officeDocument/2006/relationships/image" Target="../media/image22.wmf"/><Relationship Id="rId1" Type="http://schemas.openxmlformats.org/officeDocument/2006/relationships/vmlDrawing" Target="../drawings/vmlDrawing6.vml"/><Relationship Id="rId6" Type="http://schemas.openxmlformats.org/officeDocument/2006/relationships/image" Target="../media/image15.wmf"/><Relationship Id="rId11" Type="http://schemas.openxmlformats.org/officeDocument/2006/relationships/oleObject" Target="../embeddings/oleObject16.bin"/><Relationship Id="rId5" Type="http://schemas.openxmlformats.org/officeDocument/2006/relationships/oleObject" Target="../embeddings/oleObject13.bin"/><Relationship Id="rId15" Type="http://schemas.openxmlformats.org/officeDocument/2006/relationships/oleObject" Target="../embeddings/oleObject18.bin"/><Relationship Id="rId10" Type="http://schemas.openxmlformats.org/officeDocument/2006/relationships/image" Target="../media/image17.wmf"/><Relationship Id="rId19" Type="http://schemas.openxmlformats.org/officeDocument/2006/relationships/oleObject" Target="../embeddings/oleObject20.bin"/><Relationship Id="rId4" Type="http://schemas.openxmlformats.org/officeDocument/2006/relationships/image" Target="../media/image14.wmf"/><Relationship Id="rId9" Type="http://schemas.openxmlformats.org/officeDocument/2006/relationships/oleObject" Target="../embeddings/oleObject15.bin"/><Relationship Id="rId14" Type="http://schemas.openxmlformats.org/officeDocument/2006/relationships/image" Target="../media/image19.w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7.xml"/><Relationship Id="rId1" Type="http://schemas.openxmlformats.org/officeDocument/2006/relationships/vmlDrawing" Target="../drawings/vmlDrawing7.vml"/><Relationship Id="rId4" Type="http://schemas.openxmlformats.org/officeDocument/2006/relationships/image" Target="../media/image23.wmf"/></Relationships>
</file>

<file path=ppt/slides/_rels/slide25.xml.rels><?xml version="1.0" encoding="UTF-8" standalone="yes"?>
<Relationships xmlns="http://schemas.openxmlformats.org/package/2006/relationships"><Relationship Id="rId8" Type="http://schemas.openxmlformats.org/officeDocument/2006/relationships/image" Target="../media/image26.wmf"/><Relationship Id="rId3" Type="http://schemas.openxmlformats.org/officeDocument/2006/relationships/oleObject" Target="../embeddings/oleObject22.bin"/><Relationship Id="rId7" Type="http://schemas.openxmlformats.org/officeDocument/2006/relationships/oleObject" Target="../embeddings/oleObject24.bin"/><Relationship Id="rId2" Type="http://schemas.openxmlformats.org/officeDocument/2006/relationships/slideLayout" Target="../slideLayouts/slideLayout1.xml"/><Relationship Id="rId1" Type="http://schemas.openxmlformats.org/officeDocument/2006/relationships/vmlDrawing" Target="../drawings/vmlDrawing8.vml"/><Relationship Id="rId6" Type="http://schemas.openxmlformats.org/officeDocument/2006/relationships/image" Target="../media/image25.wmf"/><Relationship Id="rId5" Type="http://schemas.openxmlformats.org/officeDocument/2006/relationships/oleObject" Target="../embeddings/oleObject23.bin"/><Relationship Id="rId4" Type="http://schemas.openxmlformats.org/officeDocument/2006/relationships/image" Target="../media/image24.wmf"/></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image" Target="../media/image27.wmf"/></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Layout" Target="../slideLayouts/slideLayout7.xml"/><Relationship Id="rId1" Type="http://schemas.openxmlformats.org/officeDocument/2006/relationships/vmlDrawing" Target="../drawings/vmlDrawing10.vml"/><Relationship Id="rId4" Type="http://schemas.openxmlformats.org/officeDocument/2006/relationships/image" Target="../media/image28.wmf"/></Relationships>
</file>

<file path=ppt/slides/_rels/slide28.xml.rels><?xml version="1.0" encoding="UTF-8" standalone="yes"?>
<Relationships xmlns="http://schemas.openxmlformats.org/package/2006/relationships"><Relationship Id="rId8" Type="http://schemas.openxmlformats.org/officeDocument/2006/relationships/image" Target="../media/image31.wmf"/><Relationship Id="rId3" Type="http://schemas.openxmlformats.org/officeDocument/2006/relationships/oleObject" Target="../embeddings/oleObject27.bin"/><Relationship Id="rId7" Type="http://schemas.openxmlformats.org/officeDocument/2006/relationships/oleObject" Target="../embeddings/oleObject29.bin"/><Relationship Id="rId2" Type="http://schemas.openxmlformats.org/officeDocument/2006/relationships/slideLayout" Target="../slideLayouts/slideLayout7.xml"/><Relationship Id="rId1" Type="http://schemas.openxmlformats.org/officeDocument/2006/relationships/vmlDrawing" Target="../drawings/vmlDrawing11.vml"/><Relationship Id="rId6" Type="http://schemas.openxmlformats.org/officeDocument/2006/relationships/image" Target="../media/image30.wmf"/><Relationship Id="rId5" Type="http://schemas.openxmlformats.org/officeDocument/2006/relationships/oleObject" Target="../embeddings/oleObject28.bin"/><Relationship Id="rId4" Type="http://schemas.openxmlformats.org/officeDocument/2006/relationships/image" Target="../media/image29.wmf"/></Relationships>
</file>

<file path=ppt/slides/_rels/slide29.xml.rels><?xml version="1.0" encoding="UTF-8" standalone="yes"?>
<Relationships xmlns="http://schemas.openxmlformats.org/package/2006/relationships"><Relationship Id="rId8" Type="http://schemas.openxmlformats.org/officeDocument/2006/relationships/image" Target="../media/image34.wmf"/><Relationship Id="rId3" Type="http://schemas.openxmlformats.org/officeDocument/2006/relationships/oleObject" Target="../embeddings/oleObject30.bin"/><Relationship Id="rId7" Type="http://schemas.openxmlformats.org/officeDocument/2006/relationships/oleObject" Target="../embeddings/oleObject32.bin"/><Relationship Id="rId2" Type="http://schemas.openxmlformats.org/officeDocument/2006/relationships/slideLayout" Target="../slideLayouts/slideLayout7.xml"/><Relationship Id="rId1" Type="http://schemas.openxmlformats.org/officeDocument/2006/relationships/vmlDrawing" Target="../drawings/vmlDrawing12.vml"/><Relationship Id="rId6" Type="http://schemas.openxmlformats.org/officeDocument/2006/relationships/image" Target="../media/image33.wmf"/><Relationship Id="rId5" Type="http://schemas.openxmlformats.org/officeDocument/2006/relationships/oleObject" Target="../embeddings/oleObject31.bin"/><Relationship Id="rId4" Type="http://schemas.openxmlformats.org/officeDocument/2006/relationships/image" Target="../media/image32.wmf"/></Relationships>
</file>

<file path=ppt/slides/_rels/slide30.xml.rels><?xml version="1.0" encoding="UTF-8" standalone="yes"?>
<Relationships xmlns="http://schemas.openxmlformats.org/package/2006/relationships"><Relationship Id="rId8" Type="http://schemas.openxmlformats.org/officeDocument/2006/relationships/image" Target="../media/image37.wmf"/><Relationship Id="rId13" Type="http://schemas.openxmlformats.org/officeDocument/2006/relationships/oleObject" Target="../embeddings/oleObject38.bin"/><Relationship Id="rId3" Type="http://schemas.openxmlformats.org/officeDocument/2006/relationships/oleObject" Target="../embeddings/oleObject33.bin"/><Relationship Id="rId7" Type="http://schemas.openxmlformats.org/officeDocument/2006/relationships/oleObject" Target="../embeddings/oleObject35.bin"/><Relationship Id="rId12" Type="http://schemas.openxmlformats.org/officeDocument/2006/relationships/image" Target="../media/image39.wmf"/><Relationship Id="rId2" Type="http://schemas.openxmlformats.org/officeDocument/2006/relationships/slideLayout" Target="../slideLayouts/slideLayout7.xml"/><Relationship Id="rId1" Type="http://schemas.openxmlformats.org/officeDocument/2006/relationships/vmlDrawing" Target="../drawings/vmlDrawing13.vml"/><Relationship Id="rId6" Type="http://schemas.openxmlformats.org/officeDocument/2006/relationships/image" Target="../media/image36.wmf"/><Relationship Id="rId11" Type="http://schemas.openxmlformats.org/officeDocument/2006/relationships/oleObject" Target="../embeddings/oleObject37.bin"/><Relationship Id="rId5" Type="http://schemas.openxmlformats.org/officeDocument/2006/relationships/oleObject" Target="../embeddings/oleObject34.bin"/><Relationship Id="rId10" Type="http://schemas.openxmlformats.org/officeDocument/2006/relationships/image" Target="../media/image38.wmf"/><Relationship Id="rId4" Type="http://schemas.openxmlformats.org/officeDocument/2006/relationships/image" Target="../media/image35.wmf"/><Relationship Id="rId9" Type="http://schemas.openxmlformats.org/officeDocument/2006/relationships/oleObject" Target="../embeddings/oleObject36.bin"/><Relationship Id="rId14" Type="http://schemas.openxmlformats.org/officeDocument/2006/relationships/image" Target="../media/image40.wmf"/></Relationships>
</file>

<file path=ppt/slides/_rels/slide31.xml.rels><?xml version="1.0" encoding="UTF-8" standalone="yes"?>
<Relationships xmlns="http://schemas.openxmlformats.org/package/2006/relationships"><Relationship Id="rId8" Type="http://schemas.openxmlformats.org/officeDocument/2006/relationships/image" Target="../media/image43.wmf"/><Relationship Id="rId3" Type="http://schemas.openxmlformats.org/officeDocument/2006/relationships/oleObject" Target="../embeddings/oleObject39.bin"/><Relationship Id="rId7" Type="http://schemas.openxmlformats.org/officeDocument/2006/relationships/oleObject" Target="../embeddings/oleObject41.bin"/><Relationship Id="rId12" Type="http://schemas.openxmlformats.org/officeDocument/2006/relationships/image" Target="../media/image45.wmf"/><Relationship Id="rId2" Type="http://schemas.openxmlformats.org/officeDocument/2006/relationships/slideLayout" Target="../slideLayouts/slideLayout7.xml"/><Relationship Id="rId1" Type="http://schemas.openxmlformats.org/officeDocument/2006/relationships/vmlDrawing" Target="../drawings/vmlDrawing14.vml"/><Relationship Id="rId6" Type="http://schemas.openxmlformats.org/officeDocument/2006/relationships/image" Target="../media/image42.wmf"/><Relationship Id="rId11" Type="http://schemas.openxmlformats.org/officeDocument/2006/relationships/oleObject" Target="../embeddings/oleObject43.bin"/><Relationship Id="rId5" Type="http://schemas.openxmlformats.org/officeDocument/2006/relationships/oleObject" Target="../embeddings/oleObject40.bin"/><Relationship Id="rId10" Type="http://schemas.openxmlformats.org/officeDocument/2006/relationships/image" Target="../media/image44.wmf"/><Relationship Id="rId4" Type="http://schemas.openxmlformats.org/officeDocument/2006/relationships/image" Target="../media/image41.wmf"/><Relationship Id="rId9" Type="http://schemas.openxmlformats.org/officeDocument/2006/relationships/oleObject" Target="../embeddings/oleObject42.bin"/></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9993" y="1283188"/>
            <a:ext cx="10945503" cy="2638566"/>
          </a:xfrm>
        </p:spPr>
        <p:txBody>
          <a:bodyPr>
            <a:normAutofit fontScale="90000"/>
          </a:bodyPr>
          <a:lstStyle/>
          <a:p>
            <a:pPr algn="ctr"/>
            <a:r>
              <a:rPr lang="en-US" sz="5400" dirty="0" smtClean="0">
                <a:solidFill>
                  <a:schemeClr val="tx1">
                    <a:lumMod val="85000"/>
                    <a:lumOff val="15000"/>
                  </a:schemeClr>
                </a:solidFill>
                <a:latin typeface="Times New Roman" pitchFamily="18" charset="0"/>
                <a:cs typeface="Times New Roman" pitchFamily="18" charset="0"/>
              </a:rPr>
              <a:t/>
            </a:r>
            <a:br>
              <a:rPr lang="en-US" sz="5400" dirty="0" smtClean="0">
                <a:solidFill>
                  <a:schemeClr val="tx1">
                    <a:lumMod val="85000"/>
                    <a:lumOff val="15000"/>
                  </a:schemeClr>
                </a:solidFill>
                <a:latin typeface="Times New Roman" pitchFamily="18" charset="0"/>
                <a:cs typeface="Times New Roman" pitchFamily="18" charset="0"/>
              </a:rPr>
            </a:br>
            <a:r>
              <a:rPr lang="en-US" sz="4400" b="1" dirty="0" smtClean="0">
                <a:solidFill>
                  <a:schemeClr val="tx1">
                    <a:lumMod val="85000"/>
                    <a:lumOff val="15000"/>
                  </a:schemeClr>
                </a:solidFill>
                <a:latin typeface="Times New Roman" pitchFamily="18" charset="0"/>
                <a:cs typeface="Times New Roman" pitchFamily="18" charset="0"/>
              </a:rPr>
              <a:t> </a:t>
            </a:r>
            <a:r>
              <a:rPr lang="ru-RU" sz="4400" b="1" dirty="0" smtClean="0">
                <a:solidFill>
                  <a:schemeClr val="tx1">
                    <a:lumMod val="85000"/>
                    <a:lumOff val="15000"/>
                  </a:schemeClr>
                </a:solidFill>
                <a:latin typeface="Times New Roman" pitchFamily="18" charset="0"/>
                <a:cs typeface="Times New Roman" pitchFamily="18" charset="0"/>
              </a:rPr>
              <a:t>13-</a:t>
            </a:r>
            <a:r>
              <a:rPr lang="en-US" sz="4400" b="1" dirty="0" smtClean="0">
                <a:solidFill>
                  <a:schemeClr val="tx1">
                    <a:lumMod val="85000"/>
                    <a:lumOff val="15000"/>
                  </a:schemeClr>
                </a:solidFill>
                <a:latin typeface="Times New Roman" pitchFamily="18" charset="0"/>
                <a:cs typeface="Times New Roman" pitchFamily="18" charset="0"/>
              </a:rPr>
              <a:t>MA’RUZA</a:t>
            </a:r>
            <a:br>
              <a:rPr lang="en-US" sz="4400" b="1" dirty="0" smtClean="0">
                <a:solidFill>
                  <a:schemeClr val="tx1">
                    <a:lumMod val="85000"/>
                    <a:lumOff val="15000"/>
                  </a:schemeClr>
                </a:solidFill>
                <a:latin typeface="Times New Roman" pitchFamily="18" charset="0"/>
                <a:cs typeface="Times New Roman" pitchFamily="18" charset="0"/>
              </a:rPr>
            </a:br>
            <a:r>
              <a:rPr lang="en-US" sz="4400" b="1" dirty="0" smtClean="0">
                <a:solidFill>
                  <a:schemeClr val="tx1">
                    <a:lumMod val="85000"/>
                    <a:lumOff val="15000"/>
                  </a:schemeClr>
                </a:solidFill>
                <a:latin typeface="Times New Roman" pitchFamily="18" charset="0"/>
                <a:cs typeface="Times New Roman" pitchFamily="18" charset="0"/>
              </a:rPr>
              <a:t>MEXANIZM ZVEN</a:t>
            </a:r>
            <a:r>
              <a:rPr lang="ru-RU" sz="4400" b="1" dirty="0" smtClean="0">
                <a:solidFill>
                  <a:schemeClr val="tx1">
                    <a:lumMod val="85000"/>
                    <a:lumOff val="15000"/>
                  </a:schemeClr>
                </a:solidFill>
                <a:latin typeface="Times New Roman" pitchFamily="18" charset="0"/>
                <a:cs typeface="Times New Roman" pitchFamily="18" charset="0"/>
              </a:rPr>
              <a:t>О</a:t>
            </a:r>
            <a:r>
              <a:rPr lang="en-US" sz="4400" b="1" dirty="0" smtClean="0">
                <a:solidFill>
                  <a:schemeClr val="tx1">
                    <a:lumMod val="85000"/>
                    <a:lumOff val="15000"/>
                  </a:schemeClr>
                </a:solidFill>
                <a:latin typeface="Times New Roman" pitchFamily="18" charset="0"/>
                <a:cs typeface="Times New Roman" pitchFamily="18" charset="0"/>
              </a:rPr>
              <a:t>LARINING CHIZIQLI TEZLIK VA TEZLANISHLARINI ANIQLASH</a:t>
            </a:r>
            <a:r>
              <a:rPr lang="ru-RU" sz="4400" b="1" dirty="0" smtClean="0">
                <a:solidFill>
                  <a:schemeClr val="tx1">
                    <a:lumMod val="85000"/>
                    <a:lumOff val="15000"/>
                  </a:schemeClr>
                </a:solidFill>
                <a:latin typeface="Times New Roman" pitchFamily="18" charset="0"/>
                <a:cs typeface="Times New Roman" pitchFamily="18" charset="0"/>
              </a:rPr>
              <a:t/>
            </a:r>
            <a:br>
              <a:rPr lang="ru-RU" sz="4400" b="1" dirty="0" smtClean="0">
                <a:solidFill>
                  <a:schemeClr val="tx1">
                    <a:lumMod val="85000"/>
                    <a:lumOff val="15000"/>
                  </a:schemeClr>
                </a:solidFill>
                <a:latin typeface="Times New Roman" pitchFamily="18" charset="0"/>
                <a:cs typeface="Times New Roman" pitchFamily="18" charset="0"/>
              </a:rPr>
            </a:br>
            <a:r>
              <a:rPr lang="en-US" sz="6700" dirty="0" smtClean="0">
                <a:solidFill>
                  <a:schemeClr val="tx1"/>
                </a:solidFill>
                <a:latin typeface="Times New Roman" pitchFamily="18" charset="0"/>
                <a:cs typeface="Times New Roman" pitchFamily="18" charset="0"/>
              </a:rPr>
              <a:t/>
            </a:r>
            <a:br>
              <a:rPr lang="en-US" sz="6700" dirty="0" smtClean="0">
                <a:solidFill>
                  <a:schemeClr val="tx1"/>
                </a:solidFill>
                <a:latin typeface="Times New Roman" pitchFamily="18" charset="0"/>
                <a:cs typeface="Times New Roman" pitchFamily="18" charset="0"/>
              </a:rPr>
            </a:br>
            <a:endParaRPr lang="ru-RU" sz="6700" dirty="0">
              <a:solidFill>
                <a:schemeClr val="tx1"/>
              </a:solidFill>
            </a:endParaRPr>
          </a:p>
        </p:txBody>
      </p:sp>
      <p:sp>
        <p:nvSpPr>
          <p:cNvPr id="3" name="Объект 2"/>
          <p:cNvSpPr>
            <a:spLocks noGrp="1"/>
          </p:cNvSpPr>
          <p:nvPr>
            <p:ph idx="1"/>
          </p:nvPr>
        </p:nvSpPr>
        <p:spPr>
          <a:xfrm>
            <a:off x="763778" y="3313968"/>
            <a:ext cx="10276313" cy="3803177"/>
          </a:xfrm>
        </p:spPr>
        <p:txBody>
          <a:bodyPr>
            <a:normAutofit fontScale="62500" lnSpcReduction="20000"/>
          </a:bodyPr>
          <a:lstStyle/>
          <a:p>
            <a:pPr algn="ctr">
              <a:buFont typeface="Wingdings" panose="05000000000000000000" pitchFamily="2" charset="2"/>
              <a:buChar char="Ø"/>
              <a:defRPr/>
            </a:pPr>
            <a:r>
              <a:rPr lang="en-US" sz="9600" dirty="0" err="1">
                <a:solidFill>
                  <a:srgbClr val="0070C0"/>
                </a:solidFill>
                <a:latin typeface="Times New Roman" pitchFamily="18" charset="0"/>
                <a:cs typeface="Times New Roman" pitchFamily="18" charset="0"/>
              </a:rPr>
              <a:t>Reja</a:t>
            </a:r>
            <a:r>
              <a:rPr lang="en-US" sz="9600" dirty="0" smtClean="0">
                <a:solidFill>
                  <a:srgbClr val="0070C0"/>
                </a:solidFill>
                <a:latin typeface="Times New Roman" pitchFamily="18" charset="0"/>
                <a:cs typeface="Times New Roman" pitchFamily="18" charset="0"/>
              </a:rPr>
              <a:t>:</a:t>
            </a:r>
            <a:endParaRPr lang="ru-RU" sz="9600" dirty="0" smtClean="0">
              <a:solidFill>
                <a:srgbClr val="0070C0"/>
              </a:solidFill>
              <a:latin typeface="Times New Roman" pitchFamily="18" charset="0"/>
              <a:cs typeface="Times New Roman" pitchFamily="18" charset="0"/>
            </a:endParaRPr>
          </a:p>
          <a:p>
            <a:r>
              <a:rPr lang="en-GB" sz="6400" dirty="0" smtClean="0">
                <a:latin typeface="Times New Roman" pitchFamily="18" charset="0"/>
                <a:cs typeface="Times New Roman" pitchFamily="18" charset="0"/>
              </a:rPr>
              <a:t>M</a:t>
            </a:r>
            <a:r>
              <a:rPr lang="en-US" sz="6400" dirty="0" smtClean="0">
                <a:latin typeface="Times New Roman" pitchFamily="18" charset="0"/>
                <a:cs typeface="Times New Roman" pitchFamily="18" charset="0"/>
              </a:rPr>
              <a:t>e</a:t>
            </a:r>
            <a:r>
              <a:rPr lang="en-GB" sz="6400" dirty="0" err="1" smtClean="0">
                <a:latin typeface="Times New Roman" pitchFamily="18" charset="0"/>
                <a:cs typeface="Times New Roman" pitchFamily="18" charset="0"/>
              </a:rPr>
              <a:t>xanizmlar</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uchun</a:t>
            </a:r>
            <a:r>
              <a:rPr lang="en-GB" sz="6400" dirty="0" smtClean="0">
                <a:latin typeface="Times New Roman" pitchFamily="18" charset="0"/>
                <a:cs typeface="Times New Roman" pitchFamily="18" charset="0"/>
              </a:rPr>
              <a:t> t</a:t>
            </a:r>
            <a:r>
              <a:rPr lang="en-US" sz="6400" dirty="0" smtClean="0">
                <a:latin typeface="Times New Roman" pitchFamily="18" charset="0"/>
                <a:cs typeface="Times New Roman" pitchFamily="18" charset="0"/>
              </a:rPr>
              <a:t>e</a:t>
            </a:r>
            <a:r>
              <a:rPr lang="en-GB" sz="6400" dirty="0" err="1" smtClean="0">
                <a:latin typeface="Times New Roman" pitchFamily="18" charset="0"/>
                <a:cs typeface="Times New Roman" pitchFamily="18" charset="0"/>
              </a:rPr>
              <a:t>zliklar</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planini</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qurish</a:t>
            </a:r>
            <a:endParaRPr lang="en-GB" sz="6400" dirty="0" smtClean="0">
              <a:latin typeface="Times New Roman" pitchFamily="18" charset="0"/>
              <a:cs typeface="Times New Roman" pitchFamily="18" charset="0"/>
            </a:endParaRPr>
          </a:p>
          <a:p>
            <a:r>
              <a:rPr lang="en-GB" sz="6400" dirty="0" err="1" smtClean="0">
                <a:latin typeface="Times New Roman" pitchFamily="18" charset="0"/>
                <a:cs typeface="Times New Roman" pitchFamily="18" charset="0"/>
              </a:rPr>
              <a:t>Mexanizm</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bo’ginlari</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nuqtalarining</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tezliklarini</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aniqlash</a:t>
            </a:r>
            <a:r>
              <a:rPr lang="en-GB" sz="6400" dirty="0" smtClean="0">
                <a:latin typeface="Times New Roman" pitchFamily="18" charset="0"/>
                <a:cs typeface="Times New Roman" pitchFamily="18" charset="0"/>
              </a:rPr>
              <a:t> </a:t>
            </a:r>
            <a:endParaRPr lang="ru-RU" sz="6400" dirty="0" smtClean="0">
              <a:latin typeface="Times New Roman" pitchFamily="18" charset="0"/>
              <a:cs typeface="Times New Roman" pitchFamily="18" charset="0"/>
            </a:endParaRPr>
          </a:p>
          <a:p>
            <a:r>
              <a:rPr lang="en-GB" sz="6400" dirty="0" smtClean="0">
                <a:latin typeface="Times New Roman" pitchFamily="18" charset="0"/>
                <a:cs typeface="Times New Roman" pitchFamily="18" charset="0"/>
              </a:rPr>
              <a:t>M</a:t>
            </a:r>
            <a:r>
              <a:rPr lang="en-US" sz="6400" dirty="0" smtClean="0">
                <a:latin typeface="Times New Roman" pitchFamily="18" charset="0"/>
                <a:cs typeface="Times New Roman" pitchFamily="18" charset="0"/>
              </a:rPr>
              <a:t>e</a:t>
            </a:r>
            <a:r>
              <a:rPr lang="en-GB" sz="6400" dirty="0" err="1" smtClean="0">
                <a:latin typeface="Times New Roman" pitchFamily="18" charset="0"/>
                <a:cs typeface="Times New Roman" pitchFamily="18" charset="0"/>
              </a:rPr>
              <a:t>xanizmlar</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uchun</a:t>
            </a:r>
            <a:r>
              <a:rPr lang="en-GB" sz="6400" dirty="0" smtClean="0">
                <a:latin typeface="Times New Roman" pitchFamily="18" charset="0"/>
                <a:cs typeface="Times New Roman" pitchFamily="18" charset="0"/>
              </a:rPr>
              <a:t> t</a:t>
            </a:r>
            <a:r>
              <a:rPr lang="en-US" sz="6400" dirty="0" smtClean="0">
                <a:latin typeface="Times New Roman" pitchFamily="18" charset="0"/>
                <a:cs typeface="Times New Roman" pitchFamily="18" charset="0"/>
              </a:rPr>
              <a:t>e</a:t>
            </a:r>
            <a:r>
              <a:rPr lang="en-GB" sz="6400" dirty="0" err="1" smtClean="0">
                <a:latin typeface="Times New Roman" pitchFamily="18" charset="0"/>
                <a:cs typeface="Times New Roman" pitchFamily="18" charset="0"/>
              </a:rPr>
              <a:t>zlanishlar</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planini</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qurish</a:t>
            </a:r>
            <a:endParaRPr lang="en-GB" sz="6400" dirty="0" smtClean="0">
              <a:latin typeface="Times New Roman" pitchFamily="18" charset="0"/>
              <a:cs typeface="Times New Roman" pitchFamily="18" charset="0"/>
            </a:endParaRPr>
          </a:p>
          <a:p>
            <a:r>
              <a:rPr lang="en-GB" sz="6400" dirty="0" err="1" smtClean="0">
                <a:latin typeface="Times New Roman" pitchFamily="18" charset="0"/>
                <a:cs typeface="Times New Roman" pitchFamily="18" charset="0"/>
              </a:rPr>
              <a:t>Tezlanishlar</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planining</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tasviriy</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xossalari</a:t>
            </a:r>
            <a:endParaRPr lang="ru-RU" sz="6400" dirty="0" smtClean="0">
              <a:latin typeface="Times New Roman" pitchFamily="18" charset="0"/>
              <a:cs typeface="Times New Roman" pitchFamily="18" charset="0"/>
            </a:endParaRPr>
          </a:p>
          <a:p>
            <a:pPr>
              <a:buFont typeface="Wingdings" panose="05000000000000000000" pitchFamily="2" charset="2"/>
              <a:buChar char="Ø"/>
            </a:pPr>
            <a:endParaRPr lang="en-US" sz="6600" dirty="0"/>
          </a:p>
          <a:p>
            <a:pPr lvl="0">
              <a:buFont typeface="Wingdings" panose="05000000000000000000" pitchFamily="2" charset="2"/>
              <a:buChar char="Ø"/>
            </a:pPr>
            <a:endParaRPr lang="en-US" sz="6600" dirty="0" smtClean="0"/>
          </a:p>
          <a:p>
            <a:pPr lvl="0">
              <a:buFont typeface="Wingdings" panose="05000000000000000000" pitchFamily="2" charset="2"/>
              <a:buChar char="Ø"/>
            </a:pPr>
            <a:endParaRPr lang="en-US" sz="6600" dirty="0" smtClean="0"/>
          </a:p>
          <a:p>
            <a:endParaRPr lang="ru-RU" sz="6000" dirty="0"/>
          </a:p>
        </p:txBody>
      </p:sp>
    </p:spTree>
    <p:extLst>
      <p:ext uri="{BB962C8B-B14F-4D97-AF65-F5344CB8AC3E}">
        <p14:creationId xmlns:p14="http://schemas.microsoft.com/office/powerpoint/2010/main" val="15264202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хема 5"/>
          <p:cNvGraphicFramePr/>
          <p:nvPr>
            <p:extLst>
              <p:ext uri="{D42A27DB-BD31-4B8C-83A1-F6EECF244321}">
                <p14:modId xmlns:p14="http://schemas.microsoft.com/office/powerpoint/2010/main" val="2086086817"/>
              </p:ext>
            </p:extLst>
          </p:nvPr>
        </p:nvGraphicFramePr>
        <p:xfrm>
          <a:off x="1018502" y="626114"/>
          <a:ext cx="10624457" cy="57492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17391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extLst>
              <p:ext uri="{D42A27DB-BD31-4B8C-83A1-F6EECF244321}">
                <p14:modId xmlns:p14="http://schemas.microsoft.com/office/powerpoint/2010/main" val="3342050171"/>
              </p:ext>
            </p:extLst>
          </p:nvPr>
        </p:nvGraphicFramePr>
        <p:xfrm>
          <a:off x="814578" y="677779"/>
          <a:ext cx="11034522" cy="58954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897102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66978" y="1452479"/>
            <a:ext cx="11034522" cy="5895473"/>
          </a:xfrm>
        </p:spPr>
        <p:txBody>
          <a:bodyPr>
            <a:normAutofit fontScale="70000" lnSpcReduction="20000"/>
          </a:bodyPr>
          <a:lstStyle/>
          <a:p>
            <a:r>
              <a:rPr lang="uz-Cyrl-UZ" sz="7200" dirty="0" smtClean="0"/>
              <a:t>1</a:t>
            </a:r>
            <a:r>
              <a:rPr lang="uz-Cyrl-UZ" sz="7200" dirty="0"/>
              <a:t>. Harakatdagi nuqtaning qo’zg’almas bo’g’indagi nuqtaga nisbatan aniqlanadigan tezligi va tezlanishi absolyut, shu nuqtaning harakatdagi, ya'ni o'zi ham ma'lum tezlik va tezlanishga ega bo'lgan boshqa bir nuqtaga nisbatan aniqlanadigan tezlik va tezlanishi nisbiy deyiladi. </a:t>
            </a:r>
            <a:endParaRPr lang="ru-RU" sz="7200" dirty="0"/>
          </a:p>
          <a:p>
            <a:pPr>
              <a:buFont typeface="Wingdings" panose="05000000000000000000" pitchFamily="2" charset="2"/>
              <a:buChar char="Ø"/>
            </a:pPr>
            <a:endParaRPr lang="en-US" sz="6600" dirty="0"/>
          </a:p>
          <a:p>
            <a:pPr lvl="0">
              <a:buFont typeface="Wingdings" panose="05000000000000000000" pitchFamily="2" charset="2"/>
              <a:buChar char="Ø"/>
            </a:pPr>
            <a:endParaRPr lang="en-US" sz="6600" dirty="0" smtClean="0"/>
          </a:p>
          <a:p>
            <a:pPr lvl="0">
              <a:buFont typeface="Wingdings" panose="05000000000000000000" pitchFamily="2" charset="2"/>
              <a:buChar char="Ø"/>
            </a:pPr>
            <a:endParaRPr lang="en-US" sz="6600" dirty="0" smtClean="0"/>
          </a:p>
          <a:p>
            <a:endParaRPr lang="ru-RU" sz="6000" dirty="0"/>
          </a:p>
        </p:txBody>
      </p:sp>
    </p:spTree>
    <p:extLst>
      <p:ext uri="{BB962C8B-B14F-4D97-AF65-F5344CB8AC3E}">
        <p14:creationId xmlns:p14="http://schemas.microsoft.com/office/powerpoint/2010/main" val="13644369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03478" y="1846179"/>
            <a:ext cx="10399522" cy="5895473"/>
          </a:xfrm>
        </p:spPr>
        <p:txBody>
          <a:bodyPr>
            <a:normAutofit/>
          </a:bodyPr>
          <a:lstStyle/>
          <a:p>
            <a:r>
              <a:rPr lang="uz-Cyrl-UZ" sz="5500" dirty="0"/>
              <a:t>2. Ilgarilanma harakatlanuvchi bo`g`indagi nuqtalar tеzliklarining yo`nalishlari o`zaro parallеl bo`lib, qiymatlari bir xil bo`ladi. Bu xoll tеzlanishga ham taalluqli</a:t>
            </a:r>
            <a:r>
              <a:rPr lang="uz-Cyrl-UZ" sz="5900" dirty="0"/>
              <a:t>. </a:t>
            </a:r>
            <a:endParaRPr lang="ru-RU" sz="5900" dirty="0"/>
          </a:p>
          <a:p>
            <a:pPr lvl="0">
              <a:buFont typeface="Wingdings" panose="05000000000000000000" pitchFamily="2" charset="2"/>
              <a:buChar char="Ø"/>
            </a:pPr>
            <a:endParaRPr lang="en-US" sz="6600" dirty="0" smtClean="0"/>
          </a:p>
          <a:p>
            <a:pPr lvl="0">
              <a:buFont typeface="Wingdings" panose="05000000000000000000" pitchFamily="2" charset="2"/>
              <a:buChar char="Ø"/>
            </a:pPr>
            <a:endParaRPr lang="en-US" sz="6600" dirty="0" smtClean="0"/>
          </a:p>
          <a:p>
            <a:endParaRPr lang="ru-RU" sz="6000" dirty="0"/>
          </a:p>
        </p:txBody>
      </p:sp>
    </p:spTree>
    <p:extLst>
      <p:ext uri="{BB962C8B-B14F-4D97-AF65-F5344CB8AC3E}">
        <p14:creationId xmlns:p14="http://schemas.microsoft.com/office/powerpoint/2010/main" val="9853651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62178" y="1104901"/>
            <a:ext cx="10996422" cy="6344652"/>
          </a:xfrm>
        </p:spPr>
        <p:txBody>
          <a:bodyPr>
            <a:normAutofit fontScale="62500" lnSpcReduction="20000"/>
          </a:bodyPr>
          <a:lstStyle/>
          <a:p>
            <a:r>
              <a:rPr lang="uz-Cyrl-UZ" sz="7200" dirty="0" smtClean="0"/>
              <a:t>3</a:t>
            </a:r>
            <a:r>
              <a:rPr lang="uz-Cyrl-UZ" sz="7200" dirty="0"/>
              <a:t>. Qo`zg`almas o`q atrofida aylanma harakat qiluvchi bo’g`inga tеgishli nuqtalarning tеzliklari shu nuqtalarni aylanish o`qi bilan tutashtiruvchi to`g`ri chiziqqa tik yo`nalgan bo`lib, qiymatlari quyidagi formuladan aniqlanadi: </a:t>
            </a:r>
            <a:endParaRPr lang="ru-RU" sz="7200" dirty="0"/>
          </a:p>
          <a:p>
            <a:pPr marL="0" indent="0" algn="ctr">
              <a:buNone/>
            </a:pPr>
            <a:r>
              <a:rPr lang="uz-Cyrl-UZ" sz="7200" dirty="0"/>
              <a:t>υ</a:t>
            </a:r>
            <a:r>
              <a:rPr lang="uz-Cyrl-UZ" sz="7200" baseline="-25000" dirty="0"/>
              <a:t>А</a:t>
            </a:r>
            <a:r>
              <a:rPr lang="uz-Cyrl-UZ" sz="7200" dirty="0"/>
              <a:t>=</a:t>
            </a:r>
            <a:r>
              <a:rPr lang="en-US" sz="7200" dirty="0"/>
              <a:t>ω</a:t>
            </a:r>
            <a:r>
              <a:rPr lang="uz-Cyrl-UZ" sz="7200" dirty="0"/>
              <a:t>·l</a:t>
            </a:r>
            <a:r>
              <a:rPr lang="uz-Cyrl-UZ" sz="7200" baseline="-25000" dirty="0"/>
              <a:t>OA</a:t>
            </a:r>
            <a:r>
              <a:rPr lang="uz-Cyrl-UZ" sz="7200" dirty="0"/>
              <a:t> </a:t>
            </a:r>
            <a:endParaRPr lang="uz-Cyrl-UZ" sz="7200" dirty="0" smtClean="0"/>
          </a:p>
          <a:p>
            <a:pPr marL="0" indent="0" algn="ctr">
              <a:buNone/>
            </a:pPr>
            <a:endParaRPr lang="ru-RU" sz="7200" dirty="0"/>
          </a:p>
          <a:p>
            <a:r>
              <a:rPr lang="uz-Cyrl-UZ" sz="7200" dirty="0"/>
              <a:t>bunda </a:t>
            </a:r>
            <a:r>
              <a:rPr lang="en-US" sz="7200" dirty="0"/>
              <a:t>ω</a:t>
            </a:r>
            <a:r>
              <a:rPr lang="uz-Cyrl-UZ" sz="7200" dirty="0"/>
              <a:t> – bo`g`inning burchak tеzligi; l</a:t>
            </a:r>
            <a:r>
              <a:rPr lang="uz-Cyrl-UZ" sz="7200" baseline="-25000" dirty="0"/>
              <a:t>OA</a:t>
            </a:r>
            <a:r>
              <a:rPr lang="uz-Cyrl-UZ" sz="7200" dirty="0"/>
              <a:t> –nuqtadan aylanish o`qigacha bo`lgan masofa. </a:t>
            </a:r>
            <a:endParaRPr lang="ru-RU" sz="7200" dirty="0"/>
          </a:p>
          <a:p>
            <a:pPr lvl="0">
              <a:buFont typeface="Wingdings" panose="05000000000000000000" pitchFamily="2" charset="2"/>
              <a:buChar char="Ø"/>
            </a:pPr>
            <a:endParaRPr lang="en-US" sz="6600" dirty="0" smtClean="0"/>
          </a:p>
          <a:p>
            <a:pPr lvl="0">
              <a:buFont typeface="Wingdings" panose="05000000000000000000" pitchFamily="2" charset="2"/>
              <a:buChar char="Ø"/>
            </a:pPr>
            <a:endParaRPr lang="en-US" sz="6600" dirty="0" smtClean="0"/>
          </a:p>
          <a:p>
            <a:endParaRPr lang="ru-RU" sz="6000" dirty="0"/>
          </a:p>
        </p:txBody>
      </p:sp>
    </p:spTree>
    <p:extLst>
      <p:ext uri="{BB962C8B-B14F-4D97-AF65-F5344CB8AC3E}">
        <p14:creationId xmlns:p14="http://schemas.microsoft.com/office/powerpoint/2010/main" val="24355041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extLst>
              <p:ext uri="{D42A27DB-BD31-4B8C-83A1-F6EECF244321}">
                <p14:modId xmlns:p14="http://schemas.microsoft.com/office/powerpoint/2010/main" val="108728920"/>
              </p:ext>
            </p:extLst>
          </p:nvPr>
        </p:nvGraphicFramePr>
        <p:xfrm>
          <a:off x="801878" y="635001"/>
          <a:ext cx="11237722" cy="63446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9268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extLst>
              <p:ext uri="{D42A27DB-BD31-4B8C-83A1-F6EECF244321}">
                <p14:modId xmlns:p14="http://schemas.microsoft.com/office/powerpoint/2010/main" val="2554131892"/>
              </p:ext>
            </p:extLst>
          </p:nvPr>
        </p:nvGraphicFramePr>
        <p:xfrm>
          <a:off x="560578" y="190501"/>
          <a:ext cx="11212322" cy="64388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35520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extLst>
              <p:ext uri="{D42A27DB-BD31-4B8C-83A1-F6EECF244321}">
                <p14:modId xmlns:p14="http://schemas.microsoft.com/office/powerpoint/2010/main" val="18966983"/>
              </p:ext>
            </p:extLst>
          </p:nvPr>
        </p:nvGraphicFramePr>
        <p:xfrm>
          <a:off x="662178" y="139701"/>
          <a:ext cx="11313922" cy="6629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93996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49478" y="812801"/>
            <a:ext cx="10996422" cy="6344652"/>
          </a:xfrm>
        </p:spPr>
        <p:txBody>
          <a:bodyPr>
            <a:normAutofit fontScale="62500" lnSpcReduction="20000"/>
          </a:bodyPr>
          <a:lstStyle/>
          <a:p>
            <a:r>
              <a:rPr lang="uz-Cyrl-UZ" sz="5400" dirty="0"/>
              <a:t>Mashina va mexanizmlar tarkibidagi zvenolarning uch xil tekis harakatlarini uchratish mumkin.</a:t>
            </a:r>
            <a:endParaRPr lang="ru-RU" sz="5400" dirty="0"/>
          </a:p>
          <a:p>
            <a:pPr lvl="0"/>
            <a:r>
              <a:rPr lang="uz-Cyrl-UZ" sz="5400" dirty="0"/>
              <a:t>To’g’ri chiziqli ilgarinlanma –qaytma harakat;</a:t>
            </a:r>
            <a:endParaRPr lang="ru-RU" sz="5400" dirty="0"/>
          </a:p>
          <a:p>
            <a:pPr lvl="0"/>
            <a:r>
              <a:rPr lang="uz-Cyrl-UZ" sz="5400" dirty="0"/>
              <a:t>Aylanma yoki tebranma harakat; (krivoshin yoki chayqalish)</a:t>
            </a:r>
            <a:endParaRPr lang="ru-RU" sz="5400" dirty="0"/>
          </a:p>
          <a:p>
            <a:pPr lvl="0"/>
            <a:r>
              <a:rPr lang="uz-Cyrl-UZ" sz="5400" dirty="0"/>
              <a:t>Murakkab harakat (aylanma va ilgarinlanma qaytma harakat, shatun)</a:t>
            </a:r>
            <a:endParaRPr lang="ru-RU" sz="5400" dirty="0"/>
          </a:p>
          <a:p>
            <a:r>
              <a:rPr lang="uz-Cyrl-UZ" sz="5400" dirty="0"/>
              <a:t>a). Ilgarinlanma-qaytma harakat</a:t>
            </a:r>
            <a:endParaRPr lang="ru-RU" sz="5400" dirty="0"/>
          </a:p>
          <a:p>
            <a:r>
              <a:rPr lang="uz-Cyrl-UZ" sz="5400" dirty="0"/>
              <a:t>v). Aylanma yoki tebranma harakat </a:t>
            </a:r>
            <a:endParaRPr lang="ru-RU" sz="5400" dirty="0"/>
          </a:p>
          <a:p>
            <a:r>
              <a:rPr lang="uz-Cyrl-UZ" sz="5400" dirty="0"/>
              <a:t>s) Murakkab harakat</a:t>
            </a:r>
            <a:endParaRPr lang="ru-RU" sz="5400" dirty="0"/>
          </a:p>
          <a:p>
            <a:r>
              <a:rPr lang="uz-Cyrl-UZ" sz="5400" dirty="0"/>
              <a:t>Oniy tezlik markazini tezlik rejasi orqali aniqlash qulaydir. Oniy tezlik markazida tezlik nolga teng bo’lishini nazarga olib aniqlanadi. Tezlik rejasida qutbiyda tezlik nolga tengdir.</a:t>
            </a:r>
            <a:endParaRPr lang="ru-RU" sz="5400" dirty="0"/>
          </a:p>
          <a:p>
            <a:pPr lvl="0">
              <a:buFont typeface="Wingdings" panose="05000000000000000000" pitchFamily="2" charset="2"/>
              <a:buChar char="Ø"/>
            </a:pPr>
            <a:endParaRPr lang="en-US" sz="6600" dirty="0" smtClean="0"/>
          </a:p>
          <a:p>
            <a:endParaRPr lang="ru-RU" sz="6000" dirty="0"/>
          </a:p>
        </p:txBody>
      </p:sp>
    </p:spTree>
    <p:extLst>
      <p:ext uri="{BB962C8B-B14F-4D97-AF65-F5344CB8AC3E}">
        <p14:creationId xmlns:p14="http://schemas.microsoft.com/office/powerpoint/2010/main" val="39085388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23082" y="136479"/>
            <a:ext cx="11136572" cy="6532514"/>
          </a:xfrm>
          <a:prstGeom prst="roundRect">
            <a:avLst/>
          </a:prstGeom>
          <a:solidFill>
            <a:schemeClr val="accent1">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7" name="Picture 3" descr="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6286" y="395785"/>
            <a:ext cx="10072048" cy="5989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65489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Рисунок 37"/>
          <p:cNvPicPr>
            <a:picLocks noChangeAspect="1"/>
          </p:cNvPicPr>
          <p:nvPr/>
        </p:nvPicPr>
        <p:blipFill rotWithShape="1">
          <a:blip r:embed="rId2"/>
          <a:srcRect l="17537" t="21974" r="5491" b="9970"/>
          <a:stretch/>
        </p:blipFill>
        <p:spPr>
          <a:xfrm>
            <a:off x="362857" y="348343"/>
            <a:ext cx="11596914" cy="6518723"/>
          </a:xfrm>
          <a:prstGeom prst="rect">
            <a:avLst/>
          </a:prstGeom>
        </p:spPr>
      </p:pic>
    </p:spTree>
    <p:extLst>
      <p:ext uri="{BB962C8B-B14F-4D97-AF65-F5344CB8AC3E}">
        <p14:creationId xmlns:p14="http://schemas.microsoft.com/office/powerpoint/2010/main" val="38765244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extLst>
              <p:ext uri="{D42A27DB-BD31-4B8C-83A1-F6EECF244321}">
                <p14:modId xmlns:p14="http://schemas.microsoft.com/office/powerpoint/2010/main" val="1200832010"/>
              </p:ext>
            </p:extLst>
          </p:nvPr>
        </p:nvGraphicFramePr>
        <p:xfrm>
          <a:off x="674878" y="513348"/>
          <a:ext cx="10996422" cy="63446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176170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558086" y="930346"/>
            <a:ext cx="11321142" cy="4251254"/>
          </a:xfrm>
          <a:prstGeom prst="ellipse">
            <a:avLst/>
          </a:prstGeom>
          <a:solidFill>
            <a:srgbClr val="FF0000"/>
          </a:solidFill>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5400" dirty="0" err="1" smtClean="0">
                <a:latin typeface="Times New Roman" panose="02020603050405020304" pitchFamily="18" charset="0"/>
                <a:cs typeface="Times New Roman" panose="02020603050405020304" pitchFamily="18" charset="0"/>
              </a:rPr>
              <a:t>Quyida</a:t>
            </a:r>
            <a:r>
              <a:rPr lang="en-US" sz="5400" dirty="0" smtClean="0">
                <a:latin typeface="Times New Roman" panose="02020603050405020304" pitchFamily="18" charset="0"/>
                <a:cs typeface="Times New Roman" panose="02020603050405020304" pitchFamily="18" charset="0"/>
              </a:rPr>
              <a:t> </a:t>
            </a:r>
            <a:r>
              <a:rPr lang="en-US" sz="5400" dirty="0" err="1" smtClean="0">
                <a:latin typeface="Times New Roman" panose="02020603050405020304" pitchFamily="18" charset="0"/>
                <a:cs typeface="Times New Roman" panose="02020603050405020304" pitchFamily="18" charset="0"/>
              </a:rPr>
              <a:t>krivoship-polzunli</a:t>
            </a:r>
            <a:r>
              <a:rPr lang="en-US" sz="5400" dirty="0" smtClean="0">
                <a:latin typeface="Times New Roman" panose="02020603050405020304" pitchFamily="18" charset="0"/>
                <a:cs typeface="Times New Roman" panose="02020603050405020304" pitchFamily="18" charset="0"/>
              </a:rPr>
              <a:t> </a:t>
            </a:r>
            <a:r>
              <a:rPr lang="en-US" sz="5400" dirty="0" err="1" smtClean="0">
                <a:latin typeface="Times New Roman" panose="02020603050405020304" pitchFamily="18" charset="0"/>
                <a:cs typeface="Times New Roman" panose="02020603050405020304" pitchFamily="18" charset="0"/>
              </a:rPr>
              <a:t>mexanizmni</a:t>
            </a:r>
            <a:r>
              <a:rPr lang="en-US" sz="5400" dirty="0" smtClean="0">
                <a:latin typeface="Times New Roman" panose="02020603050405020304" pitchFamily="18" charset="0"/>
                <a:cs typeface="Times New Roman" panose="02020603050405020304" pitchFamily="18" charset="0"/>
              </a:rPr>
              <a:t> </a:t>
            </a:r>
            <a:r>
              <a:rPr lang="en-US" sz="5400" dirty="0" err="1" smtClean="0">
                <a:latin typeface="Times New Roman" panose="02020603050405020304" pitchFamily="18" charset="0"/>
                <a:cs typeface="Times New Roman" panose="02020603050405020304" pitchFamily="18" charset="0"/>
              </a:rPr>
              <a:t>ko’rib</a:t>
            </a:r>
            <a:r>
              <a:rPr lang="en-US" sz="5400" dirty="0" smtClean="0">
                <a:latin typeface="Times New Roman" panose="02020603050405020304" pitchFamily="18" charset="0"/>
                <a:cs typeface="Times New Roman" panose="02020603050405020304" pitchFamily="18" charset="0"/>
              </a:rPr>
              <a:t> </a:t>
            </a:r>
            <a:r>
              <a:rPr lang="en-US" sz="5400" dirty="0" err="1" smtClean="0">
                <a:latin typeface="Times New Roman" panose="02020603050405020304" pitchFamily="18" charset="0"/>
                <a:cs typeface="Times New Roman" panose="02020603050405020304" pitchFamily="18" charset="0"/>
              </a:rPr>
              <a:t>chiqamiz</a:t>
            </a:r>
            <a:endParaRPr lang="ru-RU" sz="5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89178" y="386348"/>
            <a:ext cx="10996422" cy="6344652"/>
          </a:xfrm>
        </p:spPr>
        <p:txBody>
          <a:bodyPr>
            <a:normAutofit/>
          </a:bodyPr>
          <a:lstStyle/>
          <a:p>
            <a:r>
              <a:rPr lang="en-US" sz="4000" dirty="0"/>
              <a:t>1). A n. </a:t>
            </a:r>
            <a:r>
              <a:rPr lang="en-US" sz="4000" dirty="0" err="1"/>
              <a:t>tezligni</a:t>
            </a:r>
            <a:r>
              <a:rPr lang="en-US" sz="4000" dirty="0"/>
              <a:t> O</a:t>
            </a:r>
            <a:r>
              <a:rPr lang="en-US" sz="4000" baseline="-25000" dirty="0"/>
              <a:t>1</a:t>
            </a:r>
            <a:r>
              <a:rPr lang="en-US" sz="4000" dirty="0"/>
              <a:t>A </a:t>
            </a:r>
            <a:r>
              <a:rPr lang="en-US" sz="4000" dirty="0" err="1"/>
              <a:t>ga</a:t>
            </a:r>
            <a:r>
              <a:rPr lang="en-US" sz="4000" dirty="0"/>
              <a:t> </a:t>
            </a:r>
            <a:r>
              <a:rPr lang="en-US" sz="4000" dirty="0" err="1"/>
              <a:t>perpendikulyar</a:t>
            </a:r>
            <a:r>
              <a:rPr lang="en-US" sz="4000" dirty="0"/>
              <a:t> </a:t>
            </a:r>
            <a:r>
              <a:rPr lang="en-US" sz="4000" dirty="0" err="1"/>
              <a:t>va</a:t>
            </a:r>
            <a:r>
              <a:rPr lang="en-US" sz="4000" dirty="0"/>
              <a:t> </a:t>
            </a:r>
            <a:r>
              <a:rPr lang="en-US" sz="4000" dirty="0" err="1"/>
              <a:t>aylanish</a:t>
            </a:r>
            <a:r>
              <a:rPr lang="en-US" sz="4000" dirty="0"/>
              <a:t> </a:t>
            </a:r>
            <a:r>
              <a:rPr lang="en-US" sz="4000" dirty="0" err="1"/>
              <a:t>tomoniga</a:t>
            </a:r>
            <a:r>
              <a:rPr lang="en-US" sz="4000" dirty="0"/>
              <a:t> </a:t>
            </a:r>
            <a:r>
              <a:rPr lang="en-US" sz="4000" dirty="0" err="1"/>
              <a:t>yo’nalgan</a:t>
            </a:r>
            <a:r>
              <a:rPr lang="en-US" sz="4000" dirty="0"/>
              <a:t>.</a:t>
            </a:r>
            <a:endParaRPr lang="ru-RU" sz="4000" dirty="0"/>
          </a:p>
          <a:p>
            <a:r>
              <a:rPr lang="en-US" sz="4000" dirty="0"/>
              <a:t> </a:t>
            </a:r>
            <a:endParaRPr lang="ru-RU" sz="4000" dirty="0"/>
          </a:p>
          <a:p>
            <a:r>
              <a:rPr lang="en-US" sz="4000" dirty="0"/>
              <a:t>  </a:t>
            </a:r>
            <a:r>
              <a:rPr lang="en-US" sz="4000" dirty="0" smtClean="0"/>
              <a:t>										(</a:t>
            </a:r>
            <a:r>
              <a:rPr lang="en-US" sz="4000" dirty="0"/>
              <a:t>m/s)</a:t>
            </a:r>
            <a:endParaRPr lang="ru-RU" sz="4000" dirty="0"/>
          </a:p>
          <a:p>
            <a:r>
              <a:rPr lang="en-US" sz="4000" dirty="0"/>
              <a:t> </a:t>
            </a:r>
            <a:endParaRPr lang="ru-RU" sz="4000" dirty="0"/>
          </a:p>
          <a:p>
            <a:r>
              <a:rPr lang="en-US" sz="4000" dirty="0" err="1"/>
              <a:t>Tezliklar</a:t>
            </a:r>
            <a:r>
              <a:rPr lang="en-US" sz="4000" dirty="0"/>
              <a:t> </a:t>
            </a:r>
            <a:r>
              <a:rPr lang="en-US" sz="4000" dirty="0" err="1"/>
              <a:t>planini</a:t>
            </a:r>
            <a:r>
              <a:rPr lang="en-US" sz="4000" dirty="0"/>
              <a:t> </a:t>
            </a:r>
            <a:r>
              <a:rPr lang="en-US" sz="4000" dirty="0" err="1"/>
              <a:t>qutbini</a:t>
            </a:r>
            <a:r>
              <a:rPr lang="en-US" sz="4000" dirty="0"/>
              <a:t> </a:t>
            </a:r>
            <a:r>
              <a:rPr lang="en-US" sz="4000" dirty="0" err="1"/>
              <a:t>tanlab</a:t>
            </a:r>
            <a:r>
              <a:rPr lang="en-US" sz="4000" dirty="0"/>
              <a:t> </a:t>
            </a:r>
            <a:r>
              <a:rPr lang="en-US" sz="4000" dirty="0" err="1"/>
              <a:t>olib</a:t>
            </a:r>
            <a:r>
              <a:rPr lang="en-US" sz="4000" dirty="0"/>
              <a:t> </a:t>
            </a:r>
            <a:r>
              <a:rPr lang="en-US" sz="4000" dirty="0" err="1"/>
              <a:t>undan</a:t>
            </a:r>
            <a:r>
              <a:rPr lang="en-US" sz="4000" dirty="0"/>
              <a:t> </a:t>
            </a:r>
            <a:r>
              <a:rPr lang="en-US" sz="4000" i="1" dirty="0"/>
              <a:t>pa</a:t>
            </a:r>
            <a:r>
              <a:rPr lang="en-US" sz="4000" dirty="0"/>
              <a:t> </a:t>
            </a:r>
            <a:r>
              <a:rPr lang="en-US" sz="4000" dirty="0" err="1"/>
              <a:t>kesmani</a:t>
            </a:r>
            <a:r>
              <a:rPr lang="en-US" sz="4000" dirty="0"/>
              <a:t> O</a:t>
            </a:r>
            <a:r>
              <a:rPr lang="en-US" sz="4000" baseline="-25000" dirty="0"/>
              <a:t>1</a:t>
            </a:r>
            <a:r>
              <a:rPr lang="en-US" sz="4000" dirty="0"/>
              <a:t>A </a:t>
            </a:r>
            <a:r>
              <a:rPr lang="en-US" sz="4000" dirty="0" err="1"/>
              <a:t>ga</a:t>
            </a:r>
            <a:r>
              <a:rPr lang="en-US" sz="4000" dirty="0"/>
              <a:t> </a:t>
            </a:r>
            <a:r>
              <a:rPr lang="en-US" sz="4000" dirty="0" err="1"/>
              <a:t>perpindilulyar</a:t>
            </a:r>
            <a:r>
              <a:rPr lang="en-US" sz="4000" dirty="0"/>
              <a:t> </a:t>
            </a:r>
            <a:r>
              <a:rPr lang="en-US" sz="4000" dirty="0" err="1" smtClean="0"/>
              <a:t>o’tkaziladi</a:t>
            </a:r>
            <a:r>
              <a:rPr lang="en-US" sz="4000" dirty="0" smtClean="0"/>
              <a:t>. </a:t>
            </a:r>
            <a:endParaRPr lang="ru-RU" sz="40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1654368211"/>
              </p:ext>
            </p:extLst>
          </p:nvPr>
        </p:nvGraphicFramePr>
        <p:xfrm>
          <a:off x="2285999" y="2667000"/>
          <a:ext cx="6740771" cy="1752600"/>
        </p:xfrm>
        <a:graphic>
          <a:graphicData uri="http://schemas.openxmlformats.org/presentationml/2006/ole">
            <mc:AlternateContent xmlns:mc="http://schemas.openxmlformats.org/markup-compatibility/2006">
              <mc:Choice xmlns:v="urn:schemas-microsoft-com:vml" Requires="v">
                <p:oleObj spid="_x0000_s18440" name="Формула" r:id="rId3" imgW="1511300" imgH="393700" progId="Equation.3">
                  <p:embed/>
                </p:oleObj>
              </mc:Choice>
              <mc:Fallback>
                <p:oleObj name="Формула" r:id="rId3" imgW="1511300" imgH="3937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5999" y="2667000"/>
                        <a:ext cx="6740771" cy="1752600"/>
                      </a:xfrm>
                      <a:prstGeom prst="rect">
                        <a:avLst/>
                      </a:prstGeom>
                      <a:noFill/>
                    </p:spPr>
                  </p:pic>
                </p:oleObj>
              </mc:Fallback>
            </mc:AlternateContent>
          </a:graphicData>
        </a:graphic>
      </p:graphicFrame>
    </p:spTree>
    <p:extLst>
      <p:ext uri="{BB962C8B-B14F-4D97-AF65-F5344CB8AC3E}">
        <p14:creationId xmlns:p14="http://schemas.microsoft.com/office/powerpoint/2010/main" val="40267884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89178" y="386348"/>
            <a:ext cx="10996422" cy="6344652"/>
          </a:xfrm>
        </p:spPr>
        <p:txBody>
          <a:bodyPr>
            <a:normAutofit/>
          </a:bodyPr>
          <a:lstStyle/>
          <a:p>
            <a:r>
              <a:rPr lang="en-US" sz="4000" dirty="0"/>
              <a:t>2). </a:t>
            </a:r>
            <a:r>
              <a:rPr lang="en-US" sz="4000" dirty="0" err="1"/>
              <a:t>Tezliklar</a:t>
            </a:r>
            <a:r>
              <a:rPr lang="en-US" sz="4000" dirty="0"/>
              <a:t> planning </a:t>
            </a:r>
            <a:r>
              <a:rPr lang="en-US" sz="4000" dirty="0" err="1"/>
              <a:t>masshtabini</a:t>
            </a:r>
            <a:r>
              <a:rPr lang="en-US" sz="4000" dirty="0"/>
              <a:t> </a:t>
            </a:r>
            <a:r>
              <a:rPr lang="en-US" sz="4000" dirty="0" err="1"/>
              <a:t>hisoblaymiz</a:t>
            </a:r>
            <a:r>
              <a:rPr lang="en-US" sz="4000" dirty="0"/>
              <a:t>:</a:t>
            </a:r>
            <a:endParaRPr lang="ru-RU" sz="4000" dirty="0"/>
          </a:p>
          <a:p>
            <a:r>
              <a:rPr lang="en-US" sz="4000" dirty="0"/>
              <a:t> </a:t>
            </a:r>
            <a:endParaRPr lang="ru-RU" sz="4000" dirty="0"/>
          </a:p>
          <a:p>
            <a:r>
              <a:rPr lang="en-US" sz="4000" dirty="0"/>
              <a:t>   </a:t>
            </a:r>
            <a:endParaRPr lang="ru-RU" sz="4000" dirty="0"/>
          </a:p>
          <a:p>
            <a:r>
              <a:rPr lang="en-US" sz="4000" dirty="0"/>
              <a:t> </a:t>
            </a:r>
            <a:endParaRPr lang="ru-RU" sz="4000" dirty="0"/>
          </a:p>
          <a:p>
            <a:endParaRPr lang="en-US" sz="4000" dirty="0" smtClean="0"/>
          </a:p>
          <a:p>
            <a:r>
              <a:rPr lang="en-US" sz="4000" dirty="0" err="1" smtClean="0"/>
              <a:t>Bunda</a:t>
            </a:r>
            <a:r>
              <a:rPr lang="en-US" sz="4000" dirty="0" smtClean="0"/>
              <a:t>      - </a:t>
            </a:r>
            <a:r>
              <a:rPr lang="en-US" sz="4000" dirty="0" err="1"/>
              <a:t>tezliklar</a:t>
            </a:r>
            <a:r>
              <a:rPr lang="en-US" sz="4000" dirty="0"/>
              <a:t> </a:t>
            </a:r>
            <a:r>
              <a:rPr lang="en-US" sz="4000" dirty="0" err="1"/>
              <a:t>planini</a:t>
            </a:r>
            <a:r>
              <a:rPr lang="en-US" sz="4000" dirty="0"/>
              <a:t> </a:t>
            </a:r>
            <a:r>
              <a:rPr lang="en-US" sz="4000" dirty="0" err="1"/>
              <a:t>masshtabi</a:t>
            </a:r>
            <a:r>
              <a:rPr lang="en-US" sz="4000" dirty="0"/>
              <a:t>.</a:t>
            </a:r>
            <a:endParaRPr lang="ru-RU" sz="40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2692992761"/>
              </p:ext>
            </p:extLst>
          </p:nvPr>
        </p:nvGraphicFramePr>
        <p:xfrm>
          <a:off x="7340600" y="3175000"/>
          <a:ext cx="977900" cy="835290"/>
        </p:xfrm>
        <a:graphic>
          <a:graphicData uri="http://schemas.openxmlformats.org/presentationml/2006/ole">
            <mc:AlternateContent xmlns:mc="http://schemas.openxmlformats.org/markup-compatibility/2006">
              <mc:Choice xmlns:v="urn:schemas-microsoft-com:vml" Requires="v">
                <p:oleObj spid="_x0000_s19474" name="Формула" r:id="rId3" imgW="457002" imgH="393529" progId="Equation.3">
                  <p:embed/>
                </p:oleObj>
              </mc:Choice>
              <mc:Fallback>
                <p:oleObj name="Формула" r:id="rId3" imgW="457002" imgH="393529"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40600" y="3175000"/>
                        <a:ext cx="977900" cy="835290"/>
                      </a:xfrm>
                      <a:prstGeom prst="rect">
                        <a:avLst/>
                      </a:prstGeom>
                      <a:noFill/>
                    </p:spPr>
                  </p:pic>
                </p:oleObj>
              </mc:Fallback>
            </mc:AlternateContent>
          </a:graphicData>
        </a:graphic>
      </p:graphicFrame>
      <p:sp>
        <p:nvSpPr>
          <p:cNvPr id="9"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2674033282"/>
              </p:ext>
            </p:extLst>
          </p:nvPr>
        </p:nvGraphicFramePr>
        <p:xfrm>
          <a:off x="3505200" y="2895600"/>
          <a:ext cx="2095500" cy="1524000"/>
        </p:xfrm>
        <a:graphic>
          <a:graphicData uri="http://schemas.openxmlformats.org/presentationml/2006/ole">
            <mc:AlternateContent xmlns:mc="http://schemas.openxmlformats.org/markup-compatibility/2006">
              <mc:Choice xmlns:v="urn:schemas-microsoft-com:vml" Requires="v">
                <p:oleObj spid="_x0000_s19475" name="Формула" r:id="rId5" imgW="583947" imgH="418918" progId="Equation.3">
                  <p:embed/>
                </p:oleObj>
              </mc:Choice>
              <mc:Fallback>
                <p:oleObj name="Формула" r:id="rId5" imgW="583947" imgH="418918"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2895600"/>
                        <a:ext cx="2095500" cy="1524000"/>
                      </a:xfrm>
                      <a:prstGeom prst="rect">
                        <a:avLst/>
                      </a:prstGeom>
                      <a:noFill/>
                    </p:spPr>
                  </p:pic>
                </p:oleObj>
              </mc:Fallback>
            </mc:AlternateContent>
          </a:graphicData>
        </a:graphic>
      </p:graphicFrame>
      <p:sp>
        <p:nvSpPr>
          <p:cNvPr id="11"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2440673737"/>
              </p:ext>
            </p:extLst>
          </p:nvPr>
        </p:nvGraphicFramePr>
        <p:xfrm>
          <a:off x="2501899" y="4978400"/>
          <a:ext cx="687917" cy="825500"/>
        </p:xfrm>
        <a:graphic>
          <a:graphicData uri="http://schemas.openxmlformats.org/presentationml/2006/ole">
            <mc:AlternateContent xmlns:mc="http://schemas.openxmlformats.org/markup-compatibility/2006">
              <mc:Choice xmlns:v="urn:schemas-microsoft-com:vml" Requires="v">
                <p:oleObj spid="_x0000_s19476" name="Формула" r:id="rId7" imgW="203112" imgH="228501" progId="Equation.3">
                  <p:embed/>
                </p:oleObj>
              </mc:Choice>
              <mc:Fallback>
                <p:oleObj name="Формула" r:id="rId7" imgW="203112" imgH="228501" progId="Equation.3">
                  <p:embed/>
                  <p:pic>
                    <p:nvPicPr>
                      <p:cNvPr id="0"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01899" y="4978400"/>
                        <a:ext cx="687917" cy="825500"/>
                      </a:xfrm>
                      <a:prstGeom prst="rect">
                        <a:avLst/>
                      </a:prstGeom>
                      <a:noFill/>
                    </p:spPr>
                  </p:pic>
                </p:oleObj>
              </mc:Fallback>
            </mc:AlternateContent>
          </a:graphicData>
        </a:graphic>
      </p:graphicFrame>
    </p:spTree>
    <p:extLst>
      <p:ext uri="{BB962C8B-B14F-4D97-AF65-F5344CB8AC3E}">
        <p14:creationId xmlns:p14="http://schemas.microsoft.com/office/powerpoint/2010/main" val="17858159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611084" y="769256"/>
            <a:ext cx="2407436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p14="http://schemas.microsoft.com/office/powerpoint/2010/main" val="2620292027"/>
              </p:ext>
            </p:extLst>
          </p:nvPr>
        </p:nvGraphicFramePr>
        <p:xfrm>
          <a:off x="1611085" y="769257"/>
          <a:ext cx="9027886" cy="5886934"/>
        </p:xfrm>
        <a:graphic>
          <a:graphicData uri="http://schemas.openxmlformats.org/presentationml/2006/ole">
            <mc:AlternateContent xmlns:mc="http://schemas.openxmlformats.org/markup-compatibility/2006">
              <mc:Choice xmlns:v="urn:schemas-microsoft-com:vml" Requires="v">
                <p:oleObj spid="_x0000_s6174" r:id="rId3" imgW="12287250" imgH="4914900" progId="">
                  <p:embed/>
                </p:oleObj>
              </mc:Choice>
              <mc:Fallback>
                <p:oleObj r:id="rId3" imgW="12287250" imgH="4914900" progId="">
                  <p:embed/>
                  <p:pic>
                    <p:nvPicPr>
                      <p:cNvPr id="0" name="Picture 21"/>
                      <p:cNvPicPr>
                        <a:picLocks noChangeAspect="1" noChangeArrowheads="1"/>
                      </p:cNvPicPr>
                      <p:nvPr/>
                    </p:nvPicPr>
                    <p:blipFill>
                      <a:blip r:embed="rId4">
                        <a:extLst>
                          <a:ext uri="{28A0092B-C50C-407E-A947-70E740481C1C}">
                            <a14:useLocalDpi xmlns:a14="http://schemas.microsoft.com/office/drawing/2010/main" val="0"/>
                          </a:ext>
                        </a:extLst>
                      </a:blip>
                      <a:srcRect l="48376" t="11559" r="30278" b="53470"/>
                      <a:stretch>
                        <a:fillRect/>
                      </a:stretch>
                    </p:blipFill>
                    <p:spPr bwMode="auto">
                      <a:xfrm>
                        <a:off x="1611085" y="769257"/>
                        <a:ext cx="9027886" cy="588693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5758109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514543" y="291717"/>
            <a:ext cx="11321142" cy="1451428"/>
          </a:xfrm>
          <a:prstGeom prst="ellipse">
            <a:avLst/>
          </a:prstGeom>
          <a:solidFill>
            <a:srgbClr val="FF0000"/>
          </a:solidFill>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5400" dirty="0" err="1" smtClean="0">
                <a:latin typeface="Times New Roman" panose="02020603050405020304" pitchFamily="18" charset="0"/>
                <a:cs typeface="Times New Roman" panose="02020603050405020304" pitchFamily="18" charset="0"/>
              </a:rPr>
              <a:t>Vektor</a:t>
            </a:r>
            <a:r>
              <a:rPr lang="en-US" sz="5400" dirty="0" smtClean="0">
                <a:latin typeface="Times New Roman" panose="02020603050405020304" pitchFamily="18" charset="0"/>
                <a:cs typeface="Times New Roman" panose="02020603050405020304" pitchFamily="18" charset="0"/>
              </a:rPr>
              <a:t> </a:t>
            </a:r>
            <a:r>
              <a:rPr lang="en-US" sz="5400" dirty="0" err="1" smtClean="0">
                <a:latin typeface="Times New Roman" panose="02020603050405020304" pitchFamily="18" charset="0"/>
                <a:cs typeface="Times New Roman" panose="02020603050405020304" pitchFamily="18" charset="0"/>
              </a:rPr>
              <a:t>tenglamalar</a:t>
            </a:r>
            <a:r>
              <a:rPr lang="en-US" sz="5400" dirty="0" smtClean="0">
                <a:latin typeface="Times New Roman" panose="02020603050405020304" pitchFamily="18" charset="0"/>
                <a:cs typeface="Times New Roman" panose="02020603050405020304" pitchFamily="18" charset="0"/>
              </a:rPr>
              <a:t> </a:t>
            </a:r>
            <a:r>
              <a:rPr lang="en-US" sz="5400" dirty="0" err="1" smtClean="0">
                <a:latin typeface="Times New Roman" panose="02020603050405020304" pitchFamily="18" charset="0"/>
                <a:cs typeface="Times New Roman" panose="02020603050405020304" pitchFamily="18" charset="0"/>
              </a:rPr>
              <a:t>tuzamiz</a:t>
            </a:r>
            <a:endParaRPr lang="ru-RU" sz="5400" dirty="0">
              <a:latin typeface="Times New Roman" panose="02020603050405020304" pitchFamily="18" charset="0"/>
              <a:cs typeface="Times New Roman" panose="02020603050405020304" pitchFamily="18" charset="0"/>
            </a:endParaRPr>
          </a:p>
        </p:txBody>
      </p:sp>
      <p:sp>
        <p:nvSpPr>
          <p:cNvPr id="3" name="Стрелка вниз 2"/>
          <p:cNvSpPr/>
          <p:nvPr/>
        </p:nvSpPr>
        <p:spPr>
          <a:xfrm>
            <a:off x="5737845" y="1747299"/>
            <a:ext cx="1233714" cy="1059543"/>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ru-RU"/>
          </a:p>
        </p:txBody>
      </p:sp>
      <p:sp>
        <p:nvSpPr>
          <p:cNvPr id="4" name="Блок-схема: альтернативный процесс 3"/>
          <p:cNvSpPr/>
          <p:nvPr/>
        </p:nvSpPr>
        <p:spPr>
          <a:xfrm>
            <a:off x="605307" y="2806842"/>
            <a:ext cx="11081556" cy="3761383"/>
          </a:xfrm>
          <a:prstGeom prst="flowChartAlternateProcess">
            <a:avLst/>
          </a:prstGeom>
          <a:solidFill>
            <a:srgbClr val="FFFF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sp>
        <p:nvSpPr>
          <p:cNvPr id="15" name="Rectangle 12"/>
          <p:cNvSpPr>
            <a:spLocks noChangeArrowheads="1"/>
          </p:cNvSpPr>
          <p:nvPr/>
        </p:nvSpPr>
        <p:spPr bwMode="auto">
          <a:xfrm>
            <a:off x="-537028" y="-18868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2233440555"/>
              </p:ext>
            </p:extLst>
          </p:nvPr>
        </p:nvGraphicFramePr>
        <p:xfrm>
          <a:off x="1338705" y="3284784"/>
          <a:ext cx="2819990" cy="1173913"/>
        </p:xfrm>
        <a:graphic>
          <a:graphicData uri="http://schemas.openxmlformats.org/presentationml/2006/ole">
            <mc:AlternateContent xmlns:mc="http://schemas.openxmlformats.org/markup-compatibility/2006">
              <mc:Choice xmlns:v="urn:schemas-microsoft-com:vml" Requires="v">
                <p:oleObj spid="_x0000_s9362" name="Уравнение" r:id="rId3" imgW="1180800" imgH="482400" progId="Equation.3">
                  <p:embed/>
                </p:oleObj>
              </mc:Choice>
              <mc:Fallback>
                <p:oleObj name="Уравнение" r:id="rId3" imgW="1180800" imgH="482400" progId="Equation.3">
                  <p:embed/>
                  <p:pic>
                    <p:nvPicPr>
                      <p:cNvPr id="0" name="Picture 9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8705" y="3284784"/>
                        <a:ext cx="2819990" cy="11739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 name="Rectangle 1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8" name="Объект 17"/>
          <p:cNvGraphicFramePr>
            <a:graphicFrameLocks noChangeAspect="1"/>
          </p:cNvGraphicFramePr>
          <p:nvPr>
            <p:extLst>
              <p:ext uri="{D42A27DB-BD31-4B8C-83A1-F6EECF244321}">
                <p14:modId xmlns:p14="http://schemas.microsoft.com/office/powerpoint/2010/main" val="2391357244"/>
              </p:ext>
            </p:extLst>
          </p:nvPr>
        </p:nvGraphicFramePr>
        <p:xfrm>
          <a:off x="4642922" y="3324727"/>
          <a:ext cx="2598915" cy="1053938"/>
        </p:xfrm>
        <a:graphic>
          <a:graphicData uri="http://schemas.openxmlformats.org/presentationml/2006/ole">
            <mc:AlternateContent xmlns:mc="http://schemas.openxmlformats.org/markup-compatibility/2006">
              <mc:Choice xmlns:v="urn:schemas-microsoft-com:vml" Requires="v">
                <p:oleObj spid="_x0000_s9363" name="Уравнение" r:id="rId5" imgW="1091726" imgH="431613" progId="Equation.3">
                  <p:embed/>
                </p:oleObj>
              </mc:Choice>
              <mc:Fallback>
                <p:oleObj name="Уравнение" r:id="rId5" imgW="1091726" imgH="431613" progId="Equation.3">
                  <p:embed/>
                  <p:pic>
                    <p:nvPicPr>
                      <p:cNvPr id="0" name="Picture 9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42922" y="3324727"/>
                        <a:ext cx="2598915" cy="10539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9" name="Rectangle 16"/>
          <p:cNvSpPr>
            <a:spLocks noChangeArrowheads="1"/>
          </p:cNvSpPr>
          <p:nvPr/>
        </p:nvSpPr>
        <p:spPr bwMode="auto">
          <a:xfrm>
            <a:off x="2279197" y="411525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0" name="Объект 19"/>
          <p:cNvGraphicFramePr>
            <a:graphicFrameLocks noChangeAspect="1"/>
          </p:cNvGraphicFramePr>
          <p:nvPr>
            <p:extLst>
              <p:ext uri="{D42A27DB-BD31-4B8C-83A1-F6EECF244321}">
                <p14:modId xmlns:p14="http://schemas.microsoft.com/office/powerpoint/2010/main" val="2475745293"/>
              </p:ext>
            </p:extLst>
          </p:nvPr>
        </p:nvGraphicFramePr>
        <p:xfrm>
          <a:off x="7903438" y="3464897"/>
          <a:ext cx="2655410" cy="1125796"/>
        </p:xfrm>
        <a:graphic>
          <a:graphicData uri="http://schemas.openxmlformats.org/presentationml/2006/ole">
            <mc:AlternateContent xmlns:mc="http://schemas.openxmlformats.org/markup-compatibility/2006">
              <mc:Choice xmlns:v="urn:schemas-microsoft-com:vml" Requires="v">
                <p:oleObj spid="_x0000_s9364" name="Уравнение" r:id="rId7" imgW="1028254" imgH="431613" progId="Equation.3">
                  <p:embed/>
                </p:oleObj>
              </mc:Choice>
              <mc:Fallback>
                <p:oleObj name="Уравнение" r:id="rId7" imgW="1028254" imgH="431613" progId="Equation.3">
                  <p:embed/>
                  <p:pic>
                    <p:nvPicPr>
                      <p:cNvPr id="0" name="Picture 9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03438" y="3464897"/>
                        <a:ext cx="2655410" cy="112579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1" name="Rectangle 1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2" name="Объект 21"/>
          <p:cNvGraphicFramePr>
            <a:graphicFrameLocks noChangeAspect="1"/>
          </p:cNvGraphicFramePr>
          <p:nvPr>
            <p:extLst>
              <p:ext uri="{D42A27DB-BD31-4B8C-83A1-F6EECF244321}">
                <p14:modId xmlns:p14="http://schemas.microsoft.com/office/powerpoint/2010/main" val="2816326752"/>
              </p:ext>
            </p:extLst>
          </p:nvPr>
        </p:nvGraphicFramePr>
        <p:xfrm>
          <a:off x="6247705" y="5069481"/>
          <a:ext cx="2825174" cy="1080596"/>
        </p:xfrm>
        <a:graphic>
          <a:graphicData uri="http://schemas.openxmlformats.org/presentationml/2006/ole">
            <mc:AlternateContent xmlns:mc="http://schemas.openxmlformats.org/markup-compatibility/2006">
              <mc:Choice xmlns:v="urn:schemas-microsoft-com:vml" Requires="v">
                <p:oleObj spid="_x0000_s9365" name="Уравнение" r:id="rId9" imgW="1143000" imgH="431800" progId="Equation.3">
                  <p:embed/>
                </p:oleObj>
              </mc:Choice>
              <mc:Fallback>
                <p:oleObj name="Уравнение" r:id="rId9" imgW="1143000" imgH="431800" progId="Equation.3">
                  <p:embed/>
                  <p:pic>
                    <p:nvPicPr>
                      <p:cNvPr id="0" name="Picture 9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247705" y="5069481"/>
                        <a:ext cx="2825174" cy="108059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3" name="Rectangle 20"/>
          <p:cNvSpPr>
            <a:spLocks noChangeArrowheads="1"/>
          </p:cNvSpPr>
          <p:nvPr/>
        </p:nvSpPr>
        <p:spPr bwMode="auto">
          <a:xfrm>
            <a:off x="4916715" y="487839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4" name="Объект 23"/>
          <p:cNvGraphicFramePr>
            <a:graphicFrameLocks noChangeAspect="1"/>
          </p:cNvGraphicFramePr>
          <p:nvPr>
            <p:extLst>
              <p:ext uri="{D42A27DB-BD31-4B8C-83A1-F6EECF244321}">
                <p14:modId xmlns:p14="http://schemas.microsoft.com/office/powerpoint/2010/main" val="3362213386"/>
              </p:ext>
            </p:extLst>
          </p:nvPr>
        </p:nvGraphicFramePr>
        <p:xfrm>
          <a:off x="1662504" y="5032346"/>
          <a:ext cx="2980418" cy="1142690"/>
        </p:xfrm>
        <a:graphic>
          <a:graphicData uri="http://schemas.openxmlformats.org/presentationml/2006/ole">
            <mc:AlternateContent xmlns:mc="http://schemas.openxmlformats.org/markup-compatibility/2006">
              <mc:Choice xmlns:v="urn:schemas-microsoft-com:vml" Requires="v">
                <p:oleObj spid="_x0000_s9366" name="Уравнение" r:id="rId11" imgW="1244600" imgH="469900" progId="Equation.3">
                  <p:embed/>
                </p:oleObj>
              </mc:Choice>
              <mc:Fallback>
                <p:oleObj name="Уравнение" r:id="rId11" imgW="1244600" imgH="469900" progId="Equation.3">
                  <p:embed/>
                  <p:pic>
                    <p:nvPicPr>
                      <p:cNvPr id="0" name="Picture 10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662504" y="5032346"/>
                        <a:ext cx="2980418" cy="114269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1499020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перфолента 1"/>
          <p:cNvSpPr/>
          <p:nvPr/>
        </p:nvSpPr>
        <p:spPr>
          <a:xfrm>
            <a:off x="300264" y="58057"/>
            <a:ext cx="11451771" cy="6596743"/>
          </a:xfrm>
          <a:prstGeom prst="flowChartPunchedTape">
            <a:avLst/>
          </a:prstGeom>
          <a:solidFill>
            <a:srgbClr val="00B050"/>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dirty="0">
                <a:latin typeface="Times New Roman" panose="02020603050405020304" pitchFamily="18" charset="0"/>
                <a:cs typeface="Times New Roman" panose="02020603050405020304" pitchFamily="18" charset="0"/>
              </a:rPr>
              <a:t>A </a:t>
            </a:r>
            <a:r>
              <a:rPr lang="en-US" sz="3200" dirty="0" err="1" smtClean="0">
                <a:latin typeface="Times New Roman" panose="02020603050405020304" pitchFamily="18" charset="0"/>
                <a:cs typeface="Times New Roman" panose="02020603050405020304" pitchFamily="18" charset="0"/>
              </a:rPr>
              <a:t>nuqtaning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tezlik</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vektori</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O</a:t>
            </a:r>
            <a:r>
              <a:rPr lang="en-US" sz="3200" baseline="-25000" dirty="0">
                <a:latin typeface="Times New Roman" panose="02020603050405020304" pitchFamily="18" charset="0"/>
                <a:cs typeface="Times New Roman" panose="02020603050405020304" pitchFamily="18" charset="0"/>
              </a:rPr>
              <a:t>1</a:t>
            </a:r>
            <a:r>
              <a:rPr lang="en-US" sz="3200" dirty="0">
                <a:latin typeface="Times New Roman" panose="02020603050405020304" pitchFamily="18" charset="0"/>
                <a:cs typeface="Times New Roman" panose="02020603050405020304" pitchFamily="18" charset="0"/>
              </a:rPr>
              <a:t>A </a:t>
            </a:r>
            <a:r>
              <a:rPr lang="en-US" sz="3200" dirty="0" err="1" smtClean="0">
                <a:latin typeface="Times New Roman" panose="02020603050405020304" pitchFamily="18" charset="0"/>
                <a:cs typeface="Times New Roman" panose="02020603050405020304" pitchFamily="18" charset="0"/>
              </a:rPr>
              <a:t>kesmaga</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perpendikulyar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aylanish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tomoniga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yo’nalgan</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Tezliklar</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planining</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qutbini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tanlab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olib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undan</a:t>
            </a: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pa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kesmani</a:t>
            </a:r>
            <a:r>
              <a:rPr lang="en-US" sz="3200" dirty="0">
                <a:latin typeface="Times New Roman" panose="02020603050405020304" pitchFamily="18" charset="0"/>
                <a:cs typeface="Times New Roman" panose="02020603050405020304" pitchFamily="18" charset="0"/>
              </a:rPr>
              <a:t> O</a:t>
            </a:r>
            <a:r>
              <a:rPr lang="en-US" sz="3200" baseline="-25000" dirty="0">
                <a:latin typeface="Times New Roman" panose="02020603050405020304" pitchFamily="18" charset="0"/>
                <a:cs typeface="Times New Roman" panose="02020603050405020304" pitchFamily="18" charset="0"/>
              </a:rPr>
              <a:t>1</a:t>
            </a:r>
            <a:r>
              <a:rPr lang="en-US" sz="3200" dirty="0">
                <a:latin typeface="Times New Roman" panose="02020603050405020304" pitchFamily="18" charset="0"/>
                <a:cs typeface="Times New Roman" panose="02020603050405020304" pitchFamily="18" charset="0"/>
              </a:rPr>
              <a:t>A </a:t>
            </a:r>
            <a:r>
              <a:rPr lang="en-US" sz="3200" dirty="0" err="1">
                <a:latin typeface="Times New Roman" panose="02020603050405020304" pitchFamily="18" charset="0"/>
                <a:cs typeface="Times New Roman" panose="02020603050405020304" pitchFamily="18" charset="0"/>
              </a:rPr>
              <a:t>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perpindilulyar</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qilib</a:t>
            </a:r>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o’tkazamiz</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Kesma</a:t>
            </a: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pa</a:t>
            </a:r>
            <a:r>
              <a:rPr lang="en-US" sz="3200" dirty="0">
                <a:latin typeface="Times New Roman" panose="02020603050405020304" pitchFamily="18" charset="0"/>
                <a:cs typeface="Times New Roman" panose="02020603050405020304" pitchFamily="18" charset="0"/>
              </a:rPr>
              <a:t> A </a:t>
            </a:r>
            <a:r>
              <a:rPr lang="en-US" sz="3200" dirty="0" err="1" smtClean="0">
                <a:latin typeface="Times New Roman" panose="02020603050405020304" pitchFamily="18" charset="0"/>
                <a:cs typeface="Times New Roman" panose="02020603050405020304" pitchFamily="18" charset="0"/>
              </a:rPr>
              <a:t>nuqtaning</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tezligini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ifodalaydigan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chizmadagi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vektor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uzunligi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uning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uzunligi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ihtiyoriy</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tanlab</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olinadi</a:t>
            </a:r>
            <a:r>
              <a:rPr lang="en-US" sz="3200" dirty="0" smtClean="0">
                <a:latin typeface="Times New Roman" panose="02020603050405020304" pitchFamily="18" charset="0"/>
                <a:cs typeface="Times New Roman" panose="02020603050405020304" pitchFamily="18" charset="0"/>
              </a:rPr>
              <a:t>  Pa = 50 mm ( 30 – 70 </a:t>
            </a:r>
            <a:r>
              <a:rPr lang="en-US" sz="3200" dirty="0" err="1" smtClean="0">
                <a:latin typeface="Times New Roman" panose="02020603050405020304" pitchFamily="18" charset="0"/>
                <a:cs typeface="Times New Roman" panose="02020603050405020304" pitchFamily="18" charset="0"/>
              </a:rPr>
              <a:t>tavsiya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etiladi</a:t>
            </a:r>
            <a:r>
              <a:rPr lang="en-US" sz="3200" dirty="0" smtClean="0">
                <a:latin typeface="Times New Roman" panose="02020603050405020304" pitchFamily="18" charset="0"/>
                <a:cs typeface="Times New Roman" panose="02020603050405020304" pitchFamily="18" charset="0"/>
              </a:rPr>
              <a:t>).</a:t>
            </a:r>
          </a:p>
          <a:p>
            <a:pPr algn="ctr"/>
            <a:endParaRPr lang="en-US" dirty="0" smtClean="0"/>
          </a:p>
          <a:p>
            <a:pPr algn="ctr"/>
            <a:endParaRPr lang="ru-RU" dirty="0"/>
          </a:p>
        </p:txBody>
      </p:sp>
      <p:sp>
        <p:nvSpPr>
          <p:cNvPr id="9" name="Rectangle 8"/>
          <p:cNvSpPr>
            <a:spLocks noChangeArrowheads="1"/>
          </p:cNvSpPr>
          <p:nvPr/>
        </p:nvSpPr>
        <p:spPr bwMode="auto">
          <a:xfrm>
            <a:off x="0" y="-101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1" name="Rectangle 10"/>
          <p:cNvSpPr>
            <a:spLocks noChangeArrowheads="1"/>
          </p:cNvSpPr>
          <p:nvPr/>
        </p:nvSpPr>
        <p:spPr bwMode="auto">
          <a:xfrm>
            <a:off x="3628571" y="374468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5908861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1"/>
            <a:ext cx="2681450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p14="http://schemas.microsoft.com/office/powerpoint/2010/main" val="3820138242"/>
              </p:ext>
            </p:extLst>
          </p:nvPr>
        </p:nvGraphicFramePr>
        <p:xfrm>
          <a:off x="3106056" y="0"/>
          <a:ext cx="8316686" cy="6885256"/>
        </p:xfrm>
        <a:graphic>
          <a:graphicData uri="http://schemas.openxmlformats.org/presentationml/2006/ole">
            <mc:AlternateContent xmlns:mc="http://schemas.openxmlformats.org/markup-compatibility/2006">
              <mc:Choice xmlns:v="urn:schemas-microsoft-com:vml" Requires="v">
                <p:oleObj spid="_x0000_s5151" r:id="rId3" imgW="12287250" imgH="4914900" progId="">
                  <p:embed/>
                </p:oleObj>
              </mc:Choice>
              <mc:Fallback>
                <p:oleObj r:id="rId3" imgW="12287250" imgH="4914900" progId="">
                  <p:embed/>
                  <p:pic>
                    <p:nvPicPr>
                      <p:cNvPr id="0" name="Picture 22"/>
                      <p:cNvPicPr>
                        <a:picLocks noChangeAspect="1" noChangeArrowheads="1"/>
                      </p:cNvPicPr>
                      <p:nvPr/>
                    </p:nvPicPr>
                    <p:blipFill>
                      <a:blip r:embed="rId4">
                        <a:extLst>
                          <a:ext uri="{28A0092B-C50C-407E-A947-70E740481C1C}">
                            <a14:useLocalDpi xmlns:a14="http://schemas.microsoft.com/office/drawing/2010/main" val="0"/>
                          </a:ext>
                        </a:extLst>
                      </a:blip>
                      <a:srcRect l="50697" t="53307" r="41191" b="26390"/>
                      <a:stretch>
                        <a:fillRect/>
                      </a:stretch>
                    </p:blipFill>
                    <p:spPr bwMode="auto">
                      <a:xfrm>
                        <a:off x="3106056" y="0"/>
                        <a:ext cx="8316686" cy="688525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Овал 3"/>
          <p:cNvSpPr/>
          <p:nvPr/>
        </p:nvSpPr>
        <p:spPr>
          <a:xfrm>
            <a:off x="1393371" y="188685"/>
            <a:ext cx="4992915" cy="1901372"/>
          </a:xfrm>
          <a:prstGeom prst="ellipse">
            <a:avLst/>
          </a:prstGeom>
          <a:solidFill>
            <a:srgbClr val="92D050"/>
          </a:solidFill>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80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Tezliklar</a:t>
            </a:r>
            <a:r>
              <a:rPr lang="en-US" sz="480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en-US" sz="480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plani</a:t>
            </a:r>
            <a:endParaRPr lang="ru-RU" sz="48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00326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Блок-схема: решение 8"/>
          <p:cNvSpPr/>
          <p:nvPr/>
        </p:nvSpPr>
        <p:spPr>
          <a:xfrm>
            <a:off x="141668" y="103032"/>
            <a:ext cx="11848563" cy="3013656"/>
          </a:xfrm>
          <a:prstGeom prst="flowChartDecision">
            <a:avLst/>
          </a:prstGeom>
          <a:solidFill>
            <a:srgbClr val="FF0000"/>
          </a:solidFill>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r>
              <a:rPr lang="en-US" sz="3600" dirty="0" err="1">
                <a:latin typeface="Times New Roman" panose="02020603050405020304" pitchFamily="18" charset="0"/>
                <a:cs typeface="Times New Roman" panose="02020603050405020304" pitchFamily="18" charset="0"/>
              </a:rPr>
              <a:t>Tezliklar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planidan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foydalanib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qanday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nuqtaning</a:t>
            </a:r>
            <a:r>
              <a:rPr lang="en-US" sz="3600" dirty="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tezlik</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qiymatini</a:t>
            </a:r>
            <a:r>
              <a:rPr lang="en-US" sz="3600" dirty="0" smtClean="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aniqlash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mumkin</a:t>
            </a:r>
            <a:endParaRPr lang="ru-RU" sz="3600" dirty="0">
              <a:latin typeface="Times New Roman" panose="02020603050405020304" pitchFamily="18" charset="0"/>
              <a:cs typeface="Times New Roman" panose="02020603050405020304" pitchFamily="18" charset="0"/>
            </a:endParaRPr>
          </a:p>
        </p:txBody>
      </p:sp>
      <p:sp>
        <p:nvSpPr>
          <p:cNvPr id="10" name="Стрелка вниз 9"/>
          <p:cNvSpPr/>
          <p:nvPr/>
        </p:nvSpPr>
        <p:spPr>
          <a:xfrm>
            <a:off x="5531476" y="3116688"/>
            <a:ext cx="1068946" cy="618185"/>
          </a:xfrm>
          <a:prstGeom prst="down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ru-RU"/>
          </a:p>
        </p:txBody>
      </p:sp>
      <p:sp>
        <p:nvSpPr>
          <p:cNvPr id="11" name="Прямоугольник с двумя скругленными противолежащими углами 10"/>
          <p:cNvSpPr/>
          <p:nvPr/>
        </p:nvSpPr>
        <p:spPr>
          <a:xfrm>
            <a:off x="270457" y="3734873"/>
            <a:ext cx="11719774" cy="3013656"/>
          </a:xfrm>
          <a:prstGeom prst="round2DiagRect">
            <a:avLst/>
          </a:prstGeom>
          <a:solidFill>
            <a:srgbClr val="FFFF00"/>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ru-RU"/>
          </a:p>
        </p:txBody>
      </p:sp>
      <p:sp>
        <p:nvSpPr>
          <p:cNvPr id="12" name="Rectangle 9"/>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145024359"/>
              </p:ext>
            </p:extLst>
          </p:nvPr>
        </p:nvGraphicFramePr>
        <p:xfrm>
          <a:off x="3379637" y="4114881"/>
          <a:ext cx="2216580" cy="663181"/>
        </p:xfrm>
        <a:graphic>
          <a:graphicData uri="http://schemas.openxmlformats.org/presentationml/2006/ole">
            <mc:AlternateContent xmlns:mc="http://schemas.openxmlformats.org/markup-compatibility/2006">
              <mc:Choice xmlns:v="urn:schemas-microsoft-com:vml" Requires="v">
                <p:oleObj spid="_x0000_s8443" name="Уравнение" r:id="rId3" imgW="774360" imgH="228600" progId="Equation.3">
                  <p:embed/>
                </p:oleObj>
              </mc:Choice>
              <mc:Fallback>
                <p:oleObj name="Уравнение" r:id="rId3" imgW="774360" imgH="228600" progId="Equation.3">
                  <p:embed/>
                  <p:pic>
                    <p:nvPicPr>
                      <p:cNvPr id="0" name="Picture 16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79637" y="4114881"/>
                        <a:ext cx="2216580" cy="66318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4" name="Rectangle 1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5" name="Объект 14"/>
          <p:cNvGraphicFramePr>
            <a:graphicFrameLocks noChangeAspect="1"/>
          </p:cNvGraphicFramePr>
          <p:nvPr>
            <p:extLst>
              <p:ext uri="{D42A27DB-BD31-4B8C-83A1-F6EECF244321}">
                <p14:modId xmlns:p14="http://schemas.microsoft.com/office/powerpoint/2010/main" val="4246857709"/>
              </p:ext>
            </p:extLst>
          </p:nvPr>
        </p:nvGraphicFramePr>
        <p:xfrm>
          <a:off x="6033294" y="4210793"/>
          <a:ext cx="2333082" cy="567269"/>
        </p:xfrm>
        <a:graphic>
          <a:graphicData uri="http://schemas.openxmlformats.org/presentationml/2006/ole">
            <mc:AlternateContent xmlns:mc="http://schemas.openxmlformats.org/markup-compatibility/2006">
              <mc:Choice xmlns:v="urn:schemas-microsoft-com:vml" Requires="v">
                <p:oleObj spid="_x0000_s8444" name="Уравнение" r:id="rId5" imgW="825480" imgH="228600" progId="Equation.3">
                  <p:embed/>
                </p:oleObj>
              </mc:Choice>
              <mc:Fallback>
                <p:oleObj name="Уравнение" r:id="rId5" imgW="825480" imgH="228600" progId="Equation.3">
                  <p:embed/>
                  <p:pic>
                    <p:nvPicPr>
                      <p:cNvPr id="0" name="Picture 16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33294" y="4210793"/>
                        <a:ext cx="2333082" cy="56726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7" name="Объект 16"/>
          <p:cNvGraphicFramePr>
            <a:graphicFrameLocks noChangeAspect="1"/>
          </p:cNvGraphicFramePr>
          <p:nvPr>
            <p:extLst>
              <p:ext uri="{D42A27DB-BD31-4B8C-83A1-F6EECF244321}">
                <p14:modId xmlns:p14="http://schemas.microsoft.com/office/powerpoint/2010/main" val="1708688864"/>
              </p:ext>
            </p:extLst>
          </p:nvPr>
        </p:nvGraphicFramePr>
        <p:xfrm>
          <a:off x="8803453" y="4241151"/>
          <a:ext cx="2464695" cy="676924"/>
        </p:xfrm>
        <a:graphic>
          <a:graphicData uri="http://schemas.openxmlformats.org/presentationml/2006/ole">
            <mc:AlternateContent xmlns:mc="http://schemas.openxmlformats.org/markup-compatibility/2006">
              <mc:Choice xmlns:v="urn:schemas-microsoft-com:vml" Requires="v">
                <p:oleObj spid="_x0000_s8445" name="Уравнение" r:id="rId7" imgW="901440" imgH="241200" progId="Equation.3">
                  <p:embed/>
                </p:oleObj>
              </mc:Choice>
              <mc:Fallback>
                <p:oleObj name="Уравнение" r:id="rId7" imgW="901440" imgH="241200" progId="Equation.3">
                  <p:embed/>
                  <p:pic>
                    <p:nvPicPr>
                      <p:cNvPr id="0" name="Picture 16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3453" y="4241151"/>
                        <a:ext cx="2464695" cy="67692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8" name="Rectangle 1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9" name="Объект 18"/>
          <p:cNvGraphicFramePr>
            <a:graphicFrameLocks noChangeAspect="1"/>
          </p:cNvGraphicFramePr>
          <p:nvPr>
            <p:extLst>
              <p:ext uri="{D42A27DB-BD31-4B8C-83A1-F6EECF244321}">
                <p14:modId xmlns:p14="http://schemas.microsoft.com/office/powerpoint/2010/main" val="1651297700"/>
              </p:ext>
            </p:extLst>
          </p:nvPr>
        </p:nvGraphicFramePr>
        <p:xfrm>
          <a:off x="1177612" y="5187436"/>
          <a:ext cx="1936124" cy="1121776"/>
        </p:xfrm>
        <a:graphic>
          <a:graphicData uri="http://schemas.openxmlformats.org/presentationml/2006/ole">
            <mc:AlternateContent xmlns:mc="http://schemas.openxmlformats.org/markup-compatibility/2006">
              <mc:Choice xmlns:v="urn:schemas-microsoft-com:vml" Requires="v">
                <p:oleObj spid="_x0000_s8446" name="Уравнение" r:id="rId9" imgW="672840" imgH="393480" progId="Equation.3">
                  <p:embed/>
                </p:oleObj>
              </mc:Choice>
              <mc:Fallback>
                <p:oleObj name="Уравнение" r:id="rId9" imgW="672840" imgH="393480" progId="Equation.3">
                  <p:embed/>
                  <p:pic>
                    <p:nvPicPr>
                      <p:cNvPr id="0" name="Picture 16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77612" y="5187436"/>
                        <a:ext cx="1936124" cy="112177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 name="Rectangle 1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1" name="Объект 20"/>
          <p:cNvGraphicFramePr>
            <a:graphicFrameLocks noChangeAspect="1"/>
          </p:cNvGraphicFramePr>
          <p:nvPr>
            <p:extLst>
              <p:ext uri="{D42A27DB-BD31-4B8C-83A1-F6EECF244321}">
                <p14:modId xmlns:p14="http://schemas.microsoft.com/office/powerpoint/2010/main" val="126217826"/>
              </p:ext>
            </p:extLst>
          </p:nvPr>
        </p:nvGraphicFramePr>
        <p:xfrm>
          <a:off x="3760631" y="5241701"/>
          <a:ext cx="1580859" cy="1143600"/>
        </p:xfrm>
        <a:graphic>
          <a:graphicData uri="http://schemas.openxmlformats.org/presentationml/2006/ole">
            <mc:AlternateContent xmlns:mc="http://schemas.openxmlformats.org/markup-compatibility/2006">
              <mc:Choice xmlns:v="urn:schemas-microsoft-com:vml" Requires="v">
                <p:oleObj spid="_x0000_s8447" name="Уравнение" r:id="rId11" imgW="596880" imgH="431640" progId="Equation.3">
                  <p:embed/>
                </p:oleObj>
              </mc:Choice>
              <mc:Fallback>
                <p:oleObj name="Уравнение" r:id="rId11" imgW="596880" imgH="431640" progId="Equation.3">
                  <p:embed/>
                  <p:pic>
                    <p:nvPicPr>
                      <p:cNvPr id="0" name="Picture 16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760631" y="5241701"/>
                        <a:ext cx="1580859" cy="1143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2" name="Rectangle 19"/>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3" name="Объект 22"/>
          <p:cNvGraphicFramePr>
            <a:graphicFrameLocks noChangeAspect="1"/>
          </p:cNvGraphicFramePr>
          <p:nvPr>
            <p:extLst>
              <p:ext uri="{D42A27DB-BD31-4B8C-83A1-F6EECF244321}">
                <p14:modId xmlns:p14="http://schemas.microsoft.com/office/powerpoint/2010/main" val="3414127967"/>
              </p:ext>
            </p:extLst>
          </p:nvPr>
        </p:nvGraphicFramePr>
        <p:xfrm>
          <a:off x="5834396" y="5289193"/>
          <a:ext cx="1512648" cy="1087808"/>
        </p:xfrm>
        <a:graphic>
          <a:graphicData uri="http://schemas.openxmlformats.org/presentationml/2006/ole">
            <mc:AlternateContent xmlns:mc="http://schemas.openxmlformats.org/markup-compatibility/2006">
              <mc:Choice xmlns:v="urn:schemas-microsoft-com:vml" Requires="v">
                <p:oleObj spid="_x0000_s8448" name="Уравнение" r:id="rId13" imgW="634680" imgH="457200" progId="Equation.3">
                  <p:embed/>
                </p:oleObj>
              </mc:Choice>
              <mc:Fallback>
                <p:oleObj name="Уравнение" r:id="rId13" imgW="634680" imgH="457200" progId="Equation.3">
                  <p:embed/>
                  <p:pic>
                    <p:nvPicPr>
                      <p:cNvPr id="0" name="Picture 16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834396" y="5289193"/>
                        <a:ext cx="1512648" cy="108780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4" name="Rectangle 2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5" name="Объект 24"/>
          <p:cNvGraphicFramePr>
            <a:graphicFrameLocks noChangeAspect="1"/>
          </p:cNvGraphicFramePr>
          <p:nvPr>
            <p:extLst>
              <p:ext uri="{D42A27DB-BD31-4B8C-83A1-F6EECF244321}">
                <p14:modId xmlns:p14="http://schemas.microsoft.com/office/powerpoint/2010/main" val="172482294"/>
              </p:ext>
            </p:extLst>
          </p:nvPr>
        </p:nvGraphicFramePr>
        <p:xfrm>
          <a:off x="7684548" y="5289193"/>
          <a:ext cx="1356421" cy="951256"/>
        </p:xfrm>
        <a:graphic>
          <a:graphicData uri="http://schemas.openxmlformats.org/presentationml/2006/ole">
            <mc:AlternateContent xmlns:mc="http://schemas.openxmlformats.org/markup-compatibility/2006">
              <mc:Choice xmlns:v="urn:schemas-microsoft-com:vml" Requires="v">
                <p:oleObj spid="_x0000_s8449" name="Уравнение" r:id="rId15" imgW="609480" imgH="431640" progId="Equation.3">
                  <p:embed/>
                </p:oleObj>
              </mc:Choice>
              <mc:Fallback>
                <p:oleObj name="Уравнение" r:id="rId15" imgW="609480" imgH="431640" progId="Equation.3">
                  <p:embed/>
                  <p:pic>
                    <p:nvPicPr>
                      <p:cNvPr id="0" name="Picture 167"/>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684548" y="5289193"/>
                        <a:ext cx="1356421" cy="95125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6" name="Rectangle 2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7" name="Объект 26"/>
          <p:cNvGraphicFramePr>
            <a:graphicFrameLocks noChangeAspect="1"/>
          </p:cNvGraphicFramePr>
          <p:nvPr>
            <p:extLst>
              <p:ext uri="{D42A27DB-BD31-4B8C-83A1-F6EECF244321}">
                <p14:modId xmlns:p14="http://schemas.microsoft.com/office/powerpoint/2010/main" val="503320977"/>
              </p:ext>
            </p:extLst>
          </p:nvPr>
        </p:nvGraphicFramePr>
        <p:xfrm>
          <a:off x="9543245" y="5321045"/>
          <a:ext cx="1405407" cy="1048516"/>
        </p:xfrm>
        <a:graphic>
          <a:graphicData uri="http://schemas.openxmlformats.org/presentationml/2006/ole">
            <mc:AlternateContent xmlns:mc="http://schemas.openxmlformats.org/markup-compatibility/2006">
              <mc:Choice xmlns:v="urn:schemas-microsoft-com:vml" Requires="v">
                <p:oleObj spid="_x0000_s8450" name="Уравнение" r:id="rId17" imgW="647640" imgH="482400" progId="Equation.3">
                  <p:embed/>
                </p:oleObj>
              </mc:Choice>
              <mc:Fallback>
                <p:oleObj name="Уравнение" r:id="rId17" imgW="647640" imgH="482400" progId="Equation.3">
                  <p:embed/>
                  <p:pic>
                    <p:nvPicPr>
                      <p:cNvPr id="0" name="Picture 168"/>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9543245" y="5321045"/>
                        <a:ext cx="1405407" cy="104851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8" name="Rectangle 25"/>
          <p:cNvSpPr>
            <a:spLocks noChangeArrowheads="1"/>
          </p:cNvSpPr>
          <p:nvPr/>
        </p:nvSpPr>
        <p:spPr bwMode="auto">
          <a:xfrm>
            <a:off x="2381250" y="427411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9" name="Объект 28"/>
          <p:cNvGraphicFramePr>
            <a:graphicFrameLocks noChangeAspect="1"/>
          </p:cNvGraphicFramePr>
          <p:nvPr>
            <p:extLst>
              <p:ext uri="{D42A27DB-BD31-4B8C-83A1-F6EECF244321}">
                <p14:modId xmlns:p14="http://schemas.microsoft.com/office/powerpoint/2010/main" val="4266093302"/>
              </p:ext>
            </p:extLst>
          </p:nvPr>
        </p:nvGraphicFramePr>
        <p:xfrm>
          <a:off x="649579" y="4029075"/>
          <a:ext cx="2208770" cy="619125"/>
        </p:xfrm>
        <a:graphic>
          <a:graphicData uri="http://schemas.openxmlformats.org/presentationml/2006/ole">
            <mc:AlternateContent xmlns:mc="http://schemas.openxmlformats.org/markup-compatibility/2006">
              <mc:Choice xmlns:v="urn:schemas-microsoft-com:vml" Requires="v">
                <p:oleObj spid="_x0000_s8451" name="Уравнение" r:id="rId19" imgW="825500" imgH="228600" progId="Equation.3">
                  <p:embed/>
                </p:oleObj>
              </mc:Choice>
              <mc:Fallback>
                <p:oleObj name="Уравнение" r:id="rId19" imgW="825500" imgH="228600" progId="Equation.3">
                  <p:embed/>
                  <p:pic>
                    <p:nvPicPr>
                      <p:cNvPr id="0" name="Picture 169"/>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649579" y="4029075"/>
                        <a:ext cx="2208770" cy="619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2347083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3639" y="0"/>
            <a:ext cx="11771290" cy="6194739"/>
          </a:xfrm>
        </p:spPr>
        <p:txBody>
          <a:bodyPr>
            <a:normAutofit fontScale="90000"/>
          </a:bodyPr>
          <a:lstStyle/>
          <a:p>
            <a:r>
              <a:rPr lang="en-US" dirty="0"/>
              <a:t> </a:t>
            </a:r>
            <a:r>
              <a:rPr lang="ru-RU" dirty="0"/>
              <a:t/>
            </a:r>
            <a:br>
              <a:rPr lang="ru-RU" dirty="0"/>
            </a:br>
            <a:r>
              <a:rPr lang="en-US" dirty="0" smtClean="0"/>
              <a:t/>
            </a:r>
            <a:br>
              <a:rPr lang="en-US" dirty="0" smtClean="0"/>
            </a:br>
            <a:r>
              <a:rPr lang="en-US" dirty="0"/>
              <a:t/>
            </a:r>
            <a:br>
              <a:rPr lang="en-US" dirty="0"/>
            </a:br>
            <a:r>
              <a:rPr lang="en-US" dirty="0" smtClean="0"/>
              <a:t/>
            </a:r>
            <a:br>
              <a:rPr lang="en-US" dirty="0" smtClean="0"/>
            </a:br>
            <a:r>
              <a:rPr lang="en-US" dirty="0"/>
              <a:t/>
            </a:r>
            <a:br>
              <a:rPr lang="en-US" dirty="0"/>
            </a:br>
            <a:endParaRPr lang="ru-RU" dirty="0"/>
          </a:p>
        </p:txBody>
      </p:sp>
      <p:sp>
        <p:nvSpPr>
          <p:cNvPr id="5" name="Блок-схема: перфолента 4"/>
          <p:cNvSpPr/>
          <p:nvPr/>
        </p:nvSpPr>
        <p:spPr>
          <a:xfrm>
            <a:off x="579549" y="1777285"/>
            <a:ext cx="11500834" cy="4868214"/>
          </a:xfrm>
          <a:prstGeom prst="flowChartPunchedTape">
            <a:avLst/>
          </a:prstGeom>
          <a:solidFill>
            <a:srgbClr val="FF0000"/>
          </a:solidFill>
        </p:spPr>
        <p:style>
          <a:lnRef idx="1">
            <a:schemeClr val="accent3"/>
          </a:lnRef>
          <a:fillRef idx="2">
            <a:schemeClr val="accent3"/>
          </a:fillRef>
          <a:effectRef idx="1">
            <a:schemeClr val="accent3"/>
          </a:effectRef>
          <a:fontRef idx="minor">
            <a:schemeClr val="dk1"/>
          </a:fontRef>
        </p:style>
        <p:txBody>
          <a:bodyPr rtlCol="0" anchor="ctr"/>
          <a:lstStyle/>
          <a:p>
            <a:pPr marL="514350" indent="-51435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Tezliklar</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planining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qutbi</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tezligi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nolga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bo’lgan</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nuqtalarni</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tasvirlaydi</a:t>
            </a:r>
            <a:r>
              <a:rPr lang="en-US" sz="3200" dirty="0" smtClean="0">
                <a:latin typeface="Times New Roman" panose="02020603050405020304" pitchFamily="18" charset="0"/>
                <a:cs typeface="Times New Roman" panose="02020603050405020304" pitchFamily="18" charset="0"/>
              </a:rPr>
              <a:t>.</a:t>
            </a:r>
          </a:p>
          <a:p>
            <a:pPr marL="514350" indent="-51435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Qutbda</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boshlanadigan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vektorlar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absolyut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tezliklarni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ifodalaydi</a:t>
            </a:r>
            <a:r>
              <a:rPr lang="en-US" sz="3200" dirty="0" smtClean="0">
                <a:latin typeface="Times New Roman" panose="02020603050405020304" pitchFamily="18" charset="0"/>
                <a:cs typeface="Times New Roman" panose="02020603050405020304" pitchFamily="18" charset="0"/>
              </a:rPr>
              <a:t>.</a:t>
            </a:r>
          </a:p>
          <a:p>
            <a:pPr marL="514350" indent="-51435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Absolyut</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tezliklar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uchlarini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tutashtiradigan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vektorlar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nisbiy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tezliklarni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ifodalaydi</a:t>
            </a:r>
            <a:r>
              <a:rPr lang="en-US" sz="3200" dirty="0">
                <a:latin typeface="Times New Roman" panose="02020603050405020304" pitchFamily="18" charset="0"/>
                <a:cs typeface="Times New Roman" panose="02020603050405020304" pitchFamily="18" charset="0"/>
              </a:rPr>
              <a:t>.</a:t>
            </a:r>
            <a:endParaRPr lang="ru-RU" sz="3200" dirty="0"/>
          </a:p>
        </p:txBody>
      </p:sp>
      <p:sp>
        <p:nvSpPr>
          <p:cNvPr id="6" name="Блок-схема: альтернативный процесс 5"/>
          <p:cNvSpPr/>
          <p:nvPr/>
        </p:nvSpPr>
        <p:spPr>
          <a:xfrm>
            <a:off x="746974" y="270457"/>
            <a:ext cx="10019763" cy="1223492"/>
          </a:xfrm>
          <a:prstGeom prst="flowChartAlternateProcess">
            <a:avLst/>
          </a:prstGeom>
          <a:solidFill>
            <a:schemeClr val="accent1"/>
          </a:solidFill>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b="1" dirty="0" smtClean="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a:p>
            <a:pPr algn="ctr"/>
            <a:r>
              <a:rPr lang="en-US" sz="4000" b="1" dirty="0" err="1" smtClean="0">
                <a:latin typeface="Times New Roman" panose="02020603050405020304" pitchFamily="18" charset="0"/>
                <a:cs typeface="Times New Roman" panose="02020603050405020304" pitchFamily="18" charset="0"/>
              </a:rPr>
              <a:t>Tezliklar</a:t>
            </a:r>
            <a:r>
              <a:rPr lang="en-US" sz="4000" b="1" dirty="0" smtClean="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planlarining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tasviriy</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hossalari</a:t>
            </a:r>
            <a:r>
              <a:rPr lang="en-US" sz="4000" b="1" dirty="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r>
              <a:rPr lang="ru-RU" dirty="0"/>
              <a:t/>
            </a:r>
            <a:br>
              <a:rPr lang="ru-RU" dirty="0"/>
            </a:br>
            <a:endParaRPr lang="ru-RU" dirty="0"/>
          </a:p>
        </p:txBody>
      </p:sp>
      <p:sp>
        <p:nvSpPr>
          <p:cNvPr id="9" name="Стрелка вниз 8"/>
          <p:cNvSpPr/>
          <p:nvPr/>
        </p:nvSpPr>
        <p:spPr>
          <a:xfrm>
            <a:off x="3709116" y="1493949"/>
            <a:ext cx="759853" cy="1326524"/>
          </a:xfrm>
          <a:prstGeom prst="down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2503491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20462" y="609600"/>
            <a:ext cx="10676586" cy="5726806"/>
          </a:xfrm>
        </p:spPr>
        <p:txBody>
          <a:bodyPr>
            <a:normAutofit/>
          </a:bodyPr>
          <a:lstStyle/>
          <a:p>
            <a:pPr algn="ctr"/>
            <a:r>
              <a:rPr lang="en-US" b="1" dirty="0" err="1">
                <a:latin typeface="Times New Roman" panose="02020603050405020304" pitchFamily="18" charset="0"/>
                <a:cs typeface="Times New Roman" panose="02020603050405020304" pitchFamily="18" charset="0"/>
              </a:rPr>
              <a:t>Tezlanishlar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planini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qurish</a:t>
            </a:r>
            <a:r>
              <a:rPr lang="en-US" b="1" dirty="0">
                <a:latin typeface="Times New Roman" panose="02020603050405020304" pitchFamily="18" charset="0"/>
                <a:cs typeface="Times New Roman" panose="02020603050405020304" pitchFamily="18" charset="0"/>
              </a:rPr>
              <a:t>.</a:t>
            </a:r>
            <a:r>
              <a:rPr lang="ru-RU" dirty="0"/>
              <a:t/>
            </a:r>
            <a:br>
              <a:rPr lang="ru-RU" dirty="0"/>
            </a:br>
            <a:r>
              <a:rPr lang="en-US" dirty="0"/>
              <a:t> </a:t>
            </a:r>
            <a:r>
              <a:rPr lang="ru-RU" dirty="0"/>
              <a:t/>
            </a:r>
            <a:br>
              <a:rPr lang="ru-RU" dirty="0"/>
            </a:br>
            <a:r>
              <a:rPr lang="en-US" dirty="0"/>
              <a:t>	</a:t>
            </a:r>
            <a:r>
              <a:rPr lang="en-US" sz="4000" dirty="0" err="1" smtClean="0"/>
              <a:t>Nuqtalar</a:t>
            </a:r>
            <a:r>
              <a:rPr lang="en-US" sz="4000" dirty="0" smtClean="0"/>
              <a:t> </a:t>
            </a:r>
            <a:r>
              <a:rPr lang="en-US" sz="4000" dirty="0" err="1" smtClean="0">
                <a:latin typeface="Times New Roman" panose="02020603050405020304" pitchFamily="18" charset="0"/>
                <a:cs typeface="Times New Roman" panose="02020603050405020304" pitchFamily="18" charset="0"/>
              </a:rPr>
              <a:t>tezliklari</a:t>
            </a:r>
            <a:r>
              <a:rPr lang="en-US" sz="4000" dirty="0" smtClean="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mexanizmda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tezlik</a:t>
            </a:r>
            <a:r>
              <a:rPr lang="en-US" sz="4000" dirty="0">
                <a:latin typeface="Times New Roman" panose="02020603050405020304" pitchFamily="18" charset="0"/>
                <a:cs typeface="Times New Roman" panose="02020603050405020304" pitchFamily="18" charset="0"/>
              </a:rPr>
              <a:t> </a:t>
            </a:r>
            <a:r>
              <a:rPr lang="uz-Cyrl-UZ" sz="4000" dirty="0">
                <a:latin typeface="Times New Roman" panose="02020603050405020304" pitchFamily="18" charset="0"/>
                <a:cs typeface="Times New Roman" panose="02020603050405020304" pitchFamily="18" charset="0"/>
              </a:rPr>
              <a:t>plan</a:t>
            </a:r>
            <a:r>
              <a:rPr lang="en-US" sz="4000" dirty="0">
                <a:latin typeface="Times New Roman" panose="02020603050405020304" pitchFamily="18" charset="0"/>
                <a:cs typeface="Times New Roman" panose="02020603050405020304" pitchFamily="18" charset="0"/>
              </a:rPr>
              <a:t>i </a:t>
            </a:r>
            <a:r>
              <a:rPr lang="en-US" sz="4000" dirty="0" err="1">
                <a:latin typeface="Times New Roman" panose="02020603050405020304" pitchFamily="18" charset="0"/>
                <a:cs typeface="Times New Roman" panose="02020603050405020304" pitchFamily="18" charset="0"/>
              </a:rPr>
              <a:t>yordamida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topilsa</a:t>
            </a:r>
            <a:r>
              <a:rPr lang="en-US" sz="4000" dirty="0">
                <a:latin typeface="Times New Roman" panose="02020603050405020304" pitchFamily="18" charset="0"/>
                <a:cs typeface="Times New Roman" panose="02020603050405020304" pitchFamily="18" charset="0"/>
              </a:rPr>
              <a:t>, </a:t>
            </a:r>
            <a:r>
              <a:rPr lang="en-US" sz="4000" dirty="0" err="1" smtClean="0"/>
              <a:t>nuqtalar</a:t>
            </a:r>
            <a:r>
              <a:rPr lang="en-US" sz="4000" dirty="0" smtClean="0"/>
              <a:t> </a:t>
            </a:r>
            <a:r>
              <a:rPr lang="en-US" sz="4000" dirty="0" err="1" smtClean="0">
                <a:latin typeface="Times New Roman" panose="02020603050405020304" pitchFamily="18" charset="0"/>
                <a:cs typeface="Times New Roman" panose="02020603050405020304" pitchFamily="18" charset="0"/>
              </a:rPr>
              <a:t>tezlanishlari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mexanizmda</a:t>
            </a:r>
            <a:r>
              <a:rPr lang="en-US" sz="4000" dirty="0" smtClean="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tezlanishlar</a:t>
            </a:r>
            <a:r>
              <a:rPr lang="en-US" sz="4000" dirty="0">
                <a:latin typeface="Times New Roman" panose="02020603050405020304" pitchFamily="18" charset="0"/>
                <a:cs typeface="Times New Roman" panose="02020603050405020304" pitchFamily="18" charset="0"/>
              </a:rPr>
              <a:t> </a:t>
            </a:r>
            <a:r>
              <a:rPr lang="uz-Cyrl-UZ" sz="4000" dirty="0">
                <a:latin typeface="Times New Roman" panose="02020603050405020304" pitchFamily="18" charset="0"/>
                <a:cs typeface="Times New Roman" panose="02020603050405020304" pitchFamily="18" charset="0"/>
              </a:rPr>
              <a:t>plan</a:t>
            </a:r>
            <a:r>
              <a:rPr lang="en-US" sz="4000" dirty="0" err="1">
                <a:latin typeface="Times New Roman" panose="02020603050405020304" pitchFamily="18" charset="0"/>
                <a:cs typeface="Times New Roman" panose="02020603050405020304" pitchFamily="18" charset="0"/>
              </a:rPr>
              <a:t>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yordamida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topiladi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Tezlanish</a:t>
            </a:r>
            <a:r>
              <a:rPr lang="en-US" sz="4000" dirty="0">
                <a:latin typeface="Times New Roman" panose="02020603050405020304" pitchFamily="18" charset="0"/>
                <a:cs typeface="Times New Roman" panose="02020603050405020304" pitchFamily="18" charset="0"/>
              </a:rPr>
              <a:t> </a:t>
            </a:r>
            <a:r>
              <a:rPr lang="uz-Cyrl-UZ" sz="4000" dirty="0">
                <a:latin typeface="Times New Roman" panose="02020603050405020304" pitchFamily="18" charset="0"/>
                <a:cs typeface="Times New Roman" panose="02020603050405020304" pitchFamily="18" charset="0"/>
              </a:rPr>
              <a:t>plan</a:t>
            </a:r>
            <a:r>
              <a:rPr lang="en-US" sz="4000" dirty="0">
                <a:latin typeface="Times New Roman" panose="02020603050405020304" pitchFamily="18" charset="0"/>
                <a:cs typeface="Times New Roman" panose="02020603050405020304" pitchFamily="18" charset="0"/>
              </a:rPr>
              <a:t>i – </a:t>
            </a:r>
            <a:r>
              <a:rPr lang="en-US" sz="4000" dirty="0" err="1">
                <a:latin typeface="Times New Roman" panose="02020603050405020304" pitchFamily="18" charset="0"/>
                <a:cs typeface="Times New Roman" panose="02020603050405020304" pitchFamily="18" charset="0"/>
              </a:rPr>
              <a:t>bu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nuqtaning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absolyut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nisbiy</a:t>
            </a:r>
            <a:r>
              <a:rPr lang="en-US" sz="4000" dirty="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tezlanishlar</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vektorlaridan</a:t>
            </a:r>
            <a:r>
              <a:rPr lang="en-US" sz="4000" dirty="0" smtClean="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qurilgan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ko’pburchakdir</a:t>
            </a:r>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4474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437882" y="167425"/>
            <a:ext cx="11565227" cy="1506828"/>
          </a:xfrm>
          <a:prstGeom prst="ellipse">
            <a:avLst/>
          </a:prstGeom>
          <a:solidFill>
            <a:srgbClr val="FFFF00"/>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4800" dirty="0" err="1" smtClean="0">
                <a:latin typeface="Times New Roman" panose="02020603050405020304" pitchFamily="18" charset="0"/>
                <a:cs typeface="Times New Roman" panose="02020603050405020304" pitchFamily="18" charset="0"/>
              </a:rPr>
              <a:t>Tezlanish</a:t>
            </a:r>
            <a:r>
              <a:rPr lang="en-US" sz="4800" dirty="0" smtClean="0">
                <a:latin typeface="Times New Roman" panose="02020603050405020304" pitchFamily="18" charset="0"/>
                <a:cs typeface="Times New Roman" panose="02020603050405020304" pitchFamily="18" charset="0"/>
              </a:rPr>
              <a:t> </a:t>
            </a:r>
            <a:r>
              <a:rPr lang="en-US" sz="4800" dirty="0" err="1" smtClean="0">
                <a:latin typeface="Times New Roman" panose="02020603050405020304" pitchFamily="18" charset="0"/>
                <a:cs typeface="Times New Roman" panose="02020603050405020304" pitchFamily="18" charset="0"/>
              </a:rPr>
              <a:t>vektor</a:t>
            </a:r>
            <a:r>
              <a:rPr lang="en-US" sz="4800" dirty="0" smtClean="0">
                <a:latin typeface="Times New Roman" panose="02020603050405020304" pitchFamily="18" charset="0"/>
                <a:cs typeface="Times New Roman" panose="02020603050405020304" pitchFamily="18" charset="0"/>
              </a:rPr>
              <a:t> </a:t>
            </a:r>
            <a:r>
              <a:rPr lang="en-US" sz="4800" dirty="0" err="1" smtClean="0">
                <a:latin typeface="Times New Roman" panose="02020603050405020304" pitchFamily="18" charset="0"/>
                <a:cs typeface="Times New Roman" panose="02020603050405020304" pitchFamily="18" charset="0"/>
              </a:rPr>
              <a:t>tenglamalari</a:t>
            </a:r>
            <a:endParaRPr lang="ru-RU" sz="4800" dirty="0">
              <a:latin typeface="Times New Roman" panose="02020603050405020304" pitchFamily="18" charset="0"/>
              <a:cs typeface="Times New Roman" panose="02020603050405020304" pitchFamily="18" charset="0"/>
            </a:endParaRPr>
          </a:p>
        </p:txBody>
      </p:sp>
      <p:sp>
        <p:nvSpPr>
          <p:cNvPr id="3" name="Скругленный прямоугольник 2"/>
          <p:cNvSpPr/>
          <p:nvPr/>
        </p:nvSpPr>
        <p:spPr>
          <a:xfrm>
            <a:off x="850006" y="1519707"/>
            <a:ext cx="10728101" cy="533829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4" name="Rectangle 2"/>
          <p:cNvSpPr>
            <a:spLocks noChangeArrowheads="1"/>
          </p:cNvSpPr>
          <p:nvPr/>
        </p:nvSpPr>
        <p:spPr bwMode="auto">
          <a:xfrm>
            <a:off x="-193183" y="-12878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1113765236"/>
              </p:ext>
            </p:extLst>
          </p:nvPr>
        </p:nvGraphicFramePr>
        <p:xfrm>
          <a:off x="1893888" y="1811337"/>
          <a:ext cx="6812230" cy="5005043"/>
        </p:xfrm>
        <a:graphic>
          <a:graphicData uri="http://schemas.openxmlformats.org/presentationml/2006/ole">
            <mc:AlternateContent xmlns:mc="http://schemas.openxmlformats.org/markup-compatibility/2006">
              <mc:Choice xmlns:v="urn:schemas-microsoft-com:vml" Requires="v">
                <p:oleObj spid="_x0000_s10263" name="Уравнение" r:id="rId3" imgW="1815840" imgH="2641320" progId="Equation.3">
                  <p:embed/>
                </p:oleObj>
              </mc:Choice>
              <mc:Fallback>
                <p:oleObj name="Уравнение" r:id="rId3" imgW="1815840" imgH="2641320" progId="Equation.3">
                  <p:embed/>
                  <p:pic>
                    <p:nvPicPr>
                      <p:cNvPr id="0"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3888" y="1811337"/>
                        <a:ext cx="6812230" cy="500504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379904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18941" y="86805"/>
            <a:ext cx="11639229" cy="6648845"/>
          </a:xfrm>
        </p:spPr>
        <p:txBody>
          <a:bodyPr>
            <a:normAutofit fontScale="90000"/>
          </a:bodyPr>
          <a:lstStyle/>
          <a:p>
            <a:pPr algn="just"/>
            <a:r>
              <a:rPr lang="en-US" sz="4000" dirty="0" smtClean="0">
                <a:latin typeface="Times New Roman" panose="02020603050405020304" pitchFamily="18" charset="0"/>
                <a:cs typeface="Times New Roman" panose="02020603050405020304" pitchFamily="18" charset="0"/>
              </a:rPr>
              <a:t/>
            </a:r>
            <a:br>
              <a:rPr lang="en-US" sz="4000" dirty="0" smtClean="0">
                <a:latin typeface="Times New Roman" panose="02020603050405020304" pitchFamily="18" charset="0"/>
                <a:cs typeface="Times New Roman" panose="02020603050405020304" pitchFamily="18" charset="0"/>
              </a:rPr>
            </a:br>
            <a:r>
              <a:rPr lang="en-US" sz="4000" dirty="0" smtClean="0">
                <a:latin typeface="Times New Roman" panose="02020603050405020304" pitchFamily="18" charset="0"/>
                <a:cs typeface="Times New Roman" panose="02020603050405020304" pitchFamily="18" charset="0"/>
              </a:rPr>
              <a:t>	</a:t>
            </a:r>
            <a:r>
              <a:rPr lang="uz-Cyrl-UZ" sz="3600" b="0" dirty="0" smtClean="0">
                <a:solidFill>
                  <a:schemeClr val="tx1"/>
                </a:solidFill>
                <a:latin typeface="Times New Roman" panose="02020603050405020304" pitchFamily="18" charset="0"/>
                <a:cs typeface="Times New Roman" panose="02020603050405020304" pitchFamily="18" charset="0"/>
              </a:rPr>
              <a:t>Tezlanishlar </a:t>
            </a:r>
            <a:r>
              <a:rPr lang="uz-Cyrl-UZ" sz="3600" b="0" dirty="0">
                <a:solidFill>
                  <a:schemeClr val="tx1"/>
                </a:solidFill>
                <a:latin typeface="Times New Roman" panose="02020603050405020304" pitchFamily="18" charset="0"/>
                <a:cs typeface="Times New Roman" panose="02020603050405020304" pitchFamily="18" charset="0"/>
              </a:rPr>
              <a:t>planini qurish kirish bo’g’inida joylashgan nuqtalarning tezlanishini aniqlashdan boshlanadi. O</a:t>
            </a:r>
            <a:r>
              <a:rPr lang="uz-Cyrl-UZ" sz="3600" b="0" baseline="-25000" dirty="0">
                <a:solidFill>
                  <a:schemeClr val="tx1"/>
                </a:solidFill>
                <a:latin typeface="Times New Roman" panose="02020603050405020304" pitchFamily="18" charset="0"/>
                <a:cs typeface="Times New Roman" panose="02020603050405020304" pitchFamily="18" charset="0"/>
              </a:rPr>
              <a:t>1</a:t>
            </a:r>
            <a:r>
              <a:rPr lang="uz-Cyrl-UZ" sz="3600" b="0" dirty="0">
                <a:solidFill>
                  <a:schemeClr val="tx1"/>
                </a:solidFill>
                <a:latin typeface="Times New Roman" panose="02020603050405020304" pitchFamily="18" charset="0"/>
                <a:cs typeface="Times New Roman" panose="02020603050405020304" pitchFamily="18" charset="0"/>
              </a:rPr>
              <a:t> nuqta qo’zg’almas nuqta va uning tezlanishi nolga teng. Tezlanishlar planning qutb o’rnini </a:t>
            </a:r>
            <a:r>
              <a:rPr lang="uz-Cyrl-UZ" sz="3600" b="0" dirty="0" smtClean="0">
                <a:solidFill>
                  <a:schemeClr val="tx1"/>
                </a:solidFill>
                <a:latin typeface="Times New Roman" panose="02020603050405020304" pitchFamily="18" charset="0"/>
                <a:cs typeface="Times New Roman" panose="02020603050405020304" pitchFamily="18" charset="0"/>
              </a:rPr>
              <a:t>tanlaymiz.Shu </a:t>
            </a:r>
            <a:r>
              <a:rPr lang="uz-Cyrl-UZ" sz="3600" b="0" dirty="0">
                <a:solidFill>
                  <a:schemeClr val="tx1"/>
                </a:solidFill>
                <a:latin typeface="Times New Roman" panose="02020603050405020304" pitchFamily="18" charset="0"/>
                <a:cs typeface="Times New Roman" panose="02020603050405020304" pitchFamily="18" charset="0"/>
              </a:rPr>
              <a:t>qutb tezlanishlari nolga teng nuqtalarini joylashtiramiz</a:t>
            </a:r>
            <a:r>
              <a:rPr lang="uz-Cyrl-UZ" sz="3600" b="0" dirty="0" smtClean="0">
                <a:solidFill>
                  <a:schemeClr val="tx1"/>
                </a:solidFill>
                <a:latin typeface="Times New Roman" panose="02020603050405020304" pitchFamily="18" charset="0"/>
                <a:cs typeface="Times New Roman" panose="02020603050405020304" pitchFamily="18" charset="0"/>
              </a:rPr>
              <a:t>,</a:t>
            </a:r>
            <a:r>
              <a:rPr lang="en-US" sz="3600" b="0" dirty="0" smtClean="0">
                <a:solidFill>
                  <a:schemeClr val="tx1"/>
                </a:solidFill>
                <a:latin typeface="Times New Roman" panose="02020603050405020304" pitchFamily="18" charset="0"/>
                <a:cs typeface="Times New Roman" panose="02020603050405020304" pitchFamily="18" charset="0"/>
              </a:rPr>
              <a:t> </a:t>
            </a:r>
            <a:r>
              <a:rPr lang="en-US" sz="3600" b="0" dirty="0" err="1" smtClean="0">
                <a:solidFill>
                  <a:schemeClr val="tx1"/>
                </a:solidFill>
                <a:latin typeface="Times New Roman" panose="02020603050405020304" pitchFamily="18" charset="0"/>
                <a:cs typeface="Times New Roman" panose="02020603050405020304" pitchFamily="18" charset="0"/>
              </a:rPr>
              <a:t>yani</a:t>
            </a:r>
            <a:r>
              <a:rPr lang="uz-Cyrl-UZ" sz="3600" b="0" dirty="0" smtClean="0">
                <a:solidFill>
                  <a:schemeClr val="tx1"/>
                </a:solidFill>
                <a:latin typeface="Times New Roman" panose="02020603050405020304" pitchFamily="18" charset="0"/>
                <a:cs typeface="Times New Roman" panose="02020603050405020304" pitchFamily="18" charset="0"/>
              </a:rPr>
              <a:t> </a:t>
            </a:r>
            <a:r>
              <a:rPr lang="uz-Cyrl-UZ" sz="3600" b="0" dirty="0">
                <a:solidFill>
                  <a:schemeClr val="tx1"/>
                </a:solidFill>
                <a:latin typeface="Times New Roman" panose="02020603050405020304" pitchFamily="18" charset="0"/>
                <a:cs typeface="Times New Roman" panose="02020603050405020304" pitchFamily="18" charset="0"/>
              </a:rPr>
              <a:t>O</a:t>
            </a:r>
            <a:r>
              <a:rPr lang="uz-Cyrl-UZ" sz="3600" b="0" baseline="-25000" dirty="0">
                <a:solidFill>
                  <a:schemeClr val="tx1"/>
                </a:solidFill>
                <a:latin typeface="Times New Roman" panose="02020603050405020304" pitchFamily="18" charset="0"/>
                <a:cs typeface="Times New Roman" panose="02020603050405020304" pitchFamily="18" charset="0"/>
              </a:rPr>
              <a:t>1</a:t>
            </a:r>
            <a:r>
              <a:rPr lang="uz-Cyrl-UZ" sz="3600" b="0" dirty="0">
                <a:solidFill>
                  <a:schemeClr val="tx1"/>
                </a:solidFill>
                <a:latin typeface="Times New Roman" panose="02020603050405020304" pitchFamily="18" charset="0"/>
                <a:cs typeface="Times New Roman" panose="02020603050405020304" pitchFamily="18" charset="0"/>
              </a:rPr>
              <a:t> va O</a:t>
            </a:r>
            <a:r>
              <a:rPr lang="uz-Cyrl-UZ" sz="3600" b="0" baseline="-25000" dirty="0">
                <a:solidFill>
                  <a:schemeClr val="tx1"/>
                </a:solidFill>
                <a:latin typeface="Times New Roman" panose="02020603050405020304" pitchFamily="18" charset="0"/>
                <a:cs typeface="Times New Roman" panose="02020603050405020304" pitchFamily="18" charset="0"/>
              </a:rPr>
              <a:t>2</a:t>
            </a:r>
            <a:r>
              <a:rPr lang="uz-Cyrl-UZ" sz="3600" b="0" dirty="0">
                <a:solidFill>
                  <a:schemeClr val="tx1"/>
                </a:solidFill>
                <a:latin typeface="Times New Roman" panose="02020603050405020304" pitchFamily="18" charset="0"/>
                <a:cs typeface="Times New Roman" panose="02020603050405020304" pitchFamily="18" charset="0"/>
              </a:rPr>
              <a:t> </a:t>
            </a:r>
            <a:r>
              <a:rPr lang="uz-Cyrl-UZ" sz="3600" b="0" dirty="0" smtClean="0">
                <a:solidFill>
                  <a:schemeClr val="tx1"/>
                </a:solidFill>
                <a:latin typeface="Times New Roman" panose="02020603050405020304" pitchFamily="18" charset="0"/>
                <a:cs typeface="Times New Roman" panose="02020603050405020304" pitchFamily="18" charset="0"/>
              </a:rPr>
              <a:t>nuqtalarini.</a:t>
            </a:r>
            <a:r>
              <a:rPr lang="en-US" sz="3600" b="0" dirty="0" smtClean="0">
                <a:solidFill>
                  <a:schemeClr val="tx1"/>
                </a:solidFill>
                <a:latin typeface="Times New Roman" panose="02020603050405020304" pitchFamily="18" charset="0"/>
                <a:cs typeface="Times New Roman" panose="02020603050405020304" pitchFamily="18" charset="0"/>
              </a:rPr>
              <a:t>A </a:t>
            </a:r>
            <a:r>
              <a:rPr lang="en-US" sz="3600" b="0" dirty="0" err="1">
                <a:solidFill>
                  <a:schemeClr val="tx1"/>
                </a:solidFill>
                <a:latin typeface="Times New Roman" panose="02020603050405020304" pitchFamily="18" charset="0"/>
                <a:cs typeface="Times New Roman" panose="02020603050405020304" pitchFamily="18" charset="0"/>
              </a:rPr>
              <a:t>nuqtaning</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tezlanishi</a:t>
            </a:r>
            <a:r>
              <a:rPr lang="ru-RU" sz="3600" b="0" dirty="0">
                <a:solidFill>
                  <a:schemeClr val="tx1"/>
                </a:solidFill>
                <a:latin typeface="Times New Roman" panose="02020603050405020304" pitchFamily="18" charset="0"/>
                <a:cs typeface="Times New Roman" panose="02020603050405020304" pitchFamily="18" charset="0"/>
              </a:rPr>
              <a:t>:</a:t>
            </a:r>
            <a:br>
              <a:rPr lang="ru-RU" sz="3600" b="0" dirty="0">
                <a:solidFill>
                  <a:schemeClr val="tx1"/>
                </a:solidFill>
                <a:latin typeface="Times New Roman" panose="02020603050405020304" pitchFamily="18" charset="0"/>
                <a:cs typeface="Times New Roman" panose="02020603050405020304" pitchFamily="18" charset="0"/>
              </a:rPr>
            </a:br>
            <a:r>
              <a:rPr lang="en-US" sz="3600" b="0" dirty="0">
                <a:solidFill>
                  <a:schemeClr val="tx1"/>
                </a:solidFill>
                <a:latin typeface="Times New Roman" panose="02020603050405020304" pitchFamily="18" charset="0"/>
                <a:cs typeface="Times New Roman" panose="02020603050405020304" pitchFamily="18" charset="0"/>
              </a:rPr>
              <a:t/>
            </a:r>
            <a:br>
              <a:rPr lang="en-US" sz="3600" b="0" dirty="0">
                <a:solidFill>
                  <a:schemeClr val="tx1"/>
                </a:solidFill>
                <a:latin typeface="Times New Roman" panose="02020603050405020304" pitchFamily="18" charset="0"/>
                <a:cs typeface="Times New Roman" panose="02020603050405020304" pitchFamily="18" charset="0"/>
              </a:rPr>
            </a:br>
            <a:r>
              <a:rPr lang="en-US" sz="3600" b="0" dirty="0" err="1">
                <a:solidFill>
                  <a:schemeClr val="tx1"/>
                </a:solidFill>
                <a:latin typeface="Times New Roman" panose="02020603050405020304" pitchFamily="18" charset="0"/>
                <a:cs typeface="Times New Roman" panose="02020603050405020304" pitchFamily="18" charset="0"/>
              </a:rPr>
              <a:t>Tangensial</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tezlanish</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nolga</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teng</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chunki</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kirish</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bo’g’ini</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o’zgarmas</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tezlik</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bilan</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aylanadi</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va</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uning</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burchak</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tezlanishi</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quyidagicha</a:t>
            </a:r>
            <a:r>
              <a:rPr lang="en-GB" sz="3600" b="0" dirty="0">
                <a:solidFill>
                  <a:schemeClr val="tx1"/>
                </a:solidFill>
                <a:latin typeface="Times New Roman" panose="02020603050405020304" pitchFamily="18" charset="0"/>
                <a:cs typeface="Times New Roman" panose="02020603050405020304" pitchFamily="18" charset="0"/>
              </a:rPr>
              <a:t>:</a:t>
            </a:r>
            <a:r>
              <a:rPr lang="en-US" sz="3600" b="0" dirty="0">
                <a:solidFill>
                  <a:schemeClr val="tx1"/>
                </a:solidFill>
                <a:latin typeface="Times New Roman" panose="02020603050405020304" pitchFamily="18" charset="0"/>
                <a:cs typeface="Times New Roman" panose="02020603050405020304" pitchFamily="18" charset="0"/>
              </a:rPr>
              <a:t> </a:t>
            </a:r>
            <a:r>
              <a:rPr lang="ru-RU" sz="3600" b="0" dirty="0">
                <a:solidFill>
                  <a:schemeClr val="tx1"/>
                </a:solidFill>
                <a:latin typeface="Times New Roman" panose="02020603050405020304" pitchFamily="18" charset="0"/>
                <a:cs typeface="Times New Roman" panose="02020603050405020304" pitchFamily="18" charset="0"/>
              </a:rPr>
              <a:t/>
            </a:r>
            <a:br>
              <a:rPr lang="ru-RU" sz="3600" b="0" dirty="0">
                <a:solidFill>
                  <a:schemeClr val="tx1"/>
                </a:solidFill>
                <a:latin typeface="Times New Roman" panose="02020603050405020304" pitchFamily="18" charset="0"/>
                <a:cs typeface="Times New Roman" panose="02020603050405020304" pitchFamily="18" charset="0"/>
              </a:rPr>
            </a:br>
            <a:r>
              <a:rPr lang="en-US" sz="3600" b="0" dirty="0" smtClean="0">
                <a:solidFill>
                  <a:schemeClr val="tx1"/>
                </a:solidFill>
                <a:latin typeface="Times New Roman" panose="02020603050405020304" pitchFamily="18" charset="0"/>
                <a:cs typeface="Times New Roman" panose="02020603050405020304" pitchFamily="18" charset="0"/>
              </a:rPr>
              <a:t>Normal </a:t>
            </a:r>
            <a:r>
              <a:rPr lang="en-US" sz="3600" b="0" dirty="0" err="1" smtClean="0">
                <a:solidFill>
                  <a:schemeClr val="tx1"/>
                </a:solidFill>
                <a:latin typeface="Times New Roman" panose="02020603050405020304" pitchFamily="18" charset="0"/>
                <a:cs typeface="Times New Roman" panose="02020603050405020304" pitchFamily="18" charset="0"/>
              </a:rPr>
              <a:t>tezlanish</a:t>
            </a:r>
            <a:r>
              <a:rPr lang="en-US" sz="3600" b="0" dirty="0">
                <a:solidFill>
                  <a:schemeClr val="tx1"/>
                </a:solidFill>
                <a:latin typeface="Times New Roman" panose="02020603050405020304" pitchFamily="18" charset="0"/>
                <a:cs typeface="Times New Roman" panose="02020603050405020304" pitchFamily="18" charset="0"/>
              </a:rPr>
              <a:t>:</a:t>
            </a:r>
            <a:r>
              <a:rPr lang="ru-RU" sz="3600" b="0" dirty="0">
                <a:solidFill>
                  <a:schemeClr val="tx1"/>
                </a:solidFill>
                <a:latin typeface="Times New Roman" panose="02020603050405020304" pitchFamily="18" charset="0"/>
                <a:cs typeface="Times New Roman" panose="02020603050405020304" pitchFamily="18" charset="0"/>
              </a:rPr>
              <a:t/>
            </a:r>
            <a:br>
              <a:rPr lang="ru-RU" sz="3600" b="0" dirty="0">
                <a:solidFill>
                  <a:schemeClr val="tx1"/>
                </a:solidFill>
                <a:latin typeface="Times New Roman" panose="02020603050405020304" pitchFamily="18" charset="0"/>
                <a:cs typeface="Times New Roman" panose="02020603050405020304" pitchFamily="18" charset="0"/>
              </a:rPr>
            </a:br>
            <a:endParaRPr lang="ru-RU" sz="3600" b="0" dirty="0">
              <a:solidFill>
                <a:schemeClr val="tx1"/>
              </a:solidFill>
              <a:latin typeface="Times New Roman" panose="02020603050405020304" pitchFamily="18" charset="0"/>
              <a:cs typeface="Times New Roman" panose="02020603050405020304" pitchFamily="18" charset="0"/>
            </a:endParaRPr>
          </a:p>
        </p:txBody>
      </p:sp>
      <p:sp>
        <p:nvSpPr>
          <p:cNvPr id="11" name="Rectangle 12"/>
          <p:cNvSpPr>
            <a:spLocks noChangeArrowheads="1"/>
          </p:cNvSpPr>
          <p:nvPr/>
        </p:nvSpPr>
        <p:spPr bwMode="auto">
          <a:xfrm>
            <a:off x="-167426"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814234064"/>
              </p:ext>
            </p:extLst>
          </p:nvPr>
        </p:nvGraphicFramePr>
        <p:xfrm>
          <a:off x="7189255" y="3880296"/>
          <a:ext cx="4056846" cy="918952"/>
        </p:xfrm>
        <a:graphic>
          <a:graphicData uri="http://schemas.openxmlformats.org/presentationml/2006/ole">
            <mc:AlternateContent xmlns:mc="http://schemas.openxmlformats.org/markup-compatibility/2006">
              <mc:Choice xmlns:v="urn:schemas-microsoft-com:vml" Requires="v">
                <p:oleObj spid="_x0000_s11335" name="Уравнение" r:id="rId3" imgW="825142" imgH="266584" progId="Equation.3">
                  <p:embed/>
                </p:oleObj>
              </mc:Choice>
              <mc:Fallback>
                <p:oleObj name="Уравнение" r:id="rId3" imgW="825142" imgH="266584" progId="Equation.3">
                  <p:embed/>
                  <p:pic>
                    <p:nvPicPr>
                      <p:cNvPr id="0" name="Picture 4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89255" y="3880296"/>
                        <a:ext cx="4056846" cy="91895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4" name="Объект 13"/>
          <p:cNvGraphicFramePr>
            <a:graphicFrameLocks noChangeAspect="1"/>
          </p:cNvGraphicFramePr>
          <p:nvPr>
            <p:extLst>
              <p:ext uri="{D42A27DB-BD31-4B8C-83A1-F6EECF244321}">
                <p14:modId xmlns:p14="http://schemas.microsoft.com/office/powerpoint/2010/main" val="727532250"/>
              </p:ext>
            </p:extLst>
          </p:nvPr>
        </p:nvGraphicFramePr>
        <p:xfrm>
          <a:off x="2666344" y="6125458"/>
          <a:ext cx="2975020" cy="732542"/>
        </p:xfrm>
        <a:graphic>
          <a:graphicData uri="http://schemas.openxmlformats.org/presentationml/2006/ole">
            <mc:AlternateContent xmlns:mc="http://schemas.openxmlformats.org/markup-compatibility/2006">
              <mc:Choice xmlns:v="urn:schemas-microsoft-com:vml" Requires="v">
                <p:oleObj spid="_x0000_s11336" name="Уравнение" r:id="rId5" imgW="1028254" imgH="253890" progId="Equation.3">
                  <p:embed/>
                </p:oleObj>
              </mc:Choice>
              <mc:Fallback>
                <p:oleObj name="Уравнение" r:id="rId5" imgW="1028254" imgH="253890" progId="Equation.3">
                  <p:embed/>
                  <p:pic>
                    <p:nvPicPr>
                      <p:cNvPr id="0" name="Picture 4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66344" y="6125458"/>
                        <a:ext cx="2975020" cy="7325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 name="Rectangle 16"/>
          <p:cNvSpPr>
            <a:spLocks noChangeArrowheads="1"/>
          </p:cNvSpPr>
          <p:nvPr/>
        </p:nvSpPr>
        <p:spPr bwMode="auto">
          <a:xfrm>
            <a:off x="-167426" y="-132523"/>
            <a:ext cx="1240598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4063469925"/>
              </p:ext>
            </p:extLst>
          </p:nvPr>
        </p:nvGraphicFramePr>
        <p:xfrm>
          <a:off x="6589075" y="6077525"/>
          <a:ext cx="2618928" cy="780475"/>
        </p:xfrm>
        <a:graphic>
          <a:graphicData uri="http://schemas.openxmlformats.org/presentationml/2006/ole">
            <mc:AlternateContent xmlns:mc="http://schemas.openxmlformats.org/markup-compatibility/2006">
              <mc:Choice xmlns:v="urn:schemas-microsoft-com:vml" Requires="v">
                <p:oleObj spid="_x0000_s11337" name="Уравнение" r:id="rId7" imgW="812520" imgH="241200" progId="Equation.3">
                  <p:embed/>
                </p:oleObj>
              </mc:Choice>
              <mc:Fallback>
                <p:oleObj name="Уравнение" r:id="rId7" imgW="812520" imgH="241200" progId="Equation.3">
                  <p:embed/>
                  <p:pic>
                    <p:nvPicPr>
                      <p:cNvPr id="0" name="Picture 4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89075" y="6077525"/>
                        <a:ext cx="2618928" cy="7804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8272553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Объект 2"/>
          <p:cNvGraphicFramePr>
            <a:graphicFrameLocks noChangeAspect="1"/>
          </p:cNvGraphicFramePr>
          <p:nvPr>
            <p:extLst>
              <p:ext uri="{D42A27DB-BD31-4B8C-83A1-F6EECF244321}">
                <p14:modId xmlns:p14="http://schemas.microsoft.com/office/powerpoint/2010/main" val="43930459"/>
              </p:ext>
            </p:extLst>
          </p:nvPr>
        </p:nvGraphicFramePr>
        <p:xfrm>
          <a:off x="4851579" y="3339835"/>
          <a:ext cx="3116764" cy="2082788"/>
        </p:xfrm>
        <a:graphic>
          <a:graphicData uri="http://schemas.openxmlformats.org/presentationml/2006/ole">
            <mc:AlternateContent xmlns:mc="http://schemas.openxmlformats.org/markup-compatibility/2006">
              <mc:Choice xmlns:v="urn:schemas-microsoft-com:vml" Requires="v">
                <p:oleObj spid="_x0000_s12317" name="Уравнение" r:id="rId3" imgW="558720" imgH="419040" progId="Equation.3">
                  <p:embed/>
                </p:oleObj>
              </mc:Choice>
              <mc:Fallback>
                <p:oleObj name="Уравнение" r:id="rId3" imgW="558720" imgH="419040" progId="Equation.3">
                  <p:embed/>
                  <p:pic>
                    <p:nvPicPr>
                      <p:cNvPr id="0" name="Picture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1579" y="3339835"/>
                        <a:ext cx="3116764" cy="20827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Овал 3"/>
          <p:cNvSpPr/>
          <p:nvPr/>
        </p:nvSpPr>
        <p:spPr>
          <a:xfrm>
            <a:off x="817502" y="1204071"/>
            <a:ext cx="10869769" cy="1916499"/>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457200" algn="ctr" eaLnBrk="0" fontAlgn="base" hangingPunct="0">
              <a:spcBef>
                <a:spcPct val="0"/>
              </a:spcBef>
              <a:spcAft>
                <a:spcPct val="0"/>
              </a:spcAft>
            </a:pPr>
            <a:r>
              <a:rPr lang="en-US" sz="40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Tezlanishlar</a:t>
            </a:r>
            <a:r>
              <a:rPr lang="en-US" sz="4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planining</a:t>
            </a:r>
            <a:r>
              <a:rPr lang="en-US" sz="40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masshtabi</a:t>
            </a:r>
            <a:r>
              <a:rPr lang="ru-RU" dirty="0" smtClean="0">
                <a:solidFill>
                  <a:schemeClr val="tx1"/>
                </a:solidFill>
                <a:latin typeface="Arial" panose="020B0604020202020204" pitchFamily="34" charset="0"/>
                <a:ea typeface="Times New Roman" panose="02020603050405020304" pitchFamily="18" charset="0"/>
              </a:rPr>
              <a:t>:</a:t>
            </a:r>
            <a:endParaRPr lang="ru-RU" sz="2000" dirty="0">
              <a:solidFill>
                <a:schemeClr val="tx1"/>
              </a:solidFill>
              <a:latin typeface="Arial" panose="020B0604020202020204" pitchFamily="34" charset="0"/>
            </a:endParaRPr>
          </a:p>
          <a:p>
            <a:pPr algn="ctr"/>
            <a:endParaRPr lang="ru-RU" dirty="0"/>
          </a:p>
        </p:txBody>
      </p:sp>
    </p:spTree>
    <p:extLst>
      <p:ext uri="{BB962C8B-B14F-4D97-AF65-F5344CB8AC3E}">
        <p14:creationId xmlns:p14="http://schemas.microsoft.com/office/powerpoint/2010/main" val="14981429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683026" y="715617"/>
            <a:ext cx="2426151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p14="http://schemas.microsoft.com/office/powerpoint/2010/main" val="2295612147"/>
              </p:ext>
            </p:extLst>
          </p:nvPr>
        </p:nvGraphicFramePr>
        <p:xfrm>
          <a:off x="1333500" y="292421"/>
          <a:ext cx="10172700" cy="6222679"/>
        </p:xfrm>
        <a:graphic>
          <a:graphicData uri="http://schemas.openxmlformats.org/presentationml/2006/ole">
            <mc:AlternateContent xmlns:mc="http://schemas.openxmlformats.org/markup-compatibility/2006">
              <mc:Choice xmlns:v="urn:schemas-microsoft-com:vml" Requires="v">
                <p:oleObj spid="_x0000_s13333" r:id="rId3" imgW="12287250" imgH="4914900" progId="">
                  <p:embed/>
                </p:oleObj>
              </mc:Choice>
              <mc:Fallback>
                <p:oleObj r:id="rId3" imgW="12287250" imgH="4914900" progId="">
                  <p:embed/>
                  <p:pic>
                    <p:nvPicPr>
                      <p:cNvPr id="0" name="Picture 12"/>
                      <p:cNvPicPr>
                        <a:picLocks noChangeAspect="1" noChangeArrowheads="1"/>
                      </p:cNvPicPr>
                      <p:nvPr/>
                    </p:nvPicPr>
                    <p:blipFill>
                      <a:blip r:embed="rId4">
                        <a:extLst>
                          <a:ext uri="{28A0092B-C50C-407E-A947-70E740481C1C}">
                            <a14:useLocalDpi xmlns:a14="http://schemas.microsoft.com/office/drawing/2010/main" val="0"/>
                          </a:ext>
                        </a:extLst>
                      </a:blip>
                      <a:srcRect l="41750" t="65067" r="39275" b="143"/>
                      <a:stretch>
                        <a:fillRect/>
                      </a:stretch>
                    </p:blipFill>
                    <p:spPr bwMode="auto">
                      <a:xfrm>
                        <a:off x="1333500" y="292421"/>
                        <a:ext cx="10172700" cy="622267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Овал 3"/>
          <p:cNvSpPr/>
          <p:nvPr/>
        </p:nvSpPr>
        <p:spPr>
          <a:xfrm>
            <a:off x="536714" y="4972050"/>
            <a:ext cx="7902436" cy="1543050"/>
          </a:xfrm>
          <a:prstGeom prst="ellipse">
            <a:avLst/>
          </a:prstGeom>
          <a:solidFill>
            <a:srgbClr val="FF0000"/>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4400" dirty="0" err="1" smtClean="0">
                <a:latin typeface="Times New Roman" panose="02020603050405020304" pitchFamily="18" charset="0"/>
                <a:cs typeface="Times New Roman" panose="02020603050405020304" pitchFamily="18" charset="0"/>
              </a:rPr>
              <a:t>Tezlanishlar</a:t>
            </a:r>
            <a:r>
              <a:rPr lang="en-US" sz="4400" dirty="0" smtClean="0">
                <a:latin typeface="Times New Roman" panose="02020603050405020304" pitchFamily="18" charset="0"/>
                <a:cs typeface="Times New Roman" panose="02020603050405020304" pitchFamily="18" charset="0"/>
              </a:rPr>
              <a:t> </a:t>
            </a:r>
            <a:r>
              <a:rPr lang="en-US" sz="4400" dirty="0" err="1" smtClean="0">
                <a:latin typeface="Times New Roman" panose="02020603050405020304" pitchFamily="18" charset="0"/>
                <a:cs typeface="Times New Roman" panose="02020603050405020304" pitchFamily="18" charset="0"/>
              </a:rPr>
              <a:t>plani</a:t>
            </a:r>
            <a:endParaRPr lang="en-US" sz="4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02137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419100" y="609600"/>
            <a:ext cx="11487150" cy="1276350"/>
          </a:xfrm>
          <a:prstGeom prst="ellipse">
            <a:avLst/>
          </a:prstGeom>
          <a:solidFill>
            <a:srgbClr val="92D050"/>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4000" dirty="0">
                <a:latin typeface="Times New Roman" panose="02020603050405020304" pitchFamily="18" charset="0"/>
                <a:cs typeface="Times New Roman" panose="02020603050405020304" pitchFamily="18" charset="0"/>
              </a:rPr>
              <a:t>Normal </a:t>
            </a:r>
            <a:r>
              <a:rPr lang="en-US" sz="4000" dirty="0" err="1" smtClean="0">
                <a:latin typeface="Times New Roman" panose="02020603050405020304" pitchFamily="18" charset="0"/>
                <a:cs typeface="Times New Roman" panose="02020603050405020304" pitchFamily="18" charset="0"/>
              </a:rPr>
              <a:t>tezlanishlar</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qiymatlarini</a:t>
            </a:r>
            <a:r>
              <a:rPr lang="en-US" sz="4000" dirty="0" smtClean="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hisoblab</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topamiz</a:t>
            </a:r>
            <a:endParaRPr lang="ru-RU" sz="4000" dirty="0">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200025" y="274240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590880989"/>
              </p:ext>
            </p:extLst>
          </p:nvPr>
        </p:nvGraphicFramePr>
        <p:xfrm>
          <a:off x="624184" y="2246312"/>
          <a:ext cx="4932036" cy="1677988"/>
        </p:xfrm>
        <a:graphic>
          <a:graphicData uri="http://schemas.openxmlformats.org/presentationml/2006/ole">
            <mc:AlternateContent xmlns:mc="http://schemas.openxmlformats.org/markup-compatibility/2006">
              <mc:Choice xmlns:v="urn:schemas-microsoft-com:vml" Requires="v">
                <p:oleObj spid="_x0000_s14394" name="Уравнение" r:id="rId3" imgW="1371600" imgH="469800" progId="Equation.3">
                  <p:embed/>
                </p:oleObj>
              </mc:Choice>
              <mc:Fallback>
                <p:oleObj name="Уравнение" r:id="rId3" imgW="1371600" imgH="469800" progId="Equation.3">
                  <p:embed/>
                  <p:pic>
                    <p:nvPicPr>
                      <p:cNvPr id="0" name="Picture 3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184" y="2246312"/>
                        <a:ext cx="4932036" cy="16779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4"/>
          <p:cNvSpPr>
            <a:spLocks noChangeArrowheads="1"/>
          </p:cNvSpPr>
          <p:nvPr/>
        </p:nvSpPr>
        <p:spPr bwMode="auto">
          <a:xfrm>
            <a:off x="1485900" y="34480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288819894"/>
              </p:ext>
            </p:extLst>
          </p:nvPr>
        </p:nvGraphicFramePr>
        <p:xfrm>
          <a:off x="6034180" y="3018170"/>
          <a:ext cx="4976720" cy="1668631"/>
        </p:xfrm>
        <a:graphic>
          <a:graphicData uri="http://schemas.openxmlformats.org/presentationml/2006/ole">
            <mc:AlternateContent xmlns:mc="http://schemas.openxmlformats.org/markup-compatibility/2006">
              <mc:Choice xmlns:v="urn:schemas-microsoft-com:vml" Requires="v">
                <p:oleObj spid="_x0000_s14395" name="Уравнение" r:id="rId5" imgW="1409400" imgH="469800" progId="Equation.3">
                  <p:embed/>
                </p:oleObj>
              </mc:Choice>
              <mc:Fallback>
                <p:oleObj name="Уравнение" r:id="rId5" imgW="1409400" imgH="469800" progId="Equation.3">
                  <p:embed/>
                  <p:pic>
                    <p:nvPicPr>
                      <p:cNvPr id="0" name="Picture 3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34180" y="3018170"/>
                        <a:ext cx="4976720" cy="166863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6"/>
          <p:cNvSpPr>
            <a:spLocks noChangeArrowheads="1"/>
          </p:cNvSpPr>
          <p:nvPr/>
        </p:nvSpPr>
        <p:spPr bwMode="auto">
          <a:xfrm>
            <a:off x="1485900" y="34480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898118046"/>
              </p:ext>
            </p:extLst>
          </p:nvPr>
        </p:nvGraphicFramePr>
        <p:xfrm>
          <a:off x="1638240" y="4999370"/>
          <a:ext cx="4868922" cy="1578535"/>
        </p:xfrm>
        <a:graphic>
          <a:graphicData uri="http://schemas.openxmlformats.org/presentationml/2006/ole">
            <mc:AlternateContent xmlns:mc="http://schemas.openxmlformats.org/markup-compatibility/2006">
              <mc:Choice xmlns:v="urn:schemas-microsoft-com:vml" Requires="v">
                <p:oleObj spid="_x0000_s14396" name="Уравнение" r:id="rId7" imgW="1536480" imgH="495000" progId="Equation.3">
                  <p:embed/>
                </p:oleObj>
              </mc:Choice>
              <mc:Fallback>
                <p:oleObj name="Уравнение" r:id="rId7" imgW="1536480" imgH="495000" progId="Equation.3">
                  <p:embed/>
                  <p:pic>
                    <p:nvPicPr>
                      <p:cNvPr id="0" name="Picture 3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38240" y="4999370"/>
                        <a:ext cx="4868922" cy="157853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7110134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493486" y="174170"/>
            <a:ext cx="11379200" cy="153851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4000" dirty="0" err="1">
                <a:latin typeface="Times New Roman" panose="02020603050405020304" pitchFamily="18" charset="0"/>
                <a:cs typeface="Times New Roman" panose="02020603050405020304" pitchFamily="18" charset="0"/>
              </a:rPr>
              <a:t>Shu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tezlanishlarni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ifodalaydigan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chizmadagi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uzunliklar</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a:p>
            <a:pPr algn="ctr"/>
            <a:endParaRPr lang="ru-RU" dirty="0"/>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055197154"/>
              </p:ext>
            </p:extLst>
          </p:nvPr>
        </p:nvGraphicFramePr>
        <p:xfrm>
          <a:off x="1248229" y="2057399"/>
          <a:ext cx="3212646" cy="2345497"/>
        </p:xfrm>
        <a:graphic>
          <a:graphicData uri="http://schemas.openxmlformats.org/presentationml/2006/ole">
            <mc:AlternateContent xmlns:mc="http://schemas.openxmlformats.org/markup-compatibility/2006">
              <mc:Choice xmlns:v="urn:schemas-microsoft-com:vml" Requires="v">
                <p:oleObj spid="_x0000_s15421" name="Уравнение" r:id="rId3" imgW="634680" imgH="457200" progId="Equation.3">
                  <p:embed/>
                </p:oleObj>
              </mc:Choice>
              <mc:Fallback>
                <p:oleObj name="Уравнение" r:id="rId3" imgW="634680" imgH="457200" progId="Equation.3">
                  <p:embed/>
                  <p:pic>
                    <p:nvPicPr>
                      <p:cNvPr id="0" name="Picture 3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8229" y="2057399"/>
                        <a:ext cx="3212646" cy="234549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999432898"/>
              </p:ext>
            </p:extLst>
          </p:nvPr>
        </p:nvGraphicFramePr>
        <p:xfrm>
          <a:off x="6535631" y="2283556"/>
          <a:ext cx="2942198" cy="2023972"/>
        </p:xfrm>
        <a:graphic>
          <a:graphicData uri="http://schemas.openxmlformats.org/presentationml/2006/ole">
            <mc:AlternateContent xmlns:mc="http://schemas.openxmlformats.org/markup-compatibility/2006">
              <mc:Choice xmlns:v="urn:schemas-microsoft-com:vml" Requires="v">
                <p:oleObj spid="_x0000_s15422" name="Уравнение" r:id="rId5" imgW="672840" imgH="457200" progId="Equation.3">
                  <p:embed/>
                </p:oleObj>
              </mc:Choice>
              <mc:Fallback>
                <p:oleObj name="Уравнение" r:id="rId5" imgW="672840" imgH="457200" progId="Equation.3">
                  <p:embed/>
                  <p:pic>
                    <p:nvPicPr>
                      <p:cNvPr id="0" name="Picture 3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35631" y="2283556"/>
                        <a:ext cx="2942198" cy="202397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1421980960"/>
              </p:ext>
            </p:extLst>
          </p:nvPr>
        </p:nvGraphicFramePr>
        <p:xfrm>
          <a:off x="3573235" y="4164868"/>
          <a:ext cx="3846286" cy="2353183"/>
        </p:xfrm>
        <a:graphic>
          <a:graphicData uri="http://schemas.openxmlformats.org/presentationml/2006/ole">
            <mc:AlternateContent xmlns:mc="http://schemas.openxmlformats.org/markup-compatibility/2006">
              <mc:Choice xmlns:v="urn:schemas-microsoft-com:vml" Requires="v">
                <p:oleObj spid="_x0000_s15423" name="Уравнение" r:id="rId7" imgW="761760" imgH="469800" progId="Equation.3">
                  <p:embed/>
                </p:oleObj>
              </mc:Choice>
              <mc:Fallback>
                <p:oleObj name="Уравнение" r:id="rId7" imgW="761760" imgH="469800" progId="Equation.3">
                  <p:embed/>
                  <p:pic>
                    <p:nvPicPr>
                      <p:cNvPr id="0" name="Picture 3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73235" y="4164868"/>
                        <a:ext cx="3846286" cy="235318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7097178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1233714" y="377371"/>
            <a:ext cx="10043886" cy="1233716"/>
          </a:xfrm>
          <a:prstGeom prst="roundRect">
            <a:avLst/>
          </a:prstGeom>
          <a:solidFill>
            <a:srgbClr val="FF0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4800" dirty="0" err="1">
                <a:latin typeface="Times New Roman" panose="02020603050405020304" pitchFamily="18" charset="0"/>
                <a:cs typeface="Times New Roman" panose="02020603050405020304" pitchFamily="18" charset="0"/>
              </a:rPr>
              <a:t>Tezlanishlarning</a:t>
            </a:r>
            <a:r>
              <a:rPr lang="en-US" sz="4800" dirty="0">
                <a:latin typeface="Times New Roman" panose="02020603050405020304" pitchFamily="18" charset="0"/>
                <a:cs typeface="Times New Roman" panose="02020603050405020304" pitchFamily="18" charset="0"/>
              </a:rPr>
              <a:t> son </a:t>
            </a:r>
            <a:r>
              <a:rPr lang="en-US" sz="4800" dirty="0" err="1">
                <a:latin typeface="Times New Roman" panose="02020603050405020304" pitchFamily="18" charset="0"/>
                <a:cs typeface="Times New Roman" panose="02020603050405020304" pitchFamily="18" charset="0"/>
              </a:rPr>
              <a:t>qiymatlari</a:t>
            </a:r>
            <a:r>
              <a:rPr lang="en-US" sz="4800" dirty="0">
                <a:latin typeface="Times New Roman" panose="02020603050405020304" pitchFamily="18" charset="0"/>
                <a:cs typeface="Times New Roman" panose="02020603050405020304" pitchFamily="18" charset="0"/>
              </a:rPr>
              <a:t>:</a:t>
            </a:r>
            <a:endParaRPr lang="ru-RU" sz="4800" dirty="0">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391277328"/>
              </p:ext>
            </p:extLst>
          </p:nvPr>
        </p:nvGraphicFramePr>
        <p:xfrm>
          <a:off x="873181" y="2245799"/>
          <a:ext cx="3548056" cy="1156155"/>
        </p:xfrm>
        <a:graphic>
          <a:graphicData uri="http://schemas.openxmlformats.org/presentationml/2006/ole">
            <mc:AlternateContent xmlns:mc="http://schemas.openxmlformats.org/markup-compatibility/2006">
              <mc:Choice xmlns:v="urn:schemas-microsoft-com:vml" Requires="v">
                <p:oleObj spid="_x0000_s16493" name="Уравнение" r:id="rId3" imgW="736560" imgH="228600" progId="Equation.3">
                  <p:embed/>
                </p:oleObj>
              </mc:Choice>
              <mc:Fallback>
                <p:oleObj name="Уравнение" r:id="rId3" imgW="736560" imgH="228600" progId="Equation.3">
                  <p:embed/>
                  <p:pic>
                    <p:nvPicPr>
                      <p:cNvPr id="0" name="Picture 5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3181" y="2245799"/>
                        <a:ext cx="3548056" cy="115615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96938416"/>
              </p:ext>
            </p:extLst>
          </p:nvPr>
        </p:nvGraphicFramePr>
        <p:xfrm>
          <a:off x="6572176" y="2106267"/>
          <a:ext cx="4218179" cy="1295687"/>
        </p:xfrm>
        <a:graphic>
          <a:graphicData uri="http://schemas.openxmlformats.org/presentationml/2006/ole">
            <mc:AlternateContent xmlns:mc="http://schemas.openxmlformats.org/markup-compatibility/2006">
              <mc:Choice xmlns:v="urn:schemas-microsoft-com:vml" Requires="v">
                <p:oleObj spid="_x0000_s16494" name="Уравнение" r:id="rId5" imgW="799920" imgH="241200" progId="Equation.3">
                  <p:embed/>
                </p:oleObj>
              </mc:Choice>
              <mc:Fallback>
                <p:oleObj name="Уравнение" r:id="rId5" imgW="799920" imgH="241200" progId="Equation.3">
                  <p:embed/>
                  <p:pic>
                    <p:nvPicPr>
                      <p:cNvPr id="0" name="Picture 5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72176" y="2106267"/>
                        <a:ext cx="4218179" cy="12956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2070184309"/>
              </p:ext>
            </p:extLst>
          </p:nvPr>
        </p:nvGraphicFramePr>
        <p:xfrm>
          <a:off x="873181" y="3825402"/>
          <a:ext cx="3773004" cy="1117606"/>
        </p:xfrm>
        <a:graphic>
          <a:graphicData uri="http://schemas.openxmlformats.org/presentationml/2006/ole">
            <mc:AlternateContent xmlns:mc="http://schemas.openxmlformats.org/markup-compatibility/2006">
              <mc:Choice xmlns:v="urn:schemas-microsoft-com:vml" Requires="v">
                <p:oleObj spid="_x0000_s16495" name="Уравнение" r:id="rId7" imgW="812520" imgH="228600" progId="Equation.3">
                  <p:embed/>
                </p:oleObj>
              </mc:Choice>
              <mc:Fallback>
                <p:oleObj name="Уравнение" r:id="rId7" imgW="812520" imgH="228600" progId="Equation.3">
                  <p:embed/>
                  <p:pic>
                    <p:nvPicPr>
                      <p:cNvPr id="0" name="Picture 5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181" y="3825402"/>
                        <a:ext cx="3773004" cy="111760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1250262708"/>
              </p:ext>
            </p:extLst>
          </p:nvPr>
        </p:nvGraphicFramePr>
        <p:xfrm>
          <a:off x="6572176" y="3738840"/>
          <a:ext cx="4008738" cy="1209340"/>
        </p:xfrm>
        <a:graphic>
          <a:graphicData uri="http://schemas.openxmlformats.org/presentationml/2006/ole">
            <mc:AlternateContent xmlns:mc="http://schemas.openxmlformats.org/markup-compatibility/2006">
              <mc:Choice xmlns:v="urn:schemas-microsoft-com:vml" Requires="v">
                <p:oleObj spid="_x0000_s16496" name="Уравнение" r:id="rId9" imgW="812520" imgH="241200" progId="Equation.3">
                  <p:embed/>
                </p:oleObj>
              </mc:Choice>
              <mc:Fallback>
                <p:oleObj name="Уравнение" r:id="rId9" imgW="812520" imgH="241200" progId="Equation.3">
                  <p:embed/>
                  <p:pic>
                    <p:nvPicPr>
                      <p:cNvPr id="0" name="Picture 5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572176" y="3738840"/>
                        <a:ext cx="4008738" cy="120934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Rectangle 10"/>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4146596552"/>
              </p:ext>
            </p:extLst>
          </p:nvPr>
        </p:nvGraphicFramePr>
        <p:xfrm>
          <a:off x="896962" y="5340451"/>
          <a:ext cx="3976423" cy="1161942"/>
        </p:xfrm>
        <a:graphic>
          <a:graphicData uri="http://schemas.openxmlformats.org/presentationml/2006/ole">
            <mc:AlternateContent xmlns:mc="http://schemas.openxmlformats.org/markup-compatibility/2006">
              <mc:Choice xmlns:v="urn:schemas-microsoft-com:vml" Requires="v">
                <p:oleObj spid="_x0000_s16497" name="Уравнение" r:id="rId11" imgW="863280" imgH="241200" progId="Equation.3">
                  <p:embed/>
                </p:oleObj>
              </mc:Choice>
              <mc:Fallback>
                <p:oleObj name="Уравнение" r:id="rId11" imgW="863280" imgH="241200" progId="Equation.3">
                  <p:embed/>
                  <p:pic>
                    <p:nvPicPr>
                      <p:cNvPr id="0" name="Picture 5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96962" y="5340451"/>
                        <a:ext cx="3976423" cy="11619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Rectangle 1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1019090875"/>
              </p:ext>
            </p:extLst>
          </p:nvPr>
        </p:nvGraphicFramePr>
        <p:xfrm>
          <a:off x="6511664" y="5197526"/>
          <a:ext cx="4696597" cy="1304867"/>
        </p:xfrm>
        <a:graphic>
          <a:graphicData uri="http://schemas.openxmlformats.org/presentationml/2006/ole">
            <mc:AlternateContent xmlns:mc="http://schemas.openxmlformats.org/markup-compatibility/2006">
              <mc:Choice xmlns:v="urn:schemas-microsoft-com:vml" Requires="v">
                <p:oleObj spid="_x0000_s16498" name="Уравнение" r:id="rId13" imgW="914400" imgH="253800" progId="Equation.3">
                  <p:embed/>
                </p:oleObj>
              </mc:Choice>
              <mc:Fallback>
                <p:oleObj name="Уравнение" r:id="rId13" imgW="914400" imgH="253800" progId="Equation.3">
                  <p:embed/>
                  <p:pic>
                    <p:nvPicPr>
                      <p:cNvPr id="0" name="Picture 60"/>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511664" y="5197526"/>
                        <a:ext cx="4696597" cy="130486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2321509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696687" y="595086"/>
            <a:ext cx="11205028" cy="134350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4400" dirty="0" err="1">
                <a:latin typeface="Times New Roman" panose="02020603050405020304" pitchFamily="18" charset="0"/>
                <a:cs typeface="Times New Roman" panose="02020603050405020304" pitchFamily="18" charset="0"/>
              </a:rPr>
              <a:t>Bo’g’inlarning</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burchak</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tezlanishlari</a:t>
            </a:r>
            <a:r>
              <a:rPr lang="en-US" sz="4400" dirty="0">
                <a:latin typeface="Times New Roman" panose="02020603050405020304" pitchFamily="18" charset="0"/>
                <a:cs typeface="Times New Roman" panose="02020603050405020304" pitchFamily="18" charset="0"/>
              </a:rPr>
              <a:t>:</a:t>
            </a:r>
            <a:endParaRPr lang="ru-RU" sz="4400" dirty="0">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806741388"/>
              </p:ext>
            </p:extLst>
          </p:nvPr>
        </p:nvGraphicFramePr>
        <p:xfrm>
          <a:off x="1016118" y="2283637"/>
          <a:ext cx="2193687" cy="1121218"/>
        </p:xfrm>
        <a:graphic>
          <a:graphicData uri="http://schemas.openxmlformats.org/presentationml/2006/ole">
            <mc:AlternateContent xmlns:mc="http://schemas.openxmlformats.org/markup-compatibility/2006">
              <mc:Choice xmlns:v="urn:schemas-microsoft-com:vml" Requires="v">
                <p:oleObj spid="_x0000_s17494" name="Уравнение" r:id="rId3" imgW="406048" imgH="215713" progId="Equation.3">
                  <p:embed/>
                </p:oleObj>
              </mc:Choice>
              <mc:Fallback>
                <p:oleObj name="Уравнение" r:id="rId3" imgW="406048" imgH="215713" progId="Equation.3">
                  <p:embed/>
                  <p:pic>
                    <p:nvPicPr>
                      <p:cNvPr id="0" name="Picture 4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6118" y="2283637"/>
                        <a:ext cx="2193687" cy="112121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936081330"/>
              </p:ext>
            </p:extLst>
          </p:nvPr>
        </p:nvGraphicFramePr>
        <p:xfrm>
          <a:off x="4083601" y="1770743"/>
          <a:ext cx="3264937" cy="2423886"/>
        </p:xfrm>
        <a:graphic>
          <a:graphicData uri="http://schemas.openxmlformats.org/presentationml/2006/ole">
            <mc:AlternateContent xmlns:mc="http://schemas.openxmlformats.org/markup-compatibility/2006">
              <mc:Choice xmlns:v="urn:schemas-microsoft-com:vml" Requires="v">
                <p:oleObj spid="_x0000_s17495" name="Уравнение" r:id="rId5" imgW="571320" imgH="457200" progId="Equation.3">
                  <p:embed/>
                </p:oleObj>
              </mc:Choice>
              <mc:Fallback>
                <p:oleObj name="Уравнение" r:id="rId5" imgW="571320" imgH="457200" progId="Equation.3">
                  <p:embed/>
                  <p:pic>
                    <p:nvPicPr>
                      <p:cNvPr id="0" name="Picture 4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83601" y="1770743"/>
                        <a:ext cx="3264937" cy="242388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950894789"/>
              </p:ext>
            </p:extLst>
          </p:nvPr>
        </p:nvGraphicFramePr>
        <p:xfrm>
          <a:off x="8113487" y="1938590"/>
          <a:ext cx="3150746" cy="2243195"/>
        </p:xfrm>
        <a:graphic>
          <a:graphicData uri="http://schemas.openxmlformats.org/presentationml/2006/ole">
            <mc:AlternateContent xmlns:mc="http://schemas.openxmlformats.org/markup-compatibility/2006">
              <mc:Choice xmlns:v="urn:schemas-microsoft-com:vml" Requires="v">
                <p:oleObj spid="_x0000_s17496" name="Уравнение" r:id="rId7" imgW="596880" imgH="457200" progId="Equation.3">
                  <p:embed/>
                </p:oleObj>
              </mc:Choice>
              <mc:Fallback>
                <p:oleObj name="Уравнение" r:id="rId7" imgW="596880" imgH="457200" progId="Equation.3">
                  <p:embed/>
                  <p:pic>
                    <p:nvPicPr>
                      <p:cNvPr id="0" name="Picture 4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13487" y="1938590"/>
                        <a:ext cx="3150746" cy="224319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2582556456"/>
              </p:ext>
            </p:extLst>
          </p:nvPr>
        </p:nvGraphicFramePr>
        <p:xfrm>
          <a:off x="3918858" y="4387547"/>
          <a:ext cx="3803989" cy="2325264"/>
        </p:xfrm>
        <a:graphic>
          <a:graphicData uri="http://schemas.openxmlformats.org/presentationml/2006/ole">
            <mc:AlternateContent xmlns:mc="http://schemas.openxmlformats.org/markup-compatibility/2006">
              <mc:Choice xmlns:v="urn:schemas-microsoft-com:vml" Requires="v">
                <p:oleObj spid="_x0000_s17497" name="Уравнение" r:id="rId9" imgW="622080" imgH="495000" progId="Equation.3">
                  <p:embed/>
                </p:oleObj>
              </mc:Choice>
              <mc:Fallback>
                <p:oleObj name="Уравнение" r:id="rId9" imgW="622080" imgH="495000" progId="Equation.3">
                  <p:embed/>
                  <p:pic>
                    <p:nvPicPr>
                      <p:cNvPr id="0" name="Picture 4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18858" y="4387547"/>
                        <a:ext cx="3803989" cy="232526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4171841538"/>
              </p:ext>
            </p:extLst>
          </p:nvPr>
        </p:nvGraphicFramePr>
        <p:xfrm>
          <a:off x="866840" y="3742334"/>
          <a:ext cx="2451812" cy="1290427"/>
        </p:xfrm>
        <a:graphic>
          <a:graphicData uri="http://schemas.openxmlformats.org/presentationml/2006/ole">
            <mc:AlternateContent xmlns:mc="http://schemas.openxmlformats.org/markup-compatibility/2006">
              <mc:Choice xmlns:v="urn:schemas-microsoft-com:vml" Requires="v">
                <p:oleObj spid="_x0000_s17498" name="Уравнение" r:id="rId11" imgW="406224" imgH="228501" progId="Equation.3">
                  <p:embed/>
                </p:oleObj>
              </mc:Choice>
              <mc:Fallback>
                <p:oleObj name="Уравнение" r:id="rId11" imgW="406224" imgH="228501" progId="Equation.3">
                  <p:embed/>
                  <p:pic>
                    <p:nvPicPr>
                      <p:cNvPr id="0" name="Picture 4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66840" y="3742334"/>
                        <a:ext cx="2451812" cy="129042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5206332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718456" y="0"/>
            <a:ext cx="10820401" cy="1611085"/>
          </a:xfrm>
          <a:prstGeom prst="roundRect">
            <a:avLst/>
          </a:prstGeom>
          <a:solidFill>
            <a:srgbClr val="7030A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4800" b="1" i="1" dirty="0" err="1">
                <a:solidFill>
                  <a:schemeClr val="bg1"/>
                </a:solidFill>
                <a:latin typeface="Times New Roman" panose="02020603050405020304" pitchFamily="18" charset="0"/>
                <a:cs typeface="Times New Roman" panose="02020603050405020304" pitchFamily="18" charset="0"/>
              </a:rPr>
              <a:t>Tezlanishlar</a:t>
            </a:r>
            <a:r>
              <a:rPr lang="en-US" sz="4800" b="1" i="1" dirty="0">
                <a:solidFill>
                  <a:schemeClr val="bg1"/>
                </a:solidFill>
                <a:latin typeface="Times New Roman" panose="02020603050405020304" pitchFamily="18" charset="0"/>
                <a:cs typeface="Times New Roman" panose="02020603050405020304" pitchFamily="18" charset="0"/>
              </a:rPr>
              <a:t> </a:t>
            </a:r>
            <a:r>
              <a:rPr lang="en-US" sz="4800" b="1" i="1" dirty="0" err="1" smtClean="0">
                <a:solidFill>
                  <a:schemeClr val="bg1"/>
                </a:solidFill>
                <a:latin typeface="Times New Roman" panose="02020603050405020304" pitchFamily="18" charset="0"/>
                <a:cs typeface="Times New Roman" panose="02020603050405020304" pitchFamily="18" charset="0"/>
              </a:rPr>
              <a:t>planining</a:t>
            </a:r>
            <a:r>
              <a:rPr lang="en-US" sz="4800" b="1" i="1" dirty="0" smtClean="0">
                <a:solidFill>
                  <a:schemeClr val="bg1"/>
                </a:solidFill>
                <a:latin typeface="Times New Roman" panose="02020603050405020304" pitchFamily="18" charset="0"/>
                <a:cs typeface="Times New Roman" panose="02020603050405020304" pitchFamily="18" charset="0"/>
              </a:rPr>
              <a:t> </a:t>
            </a:r>
            <a:r>
              <a:rPr lang="en-US" sz="4800" b="1" i="1" dirty="0" err="1">
                <a:solidFill>
                  <a:schemeClr val="bg1"/>
                </a:solidFill>
                <a:latin typeface="Times New Roman" panose="02020603050405020304" pitchFamily="18" charset="0"/>
                <a:cs typeface="Times New Roman" panose="02020603050405020304" pitchFamily="18" charset="0"/>
              </a:rPr>
              <a:t>tasviriy</a:t>
            </a:r>
            <a:r>
              <a:rPr lang="en-US" sz="4800" b="1" i="1" dirty="0">
                <a:solidFill>
                  <a:schemeClr val="bg1"/>
                </a:solidFill>
                <a:latin typeface="Times New Roman" panose="02020603050405020304" pitchFamily="18" charset="0"/>
                <a:cs typeface="Times New Roman" panose="02020603050405020304" pitchFamily="18" charset="0"/>
              </a:rPr>
              <a:t> </a:t>
            </a:r>
            <a:r>
              <a:rPr lang="en-US" sz="4800" b="1" i="1" dirty="0" err="1">
                <a:solidFill>
                  <a:schemeClr val="bg1"/>
                </a:solidFill>
                <a:latin typeface="Times New Roman" panose="02020603050405020304" pitchFamily="18" charset="0"/>
                <a:cs typeface="Times New Roman" panose="02020603050405020304" pitchFamily="18" charset="0"/>
              </a:rPr>
              <a:t>hossalari</a:t>
            </a:r>
            <a:r>
              <a:rPr lang="en-US" i="1" dirty="0"/>
              <a:t>.</a:t>
            </a:r>
            <a:endParaRPr lang="ru-RU" dirty="0"/>
          </a:p>
          <a:p>
            <a:pPr algn="ctr"/>
            <a:endParaRPr lang="ru-RU" dirty="0"/>
          </a:p>
        </p:txBody>
      </p:sp>
      <p:sp>
        <p:nvSpPr>
          <p:cNvPr id="3" name="Скругленный прямоугольник 2"/>
          <p:cNvSpPr/>
          <p:nvPr/>
        </p:nvSpPr>
        <p:spPr>
          <a:xfrm>
            <a:off x="435429" y="1611086"/>
            <a:ext cx="11451771" cy="5246914"/>
          </a:xfrm>
          <a:prstGeom prst="roundRect">
            <a:avLst/>
          </a:prstGeom>
          <a:solidFill>
            <a:srgbClr val="FFFF00"/>
          </a:solidFill>
        </p:spPr>
        <p:style>
          <a:lnRef idx="1">
            <a:schemeClr val="accent2"/>
          </a:lnRef>
          <a:fillRef idx="2">
            <a:schemeClr val="accent2"/>
          </a:fillRef>
          <a:effectRef idx="1">
            <a:schemeClr val="accent2"/>
          </a:effectRef>
          <a:fontRef idx="minor">
            <a:schemeClr val="dk1"/>
          </a:fontRef>
        </p:style>
        <p:txBody>
          <a:bodyPr rtlCol="0" anchor="ctr"/>
          <a:lstStyle/>
          <a:p>
            <a:pPr marL="571500" indent="-571500">
              <a:buFont typeface="Wingdings" panose="05000000000000000000" pitchFamily="2" charset="2"/>
              <a:buChar char="q"/>
            </a:pPr>
            <a:r>
              <a:rPr lang="en-US" sz="3600" dirty="0" smtClean="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Tezlanishlar</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planining</a:t>
            </a:r>
            <a:r>
              <a:rPr lang="en-US" sz="3800" dirty="0">
                <a:latin typeface="Times New Roman" panose="02020603050405020304" pitchFamily="18" charset="0"/>
                <a:cs typeface="Times New Roman" panose="02020603050405020304" pitchFamily="18" charset="0"/>
              </a:rPr>
              <a:t> π </a:t>
            </a:r>
            <a:r>
              <a:rPr lang="en-US" sz="3800" dirty="0" err="1">
                <a:latin typeface="Times New Roman" panose="02020603050405020304" pitchFamily="18" charset="0"/>
                <a:cs typeface="Times New Roman" panose="02020603050405020304" pitchFamily="18" charset="0"/>
              </a:rPr>
              <a:t>qutbida</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boshini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olgan</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kesmalar</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nuqtalarining</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absolyut</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tezlanishlarini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tasvirlaydi</a:t>
            </a:r>
            <a:r>
              <a:rPr lang="en-US" sz="3800" dirty="0">
                <a:latin typeface="Times New Roman" panose="02020603050405020304" pitchFamily="18" charset="0"/>
                <a:cs typeface="Times New Roman" panose="02020603050405020304" pitchFamily="18" charset="0"/>
              </a:rPr>
              <a:t>.</a:t>
            </a:r>
            <a:endParaRPr lang="ru-RU" sz="3800" dirty="0">
              <a:latin typeface="Times New Roman" panose="02020603050405020304" pitchFamily="18" charset="0"/>
              <a:cs typeface="Times New Roman" panose="02020603050405020304" pitchFamily="18" charset="0"/>
            </a:endParaRPr>
          </a:p>
          <a:p>
            <a:pPr marL="571500" indent="-571500">
              <a:buFont typeface="Wingdings" panose="05000000000000000000" pitchFamily="2" charset="2"/>
              <a:buChar char="q"/>
            </a:pPr>
            <a:r>
              <a:rPr lang="en-US" sz="3800" dirty="0" err="1" smtClean="0">
                <a:latin typeface="Times New Roman" panose="02020603050405020304" pitchFamily="18" charset="0"/>
                <a:cs typeface="Times New Roman" panose="02020603050405020304" pitchFamily="18" charset="0"/>
              </a:rPr>
              <a:t>Absolyut</a:t>
            </a:r>
            <a:r>
              <a:rPr lang="en-US" sz="3800" dirty="0" smtClean="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tezlanishlarning</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uchlarini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tutashtiradigan</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kesmalar</a:t>
            </a:r>
            <a:r>
              <a:rPr lang="en-US" sz="3800" dirty="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nuqtalarning</a:t>
            </a:r>
            <a:r>
              <a:rPr lang="en-US" sz="3800" dirty="0" smtClean="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nisbiy</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tezlanishlarini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ifodalaydi</a:t>
            </a:r>
            <a:r>
              <a:rPr lang="en-US" sz="3800" dirty="0">
                <a:latin typeface="Times New Roman" panose="02020603050405020304" pitchFamily="18" charset="0"/>
                <a:cs typeface="Times New Roman" panose="02020603050405020304" pitchFamily="18" charset="0"/>
              </a:rPr>
              <a:t>.</a:t>
            </a:r>
            <a:endParaRPr lang="ru-RU" sz="3800" dirty="0">
              <a:latin typeface="Times New Roman" panose="02020603050405020304" pitchFamily="18" charset="0"/>
              <a:cs typeface="Times New Roman" panose="02020603050405020304" pitchFamily="18" charset="0"/>
            </a:endParaRPr>
          </a:p>
          <a:p>
            <a:pPr marL="571500" indent="-571500">
              <a:buFont typeface="Wingdings" panose="05000000000000000000" pitchFamily="2" charset="2"/>
              <a:buChar char="q"/>
            </a:pPr>
            <a:r>
              <a:rPr lang="en-US" sz="3800" dirty="0" err="1" smtClean="0">
                <a:latin typeface="Times New Roman" panose="02020603050405020304" pitchFamily="18" charset="0"/>
                <a:cs typeface="Times New Roman" panose="02020603050405020304" pitchFamily="18" charset="0"/>
              </a:rPr>
              <a:t>Planlar</a:t>
            </a:r>
            <a:r>
              <a:rPr lang="en-US" sz="3800" dirty="0" smtClean="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qutbi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tezlanishlari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nolga</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teng</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bo’lgan</a:t>
            </a:r>
            <a:r>
              <a:rPr lang="en-US" sz="3800" dirty="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nuqtalarni</a:t>
            </a:r>
            <a:r>
              <a:rPr lang="en-US" sz="3800" dirty="0" smtClean="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tasvirlaydi</a:t>
            </a:r>
            <a:r>
              <a:rPr lang="en-US" sz="3800" dirty="0">
                <a:latin typeface="Times New Roman" panose="02020603050405020304" pitchFamily="18" charset="0"/>
                <a:cs typeface="Times New Roman" panose="02020603050405020304" pitchFamily="18" charset="0"/>
              </a:rPr>
              <a:t>.</a:t>
            </a:r>
            <a:endParaRPr lang="ru-RU" sz="3800" dirty="0">
              <a:latin typeface="Times New Roman" panose="02020603050405020304" pitchFamily="18" charset="0"/>
              <a:cs typeface="Times New Roman" panose="02020603050405020304" pitchFamily="18" charset="0"/>
            </a:endParaRPr>
          </a:p>
          <a:p>
            <a:pPr algn="ct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78405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894522" y="818795"/>
            <a:ext cx="10575235" cy="5446643"/>
          </a:xfrm>
          <a:prstGeom prst="ellipse">
            <a:avLst/>
          </a:prstGeom>
          <a:solidFill>
            <a:schemeClr val="bg1">
              <a:lumMod val="95000"/>
            </a:schemeClr>
          </a:solidFill>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57150" h="38100" prst="hardEdge"/>
            </a:sp3d>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 </a:t>
            </a:r>
          </a:p>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ETIBORINGIZ UCHUN RAXMAT!</a:t>
            </a:r>
            <a:endParaRPr lang="en-US"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a:p>
            <a:pPr algn="ctr"/>
            <a:endParaRPr lang="ru-RU"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270718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1401</TotalTime>
  <Words>725</Words>
  <Application>Microsoft Office PowerPoint</Application>
  <PresentationFormat>Произвольный</PresentationFormat>
  <Paragraphs>81</Paragraphs>
  <Slides>33</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2</vt:i4>
      </vt:variant>
      <vt:variant>
        <vt:lpstr>Заголовки слайдов</vt:lpstr>
      </vt:variant>
      <vt:variant>
        <vt:i4>33</vt:i4>
      </vt:variant>
    </vt:vector>
  </HeadingPairs>
  <TitlesOfParts>
    <vt:vector size="36" baseType="lpstr">
      <vt:lpstr>NewsPrint</vt:lpstr>
      <vt:lpstr>Уравнение</vt:lpstr>
      <vt:lpstr>Microsoft Equation 3.0</vt:lpstr>
      <vt:lpstr>  13-MA’RUZA MEXANIZM ZVENОLARINING CHIZIQLI TEZLIK VA TEZLANISHLARINI ANIQLASH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vt:lpstr>
      <vt:lpstr>Tezlanishlar planini qurish.    Nuqtalar tezliklari mexanizmda tezlik plani yordamida topilsa, nuqtalar tezlanishlari mexanizmda tezlanishlar plani yordamida topiladi. Tezlanish plani – bu nuqtaning absolyut va nisbiy tezlanishlar vektorlaridan qurilgan ko’pburchakdir. </vt:lpstr>
      <vt:lpstr>Презентация PowerPoint</vt:lpstr>
      <vt:lpstr>  Tezlanishlar planini qurish kirish bo’g’inida joylashgan nuqtalarning tezlanishini aniqlashdan boshlanadi. O1 nuqta qo’zg’almas nuqta va uning tezlanishi nolga teng. Tezlanishlar planning qutb o’rnini tanlaymiz.Shu qutb tezlanishlari nolga teng nuqtalarini joylashtiramiz, yani O1 va O2 nuqtalarini.A nuqtaning tezlanishi:  Tangensial tezlanish nolga teng, chunki kirish bo’g’ini o’zgarmas tezlik bilan aylanadi va uning burchak tezlanishi quyidagicha:  Normal tezlanish: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Ma’ruza №2 KINEMATIK JUFTLAR VA ULARNING TURLARI </dc:title>
  <dc:creator>Admin</dc:creator>
  <cp:lastModifiedBy>Komp</cp:lastModifiedBy>
  <cp:revision>128</cp:revision>
  <dcterms:created xsi:type="dcterms:W3CDTF">2016-11-02T09:43:45Z</dcterms:created>
  <dcterms:modified xsi:type="dcterms:W3CDTF">2021-05-07T11:37:23Z</dcterms:modified>
</cp:coreProperties>
</file>