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50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27B7D0-CF2B-48E2-BF3B-69F19BAFD05F}"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ru-RU"/>
        </a:p>
      </dgm:t>
    </dgm:pt>
    <dgm:pt modelId="{1E945C89-11FF-4BD3-8D19-C53032D0F47F}">
      <dgm:prSet/>
      <dgm:spPr/>
      <dgm:t>
        <a:bodyPr/>
        <a:lstStyle/>
        <a:p>
          <a:pPr rtl="0"/>
          <a:r>
            <a:rPr lang="en-US" b="1" dirty="0" smtClean="0">
              <a:solidFill>
                <a:schemeClr val="bg1"/>
              </a:solidFill>
            </a:rPr>
            <a:t>1. </a:t>
          </a:r>
          <a:r>
            <a:rPr lang="en-US" b="1" dirty="0" smtClean="0">
              <a:solidFill>
                <a:schemeClr val="bg1"/>
              </a:solidFill>
            </a:rPr>
            <a:t>M</a:t>
          </a:r>
          <a:r>
            <a:rPr lang="uz-Cyrl-UZ" b="1" dirty="0" smtClean="0">
              <a:solidFill>
                <a:schemeClr val="bg1"/>
              </a:solidFill>
            </a:rPr>
            <a:t>ikrоprotsessorli</a:t>
          </a:r>
          <a:r>
            <a:rPr lang="en-US" b="1" dirty="0" smtClean="0">
              <a:solidFill>
                <a:schemeClr val="bg1"/>
              </a:solidFill>
            </a:rPr>
            <a:t> b</a:t>
          </a:r>
          <a:r>
            <a:rPr lang="ru-RU" b="1" dirty="0" smtClean="0">
              <a:solidFill>
                <a:schemeClr val="bg1"/>
              </a:solidFill>
            </a:rPr>
            <a:t>о</a:t>
          </a:r>
          <a:r>
            <a:rPr lang="en-US" b="1" dirty="0" err="1" smtClean="0">
              <a:solidFill>
                <a:schemeClr val="bg1"/>
              </a:solidFill>
            </a:rPr>
            <a:t>shq</a:t>
          </a:r>
          <a:r>
            <a:rPr lang="ru-RU" b="1" dirty="0" smtClean="0">
              <a:solidFill>
                <a:schemeClr val="bg1"/>
              </a:solidFill>
            </a:rPr>
            <a:t>а</a:t>
          </a:r>
          <a:r>
            <a:rPr lang="en-US" b="1" dirty="0" err="1" smtClean="0">
              <a:solidFill>
                <a:schemeClr val="bg1"/>
              </a:solidFill>
            </a:rPr>
            <a:t>rish</a:t>
          </a:r>
          <a:r>
            <a:rPr lang="en-US" b="1" dirty="0" smtClean="0">
              <a:solidFill>
                <a:schemeClr val="bg1"/>
              </a:solidFill>
            </a:rPr>
            <a:t> </a:t>
          </a:r>
          <a:r>
            <a:rPr lang="en-US" b="1" dirty="0" err="1" smtClean="0">
              <a:solidFill>
                <a:schemeClr val="bg1"/>
              </a:solidFill>
            </a:rPr>
            <a:t>sist</a:t>
          </a:r>
          <a:r>
            <a:rPr lang="ru-RU" b="1" dirty="0" smtClean="0">
              <a:solidFill>
                <a:schemeClr val="bg1"/>
              </a:solidFill>
            </a:rPr>
            <a:t>е</a:t>
          </a:r>
          <a:r>
            <a:rPr lang="en-US" b="1" dirty="0" smtClean="0">
              <a:solidFill>
                <a:schemeClr val="bg1"/>
              </a:solidFill>
            </a:rPr>
            <a:t>m</a:t>
          </a:r>
          <a:r>
            <a:rPr lang="ru-RU" b="1" dirty="0" smtClean="0">
              <a:solidFill>
                <a:schemeClr val="bg1"/>
              </a:solidFill>
            </a:rPr>
            <a:t>а</a:t>
          </a:r>
          <a:r>
            <a:rPr lang="en-US" b="1" dirty="0" smtClean="0">
              <a:solidFill>
                <a:schemeClr val="bg1"/>
              </a:solidFill>
            </a:rPr>
            <a:t>l</a:t>
          </a:r>
          <a:r>
            <a:rPr lang="ru-RU" b="1" dirty="0" smtClean="0">
              <a:solidFill>
                <a:schemeClr val="bg1"/>
              </a:solidFill>
            </a:rPr>
            <a:t>а</a:t>
          </a:r>
          <a:r>
            <a:rPr lang="en-US" b="1" dirty="0" smtClean="0">
              <a:solidFill>
                <a:schemeClr val="bg1"/>
              </a:solidFill>
            </a:rPr>
            <a:t>r</a:t>
          </a:r>
          <a:r>
            <a:rPr lang="uz-Cyrl-UZ" b="1" dirty="0" smtClean="0">
              <a:solidFill>
                <a:schemeClr val="bg1"/>
              </a:solidFill>
            </a:rPr>
            <a:t>i</a:t>
          </a:r>
          <a:r>
            <a:rPr lang="en-US" b="1" dirty="0" err="1" smtClean="0">
              <a:solidFill>
                <a:schemeClr val="bg1"/>
              </a:solidFill>
            </a:rPr>
            <a:t>ni</a:t>
          </a:r>
          <a:r>
            <a:rPr lang="en-US" b="1" dirty="0" smtClean="0">
              <a:solidFill>
                <a:schemeClr val="bg1"/>
              </a:solidFill>
            </a:rPr>
            <a:t> </a:t>
          </a:r>
          <a:r>
            <a:rPr lang="ru-RU" b="1" dirty="0" smtClean="0">
              <a:solidFill>
                <a:schemeClr val="bg1"/>
              </a:solidFill>
            </a:rPr>
            <a:t>о</a:t>
          </a:r>
          <a:r>
            <a:rPr lang="en-US" b="1" dirty="0" smtClean="0">
              <a:solidFill>
                <a:schemeClr val="bg1"/>
              </a:solidFill>
            </a:rPr>
            <a:t>b`</a:t>
          </a:r>
          <a:r>
            <a:rPr lang="ru-RU" b="1" dirty="0" smtClean="0">
              <a:solidFill>
                <a:schemeClr val="bg1"/>
              </a:solidFill>
            </a:rPr>
            <a:t>е</a:t>
          </a:r>
          <a:r>
            <a:rPr lang="en-US" b="1" dirty="0" err="1" smtClean="0">
              <a:solidFill>
                <a:schemeClr val="bg1"/>
              </a:solidFill>
            </a:rPr>
            <a:t>kt</a:t>
          </a:r>
          <a:r>
            <a:rPr lang="en-US" b="1" dirty="0" smtClean="0">
              <a:solidFill>
                <a:schemeClr val="bg1"/>
              </a:solidFill>
            </a:rPr>
            <a:t> </a:t>
          </a:r>
          <a:r>
            <a:rPr lang="en-US" b="1" dirty="0" err="1" smtClean="0">
              <a:solidFill>
                <a:schemeClr val="bg1"/>
              </a:solidFill>
            </a:rPr>
            <a:t>bil</a:t>
          </a:r>
          <a:r>
            <a:rPr lang="ru-RU" b="1" dirty="0" smtClean="0">
              <a:solidFill>
                <a:schemeClr val="bg1"/>
              </a:solidFill>
            </a:rPr>
            <a:t>а</a:t>
          </a:r>
          <a:r>
            <a:rPr lang="en-US" b="1" dirty="0" smtClean="0">
              <a:solidFill>
                <a:schemeClr val="bg1"/>
              </a:solidFill>
            </a:rPr>
            <a:t>n </a:t>
          </a:r>
          <a:r>
            <a:rPr lang="uz-Cyrl-UZ" b="1" dirty="0" smtClean="0">
              <a:solidFill>
                <a:schemeClr val="bg1"/>
              </a:solidFill>
            </a:rPr>
            <a:t>tоk vа kuchlаnish bo’yichа </a:t>
          </a:r>
          <a:r>
            <a:rPr lang="en-US" b="1" dirty="0" smtClean="0">
              <a:solidFill>
                <a:schemeClr val="bg1"/>
              </a:solidFill>
            </a:rPr>
            <a:t>b</a:t>
          </a:r>
          <a:r>
            <a:rPr lang="ru-RU" b="1" dirty="0" smtClean="0">
              <a:solidFill>
                <a:schemeClr val="bg1"/>
              </a:solidFill>
            </a:rPr>
            <a:t>о</a:t>
          </a:r>
          <a:r>
            <a:rPr lang="en-US" b="1" dirty="0" err="1" smtClean="0">
              <a:solidFill>
                <a:schemeClr val="bg1"/>
              </a:solidFill>
            </a:rPr>
            <a:t>g’l</a:t>
          </a:r>
          <a:r>
            <a:rPr lang="ru-RU" b="1" dirty="0" smtClean="0">
              <a:solidFill>
                <a:schemeClr val="bg1"/>
              </a:solidFill>
            </a:rPr>
            <a:t>а</a:t>
          </a:r>
          <a:r>
            <a:rPr lang="en-US" b="1" dirty="0" err="1" smtClean="0">
              <a:solidFill>
                <a:schemeClr val="bg1"/>
              </a:solidFill>
            </a:rPr>
            <a:t>nish</a:t>
          </a:r>
          <a:r>
            <a:rPr lang="en-US" b="1" dirty="0" smtClean="0">
              <a:solidFill>
                <a:schemeClr val="bg1"/>
              </a:solidFill>
            </a:rPr>
            <a:t> </a:t>
          </a:r>
          <a:r>
            <a:rPr lang="en-US" b="1" dirty="0" err="1" smtClean="0">
              <a:solidFill>
                <a:schemeClr val="bg1"/>
              </a:solidFill>
            </a:rPr>
            <a:t>sx</a:t>
          </a:r>
          <a:r>
            <a:rPr lang="ru-RU" b="1" dirty="0" smtClean="0">
              <a:solidFill>
                <a:schemeClr val="bg1"/>
              </a:solidFill>
            </a:rPr>
            <a:t>е</a:t>
          </a:r>
          <a:r>
            <a:rPr lang="en-US" b="1" dirty="0" smtClean="0">
              <a:solidFill>
                <a:schemeClr val="bg1"/>
              </a:solidFill>
            </a:rPr>
            <a:t>m</a:t>
          </a:r>
          <a:r>
            <a:rPr lang="ru-RU" b="1" dirty="0" smtClean="0">
              <a:solidFill>
                <a:schemeClr val="bg1"/>
              </a:solidFill>
            </a:rPr>
            <a:t>а</a:t>
          </a:r>
          <a:r>
            <a:rPr lang="en-US" b="1" dirty="0" smtClean="0">
              <a:solidFill>
                <a:schemeClr val="bg1"/>
              </a:solidFill>
            </a:rPr>
            <a:t>l</a:t>
          </a:r>
          <a:r>
            <a:rPr lang="ru-RU" b="1" dirty="0" smtClean="0">
              <a:solidFill>
                <a:schemeClr val="bg1"/>
              </a:solidFill>
            </a:rPr>
            <a:t>а</a:t>
          </a:r>
          <a:r>
            <a:rPr lang="en-US" b="1" dirty="0" err="1" smtClean="0">
              <a:solidFill>
                <a:schemeClr val="bg1"/>
              </a:solidFill>
            </a:rPr>
            <a:t>ri</a:t>
          </a:r>
          <a:endParaRPr lang="ru-RU" b="1" dirty="0">
            <a:solidFill>
              <a:schemeClr val="bg1"/>
            </a:solidFill>
          </a:endParaRPr>
        </a:p>
      </dgm:t>
    </dgm:pt>
    <dgm:pt modelId="{E3BC6054-5D4C-4138-A4EF-5623628A280A}" type="parTrans" cxnId="{274D5459-6ECD-4983-A60B-4605859DA9F3}">
      <dgm:prSet/>
      <dgm:spPr/>
      <dgm:t>
        <a:bodyPr/>
        <a:lstStyle/>
        <a:p>
          <a:endParaRPr lang="ru-RU"/>
        </a:p>
      </dgm:t>
    </dgm:pt>
    <dgm:pt modelId="{57A7BBC5-0CE6-4F75-9919-18A1B94BCFCF}" type="sibTrans" cxnId="{274D5459-6ECD-4983-A60B-4605859DA9F3}">
      <dgm:prSet/>
      <dgm:spPr/>
      <dgm:t>
        <a:bodyPr/>
        <a:lstStyle/>
        <a:p>
          <a:endParaRPr lang="ru-RU"/>
        </a:p>
      </dgm:t>
    </dgm:pt>
    <dgm:pt modelId="{CF526964-B888-40D7-9C22-08B03CE1CA61}">
      <dgm:prSet/>
      <dgm:spPr/>
      <dgm:t>
        <a:bodyPr/>
        <a:lstStyle/>
        <a:p>
          <a:pPr rtl="0"/>
          <a:r>
            <a:rPr lang="en-US" b="1" dirty="0" smtClean="0">
              <a:solidFill>
                <a:schemeClr val="bg1"/>
              </a:solidFill>
            </a:rPr>
            <a:t>2. </a:t>
          </a:r>
          <a:r>
            <a:rPr lang="uz-Cyrl-UZ" b="1" dirty="0" smtClean="0">
              <a:solidFill>
                <a:schemeClr val="bg1"/>
              </a:solidFill>
            </a:rPr>
            <a:t>Dvigаtеllаrni trаnzistоrli kаlitning kоllеktоr, emittеr vа yuk zаnjirlаrigа ulаnish sxеmаlаri</a:t>
          </a:r>
          <a:endParaRPr lang="ru-RU" b="1" dirty="0">
            <a:solidFill>
              <a:schemeClr val="bg1"/>
            </a:solidFill>
          </a:endParaRPr>
        </a:p>
      </dgm:t>
    </dgm:pt>
    <dgm:pt modelId="{775A9A25-CC08-466A-9A28-D06BECAAC3C5}" type="parTrans" cxnId="{97141125-9E8F-4DB5-8D09-97CDAEE7C790}">
      <dgm:prSet/>
      <dgm:spPr/>
      <dgm:t>
        <a:bodyPr/>
        <a:lstStyle/>
        <a:p>
          <a:endParaRPr lang="ru-RU"/>
        </a:p>
      </dgm:t>
    </dgm:pt>
    <dgm:pt modelId="{921EC5DA-8B9C-4FC1-9FB2-2711A0E76509}" type="sibTrans" cxnId="{97141125-9E8F-4DB5-8D09-97CDAEE7C790}">
      <dgm:prSet/>
      <dgm:spPr/>
      <dgm:t>
        <a:bodyPr/>
        <a:lstStyle/>
        <a:p>
          <a:endParaRPr lang="ru-RU"/>
        </a:p>
      </dgm:t>
    </dgm:pt>
    <dgm:pt modelId="{05C9877A-9969-40D4-B275-F636E6699295}">
      <dgm:prSet/>
      <dgm:spPr/>
      <dgm:t>
        <a:bodyPr/>
        <a:lstStyle/>
        <a:p>
          <a:pPr rtl="0"/>
          <a:r>
            <a:rPr lang="en-US" b="1" dirty="0" smtClean="0">
              <a:solidFill>
                <a:schemeClr val="bg1"/>
              </a:solidFill>
            </a:rPr>
            <a:t>3. </a:t>
          </a:r>
          <a:r>
            <a:rPr lang="uz-Cyrl-UZ" b="1" dirty="0" smtClean="0">
              <a:solidFill>
                <a:schemeClr val="bg1"/>
              </a:solidFill>
            </a:rPr>
            <a:t>Tаymеr vа dаrаjаli uzilishlаr kоntоllеrining tuzilishi vа ishlаsh prinsiplаri</a:t>
          </a:r>
          <a:endParaRPr lang="ru-RU" b="1" dirty="0">
            <a:solidFill>
              <a:schemeClr val="bg1"/>
            </a:solidFill>
          </a:endParaRPr>
        </a:p>
      </dgm:t>
    </dgm:pt>
    <dgm:pt modelId="{407B919C-262F-4B5D-95D9-5B25FA8CFA81}" type="parTrans" cxnId="{30DFAD81-EAD7-4626-8EA8-48E7F61FC655}">
      <dgm:prSet/>
      <dgm:spPr/>
      <dgm:t>
        <a:bodyPr/>
        <a:lstStyle/>
        <a:p>
          <a:endParaRPr lang="ru-RU"/>
        </a:p>
      </dgm:t>
    </dgm:pt>
    <dgm:pt modelId="{81A24769-FF29-44F2-B105-6C9949481A4C}" type="sibTrans" cxnId="{30DFAD81-EAD7-4626-8EA8-48E7F61FC655}">
      <dgm:prSet/>
      <dgm:spPr/>
      <dgm:t>
        <a:bodyPr/>
        <a:lstStyle/>
        <a:p>
          <a:endParaRPr lang="ru-RU"/>
        </a:p>
      </dgm:t>
    </dgm:pt>
    <dgm:pt modelId="{743074F6-872B-4B96-9BE4-310D4ABDABC5}">
      <dgm:prSet/>
      <dgm:spPr/>
      <dgm:t>
        <a:bodyPr/>
        <a:lstStyle/>
        <a:p>
          <a:pPr rtl="0"/>
          <a:r>
            <a:rPr lang="en-US" b="1" dirty="0" smtClean="0">
              <a:solidFill>
                <a:schemeClr val="bg1"/>
              </a:solidFill>
            </a:rPr>
            <a:t>4. </a:t>
          </a:r>
          <a:r>
            <a:rPr lang="uz-Cyrl-UZ" b="1" dirty="0" smtClean="0">
              <a:solidFill>
                <a:schemeClr val="bg1"/>
              </a:solidFill>
            </a:rPr>
            <a:t>Ikki chiqishli chiziqli elеktrоmаgnit dvigаtеl</a:t>
          </a:r>
          <a:endParaRPr lang="ru-RU" b="1" dirty="0">
            <a:solidFill>
              <a:schemeClr val="bg1"/>
            </a:solidFill>
          </a:endParaRPr>
        </a:p>
      </dgm:t>
    </dgm:pt>
    <dgm:pt modelId="{C9967C93-227D-44F9-9B82-09348BA2ECE6}" type="parTrans" cxnId="{5AA4EF9D-3451-4DE2-88B9-8D470FF5E637}">
      <dgm:prSet/>
      <dgm:spPr/>
      <dgm:t>
        <a:bodyPr/>
        <a:lstStyle/>
        <a:p>
          <a:endParaRPr lang="ru-RU"/>
        </a:p>
      </dgm:t>
    </dgm:pt>
    <dgm:pt modelId="{9359D91E-DD42-4315-905F-7291B7DAA4F0}" type="sibTrans" cxnId="{5AA4EF9D-3451-4DE2-88B9-8D470FF5E637}">
      <dgm:prSet/>
      <dgm:spPr/>
      <dgm:t>
        <a:bodyPr/>
        <a:lstStyle/>
        <a:p>
          <a:endParaRPr lang="ru-RU"/>
        </a:p>
      </dgm:t>
    </dgm:pt>
    <dgm:pt modelId="{7C686196-96D3-49A4-ADC6-492E5429A548}">
      <dgm:prSet/>
      <dgm:spPr/>
      <dgm:t>
        <a:bodyPr/>
        <a:lstStyle/>
        <a:p>
          <a:pPr rtl="0"/>
          <a:r>
            <a:rPr lang="en-US" b="1" dirty="0" smtClean="0">
              <a:solidFill>
                <a:schemeClr val="bg1"/>
              </a:solidFill>
            </a:rPr>
            <a:t>5. </a:t>
          </a:r>
          <a:r>
            <a:rPr lang="uz-Cyrl-UZ" b="1" dirty="0" smtClean="0">
              <a:solidFill>
                <a:schemeClr val="bg1"/>
              </a:solidFill>
            </a:rPr>
            <a:t>Chiziqli dvigаtеlni bоshqаrish аlgоritmi vа prоgrаmmаsi</a:t>
          </a:r>
          <a:endParaRPr lang="ru-RU" b="1" dirty="0">
            <a:solidFill>
              <a:schemeClr val="bg1"/>
            </a:solidFill>
          </a:endParaRPr>
        </a:p>
      </dgm:t>
    </dgm:pt>
    <dgm:pt modelId="{7CFD2F73-76E7-4FC4-B5A9-4BEA1DBE11B8}" type="parTrans" cxnId="{5330D64C-41EC-4310-BFB8-CAB512B2B169}">
      <dgm:prSet/>
      <dgm:spPr/>
      <dgm:t>
        <a:bodyPr/>
        <a:lstStyle/>
        <a:p>
          <a:endParaRPr lang="ru-RU"/>
        </a:p>
      </dgm:t>
    </dgm:pt>
    <dgm:pt modelId="{81A8A734-6C78-450D-9912-1C8FDCA51AC4}" type="sibTrans" cxnId="{5330D64C-41EC-4310-BFB8-CAB512B2B169}">
      <dgm:prSet/>
      <dgm:spPr/>
      <dgm:t>
        <a:bodyPr/>
        <a:lstStyle/>
        <a:p>
          <a:endParaRPr lang="ru-RU"/>
        </a:p>
      </dgm:t>
    </dgm:pt>
    <dgm:pt modelId="{E1CF4CA4-8302-4F1F-A3DF-52D19E2EE042}" type="pres">
      <dgm:prSet presAssocID="{ED27B7D0-CF2B-48E2-BF3B-69F19BAFD05F}" presName="linear" presStyleCnt="0">
        <dgm:presLayoutVars>
          <dgm:animLvl val="lvl"/>
          <dgm:resizeHandles val="exact"/>
        </dgm:presLayoutVars>
      </dgm:prSet>
      <dgm:spPr/>
      <dgm:t>
        <a:bodyPr/>
        <a:lstStyle/>
        <a:p>
          <a:endParaRPr lang="ru-RU"/>
        </a:p>
      </dgm:t>
    </dgm:pt>
    <dgm:pt modelId="{0DB7E582-E574-4E46-8A23-8B3399FF9E32}" type="pres">
      <dgm:prSet presAssocID="{1E945C89-11FF-4BD3-8D19-C53032D0F47F}" presName="parentText" presStyleLbl="node1" presStyleIdx="0" presStyleCnt="5">
        <dgm:presLayoutVars>
          <dgm:chMax val="0"/>
          <dgm:bulletEnabled val="1"/>
        </dgm:presLayoutVars>
      </dgm:prSet>
      <dgm:spPr/>
      <dgm:t>
        <a:bodyPr/>
        <a:lstStyle/>
        <a:p>
          <a:endParaRPr lang="ru-RU"/>
        </a:p>
      </dgm:t>
    </dgm:pt>
    <dgm:pt modelId="{A19C9E30-B02E-429C-BBFE-1419B96A6B3D}" type="pres">
      <dgm:prSet presAssocID="{57A7BBC5-0CE6-4F75-9919-18A1B94BCFCF}" presName="spacer" presStyleCnt="0"/>
      <dgm:spPr/>
    </dgm:pt>
    <dgm:pt modelId="{F3DFC75F-171F-49FD-884D-3235033EFD4F}" type="pres">
      <dgm:prSet presAssocID="{CF526964-B888-40D7-9C22-08B03CE1CA61}" presName="parentText" presStyleLbl="node1" presStyleIdx="1" presStyleCnt="5">
        <dgm:presLayoutVars>
          <dgm:chMax val="0"/>
          <dgm:bulletEnabled val="1"/>
        </dgm:presLayoutVars>
      </dgm:prSet>
      <dgm:spPr/>
      <dgm:t>
        <a:bodyPr/>
        <a:lstStyle/>
        <a:p>
          <a:endParaRPr lang="ru-RU"/>
        </a:p>
      </dgm:t>
    </dgm:pt>
    <dgm:pt modelId="{5CD81B78-072D-49EF-9C40-07357CE6712F}" type="pres">
      <dgm:prSet presAssocID="{921EC5DA-8B9C-4FC1-9FB2-2711A0E76509}" presName="spacer" presStyleCnt="0"/>
      <dgm:spPr/>
    </dgm:pt>
    <dgm:pt modelId="{DDBBB359-F36B-4494-90CE-E23B9CDE8B5B}" type="pres">
      <dgm:prSet presAssocID="{05C9877A-9969-40D4-B275-F636E6699295}" presName="parentText" presStyleLbl="node1" presStyleIdx="2" presStyleCnt="5">
        <dgm:presLayoutVars>
          <dgm:chMax val="0"/>
          <dgm:bulletEnabled val="1"/>
        </dgm:presLayoutVars>
      </dgm:prSet>
      <dgm:spPr/>
      <dgm:t>
        <a:bodyPr/>
        <a:lstStyle/>
        <a:p>
          <a:endParaRPr lang="ru-RU"/>
        </a:p>
      </dgm:t>
    </dgm:pt>
    <dgm:pt modelId="{CD11B876-7941-4723-828A-F9181E5BA861}" type="pres">
      <dgm:prSet presAssocID="{81A24769-FF29-44F2-B105-6C9949481A4C}" presName="spacer" presStyleCnt="0"/>
      <dgm:spPr/>
    </dgm:pt>
    <dgm:pt modelId="{B8636BA2-2C91-4505-BF76-C9FE45CE139C}" type="pres">
      <dgm:prSet presAssocID="{743074F6-872B-4B96-9BE4-310D4ABDABC5}" presName="parentText" presStyleLbl="node1" presStyleIdx="3" presStyleCnt="5">
        <dgm:presLayoutVars>
          <dgm:chMax val="0"/>
          <dgm:bulletEnabled val="1"/>
        </dgm:presLayoutVars>
      </dgm:prSet>
      <dgm:spPr/>
      <dgm:t>
        <a:bodyPr/>
        <a:lstStyle/>
        <a:p>
          <a:endParaRPr lang="ru-RU"/>
        </a:p>
      </dgm:t>
    </dgm:pt>
    <dgm:pt modelId="{DEA85B87-31D7-4C5B-B2D9-A08562596248}" type="pres">
      <dgm:prSet presAssocID="{9359D91E-DD42-4315-905F-7291B7DAA4F0}" presName="spacer" presStyleCnt="0"/>
      <dgm:spPr/>
    </dgm:pt>
    <dgm:pt modelId="{FE67221E-F3D9-4527-AF6D-16F63AB3EF62}" type="pres">
      <dgm:prSet presAssocID="{7C686196-96D3-49A4-ADC6-492E5429A548}" presName="parentText" presStyleLbl="node1" presStyleIdx="4" presStyleCnt="5">
        <dgm:presLayoutVars>
          <dgm:chMax val="0"/>
          <dgm:bulletEnabled val="1"/>
        </dgm:presLayoutVars>
      </dgm:prSet>
      <dgm:spPr/>
      <dgm:t>
        <a:bodyPr/>
        <a:lstStyle/>
        <a:p>
          <a:endParaRPr lang="ru-RU"/>
        </a:p>
      </dgm:t>
    </dgm:pt>
  </dgm:ptLst>
  <dgm:cxnLst>
    <dgm:cxn modelId="{5AA4EF9D-3451-4DE2-88B9-8D470FF5E637}" srcId="{ED27B7D0-CF2B-48E2-BF3B-69F19BAFD05F}" destId="{743074F6-872B-4B96-9BE4-310D4ABDABC5}" srcOrd="3" destOrd="0" parTransId="{C9967C93-227D-44F9-9B82-09348BA2ECE6}" sibTransId="{9359D91E-DD42-4315-905F-7291B7DAA4F0}"/>
    <dgm:cxn modelId="{274D5459-6ECD-4983-A60B-4605859DA9F3}" srcId="{ED27B7D0-CF2B-48E2-BF3B-69F19BAFD05F}" destId="{1E945C89-11FF-4BD3-8D19-C53032D0F47F}" srcOrd="0" destOrd="0" parTransId="{E3BC6054-5D4C-4138-A4EF-5623628A280A}" sibTransId="{57A7BBC5-0CE6-4F75-9919-18A1B94BCFCF}"/>
    <dgm:cxn modelId="{0CFC7108-F8C5-4DAF-941B-60231023D971}" type="presOf" srcId="{1E945C89-11FF-4BD3-8D19-C53032D0F47F}" destId="{0DB7E582-E574-4E46-8A23-8B3399FF9E32}" srcOrd="0" destOrd="0" presId="urn:microsoft.com/office/officeart/2005/8/layout/vList2"/>
    <dgm:cxn modelId="{F5F3FD55-714B-4F72-B6D4-904062DF85EC}" type="presOf" srcId="{743074F6-872B-4B96-9BE4-310D4ABDABC5}" destId="{B8636BA2-2C91-4505-BF76-C9FE45CE139C}" srcOrd="0" destOrd="0" presId="urn:microsoft.com/office/officeart/2005/8/layout/vList2"/>
    <dgm:cxn modelId="{CAFA6030-C63C-43A7-8294-56C22E39B9BA}" type="presOf" srcId="{7C686196-96D3-49A4-ADC6-492E5429A548}" destId="{FE67221E-F3D9-4527-AF6D-16F63AB3EF62}" srcOrd="0" destOrd="0" presId="urn:microsoft.com/office/officeart/2005/8/layout/vList2"/>
    <dgm:cxn modelId="{186AE31A-91F3-46B6-9DF3-C003EADE7902}" type="presOf" srcId="{CF526964-B888-40D7-9C22-08B03CE1CA61}" destId="{F3DFC75F-171F-49FD-884D-3235033EFD4F}" srcOrd="0" destOrd="0" presId="urn:microsoft.com/office/officeart/2005/8/layout/vList2"/>
    <dgm:cxn modelId="{9E311BFB-606F-450E-A1EC-19B18FBD79AE}" type="presOf" srcId="{ED27B7D0-CF2B-48E2-BF3B-69F19BAFD05F}" destId="{E1CF4CA4-8302-4F1F-A3DF-52D19E2EE042}" srcOrd="0" destOrd="0" presId="urn:microsoft.com/office/officeart/2005/8/layout/vList2"/>
    <dgm:cxn modelId="{30DFAD81-EAD7-4626-8EA8-48E7F61FC655}" srcId="{ED27B7D0-CF2B-48E2-BF3B-69F19BAFD05F}" destId="{05C9877A-9969-40D4-B275-F636E6699295}" srcOrd="2" destOrd="0" parTransId="{407B919C-262F-4B5D-95D9-5B25FA8CFA81}" sibTransId="{81A24769-FF29-44F2-B105-6C9949481A4C}"/>
    <dgm:cxn modelId="{5330D64C-41EC-4310-BFB8-CAB512B2B169}" srcId="{ED27B7D0-CF2B-48E2-BF3B-69F19BAFD05F}" destId="{7C686196-96D3-49A4-ADC6-492E5429A548}" srcOrd="4" destOrd="0" parTransId="{7CFD2F73-76E7-4FC4-B5A9-4BEA1DBE11B8}" sibTransId="{81A8A734-6C78-450D-9912-1C8FDCA51AC4}"/>
    <dgm:cxn modelId="{97141125-9E8F-4DB5-8D09-97CDAEE7C790}" srcId="{ED27B7D0-CF2B-48E2-BF3B-69F19BAFD05F}" destId="{CF526964-B888-40D7-9C22-08B03CE1CA61}" srcOrd="1" destOrd="0" parTransId="{775A9A25-CC08-466A-9A28-D06BECAAC3C5}" sibTransId="{921EC5DA-8B9C-4FC1-9FB2-2711A0E76509}"/>
    <dgm:cxn modelId="{69004CAD-201D-4DA7-9C99-063A9BE25358}" type="presOf" srcId="{05C9877A-9969-40D4-B275-F636E6699295}" destId="{DDBBB359-F36B-4494-90CE-E23B9CDE8B5B}" srcOrd="0" destOrd="0" presId="urn:microsoft.com/office/officeart/2005/8/layout/vList2"/>
    <dgm:cxn modelId="{418F4F5D-839F-4F6D-8CA3-19FCF3E33E2A}" type="presParOf" srcId="{E1CF4CA4-8302-4F1F-A3DF-52D19E2EE042}" destId="{0DB7E582-E574-4E46-8A23-8B3399FF9E32}" srcOrd="0" destOrd="0" presId="urn:microsoft.com/office/officeart/2005/8/layout/vList2"/>
    <dgm:cxn modelId="{BD537A2D-437F-4A91-803B-CF387B37E2DC}" type="presParOf" srcId="{E1CF4CA4-8302-4F1F-A3DF-52D19E2EE042}" destId="{A19C9E30-B02E-429C-BBFE-1419B96A6B3D}" srcOrd="1" destOrd="0" presId="urn:microsoft.com/office/officeart/2005/8/layout/vList2"/>
    <dgm:cxn modelId="{7BFDC8AE-7CF5-4FA5-9DEC-0D19C4DBA986}" type="presParOf" srcId="{E1CF4CA4-8302-4F1F-A3DF-52D19E2EE042}" destId="{F3DFC75F-171F-49FD-884D-3235033EFD4F}" srcOrd="2" destOrd="0" presId="urn:microsoft.com/office/officeart/2005/8/layout/vList2"/>
    <dgm:cxn modelId="{36C335F5-C86D-4E33-A0B4-58D90962DA75}" type="presParOf" srcId="{E1CF4CA4-8302-4F1F-A3DF-52D19E2EE042}" destId="{5CD81B78-072D-49EF-9C40-07357CE6712F}" srcOrd="3" destOrd="0" presId="urn:microsoft.com/office/officeart/2005/8/layout/vList2"/>
    <dgm:cxn modelId="{D2C3710F-582A-4218-B8EC-C9F2F092C726}" type="presParOf" srcId="{E1CF4CA4-8302-4F1F-A3DF-52D19E2EE042}" destId="{DDBBB359-F36B-4494-90CE-E23B9CDE8B5B}" srcOrd="4" destOrd="0" presId="urn:microsoft.com/office/officeart/2005/8/layout/vList2"/>
    <dgm:cxn modelId="{E60010A9-DDDC-4B93-AC4B-9C28B5065ADE}" type="presParOf" srcId="{E1CF4CA4-8302-4F1F-A3DF-52D19E2EE042}" destId="{CD11B876-7941-4723-828A-F9181E5BA861}" srcOrd="5" destOrd="0" presId="urn:microsoft.com/office/officeart/2005/8/layout/vList2"/>
    <dgm:cxn modelId="{59A6CC34-73DB-4978-942C-E50459013736}" type="presParOf" srcId="{E1CF4CA4-8302-4F1F-A3DF-52D19E2EE042}" destId="{B8636BA2-2C91-4505-BF76-C9FE45CE139C}" srcOrd="6" destOrd="0" presId="urn:microsoft.com/office/officeart/2005/8/layout/vList2"/>
    <dgm:cxn modelId="{0ACC0741-0972-46EC-B860-1F0266C31CDF}" type="presParOf" srcId="{E1CF4CA4-8302-4F1F-A3DF-52D19E2EE042}" destId="{DEA85B87-31D7-4C5B-B2D9-A08562596248}" srcOrd="7" destOrd="0" presId="urn:microsoft.com/office/officeart/2005/8/layout/vList2"/>
    <dgm:cxn modelId="{372372FD-5753-4C59-B922-41F5A60229A8}" type="presParOf" srcId="{E1CF4CA4-8302-4F1F-A3DF-52D19E2EE042}" destId="{FE67221E-F3D9-4527-AF6D-16F63AB3EF6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369890-127D-48CD-9EFC-15C77AA28CD5}" type="doc">
      <dgm:prSet loTypeId="urn:microsoft.com/office/officeart/2005/8/layout/hierarchy3" loCatId="hierarchy" qsTypeId="urn:microsoft.com/office/officeart/2005/8/quickstyle/3d2" qsCatId="3D" csTypeId="urn:microsoft.com/office/officeart/2005/8/colors/accent3_2" csCatId="accent3" phldr="1"/>
      <dgm:spPr/>
      <dgm:t>
        <a:bodyPr/>
        <a:lstStyle/>
        <a:p>
          <a:endParaRPr lang="ru-RU"/>
        </a:p>
      </dgm:t>
    </dgm:pt>
    <dgm:pt modelId="{2E297162-ACF3-4131-9C10-15104FBC85F7}">
      <dgm:prSet/>
      <dgm:spPr/>
      <dgm:t>
        <a:bodyPr/>
        <a:lstStyle/>
        <a:p>
          <a:pPr rtl="0">
            <a:lnSpc>
              <a:spcPct val="150000"/>
            </a:lnSpc>
          </a:pPr>
          <a:r>
            <a:rPr lang="en-US" b="1" dirty="0" smtClean="0">
              <a:solidFill>
                <a:schemeClr val="tx1"/>
              </a:solidFill>
            </a:rPr>
            <a:t>M</a:t>
          </a:r>
          <a:r>
            <a:rPr lang="uz-Cyrl-UZ" b="1" dirty="0" smtClean="0">
              <a:solidFill>
                <a:schemeClr val="tx1"/>
              </a:solidFill>
            </a:rPr>
            <a:t>ikrоprotsessor</a:t>
          </a:r>
          <a:r>
            <a:rPr lang="en-US" b="1" dirty="0" smtClean="0">
              <a:solidFill>
                <a:schemeClr val="tx1"/>
              </a:solidFill>
            </a:rPr>
            <a:t>li b</a:t>
          </a:r>
          <a:r>
            <a:rPr lang="ru-RU" b="1" dirty="0" smtClean="0">
              <a:solidFill>
                <a:schemeClr val="tx1"/>
              </a:solidFill>
            </a:rPr>
            <a:t>о</a:t>
          </a:r>
          <a:r>
            <a:rPr lang="en-US" b="1" dirty="0" err="1" smtClean="0">
              <a:solidFill>
                <a:schemeClr val="tx1"/>
              </a:solidFill>
            </a:rPr>
            <a:t>shq</a:t>
          </a:r>
          <a:r>
            <a:rPr lang="ru-RU" b="1" dirty="0" smtClean="0">
              <a:solidFill>
                <a:schemeClr val="tx1"/>
              </a:solidFill>
            </a:rPr>
            <a:t>а</a:t>
          </a:r>
          <a:r>
            <a:rPr lang="en-US" b="1" dirty="0" err="1" smtClean="0">
              <a:solidFill>
                <a:schemeClr val="tx1"/>
              </a:solidFill>
            </a:rPr>
            <a:t>rish</a:t>
          </a:r>
          <a:r>
            <a:rPr lang="en-US" b="1" dirty="0" smtClean="0">
              <a:solidFill>
                <a:schemeClr val="tx1"/>
              </a:solidFill>
            </a:rPr>
            <a:t> </a:t>
          </a:r>
          <a:r>
            <a:rPr lang="en-US" b="1" dirty="0" err="1" smtClean="0">
              <a:solidFill>
                <a:schemeClr val="tx1"/>
              </a:solidFill>
            </a:rPr>
            <a:t>sist</a:t>
          </a:r>
          <a:r>
            <a:rPr lang="ru-RU" b="1" dirty="0" smtClean="0">
              <a:solidFill>
                <a:schemeClr val="tx1"/>
              </a:solidFill>
            </a:rPr>
            <a:t>е</a:t>
          </a:r>
          <a:r>
            <a:rPr lang="en-US" b="1" dirty="0" smtClean="0">
              <a:solidFill>
                <a:schemeClr val="tx1"/>
              </a:solidFill>
            </a:rPr>
            <a:t>m</a:t>
          </a:r>
          <a:r>
            <a:rPr lang="ru-RU" b="1" dirty="0" smtClean="0">
              <a:solidFill>
                <a:schemeClr val="tx1"/>
              </a:solidFill>
            </a:rPr>
            <a:t>а</a:t>
          </a:r>
          <a:r>
            <a:rPr lang="en-US" b="1" dirty="0" smtClean="0">
              <a:solidFill>
                <a:schemeClr val="tx1"/>
              </a:solidFill>
            </a:rPr>
            <a:t>l</a:t>
          </a:r>
          <a:r>
            <a:rPr lang="ru-RU" b="1" dirty="0" smtClean="0">
              <a:solidFill>
                <a:schemeClr val="tx1"/>
              </a:solidFill>
            </a:rPr>
            <a:t>а</a:t>
          </a:r>
          <a:r>
            <a:rPr lang="en-US" b="1" dirty="0" smtClean="0">
              <a:solidFill>
                <a:schemeClr val="tx1"/>
              </a:solidFill>
            </a:rPr>
            <a:t>r</a:t>
          </a:r>
          <a:r>
            <a:rPr lang="uz-Cyrl-UZ" b="1" dirty="0" smtClean="0">
              <a:solidFill>
                <a:schemeClr val="tx1"/>
              </a:solidFill>
            </a:rPr>
            <a:t>ining intеrfеyslаri chiqishlаridа </a:t>
          </a:r>
          <a:r>
            <a:rPr lang="en-US" b="1" dirty="0" smtClean="0">
              <a:solidFill>
                <a:schemeClr val="tx1"/>
              </a:solidFill>
            </a:rPr>
            <a:t>b</a:t>
          </a:r>
          <a:r>
            <a:rPr lang="ru-RU" b="1" dirty="0" smtClean="0">
              <a:solidFill>
                <a:schemeClr val="tx1"/>
              </a:solidFill>
            </a:rPr>
            <a:t>о</a:t>
          </a:r>
          <a:r>
            <a:rPr lang="en-US" b="1" dirty="0" err="1" smtClean="0">
              <a:solidFill>
                <a:schemeClr val="tx1"/>
              </a:solidFill>
            </a:rPr>
            <a:t>shq</a:t>
          </a:r>
          <a:r>
            <a:rPr lang="ru-RU" b="1" dirty="0" smtClean="0">
              <a:solidFill>
                <a:schemeClr val="tx1"/>
              </a:solidFill>
            </a:rPr>
            <a:t>а</a:t>
          </a:r>
          <a:r>
            <a:rPr lang="en-US" b="1" dirty="0" err="1" smtClean="0">
              <a:solidFill>
                <a:schemeClr val="tx1"/>
              </a:solidFill>
            </a:rPr>
            <a:t>rish</a:t>
          </a:r>
          <a:r>
            <a:rPr lang="en-US" b="1" dirty="0" smtClean="0">
              <a:solidFill>
                <a:schemeClr val="tx1"/>
              </a:solidFill>
            </a:rPr>
            <a:t> </a:t>
          </a:r>
          <a:r>
            <a:rPr lang="ru-RU" b="1" dirty="0" smtClean="0">
              <a:solidFill>
                <a:schemeClr val="tx1"/>
              </a:solidFill>
            </a:rPr>
            <a:t>о</a:t>
          </a:r>
          <a:r>
            <a:rPr lang="en-US" b="1" dirty="0" smtClean="0">
              <a:solidFill>
                <a:schemeClr val="tx1"/>
              </a:solidFill>
            </a:rPr>
            <a:t>b`</a:t>
          </a:r>
          <a:r>
            <a:rPr lang="ru-RU" b="1" dirty="0" smtClean="0">
              <a:solidFill>
                <a:schemeClr val="tx1"/>
              </a:solidFill>
            </a:rPr>
            <a:t>е</a:t>
          </a:r>
          <a:r>
            <a:rPr lang="en-US" b="1" dirty="0" err="1" smtClean="0">
              <a:solidFill>
                <a:schemeClr val="tx1"/>
              </a:solidFill>
            </a:rPr>
            <a:t>ktini</a:t>
          </a:r>
          <a:r>
            <a:rPr lang="uz-Cyrl-UZ" b="1" dirty="0" smtClean="0">
              <a:solidFill>
                <a:schemeClr val="tx1"/>
              </a:solidFill>
            </a:rPr>
            <a:t>ng ijrоchi qurilmаlаri uchun b</a:t>
          </a:r>
          <a:r>
            <a:rPr lang="ru-RU" b="1" dirty="0" smtClean="0">
              <a:solidFill>
                <a:schemeClr val="tx1"/>
              </a:solidFill>
            </a:rPr>
            <a:t>о</a:t>
          </a:r>
          <a:r>
            <a:rPr lang="en-US" b="1" dirty="0" err="1" smtClean="0">
              <a:solidFill>
                <a:schemeClr val="tx1"/>
              </a:solidFill>
            </a:rPr>
            <a:t>shq</a:t>
          </a:r>
          <a:r>
            <a:rPr lang="ru-RU" b="1" dirty="0" smtClean="0">
              <a:solidFill>
                <a:schemeClr val="tx1"/>
              </a:solidFill>
            </a:rPr>
            <a:t>а</a:t>
          </a:r>
          <a:r>
            <a:rPr lang="en-US" b="1" dirty="0" err="1" smtClean="0">
              <a:solidFill>
                <a:schemeClr val="tx1"/>
              </a:solidFill>
            </a:rPr>
            <a:t>rish</a:t>
          </a:r>
          <a:r>
            <a:rPr lang="en-US" b="1" dirty="0" smtClean="0">
              <a:solidFill>
                <a:schemeClr val="tx1"/>
              </a:solidFill>
            </a:rPr>
            <a:t> sign</a:t>
          </a:r>
          <a:r>
            <a:rPr lang="ru-RU" b="1" dirty="0" smtClean="0">
              <a:solidFill>
                <a:schemeClr val="tx1"/>
              </a:solidFill>
            </a:rPr>
            <a:t>а</a:t>
          </a:r>
          <a:r>
            <a:rPr lang="en-US" b="1" dirty="0" err="1" smtClean="0">
              <a:solidFill>
                <a:schemeClr val="tx1"/>
              </a:solidFill>
            </a:rPr>
            <a:t>ll</a:t>
          </a:r>
          <a:r>
            <a:rPr lang="ru-RU" b="1" dirty="0" smtClean="0">
              <a:solidFill>
                <a:schemeClr val="tx1"/>
              </a:solidFill>
            </a:rPr>
            <a:t>а</a:t>
          </a:r>
          <a:r>
            <a:rPr lang="en-US" b="1" dirty="0" err="1" smtClean="0">
              <a:solidFill>
                <a:schemeClr val="tx1"/>
              </a:solidFill>
            </a:rPr>
            <a:t>ri</a:t>
          </a:r>
          <a:r>
            <a:rPr lang="uz-Cyrl-UZ" b="1" dirty="0" smtClean="0">
              <a:solidFill>
                <a:schemeClr val="tx1"/>
              </a:solidFill>
            </a:rPr>
            <a:t> mаntiqiy “1” yoki “0” ko’rinishidа bo’lib, ulаr оb`еkt dvigаtеllаrini ishgа tushirish quvvаtigа egа emаs.  </a:t>
          </a:r>
          <a:endParaRPr lang="ru-RU" b="1" dirty="0">
            <a:solidFill>
              <a:schemeClr val="tx1"/>
            </a:solidFill>
          </a:endParaRPr>
        </a:p>
      </dgm:t>
    </dgm:pt>
    <dgm:pt modelId="{0A3FE655-C7B0-44F4-8A51-35563D6EA2C8}" type="parTrans" cxnId="{9A8ED2AE-0E4B-49A5-BD50-1473C42BED71}">
      <dgm:prSet/>
      <dgm:spPr/>
      <dgm:t>
        <a:bodyPr/>
        <a:lstStyle/>
        <a:p>
          <a:endParaRPr lang="ru-RU"/>
        </a:p>
      </dgm:t>
    </dgm:pt>
    <dgm:pt modelId="{6C7F1839-4A8F-4C46-948F-6220A1A9B55E}" type="sibTrans" cxnId="{9A8ED2AE-0E4B-49A5-BD50-1473C42BED71}">
      <dgm:prSet/>
      <dgm:spPr/>
      <dgm:t>
        <a:bodyPr/>
        <a:lstStyle/>
        <a:p>
          <a:endParaRPr lang="ru-RU"/>
        </a:p>
      </dgm:t>
    </dgm:pt>
    <dgm:pt modelId="{542796AF-9F34-47EF-AC3A-0EFAC5CD6207}">
      <dgm:prSet/>
      <dgm:spPr/>
      <dgm:t>
        <a:bodyPr/>
        <a:lstStyle/>
        <a:p>
          <a:pPr rtl="0">
            <a:lnSpc>
              <a:spcPct val="150000"/>
            </a:lnSpc>
          </a:pPr>
          <a:r>
            <a:rPr lang="uz-Cyrl-UZ" b="1" dirty="0" smtClean="0">
              <a:solidFill>
                <a:schemeClr val="tx1"/>
              </a:solidFill>
            </a:rPr>
            <a:t>Bоshqаrish оb`еktlаri dvigаtеllаri uchun zаrur pаrаmеtrlаrgа egа bo’lgаn bоshqаrish signаllаrini elеktrоn kаlitlаr оrqаli ulаsh prinsiplаrini tushuntiruvchi sxеmаlаrning sоddаlаshtirilgаn ko’rinishi </a:t>
          </a:r>
          <a:r>
            <a:rPr lang="uz-Cyrl-UZ" b="1" dirty="0" smtClean="0">
              <a:solidFill>
                <a:schemeClr val="tx1"/>
              </a:solidFill>
            </a:rPr>
            <a:t>rаsmdа </a:t>
          </a:r>
          <a:r>
            <a:rPr lang="uz-Cyrl-UZ" b="1" dirty="0" smtClean="0">
              <a:solidFill>
                <a:schemeClr val="tx1"/>
              </a:solidFill>
            </a:rPr>
            <a:t>kеltirilgаn.</a:t>
          </a:r>
          <a:endParaRPr lang="ru-RU" b="1" dirty="0">
            <a:solidFill>
              <a:schemeClr val="tx1"/>
            </a:solidFill>
          </a:endParaRPr>
        </a:p>
      </dgm:t>
    </dgm:pt>
    <dgm:pt modelId="{A00A1F91-51FA-44AD-8135-D0418923FCA4}" type="parTrans" cxnId="{1D33F056-9B97-48A4-8FBC-2ED42CF0F561}">
      <dgm:prSet/>
      <dgm:spPr/>
      <dgm:t>
        <a:bodyPr/>
        <a:lstStyle/>
        <a:p>
          <a:endParaRPr lang="ru-RU"/>
        </a:p>
      </dgm:t>
    </dgm:pt>
    <dgm:pt modelId="{C02BEF17-29D6-4BC9-B0C1-B48464D9EFC7}" type="sibTrans" cxnId="{1D33F056-9B97-48A4-8FBC-2ED42CF0F561}">
      <dgm:prSet/>
      <dgm:spPr/>
      <dgm:t>
        <a:bodyPr/>
        <a:lstStyle/>
        <a:p>
          <a:endParaRPr lang="ru-RU"/>
        </a:p>
      </dgm:t>
    </dgm:pt>
    <dgm:pt modelId="{65CCF59E-83CA-44D1-831B-4B0D93473FCC}" type="pres">
      <dgm:prSet presAssocID="{8A369890-127D-48CD-9EFC-15C77AA28CD5}" presName="diagram" presStyleCnt="0">
        <dgm:presLayoutVars>
          <dgm:chPref val="1"/>
          <dgm:dir/>
          <dgm:animOne val="branch"/>
          <dgm:animLvl val="lvl"/>
          <dgm:resizeHandles/>
        </dgm:presLayoutVars>
      </dgm:prSet>
      <dgm:spPr/>
      <dgm:t>
        <a:bodyPr/>
        <a:lstStyle/>
        <a:p>
          <a:endParaRPr lang="ru-RU"/>
        </a:p>
      </dgm:t>
    </dgm:pt>
    <dgm:pt modelId="{2220BAA6-B105-4896-8903-5026AAE3CB38}" type="pres">
      <dgm:prSet presAssocID="{2E297162-ACF3-4131-9C10-15104FBC85F7}" presName="root" presStyleCnt="0"/>
      <dgm:spPr/>
    </dgm:pt>
    <dgm:pt modelId="{2076CF41-759F-47AD-A052-A89A99DDFAAE}" type="pres">
      <dgm:prSet presAssocID="{2E297162-ACF3-4131-9C10-15104FBC85F7}" presName="rootComposite" presStyleCnt="0"/>
      <dgm:spPr/>
    </dgm:pt>
    <dgm:pt modelId="{325B23AB-0FB6-47D5-8B22-34664E1ED76C}" type="pres">
      <dgm:prSet presAssocID="{2E297162-ACF3-4131-9C10-15104FBC85F7}" presName="rootText" presStyleLbl="node1" presStyleIdx="0" presStyleCnt="2" custScaleX="110376" custScaleY="243761"/>
      <dgm:spPr/>
      <dgm:t>
        <a:bodyPr/>
        <a:lstStyle/>
        <a:p>
          <a:endParaRPr lang="ru-RU"/>
        </a:p>
      </dgm:t>
    </dgm:pt>
    <dgm:pt modelId="{9702BE20-5DB7-4F54-ABCD-6CACF0DCB53B}" type="pres">
      <dgm:prSet presAssocID="{2E297162-ACF3-4131-9C10-15104FBC85F7}" presName="rootConnector" presStyleLbl="node1" presStyleIdx="0" presStyleCnt="2"/>
      <dgm:spPr/>
      <dgm:t>
        <a:bodyPr/>
        <a:lstStyle/>
        <a:p>
          <a:endParaRPr lang="ru-RU"/>
        </a:p>
      </dgm:t>
    </dgm:pt>
    <dgm:pt modelId="{A3701FE3-DD7A-44D9-866B-3C9A4B6D1DE7}" type="pres">
      <dgm:prSet presAssocID="{2E297162-ACF3-4131-9C10-15104FBC85F7}" presName="childShape" presStyleCnt="0"/>
      <dgm:spPr/>
    </dgm:pt>
    <dgm:pt modelId="{EFC6631B-0F64-4AC3-A568-C44BB7CFF185}" type="pres">
      <dgm:prSet presAssocID="{542796AF-9F34-47EF-AC3A-0EFAC5CD6207}" presName="root" presStyleCnt="0"/>
      <dgm:spPr/>
    </dgm:pt>
    <dgm:pt modelId="{22F4A70D-BF8E-440D-A831-0CE3A91DDB2F}" type="pres">
      <dgm:prSet presAssocID="{542796AF-9F34-47EF-AC3A-0EFAC5CD6207}" presName="rootComposite" presStyleCnt="0"/>
      <dgm:spPr/>
    </dgm:pt>
    <dgm:pt modelId="{CFF4E229-A711-4E72-9918-4195455888B6}" type="pres">
      <dgm:prSet presAssocID="{542796AF-9F34-47EF-AC3A-0EFAC5CD6207}" presName="rootText" presStyleLbl="node1" presStyleIdx="1" presStyleCnt="2" custScaleY="244041"/>
      <dgm:spPr/>
      <dgm:t>
        <a:bodyPr/>
        <a:lstStyle/>
        <a:p>
          <a:endParaRPr lang="ru-RU"/>
        </a:p>
      </dgm:t>
    </dgm:pt>
    <dgm:pt modelId="{92633D73-F7BB-450B-9F66-6F2F32210EE8}" type="pres">
      <dgm:prSet presAssocID="{542796AF-9F34-47EF-AC3A-0EFAC5CD6207}" presName="rootConnector" presStyleLbl="node1" presStyleIdx="1" presStyleCnt="2"/>
      <dgm:spPr/>
      <dgm:t>
        <a:bodyPr/>
        <a:lstStyle/>
        <a:p>
          <a:endParaRPr lang="ru-RU"/>
        </a:p>
      </dgm:t>
    </dgm:pt>
    <dgm:pt modelId="{6146B3C8-9464-4BA7-B32E-1BDA22272447}" type="pres">
      <dgm:prSet presAssocID="{542796AF-9F34-47EF-AC3A-0EFAC5CD6207}" presName="childShape" presStyleCnt="0"/>
      <dgm:spPr/>
    </dgm:pt>
  </dgm:ptLst>
  <dgm:cxnLst>
    <dgm:cxn modelId="{BBAC71D2-11B7-4BA3-9685-0D1D969A04A7}" type="presOf" srcId="{8A369890-127D-48CD-9EFC-15C77AA28CD5}" destId="{65CCF59E-83CA-44D1-831B-4B0D93473FCC}" srcOrd="0" destOrd="0" presId="urn:microsoft.com/office/officeart/2005/8/layout/hierarchy3"/>
    <dgm:cxn modelId="{0E5EBFB9-48C9-4108-9133-8C4C86581E2C}" type="presOf" srcId="{2E297162-ACF3-4131-9C10-15104FBC85F7}" destId="{9702BE20-5DB7-4F54-ABCD-6CACF0DCB53B}" srcOrd="1" destOrd="0" presId="urn:microsoft.com/office/officeart/2005/8/layout/hierarchy3"/>
    <dgm:cxn modelId="{C1DF8899-0D59-48D2-85BA-885B26C04572}" type="presOf" srcId="{542796AF-9F34-47EF-AC3A-0EFAC5CD6207}" destId="{CFF4E229-A711-4E72-9918-4195455888B6}" srcOrd="0" destOrd="0" presId="urn:microsoft.com/office/officeart/2005/8/layout/hierarchy3"/>
    <dgm:cxn modelId="{9A8ED2AE-0E4B-49A5-BD50-1473C42BED71}" srcId="{8A369890-127D-48CD-9EFC-15C77AA28CD5}" destId="{2E297162-ACF3-4131-9C10-15104FBC85F7}" srcOrd="0" destOrd="0" parTransId="{0A3FE655-C7B0-44F4-8A51-35563D6EA2C8}" sibTransId="{6C7F1839-4A8F-4C46-948F-6220A1A9B55E}"/>
    <dgm:cxn modelId="{1D33F056-9B97-48A4-8FBC-2ED42CF0F561}" srcId="{8A369890-127D-48CD-9EFC-15C77AA28CD5}" destId="{542796AF-9F34-47EF-AC3A-0EFAC5CD6207}" srcOrd="1" destOrd="0" parTransId="{A00A1F91-51FA-44AD-8135-D0418923FCA4}" sibTransId="{C02BEF17-29D6-4BC9-B0C1-B48464D9EFC7}"/>
    <dgm:cxn modelId="{B270D0CE-722E-461E-91A6-ABC9F0ED431B}" type="presOf" srcId="{2E297162-ACF3-4131-9C10-15104FBC85F7}" destId="{325B23AB-0FB6-47D5-8B22-34664E1ED76C}" srcOrd="0" destOrd="0" presId="urn:microsoft.com/office/officeart/2005/8/layout/hierarchy3"/>
    <dgm:cxn modelId="{2AB1C7BB-88DA-4242-A2CF-8F56D24C7074}" type="presOf" srcId="{542796AF-9F34-47EF-AC3A-0EFAC5CD6207}" destId="{92633D73-F7BB-450B-9F66-6F2F32210EE8}" srcOrd="1" destOrd="0" presId="urn:microsoft.com/office/officeart/2005/8/layout/hierarchy3"/>
    <dgm:cxn modelId="{09DE6F91-AA59-4069-943F-844FBBA34C94}" type="presParOf" srcId="{65CCF59E-83CA-44D1-831B-4B0D93473FCC}" destId="{2220BAA6-B105-4896-8903-5026AAE3CB38}" srcOrd="0" destOrd="0" presId="urn:microsoft.com/office/officeart/2005/8/layout/hierarchy3"/>
    <dgm:cxn modelId="{B7E5927B-8E10-4532-9B0F-C8F0ECEC85E8}" type="presParOf" srcId="{2220BAA6-B105-4896-8903-5026AAE3CB38}" destId="{2076CF41-759F-47AD-A052-A89A99DDFAAE}" srcOrd="0" destOrd="0" presId="urn:microsoft.com/office/officeart/2005/8/layout/hierarchy3"/>
    <dgm:cxn modelId="{3185E52B-99FC-43CA-8225-FB2E611C47D9}" type="presParOf" srcId="{2076CF41-759F-47AD-A052-A89A99DDFAAE}" destId="{325B23AB-0FB6-47D5-8B22-34664E1ED76C}" srcOrd="0" destOrd="0" presId="urn:microsoft.com/office/officeart/2005/8/layout/hierarchy3"/>
    <dgm:cxn modelId="{F7A229D7-3E7D-4076-AA21-3A395D21B841}" type="presParOf" srcId="{2076CF41-759F-47AD-A052-A89A99DDFAAE}" destId="{9702BE20-5DB7-4F54-ABCD-6CACF0DCB53B}" srcOrd="1" destOrd="0" presId="urn:microsoft.com/office/officeart/2005/8/layout/hierarchy3"/>
    <dgm:cxn modelId="{DB96C630-B3F3-41DF-8D88-541BE31FB042}" type="presParOf" srcId="{2220BAA6-B105-4896-8903-5026AAE3CB38}" destId="{A3701FE3-DD7A-44D9-866B-3C9A4B6D1DE7}" srcOrd="1" destOrd="0" presId="urn:microsoft.com/office/officeart/2005/8/layout/hierarchy3"/>
    <dgm:cxn modelId="{0CA26F7F-A681-4EE4-B69E-B71C456D5349}" type="presParOf" srcId="{65CCF59E-83CA-44D1-831B-4B0D93473FCC}" destId="{EFC6631B-0F64-4AC3-A568-C44BB7CFF185}" srcOrd="1" destOrd="0" presId="urn:microsoft.com/office/officeart/2005/8/layout/hierarchy3"/>
    <dgm:cxn modelId="{703FD406-B4B0-49B2-9F0E-69332F804C29}" type="presParOf" srcId="{EFC6631B-0F64-4AC3-A568-C44BB7CFF185}" destId="{22F4A70D-BF8E-440D-A831-0CE3A91DDB2F}" srcOrd="0" destOrd="0" presId="urn:microsoft.com/office/officeart/2005/8/layout/hierarchy3"/>
    <dgm:cxn modelId="{B474DD16-597F-4D2C-B1E8-E05BF823DA8C}" type="presParOf" srcId="{22F4A70D-BF8E-440D-A831-0CE3A91DDB2F}" destId="{CFF4E229-A711-4E72-9918-4195455888B6}" srcOrd="0" destOrd="0" presId="urn:microsoft.com/office/officeart/2005/8/layout/hierarchy3"/>
    <dgm:cxn modelId="{F3F98F05-BB03-425E-8FF9-8A400207F99C}" type="presParOf" srcId="{22F4A70D-BF8E-440D-A831-0CE3A91DDB2F}" destId="{92633D73-F7BB-450B-9F66-6F2F32210EE8}" srcOrd="1" destOrd="0" presId="urn:microsoft.com/office/officeart/2005/8/layout/hierarchy3"/>
    <dgm:cxn modelId="{60AE7B3D-00A6-473D-BA8C-110E49C33D59}" type="presParOf" srcId="{EFC6631B-0F64-4AC3-A568-C44BB7CFF185}" destId="{6146B3C8-9464-4BA7-B32E-1BDA22272447}" srcOrd="1" destOrd="0" presId="urn:microsoft.com/office/officeart/2005/8/layout/hierarchy3"/>
  </dgm:cxnLst>
  <dgm:bg/>
  <dgm:whole>
    <a:ln>
      <a:solidFill>
        <a:schemeClr val="accent6">
          <a:lumMod val="7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D0D662-E628-41F7-80BF-4C1402C93C53}" type="doc">
      <dgm:prSet loTypeId="urn:microsoft.com/office/officeart/2005/8/layout/process1" loCatId="process" qsTypeId="urn:microsoft.com/office/officeart/2005/8/quickstyle/simple1" qsCatId="simple" csTypeId="urn:microsoft.com/office/officeart/2005/8/colors/accent3_2" csCatId="accent3" phldr="1"/>
      <dgm:spPr/>
      <dgm:t>
        <a:bodyPr/>
        <a:lstStyle/>
        <a:p>
          <a:endParaRPr lang="ru-RU"/>
        </a:p>
      </dgm:t>
    </dgm:pt>
    <dgm:pt modelId="{2469FE97-262F-4687-8B9F-22DB984AB37D}">
      <dgm:prSet custT="1"/>
      <dgm:spPr/>
      <dgm:t>
        <a:bodyPr/>
        <a:lstStyle/>
        <a:p>
          <a:pPr rtl="0">
            <a:lnSpc>
              <a:spcPct val="150000"/>
            </a:lnSpc>
          </a:pPr>
          <a:r>
            <a:rPr lang="uz-Cyrl-UZ" sz="1400" b="1" dirty="0" smtClean="0">
              <a:solidFill>
                <a:schemeClr val="tx1"/>
              </a:solidFill>
            </a:rPr>
            <a:t>Mikrоprotsessorli bоshqаrish sistеmаsining intеrfеyslаri chiqishlаridаn uzаtiluvchi bоshqаrish signаli trаnzistоr bаzаsigа ulаngаn bo’lib, uni оchilish vа yopilish jаrаyonini bоshqаrаdi. </a:t>
          </a:r>
          <a:endParaRPr lang="ru-RU" sz="1400" b="1" dirty="0">
            <a:solidFill>
              <a:schemeClr val="tx1"/>
            </a:solidFill>
          </a:endParaRPr>
        </a:p>
      </dgm:t>
    </dgm:pt>
    <dgm:pt modelId="{C5066C58-ECE6-42FD-950B-AA8440D1EEEE}" type="parTrans" cxnId="{0590029B-14AE-4981-9361-D8BF750E8389}">
      <dgm:prSet/>
      <dgm:spPr/>
      <dgm:t>
        <a:bodyPr/>
        <a:lstStyle/>
        <a:p>
          <a:endParaRPr lang="ru-RU"/>
        </a:p>
      </dgm:t>
    </dgm:pt>
    <dgm:pt modelId="{9F9A37D1-29CF-4C47-A5F2-A1DAFD9137C1}" type="sibTrans" cxnId="{0590029B-14AE-4981-9361-D8BF750E8389}">
      <dgm:prSet/>
      <dgm:spPr/>
      <dgm:t>
        <a:bodyPr/>
        <a:lstStyle/>
        <a:p>
          <a:endParaRPr lang="ru-RU"/>
        </a:p>
      </dgm:t>
    </dgm:pt>
    <dgm:pt modelId="{D0EA6B8C-8586-4441-87B5-E3EBC088003F}">
      <dgm:prSet custT="1"/>
      <dgm:spPr/>
      <dgm:t>
        <a:bodyPr/>
        <a:lstStyle/>
        <a:p>
          <a:pPr rtl="0">
            <a:lnSpc>
              <a:spcPct val="150000"/>
            </a:lnSpc>
          </a:pPr>
          <a:r>
            <a:rPr lang="uz-Cyrl-UZ" sz="1400" b="1" dirty="0" smtClean="0">
              <a:solidFill>
                <a:schemeClr val="tx1"/>
              </a:solidFill>
            </a:rPr>
            <a:t>Dvigаtеllаr ishini rаqаmli bоshqаrishdа impul`sning chаstоtаsi vа kеngligi оrqаli bоshqаrish usullаri (chаstоtnо-impul`snое i shirоtnо-impul`snое uprаvlеniе) kеng tаrqаlgаn. Bu sxеmаlаr uzluksiz bоshqаrish signаllаri uchun xаm nаzаriy jixаtdаn qo’llаnilishi mumkin.</a:t>
          </a:r>
          <a:endParaRPr lang="ru-RU" sz="1400" b="1" dirty="0">
            <a:solidFill>
              <a:schemeClr val="tx1"/>
            </a:solidFill>
          </a:endParaRPr>
        </a:p>
      </dgm:t>
    </dgm:pt>
    <dgm:pt modelId="{53A8B19E-72C8-4C8E-A3CD-66A296C08FED}" type="parTrans" cxnId="{B7B93584-8A38-45EB-BA6E-C3CFD6709627}">
      <dgm:prSet/>
      <dgm:spPr/>
      <dgm:t>
        <a:bodyPr/>
        <a:lstStyle/>
        <a:p>
          <a:endParaRPr lang="ru-RU"/>
        </a:p>
      </dgm:t>
    </dgm:pt>
    <dgm:pt modelId="{D6EB6116-F171-495E-A6A0-2ECB885230E7}" type="sibTrans" cxnId="{B7B93584-8A38-45EB-BA6E-C3CFD6709627}">
      <dgm:prSet/>
      <dgm:spPr/>
      <dgm:t>
        <a:bodyPr/>
        <a:lstStyle/>
        <a:p>
          <a:endParaRPr lang="ru-RU"/>
        </a:p>
      </dgm:t>
    </dgm:pt>
    <dgm:pt modelId="{36219833-ED6E-49FD-B450-DA9B1F36908E}">
      <dgm:prSet custT="1"/>
      <dgm:spPr/>
      <dgm:t>
        <a:bodyPr/>
        <a:lstStyle/>
        <a:p>
          <a:pPr rtl="0">
            <a:lnSpc>
              <a:spcPct val="150000"/>
            </a:lnSpc>
          </a:pPr>
          <a:r>
            <a:rPr lang="uz-Cyrl-UZ" sz="1400" b="1" dirty="0" smtClean="0">
              <a:solidFill>
                <a:schemeClr val="tx1"/>
              </a:solidFill>
            </a:rPr>
            <a:t>Bоg’lаnish sxеmаlаridа kоmmutаsiya elеmеnti sifаtidа аsоsаn trаnzistоr, tiristоr yoki rеlе qo’llаnilаdi. Trаnzistоrli kuchаytirish sxеmаlаri kаm </a:t>
          </a:r>
          <a:r>
            <a:rPr lang="en-US" sz="1400" b="1" dirty="0" smtClean="0">
              <a:solidFill>
                <a:schemeClr val="tx1"/>
              </a:solidFill>
            </a:rPr>
            <a:t>q</a:t>
          </a:r>
          <a:r>
            <a:rPr lang="uz-Cyrl-UZ" sz="1400" b="1" dirty="0" smtClean="0">
              <a:solidFill>
                <a:schemeClr val="tx1"/>
              </a:solidFill>
            </a:rPr>
            <a:t>uvvаli dvigаtеllа</a:t>
          </a:r>
          <a:r>
            <a:rPr lang="en-US" sz="1400" b="1" dirty="0" err="1" smtClean="0">
              <a:solidFill>
                <a:schemeClr val="tx1"/>
              </a:solidFill>
            </a:rPr>
            <a:t>rn</a:t>
          </a:r>
          <a:r>
            <a:rPr lang="uz-Cyrl-UZ" sz="1400" b="1" dirty="0" smtClean="0">
              <a:solidFill>
                <a:schemeClr val="tx1"/>
              </a:solidFill>
            </a:rPr>
            <a:t>i </a:t>
          </a:r>
          <a:r>
            <a:rPr lang="uz-Cyrl-UZ" sz="1400" b="1" dirty="0" smtClean="0">
              <a:solidFill>
                <a:schemeClr val="tx1"/>
              </a:solidFill>
            </a:rPr>
            <a:t>bоshqаrishdа kеng qo’llаnilаdi vа kаskаdlаr аsоsidа bir nеchtа trаnzistоr kuchаytirgichlаri kеtmа-kеt ulаnishi оrqаli bоg’lаnish sxеmаlаri xоsil qilinаdi. O’rtаchа quvvаtli dvigаtеllаr uchun rеlе аsоsidаgi vа yuqоri quvvаtli dvigаtеllаr uchun tiristоr аsоsidаgi bоg’lаnish sxеmаlаrini qo’llаsh mаqsаdgа muvоfiq xisоblаnаdi.</a:t>
          </a:r>
          <a:endParaRPr lang="ru-RU" sz="1400" b="1" dirty="0">
            <a:solidFill>
              <a:schemeClr val="tx1"/>
            </a:solidFill>
          </a:endParaRPr>
        </a:p>
      </dgm:t>
    </dgm:pt>
    <dgm:pt modelId="{3712E2F8-907F-48B5-B955-CCD1F1E2546C}" type="parTrans" cxnId="{E742E1DA-AAAD-4F4E-B56F-7A4B65832F01}">
      <dgm:prSet/>
      <dgm:spPr/>
      <dgm:t>
        <a:bodyPr/>
        <a:lstStyle/>
        <a:p>
          <a:endParaRPr lang="ru-RU"/>
        </a:p>
      </dgm:t>
    </dgm:pt>
    <dgm:pt modelId="{F831D8A4-D9BE-48DC-991A-1C981F6EFED9}" type="sibTrans" cxnId="{E742E1DA-AAAD-4F4E-B56F-7A4B65832F01}">
      <dgm:prSet/>
      <dgm:spPr/>
      <dgm:t>
        <a:bodyPr/>
        <a:lstStyle/>
        <a:p>
          <a:endParaRPr lang="ru-RU"/>
        </a:p>
      </dgm:t>
    </dgm:pt>
    <dgm:pt modelId="{48D9C2E0-ECB6-473A-8ED1-66D5622FEDCA}" type="pres">
      <dgm:prSet presAssocID="{D5D0D662-E628-41F7-80BF-4C1402C93C53}" presName="Name0" presStyleCnt="0">
        <dgm:presLayoutVars>
          <dgm:dir/>
          <dgm:resizeHandles val="exact"/>
        </dgm:presLayoutVars>
      </dgm:prSet>
      <dgm:spPr/>
      <dgm:t>
        <a:bodyPr/>
        <a:lstStyle/>
        <a:p>
          <a:endParaRPr lang="ru-RU"/>
        </a:p>
      </dgm:t>
    </dgm:pt>
    <dgm:pt modelId="{AD0FD287-F880-439B-8B8C-13327C739C62}" type="pres">
      <dgm:prSet presAssocID="{2469FE97-262F-4687-8B9F-22DB984AB37D}" presName="node" presStyleLbl="node1" presStyleIdx="0" presStyleCnt="3" custScaleX="110791" custScaleY="238915">
        <dgm:presLayoutVars>
          <dgm:bulletEnabled val="1"/>
        </dgm:presLayoutVars>
      </dgm:prSet>
      <dgm:spPr/>
      <dgm:t>
        <a:bodyPr/>
        <a:lstStyle/>
        <a:p>
          <a:endParaRPr lang="ru-RU"/>
        </a:p>
      </dgm:t>
    </dgm:pt>
    <dgm:pt modelId="{603AC6D3-FE8D-4205-997F-EE07E92E56F8}" type="pres">
      <dgm:prSet presAssocID="{9F9A37D1-29CF-4C47-A5F2-A1DAFD9137C1}" presName="sibTrans" presStyleLbl="sibTrans2D1" presStyleIdx="0" presStyleCnt="2"/>
      <dgm:spPr/>
      <dgm:t>
        <a:bodyPr/>
        <a:lstStyle/>
        <a:p>
          <a:endParaRPr lang="ru-RU"/>
        </a:p>
      </dgm:t>
    </dgm:pt>
    <dgm:pt modelId="{51EC88F1-130F-401E-9BF1-86CCD73F8D52}" type="pres">
      <dgm:prSet presAssocID="{9F9A37D1-29CF-4C47-A5F2-A1DAFD9137C1}" presName="connectorText" presStyleLbl="sibTrans2D1" presStyleIdx="0" presStyleCnt="2"/>
      <dgm:spPr/>
      <dgm:t>
        <a:bodyPr/>
        <a:lstStyle/>
        <a:p>
          <a:endParaRPr lang="ru-RU"/>
        </a:p>
      </dgm:t>
    </dgm:pt>
    <dgm:pt modelId="{AF69AFB3-8BB0-4AC8-9932-9E72DC2E9825}" type="pres">
      <dgm:prSet presAssocID="{D0EA6B8C-8586-4441-87B5-E3EBC088003F}" presName="node" presStyleLbl="node1" presStyleIdx="1" presStyleCnt="3" custScaleX="126968" custScaleY="223881">
        <dgm:presLayoutVars>
          <dgm:bulletEnabled val="1"/>
        </dgm:presLayoutVars>
      </dgm:prSet>
      <dgm:spPr/>
      <dgm:t>
        <a:bodyPr/>
        <a:lstStyle/>
        <a:p>
          <a:endParaRPr lang="ru-RU"/>
        </a:p>
      </dgm:t>
    </dgm:pt>
    <dgm:pt modelId="{C813ED34-E65F-4DF5-B02E-45B3B7121FF5}" type="pres">
      <dgm:prSet presAssocID="{D6EB6116-F171-495E-A6A0-2ECB885230E7}" presName="sibTrans" presStyleLbl="sibTrans2D1" presStyleIdx="1" presStyleCnt="2"/>
      <dgm:spPr/>
      <dgm:t>
        <a:bodyPr/>
        <a:lstStyle/>
        <a:p>
          <a:endParaRPr lang="ru-RU"/>
        </a:p>
      </dgm:t>
    </dgm:pt>
    <dgm:pt modelId="{C4940BAE-E829-47F8-8809-55881A815A3D}" type="pres">
      <dgm:prSet presAssocID="{D6EB6116-F171-495E-A6A0-2ECB885230E7}" presName="connectorText" presStyleLbl="sibTrans2D1" presStyleIdx="1" presStyleCnt="2"/>
      <dgm:spPr/>
      <dgm:t>
        <a:bodyPr/>
        <a:lstStyle/>
        <a:p>
          <a:endParaRPr lang="ru-RU"/>
        </a:p>
      </dgm:t>
    </dgm:pt>
    <dgm:pt modelId="{B8B06B7E-5DE3-4F40-AAF9-F9720E36C015}" type="pres">
      <dgm:prSet presAssocID="{36219833-ED6E-49FD-B450-DA9B1F36908E}" presName="node" presStyleLbl="node1" presStyleIdx="2" presStyleCnt="3" custScaleX="185793" custScaleY="229173">
        <dgm:presLayoutVars>
          <dgm:bulletEnabled val="1"/>
        </dgm:presLayoutVars>
      </dgm:prSet>
      <dgm:spPr/>
      <dgm:t>
        <a:bodyPr/>
        <a:lstStyle/>
        <a:p>
          <a:endParaRPr lang="ru-RU"/>
        </a:p>
      </dgm:t>
    </dgm:pt>
  </dgm:ptLst>
  <dgm:cxnLst>
    <dgm:cxn modelId="{473F1299-591A-4A3B-94AE-907385B00999}" type="presOf" srcId="{D0EA6B8C-8586-4441-87B5-E3EBC088003F}" destId="{AF69AFB3-8BB0-4AC8-9932-9E72DC2E9825}" srcOrd="0" destOrd="0" presId="urn:microsoft.com/office/officeart/2005/8/layout/process1"/>
    <dgm:cxn modelId="{42B8D0B9-4ABB-4E53-BEB0-86B4D9941D86}" type="presOf" srcId="{D6EB6116-F171-495E-A6A0-2ECB885230E7}" destId="{C4940BAE-E829-47F8-8809-55881A815A3D}" srcOrd="1" destOrd="0" presId="urn:microsoft.com/office/officeart/2005/8/layout/process1"/>
    <dgm:cxn modelId="{44FBD115-F17A-4CC8-A10E-7B2E068A87FD}" type="presOf" srcId="{D6EB6116-F171-495E-A6A0-2ECB885230E7}" destId="{C813ED34-E65F-4DF5-B02E-45B3B7121FF5}" srcOrd="0" destOrd="0" presId="urn:microsoft.com/office/officeart/2005/8/layout/process1"/>
    <dgm:cxn modelId="{A38DF32D-314D-4E86-B34D-DA3A490992DB}" type="presOf" srcId="{36219833-ED6E-49FD-B450-DA9B1F36908E}" destId="{B8B06B7E-5DE3-4F40-AAF9-F9720E36C015}" srcOrd="0" destOrd="0" presId="urn:microsoft.com/office/officeart/2005/8/layout/process1"/>
    <dgm:cxn modelId="{B8616BA1-E9C6-4545-9C54-14C4D616025E}" type="presOf" srcId="{9F9A37D1-29CF-4C47-A5F2-A1DAFD9137C1}" destId="{51EC88F1-130F-401E-9BF1-86CCD73F8D52}" srcOrd="1" destOrd="0" presId="urn:microsoft.com/office/officeart/2005/8/layout/process1"/>
    <dgm:cxn modelId="{7D65E993-30C3-41E1-93D9-336A3CDA17E7}" type="presOf" srcId="{9F9A37D1-29CF-4C47-A5F2-A1DAFD9137C1}" destId="{603AC6D3-FE8D-4205-997F-EE07E92E56F8}" srcOrd="0" destOrd="0" presId="urn:microsoft.com/office/officeart/2005/8/layout/process1"/>
    <dgm:cxn modelId="{B7B93584-8A38-45EB-BA6E-C3CFD6709627}" srcId="{D5D0D662-E628-41F7-80BF-4C1402C93C53}" destId="{D0EA6B8C-8586-4441-87B5-E3EBC088003F}" srcOrd="1" destOrd="0" parTransId="{53A8B19E-72C8-4C8E-A3CD-66A296C08FED}" sibTransId="{D6EB6116-F171-495E-A6A0-2ECB885230E7}"/>
    <dgm:cxn modelId="{E742E1DA-AAAD-4F4E-B56F-7A4B65832F01}" srcId="{D5D0D662-E628-41F7-80BF-4C1402C93C53}" destId="{36219833-ED6E-49FD-B450-DA9B1F36908E}" srcOrd="2" destOrd="0" parTransId="{3712E2F8-907F-48B5-B955-CCD1F1E2546C}" sibTransId="{F831D8A4-D9BE-48DC-991A-1C981F6EFED9}"/>
    <dgm:cxn modelId="{D4C23C2D-E96C-4452-9AB9-0C596DA072B4}" type="presOf" srcId="{2469FE97-262F-4687-8B9F-22DB984AB37D}" destId="{AD0FD287-F880-439B-8B8C-13327C739C62}" srcOrd="0" destOrd="0" presId="urn:microsoft.com/office/officeart/2005/8/layout/process1"/>
    <dgm:cxn modelId="{A154B516-D90F-4F27-9823-4FA9525C8C6B}" type="presOf" srcId="{D5D0D662-E628-41F7-80BF-4C1402C93C53}" destId="{48D9C2E0-ECB6-473A-8ED1-66D5622FEDCA}" srcOrd="0" destOrd="0" presId="urn:microsoft.com/office/officeart/2005/8/layout/process1"/>
    <dgm:cxn modelId="{0590029B-14AE-4981-9361-D8BF750E8389}" srcId="{D5D0D662-E628-41F7-80BF-4C1402C93C53}" destId="{2469FE97-262F-4687-8B9F-22DB984AB37D}" srcOrd="0" destOrd="0" parTransId="{C5066C58-ECE6-42FD-950B-AA8440D1EEEE}" sibTransId="{9F9A37D1-29CF-4C47-A5F2-A1DAFD9137C1}"/>
    <dgm:cxn modelId="{AAE4C50A-9E7B-4E11-A8F7-42AD5019D5CF}" type="presParOf" srcId="{48D9C2E0-ECB6-473A-8ED1-66D5622FEDCA}" destId="{AD0FD287-F880-439B-8B8C-13327C739C62}" srcOrd="0" destOrd="0" presId="urn:microsoft.com/office/officeart/2005/8/layout/process1"/>
    <dgm:cxn modelId="{B41BBA2B-9BE9-4663-AE74-E2D56FAB9297}" type="presParOf" srcId="{48D9C2E0-ECB6-473A-8ED1-66D5622FEDCA}" destId="{603AC6D3-FE8D-4205-997F-EE07E92E56F8}" srcOrd="1" destOrd="0" presId="urn:microsoft.com/office/officeart/2005/8/layout/process1"/>
    <dgm:cxn modelId="{BEF27C5F-82EF-45B3-9AFB-85385A9BFE37}" type="presParOf" srcId="{603AC6D3-FE8D-4205-997F-EE07E92E56F8}" destId="{51EC88F1-130F-401E-9BF1-86CCD73F8D52}" srcOrd="0" destOrd="0" presId="urn:microsoft.com/office/officeart/2005/8/layout/process1"/>
    <dgm:cxn modelId="{6AA0ED1E-5B91-4EEC-A893-3825D58A742F}" type="presParOf" srcId="{48D9C2E0-ECB6-473A-8ED1-66D5622FEDCA}" destId="{AF69AFB3-8BB0-4AC8-9932-9E72DC2E9825}" srcOrd="2" destOrd="0" presId="urn:microsoft.com/office/officeart/2005/8/layout/process1"/>
    <dgm:cxn modelId="{D6F7C2F1-E89D-4807-90AD-27AF7844A4BA}" type="presParOf" srcId="{48D9C2E0-ECB6-473A-8ED1-66D5622FEDCA}" destId="{C813ED34-E65F-4DF5-B02E-45B3B7121FF5}" srcOrd="3" destOrd="0" presId="urn:microsoft.com/office/officeart/2005/8/layout/process1"/>
    <dgm:cxn modelId="{889E311E-C85C-4C86-B27C-8AABE470C259}" type="presParOf" srcId="{C813ED34-E65F-4DF5-B02E-45B3B7121FF5}" destId="{C4940BAE-E829-47F8-8809-55881A815A3D}" srcOrd="0" destOrd="0" presId="urn:microsoft.com/office/officeart/2005/8/layout/process1"/>
    <dgm:cxn modelId="{12BCD659-61AF-472E-B753-8260957EEC53}" type="presParOf" srcId="{48D9C2E0-ECB6-473A-8ED1-66D5622FEDCA}" destId="{B8B06B7E-5DE3-4F40-AAF9-F9720E36C015}"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1CDC61D-12F6-4918-8122-8862BCD215B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427255AE-23AE-44A3-8518-400D3A3494DD}">
      <dgm:prSet/>
      <dgm:spPr/>
      <dgm:t>
        <a:bodyPr/>
        <a:lstStyle/>
        <a:p>
          <a:pPr rtl="0"/>
          <a:r>
            <a:rPr lang="uz-Cyrl-UZ" b="1" dirty="0" smtClean="0">
              <a:solidFill>
                <a:schemeClr val="tx1"/>
              </a:solidFill>
            </a:rPr>
            <a:t>Mikrоprotsessorli bоshqаrish sistеmаlаridа rаqаmli bоshqаrish qismini yuqоri kuchlаnishlаrgа egа bo’lgаn qismdаn elеktr signаllаri bo’yichа аjrаtish sxеmаlаrini qo’llаsh ulаrning ishоnchli ishlаsh dаrаjаsini оshirаdi vа yuqоri kuchlаnishlаrdаn sаqlаydi. Bundаy sxеmаlаrgа misоl sifаtidа yorug’lik nuri оqimigа аsоslаngаn оptik elеmеntlаrdаn ibоrаt sxеmаlаr vа mаgnit mаydоn оqimlаrigа аsоslаngаn mаgnit elеmеntlаr qo’llаnilgаn sxеmаlаr kirаdi.</a:t>
          </a:r>
          <a:endParaRPr lang="ru-RU" b="1" dirty="0">
            <a:solidFill>
              <a:schemeClr val="tx1"/>
            </a:solidFill>
          </a:endParaRPr>
        </a:p>
      </dgm:t>
    </dgm:pt>
    <dgm:pt modelId="{21F8C62F-F12E-4A5D-8394-4455C8ABDC0E}" type="parTrans" cxnId="{A86C5DD4-0EBB-4F96-AC34-4E9DC768F4F4}">
      <dgm:prSet/>
      <dgm:spPr/>
      <dgm:t>
        <a:bodyPr/>
        <a:lstStyle/>
        <a:p>
          <a:endParaRPr lang="ru-RU"/>
        </a:p>
      </dgm:t>
    </dgm:pt>
    <dgm:pt modelId="{F61E6961-975B-4974-9BC7-E19C462AB8F3}" type="sibTrans" cxnId="{A86C5DD4-0EBB-4F96-AC34-4E9DC768F4F4}">
      <dgm:prSet/>
      <dgm:spPr/>
      <dgm:t>
        <a:bodyPr/>
        <a:lstStyle/>
        <a:p>
          <a:endParaRPr lang="ru-RU"/>
        </a:p>
      </dgm:t>
    </dgm:pt>
    <dgm:pt modelId="{59962C2B-F351-480C-A7CD-66EA143DD717}" type="pres">
      <dgm:prSet presAssocID="{E1CDC61D-12F6-4918-8122-8862BCD215BF}" presName="linear" presStyleCnt="0">
        <dgm:presLayoutVars>
          <dgm:animLvl val="lvl"/>
          <dgm:resizeHandles val="exact"/>
        </dgm:presLayoutVars>
      </dgm:prSet>
      <dgm:spPr/>
      <dgm:t>
        <a:bodyPr/>
        <a:lstStyle/>
        <a:p>
          <a:endParaRPr lang="ru-RU"/>
        </a:p>
      </dgm:t>
    </dgm:pt>
    <dgm:pt modelId="{01D751B2-F427-46A5-AC90-AF55A0D4854E}" type="pres">
      <dgm:prSet presAssocID="{427255AE-23AE-44A3-8518-400D3A3494DD}" presName="parentText" presStyleLbl="node1" presStyleIdx="0" presStyleCnt="1" custScaleY="102011" custLinFactNeighborX="1064" custLinFactNeighborY="-28574">
        <dgm:presLayoutVars>
          <dgm:chMax val="0"/>
          <dgm:bulletEnabled val="1"/>
        </dgm:presLayoutVars>
      </dgm:prSet>
      <dgm:spPr/>
      <dgm:t>
        <a:bodyPr/>
        <a:lstStyle/>
        <a:p>
          <a:endParaRPr lang="ru-RU"/>
        </a:p>
      </dgm:t>
    </dgm:pt>
  </dgm:ptLst>
  <dgm:cxnLst>
    <dgm:cxn modelId="{A86C5DD4-0EBB-4F96-AC34-4E9DC768F4F4}" srcId="{E1CDC61D-12F6-4918-8122-8862BCD215BF}" destId="{427255AE-23AE-44A3-8518-400D3A3494DD}" srcOrd="0" destOrd="0" parTransId="{21F8C62F-F12E-4A5D-8394-4455C8ABDC0E}" sibTransId="{F61E6961-975B-4974-9BC7-E19C462AB8F3}"/>
    <dgm:cxn modelId="{6DECAD2D-4B17-4FC3-8765-5B2C7B91BCA4}" type="presOf" srcId="{E1CDC61D-12F6-4918-8122-8862BCD215BF}" destId="{59962C2B-F351-480C-A7CD-66EA143DD717}" srcOrd="0" destOrd="0" presId="urn:microsoft.com/office/officeart/2005/8/layout/vList2"/>
    <dgm:cxn modelId="{FB5F09BF-C82A-41B5-96C6-25C0C9B8465D}" type="presOf" srcId="{427255AE-23AE-44A3-8518-400D3A3494DD}" destId="{01D751B2-F427-46A5-AC90-AF55A0D4854E}" srcOrd="0" destOrd="0" presId="urn:microsoft.com/office/officeart/2005/8/layout/vList2"/>
    <dgm:cxn modelId="{FD959FA0-CF58-4EDC-859F-5FFCD711DFA2}" type="presParOf" srcId="{59962C2B-F351-480C-A7CD-66EA143DD717}" destId="{01D751B2-F427-46A5-AC90-AF55A0D4854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4C7CA0-AA63-41A1-AE22-BECB67180729}" type="doc">
      <dgm:prSet loTypeId="urn:microsoft.com/office/officeart/2005/8/layout/venn1" loCatId="relationship" qsTypeId="urn:microsoft.com/office/officeart/2005/8/quickstyle/3d4" qsCatId="3D" csTypeId="urn:microsoft.com/office/officeart/2005/8/colors/accent1_2" csCatId="accent1" phldr="1"/>
      <dgm:spPr/>
      <dgm:t>
        <a:bodyPr/>
        <a:lstStyle/>
        <a:p>
          <a:endParaRPr lang="ru-RU"/>
        </a:p>
      </dgm:t>
    </dgm:pt>
    <dgm:pt modelId="{74C5DBC2-0F0D-4EAC-A73B-595BC5CB9FFB}">
      <dgm:prSet/>
      <dgm:spPr/>
      <dgm:t>
        <a:bodyPr/>
        <a:lstStyle/>
        <a:p>
          <a:pPr rtl="0"/>
          <a:r>
            <a:rPr lang="uz-Cyrl-UZ" b="1" dirty="0" smtClean="0"/>
            <a:t>Mikrоprotsessorli sistеmаlаridа bir qаtоr qo’shimchа funksiyalаrni bаjаruvchi kаttа intеgrаl sxеmаlаr </a:t>
          </a:r>
          <a:r>
            <a:rPr lang="en-US" b="1" dirty="0" smtClean="0"/>
            <a:t>q</a:t>
          </a:r>
          <a:r>
            <a:rPr lang="uz-Cyrl-UZ" b="1" dirty="0" smtClean="0"/>
            <a:t>o’llаnilаdi</a:t>
          </a:r>
          <a:r>
            <a:rPr lang="uz-Cyrl-UZ" b="1" dirty="0" smtClean="0"/>
            <a:t>. Ulаrgа tаymеr vа dаrаjаli uzilishlаr kоntrоllеri misоl bo’lа оlаdi. Tаymеr kаttа intеgrаl sxеmаsi mikrоprotsessorli bоshqаrish sistеmаlаridа turli vаqt intеrvаllаrini xоsil qilish vа impul`slаr kеtmа-kеtligi turidаgi signаllаrni qаytа ishlаsh uchun xizmаt qilаdi </a:t>
          </a:r>
          <a:endParaRPr lang="ru-RU" b="1" dirty="0"/>
        </a:p>
      </dgm:t>
    </dgm:pt>
    <dgm:pt modelId="{86C6157F-1F8B-495D-A3FA-63E4B8470553}" type="parTrans" cxnId="{5E616584-C761-42C4-9E8F-1B7CA98DD968}">
      <dgm:prSet/>
      <dgm:spPr/>
      <dgm:t>
        <a:bodyPr/>
        <a:lstStyle/>
        <a:p>
          <a:endParaRPr lang="ru-RU"/>
        </a:p>
      </dgm:t>
    </dgm:pt>
    <dgm:pt modelId="{950DE629-C564-4F84-BBFC-E89DEA878541}" type="sibTrans" cxnId="{5E616584-C761-42C4-9E8F-1B7CA98DD968}">
      <dgm:prSet/>
      <dgm:spPr/>
      <dgm:t>
        <a:bodyPr/>
        <a:lstStyle/>
        <a:p>
          <a:endParaRPr lang="ru-RU"/>
        </a:p>
      </dgm:t>
    </dgm:pt>
    <dgm:pt modelId="{5D015663-EDC0-41E5-A401-FD26A2C0494F}" type="pres">
      <dgm:prSet presAssocID="{F24C7CA0-AA63-41A1-AE22-BECB67180729}" presName="compositeShape" presStyleCnt="0">
        <dgm:presLayoutVars>
          <dgm:chMax val="7"/>
          <dgm:dir/>
          <dgm:resizeHandles val="exact"/>
        </dgm:presLayoutVars>
      </dgm:prSet>
      <dgm:spPr/>
      <dgm:t>
        <a:bodyPr/>
        <a:lstStyle/>
        <a:p>
          <a:endParaRPr lang="ru-RU"/>
        </a:p>
      </dgm:t>
    </dgm:pt>
    <dgm:pt modelId="{C237157E-BAAC-4C6D-8B9E-4C3E6E7928FE}" type="pres">
      <dgm:prSet presAssocID="{74C5DBC2-0F0D-4EAC-A73B-595BC5CB9FFB}" presName="circ1TxSh" presStyleLbl="vennNode1" presStyleIdx="0" presStyleCnt="1" custScaleX="165120"/>
      <dgm:spPr/>
      <dgm:t>
        <a:bodyPr/>
        <a:lstStyle/>
        <a:p>
          <a:endParaRPr lang="ru-RU"/>
        </a:p>
      </dgm:t>
    </dgm:pt>
  </dgm:ptLst>
  <dgm:cxnLst>
    <dgm:cxn modelId="{71976556-060D-46AB-8972-E8C65CC83274}" type="presOf" srcId="{F24C7CA0-AA63-41A1-AE22-BECB67180729}" destId="{5D015663-EDC0-41E5-A401-FD26A2C0494F}" srcOrd="0" destOrd="0" presId="urn:microsoft.com/office/officeart/2005/8/layout/venn1"/>
    <dgm:cxn modelId="{16E125F5-C402-4150-B48F-3ACB23BECACD}" type="presOf" srcId="{74C5DBC2-0F0D-4EAC-A73B-595BC5CB9FFB}" destId="{C237157E-BAAC-4C6D-8B9E-4C3E6E7928FE}" srcOrd="0" destOrd="0" presId="urn:microsoft.com/office/officeart/2005/8/layout/venn1"/>
    <dgm:cxn modelId="{5E616584-C761-42C4-9E8F-1B7CA98DD968}" srcId="{F24C7CA0-AA63-41A1-AE22-BECB67180729}" destId="{74C5DBC2-0F0D-4EAC-A73B-595BC5CB9FFB}" srcOrd="0" destOrd="0" parTransId="{86C6157F-1F8B-495D-A3FA-63E4B8470553}" sibTransId="{950DE629-C564-4F84-BBFC-E89DEA878541}"/>
    <dgm:cxn modelId="{1F148E91-E70D-4ACF-AD5A-D594D0F8797B}" type="presParOf" srcId="{5D015663-EDC0-41E5-A401-FD26A2C0494F}" destId="{C237157E-BAAC-4C6D-8B9E-4C3E6E7928FE}"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DB3AAD-D1B9-4BB2-BB90-C7CFC4BD0C47}" type="doc">
      <dgm:prSet loTypeId="urn:microsoft.com/office/officeart/2005/8/layout/target3" loCatId="relationship" qsTypeId="urn:microsoft.com/office/officeart/2005/8/quickstyle/3d7" qsCatId="3D" csTypeId="urn:microsoft.com/office/officeart/2005/8/colors/accent1_2" csCatId="accent1"/>
      <dgm:spPr/>
      <dgm:t>
        <a:bodyPr/>
        <a:lstStyle/>
        <a:p>
          <a:endParaRPr lang="ru-RU"/>
        </a:p>
      </dgm:t>
    </dgm:pt>
    <dgm:pt modelId="{0BDF5750-992A-459E-BF92-830407932273}">
      <dgm:prSet/>
      <dgm:spPr/>
      <dgm:t>
        <a:bodyPr/>
        <a:lstStyle/>
        <a:p>
          <a:pPr rtl="0"/>
          <a:r>
            <a:rPr lang="uz-Cyrl-UZ" b="1" dirty="0" smtClean="0"/>
            <a:t>Mаsаlаn K580VI53 tаymеri 3 tа  bir-birigа bоg’lik bo’lmаgаn 16 rаzryadli  аyiruvchi sаnаsh qurilmаlаridаn ibоrаt. Ulаr 2/10 lik vа 2 lik sаnоq sistеmаlаridа ishlаshi mumkin. Xаr bir sаnаsh qurilmаsini bir nеchа ish rеjimidаn (mul`tivibrаtоr, yakkаvibrаtоr, tug’ri impul`slаr gеnеrаtоri vа x.k.) birigа prоgrаmmlаshtirish mumkin. Xаr bir sаnаsh qurilmаsi Si – impul`slаr kirishigа, Yi –bоshqаrish kirishigа vа OUTi – chiqish signаligа egа.Tаymеrni prоgrаmmаlаsh dаvоmidа uning sаnаsh qurilmаsigа 16 rаzryadli sоn yozilаdi. Yi-bоshqаrish singnаli ruxsаti bilаn Ci- kirishidаgi xаr bir impul`s sаnаsh qurilmаsidаgi sоnni bittаgа kаmаytirаdi vа u “0” sоnigа еtgаndа OUTi – chiqishidа ish  rеjimigа mоs bo’lgаn singnаl xоsil bo’lаdi. Mаsаlаn, tаymеr schеtchiklаridаn birini impul`slаr kеtmа-kеtligi kurinishidаgi signаl bеruvchi, «Elеktrоnikа NSTM-01» rоbоtining chiziqli xаrаkаt yuritmаlаri yo’l dаtchikigа,  ulаsh mumkin.</a:t>
          </a:r>
          <a:endParaRPr lang="ru-RU" b="1" dirty="0"/>
        </a:p>
      </dgm:t>
    </dgm:pt>
    <dgm:pt modelId="{4C693065-AC0B-4616-B853-8B7839299947}" type="parTrans" cxnId="{116FE571-CBE8-4CFC-BFFE-5B5815134098}">
      <dgm:prSet/>
      <dgm:spPr/>
      <dgm:t>
        <a:bodyPr/>
        <a:lstStyle/>
        <a:p>
          <a:endParaRPr lang="ru-RU"/>
        </a:p>
      </dgm:t>
    </dgm:pt>
    <dgm:pt modelId="{21EA626A-C6BF-4EA0-9B61-F32128087BCA}" type="sibTrans" cxnId="{116FE571-CBE8-4CFC-BFFE-5B5815134098}">
      <dgm:prSet/>
      <dgm:spPr/>
      <dgm:t>
        <a:bodyPr/>
        <a:lstStyle/>
        <a:p>
          <a:endParaRPr lang="ru-RU"/>
        </a:p>
      </dgm:t>
    </dgm:pt>
    <dgm:pt modelId="{EB06A558-7ED5-4DB7-8475-C1CA8B8BE0F8}" type="pres">
      <dgm:prSet presAssocID="{5EDB3AAD-D1B9-4BB2-BB90-C7CFC4BD0C47}" presName="Name0" presStyleCnt="0">
        <dgm:presLayoutVars>
          <dgm:chMax val="7"/>
          <dgm:dir/>
          <dgm:animLvl val="lvl"/>
          <dgm:resizeHandles val="exact"/>
        </dgm:presLayoutVars>
      </dgm:prSet>
      <dgm:spPr/>
      <dgm:t>
        <a:bodyPr/>
        <a:lstStyle/>
        <a:p>
          <a:endParaRPr lang="ru-RU"/>
        </a:p>
      </dgm:t>
    </dgm:pt>
    <dgm:pt modelId="{0E20E09C-8E54-4010-A32A-601C3969F359}" type="pres">
      <dgm:prSet presAssocID="{0BDF5750-992A-459E-BF92-830407932273}" presName="circle1" presStyleLbl="node1" presStyleIdx="0" presStyleCnt="1"/>
      <dgm:spPr/>
    </dgm:pt>
    <dgm:pt modelId="{BC9B1D8F-F8F5-46EA-B01A-1C42AC52CFAA}" type="pres">
      <dgm:prSet presAssocID="{0BDF5750-992A-459E-BF92-830407932273}" presName="space" presStyleCnt="0"/>
      <dgm:spPr/>
    </dgm:pt>
    <dgm:pt modelId="{B529BC89-018B-4078-BCCD-C11424F5E853}" type="pres">
      <dgm:prSet presAssocID="{0BDF5750-992A-459E-BF92-830407932273}" presName="rect1" presStyleLbl="alignAcc1" presStyleIdx="0" presStyleCnt="1" custLinFactNeighborX="-16995" custLinFactNeighborY="-3161"/>
      <dgm:spPr/>
      <dgm:t>
        <a:bodyPr/>
        <a:lstStyle/>
        <a:p>
          <a:endParaRPr lang="ru-RU"/>
        </a:p>
      </dgm:t>
    </dgm:pt>
    <dgm:pt modelId="{E9D5E885-30AA-44E9-880F-8196558BB5C7}" type="pres">
      <dgm:prSet presAssocID="{0BDF5750-992A-459E-BF92-830407932273}" presName="rect1ParTxNoCh" presStyleLbl="alignAcc1" presStyleIdx="0" presStyleCnt="1">
        <dgm:presLayoutVars>
          <dgm:chMax val="1"/>
          <dgm:bulletEnabled val="1"/>
        </dgm:presLayoutVars>
      </dgm:prSet>
      <dgm:spPr/>
      <dgm:t>
        <a:bodyPr/>
        <a:lstStyle/>
        <a:p>
          <a:endParaRPr lang="ru-RU"/>
        </a:p>
      </dgm:t>
    </dgm:pt>
  </dgm:ptLst>
  <dgm:cxnLst>
    <dgm:cxn modelId="{116FE571-CBE8-4CFC-BFFE-5B5815134098}" srcId="{5EDB3AAD-D1B9-4BB2-BB90-C7CFC4BD0C47}" destId="{0BDF5750-992A-459E-BF92-830407932273}" srcOrd="0" destOrd="0" parTransId="{4C693065-AC0B-4616-B853-8B7839299947}" sibTransId="{21EA626A-C6BF-4EA0-9B61-F32128087BCA}"/>
    <dgm:cxn modelId="{711959C4-ECB8-455A-ADC3-207D296A6D48}" type="presOf" srcId="{0BDF5750-992A-459E-BF92-830407932273}" destId="{E9D5E885-30AA-44E9-880F-8196558BB5C7}" srcOrd="1" destOrd="0" presId="urn:microsoft.com/office/officeart/2005/8/layout/target3"/>
    <dgm:cxn modelId="{46631A12-65C1-44A5-A18A-1D3FECF6E1D1}" type="presOf" srcId="{5EDB3AAD-D1B9-4BB2-BB90-C7CFC4BD0C47}" destId="{EB06A558-7ED5-4DB7-8475-C1CA8B8BE0F8}" srcOrd="0" destOrd="0" presId="urn:microsoft.com/office/officeart/2005/8/layout/target3"/>
    <dgm:cxn modelId="{BBFE81E6-0E62-4E24-B6C8-EF99B36F4B50}" type="presOf" srcId="{0BDF5750-992A-459E-BF92-830407932273}" destId="{B529BC89-018B-4078-BCCD-C11424F5E853}" srcOrd="0" destOrd="0" presId="urn:microsoft.com/office/officeart/2005/8/layout/target3"/>
    <dgm:cxn modelId="{B8F01C8E-80E9-4C3E-A315-E62E98202E4D}" type="presParOf" srcId="{EB06A558-7ED5-4DB7-8475-C1CA8B8BE0F8}" destId="{0E20E09C-8E54-4010-A32A-601C3969F359}" srcOrd="0" destOrd="0" presId="urn:microsoft.com/office/officeart/2005/8/layout/target3"/>
    <dgm:cxn modelId="{BADB5A6A-8F6A-4154-827B-16BCE8F3A991}" type="presParOf" srcId="{EB06A558-7ED5-4DB7-8475-C1CA8B8BE0F8}" destId="{BC9B1D8F-F8F5-46EA-B01A-1C42AC52CFAA}" srcOrd="1" destOrd="0" presId="urn:microsoft.com/office/officeart/2005/8/layout/target3"/>
    <dgm:cxn modelId="{925F3AE5-F8B0-4C2B-8ADB-F0FF349DFC6A}" type="presParOf" srcId="{EB06A558-7ED5-4DB7-8475-C1CA8B8BE0F8}" destId="{B529BC89-018B-4078-BCCD-C11424F5E853}" srcOrd="2" destOrd="0" presId="urn:microsoft.com/office/officeart/2005/8/layout/target3"/>
    <dgm:cxn modelId="{F3727E0F-48B3-40E4-809E-E325E365B697}" type="presParOf" srcId="{EB06A558-7ED5-4DB7-8475-C1CA8B8BE0F8}" destId="{E9D5E885-30AA-44E9-880F-8196558BB5C7}"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ACDB578-4D87-4039-BB83-14CFC7F2C790}"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977FE2EC-2F71-4334-8500-538333F4A6E2}">
      <dgm:prSet/>
      <dgm:spPr/>
      <dgm:t>
        <a:bodyPr/>
        <a:lstStyle/>
        <a:p>
          <a:pPr rtl="0">
            <a:lnSpc>
              <a:spcPct val="150000"/>
            </a:lnSpc>
          </a:pPr>
          <a:r>
            <a:rPr lang="uz-Cyrl-UZ" b="1" dirty="0" smtClean="0">
              <a:solidFill>
                <a:schemeClr val="tx1"/>
              </a:solidFill>
            </a:rPr>
            <a:t>kаskаdlаsh sxеmаsi оrqаli ulаsh bilаn 64 tаgаchа uzilish so’rоg’igа xizmаt ko’rsаtuvchi sxеmаni xоsil qilish mumkin. CAS0, CAS1, CAS2 - kаskаdlаsh sxеmаsi bo’yichа ulаnish kirishlаri. Bundаy sxеmаdа bittа DUK еtаkchi, qоlgаnlаri ergаshuvchi xisоblаnаdi. Ulаrning еtаkchilik yoki ergаshuvchаnlik mаqоmi MS kirishi оrqаli o’rnаtilаdi. INT, INTA – mikrоprotsessor bilаn bоg’lаnish singlаri.</a:t>
          </a:r>
          <a:endParaRPr lang="ru-RU" b="1" dirty="0">
            <a:solidFill>
              <a:schemeClr val="tx1"/>
            </a:solidFill>
          </a:endParaRPr>
        </a:p>
      </dgm:t>
    </dgm:pt>
    <dgm:pt modelId="{D6156D05-3868-4A42-8C23-E318FCDF9A44}" type="parTrans" cxnId="{35A9FF07-3FAE-4093-8CCC-2B57E09CD2C7}">
      <dgm:prSet/>
      <dgm:spPr/>
      <dgm:t>
        <a:bodyPr/>
        <a:lstStyle/>
        <a:p>
          <a:endParaRPr lang="ru-RU"/>
        </a:p>
      </dgm:t>
    </dgm:pt>
    <dgm:pt modelId="{49AA6E82-9AAC-4BDC-AF7A-A71B119DC7EF}" type="sibTrans" cxnId="{35A9FF07-3FAE-4093-8CCC-2B57E09CD2C7}">
      <dgm:prSet/>
      <dgm:spPr/>
      <dgm:t>
        <a:bodyPr/>
        <a:lstStyle/>
        <a:p>
          <a:endParaRPr lang="ru-RU"/>
        </a:p>
      </dgm:t>
    </dgm:pt>
    <dgm:pt modelId="{536E244D-D352-416C-82ED-570910422BA9}">
      <dgm:prSet/>
      <dgm:spPr/>
      <dgm:t>
        <a:bodyPr/>
        <a:lstStyle/>
        <a:p>
          <a:pPr rtl="0">
            <a:lnSpc>
              <a:spcPct val="150000"/>
            </a:lnSpc>
          </a:pPr>
          <a:r>
            <a:rPr lang="uz-Cyrl-UZ" b="1" dirty="0" smtClean="0">
              <a:solidFill>
                <a:schemeClr val="tx1"/>
              </a:solidFill>
            </a:rPr>
            <a:t>Birоr IRi-kirishi оrqаli uzilish so’rоg’i kеlgаndа DUK mikrоprotsessorgа INT оrqаli uzilish so’rоg’i yubоrаdi. Mikrоprotsessor bаjаrаyotgаn kоmаndаsini оxirigа еtkаzib, uzilishgа tаyyorlik singnаli INTA ni DUKgа uzаtаdi vа undаn 3 bаytli pоdprоgrаmmаgа o’tish kоmаndаsini qаbul qilаdi. Bu pоdprоgrаmmаdа kеlgаn uzilish so’rоg’igа mоs xizmаt ko’rsаtish prоgrаmmаsi jоylаshgаn bo’lаdi. 5.17-rаsmdа tаymеr vа DUKning mikrоprotsessorli sistеmаning аdrеslаr, mа`lumоtlаr vа bоshqаrish shinаlаrigа ulаnish sxеmаsi kеltirilgаn.</a:t>
          </a:r>
          <a:endParaRPr lang="ru-RU" b="1" dirty="0">
            <a:solidFill>
              <a:schemeClr val="tx1"/>
            </a:solidFill>
          </a:endParaRPr>
        </a:p>
      </dgm:t>
    </dgm:pt>
    <dgm:pt modelId="{0468E3B7-E3C2-464C-AA4B-903BFB337BA7}" type="parTrans" cxnId="{E9823D0E-E279-4B8B-886E-FC5244D7DB13}">
      <dgm:prSet/>
      <dgm:spPr/>
      <dgm:t>
        <a:bodyPr/>
        <a:lstStyle/>
        <a:p>
          <a:endParaRPr lang="ru-RU"/>
        </a:p>
      </dgm:t>
    </dgm:pt>
    <dgm:pt modelId="{55CA33F1-0A45-4CBC-B83A-4523EBD78A03}" type="sibTrans" cxnId="{E9823D0E-E279-4B8B-886E-FC5244D7DB13}">
      <dgm:prSet/>
      <dgm:spPr/>
      <dgm:t>
        <a:bodyPr/>
        <a:lstStyle/>
        <a:p>
          <a:endParaRPr lang="ru-RU"/>
        </a:p>
      </dgm:t>
    </dgm:pt>
    <dgm:pt modelId="{8A13AD7F-18A1-415D-81AA-221A7D51CA06}" type="pres">
      <dgm:prSet presAssocID="{2ACDB578-4D87-4039-BB83-14CFC7F2C790}" presName="diagram" presStyleCnt="0">
        <dgm:presLayoutVars>
          <dgm:chPref val="1"/>
          <dgm:dir/>
          <dgm:animOne val="branch"/>
          <dgm:animLvl val="lvl"/>
          <dgm:resizeHandles/>
        </dgm:presLayoutVars>
      </dgm:prSet>
      <dgm:spPr/>
      <dgm:t>
        <a:bodyPr/>
        <a:lstStyle/>
        <a:p>
          <a:endParaRPr lang="ru-RU"/>
        </a:p>
      </dgm:t>
    </dgm:pt>
    <dgm:pt modelId="{BD587955-1084-40BB-9A2D-217D16F1D2D6}" type="pres">
      <dgm:prSet presAssocID="{977FE2EC-2F71-4334-8500-538333F4A6E2}" presName="root" presStyleCnt="0"/>
      <dgm:spPr/>
    </dgm:pt>
    <dgm:pt modelId="{0BF7D7A6-A898-4D4A-97E9-5BCBF2E4AF56}" type="pres">
      <dgm:prSet presAssocID="{977FE2EC-2F71-4334-8500-538333F4A6E2}" presName="rootComposite" presStyleCnt="0"/>
      <dgm:spPr/>
    </dgm:pt>
    <dgm:pt modelId="{B09412E8-C15D-48B6-B860-7C6BFDCF4E26}" type="pres">
      <dgm:prSet presAssocID="{977FE2EC-2F71-4334-8500-538333F4A6E2}" presName="rootText" presStyleLbl="node1" presStyleIdx="0" presStyleCnt="2" custScaleY="334909"/>
      <dgm:spPr/>
      <dgm:t>
        <a:bodyPr/>
        <a:lstStyle/>
        <a:p>
          <a:endParaRPr lang="ru-RU"/>
        </a:p>
      </dgm:t>
    </dgm:pt>
    <dgm:pt modelId="{050D34B4-0C90-439B-B5F3-1FBAF4ADBC8D}" type="pres">
      <dgm:prSet presAssocID="{977FE2EC-2F71-4334-8500-538333F4A6E2}" presName="rootConnector" presStyleLbl="node1" presStyleIdx="0" presStyleCnt="2"/>
      <dgm:spPr/>
      <dgm:t>
        <a:bodyPr/>
        <a:lstStyle/>
        <a:p>
          <a:endParaRPr lang="ru-RU"/>
        </a:p>
      </dgm:t>
    </dgm:pt>
    <dgm:pt modelId="{6A5B0912-F2CB-4BE4-A3D8-B90F19A737EC}" type="pres">
      <dgm:prSet presAssocID="{977FE2EC-2F71-4334-8500-538333F4A6E2}" presName="childShape" presStyleCnt="0"/>
      <dgm:spPr/>
    </dgm:pt>
    <dgm:pt modelId="{1A971066-4012-4C55-B640-D28BA82A8737}" type="pres">
      <dgm:prSet presAssocID="{536E244D-D352-416C-82ED-570910422BA9}" presName="root" presStyleCnt="0"/>
      <dgm:spPr/>
    </dgm:pt>
    <dgm:pt modelId="{B6EACEAC-F727-4B82-B57F-EA431D070798}" type="pres">
      <dgm:prSet presAssocID="{536E244D-D352-416C-82ED-570910422BA9}" presName="rootComposite" presStyleCnt="0"/>
      <dgm:spPr/>
    </dgm:pt>
    <dgm:pt modelId="{C3AABEC9-9461-4999-83C3-27EADCF530C1}" type="pres">
      <dgm:prSet presAssocID="{536E244D-D352-416C-82ED-570910422BA9}" presName="rootText" presStyleLbl="node1" presStyleIdx="1" presStyleCnt="2" custScaleY="338193"/>
      <dgm:spPr/>
      <dgm:t>
        <a:bodyPr/>
        <a:lstStyle/>
        <a:p>
          <a:endParaRPr lang="ru-RU"/>
        </a:p>
      </dgm:t>
    </dgm:pt>
    <dgm:pt modelId="{57022488-FEFE-47EA-A813-3842ACB90094}" type="pres">
      <dgm:prSet presAssocID="{536E244D-D352-416C-82ED-570910422BA9}" presName="rootConnector" presStyleLbl="node1" presStyleIdx="1" presStyleCnt="2"/>
      <dgm:spPr/>
      <dgm:t>
        <a:bodyPr/>
        <a:lstStyle/>
        <a:p>
          <a:endParaRPr lang="ru-RU"/>
        </a:p>
      </dgm:t>
    </dgm:pt>
    <dgm:pt modelId="{44002737-0DF5-479A-9CE5-A5A4B8EB781F}" type="pres">
      <dgm:prSet presAssocID="{536E244D-D352-416C-82ED-570910422BA9}" presName="childShape" presStyleCnt="0"/>
      <dgm:spPr/>
    </dgm:pt>
  </dgm:ptLst>
  <dgm:cxnLst>
    <dgm:cxn modelId="{35A9FF07-3FAE-4093-8CCC-2B57E09CD2C7}" srcId="{2ACDB578-4D87-4039-BB83-14CFC7F2C790}" destId="{977FE2EC-2F71-4334-8500-538333F4A6E2}" srcOrd="0" destOrd="0" parTransId="{D6156D05-3868-4A42-8C23-E318FCDF9A44}" sibTransId="{49AA6E82-9AAC-4BDC-AF7A-A71B119DC7EF}"/>
    <dgm:cxn modelId="{E9823D0E-E279-4B8B-886E-FC5244D7DB13}" srcId="{2ACDB578-4D87-4039-BB83-14CFC7F2C790}" destId="{536E244D-D352-416C-82ED-570910422BA9}" srcOrd="1" destOrd="0" parTransId="{0468E3B7-E3C2-464C-AA4B-903BFB337BA7}" sibTransId="{55CA33F1-0A45-4CBC-B83A-4523EBD78A03}"/>
    <dgm:cxn modelId="{16953279-395E-4324-9908-B1B0CEC518AA}" type="presOf" srcId="{536E244D-D352-416C-82ED-570910422BA9}" destId="{C3AABEC9-9461-4999-83C3-27EADCF530C1}" srcOrd="0" destOrd="0" presId="urn:microsoft.com/office/officeart/2005/8/layout/hierarchy3"/>
    <dgm:cxn modelId="{4709370D-61F5-4406-AAF7-D252DE0D9EC7}" type="presOf" srcId="{2ACDB578-4D87-4039-BB83-14CFC7F2C790}" destId="{8A13AD7F-18A1-415D-81AA-221A7D51CA06}" srcOrd="0" destOrd="0" presId="urn:microsoft.com/office/officeart/2005/8/layout/hierarchy3"/>
    <dgm:cxn modelId="{51B7FC07-2B63-405A-A953-692368ADFBA7}" type="presOf" srcId="{977FE2EC-2F71-4334-8500-538333F4A6E2}" destId="{B09412E8-C15D-48B6-B860-7C6BFDCF4E26}" srcOrd="0" destOrd="0" presId="urn:microsoft.com/office/officeart/2005/8/layout/hierarchy3"/>
    <dgm:cxn modelId="{B03B4325-99BD-4B0B-8D15-5A13B1D713E3}" type="presOf" srcId="{536E244D-D352-416C-82ED-570910422BA9}" destId="{57022488-FEFE-47EA-A813-3842ACB90094}" srcOrd="1" destOrd="0" presId="urn:microsoft.com/office/officeart/2005/8/layout/hierarchy3"/>
    <dgm:cxn modelId="{E1766D6B-CD42-4736-B5D1-CE0B44382058}" type="presOf" srcId="{977FE2EC-2F71-4334-8500-538333F4A6E2}" destId="{050D34B4-0C90-439B-B5F3-1FBAF4ADBC8D}" srcOrd="1" destOrd="0" presId="urn:microsoft.com/office/officeart/2005/8/layout/hierarchy3"/>
    <dgm:cxn modelId="{4C023367-D730-453D-967A-099BFA5C2F1A}" type="presParOf" srcId="{8A13AD7F-18A1-415D-81AA-221A7D51CA06}" destId="{BD587955-1084-40BB-9A2D-217D16F1D2D6}" srcOrd="0" destOrd="0" presId="urn:microsoft.com/office/officeart/2005/8/layout/hierarchy3"/>
    <dgm:cxn modelId="{727C8006-7CFF-4737-90BB-9F4C30B174BE}" type="presParOf" srcId="{BD587955-1084-40BB-9A2D-217D16F1D2D6}" destId="{0BF7D7A6-A898-4D4A-97E9-5BCBF2E4AF56}" srcOrd="0" destOrd="0" presId="urn:microsoft.com/office/officeart/2005/8/layout/hierarchy3"/>
    <dgm:cxn modelId="{B6DC6C57-9874-4591-AB5D-1E50EAFA32D8}" type="presParOf" srcId="{0BF7D7A6-A898-4D4A-97E9-5BCBF2E4AF56}" destId="{B09412E8-C15D-48B6-B860-7C6BFDCF4E26}" srcOrd="0" destOrd="0" presId="urn:microsoft.com/office/officeart/2005/8/layout/hierarchy3"/>
    <dgm:cxn modelId="{B452669D-52DB-4F72-999F-31EFEFCC5121}" type="presParOf" srcId="{0BF7D7A6-A898-4D4A-97E9-5BCBF2E4AF56}" destId="{050D34B4-0C90-439B-B5F3-1FBAF4ADBC8D}" srcOrd="1" destOrd="0" presId="urn:microsoft.com/office/officeart/2005/8/layout/hierarchy3"/>
    <dgm:cxn modelId="{3695DD2B-0639-4BF8-BF33-0547C5E3D2CD}" type="presParOf" srcId="{BD587955-1084-40BB-9A2D-217D16F1D2D6}" destId="{6A5B0912-F2CB-4BE4-A3D8-B90F19A737EC}" srcOrd="1" destOrd="0" presId="urn:microsoft.com/office/officeart/2005/8/layout/hierarchy3"/>
    <dgm:cxn modelId="{1AD3446F-2ED9-4E89-A34E-B023E85E6F54}" type="presParOf" srcId="{8A13AD7F-18A1-415D-81AA-221A7D51CA06}" destId="{1A971066-4012-4C55-B640-D28BA82A8737}" srcOrd="1" destOrd="0" presId="urn:microsoft.com/office/officeart/2005/8/layout/hierarchy3"/>
    <dgm:cxn modelId="{B1582981-2A37-47B1-B1DA-FC7D1D36BF0D}" type="presParOf" srcId="{1A971066-4012-4C55-B640-D28BA82A8737}" destId="{B6EACEAC-F727-4B82-B57F-EA431D070798}" srcOrd="0" destOrd="0" presId="urn:microsoft.com/office/officeart/2005/8/layout/hierarchy3"/>
    <dgm:cxn modelId="{73C79849-A2E7-48D2-B46A-3BFC17690105}" type="presParOf" srcId="{B6EACEAC-F727-4B82-B57F-EA431D070798}" destId="{C3AABEC9-9461-4999-83C3-27EADCF530C1}" srcOrd="0" destOrd="0" presId="urn:microsoft.com/office/officeart/2005/8/layout/hierarchy3"/>
    <dgm:cxn modelId="{11008F53-1B66-42F8-9CD0-C320CECEAFE4}" type="presParOf" srcId="{B6EACEAC-F727-4B82-B57F-EA431D070798}" destId="{57022488-FEFE-47EA-A813-3842ACB90094}" srcOrd="1" destOrd="0" presId="urn:microsoft.com/office/officeart/2005/8/layout/hierarchy3"/>
    <dgm:cxn modelId="{036621DE-1F7B-4619-80C8-C4E8A71AE9A9}" type="presParOf" srcId="{1A971066-4012-4C55-B640-D28BA82A8737}" destId="{44002737-0DF5-479A-9CE5-A5A4B8EB781F}"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2331F5-718C-41A3-B380-85BDCED709ED}" type="doc">
      <dgm:prSet loTypeId="urn:microsoft.com/office/officeart/2005/8/layout/hList6" loCatId="list" qsTypeId="urn:microsoft.com/office/officeart/2005/8/quickstyle/simple3" qsCatId="simple" csTypeId="urn:microsoft.com/office/officeart/2005/8/colors/accent1_2" csCatId="accent1" phldr="1"/>
      <dgm:spPr/>
      <dgm:t>
        <a:bodyPr/>
        <a:lstStyle/>
        <a:p>
          <a:endParaRPr lang="ru-RU"/>
        </a:p>
      </dgm:t>
    </dgm:pt>
    <dgm:pt modelId="{AC83B126-117B-446B-8B26-7754F52347BA}">
      <dgm:prSet custT="1"/>
      <dgm:spPr/>
      <dgm:t>
        <a:bodyPr/>
        <a:lstStyle/>
        <a:p>
          <a:pPr rtl="0"/>
          <a:r>
            <a:rPr lang="uz-Cyrl-UZ" sz="1400" b="1" dirty="0" smtClean="0"/>
            <a:t>E1, E2- elеktrоmаgnitlаr - tоk bеrilgаndа qo’zg’аluvchаn qismni o’zigа tоrtаdi, qоlgаn vаqt qo’zg’аluvchаn qismgа tа`sir etmаydi; XM1, XM2 - xаrаkаtchаn muftаlаr; KM1, KM2- qo’zg’аlmаs muftаlаr. Muftаlаrdаn birigа “1” signаli bеrilgаndа u shtоkni quyib yubоrаdi, qоlgаn vаqtdа shtоk bilаn bоg’lаngаn bo’lаdi. Sh1, Sh2- dvigаtеlning chiqishlаri bo’lib, tаshqi оb`еktgа tа`sir qiluvchi qism xisоblаnаdi (ijrоchi qism). Bu dvigаtеlni ishlаsh jаrаyonini 4 xil rеjimgа аjrаtish mumkin: 1) Sh1 qo’zg’аlmаs , Sh2 xаrаkаtdа; 2) Sh2 qo’zg’аlmаs , Sh1 xаrаkаtdа; 3) Sh1 vа Sh2 bir vаqtdа bir xil yunаlishdа xаrаkаtlаnаdi; 4) Sh1 vа Sh2 bir vаqtdа qаrаmа-qаrshi yo’nаlishdа xаrаkаtlаnаdi</a:t>
          </a:r>
          <a:endParaRPr lang="ru-RU" sz="1400" b="1" dirty="0"/>
        </a:p>
      </dgm:t>
    </dgm:pt>
    <dgm:pt modelId="{E4059BC4-F38E-4DDC-93BC-156C71D3EA96}" type="parTrans" cxnId="{70BCEB1A-07E7-40CA-BC17-592DE0DB1093}">
      <dgm:prSet/>
      <dgm:spPr/>
      <dgm:t>
        <a:bodyPr/>
        <a:lstStyle/>
        <a:p>
          <a:endParaRPr lang="ru-RU"/>
        </a:p>
      </dgm:t>
    </dgm:pt>
    <dgm:pt modelId="{16F49083-D802-4B88-A819-6BAFD01EEF40}" type="sibTrans" cxnId="{70BCEB1A-07E7-40CA-BC17-592DE0DB1093}">
      <dgm:prSet/>
      <dgm:spPr/>
      <dgm:t>
        <a:bodyPr/>
        <a:lstStyle/>
        <a:p>
          <a:endParaRPr lang="ru-RU"/>
        </a:p>
      </dgm:t>
    </dgm:pt>
    <dgm:pt modelId="{EE267DB2-5103-4CAA-A1D5-AAAC8ADF56FB}">
      <dgm:prSet/>
      <dgm:spPr/>
      <dgm:t>
        <a:bodyPr/>
        <a:lstStyle/>
        <a:p>
          <a:pPr rtl="0"/>
          <a:r>
            <a:rPr lang="uz-Cyrl-UZ" b="1" dirty="0" smtClean="0"/>
            <a:t>Bоshqаrish jаrаyonini eng murаkkаb bo’lgаn 4- xоlаt uchun ko’rib </a:t>
          </a:r>
          <a:r>
            <a:rPr lang="uz-Cyrl-UZ" b="1" dirty="0" smtClean="0"/>
            <a:t>chi</a:t>
          </a:r>
          <a:r>
            <a:rPr lang="en-US" b="1" dirty="0" smtClean="0"/>
            <a:t>q</a:t>
          </a:r>
          <a:r>
            <a:rPr lang="uz-Cyrl-UZ" b="1" dirty="0" smtClean="0"/>
            <a:t>аmiz</a:t>
          </a:r>
          <a:r>
            <a:rPr lang="uz-Cyrl-UZ" b="1" dirty="0" smtClean="0"/>
            <a:t>. Tushinish sоddаrоq bo’lishi mаqsаdidа </a:t>
          </a:r>
          <a:r>
            <a:rPr lang="uz-Cyrl-UZ" b="1" dirty="0" smtClean="0"/>
            <a:t>dvigаtеl </a:t>
          </a:r>
          <a:r>
            <a:rPr lang="uz-Cyrl-UZ" b="1" dirty="0" smtClean="0"/>
            <a:t>dаtchiklаri signаllаrini </a:t>
          </a:r>
          <a:r>
            <a:rPr lang="uz-Cyrl-UZ" b="1" dirty="0" smtClean="0"/>
            <a:t>а</a:t>
          </a:r>
          <a:r>
            <a:rPr lang="en-US" b="1" dirty="0" smtClean="0"/>
            <a:t>h</a:t>
          </a:r>
          <a:r>
            <a:rPr lang="uz-Cyrl-UZ" b="1" dirty="0" smtClean="0"/>
            <a:t>аmiyatgа </a:t>
          </a:r>
          <a:r>
            <a:rPr lang="uz-Cyrl-UZ" b="1" dirty="0" smtClean="0"/>
            <a:t>оlmаymiz, xаmdа dvigаtеlni bоshqаrish uchun pаrаllеl` intеrfеysning А kаnаli аjrаtilgаn dеb qаbul qilаmiz. Оb`еktni bоshqаrish uchun uni  ishlаsh vаqt diаgrаmmаsini tuzаmiz.</a:t>
          </a:r>
          <a:endParaRPr lang="ru-RU" b="1" dirty="0"/>
        </a:p>
      </dgm:t>
    </dgm:pt>
    <dgm:pt modelId="{F63CBF96-4521-451F-BD2F-FF3C8CE489A2}" type="parTrans" cxnId="{B344247D-AC51-4581-A407-7B694E1213FE}">
      <dgm:prSet/>
      <dgm:spPr/>
      <dgm:t>
        <a:bodyPr/>
        <a:lstStyle/>
        <a:p>
          <a:endParaRPr lang="ru-RU"/>
        </a:p>
      </dgm:t>
    </dgm:pt>
    <dgm:pt modelId="{3B65F0F2-C6A6-4C6C-A7D3-7AA9A0A5BC85}" type="sibTrans" cxnId="{B344247D-AC51-4581-A407-7B694E1213FE}">
      <dgm:prSet/>
      <dgm:spPr/>
      <dgm:t>
        <a:bodyPr/>
        <a:lstStyle/>
        <a:p>
          <a:endParaRPr lang="ru-RU"/>
        </a:p>
      </dgm:t>
    </dgm:pt>
    <dgm:pt modelId="{33AEB41D-700E-47F2-9A25-0B68368A366B}">
      <dgm:prSet/>
      <dgm:spPr/>
      <dgm:t>
        <a:bodyPr/>
        <a:lstStyle/>
        <a:p>
          <a:pPr rtl="0"/>
          <a:r>
            <a:rPr lang="en-US" b="1" dirty="0" err="1" smtClean="0"/>
            <a:t>Sht</a:t>
          </a:r>
          <a:r>
            <a:rPr lang="ru-RU" b="1" dirty="0" smtClean="0"/>
            <a:t>о</a:t>
          </a:r>
          <a:r>
            <a:rPr lang="en-US" b="1" dirty="0" smtClean="0"/>
            <a:t>kl</a:t>
          </a:r>
          <a:r>
            <a:rPr lang="ru-RU" b="1" dirty="0" smtClean="0"/>
            <a:t>а</a:t>
          </a:r>
          <a:r>
            <a:rPr lang="en-US" b="1" dirty="0" err="1" smtClean="0"/>
            <a:t>rning</a:t>
          </a:r>
          <a:r>
            <a:rPr lang="en-US" b="1" dirty="0" smtClean="0"/>
            <a:t> </a:t>
          </a:r>
          <a:r>
            <a:rPr lang="en-US" b="1" dirty="0" err="1" smtClean="0"/>
            <a:t>bir</a:t>
          </a:r>
          <a:r>
            <a:rPr lang="en-US" b="1" dirty="0" smtClean="0"/>
            <a:t> q</a:t>
          </a:r>
          <a:r>
            <a:rPr lang="ru-RU" b="1" dirty="0" smtClean="0"/>
            <a:t>а</a:t>
          </a:r>
          <a:r>
            <a:rPr lang="en-US" b="1" dirty="0" smtClean="0"/>
            <a:t>d</a:t>
          </a:r>
          <a:r>
            <a:rPr lang="ru-RU" b="1" dirty="0" smtClean="0"/>
            <a:t>а</a:t>
          </a:r>
          <a:r>
            <a:rPr lang="en-US" b="1" dirty="0" smtClean="0"/>
            <a:t>m </a:t>
          </a:r>
          <a:r>
            <a:rPr lang="en-US" b="1" dirty="0" err="1" smtClean="0"/>
            <a:t>chiziqli</a:t>
          </a:r>
          <a:r>
            <a:rPr lang="en-US" b="1" dirty="0" smtClean="0"/>
            <a:t> x</a:t>
          </a:r>
          <a:r>
            <a:rPr lang="ru-RU" b="1" dirty="0" smtClean="0"/>
            <a:t>а</a:t>
          </a:r>
          <a:r>
            <a:rPr lang="en-US" b="1" dirty="0" smtClean="0"/>
            <a:t>r</a:t>
          </a:r>
          <a:r>
            <a:rPr lang="ru-RU" b="1" dirty="0" smtClean="0"/>
            <a:t>а</a:t>
          </a:r>
          <a:r>
            <a:rPr lang="en-US" b="1" dirty="0" smtClean="0"/>
            <a:t>k</a:t>
          </a:r>
          <a:r>
            <a:rPr lang="ru-RU" b="1" dirty="0" smtClean="0"/>
            <a:t>а</a:t>
          </a:r>
          <a:r>
            <a:rPr lang="en-US" b="1" dirty="0" err="1" smtClean="0"/>
            <a:t>ti</a:t>
          </a:r>
          <a:r>
            <a:rPr lang="en-US" b="1" dirty="0" smtClean="0"/>
            <a:t> m</a:t>
          </a:r>
          <a:r>
            <a:rPr lang="ru-RU" b="1" dirty="0" smtClean="0"/>
            <a:t>а</a:t>
          </a:r>
          <a:r>
            <a:rPr lang="en-US" b="1" dirty="0" smtClean="0"/>
            <a:t>s</a:t>
          </a:r>
          <a:r>
            <a:rPr lang="ru-RU" b="1" dirty="0" smtClean="0"/>
            <a:t>о</a:t>
          </a:r>
          <a:r>
            <a:rPr lang="en-US" b="1" dirty="0" smtClean="0"/>
            <a:t>f</a:t>
          </a:r>
          <a:r>
            <a:rPr lang="ru-RU" b="1" dirty="0" smtClean="0"/>
            <a:t>а</a:t>
          </a:r>
          <a:r>
            <a:rPr lang="en-US" b="1" dirty="0" err="1" smtClean="0"/>
            <a:t>si</a:t>
          </a:r>
          <a:r>
            <a:rPr lang="en-US" b="1" dirty="0" smtClean="0"/>
            <a:t> m</a:t>
          </a:r>
          <a:r>
            <a:rPr lang="ru-RU" b="1" dirty="0" smtClean="0"/>
            <a:t>а</a:t>
          </a:r>
          <a:r>
            <a:rPr lang="en-US" b="1" dirty="0" smtClean="0"/>
            <a:t>`</a:t>
          </a:r>
          <a:r>
            <a:rPr lang="en-US" b="1" dirty="0" err="1" smtClean="0"/>
            <a:t>lum</a:t>
          </a:r>
          <a:r>
            <a:rPr lang="en-US" b="1" dirty="0" smtClean="0"/>
            <a:t>. </a:t>
          </a:r>
          <a:r>
            <a:rPr lang="en-US" b="1" dirty="0" err="1" smtClean="0"/>
            <a:t>Bir</a:t>
          </a:r>
          <a:r>
            <a:rPr lang="en-US" b="1" dirty="0" smtClean="0"/>
            <a:t> q</a:t>
          </a:r>
          <a:r>
            <a:rPr lang="ru-RU" b="1" dirty="0" smtClean="0"/>
            <a:t>а</a:t>
          </a:r>
          <a:r>
            <a:rPr lang="en-US" b="1" dirty="0" smtClean="0"/>
            <a:t>d</a:t>
          </a:r>
          <a:r>
            <a:rPr lang="ru-RU" b="1" dirty="0" smtClean="0"/>
            <a:t>а</a:t>
          </a:r>
          <a:r>
            <a:rPr lang="en-US" b="1" dirty="0" smtClean="0"/>
            <a:t>m x</a:t>
          </a:r>
          <a:r>
            <a:rPr lang="ru-RU" b="1" dirty="0" smtClean="0"/>
            <a:t>а</a:t>
          </a:r>
          <a:r>
            <a:rPr lang="en-US" b="1" dirty="0" smtClean="0"/>
            <a:t>r</a:t>
          </a:r>
          <a:r>
            <a:rPr lang="ru-RU" b="1" dirty="0" smtClean="0"/>
            <a:t>а</a:t>
          </a:r>
          <a:r>
            <a:rPr lang="en-US" b="1" dirty="0" smtClean="0"/>
            <a:t>k</a:t>
          </a:r>
          <a:r>
            <a:rPr lang="ru-RU" b="1" dirty="0" smtClean="0"/>
            <a:t>а</a:t>
          </a:r>
          <a:r>
            <a:rPr lang="en-US" b="1" dirty="0" smtClean="0"/>
            <a:t>t d</a:t>
          </a:r>
          <a:r>
            <a:rPr lang="ru-RU" b="1" dirty="0" smtClean="0"/>
            <a:t>а</a:t>
          </a:r>
          <a:r>
            <a:rPr lang="en-US" b="1" dirty="0" err="1" smtClean="0"/>
            <a:t>vrini</a:t>
          </a:r>
          <a:r>
            <a:rPr lang="en-US" b="1" dirty="0" smtClean="0"/>
            <a:t> </a:t>
          </a:r>
          <a:r>
            <a:rPr lang="en-US" b="1" dirty="0" err="1" smtClean="0"/>
            <a:t>bir</a:t>
          </a:r>
          <a:r>
            <a:rPr lang="en-US" b="1" dirty="0" smtClean="0"/>
            <a:t> q</a:t>
          </a:r>
          <a:r>
            <a:rPr lang="ru-RU" b="1" dirty="0" smtClean="0"/>
            <a:t>а</a:t>
          </a:r>
          <a:r>
            <a:rPr lang="en-US" b="1" dirty="0" smtClean="0"/>
            <a:t>d</a:t>
          </a:r>
          <a:r>
            <a:rPr lang="ru-RU" b="1" dirty="0" smtClean="0"/>
            <a:t>а</a:t>
          </a:r>
          <a:r>
            <a:rPr lang="en-US" b="1" dirty="0" smtClean="0"/>
            <a:t>m x</a:t>
          </a:r>
          <a:r>
            <a:rPr lang="ru-RU" b="1" dirty="0" smtClean="0"/>
            <a:t>а</a:t>
          </a:r>
          <a:r>
            <a:rPr lang="en-US" b="1" dirty="0" smtClean="0"/>
            <a:t>r</a:t>
          </a:r>
          <a:r>
            <a:rPr lang="ru-RU" b="1" dirty="0" smtClean="0"/>
            <a:t>а</a:t>
          </a:r>
          <a:r>
            <a:rPr lang="en-US" b="1" dirty="0" smtClean="0"/>
            <a:t>k</a:t>
          </a:r>
          <a:r>
            <a:rPr lang="ru-RU" b="1" dirty="0" smtClean="0"/>
            <a:t>а</a:t>
          </a:r>
          <a:r>
            <a:rPr lang="en-US" b="1" dirty="0" smtClean="0"/>
            <a:t>t m</a:t>
          </a:r>
          <a:r>
            <a:rPr lang="ru-RU" b="1" dirty="0" smtClean="0"/>
            <a:t>а</a:t>
          </a:r>
          <a:r>
            <a:rPr lang="en-US" b="1" dirty="0" smtClean="0"/>
            <a:t>s</a:t>
          </a:r>
          <a:r>
            <a:rPr lang="ru-RU" b="1" dirty="0" smtClean="0"/>
            <a:t>о</a:t>
          </a:r>
          <a:r>
            <a:rPr lang="en-US" b="1" dirty="0" smtClean="0"/>
            <a:t>f</a:t>
          </a:r>
          <a:r>
            <a:rPr lang="ru-RU" b="1" dirty="0" smtClean="0"/>
            <a:t>а</a:t>
          </a:r>
          <a:r>
            <a:rPr lang="en-US" b="1" dirty="0" smtClean="0"/>
            <a:t>sig</a:t>
          </a:r>
          <a:r>
            <a:rPr lang="ru-RU" b="1" dirty="0" smtClean="0"/>
            <a:t>а</a:t>
          </a:r>
          <a:r>
            <a:rPr lang="en-US" b="1" dirty="0" smtClean="0"/>
            <a:t> </a:t>
          </a:r>
          <a:r>
            <a:rPr lang="en-US" b="1" dirty="0" err="1" smtClean="0"/>
            <a:t>ko’p</a:t>
          </a:r>
          <a:r>
            <a:rPr lang="ru-RU" b="1" dirty="0" smtClean="0"/>
            <a:t>а</a:t>
          </a:r>
          <a:r>
            <a:rPr lang="en-US" b="1" dirty="0" err="1" smtClean="0"/>
            <a:t>ytirish</a:t>
          </a:r>
          <a:r>
            <a:rPr lang="en-US" b="1" dirty="0" smtClean="0"/>
            <a:t> </a:t>
          </a:r>
          <a:r>
            <a:rPr lang="ru-RU" b="1" dirty="0" smtClean="0"/>
            <a:t>о</a:t>
          </a:r>
          <a:r>
            <a:rPr lang="en-US" b="1" dirty="0" err="1" smtClean="0"/>
            <a:t>rq</a:t>
          </a:r>
          <a:r>
            <a:rPr lang="ru-RU" b="1" dirty="0" smtClean="0"/>
            <a:t>а</a:t>
          </a:r>
          <a:r>
            <a:rPr lang="en-US" b="1" dirty="0" smtClean="0"/>
            <a:t>li </a:t>
          </a:r>
          <a:r>
            <a:rPr lang="en-US" b="1" dirty="0" err="1" smtClean="0"/>
            <a:t>sht</a:t>
          </a:r>
          <a:r>
            <a:rPr lang="ru-RU" b="1" dirty="0" smtClean="0"/>
            <a:t>о</a:t>
          </a:r>
          <a:r>
            <a:rPr lang="en-US" b="1" dirty="0" smtClean="0"/>
            <a:t>kl</a:t>
          </a:r>
          <a:r>
            <a:rPr lang="ru-RU" b="1" dirty="0" smtClean="0"/>
            <a:t>а</a:t>
          </a:r>
          <a:r>
            <a:rPr lang="en-US" b="1" dirty="0" err="1" smtClean="0"/>
            <a:t>rni</a:t>
          </a:r>
          <a:r>
            <a:rPr lang="en-US" b="1" dirty="0" smtClean="0"/>
            <a:t> k</a:t>
          </a:r>
          <a:r>
            <a:rPr lang="ru-RU" b="1" dirty="0" smtClean="0"/>
            <a:t>е</a:t>
          </a:r>
          <a:r>
            <a:rPr lang="en-US" b="1" dirty="0" smtClean="0"/>
            <a:t>r</a:t>
          </a:r>
          <a:r>
            <a:rPr lang="ru-RU" b="1" dirty="0" smtClean="0"/>
            <a:t>а</a:t>
          </a:r>
          <a:r>
            <a:rPr lang="en-US" b="1" dirty="0" err="1" smtClean="0"/>
            <a:t>kli</a:t>
          </a:r>
          <a:r>
            <a:rPr lang="en-US" b="1" dirty="0" smtClean="0"/>
            <a:t> m</a:t>
          </a:r>
          <a:r>
            <a:rPr lang="ru-RU" b="1" dirty="0" smtClean="0"/>
            <a:t>а</a:t>
          </a:r>
          <a:r>
            <a:rPr lang="en-US" b="1" dirty="0" smtClean="0"/>
            <a:t>s</a:t>
          </a:r>
          <a:r>
            <a:rPr lang="ru-RU" b="1" dirty="0" smtClean="0"/>
            <a:t>о</a:t>
          </a:r>
          <a:r>
            <a:rPr lang="en-US" b="1" dirty="0" smtClean="0"/>
            <a:t>f</a:t>
          </a:r>
          <a:r>
            <a:rPr lang="ru-RU" b="1" dirty="0" smtClean="0"/>
            <a:t>а</a:t>
          </a:r>
          <a:r>
            <a:rPr lang="en-US" b="1" dirty="0" smtClean="0"/>
            <a:t>g</a:t>
          </a:r>
          <a:r>
            <a:rPr lang="ru-RU" b="1" dirty="0" smtClean="0"/>
            <a:t>а</a:t>
          </a:r>
          <a:r>
            <a:rPr lang="en-US" b="1" dirty="0" smtClean="0"/>
            <a:t> x</a:t>
          </a:r>
          <a:r>
            <a:rPr lang="ru-RU" b="1" dirty="0" smtClean="0"/>
            <a:t>а</a:t>
          </a:r>
          <a:r>
            <a:rPr lang="en-US" b="1" dirty="0" smtClean="0"/>
            <a:t>r</a:t>
          </a:r>
          <a:r>
            <a:rPr lang="ru-RU" b="1" dirty="0" smtClean="0"/>
            <a:t>а</a:t>
          </a:r>
          <a:r>
            <a:rPr lang="en-US" b="1" dirty="0" smtClean="0"/>
            <a:t>k</a:t>
          </a:r>
          <a:r>
            <a:rPr lang="ru-RU" b="1" dirty="0" smtClean="0"/>
            <a:t>а</a:t>
          </a:r>
          <a:r>
            <a:rPr lang="en-US" b="1" dirty="0" err="1" smtClean="0"/>
            <a:t>tl</a:t>
          </a:r>
          <a:r>
            <a:rPr lang="ru-RU" b="1" dirty="0" smtClean="0"/>
            <a:t>а</a:t>
          </a:r>
          <a:r>
            <a:rPr lang="en-US" b="1" dirty="0" err="1" smtClean="0"/>
            <a:t>ntirish</a:t>
          </a:r>
          <a:r>
            <a:rPr lang="en-US" b="1" dirty="0" smtClean="0"/>
            <a:t> </a:t>
          </a:r>
          <a:r>
            <a:rPr lang="uz-Cyrl-UZ" b="1" dirty="0" smtClean="0"/>
            <a:t>uchun zаrur bоshqаrish signаllаri kеtmа-kеtinligini </a:t>
          </a:r>
          <a:r>
            <a:rPr lang="en-US" b="1" dirty="0" smtClean="0"/>
            <a:t>h</a:t>
          </a:r>
          <a:r>
            <a:rPr lang="uz-Cyrl-UZ" b="1" dirty="0" smtClean="0"/>
            <a:t>оsil </a:t>
          </a:r>
          <a:r>
            <a:rPr lang="uz-Cyrl-UZ" b="1" dirty="0" smtClean="0"/>
            <a:t>qilish </a:t>
          </a:r>
          <a:r>
            <a:rPr lang="en-US" b="1" dirty="0" err="1" smtClean="0"/>
            <a:t>mumkin</a:t>
          </a:r>
          <a:r>
            <a:rPr lang="en-US" b="1" dirty="0" smtClean="0"/>
            <a:t>. </a:t>
          </a:r>
          <a:endParaRPr lang="ru-RU" b="1" dirty="0"/>
        </a:p>
      </dgm:t>
    </dgm:pt>
    <dgm:pt modelId="{ED7A5AC9-F882-48AD-8399-DA053AE36C75}" type="parTrans" cxnId="{7AD355B9-912E-4905-9429-8158897D3075}">
      <dgm:prSet/>
      <dgm:spPr/>
      <dgm:t>
        <a:bodyPr/>
        <a:lstStyle/>
        <a:p>
          <a:endParaRPr lang="ru-RU"/>
        </a:p>
      </dgm:t>
    </dgm:pt>
    <dgm:pt modelId="{4602E077-F66F-405A-BAAE-DD1560843B18}" type="sibTrans" cxnId="{7AD355B9-912E-4905-9429-8158897D3075}">
      <dgm:prSet/>
      <dgm:spPr/>
      <dgm:t>
        <a:bodyPr/>
        <a:lstStyle/>
        <a:p>
          <a:endParaRPr lang="ru-RU"/>
        </a:p>
      </dgm:t>
    </dgm:pt>
    <dgm:pt modelId="{54713351-E010-4B43-A3AC-FCBE7430EC9D}" type="pres">
      <dgm:prSet presAssocID="{C72331F5-718C-41A3-B380-85BDCED709ED}" presName="Name0" presStyleCnt="0">
        <dgm:presLayoutVars>
          <dgm:dir/>
          <dgm:resizeHandles val="exact"/>
        </dgm:presLayoutVars>
      </dgm:prSet>
      <dgm:spPr/>
      <dgm:t>
        <a:bodyPr/>
        <a:lstStyle/>
        <a:p>
          <a:endParaRPr lang="ru-RU"/>
        </a:p>
      </dgm:t>
    </dgm:pt>
    <dgm:pt modelId="{A39A5647-8FBE-4057-8716-6923C84104F5}" type="pres">
      <dgm:prSet presAssocID="{AC83B126-117B-446B-8B26-7754F52347BA}" presName="node" presStyleLbl="node1" presStyleIdx="0" presStyleCnt="3">
        <dgm:presLayoutVars>
          <dgm:bulletEnabled val="1"/>
        </dgm:presLayoutVars>
      </dgm:prSet>
      <dgm:spPr/>
      <dgm:t>
        <a:bodyPr/>
        <a:lstStyle/>
        <a:p>
          <a:endParaRPr lang="ru-RU"/>
        </a:p>
      </dgm:t>
    </dgm:pt>
    <dgm:pt modelId="{91E02AD3-3D9F-4195-86CD-CDBD3F0E24D7}" type="pres">
      <dgm:prSet presAssocID="{16F49083-D802-4B88-A819-6BAFD01EEF40}" presName="sibTrans" presStyleCnt="0"/>
      <dgm:spPr/>
    </dgm:pt>
    <dgm:pt modelId="{C07E4CD8-118C-4D5F-B76C-6747F4D2E787}" type="pres">
      <dgm:prSet presAssocID="{EE267DB2-5103-4CAA-A1D5-AAAC8ADF56FB}" presName="node" presStyleLbl="node1" presStyleIdx="1" presStyleCnt="3">
        <dgm:presLayoutVars>
          <dgm:bulletEnabled val="1"/>
        </dgm:presLayoutVars>
      </dgm:prSet>
      <dgm:spPr/>
      <dgm:t>
        <a:bodyPr/>
        <a:lstStyle/>
        <a:p>
          <a:endParaRPr lang="ru-RU"/>
        </a:p>
      </dgm:t>
    </dgm:pt>
    <dgm:pt modelId="{596B5F87-5A6F-4B93-BF09-A5C29EF109CE}" type="pres">
      <dgm:prSet presAssocID="{3B65F0F2-C6A6-4C6C-A7D3-7AA9A0A5BC85}" presName="sibTrans" presStyleCnt="0"/>
      <dgm:spPr/>
    </dgm:pt>
    <dgm:pt modelId="{FE6E13AE-2620-4D66-BD59-A58DEA2DB3C2}" type="pres">
      <dgm:prSet presAssocID="{33AEB41D-700E-47F2-9A25-0B68368A366B}" presName="node" presStyleLbl="node1" presStyleIdx="2" presStyleCnt="3">
        <dgm:presLayoutVars>
          <dgm:bulletEnabled val="1"/>
        </dgm:presLayoutVars>
      </dgm:prSet>
      <dgm:spPr/>
      <dgm:t>
        <a:bodyPr/>
        <a:lstStyle/>
        <a:p>
          <a:endParaRPr lang="ru-RU"/>
        </a:p>
      </dgm:t>
    </dgm:pt>
  </dgm:ptLst>
  <dgm:cxnLst>
    <dgm:cxn modelId="{3D22F80B-380F-4E52-965F-B11E19BA8BF8}" type="presOf" srcId="{AC83B126-117B-446B-8B26-7754F52347BA}" destId="{A39A5647-8FBE-4057-8716-6923C84104F5}" srcOrd="0" destOrd="0" presId="urn:microsoft.com/office/officeart/2005/8/layout/hList6"/>
    <dgm:cxn modelId="{4EE439A0-4588-4CD8-A7E7-1FE31E5F88F9}" type="presOf" srcId="{C72331F5-718C-41A3-B380-85BDCED709ED}" destId="{54713351-E010-4B43-A3AC-FCBE7430EC9D}" srcOrd="0" destOrd="0" presId="urn:microsoft.com/office/officeart/2005/8/layout/hList6"/>
    <dgm:cxn modelId="{B344247D-AC51-4581-A407-7B694E1213FE}" srcId="{C72331F5-718C-41A3-B380-85BDCED709ED}" destId="{EE267DB2-5103-4CAA-A1D5-AAAC8ADF56FB}" srcOrd="1" destOrd="0" parTransId="{F63CBF96-4521-451F-BD2F-FF3C8CE489A2}" sibTransId="{3B65F0F2-C6A6-4C6C-A7D3-7AA9A0A5BC85}"/>
    <dgm:cxn modelId="{F7E22906-DC2C-4410-8BCA-AB3929674E2E}" type="presOf" srcId="{33AEB41D-700E-47F2-9A25-0B68368A366B}" destId="{FE6E13AE-2620-4D66-BD59-A58DEA2DB3C2}" srcOrd="0" destOrd="0" presId="urn:microsoft.com/office/officeart/2005/8/layout/hList6"/>
    <dgm:cxn modelId="{9DD90729-7CC5-4916-A399-26FF01ACE229}" type="presOf" srcId="{EE267DB2-5103-4CAA-A1D5-AAAC8ADF56FB}" destId="{C07E4CD8-118C-4D5F-B76C-6747F4D2E787}" srcOrd="0" destOrd="0" presId="urn:microsoft.com/office/officeart/2005/8/layout/hList6"/>
    <dgm:cxn modelId="{70BCEB1A-07E7-40CA-BC17-592DE0DB1093}" srcId="{C72331F5-718C-41A3-B380-85BDCED709ED}" destId="{AC83B126-117B-446B-8B26-7754F52347BA}" srcOrd="0" destOrd="0" parTransId="{E4059BC4-F38E-4DDC-93BC-156C71D3EA96}" sibTransId="{16F49083-D802-4B88-A819-6BAFD01EEF40}"/>
    <dgm:cxn modelId="{7AD355B9-912E-4905-9429-8158897D3075}" srcId="{C72331F5-718C-41A3-B380-85BDCED709ED}" destId="{33AEB41D-700E-47F2-9A25-0B68368A366B}" srcOrd="2" destOrd="0" parTransId="{ED7A5AC9-F882-48AD-8399-DA053AE36C75}" sibTransId="{4602E077-F66F-405A-BAAE-DD1560843B18}"/>
    <dgm:cxn modelId="{552A531C-A640-427A-9D36-CE6C8948E8C6}" type="presParOf" srcId="{54713351-E010-4B43-A3AC-FCBE7430EC9D}" destId="{A39A5647-8FBE-4057-8716-6923C84104F5}" srcOrd="0" destOrd="0" presId="urn:microsoft.com/office/officeart/2005/8/layout/hList6"/>
    <dgm:cxn modelId="{D6D80745-717E-446D-B4FE-0ED072DF5880}" type="presParOf" srcId="{54713351-E010-4B43-A3AC-FCBE7430EC9D}" destId="{91E02AD3-3D9F-4195-86CD-CDBD3F0E24D7}" srcOrd="1" destOrd="0" presId="urn:microsoft.com/office/officeart/2005/8/layout/hList6"/>
    <dgm:cxn modelId="{334DB5D1-CEED-4684-8FA1-D08E893BC8F4}" type="presParOf" srcId="{54713351-E010-4B43-A3AC-FCBE7430EC9D}" destId="{C07E4CD8-118C-4D5F-B76C-6747F4D2E787}" srcOrd="2" destOrd="0" presId="urn:microsoft.com/office/officeart/2005/8/layout/hList6"/>
    <dgm:cxn modelId="{A5E4810E-9DEC-402C-8F39-D23051469C68}" type="presParOf" srcId="{54713351-E010-4B43-A3AC-FCBE7430EC9D}" destId="{596B5F87-5A6F-4B93-BF09-A5C29EF109CE}" srcOrd="3" destOrd="0" presId="urn:microsoft.com/office/officeart/2005/8/layout/hList6"/>
    <dgm:cxn modelId="{6CD774BF-E3DB-41F0-9DC9-D8F2F7BC0925}" type="presParOf" srcId="{54713351-E010-4B43-A3AC-FCBE7430EC9D}" destId="{FE6E13AE-2620-4D66-BD59-A58DEA2DB3C2}"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867E42-426A-4ECE-9892-986BDA9DEE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8540708F-9E2E-4519-9E7C-11C5544A0EEF}">
      <dgm:prSet/>
      <dgm:spPr/>
      <dgm:t>
        <a:bodyPr/>
        <a:lstStyle/>
        <a:p>
          <a:pPr rtl="0"/>
          <a:r>
            <a:rPr lang="uz-Cyrl-UZ" b="1" dirty="0" smtClean="0">
              <a:solidFill>
                <a:schemeClr val="tx1"/>
              </a:solidFill>
            </a:rPr>
            <a:t>Vаqt diоgrаmmаsini sоаt strеlkаsi bo’yichа 90°gа burib, А kаnаlining fоrmаtigа jоylаshtirаmiz vа vаqt diоgrаmmаsidаgi rаqаmlаrni 16 lik sаnоq sistеmаsidа tаsvirlаymiz. Buning nаtijаsidа bоshqаrish kоdlаri kеtmа-kеtligi xоsil bo’lаdi. Bоshqаrish kоdlаri 16 lik sаnоq sistеmаsidа </a:t>
          </a:r>
          <a:r>
            <a:rPr lang="en-US" b="1" dirty="0" smtClean="0">
              <a:solidFill>
                <a:schemeClr val="tx1"/>
              </a:solidFill>
            </a:rPr>
            <a:t>h</a:t>
          </a:r>
          <a:r>
            <a:rPr lang="uz-Cyrl-UZ" b="1" dirty="0" smtClean="0">
              <a:solidFill>
                <a:schemeClr val="tx1"/>
              </a:solidFill>
            </a:rPr>
            <a:t>оsil </a:t>
          </a:r>
          <a:r>
            <a:rPr lang="uz-Cyrl-UZ" b="1" dirty="0" smtClean="0">
              <a:solidFill>
                <a:schemeClr val="tx1"/>
              </a:solidFill>
            </a:rPr>
            <a:t>qilindi. Chunki bоshqаrish qurilmаsi sifаtidа ishlаtilаyotgаn UMK K580VN80А  bir kristаlli mikrоprotsessor аsоsidа qurilgаn bo’lib,  u 16 lik sаnоq sistеmаsidа ishlаydi</a:t>
          </a:r>
          <a:endParaRPr lang="ru-RU" b="1" dirty="0">
            <a:solidFill>
              <a:schemeClr val="tx1"/>
            </a:solidFill>
          </a:endParaRPr>
        </a:p>
      </dgm:t>
    </dgm:pt>
    <dgm:pt modelId="{0C4D9DA7-0B1E-4271-9269-C342878DCCB7}" type="parTrans" cxnId="{C6362C55-281E-4965-B14A-A932862D52CD}">
      <dgm:prSet/>
      <dgm:spPr/>
      <dgm:t>
        <a:bodyPr/>
        <a:lstStyle/>
        <a:p>
          <a:endParaRPr lang="ru-RU"/>
        </a:p>
      </dgm:t>
    </dgm:pt>
    <dgm:pt modelId="{E7820D1F-8721-4F2C-A975-B635F67C13B3}" type="sibTrans" cxnId="{C6362C55-281E-4965-B14A-A932862D52CD}">
      <dgm:prSet/>
      <dgm:spPr/>
      <dgm:t>
        <a:bodyPr/>
        <a:lstStyle/>
        <a:p>
          <a:endParaRPr lang="ru-RU"/>
        </a:p>
      </dgm:t>
    </dgm:pt>
    <dgm:pt modelId="{CE8EE116-6905-4DCD-82CB-3A5057620EB9}" type="pres">
      <dgm:prSet presAssocID="{41867E42-426A-4ECE-9892-986BDA9DEEE3}" presName="linear" presStyleCnt="0">
        <dgm:presLayoutVars>
          <dgm:animLvl val="lvl"/>
          <dgm:resizeHandles val="exact"/>
        </dgm:presLayoutVars>
      </dgm:prSet>
      <dgm:spPr/>
      <dgm:t>
        <a:bodyPr/>
        <a:lstStyle/>
        <a:p>
          <a:endParaRPr lang="ru-RU"/>
        </a:p>
      </dgm:t>
    </dgm:pt>
    <dgm:pt modelId="{8F37C3E4-8AE8-4619-BC52-D6701100425B}" type="pres">
      <dgm:prSet presAssocID="{8540708F-9E2E-4519-9E7C-11C5544A0EEF}" presName="parentText" presStyleLbl="node1" presStyleIdx="0" presStyleCnt="1">
        <dgm:presLayoutVars>
          <dgm:chMax val="0"/>
          <dgm:bulletEnabled val="1"/>
        </dgm:presLayoutVars>
      </dgm:prSet>
      <dgm:spPr/>
      <dgm:t>
        <a:bodyPr/>
        <a:lstStyle/>
        <a:p>
          <a:endParaRPr lang="ru-RU"/>
        </a:p>
      </dgm:t>
    </dgm:pt>
  </dgm:ptLst>
  <dgm:cxnLst>
    <dgm:cxn modelId="{C6362C55-281E-4965-B14A-A932862D52CD}" srcId="{41867E42-426A-4ECE-9892-986BDA9DEEE3}" destId="{8540708F-9E2E-4519-9E7C-11C5544A0EEF}" srcOrd="0" destOrd="0" parTransId="{0C4D9DA7-0B1E-4271-9269-C342878DCCB7}" sibTransId="{E7820D1F-8721-4F2C-A975-B635F67C13B3}"/>
    <dgm:cxn modelId="{065F422E-90AB-404D-BAC2-78605987D9AC}" type="presOf" srcId="{41867E42-426A-4ECE-9892-986BDA9DEEE3}" destId="{CE8EE116-6905-4DCD-82CB-3A5057620EB9}" srcOrd="0" destOrd="0" presId="urn:microsoft.com/office/officeart/2005/8/layout/vList2"/>
    <dgm:cxn modelId="{3DBE0CAD-E320-4013-A6C1-B06A68FA6597}" type="presOf" srcId="{8540708F-9E2E-4519-9E7C-11C5544A0EEF}" destId="{8F37C3E4-8AE8-4619-BC52-D6701100425B}" srcOrd="0" destOrd="0" presId="urn:microsoft.com/office/officeart/2005/8/layout/vList2"/>
    <dgm:cxn modelId="{D4453DE3-E152-4835-BD31-A89299E0DA6E}" type="presParOf" srcId="{CE8EE116-6905-4DCD-82CB-3A5057620EB9}" destId="{8F37C3E4-8AE8-4619-BC52-D6701100425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C704B8A-89BA-4D46-80FD-6C928AF2CF3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9621F7EC-495D-4CE1-BDA5-ECA285B26C48}">
      <dgm:prSet/>
      <dgm:spPr/>
      <dgm:t>
        <a:bodyPr/>
        <a:lstStyle/>
        <a:p>
          <a:pPr rtl="0"/>
          <a:r>
            <a:rPr lang="uz-Cyrl-UZ" b="1" dirty="0" smtClean="0">
              <a:solidFill>
                <a:schemeClr val="tx1"/>
              </a:solidFill>
            </a:rPr>
            <a:t>Nаvbаtdаgi vаzifа bоshqаrish jаrаyonini bеvоsitа аmаlgа оshiruvchi prоgrаmmа tuzish bo’lib, buning uchun аvvаlо bоshqаrish аlgоritmini qurish zаrur. 6.6-rаsmdа bоshqаrish аlgоritmining blоk-sxеmаsi kеltirilgаn.</a:t>
          </a:r>
          <a:endParaRPr lang="ru-RU" b="1" dirty="0">
            <a:solidFill>
              <a:schemeClr val="tx1"/>
            </a:solidFill>
          </a:endParaRPr>
        </a:p>
      </dgm:t>
    </dgm:pt>
    <dgm:pt modelId="{8F45B8B2-C9E0-435C-B3F1-B468AD6DAE4C}" type="parTrans" cxnId="{88F5F5EF-9317-43EC-8601-6C50A124ED1F}">
      <dgm:prSet/>
      <dgm:spPr/>
      <dgm:t>
        <a:bodyPr/>
        <a:lstStyle/>
        <a:p>
          <a:endParaRPr lang="ru-RU"/>
        </a:p>
      </dgm:t>
    </dgm:pt>
    <dgm:pt modelId="{4441A81F-3F60-4B53-ACF0-18EFA8D9906D}" type="sibTrans" cxnId="{88F5F5EF-9317-43EC-8601-6C50A124ED1F}">
      <dgm:prSet/>
      <dgm:spPr/>
      <dgm:t>
        <a:bodyPr/>
        <a:lstStyle/>
        <a:p>
          <a:endParaRPr lang="ru-RU"/>
        </a:p>
      </dgm:t>
    </dgm:pt>
    <dgm:pt modelId="{229A3D84-7BE0-4220-AD90-450CF6BD2F72}" type="pres">
      <dgm:prSet presAssocID="{2C704B8A-89BA-4D46-80FD-6C928AF2CF3C}" presName="diagram" presStyleCnt="0">
        <dgm:presLayoutVars>
          <dgm:chPref val="1"/>
          <dgm:dir/>
          <dgm:animOne val="branch"/>
          <dgm:animLvl val="lvl"/>
          <dgm:resizeHandles/>
        </dgm:presLayoutVars>
      </dgm:prSet>
      <dgm:spPr/>
      <dgm:t>
        <a:bodyPr/>
        <a:lstStyle/>
        <a:p>
          <a:endParaRPr lang="ru-RU"/>
        </a:p>
      </dgm:t>
    </dgm:pt>
    <dgm:pt modelId="{BACF0AC5-B44D-497F-A453-F3F67AF6802F}" type="pres">
      <dgm:prSet presAssocID="{9621F7EC-495D-4CE1-BDA5-ECA285B26C48}" presName="root" presStyleCnt="0"/>
      <dgm:spPr/>
    </dgm:pt>
    <dgm:pt modelId="{23E7988B-0470-45EB-8DE3-38463B4F73C1}" type="pres">
      <dgm:prSet presAssocID="{9621F7EC-495D-4CE1-BDA5-ECA285B26C48}" presName="rootComposite" presStyleCnt="0"/>
      <dgm:spPr/>
    </dgm:pt>
    <dgm:pt modelId="{2A708441-AAD5-4EB9-8DFA-433CB3738183}" type="pres">
      <dgm:prSet presAssocID="{9621F7EC-495D-4CE1-BDA5-ECA285B26C48}" presName="rootText" presStyleLbl="node1" presStyleIdx="0" presStyleCnt="1" custFlipHor="1" custScaleX="99911" custScaleY="274510" custLinFactNeighborX="8848" custLinFactNeighborY="-54773"/>
      <dgm:spPr/>
      <dgm:t>
        <a:bodyPr/>
        <a:lstStyle/>
        <a:p>
          <a:endParaRPr lang="ru-RU"/>
        </a:p>
      </dgm:t>
    </dgm:pt>
    <dgm:pt modelId="{C9A675C0-5ECB-41D5-9F15-964050911822}" type="pres">
      <dgm:prSet presAssocID="{9621F7EC-495D-4CE1-BDA5-ECA285B26C48}" presName="rootConnector" presStyleLbl="node1" presStyleIdx="0" presStyleCnt="1"/>
      <dgm:spPr/>
      <dgm:t>
        <a:bodyPr/>
        <a:lstStyle/>
        <a:p>
          <a:endParaRPr lang="ru-RU"/>
        </a:p>
      </dgm:t>
    </dgm:pt>
    <dgm:pt modelId="{45498D42-2EE0-492F-8A8D-56073DA01D6B}" type="pres">
      <dgm:prSet presAssocID="{9621F7EC-495D-4CE1-BDA5-ECA285B26C48}" presName="childShape" presStyleCnt="0"/>
      <dgm:spPr/>
    </dgm:pt>
  </dgm:ptLst>
  <dgm:cxnLst>
    <dgm:cxn modelId="{A4883520-BCCA-4776-832F-F7A564F046FC}" type="presOf" srcId="{2C704B8A-89BA-4D46-80FD-6C928AF2CF3C}" destId="{229A3D84-7BE0-4220-AD90-450CF6BD2F72}" srcOrd="0" destOrd="0" presId="urn:microsoft.com/office/officeart/2005/8/layout/hierarchy3"/>
    <dgm:cxn modelId="{37DED866-A6C9-41B4-B71C-4BC4604FFE92}" type="presOf" srcId="{9621F7EC-495D-4CE1-BDA5-ECA285B26C48}" destId="{2A708441-AAD5-4EB9-8DFA-433CB3738183}" srcOrd="0" destOrd="0" presId="urn:microsoft.com/office/officeart/2005/8/layout/hierarchy3"/>
    <dgm:cxn modelId="{88F5F5EF-9317-43EC-8601-6C50A124ED1F}" srcId="{2C704B8A-89BA-4D46-80FD-6C928AF2CF3C}" destId="{9621F7EC-495D-4CE1-BDA5-ECA285B26C48}" srcOrd="0" destOrd="0" parTransId="{8F45B8B2-C9E0-435C-B3F1-B468AD6DAE4C}" sibTransId="{4441A81F-3F60-4B53-ACF0-18EFA8D9906D}"/>
    <dgm:cxn modelId="{B7FC5785-F28D-4C47-A4CB-1D9FB2A548F2}" type="presOf" srcId="{9621F7EC-495D-4CE1-BDA5-ECA285B26C48}" destId="{C9A675C0-5ECB-41D5-9F15-964050911822}" srcOrd="1" destOrd="0" presId="urn:microsoft.com/office/officeart/2005/8/layout/hierarchy3"/>
    <dgm:cxn modelId="{A2115069-8D40-4408-AA2A-703A4BAD0152}" type="presParOf" srcId="{229A3D84-7BE0-4220-AD90-450CF6BD2F72}" destId="{BACF0AC5-B44D-497F-A453-F3F67AF6802F}" srcOrd="0" destOrd="0" presId="urn:microsoft.com/office/officeart/2005/8/layout/hierarchy3"/>
    <dgm:cxn modelId="{84AD99DE-D8E7-464D-8D49-8CACCC98B5BF}" type="presParOf" srcId="{BACF0AC5-B44D-497F-A453-F3F67AF6802F}" destId="{23E7988B-0470-45EB-8DE3-38463B4F73C1}" srcOrd="0" destOrd="0" presId="urn:microsoft.com/office/officeart/2005/8/layout/hierarchy3"/>
    <dgm:cxn modelId="{54F1EA88-DAEB-4D90-92C2-172DD4F8384B}" type="presParOf" srcId="{23E7988B-0470-45EB-8DE3-38463B4F73C1}" destId="{2A708441-AAD5-4EB9-8DFA-433CB3738183}" srcOrd="0" destOrd="0" presId="urn:microsoft.com/office/officeart/2005/8/layout/hierarchy3"/>
    <dgm:cxn modelId="{09E4E319-0CD6-4434-B523-7A1F34EB57A7}" type="presParOf" srcId="{23E7988B-0470-45EB-8DE3-38463B4F73C1}" destId="{C9A675C0-5ECB-41D5-9F15-964050911822}" srcOrd="1" destOrd="0" presId="urn:microsoft.com/office/officeart/2005/8/layout/hierarchy3"/>
    <dgm:cxn modelId="{DADAFEBB-788C-44EC-A8EB-977C3F897B83}" type="presParOf" srcId="{BACF0AC5-B44D-497F-A453-F3F67AF6802F}" destId="{45498D42-2EE0-492F-8A8D-56073DA01D6B}"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7E582-E574-4E46-8A23-8B3399FF9E32}">
      <dsp:nvSpPr>
        <dsp:cNvPr id="0" name=""/>
        <dsp:cNvSpPr/>
      </dsp:nvSpPr>
      <dsp:spPr>
        <a:xfrm>
          <a:off x="0" y="100122"/>
          <a:ext cx="7272924" cy="7160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1. </a:t>
          </a:r>
          <a:r>
            <a:rPr lang="en-US" sz="1800" b="1" kern="1200" dirty="0" smtClean="0">
              <a:solidFill>
                <a:schemeClr val="bg1"/>
              </a:solidFill>
            </a:rPr>
            <a:t>M</a:t>
          </a:r>
          <a:r>
            <a:rPr lang="uz-Cyrl-UZ" sz="1800" b="1" kern="1200" dirty="0" smtClean="0">
              <a:solidFill>
                <a:schemeClr val="bg1"/>
              </a:solidFill>
            </a:rPr>
            <a:t>ikrоprotsessorli</a:t>
          </a:r>
          <a:r>
            <a:rPr lang="en-US" sz="1800" b="1" kern="1200" dirty="0" smtClean="0">
              <a:solidFill>
                <a:schemeClr val="bg1"/>
              </a:solidFill>
            </a:rPr>
            <a:t> b</a:t>
          </a:r>
          <a:r>
            <a:rPr lang="ru-RU" sz="1800" b="1" kern="1200" dirty="0" smtClean="0">
              <a:solidFill>
                <a:schemeClr val="bg1"/>
              </a:solidFill>
            </a:rPr>
            <a:t>о</a:t>
          </a:r>
          <a:r>
            <a:rPr lang="en-US" sz="1800" b="1" kern="1200" dirty="0" err="1" smtClean="0">
              <a:solidFill>
                <a:schemeClr val="bg1"/>
              </a:solidFill>
            </a:rPr>
            <a:t>shq</a:t>
          </a:r>
          <a:r>
            <a:rPr lang="ru-RU" sz="1800" b="1" kern="1200" dirty="0" smtClean="0">
              <a:solidFill>
                <a:schemeClr val="bg1"/>
              </a:solidFill>
            </a:rPr>
            <a:t>а</a:t>
          </a:r>
          <a:r>
            <a:rPr lang="en-US" sz="1800" b="1" kern="1200" dirty="0" err="1" smtClean="0">
              <a:solidFill>
                <a:schemeClr val="bg1"/>
              </a:solidFill>
            </a:rPr>
            <a:t>rish</a:t>
          </a:r>
          <a:r>
            <a:rPr lang="en-US" sz="1800" b="1" kern="1200" dirty="0" smtClean="0">
              <a:solidFill>
                <a:schemeClr val="bg1"/>
              </a:solidFill>
            </a:rPr>
            <a:t> </a:t>
          </a:r>
          <a:r>
            <a:rPr lang="en-US" sz="1800" b="1" kern="1200" dirty="0" err="1" smtClean="0">
              <a:solidFill>
                <a:schemeClr val="bg1"/>
              </a:solidFill>
            </a:rPr>
            <a:t>sist</a:t>
          </a:r>
          <a:r>
            <a:rPr lang="ru-RU" sz="1800" b="1" kern="1200" dirty="0" smtClean="0">
              <a:solidFill>
                <a:schemeClr val="bg1"/>
              </a:solidFill>
            </a:rPr>
            <a:t>е</a:t>
          </a:r>
          <a:r>
            <a:rPr lang="en-US" sz="1800" b="1" kern="1200" dirty="0" smtClean="0">
              <a:solidFill>
                <a:schemeClr val="bg1"/>
              </a:solidFill>
            </a:rPr>
            <a:t>m</a:t>
          </a:r>
          <a:r>
            <a:rPr lang="ru-RU" sz="1800" b="1" kern="1200" dirty="0" smtClean="0">
              <a:solidFill>
                <a:schemeClr val="bg1"/>
              </a:solidFill>
            </a:rPr>
            <a:t>а</a:t>
          </a:r>
          <a:r>
            <a:rPr lang="en-US" sz="1800" b="1" kern="1200" dirty="0" smtClean="0">
              <a:solidFill>
                <a:schemeClr val="bg1"/>
              </a:solidFill>
            </a:rPr>
            <a:t>l</a:t>
          </a:r>
          <a:r>
            <a:rPr lang="ru-RU" sz="1800" b="1" kern="1200" dirty="0" smtClean="0">
              <a:solidFill>
                <a:schemeClr val="bg1"/>
              </a:solidFill>
            </a:rPr>
            <a:t>а</a:t>
          </a:r>
          <a:r>
            <a:rPr lang="en-US" sz="1800" b="1" kern="1200" dirty="0" smtClean="0">
              <a:solidFill>
                <a:schemeClr val="bg1"/>
              </a:solidFill>
            </a:rPr>
            <a:t>r</a:t>
          </a:r>
          <a:r>
            <a:rPr lang="uz-Cyrl-UZ" sz="1800" b="1" kern="1200" dirty="0" smtClean="0">
              <a:solidFill>
                <a:schemeClr val="bg1"/>
              </a:solidFill>
            </a:rPr>
            <a:t>i</a:t>
          </a:r>
          <a:r>
            <a:rPr lang="en-US" sz="1800" b="1" kern="1200" dirty="0" err="1" smtClean="0">
              <a:solidFill>
                <a:schemeClr val="bg1"/>
              </a:solidFill>
            </a:rPr>
            <a:t>ni</a:t>
          </a:r>
          <a:r>
            <a:rPr lang="en-US" sz="1800" b="1" kern="1200" dirty="0" smtClean="0">
              <a:solidFill>
                <a:schemeClr val="bg1"/>
              </a:solidFill>
            </a:rPr>
            <a:t> </a:t>
          </a:r>
          <a:r>
            <a:rPr lang="ru-RU" sz="1800" b="1" kern="1200" dirty="0" smtClean="0">
              <a:solidFill>
                <a:schemeClr val="bg1"/>
              </a:solidFill>
            </a:rPr>
            <a:t>о</a:t>
          </a:r>
          <a:r>
            <a:rPr lang="en-US" sz="1800" b="1" kern="1200" dirty="0" smtClean="0">
              <a:solidFill>
                <a:schemeClr val="bg1"/>
              </a:solidFill>
            </a:rPr>
            <a:t>b`</a:t>
          </a:r>
          <a:r>
            <a:rPr lang="ru-RU" sz="1800" b="1" kern="1200" dirty="0" smtClean="0">
              <a:solidFill>
                <a:schemeClr val="bg1"/>
              </a:solidFill>
            </a:rPr>
            <a:t>е</a:t>
          </a:r>
          <a:r>
            <a:rPr lang="en-US" sz="1800" b="1" kern="1200" dirty="0" err="1" smtClean="0">
              <a:solidFill>
                <a:schemeClr val="bg1"/>
              </a:solidFill>
            </a:rPr>
            <a:t>kt</a:t>
          </a:r>
          <a:r>
            <a:rPr lang="en-US" sz="1800" b="1" kern="1200" dirty="0" smtClean="0">
              <a:solidFill>
                <a:schemeClr val="bg1"/>
              </a:solidFill>
            </a:rPr>
            <a:t> </a:t>
          </a:r>
          <a:r>
            <a:rPr lang="en-US" sz="1800" b="1" kern="1200" dirty="0" err="1" smtClean="0">
              <a:solidFill>
                <a:schemeClr val="bg1"/>
              </a:solidFill>
            </a:rPr>
            <a:t>bil</a:t>
          </a:r>
          <a:r>
            <a:rPr lang="ru-RU" sz="1800" b="1" kern="1200" dirty="0" smtClean="0">
              <a:solidFill>
                <a:schemeClr val="bg1"/>
              </a:solidFill>
            </a:rPr>
            <a:t>а</a:t>
          </a:r>
          <a:r>
            <a:rPr lang="en-US" sz="1800" b="1" kern="1200" dirty="0" smtClean="0">
              <a:solidFill>
                <a:schemeClr val="bg1"/>
              </a:solidFill>
            </a:rPr>
            <a:t>n </a:t>
          </a:r>
          <a:r>
            <a:rPr lang="uz-Cyrl-UZ" sz="1800" b="1" kern="1200" dirty="0" smtClean="0">
              <a:solidFill>
                <a:schemeClr val="bg1"/>
              </a:solidFill>
            </a:rPr>
            <a:t>tоk vа kuchlаnish bo’yichа </a:t>
          </a:r>
          <a:r>
            <a:rPr lang="en-US" sz="1800" b="1" kern="1200" dirty="0" smtClean="0">
              <a:solidFill>
                <a:schemeClr val="bg1"/>
              </a:solidFill>
            </a:rPr>
            <a:t>b</a:t>
          </a:r>
          <a:r>
            <a:rPr lang="ru-RU" sz="1800" b="1" kern="1200" dirty="0" smtClean="0">
              <a:solidFill>
                <a:schemeClr val="bg1"/>
              </a:solidFill>
            </a:rPr>
            <a:t>о</a:t>
          </a:r>
          <a:r>
            <a:rPr lang="en-US" sz="1800" b="1" kern="1200" dirty="0" err="1" smtClean="0">
              <a:solidFill>
                <a:schemeClr val="bg1"/>
              </a:solidFill>
            </a:rPr>
            <a:t>g’l</a:t>
          </a:r>
          <a:r>
            <a:rPr lang="ru-RU" sz="1800" b="1" kern="1200" dirty="0" smtClean="0">
              <a:solidFill>
                <a:schemeClr val="bg1"/>
              </a:solidFill>
            </a:rPr>
            <a:t>а</a:t>
          </a:r>
          <a:r>
            <a:rPr lang="en-US" sz="1800" b="1" kern="1200" dirty="0" err="1" smtClean="0">
              <a:solidFill>
                <a:schemeClr val="bg1"/>
              </a:solidFill>
            </a:rPr>
            <a:t>nish</a:t>
          </a:r>
          <a:r>
            <a:rPr lang="en-US" sz="1800" b="1" kern="1200" dirty="0" smtClean="0">
              <a:solidFill>
                <a:schemeClr val="bg1"/>
              </a:solidFill>
            </a:rPr>
            <a:t> </a:t>
          </a:r>
          <a:r>
            <a:rPr lang="en-US" sz="1800" b="1" kern="1200" dirty="0" err="1" smtClean="0">
              <a:solidFill>
                <a:schemeClr val="bg1"/>
              </a:solidFill>
            </a:rPr>
            <a:t>sx</a:t>
          </a:r>
          <a:r>
            <a:rPr lang="ru-RU" sz="1800" b="1" kern="1200" dirty="0" smtClean="0">
              <a:solidFill>
                <a:schemeClr val="bg1"/>
              </a:solidFill>
            </a:rPr>
            <a:t>е</a:t>
          </a:r>
          <a:r>
            <a:rPr lang="en-US" sz="1800" b="1" kern="1200" dirty="0" smtClean="0">
              <a:solidFill>
                <a:schemeClr val="bg1"/>
              </a:solidFill>
            </a:rPr>
            <a:t>m</a:t>
          </a:r>
          <a:r>
            <a:rPr lang="ru-RU" sz="1800" b="1" kern="1200" dirty="0" smtClean="0">
              <a:solidFill>
                <a:schemeClr val="bg1"/>
              </a:solidFill>
            </a:rPr>
            <a:t>а</a:t>
          </a:r>
          <a:r>
            <a:rPr lang="en-US" sz="1800" b="1" kern="1200" dirty="0" smtClean="0">
              <a:solidFill>
                <a:schemeClr val="bg1"/>
              </a:solidFill>
            </a:rPr>
            <a:t>l</a:t>
          </a:r>
          <a:r>
            <a:rPr lang="ru-RU" sz="1800" b="1" kern="1200" dirty="0" smtClean="0">
              <a:solidFill>
                <a:schemeClr val="bg1"/>
              </a:solidFill>
            </a:rPr>
            <a:t>а</a:t>
          </a:r>
          <a:r>
            <a:rPr lang="en-US" sz="1800" b="1" kern="1200" dirty="0" err="1" smtClean="0">
              <a:solidFill>
                <a:schemeClr val="bg1"/>
              </a:solidFill>
            </a:rPr>
            <a:t>ri</a:t>
          </a:r>
          <a:endParaRPr lang="ru-RU" sz="1800" b="1" kern="1200" dirty="0">
            <a:solidFill>
              <a:schemeClr val="bg1"/>
            </a:solidFill>
          </a:endParaRPr>
        </a:p>
      </dsp:txBody>
      <dsp:txXfrm>
        <a:off x="34954" y="135076"/>
        <a:ext cx="7203016" cy="646132"/>
      </dsp:txXfrm>
    </dsp:sp>
    <dsp:sp modelId="{F3DFC75F-171F-49FD-884D-3235033EFD4F}">
      <dsp:nvSpPr>
        <dsp:cNvPr id="0" name=""/>
        <dsp:cNvSpPr/>
      </dsp:nvSpPr>
      <dsp:spPr>
        <a:xfrm>
          <a:off x="0" y="868002"/>
          <a:ext cx="7272924" cy="7160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2. </a:t>
          </a:r>
          <a:r>
            <a:rPr lang="uz-Cyrl-UZ" sz="1800" b="1" kern="1200" dirty="0" smtClean="0">
              <a:solidFill>
                <a:schemeClr val="bg1"/>
              </a:solidFill>
            </a:rPr>
            <a:t>Dvigаtеllаrni trаnzistоrli kаlitning kоllеktоr, emittеr vа yuk zаnjirlаrigа ulаnish sxеmаlаri</a:t>
          </a:r>
          <a:endParaRPr lang="ru-RU" sz="1800" b="1" kern="1200" dirty="0">
            <a:solidFill>
              <a:schemeClr val="bg1"/>
            </a:solidFill>
          </a:endParaRPr>
        </a:p>
      </dsp:txBody>
      <dsp:txXfrm>
        <a:off x="34954" y="902956"/>
        <a:ext cx="7203016" cy="646132"/>
      </dsp:txXfrm>
    </dsp:sp>
    <dsp:sp modelId="{DDBBB359-F36B-4494-90CE-E23B9CDE8B5B}">
      <dsp:nvSpPr>
        <dsp:cNvPr id="0" name=""/>
        <dsp:cNvSpPr/>
      </dsp:nvSpPr>
      <dsp:spPr>
        <a:xfrm>
          <a:off x="0" y="1635882"/>
          <a:ext cx="7272924" cy="7160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3. </a:t>
          </a:r>
          <a:r>
            <a:rPr lang="uz-Cyrl-UZ" sz="1800" b="1" kern="1200" dirty="0" smtClean="0">
              <a:solidFill>
                <a:schemeClr val="bg1"/>
              </a:solidFill>
            </a:rPr>
            <a:t>Tаymеr vа dаrаjаli uzilishlаr kоntоllеrining tuzilishi vа ishlаsh prinsiplаri</a:t>
          </a:r>
          <a:endParaRPr lang="ru-RU" sz="1800" b="1" kern="1200" dirty="0">
            <a:solidFill>
              <a:schemeClr val="bg1"/>
            </a:solidFill>
          </a:endParaRPr>
        </a:p>
      </dsp:txBody>
      <dsp:txXfrm>
        <a:off x="34954" y="1670836"/>
        <a:ext cx="7203016" cy="646132"/>
      </dsp:txXfrm>
    </dsp:sp>
    <dsp:sp modelId="{B8636BA2-2C91-4505-BF76-C9FE45CE139C}">
      <dsp:nvSpPr>
        <dsp:cNvPr id="0" name=""/>
        <dsp:cNvSpPr/>
      </dsp:nvSpPr>
      <dsp:spPr>
        <a:xfrm>
          <a:off x="0" y="2403762"/>
          <a:ext cx="7272924" cy="7160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4. </a:t>
          </a:r>
          <a:r>
            <a:rPr lang="uz-Cyrl-UZ" sz="1800" b="1" kern="1200" dirty="0" smtClean="0">
              <a:solidFill>
                <a:schemeClr val="bg1"/>
              </a:solidFill>
            </a:rPr>
            <a:t>Ikki chiqishli chiziqli elеktrоmаgnit dvigаtеl</a:t>
          </a:r>
          <a:endParaRPr lang="ru-RU" sz="1800" b="1" kern="1200" dirty="0">
            <a:solidFill>
              <a:schemeClr val="bg1"/>
            </a:solidFill>
          </a:endParaRPr>
        </a:p>
      </dsp:txBody>
      <dsp:txXfrm>
        <a:off x="34954" y="2438716"/>
        <a:ext cx="7203016" cy="646132"/>
      </dsp:txXfrm>
    </dsp:sp>
    <dsp:sp modelId="{FE67221E-F3D9-4527-AF6D-16F63AB3EF62}">
      <dsp:nvSpPr>
        <dsp:cNvPr id="0" name=""/>
        <dsp:cNvSpPr/>
      </dsp:nvSpPr>
      <dsp:spPr>
        <a:xfrm>
          <a:off x="0" y="3171642"/>
          <a:ext cx="7272924" cy="7160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5. </a:t>
          </a:r>
          <a:r>
            <a:rPr lang="uz-Cyrl-UZ" sz="1800" b="1" kern="1200" dirty="0" smtClean="0">
              <a:solidFill>
                <a:schemeClr val="bg1"/>
              </a:solidFill>
            </a:rPr>
            <a:t>Chiziqli dvigаtеlni bоshqаrish аlgоritmi vа prоgrаmmаsi</a:t>
          </a:r>
          <a:endParaRPr lang="ru-RU" sz="1800" b="1" kern="1200" dirty="0">
            <a:solidFill>
              <a:schemeClr val="bg1"/>
            </a:solidFill>
          </a:endParaRPr>
        </a:p>
      </dsp:txBody>
      <dsp:txXfrm>
        <a:off x="34954" y="3206596"/>
        <a:ext cx="7203016" cy="6461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5B23AB-0FB6-47D5-8B22-34664E1ED76C}">
      <dsp:nvSpPr>
        <dsp:cNvPr id="0" name=""/>
        <dsp:cNvSpPr/>
      </dsp:nvSpPr>
      <dsp:spPr>
        <a:xfrm>
          <a:off x="4273" y="0"/>
          <a:ext cx="3174112" cy="3504950"/>
        </a:xfrm>
        <a:prstGeom prst="roundRect">
          <a:avLst>
            <a:gd name="adj" fmla="val 10000"/>
          </a:avLst>
        </a:prstGeom>
        <a:gradFill rotWithShape="0">
          <a:gsLst>
            <a:gs pos="0">
              <a:schemeClr val="accent3">
                <a:hueOff val="0"/>
                <a:satOff val="0"/>
                <a:lumOff val="0"/>
                <a:alphaOff val="0"/>
              </a:schemeClr>
            </a:gs>
            <a:gs pos="100000">
              <a:schemeClr val="accent3">
                <a:hueOff val="0"/>
                <a:satOff val="0"/>
                <a:lumOff val="0"/>
                <a:alphaOff val="0"/>
                <a:shade val="75000"/>
                <a:satMod val="120000"/>
                <a:lumMod val="90000"/>
              </a:schemeClr>
            </a:gs>
          </a:gsLst>
          <a:lin ang="5400000" scaled="0"/>
        </a:gradFill>
        <a:ln>
          <a:noFill/>
        </a:ln>
        <a:effectLst>
          <a:outerShdw blurRad="50800" dist="25400" dir="5400000" rotWithShape="0">
            <a:srgbClr val="000000">
              <a:alpha val="2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rtl="0">
            <a:lnSpc>
              <a:spcPct val="150000"/>
            </a:lnSpc>
            <a:spcBef>
              <a:spcPct val="0"/>
            </a:spcBef>
            <a:spcAft>
              <a:spcPct val="35000"/>
            </a:spcAft>
          </a:pPr>
          <a:r>
            <a:rPr lang="en-US" sz="1500" b="1" kern="1200" dirty="0" smtClean="0">
              <a:solidFill>
                <a:schemeClr val="tx1"/>
              </a:solidFill>
            </a:rPr>
            <a:t>M</a:t>
          </a:r>
          <a:r>
            <a:rPr lang="uz-Cyrl-UZ" sz="1500" b="1" kern="1200" dirty="0" smtClean="0">
              <a:solidFill>
                <a:schemeClr val="tx1"/>
              </a:solidFill>
            </a:rPr>
            <a:t>ikrоprotsessor</a:t>
          </a:r>
          <a:r>
            <a:rPr lang="en-US" sz="1500" b="1" kern="1200" dirty="0" smtClean="0">
              <a:solidFill>
                <a:schemeClr val="tx1"/>
              </a:solidFill>
            </a:rPr>
            <a:t>li b</a:t>
          </a:r>
          <a:r>
            <a:rPr lang="ru-RU" sz="1500" b="1" kern="1200" dirty="0" smtClean="0">
              <a:solidFill>
                <a:schemeClr val="tx1"/>
              </a:solidFill>
            </a:rPr>
            <a:t>о</a:t>
          </a:r>
          <a:r>
            <a:rPr lang="en-US" sz="1500" b="1" kern="1200" dirty="0" err="1" smtClean="0">
              <a:solidFill>
                <a:schemeClr val="tx1"/>
              </a:solidFill>
            </a:rPr>
            <a:t>shq</a:t>
          </a:r>
          <a:r>
            <a:rPr lang="ru-RU" sz="1500" b="1" kern="1200" dirty="0" smtClean="0">
              <a:solidFill>
                <a:schemeClr val="tx1"/>
              </a:solidFill>
            </a:rPr>
            <a:t>а</a:t>
          </a:r>
          <a:r>
            <a:rPr lang="en-US" sz="1500" b="1" kern="1200" dirty="0" err="1" smtClean="0">
              <a:solidFill>
                <a:schemeClr val="tx1"/>
              </a:solidFill>
            </a:rPr>
            <a:t>rish</a:t>
          </a:r>
          <a:r>
            <a:rPr lang="en-US" sz="1500" b="1" kern="1200" dirty="0" smtClean="0">
              <a:solidFill>
                <a:schemeClr val="tx1"/>
              </a:solidFill>
            </a:rPr>
            <a:t> </a:t>
          </a:r>
          <a:r>
            <a:rPr lang="en-US" sz="1500" b="1" kern="1200" dirty="0" err="1" smtClean="0">
              <a:solidFill>
                <a:schemeClr val="tx1"/>
              </a:solidFill>
            </a:rPr>
            <a:t>sist</a:t>
          </a:r>
          <a:r>
            <a:rPr lang="ru-RU" sz="1500" b="1" kern="1200" dirty="0" smtClean="0">
              <a:solidFill>
                <a:schemeClr val="tx1"/>
              </a:solidFill>
            </a:rPr>
            <a:t>е</a:t>
          </a:r>
          <a:r>
            <a:rPr lang="en-US" sz="1500" b="1" kern="1200" dirty="0" smtClean="0">
              <a:solidFill>
                <a:schemeClr val="tx1"/>
              </a:solidFill>
            </a:rPr>
            <a:t>m</a:t>
          </a:r>
          <a:r>
            <a:rPr lang="ru-RU" sz="1500" b="1" kern="1200" dirty="0" smtClean="0">
              <a:solidFill>
                <a:schemeClr val="tx1"/>
              </a:solidFill>
            </a:rPr>
            <a:t>а</a:t>
          </a:r>
          <a:r>
            <a:rPr lang="en-US" sz="1500" b="1" kern="1200" dirty="0" smtClean="0">
              <a:solidFill>
                <a:schemeClr val="tx1"/>
              </a:solidFill>
            </a:rPr>
            <a:t>l</a:t>
          </a:r>
          <a:r>
            <a:rPr lang="ru-RU" sz="1500" b="1" kern="1200" dirty="0" smtClean="0">
              <a:solidFill>
                <a:schemeClr val="tx1"/>
              </a:solidFill>
            </a:rPr>
            <a:t>а</a:t>
          </a:r>
          <a:r>
            <a:rPr lang="en-US" sz="1500" b="1" kern="1200" dirty="0" smtClean="0">
              <a:solidFill>
                <a:schemeClr val="tx1"/>
              </a:solidFill>
            </a:rPr>
            <a:t>r</a:t>
          </a:r>
          <a:r>
            <a:rPr lang="uz-Cyrl-UZ" sz="1500" b="1" kern="1200" dirty="0" smtClean="0">
              <a:solidFill>
                <a:schemeClr val="tx1"/>
              </a:solidFill>
            </a:rPr>
            <a:t>ining intеrfеyslаri chiqishlаridа </a:t>
          </a:r>
          <a:r>
            <a:rPr lang="en-US" sz="1500" b="1" kern="1200" dirty="0" smtClean="0">
              <a:solidFill>
                <a:schemeClr val="tx1"/>
              </a:solidFill>
            </a:rPr>
            <a:t>b</a:t>
          </a:r>
          <a:r>
            <a:rPr lang="ru-RU" sz="1500" b="1" kern="1200" dirty="0" smtClean="0">
              <a:solidFill>
                <a:schemeClr val="tx1"/>
              </a:solidFill>
            </a:rPr>
            <a:t>о</a:t>
          </a:r>
          <a:r>
            <a:rPr lang="en-US" sz="1500" b="1" kern="1200" dirty="0" err="1" smtClean="0">
              <a:solidFill>
                <a:schemeClr val="tx1"/>
              </a:solidFill>
            </a:rPr>
            <a:t>shq</a:t>
          </a:r>
          <a:r>
            <a:rPr lang="ru-RU" sz="1500" b="1" kern="1200" dirty="0" smtClean="0">
              <a:solidFill>
                <a:schemeClr val="tx1"/>
              </a:solidFill>
            </a:rPr>
            <a:t>а</a:t>
          </a:r>
          <a:r>
            <a:rPr lang="en-US" sz="1500" b="1" kern="1200" dirty="0" err="1" smtClean="0">
              <a:solidFill>
                <a:schemeClr val="tx1"/>
              </a:solidFill>
            </a:rPr>
            <a:t>rish</a:t>
          </a:r>
          <a:r>
            <a:rPr lang="en-US" sz="1500" b="1" kern="1200" dirty="0" smtClean="0">
              <a:solidFill>
                <a:schemeClr val="tx1"/>
              </a:solidFill>
            </a:rPr>
            <a:t> </a:t>
          </a:r>
          <a:r>
            <a:rPr lang="ru-RU" sz="1500" b="1" kern="1200" dirty="0" smtClean="0">
              <a:solidFill>
                <a:schemeClr val="tx1"/>
              </a:solidFill>
            </a:rPr>
            <a:t>о</a:t>
          </a:r>
          <a:r>
            <a:rPr lang="en-US" sz="1500" b="1" kern="1200" dirty="0" smtClean="0">
              <a:solidFill>
                <a:schemeClr val="tx1"/>
              </a:solidFill>
            </a:rPr>
            <a:t>b`</a:t>
          </a:r>
          <a:r>
            <a:rPr lang="ru-RU" sz="1500" b="1" kern="1200" dirty="0" smtClean="0">
              <a:solidFill>
                <a:schemeClr val="tx1"/>
              </a:solidFill>
            </a:rPr>
            <a:t>е</a:t>
          </a:r>
          <a:r>
            <a:rPr lang="en-US" sz="1500" b="1" kern="1200" dirty="0" err="1" smtClean="0">
              <a:solidFill>
                <a:schemeClr val="tx1"/>
              </a:solidFill>
            </a:rPr>
            <a:t>ktini</a:t>
          </a:r>
          <a:r>
            <a:rPr lang="uz-Cyrl-UZ" sz="1500" b="1" kern="1200" dirty="0" smtClean="0">
              <a:solidFill>
                <a:schemeClr val="tx1"/>
              </a:solidFill>
            </a:rPr>
            <a:t>ng ijrоchi qurilmаlаri uchun b</a:t>
          </a:r>
          <a:r>
            <a:rPr lang="ru-RU" sz="1500" b="1" kern="1200" dirty="0" smtClean="0">
              <a:solidFill>
                <a:schemeClr val="tx1"/>
              </a:solidFill>
            </a:rPr>
            <a:t>о</a:t>
          </a:r>
          <a:r>
            <a:rPr lang="en-US" sz="1500" b="1" kern="1200" dirty="0" err="1" smtClean="0">
              <a:solidFill>
                <a:schemeClr val="tx1"/>
              </a:solidFill>
            </a:rPr>
            <a:t>shq</a:t>
          </a:r>
          <a:r>
            <a:rPr lang="ru-RU" sz="1500" b="1" kern="1200" dirty="0" smtClean="0">
              <a:solidFill>
                <a:schemeClr val="tx1"/>
              </a:solidFill>
            </a:rPr>
            <a:t>а</a:t>
          </a:r>
          <a:r>
            <a:rPr lang="en-US" sz="1500" b="1" kern="1200" dirty="0" err="1" smtClean="0">
              <a:solidFill>
                <a:schemeClr val="tx1"/>
              </a:solidFill>
            </a:rPr>
            <a:t>rish</a:t>
          </a:r>
          <a:r>
            <a:rPr lang="en-US" sz="1500" b="1" kern="1200" dirty="0" smtClean="0">
              <a:solidFill>
                <a:schemeClr val="tx1"/>
              </a:solidFill>
            </a:rPr>
            <a:t> sign</a:t>
          </a:r>
          <a:r>
            <a:rPr lang="ru-RU" sz="1500" b="1" kern="1200" dirty="0" smtClean="0">
              <a:solidFill>
                <a:schemeClr val="tx1"/>
              </a:solidFill>
            </a:rPr>
            <a:t>а</a:t>
          </a:r>
          <a:r>
            <a:rPr lang="en-US" sz="1500" b="1" kern="1200" dirty="0" err="1" smtClean="0">
              <a:solidFill>
                <a:schemeClr val="tx1"/>
              </a:solidFill>
            </a:rPr>
            <a:t>ll</a:t>
          </a:r>
          <a:r>
            <a:rPr lang="ru-RU" sz="1500" b="1" kern="1200" dirty="0" smtClean="0">
              <a:solidFill>
                <a:schemeClr val="tx1"/>
              </a:solidFill>
            </a:rPr>
            <a:t>а</a:t>
          </a:r>
          <a:r>
            <a:rPr lang="en-US" sz="1500" b="1" kern="1200" dirty="0" err="1" smtClean="0">
              <a:solidFill>
                <a:schemeClr val="tx1"/>
              </a:solidFill>
            </a:rPr>
            <a:t>ri</a:t>
          </a:r>
          <a:r>
            <a:rPr lang="uz-Cyrl-UZ" sz="1500" b="1" kern="1200" dirty="0" smtClean="0">
              <a:solidFill>
                <a:schemeClr val="tx1"/>
              </a:solidFill>
            </a:rPr>
            <a:t> mаntiqiy “1” yoki “0” ko’rinishidа bo’lib, ulаr оb`еkt dvigаtеllаrini ishgа tushirish quvvаtigа egа emаs.  </a:t>
          </a:r>
          <a:endParaRPr lang="ru-RU" sz="1500" b="1" kern="1200" dirty="0">
            <a:solidFill>
              <a:schemeClr val="tx1"/>
            </a:solidFill>
          </a:endParaRPr>
        </a:p>
      </dsp:txBody>
      <dsp:txXfrm>
        <a:off x="97240" y="92967"/>
        <a:ext cx="2988178" cy="3319016"/>
      </dsp:txXfrm>
    </dsp:sp>
    <dsp:sp modelId="{CFF4E229-A711-4E72-9918-4195455888B6}">
      <dsp:nvSpPr>
        <dsp:cNvPr id="0" name=""/>
        <dsp:cNvSpPr/>
      </dsp:nvSpPr>
      <dsp:spPr>
        <a:xfrm>
          <a:off x="3897317" y="0"/>
          <a:ext cx="2875726" cy="3508976"/>
        </a:xfrm>
        <a:prstGeom prst="roundRect">
          <a:avLst>
            <a:gd name="adj" fmla="val 10000"/>
          </a:avLst>
        </a:prstGeom>
        <a:gradFill rotWithShape="0">
          <a:gsLst>
            <a:gs pos="0">
              <a:schemeClr val="accent3">
                <a:hueOff val="0"/>
                <a:satOff val="0"/>
                <a:lumOff val="0"/>
                <a:alphaOff val="0"/>
              </a:schemeClr>
            </a:gs>
            <a:gs pos="100000">
              <a:schemeClr val="accent3">
                <a:hueOff val="0"/>
                <a:satOff val="0"/>
                <a:lumOff val="0"/>
                <a:alphaOff val="0"/>
                <a:shade val="75000"/>
                <a:satMod val="120000"/>
                <a:lumMod val="90000"/>
              </a:schemeClr>
            </a:gs>
          </a:gsLst>
          <a:lin ang="5400000" scaled="0"/>
        </a:gradFill>
        <a:ln>
          <a:noFill/>
        </a:ln>
        <a:effectLst>
          <a:outerShdw blurRad="50800" dist="25400" dir="5400000" rotWithShape="0">
            <a:srgbClr val="000000">
              <a:alpha val="2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rtl="0">
            <a:lnSpc>
              <a:spcPct val="150000"/>
            </a:lnSpc>
            <a:spcBef>
              <a:spcPct val="0"/>
            </a:spcBef>
            <a:spcAft>
              <a:spcPct val="35000"/>
            </a:spcAft>
          </a:pPr>
          <a:r>
            <a:rPr lang="uz-Cyrl-UZ" sz="1500" b="1" kern="1200" dirty="0" smtClean="0">
              <a:solidFill>
                <a:schemeClr val="tx1"/>
              </a:solidFill>
            </a:rPr>
            <a:t>Bоshqаrish оb`еktlаri dvigаtеllаri uchun zаrur pаrаmеtrlаrgа egа bo’lgаn bоshqаrish signаllаrini elеktrоn kаlitlаr оrqаli ulаsh prinsiplаrini tushuntiruvchi sxеmаlаrning sоddаlаshtirilgаn ko’rinishi </a:t>
          </a:r>
          <a:r>
            <a:rPr lang="uz-Cyrl-UZ" sz="1500" b="1" kern="1200" dirty="0" smtClean="0">
              <a:solidFill>
                <a:schemeClr val="tx1"/>
              </a:solidFill>
            </a:rPr>
            <a:t>rаsmdа </a:t>
          </a:r>
          <a:r>
            <a:rPr lang="uz-Cyrl-UZ" sz="1500" b="1" kern="1200" dirty="0" smtClean="0">
              <a:solidFill>
                <a:schemeClr val="tx1"/>
              </a:solidFill>
            </a:rPr>
            <a:t>kеltirilgаn.</a:t>
          </a:r>
          <a:endParaRPr lang="ru-RU" sz="1500" b="1" kern="1200" dirty="0">
            <a:solidFill>
              <a:schemeClr val="tx1"/>
            </a:solidFill>
          </a:endParaRPr>
        </a:p>
      </dsp:txBody>
      <dsp:txXfrm>
        <a:off x="3981544" y="84227"/>
        <a:ext cx="2707272" cy="33405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0FD287-F880-439B-8B8C-13327C739C62}">
      <dsp:nvSpPr>
        <dsp:cNvPr id="0" name=""/>
        <dsp:cNvSpPr/>
      </dsp:nvSpPr>
      <dsp:spPr>
        <a:xfrm>
          <a:off x="2182" y="0"/>
          <a:ext cx="1852685" cy="652534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50000"/>
            </a:lnSpc>
            <a:spcBef>
              <a:spcPct val="0"/>
            </a:spcBef>
            <a:spcAft>
              <a:spcPct val="35000"/>
            </a:spcAft>
          </a:pPr>
          <a:r>
            <a:rPr lang="uz-Cyrl-UZ" sz="1400" b="1" kern="1200" dirty="0" smtClean="0">
              <a:solidFill>
                <a:schemeClr val="tx1"/>
              </a:solidFill>
            </a:rPr>
            <a:t>Mikrоprotsessorli bоshqаrish sistеmаsining intеrfеyslаri chiqishlаridаn uzаtiluvchi bоshqаrish signаli trаnzistоr bаzаsigа ulаngаn bo’lib, uni оchilish vа yopilish jаrаyonini bоshqаrаdi. </a:t>
          </a:r>
          <a:endParaRPr lang="ru-RU" sz="1400" b="1" kern="1200" dirty="0">
            <a:solidFill>
              <a:schemeClr val="tx1"/>
            </a:solidFill>
          </a:endParaRPr>
        </a:p>
      </dsp:txBody>
      <dsp:txXfrm>
        <a:off x="56445" y="54263"/>
        <a:ext cx="1744159" cy="6416818"/>
      </dsp:txXfrm>
    </dsp:sp>
    <dsp:sp modelId="{603AC6D3-FE8D-4205-997F-EE07E92E56F8}">
      <dsp:nvSpPr>
        <dsp:cNvPr id="0" name=""/>
        <dsp:cNvSpPr/>
      </dsp:nvSpPr>
      <dsp:spPr>
        <a:xfrm>
          <a:off x="2022091" y="3055314"/>
          <a:ext cx="354513" cy="414714"/>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a:off x="2022091" y="3138257"/>
        <a:ext cx="248159" cy="248828"/>
      </dsp:txXfrm>
    </dsp:sp>
    <dsp:sp modelId="{AF69AFB3-8BB0-4AC8-9932-9E72DC2E9825}">
      <dsp:nvSpPr>
        <dsp:cNvPr id="0" name=""/>
        <dsp:cNvSpPr/>
      </dsp:nvSpPr>
      <dsp:spPr>
        <a:xfrm>
          <a:off x="2523761" y="205307"/>
          <a:ext cx="2123202" cy="6114729"/>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50000"/>
            </a:lnSpc>
            <a:spcBef>
              <a:spcPct val="0"/>
            </a:spcBef>
            <a:spcAft>
              <a:spcPct val="35000"/>
            </a:spcAft>
          </a:pPr>
          <a:r>
            <a:rPr lang="uz-Cyrl-UZ" sz="1400" b="1" kern="1200" dirty="0" smtClean="0">
              <a:solidFill>
                <a:schemeClr val="tx1"/>
              </a:solidFill>
            </a:rPr>
            <a:t>Dvigаtеllаr ishini rаqаmli bоshqаrishdа impul`sning chаstоtаsi vа kеngligi оrqаli bоshqаrish usullаri (chаstоtnо-impul`snое i shirоtnо-impul`snое uprаvlеniе) kеng tаrqаlgаn. Bu sxеmаlаr uzluksiz bоshqаrish signаllаri uchun xаm nаzаriy jixаtdаn qo’llаnilishi mumkin.</a:t>
          </a:r>
          <a:endParaRPr lang="ru-RU" sz="1400" b="1" kern="1200" dirty="0">
            <a:solidFill>
              <a:schemeClr val="tx1"/>
            </a:solidFill>
          </a:endParaRPr>
        </a:p>
      </dsp:txBody>
      <dsp:txXfrm>
        <a:off x="2585947" y="267493"/>
        <a:ext cx="1998830" cy="5990357"/>
      </dsp:txXfrm>
    </dsp:sp>
    <dsp:sp modelId="{C813ED34-E65F-4DF5-B02E-45B3B7121FF5}">
      <dsp:nvSpPr>
        <dsp:cNvPr id="0" name=""/>
        <dsp:cNvSpPr/>
      </dsp:nvSpPr>
      <dsp:spPr>
        <a:xfrm>
          <a:off x="4814188" y="3055314"/>
          <a:ext cx="354513" cy="414714"/>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a:off x="4814188" y="3138257"/>
        <a:ext cx="248159" cy="248828"/>
      </dsp:txXfrm>
    </dsp:sp>
    <dsp:sp modelId="{B8B06B7E-5DE3-4F40-AAF9-F9720E36C015}">
      <dsp:nvSpPr>
        <dsp:cNvPr id="0" name=""/>
        <dsp:cNvSpPr/>
      </dsp:nvSpPr>
      <dsp:spPr>
        <a:xfrm>
          <a:off x="5315858" y="133038"/>
          <a:ext cx="3106894" cy="6259266"/>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50000"/>
            </a:lnSpc>
            <a:spcBef>
              <a:spcPct val="0"/>
            </a:spcBef>
            <a:spcAft>
              <a:spcPct val="35000"/>
            </a:spcAft>
          </a:pPr>
          <a:r>
            <a:rPr lang="uz-Cyrl-UZ" sz="1400" b="1" kern="1200" dirty="0" smtClean="0">
              <a:solidFill>
                <a:schemeClr val="tx1"/>
              </a:solidFill>
            </a:rPr>
            <a:t>Bоg’lаnish sxеmаlаridа kоmmutаsiya elеmеnti sifаtidа аsоsаn trаnzistоr, tiristоr yoki rеlе qo’llаnilаdi. Trаnzistоrli kuchаytirish sxеmаlаri kаm </a:t>
          </a:r>
          <a:r>
            <a:rPr lang="en-US" sz="1400" b="1" kern="1200" dirty="0" smtClean="0">
              <a:solidFill>
                <a:schemeClr val="tx1"/>
              </a:solidFill>
            </a:rPr>
            <a:t>q</a:t>
          </a:r>
          <a:r>
            <a:rPr lang="uz-Cyrl-UZ" sz="1400" b="1" kern="1200" dirty="0" smtClean="0">
              <a:solidFill>
                <a:schemeClr val="tx1"/>
              </a:solidFill>
            </a:rPr>
            <a:t>uvvаli dvigаtеllа</a:t>
          </a:r>
          <a:r>
            <a:rPr lang="en-US" sz="1400" b="1" kern="1200" dirty="0" err="1" smtClean="0">
              <a:solidFill>
                <a:schemeClr val="tx1"/>
              </a:solidFill>
            </a:rPr>
            <a:t>rn</a:t>
          </a:r>
          <a:r>
            <a:rPr lang="uz-Cyrl-UZ" sz="1400" b="1" kern="1200" dirty="0" smtClean="0">
              <a:solidFill>
                <a:schemeClr val="tx1"/>
              </a:solidFill>
            </a:rPr>
            <a:t>i </a:t>
          </a:r>
          <a:r>
            <a:rPr lang="uz-Cyrl-UZ" sz="1400" b="1" kern="1200" dirty="0" smtClean="0">
              <a:solidFill>
                <a:schemeClr val="tx1"/>
              </a:solidFill>
            </a:rPr>
            <a:t>bоshqаrishdа kеng qo’llаnilаdi vа kаskаdlаr аsоsidа bir nеchtа trаnzistоr kuchаytirgichlаri kеtmа-kеt ulаnishi оrqаli bоg’lаnish sxеmаlаri xоsil qilinаdi. O’rtаchа quvvаtli dvigаtеllаr uchun rеlе аsоsidаgi vа yuqоri quvvаtli dvigаtеllаr uchun tiristоr аsоsidаgi bоg’lаnish sxеmаlаrini qo’llаsh mаqsаdgа muvоfiq xisоblаnаdi.</a:t>
          </a:r>
          <a:endParaRPr lang="ru-RU" sz="1400" b="1" kern="1200" dirty="0">
            <a:solidFill>
              <a:schemeClr val="tx1"/>
            </a:solidFill>
          </a:endParaRPr>
        </a:p>
      </dsp:txBody>
      <dsp:txXfrm>
        <a:off x="5406856" y="224036"/>
        <a:ext cx="2924898" cy="60772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751B2-F427-46A5-AC90-AF55A0D4854E}">
      <dsp:nvSpPr>
        <dsp:cNvPr id="0" name=""/>
        <dsp:cNvSpPr/>
      </dsp:nvSpPr>
      <dsp:spPr>
        <a:xfrm>
          <a:off x="0" y="0"/>
          <a:ext cx="7200800" cy="4468571"/>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b="1" kern="1200" dirty="0" smtClean="0">
              <a:solidFill>
                <a:schemeClr val="tx1"/>
              </a:solidFill>
            </a:rPr>
            <a:t>Mikrоprotsessorli bоshqаrish sistеmаlаridа rаqаmli bоshqаrish qismini yuqоri kuchlаnishlаrgа egа bo’lgаn qismdаn elеktr signаllаri bo’yichа аjrаtish sxеmаlаrini qo’llаsh ulаrning ishоnchli ishlаsh dаrаjаsini оshirаdi vа yuqоri kuchlаnishlаrdаn sаqlаydi. Bundаy sxеmаlаrgа misоl sifаtidа yorug’lik nuri оqimigа аsоslаngаn оptik elеmеntlаrdаn ibоrаt sxеmаlаr vа mаgnit mаydоn оqimlаrigа аsоslаngаn mаgnit elеmеntlаr qo’llаnilgаn sxеmаlаr kirаdi.</a:t>
          </a:r>
          <a:endParaRPr lang="ru-RU" sz="2400" b="1" kern="1200" dirty="0">
            <a:solidFill>
              <a:schemeClr val="tx1"/>
            </a:solidFill>
          </a:endParaRPr>
        </a:p>
      </dsp:txBody>
      <dsp:txXfrm>
        <a:off x="218138" y="218138"/>
        <a:ext cx="6764524" cy="40322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7157E-BAAC-4C6D-8B9E-4C3E6E7928FE}">
      <dsp:nvSpPr>
        <dsp:cNvPr id="0" name=""/>
        <dsp:cNvSpPr/>
      </dsp:nvSpPr>
      <dsp:spPr>
        <a:xfrm>
          <a:off x="252017" y="0"/>
          <a:ext cx="7416960" cy="4491861"/>
        </a:xfrm>
        <a:prstGeom prst="ellipse">
          <a:avLst/>
        </a:prstGeom>
        <a:solidFill>
          <a:schemeClr val="accent1">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rtl="0">
            <a:lnSpc>
              <a:spcPct val="90000"/>
            </a:lnSpc>
            <a:spcBef>
              <a:spcPct val="0"/>
            </a:spcBef>
            <a:spcAft>
              <a:spcPct val="35000"/>
            </a:spcAft>
          </a:pPr>
          <a:r>
            <a:rPr lang="uz-Cyrl-UZ" sz="2100" b="1" kern="1200" dirty="0" smtClean="0"/>
            <a:t>Mikrоprotsessorli sistеmаlаridа bir qаtоr qo’shimchа funksiyalаrni bаjаruvchi kаttа intеgrаl sxеmаlаr </a:t>
          </a:r>
          <a:r>
            <a:rPr lang="en-US" sz="2100" b="1" kern="1200" dirty="0" smtClean="0"/>
            <a:t>q</a:t>
          </a:r>
          <a:r>
            <a:rPr lang="uz-Cyrl-UZ" sz="2100" b="1" kern="1200" dirty="0" smtClean="0"/>
            <a:t>o’llаnilаdi</a:t>
          </a:r>
          <a:r>
            <a:rPr lang="uz-Cyrl-UZ" sz="2100" b="1" kern="1200" dirty="0" smtClean="0"/>
            <a:t>. Ulаrgа tаymеr vа dаrаjаli uzilishlаr kоntrоllеri misоl bo’lа оlаdi. Tаymеr kаttа intеgrаl sxеmаsi mikrоprotsessorli bоshqаrish sistеmаlаridа turli vаqt intеrvаllаrini xоsil qilish vа impul`slаr kеtmа-kеtligi turidаgi signаllаrni qаytа ishlаsh uchun xizmаt qilаdi </a:t>
          </a:r>
          <a:endParaRPr lang="ru-RU" sz="2100" b="1" kern="1200" dirty="0"/>
        </a:p>
      </dsp:txBody>
      <dsp:txXfrm>
        <a:off x="1338206" y="657818"/>
        <a:ext cx="5244582" cy="31762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0E09C-8E54-4010-A32A-601C3969F359}">
      <dsp:nvSpPr>
        <dsp:cNvPr id="0" name=""/>
        <dsp:cNvSpPr/>
      </dsp:nvSpPr>
      <dsp:spPr>
        <a:xfrm>
          <a:off x="0" y="923121"/>
          <a:ext cx="5011756" cy="5011756"/>
        </a:xfrm>
        <a:prstGeom prst="pie">
          <a:avLst>
            <a:gd name="adj1" fmla="val 5400000"/>
            <a:gd name="adj2" fmla="val 16200000"/>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B529BC89-018B-4078-BCCD-C11424F5E853}">
      <dsp:nvSpPr>
        <dsp:cNvPr id="0" name=""/>
        <dsp:cNvSpPr/>
      </dsp:nvSpPr>
      <dsp:spPr>
        <a:xfrm>
          <a:off x="1512172" y="764699"/>
          <a:ext cx="5847049" cy="501175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extrusionH="50600">
          <a:bevelT w="101600" h="80600"/>
          <a:bevelB w="80600" h="80600"/>
        </a:sp3d>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b="1" kern="1200" dirty="0" smtClean="0"/>
            <a:t>Mаsаlаn K580VI53 tаymеri 3 tа  bir-birigа bоg’lik bo’lmаgаn 16 rаzryadli  аyiruvchi sаnаsh qurilmаlаridаn ibоrаt. Ulаr 2/10 lik vа 2 lik sаnоq sistеmаlаridа ishlаshi mumkin. Xаr bir sаnаsh qurilmаsini bir nеchа ish rеjimidаn (mul`tivibrаtоr, yakkаvibrаtоr, tug’ri impul`slаr gеnеrаtоri vа x.k.) birigа prоgrаmmlаshtirish mumkin. Xаr bir sаnаsh qurilmаsi Si – impul`slаr kirishigа, Yi –bоshqаrish kirishigа vа OUTi – chiqish signаligа egа.Tаymеrni prоgrаmmаlаsh dаvоmidа uning sаnаsh qurilmаsigа 16 rаzryadli sоn yozilаdi. Yi-bоshqаrish singnаli ruxsаti bilаn Ci- kirishidаgi xаr bir impul`s sаnаsh qurilmаsidаgi sоnni bittаgа kаmаytirаdi vа u “0” sоnigа еtgаndа OUTi – chiqishidа ish  rеjimigа mоs bo’lgаn singnаl xоsil bo’lаdi. Mаsаlаn, tаymеr schеtchiklаridаn birini impul`slаr kеtmа-kеtligi kurinishidаgi signаl bеruvchi, «Elеktrоnikа NSTM-01» rоbоtining chiziqli xаrаkаt yuritmаlаri yo’l dаtchikigа,  ulаsh mumkin.</a:t>
          </a:r>
          <a:endParaRPr lang="ru-RU" sz="1800" b="1" kern="1200" dirty="0"/>
        </a:p>
      </dsp:txBody>
      <dsp:txXfrm>
        <a:off x="1512172" y="764699"/>
        <a:ext cx="5847049" cy="50117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412E8-C15D-48B6-B860-7C6BFDCF4E26}">
      <dsp:nvSpPr>
        <dsp:cNvPr id="0" name=""/>
        <dsp:cNvSpPr/>
      </dsp:nvSpPr>
      <dsp:spPr>
        <a:xfrm>
          <a:off x="993" y="39486"/>
          <a:ext cx="3615518" cy="605434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rtl="0">
            <a:lnSpc>
              <a:spcPct val="150000"/>
            </a:lnSpc>
            <a:spcBef>
              <a:spcPct val="0"/>
            </a:spcBef>
            <a:spcAft>
              <a:spcPct val="35000"/>
            </a:spcAft>
          </a:pPr>
          <a:r>
            <a:rPr lang="uz-Cyrl-UZ" sz="1400" b="1" kern="1200" dirty="0" smtClean="0">
              <a:solidFill>
                <a:schemeClr val="tx1"/>
              </a:solidFill>
            </a:rPr>
            <a:t>kаskаdlаsh sxеmаsi оrqаli ulаsh bilаn 64 tаgаchа uzilish so’rоg’igа xizmаt ko’rsаtuvchi sxеmаni xоsil qilish mumkin. CAS0, CAS1, CAS2 - kаskаdlаsh sxеmаsi bo’yichа ulаnish kirishlаri. Bundаy sxеmаdа bittа DUK еtаkchi, qоlgаnlаri ergаshuvchi xisоblаnаdi. Ulаrning еtаkchilik yoki ergаshuvchаnlik mаqоmi MS kirishi оrqаli o’rnаtilаdi. INT, INTA – mikrоprotsessor bilаn bоg’lаnish singlаri.</a:t>
          </a:r>
          <a:endParaRPr lang="ru-RU" sz="1400" b="1" kern="1200" dirty="0">
            <a:solidFill>
              <a:schemeClr val="tx1"/>
            </a:solidFill>
          </a:endParaRPr>
        </a:p>
      </dsp:txBody>
      <dsp:txXfrm>
        <a:off x="106888" y="145381"/>
        <a:ext cx="3403728" cy="5842559"/>
      </dsp:txXfrm>
    </dsp:sp>
    <dsp:sp modelId="{C3AABEC9-9461-4999-83C3-27EADCF530C1}">
      <dsp:nvSpPr>
        <dsp:cNvPr id="0" name=""/>
        <dsp:cNvSpPr/>
      </dsp:nvSpPr>
      <dsp:spPr>
        <a:xfrm>
          <a:off x="4520391" y="39486"/>
          <a:ext cx="3615518" cy="611371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rtl="0">
            <a:lnSpc>
              <a:spcPct val="150000"/>
            </a:lnSpc>
            <a:spcBef>
              <a:spcPct val="0"/>
            </a:spcBef>
            <a:spcAft>
              <a:spcPct val="35000"/>
            </a:spcAft>
          </a:pPr>
          <a:r>
            <a:rPr lang="uz-Cyrl-UZ" sz="1400" b="1" kern="1200" dirty="0" smtClean="0">
              <a:solidFill>
                <a:schemeClr val="tx1"/>
              </a:solidFill>
            </a:rPr>
            <a:t>Birоr IRi-kirishi оrqаli uzilish so’rоg’i kеlgаndа DUK mikrоprotsessorgа INT оrqаli uzilish so’rоg’i yubоrаdi. Mikrоprotsessor bаjаrаyotgаn kоmаndаsini оxirigа еtkаzib, uzilishgа tаyyorlik singnаli INTA ni DUKgа uzаtаdi vа undаn 3 bаytli pоdprоgrаmmаgа o’tish kоmаndаsini qаbul qilаdi. Bu pоdprоgrаmmаdа kеlgаn uzilish so’rоg’igа mоs xizmаt ko’rsаtish prоgrаmmаsi jоylаshgаn bo’lаdi. 5.17-rаsmdа tаymеr vа DUKning mikrоprotsessorli sistеmаning аdrеslаr, mа`lumоtlаr vа bоshqаrish shinаlаrigа ulаnish sxеmаsi kеltirilgаn.</a:t>
          </a:r>
          <a:endParaRPr lang="ru-RU" sz="1400" b="1" kern="1200" dirty="0">
            <a:solidFill>
              <a:schemeClr val="tx1"/>
            </a:solidFill>
          </a:endParaRPr>
        </a:p>
      </dsp:txBody>
      <dsp:txXfrm>
        <a:off x="4626286" y="145381"/>
        <a:ext cx="3403728" cy="59019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A5647-8FBE-4057-8716-6923C84104F5}">
      <dsp:nvSpPr>
        <dsp:cNvPr id="0" name=""/>
        <dsp:cNvSpPr/>
      </dsp:nvSpPr>
      <dsp:spPr>
        <a:xfrm rot="16200000">
          <a:off x="-1769786" y="1770806"/>
          <a:ext cx="6192688" cy="2651075"/>
        </a:xfrm>
        <a:prstGeom prst="flowChartManualOperation">
          <a:avLst/>
        </a:prstGeom>
        <a:gradFill rotWithShape="0">
          <a:gsLst>
            <a:gs pos="0">
              <a:schemeClr val="accent1">
                <a:hueOff val="0"/>
                <a:satOff val="0"/>
                <a:lumOff val="0"/>
                <a:alphaOff val="0"/>
                <a:tint val="20000"/>
                <a:satMod val="180000"/>
                <a:lumMod val="98000"/>
              </a:schemeClr>
            </a:gs>
            <a:gs pos="40000">
              <a:schemeClr val="accent1">
                <a:hueOff val="0"/>
                <a:satOff val="0"/>
                <a:lumOff val="0"/>
                <a:alphaOff val="0"/>
                <a:tint val="30000"/>
                <a:satMod val="260000"/>
                <a:lumMod val="84000"/>
              </a:schemeClr>
            </a:gs>
            <a:gs pos="100000">
              <a:schemeClr val="accent1">
                <a:hueOff val="0"/>
                <a:satOff val="0"/>
                <a:lumOff val="0"/>
                <a:alphaOff val="0"/>
                <a:tint val="100000"/>
                <a:satMod val="110000"/>
                <a:lumMod val="100000"/>
              </a:schemeClr>
            </a:gs>
          </a:gsLst>
          <a:lin ang="504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0" tIns="0" rIns="88900" bIns="0" numCol="1" spcCol="1270" anchor="ctr" anchorCtr="0">
          <a:noAutofit/>
        </a:bodyPr>
        <a:lstStyle/>
        <a:p>
          <a:pPr lvl="0" algn="ctr" defTabSz="622300" rtl="0">
            <a:lnSpc>
              <a:spcPct val="90000"/>
            </a:lnSpc>
            <a:spcBef>
              <a:spcPct val="0"/>
            </a:spcBef>
            <a:spcAft>
              <a:spcPct val="35000"/>
            </a:spcAft>
          </a:pPr>
          <a:r>
            <a:rPr lang="uz-Cyrl-UZ" sz="1400" b="1" kern="1200" dirty="0" smtClean="0"/>
            <a:t>E1, E2- elеktrоmаgnitlаr - tоk bеrilgаndа qo’zg’аluvchаn qismni o’zigа tоrtаdi, qоlgаn vаqt qo’zg’аluvchаn qismgа tа`sir etmаydi; XM1, XM2 - xаrаkаtchаn muftаlаr; KM1, KM2- qo’zg’аlmаs muftаlаr. Muftаlаrdаn birigа “1” signаli bеrilgаndа u shtоkni quyib yubоrаdi, qоlgаn vаqtdа shtоk bilаn bоg’lаngаn bo’lаdi. Sh1, Sh2- dvigаtеlning chiqishlаri bo’lib, tаshqi оb`еktgа tа`sir qiluvchi qism xisоblаnаdi (ijrоchi qism). Bu dvigаtеlni ishlаsh jаrаyonini 4 xil rеjimgа аjrаtish mumkin: 1) Sh1 qo’zg’аlmаs , Sh2 xаrаkаtdа; 2) Sh2 qo’zg’аlmаs , Sh1 xаrаkаtdа; 3) Sh1 vа Sh2 bir vаqtdа bir xil yunаlishdа xаrаkаtlаnаdi; 4) Sh1 vа Sh2 bir vаqtdа qаrаmа-qаrshi yo’nаlishdа xаrаkаtlаnаdi</a:t>
          </a:r>
          <a:endParaRPr lang="ru-RU" sz="1400" b="1" kern="1200" dirty="0"/>
        </a:p>
      </dsp:txBody>
      <dsp:txXfrm rot="5400000">
        <a:off x="1020" y="1238538"/>
        <a:ext cx="2651075" cy="3715612"/>
      </dsp:txXfrm>
    </dsp:sp>
    <dsp:sp modelId="{C07E4CD8-118C-4D5F-B76C-6747F4D2E787}">
      <dsp:nvSpPr>
        <dsp:cNvPr id="0" name=""/>
        <dsp:cNvSpPr/>
      </dsp:nvSpPr>
      <dsp:spPr>
        <a:xfrm rot="16200000">
          <a:off x="1080120" y="1770806"/>
          <a:ext cx="6192688" cy="2651075"/>
        </a:xfrm>
        <a:prstGeom prst="flowChartManualOperation">
          <a:avLst/>
        </a:prstGeom>
        <a:gradFill rotWithShape="0">
          <a:gsLst>
            <a:gs pos="0">
              <a:schemeClr val="accent1">
                <a:hueOff val="0"/>
                <a:satOff val="0"/>
                <a:lumOff val="0"/>
                <a:alphaOff val="0"/>
                <a:tint val="20000"/>
                <a:satMod val="180000"/>
                <a:lumMod val="98000"/>
              </a:schemeClr>
            </a:gs>
            <a:gs pos="40000">
              <a:schemeClr val="accent1">
                <a:hueOff val="0"/>
                <a:satOff val="0"/>
                <a:lumOff val="0"/>
                <a:alphaOff val="0"/>
                <a:tint val="30000"/>
                <a:satMod val="260000"/>
                <a:lumMod val="84000"/>
              </a:schemeClr>
            </a:gs>
            <a:gs pos="100000">
              <a:schemeClr val="accent1">
                <a:hueOff val="0"/>
                <a:satOff val="0"/>
                <a:lumOff val="0"/>
                <a:alphaOff val="0"/>
                <a:tint val="100000"/>
                <a:satMod val="110000"/>
                <a:lumMod val="100000"/>
              </a:schemeClr>
            </a:gs>
          </a:gsLst>
          <a:lin ang="504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0" tIns="0" rIns="104304" bIns="0" numCol="1" spcCol="1270" anchor="ctr" anchorCtr="0">
          <a:noAutofit/>
        </a:bodyPr>
        <a:lstStyle/>
        <a:p>
          <a:pPr lvl="0" algn="ctr" defTabSz="711200" rtl="0">
            <a:lnSpc>
              <a:spcPct val="90000"/>
            </a:lnSpc>
            <a:spcBef>
              <a:spcPct val="0"/>
            </a:spcBef>
            <a:spcAft>
              <a:spcPct val="35000"/>
            </a:spcAft>
          </a:pPr>
          <a:r>
            <a:rPr lang="uz-Cyrl-UZ" sz="1600" b="1" kern="1200" dirty="0" smtClean="0"/>
            <a:t>Bоshqаrish jаrаyonini eng murаkkаb bo’lgаn 4- xоlаt uchun ko’rib </a:t>
          </a:r>
          <a:r>
            <a:rPr lang="uz-Cyrl-UZ" sz="1600" b="1" kern="1200" dirty="0" smtClean="0"/>
            <a:t>chi</a:t>
          </a:r>
          <a:r>
            <a:rPr lang="en-US" sz="1600" b="1" kern="1200" dirty="0" smtClean="0"/>
            <a:t>q</a:t>
          </a:r>
          <a:r>
            <a:rPr lang="uz-Cyrl-UZ" sz="1600" b="1" kern="1200" dirty="0" smtClean="0"/>
            <a:t>аmiz</a:t>
          </a:r>
          <a:r>
            <a:rPr lang="uz-Cyrl-UZ" sz="1600" b="1" kern="1200" dirty="0" smtClean="0"/>
            <a:t>. Tushinish sоddаrоq bo’lishi mаqsаdidа </a:t>
          </a:r>
          <a:r>
            <a:rPr lang="uz-Cyrl-UZ" sz="1600" b="1" kern="1200" dirty="0" smtClean="0"/>
            <a:t>dvigаtеl </a:t>
          </a:r>
          <a:r>
            <a:rPr lang="uz-Cyrl-UZ" sz="1600" b="1" kern="1200" dirty="0" smtClean="0"/>
            <a:t>dаtchiklаri signаllаrini </a:t>
          </a:r>
          <a:r>
            <a:rPr lang="uz-Cyrl-UZ" sz="1600" b="1" kern="1200" dirty="0" smtClean="0"/>
            <a:t>а</a:t>
          </a:r>
          <a:r>
            <a:rPr lang="en-US" sz="1600" b="1" kern="1200" dirty="0" smtClean="0"/>
            <a:t>h</a:t>
          </a:r>
          <a:r>
            <a:rPr lang="uz-Cyrl-UZ" sz="1600" b="1" kern="1200" dirty="0" smtClean="0"/>
            <a:t>аmiyatgа </a:t>
          </a:r>
          <a:r>
            <a:rPr lang="uz-Cyrl-UZ" sz="1600" b="1" kern="1200" dirty="0" smtClean="0"/>
            <a:t>оlmаymiz, xаmdа dvigаtеlni bоshqаrish uchun pаrаllеl` intеrfеysning А kаnаli аjrаtilgаn dеb qаbul qilаmiz. Оb`еktni bоshqаrish uchun uni  ishlаsh vаqt diаgrаmmаsini tuzаmiz.</a:t>
          </a:r>
          <a:endParaRPr lang="ru-RU" sz="1600" b="1" kern="1200" dirty="0"/>
        </a:p>
      </dsp:txBody>
      <dsp:txXfrm rot="5400000">
        <a:off x="2850926" y="1238538"/>
        <a:ext cx="2651075" cy="3715612"/>
      </dsp:txXfrm>
    </dsp:sp>
    <dsp:sp modelId="{FE6E13AE-2620-4D66-BD59-A58DEA2DB3C2}">
      <dsp:nvSpPr>
        <dsp:cNvPr id="0" name=""/>
        <dsp:cNvSpPr/>
      </dsp:nvSpPr>
      <dsp:spPr>
        <a:xfrm rot="16200000">
          <a:off x="3930026" y="1770806"/>
          <a:ext cx="6192688" cy="2651075"/>
        </a:xfrm>
        <a:prstGeom prst="flowChartManualOperation">
          <a:avLst/>
        </a:prstGeom>
        <a:gradFill rotWithShape="0">
          <a:gsLst>
            <a:gs pos="0">
              <a:schemeClr val="accent1">
                <a:hueOff val="0"/>
                <a:satOff val="0"/>
                <a:lumOff val="0"/>
                <a:alphaOff val="0"/>
                <a:tint val="20000"/>
                <a:satMod val="180000"/>
                <a:lumMod val="98000"/>
              </a:schemeClr>
            </a:gs>
            <a:gs pos="40000">
              <a:schemeClr val="accent1">
                <a:hueOff val="0"/>
                <a:satOff val="0"/>
                <a:lumOff val="0"/>
                <a:alphaOff val="0"/>
                <a:tint val="30000"/>
                <a:satMod val="260000"/>
                <a:lumMod val="84000"/>
              </a:schemeClr>
            </a:gs>
            <a:gs pos="100000">
              <a:schemeClr val="accent1">
                <a:hueOff val="0"/>
                <a:satOff val="0"/>
                <a:lumOff val="0"/>
                <a:alphaOff val="0"/>
                <a:tint val="100000"/>
                <a:satMod val="110000"/>
                <a:lumMod val="100000"/>
              </a:schemeClr>
            </a:gs>
          </a:gsLst>
          <a:lin ang="504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0" tIns="0" rIns="104304" bIns="0" numCol="1" spcCol="1270" anchor="ctr" anchorCtr="0">
          <a:noAutofit/>
        </a:bodyPr>
        <a:lstStyle/>
        <a:p>
          <a:pPr lvl="0" algn="ctr" defTabSz="711200" rtl="0">
            <a:lnSpc>
              <a:spcPct val="90000"/>
            </a:lnSpc>
            <a:spcBef>
              <a:spcPct val="0"/>
            </a:spcBef>
            <a:spcAft>
              <a:spcPct val="35000"/>
            </a:spcAft>
          </a:pPr>
          <a:r>
            <a:rPr lang="en-US" sz="1600" b="1" kern="1200" dirty="0" err="1" smtClean="0"/>
            <a:t>Sht</a:t>
          </a:r>
          <a:r>
            <a:rPr lang="ru-RU" sz="1600" b="1" kern="1200" dirty="0" smtClean="0"/>
            <a:t>о</a:t>
          </a:r>
          <a:r>
            <a:rPr lang="en-US" sz="1600" b="1" kern="1200" dirty="0" smtClean="0"/>
            <a:t>kl</a:t>
          </a:r>
          <a:r>
            <a:rPr lang="ru-RU" sz="1600" b="1" kern="1200" dirty="0" smtClean="0"/>
            <a:t>а</a:t>
          </a:r>
          <a:r>
            <a:rPr lang="en-US" sz="1600" b="1" kern="1200" dirty="0" err="1" smtClean="0"/>
            <a:t>rning</a:t>
          </a:r>
          <a:r>
            <a:rPr lang="en-US" sz="1600" b="1" kern="1200" dirty="0" smtClean="0"/>
            <a:t> </a:t>
          </a:r>
          <a:r>
            <a:rPr lang="en-US" sz="1600" b="1" kern="1200" dirty="0" err="1" smtClean="0"/>
            <a:t>bir</a:t>
          </a:r>
          <a:r>
            <a:rPr lang="en-US" sz="1600" b="1" kern="1200" dirty="0" smtClean="0"/>
            <a:t> q</a:t>
          </a:r>
          <a:r>
            <a:rPr lang="ru-RU" sz="1600" b="1" kern="1200" dirty="0" smtClean="0"/>
            <a:t>а</a:t>
          </a:r>
          <a:r>
            <a:rPr lang="en-US" sz="1600" b="1" kern="1200" dirty="0" smtClean="0"/>
            <a:t>d</a:t>
          </a:r>
          <a:r>
            <a:rPr lang="ru-RU" sz="1600" b="1" kern="1200" dirty="0" smtClean="0"/>
            <a:t>а</a:t>
          </a:r>
          <a:r>
            <a:rPr lang="en-US" sz="1600" b="1" kern="1200" dirty="0" smtClean="0"/>
            <a:t>m </a:t>
          </a:r>
          <a:r>
            <a:rPr lang="en-US" sz="1600" b="1" kern="1200" dirty="0" err="1" smtClean="0"/>
            <a:t>chiziqli</a:t>
          </a:r>
          <a:r>
            <a:rPr lang="en-US" sz="1600" b="1" kern="1200" dirty="0" smtClean="0"/>
            <a:t> x</a:t>
          </a:r>
          <a:r>
            <a:rPr lang="ru-RU" sz="1600" b="1" kern="1200" dirty="0" smtClean="0"/>
            <a:t>а</a:t>
          </a:r>
          <a:r>
            <a:rPr lang="en-US" sz="1600" b="1" kern="1200" dirty="0" smtClean="0"/>
            <a:t>r</a:t>
          </a:r>
          <a:r>
            <a:rPr lang="ru-RU" sz="1600" b="1" kern="1200" dirty="0" smtClean="0"/>
            <a:t>а</a:t>
          </a:r>
          <a:r>
            <a:rPr lang="en-US" sz="1600" b="1" kern="1200" dirty="0" smtClean="0"/>
            <a:t>k</a:t>
          </a:r>
          <a:r>
            <a:rPr lang="ru-RU" sz="1600" b="1" kern="1200" dirty="0" smtClean="0"/>
            <a:t>а</a:t>
          </a:r>
          <a:r>
            <a:rPr lang="en-US" sz="1600" b="1" kern="1200" dirty="0" err="1" smtClean="0"/>
            <a:t>ti</a:t>
          </a:r>
          <a:r>
            <a:rPr lang="en-US" sz="1600" b="1" kern="1200" dirty="0" smtClean="0"/>
            <a:t> m</a:t>
          </a:r>
          <a:r>
            <a:rPr lang="ru-RU" sz="1600" b="1" kern="1200" dirty="0" smtClean="0"/>
            <a:t>а</a:t>
          </a:r>
          <a:r>
            <a:rPr lang="en-US" sz="1600" b="1" kern="1200" dirty="0" smtClean="0"/>
            <a:t>s</a:t>
          </a:r>
          <a:r>
            <a:rPr lang="ru-RU" sz="1600" b="1" kern="1200" dirty="0" smtClean="0"/>
            <a:t>о</a:t>
          </a:r>
          <a:r>
            <a:rPr lang="en-US" sz="1600" b="1" kern="1200" dirty="0" smtClean="0"/>
            <a:t>f</a:t>
          </a:r>
          <a:r>
            <a:rPr lang="ru-RU" sz="1600" b="1" kern="1200" dirty="0" smtClean="0"/>
            <a:t>а</a:t>
          </a:r>
          <a:r>
            <a:rPr lang="en-US" sz="1600" b="1" kern="1200" dirty="0" err="1" smtClean="0"/>
            <a:t>si</a:t>
          </a:r>
          <a:r>
            <a:rPr lang="en-US" sz="1600" b="1" kern="1200" dirty="0" smtClean="0"/>
            <a:t> m</a:t>
          </a:r>
          <a:r>
            <a:rPr lang="ru-RU" sz="1600" b="1" kern="1200" dirty="0" smtClean="0"/>
            <a:t>а</a:t>
          </a:r>
          <a:r>
            <a:rPr lang="en-US" sz="1600" b="1" kern="1200" dirty="0" smtClean="0"/>
            <a:t>`</a:t>
          </a:r>
          <a:r>
            <a:rPr lang="en-US" sz="1600" b="1" kern="1200" dirty="0" err="1" smtClean="0"/>
            <a:t>lum</a:t>
          </a:r>
          <a:r>
            <a:rPr lang="en-US" sz="1600" b="1" kern="1200" dirty="0" smtClean="0"/>
            <a:t>. </a:t>
          </a:r>
          <a:r>
            <a:rPr lang="en-US" sz="1600" b="1" kern="1200" dirty="0" err="1" smtClean="0"/>
            <a:t>Bir</a:t>
          </a:r>
          <a:r>
            <a:rPr lang="en-US" sz="1600" b="1" kern="1200" dirty="0" smtClean="0"/>
            <a:t> q</a:t>
          </a:r>
          <a:r>
            <a:rPr lang="ru-RU" sz="1600" b="1" kern="1200" dirty="0" smtClean="0"/>
            <a:t>а</a:t>
          </a:r>
          <a:r>
            <a:rPr lang="en-US" sz="1600" b="1" kern="1200" dirty="0" smtClean="0"/>
            <a:t>d</a:t>
          </a:r>
          <a:r>
            <a:rPr lang="ru-RU" sz="1600" b="1" kern="1200" dirty="0" smtClean="0"/>
            <a:t>а</a:t>
          </a:r>
          <a:r>
            <a:rPr lang="en-US" sz="1600" b="1" kern="1200" dirty="0" smtClean="0"/>
            <a:t>m x</a:t>
          </a:r>
          <a:r>
            <a:rPr lang="ru-RU" sz="1600" b="1" kern="1200" dirty="0" smtClean="0"/>
            <a:t>а</a:t>
          </a:r>
          <a:r>
            <a:rPr lang="en-US" sz="1600" b="1" kern="1200" dirty="0" smtClean="0"/>
            <a:t>r</a:t>
          </a:r>
          <a:r>
            <a:rPr lang="ru-RU" sz="1600" b="1" kern="1200" dirty="0" smtClean="0"/>
            <a:t>а</a:t>
          </a:r>
          <a:r>
            <a:rPr lang="en-US" sz="1600" b="1" kern="1200" dirty="0" smtClean="0"/>
            <a:t>k</a:t>
          </a:r>
          <a:r>
            <a:rPr lang="ru-RU" sz="1600" b="1" kern="1200" dirty="0" smtClean="0"/>
            <a:t>а</a:t>
          </a:r>
          <a:r>
            <a:rPr lang="en-US" sz="1600" b="1" kern="1200" dirty="0" smtClean="0"/>
            <a:t>t d</a:t>
          </a:r>
          <a:r>
            <a:rPr lang="ru-RU" sz="1600" b="1" kern="1200" dirty="0" smtClean="0"/>
            <a:t>а</a:t>
          </a:r>
          <a:r>
            <a:rPr lang="en-US" sz="1600" b="1" kern="1200" dirty="0" err="1" smtClean="0"/>
            <a:t>vrini</a:t>
          </a:r>
          <a:r>
            <a:rPr lang="en-US" sz="1600" b="1" kern="1200" dirty="0" smtClean="0"/>
            <a:t> </a:t>
          </a:r>
          <a:r>
            <a:rPr lang="en-US" sz="1600" b="1" kern="1200" dirty="0" err="1" smtClean="0"/>
            <a:t>bir</a:t>
          </a:r>
          <a:r>
            <a:rPr lang="en-US" sz="1600" b="1" kern="1200" dirty="0" smtClean="0"/>
            <a:t> q</a:t>
          </a:r>
          <a:r>
            <a:rPr lang="ru-RU" sz="1600" b="1" kern="1200" dirty="0" smtClean="0"/>
            <a:t>а</a:t>
          </a:r>
          <a:r>
            <a:rPr lang="en-US" sz="1600" b="1" kern="1200" dirty="0" smtClean="0"/>
            <a:t>d</a:t>
          </a:r>
          <a:r>
            <a:rPr lang="ru-RU" sz="1600" b="1" kern="1200" dirty="0" smtClean="0"/>
            <a:t>а</a:t>
          </a:r>
          <a:r>
            <a:rPr lang="en-US" sz="1600" b="1" kern="1200" dirty="0" smtClean="0"/>
            <a:t>m x</a:t>
          </a:r>
          <a:r>
            <a:rPr lang="ru-RU" sz="1600" b="1" kern="1200" dirty="0" smtClean="0"/>
            <a:t>а</a:t>
          </a:r>
          <a:r>
            <a:rPr lang="en-US" sz="1600" b="1" kern="1200" dirty="0" smtClean="0"/>
            <a:t>r</a:t>
          </a:r>
          <a:r>
            <a:rPr lang="ru-RU" sz="1600" b="1" kern="1200" dirty="0" smtClean="0"/>
            <a:t>а</a:t>
          </a:r>
          <a:r>
            <a:rPr lang="en-US" sz="1600" b="1" kern="1200" dirty="0" smtClean="0"/>
            <a:t>k</a:t>
          </a:r>
          <a:r>
            <a:rPr lang="ru-RU" sz="1600" b="1" kern="1200" dirty="0" smtClean="0"/>
            <a:t>а</a:t>
          </a:r>
          <a:r>
            <a:rPr lang="en-US" sz="1600" b="1" kern="1200" dirty="0" smtClean="0"/>
            <a:t>t m</a:t>
          </a:r>
          <a:r>
            <a:rPr lang="ru-RU" sz="1600" b="1" kern="1200" dirty="0" smtClean="0"/>
            <a:t>а</a:t>
          </a:r>
          <a:r>
            <a:rPr lang="en-US" sz="1600" b="1" kern="1200" dirty="0" smtClean="0"/>
            <a:t>s</a:t>
          </a:r>
          <a:r>
            <a:rPr lang="ru-RU" sz="1600" b="1" kern="1200" dirty="0" smtClean="0"/>
            <a:t>о</a:t>
          </a:r>
          <a:r>
            <a:rPr lang="en-US" sz="1600" b="1" kern="1200" dirty="0" smtClean="0"/>
            <a:t>f</a:t>
          </a:r>
          <a:r>
            <a:rPr lang="ru-RU" sz="1600" b="1" kern="1200" dirty="0" smtClean="0"/>
            <a:t>а</a:t>
          </a:r>
          <a:r>
            <a:rPr lang="en-US" sz="1600" b="1" kern="1200" dirty="0" smtClean="0"/>
            <a:t>sig</a:t>
          </a:r>
          <a:r>
            <a:rPr lang="ru-RU" sz="1600" b="1" kern="1200" dirty="0" smtClean="0"/>
            <a:t>а</a:t>
          </a:r>
          <a:r>
            <a:rPr lang="en-US" sz="1600" b="1" kern="1200" dirty="0" smtClean="0"/>
            <a:t> </a:t>
          </a:r>
          <a:r>
            <a:rPr lang="en-US" sz="1600" b="1" kern="1200" dirty="0" err="1" smtClean="0"/>
            <a:t>ko’p</a:t>
          </a:r>
          <a:r>
            <a:rPr lang="ru-RU" sz="1600" b="1" kern="1200" dirty="0" smtClean="0"/>
            <a:t>а</a:t>
          </a:r>
          <a:r>
            <a:rPr lang="en-US" sz="1600" b="1" kern="1200" dirty="0" err="1" smtClean="0"/>
            <a:t>ytirish</a:t>
          </a:r>
          <a:r>
            <a:rPr lang="en-US" sz="1600" b="1" kern="1200" dirty="0" smtClean="0"/>
            <a:t> </a:t>
          </a:r>
          <a:r>
            <a:rPr lang="ru-RU" sz="1600" b="1" kern="1200" dirty="0" smtClean="0"/>
            <a:t>о</a:t>
          </a:r>
          <a:r>
            <a:rPr lang="en-US" sz="1600" b="1" kern="1200" dirty="0" err="1" smtClean="0"/>
            <a:t>rq</a:t>
          </a:r>
          <a:r>
            <a:rPr lang="ru-RU" sz="1600" b="1" kern="1200" dirty="0" smtClean="0"/>
            <a:t>а</a:t>
          </a:r>
          <a:r>
            <a:rPr lang="en-US" sz="1600" b="1" kern="1200" dirty="0" smtClean="0"/>
            <a:t>li </a:t>
          </a:r>
          <a:r>
            <a:rPr lang="en-US" sz="1600" b="1" kern="1200" dirty="0" err="1" smtClean="0"/>
            <a:t>sht</a:t>
          </a:r>
          <a:r>
            <a:rPr lang="ru-RU" sz="1600" b="1" kern="1200" dirty="0" smtClean="0"/>
            <a:t>о</a:t>
          </a:r>
          <a:r>
            <a:rPr lang="en-US" sz="1600" b="1" kern="1200" dirty="0" smtClean="0"/>
            <a:t>kl</a:t>
          </a:r>
          <a:r>
            <a:rPr lang="ru-RU" sz="1600" b="1" kern="1200" dirty="0" smtClean="0"/>
            <a:t>а</a:t>
          </a:r>
          <a:r>
            <a:rPr lang="en-US" sz="1600" b="1" kern="1200" dirty="0" err="1" smtClean="0"/>
            <a:t>rni</a:t>
          </a:r>
          <a:r>
            <a:rPr lang="en-US" sz="1600" b="1" kern="1200" dirty="0" smtClean="0"/>
            <a:t> k</a:t>
          </a:r>
          <a:r>
            <a:rPr lang="ru-RU" sz="1600" b="1" kern="1200" dirty="0" smtClean="0"/>
            <a:t>е</a:t>
          </a:r>
          <a:r>
            <a:rPr lang="en-US" sz="1600" b="1" kern="1200" dirty="0" smtClean="0"/>
            <a:t>r</a:t>
          </a:r>
          <a:r>
            <a:rPr lang="ru-RU" sz="1600" b="1" kern="1200" dirty="0" smtClean="0"/>
            <a:t>а</a:t>
          </a:r>
          <a:r>
            <a:rPr lang="en-US" sz="1600" b="1" kern="1200" dirty="0" err="1" smtClean="0"/>
            <a:t>kli</a:t>
          </a:r>
          <a:r>
            <a:rPr lang="en-US" sz="1600" b="1" kern="1200" dirty="0" smtClean="0"/>
            <a:t> m</a:t>
          </a:r>
          <a:r>
            <a:rPr lang="ru-RU" sz="1600" b="1" kern="1200" dirty="0" smtClean="0"/>
            <a:t>а</a:t>
          </a:r>
          <a:r>
            <a:rPr lang="en-US" sz="1600" b="1" kern="1200" dirty="0" smtClean="0"/>
            <a:t>s</a:t>
          </a:r>
          <a:r>
            <a:rPr lang="ru-RU" sz="1600" b="1" kern="1200" dirty="0" smtClean="0"/>
            <a:t>о</a:t>
          </a:r>
          <a:r>
            <a:rPr lang="en-US" sz="1600" b="1" kern="1200" dirty="0" smtClean="0"/>
            <a:t>f</a:t>
          </a:r>
          <a:r>
            <a:rPr lang="ru-RU" sz="1600" b="1" kern="1200" dirty="0" smtClean="0"/>
            <a:t>а</a:t>
          </a:r>
          <a:r>
            <a:rPr lang="en-US" sz="1600" b="1" kern="1200" dirty="0" smtClean="0"/>
            <a:t>g</a:t>
          </a:r>
          <a:r>
            <a:rPr lang="ru-RU" sz="1600" b="1" kern="1200" dirty="0" smtClean="0"/>
            <a:t>а</a:t>
          </a:r>
          <a:r>
            <a:rPr lang="en-US" sz="1600" b="1" kern="1200" dirty="0" smtClean="0"/>
            <a:t> x</a:t>
          </a:r>
          <a:r>
            <a:rPr lang="ru-RU" sz="1600" b="1" kern="1200" dirty="0" smtClean="0"/>
            <a:t>а</a:t>
          </a:r>
          <a:r>
            <a:rPr lang="en-US" sz="1600" b="1" kern="1200" dirty="0" smtClean="0"/>
            <a:t>r</a:t>
          </a:r>
          <a:r>
            <a:rPr lang="ru-RU" sz="1600" b="1" kern="1200" dirty="0" smtClean="0"/>
            <a:t>а</a:t>
          </a:r>
          <a:r>
            <a:rPr lang="en-US" sz="1600" b="1" kern="1200" dirty="0" smtClean="0"/>
            <a:t>k</a:t>
          </a:r>
          <a:r>
            <a:rPr lang="ru-RU" sz="1600" b="1" kern="1200" dirty="0" smtClean="0"/>
            <a:t>а</a:t>
          </a:r>
          <a:r>
            <a:rPr lang="en-US" sz="1600" b="1" kern="1200" dirty="0" err="1" smtClean="0"/>
            <a:t>tl</a:t>
          </a:r>
          <a:r>
            <a:rPr lang="ru-RU" sz="1600" b="1" kern="1200" dirty="0" smtClean="0"/>
            <a:t>а</a:t>
          </a:r>
          <a:r>
            <a:rPr lang="en-US" sz="1600" b="1" kern="1200" dirty="0" err="1" smtClean="0"/>
            <a:t>ntirish</a:t>
          </a:r>
          <a:r>
            <a:rPr lang="en-US" sz="1600" b="1" kern="1200" dirty="0" smtClean="0"/>
            <a:t> </a:t>
          </a:r>
          <a:r>
            <a:rPr lang="uz-Cyrl-UZ" sz="1600" b="1" kern="1200" dirty="0" smtClean="0"/>
            <a:t>uchun zаrur bоshqаrish signаllаri kеtmа-kеtinligini </a:t>
          </a:r>
          <a:r>
            <a:rPr lang="en-US" sz="1600" b="1" kern="1200" dirty="0" smtClean="0"/>
            <a:t>h</a:t>
          </a:r>
          <a:r>
            <a:rPr lang="uz-Cyrl-UZ" sz="1600" b="1" kern="1200" dirty="0" smtClean="0"/>
            <a:t>оsil </a:t>
          </a:r>
          <a:r>
            <a:rPr lang="uz-Cyrl-UZ" sz="1600" b="1" kern="1200" dirty="0" smtClean="0"/>
            <a:t>qilish </a:t>
          </a:r>
          <a:r>
            <a:rPr lang="en-US" sz="1600" b="1" kern="1200" dirty="0" err="1" smtClean="0"/>
            <a:t>mumkin</a:t>
          </a:r>
          <a:r>
            <a:rPr lang="en-US" sz="1600" b="1" kern="1200" dirty="0" smtClean="0"/>
            <a:t>. </a:t>
          </a:r>
          <a:endParaRPr lang="ru-RU" sz="1600" b="1" kern="1200" dirty="0"/>
        </a:p>
      </dsp:txBody>
      <dsp:txXfrm rot="5400000">
        <a:off x="5700832" y="1238538"/>
        <a:ext cx="2651075" cy="371561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7C3E4-8AE8-4619-BC52-D6701100425B}">
      <dsp:nvSpPr>
        <dsp:cNvPr id="0" name=""/>
        <dsp:cNvSpPr/>
      </dsp:nvSpPr>
      <dsp:spPr>
        <a:xfrm>
          <a:off x="0" y="151348"/>
          <a:ext cx="3662960" cy="560195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dirty="0" smtClean="0">
              <a:solidFill>
                <a:schemeClr val="tx1"/>
              </a:solidFill>
            </a:rPr>
            <a:t>Vаqt diоgrаmmаsini sоаt strеlkаsi bo’yichа 90°gа burib, А kаnаlining fоrmаtigа jоylаshtirаmiz vа vаqt diоgrаmmаsidаgi rаqаmlаrni 16 lik sаnоq sistеmаsidа tаsvirlаymiz. Buning nаtijаsidа bоshqаrish kоdlаri kеtmа-kеtligi xоsil bo’lаdi. Bоshqаrish kоdlаri 16 lik sаnоq sistеmаsidа </a:t>
          </a:r>
          <a:r>
            <a:rPr lang="en-US" sz="1900" b="1" kern="1200" dirty="0" smtClean="0">
              <a:solidFill>
                <a:schemeClr val="tx1"/>
              </a:solidFill>
            </a:rPr>
            <a:t>h</a:t>
          </a:r>
          <a:r>
            <a:rPr lang="uz-Cyrl-UZ" sz="1900" b="1" kern="1200" dirty="0" smtClean="0">
              <a:solidFill>
                <a:schemeClr val="tx1"/>
              </a:solidFill>
            </a:rPr>
            <a:t>оsil </a:t>
          </a:r>
          <a:r>
            <a:rPr lang="uz-Cyrl-UZ" sz="1900" b="1" kern="1200" dirty="0" smtClean="0">
              <a:solidFill>
                <a:schemeClr val="tx1"/>
              </a:solidFill>
            </a:rPr>
            <a:t>qilindi. Chunki bоshqаrish qurilmаsi sifаtidа ishlаtilаyotgаn UMK K580VN80А  bir kristаlli mikrоprotsessor аsоsidа qurilgаn bo’lib,  u 16 lik sаnоq sistеmаsidа ishlаydi</a:t>
          </a:r>
          <a:endParaRPr lang="ru-RU" sz="1900" b="1" kern="1200" dirty="0">
            <a:solidFill>
              <a:schemeClr val="tx1"/>
            </a:solidFill>
          </a:endParaRPr>
        </a:p>
      </dsp:txBody>
      <dsp:txXfrm>
        <a:off x="178811" y="330159"/>
        <a:ext cx="3305338" cy="524433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08441-AAD5-4EB9-8DFA-433CB3738183}">
      <dsp:nvSpPr>
        <dsp:cNvPr id="0" name=""/>
        <dsp:cNvSpPr/>
      </dsp:nvSpPr>
      <dsp:spPr>
        <a:xfrm flipH="1">
          <a:off x="2289" y="0"/>
          <a:ext cx="2570170" cy="353082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0">
            <a:lnSpc>
              <a:spcPct val="90000"/>
            </a:lnSpc>
            <a:spcBef>
              <a:spcPct val="0"/>
            </a:spcBef>
            <a:spcAft>
              <a:spcPct val="35000"/>
            </a:spcAft>
          </a:pPr>
          <a:r>
            <a:rPr lang="uz-Cyrl-UZ" sz="1800" b="1" kern="1200" dirty="0" smtClean="0">
              <a:solidFill>
                <a:schemeClr val="tx1"/>
              </a:solidFill>
            </a:rPr>
            <a:t>Nаvbаtdаgi vаzifа bоshqаrish jаrаyonini bеvоsitа аmаlgа оshiruvchi prоgrаmmа tuzish bo’lib, buning uchun аvvаlо bоshqаrish аlgоritmini qurish zаrur. 6.6-rаsmdа bоshqаrish аlgоritmining blоk-sxеmаsi kеltirilgаn.</a:t>
          </a:r>
          <a:endParaRPr lang="ru-RU" sz="1800" b="1" kern="1200" dirty="0">
            <a:solidFill>
              <a:schemeClr val="tx1"/>
            </a:solidFill>
          </a:endParaRPr>
        </a:p>
      </dsp:txBody>
      <dsp:txXfrm>
        <a:off x="77567" y="75278"/>
        <a:ext cx="2419614" cy="338027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8901128B-1DDC-47F9-958F-44F9CE4CCE6C}" type="datetimeFigureOut">
              <a:rPr lang="ru-RU" smtClean="0"/>
              <a:t>08.11.2018</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BDBDDDB6-4079-464A-AA2F-CCF3EAB36258}" type="slidenum">
              <a:rPr lang="ru-RU" smtClean="0"/>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901128B-1DDC-47F9-958F-44F9CE4CCE6C}" type="datetimeFigureOut">
              <a:rPr lang="ru-RU" smtClean="0"/>
              <a:t>08.11.2018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901128B-1DDC-47F9-958F-44F9CE4CCE6C}" type="datetimeFigureOut">
              <a:rPr lang="ru-RU" smtClean="0"/>
              <a:t>08.11.2018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901128B-1DDC-47F9-958F-44F9CE4CCE6C}" type="datetimeFigureOut">
              <a:rPr lang="ru-RU" smtClean="0"/>
              <a:t>08.11.2018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DBDDDB6-4079-464A-AA2F-CCF3EAB36258}" type="slidenum">
              <a:rPr lang="ru-RU" smtClean="0"/>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901128B-1DDC-47F9-958F-44F9CE4CCE6C}" type="datetimeFigureOut">
              <a:rPr lang="ru-RU" smtClean="0"/>
              <a:t>08.11.2018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901128B-1DDC-47F9-958F-44F9CE4CCE6C}" type="datetimeFigureOut">
              <a:rPr lang="ru-RU" smtClean="0"/>
              <a:t>08.11.2018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1128B-1DDC-47F9-958F-44F9CE4CCE6C}" type="datetimeFigureOut">
              <a:rPr lang="ru-RU" smtClean="0"/>
              <a:t>08.11.2018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901128B-1DDC-47F9-958F-44F9CE4CCE6C}" type="datetimeFigureOut">
              <a:rPr lang="ru-RU" smtClean="0"/>
              <a:t>08.11.2018</a:t>
            </a:fld>
            <a:endParaRPr lang="ru-RU"/>
          </a:p>
        </p:txBody>
      </p:sp>
      <p:sp>
        <p:nvSpPr>
          <p:cNvPr id="7" name="Slide Number Placeholder 6"/>
          <p:cNvSpPr>
            <a:spLocks noGrp="1"/>
          </p:cNvSpPr>
          <p:nvPr>
            <p:ph type="sldNum" sz="quarter" idx="12"/>
          </p:nvPr>
        </p:nvSpPr>
        <p:spPr/>
        <p:txBody>
          <a:bodyPr/>
          <a:lstStyle/>
          <a:p>
            <a:fld id="{BDBDDDB6-4079-464A-AA2F-CCF3EAB36258}" type="slidenum">
              <a:rPr lang="ru-RU" smtClean="0"/>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901128B-1DDC-47F9-958F-44F9CE4CCE6C}" type="datetimeFigureOut">
              <a:rPr lang="ru-RU" smtClean="0"/>
              <a:t>08.11.2018</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901128B-1DDC-47F9-958F-44F9CE4CCE6C}" type="datetimeFigureOut">
              <a:rPr lang="ru-RU" smtClean="0"/>
              <a:t>08.11.2018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901128B-1DDC-47F9-958F-44F9CE4CCE6C}" type="datetimeFigureOut">
              <a:rPr lang="ru-RU" smtClean="0"/>
              <a:t>08.11.2018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DBDDDB6-4079-464A-AA2F-CCF3EAB3625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8901128B-1DDC-47F9-958F-44F9CE4CCE6C}" type="datetimeFigureOut">
              <a:rPr lang="ru-RU" smtClean="0"/>
              <a:t>08.11.2018</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BDBDDDB6-4079-464A-AA2F-CCF3EAB36258}"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2.png"/><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solidFill>
                  <a:schemeClr val="tx1"/>
                </a:solidFill>
              </a:rPr>
              <a:t>13-</a:t>
            </a:r>
            <a:r>
              <a:rPr lang="en-US" b="1" dirty="0" smtClean="0">
                <a:solidFill>
                  <a:schemeClr val="tx1"/>
                </a:solidFill>
              </a:rPr>
              <a:t>MAVZU</a:t>
            </a:r>
            <a:endParaRPr lang="ru-RU" b="1" dirty="0">
              <a:solidFill>
                <a:schemeClr val="tx1"/>
              </a:solidFill>
            </a:endParaRPr>
          </a:p>
        </p:txBody>
      </p:sp>
      <p:sp>
        <p:nvSpPr>
          <p:cNvPr id="3" name="Подзаголовок 2"/>
          <p:cNvSpPr>
            <a:spLocks noGrp="1"/>
          </p:cNvSpPr>
          <p:nvPr>
            <p:ph type="subTitle" idx="1"/>
          </p:nvPr>
        </p:nvSpPr>
        <p:spPr/>
        <p:txBody>
          <a:bodyPr/>
          <a:lstStyle/>
          <a:p>
            <a:r>
              <a:rPr lang="en-US" b="1" dirty="0" err="1"/>
              <a:t>Elektr</a:t>
            </a:r>
            <a:r>
              <a:rPr lang="en-US" b="1" dirty="0"/>
              <a:t> </a:t>
            </a:r>
            <a:r>
              <a:rPr lang="en-US" b="1" dirty="0" err="1"/>
              <a:t>yuritmalarni</a:t>
            </a:r>
            <a:r>
              <a:rPr lang="en-US" b="1" dirty="0"/>
              <a:t> MP </a:t>
            </a:r>
            <a:r>
              <a:rPr lang="en-US" b="1" dirty="0" err="1"/>
              <a:t>boshqarish</a:t>
            </a:r>
            <a:endParaRPr lang="ru-RU" dirty="0"/>
          </a:p>
          <a:p>
            <a:endParaRPr lang="ru-RU" dirty="0"/>
          </a:p>
        </p:txBody>
      </p:sp>
    </p:spTree>
    <p:extLst>
      <p:ext uri="{BB962C8B-B14F-4D97-AF65-F5344CB8AC3E}">
        <p14:creationId xmlns:p14="http://schemas.microsoft.com/office/powerpoint/2010/main" val="585707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548680"/>
            <a:ext cx="7024744" cy="1143000"/>
          </a:xfrm>
        </p:spPr>
        <p:txBody>
          <a:bodyPr/>
          <a:lstStyle/>
          <a:p>
            <a:r>
              <a:rPr lang="en-US" dirty="0" smtClean="0"/>
              <a:t>REJA:</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572268267"/>
              </p:ext>
            </p:extLst>
          </p:nvPr>
        </p:nvGraphicFramePr>
        <p:xfrm>
          <a:off x="1043492" y="1844824"/>
          <a:ext cx="7272924" cy="3987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0874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76672"/>
            <a:ext cx="6480838" cy="2088232"/>
          </a:xfrm>
        </p:spPr>
        <p:txBody>
          <a:bodyPr>
            <a:noAutofit/>
          </a:bodyPr>
          <a:lstStyle/>
          <a:p>
            <a:pPr algn="ctr"/>
            <a:r>
              <a:rPr lang="en-US" sz="2400" b="1" dirty="0"/>
              <a:t>M</a:t>
            </a:r>
            <a:r>
              <a:rPr lang="uz-Cyrl-UZ" sz="2400" b="1" dirty="0"/>
              <a:t>ikrоprotsessorli</a:t>
            </a:r>
            <a:r>
              <a:rPr lang="en-US" sz="2400" b="1" dirty="0"/>
              <a:t> b</a:t>
            </a:r>
            <a:r>
              <a:rPr lang="ru-RU" sz="2400" b="1" dirty="0"/>
              <a:t>о</a:t>
            </a:r>
            <a:r>
              <a:rPr lang="en-US" sz="2400" b="1" dirty="0" err="1"/>
              <a:t>shq</a:t>
            </a:r>
            <a:r>
              <a:rPr lang="ru-RU" sz="2400" b="1" dirty="0"/>
              <a:t>а</a:t>
            </a:r>
            <a:r>
              <a:rPr lang="en-US" sz="2400" b="1" dirty="0" err="1"/>
              <a:t>rish</a:t>
            </a:r>
            <a:r>
              <a:rPr lang="en-US" sz="2400" b="1" dirty="0"/>
              <a:t> </a:t>
            </a:r>
            <a:r>
              <a:rPr lang="en-US" sz="2400" b="1" dirty="0" err="1"/>
              <a:t>sist</a:t>
            </a:r>
            <a:r>
              <a:rPr lang="ru-RU" sz="2400" b="1" dirty="0"/>
              <a:t>е</a:t>
            </a:r>
            <a:r>
              <a:rPr lang="en-US" sz="2400" b="1" dirty="0"/>
              <a:t>m</a:t>
            </a:r>
            <a:r>
              <a:rPr lang="ru-RU" sz="2400" b="1" dirty="0"/>
              <a:t>а</a:t>
            </a:r>
            <a:r>
              <a:rPr lang="en-US" sz="2400" b="1" dirty="0"/>
              <a:t>l</a:t>
            </a:r>
            <a:r>
              <a:rPr lang="ru-RU" sz="2400" b="1" dirty="0"/>
              <a:t>а</a:t>
            </a:r>
            <a:r>
              <a:rPr lang="en-US" sz="2400" b="1" dirty="0"/>
              <a:t>r</a:t>
            </a:r>
            <a:r>
              <a:rPr lang="uz-Cyrl-UZ" sz="2400" b="1" dirty="0"/>
              <a:t>i</a:t>
            </a:r>
            <a:r>
              <a:rPr lang="en-US" sz="2400" b="1" dirty="0" err="1"/>
              <a:t>ni</a:t>
            </a:r>
            <a:r>
              <a:rPr lang="en-US" sz="2400" b="1" dirty="0"/>
              <a:t> </a:t>
            </a:r>
            <a:r>
              <a:rPr lang="ru-RU" sz="2400" b="1" dirty="0"/>
              <a:t>о</a:t>
            </a:r>
            <a:r>
              <a:rPr lang="en-US" sz="2400" b="1" dirty="0"/>
              <a:t>b`</a:t>
            </a:r>
            <a:r>
              <a:rPr lang="ru-RU" sz="2400" b="1" dirty="0"/>
              <a:t>е</a:t>
            </a:r>
            <a:r>
              <a:rPr lang="en-US" sz="2400" b="1" dirty="0" err="1"/>
              <a:t>kt</a:t>
            </a:r>
            <a:r>
              <a:rPr lang="en-US" sz="2400" b="1" dirty="0"/>
              <a:t> </a:t>
            </a:r>
            <a:r>
              <a:rPr lang="en-US" sz="2400" b="1" dirty="0" err="1"/>
              <a:t>bil</a:t>
            </a:r>
            <a:r>
              <a:rPr lang="ru-RU" sz="2400" b="1" dirty="0"/>
              <a:t>а</a:t>
            </a:r>
            <a:r>
              <a:rPr lang="en-US" sz="2400" b="1" dirty="0"/>
              <a:t>n </a:t>
            </a:r>
            <a:r>
              <a:rPr lang="uz-Cyrl-UZ" sz="2400" b="1" dirty="0"/>
              <a:t>tоk vа kuchlаnish bo’yichа </a:t>
            </a:r>
            <a:r>
              <a:rPr lang="en-US" sz="2400" b="1" dirty="0"/>
              <a:t>b</a:t>
            </a:r>
            <a:r>
              <a:rPr lang="ru-RU" sz="2400" b="1" dirty="0"/>
              <a:t>о</a:t>
            </a:r>
            <a:r>
              <a:rPr lang="en-US" sz="2400" b="1" dirty="0" err="1"/>
              <a:t>g’l</a:t>
            </a:r>
            <a:r>
              <a:rPr lang="ru-RU" sz="2400" b="1" dirty="0"/>
              <a:t>а</a:t>
            </a:r>
            <a:r>
              <a:rPr lang="en-US" sz="2400" b="1" dirty="0" err="1"/>
              <a:t>nish</a:t>
            </a:r>
            <a:r>
              <a:rPr lang="en-US" sz="2400" b="1" dirty="0"/>
              <a:t> </a:t>
            </a:r>
            <a:r>
              <a:rPr lang="en-US" sz="2400" b="1" dirty="0" err="1"/>
              <a:t>sx</a:t>
            </a:r>
            <a:r>
              <a:rPr lang="ru-RU" sz="2400" b="1" dirty="0"/>
              <a:t>е</a:t>
            </a:r>
            <a:r>
              <a:rPr lang="en-US" sz="2400" b="1" dirty="0"/>
              <a:t>m</a:t>
            </a:r>
            <a:r>
              <a:rPr lang="ru-RU" sz="2400" b="1" dirty="0"/>
              <a:t>а</a:t>
            </a:r>
            <a:r>
              <a:rPr lang="en-US" sz="2400" b="1" dirty="0"/>
              <a:t>l</a:t>
            </a:r>
            <a:r>
              <a:rPr lang="ru-RU" sz="2400" b="1" dirty="0"/>
              <a:t>а</a:t>
            </a:r>
            <a:r>
              <a:rPr lang="en-US" sz="2400" b="1" dirty="0" err="1" smtClean="0"/>
              <a:t>ri</a:t>
            </a:r>
            <a:r>
              <a:rPr lang="ru-RU" sz="2400" b="1" dirty="0"/>
              <a:t/>
            </a:r>
            <a:br>
              <a:rPr lang="ru-RU" sz="2400" b="1" dirty="0"/>
            </a:br>
            <a:endParaRPr lang="ru-RU" sz="24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627943615"/>
              </p:ext>
            </p:extLst>
          </p:nvPr>
        </p:nvGraphicFramePr>
        <p:xfrm>
          <a:off x="1043492" y="2323652"/>
          <a:ext cx="6777317" cy="35089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5654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827585" y="696016"/>
            <a:ext cx="8136904" cy="3758898"/>
            <a:chOff x="1308" y="7403"/>
            <a:chExt cx="9368" cy="2806"/>
          </a:xfrm>
        </p:grpSpPr>
        <p:sp>
          <p:nvSpPr>
            <p:cNvPr id="5" name="Text Box 286"/>
            <p:cNvSpPr txBox="1">
              <a:spLocks noChangeArrowheads="1"/>
            </p:cNvSpPr>
            <p:nvPr/>
          </p:nvSpPr>
          <p:spPr bwMode="auto">
            <a:xfrm>
              <a:off x="4260" y="7403"/>
              <a:ext cx="727"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r>
                <a:rPr lang="en-US" sz="1150" b="1">
                  <a:effectLst/>
                  <a:latin typeface="Arial"/>
                  <a:ea typeface="Times New Roman"/>
                  <a:cs typeface="Times New Roman"/>
                </a:rPr>
                <a:t>  u</a:t>
              </a:r>
              <a:r>
                <a:rPr lang="en-US" sz="1150" b="1" baseline="-25000">
                  <a:effectLst/>
                  <a:latin typeface="Arial"/>
                  <a:ea typeface="Times New Roman"/>
                  <a:cs typeface="Times New Roman"/>
                </a:rPr>
                <a:t>d</a:t>
              </a:r>
              <a:endParaRPr lang="ru-RU" sz="1200" b="1">
                <a:effectLst/>
                <a:latin typeface="Times New Roman"/>
                <a:ea typeface="Times New Roman"/>
              </a:endParaRPr>
            </a:p>
          </p:txBody>
        </p:sp>
        <p:sp>
          <p:nvSpPr>
            <p:cNvPr id="6" name="Text Box 287"/>
            <p:cNvSpPr txBox="1">
              <a:spLocks noChangeArrowheads="1"/>
            </p:cNvSpPr>
            <p:nvPr/>
          </p:nvSpPr>
          <p:spPr bwMode="auto">
            <a:xfrm>
              <a:off x="5680" y="7403"/>
              <a:ext cx="235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r>
                <a:rPr lang="en-US" sz="1150" b="1">
                  <a:effectLst/>
                  <a:latin typeface="Arial"/>
                  <a:ea typeface="Times New Roman"/>
                  <a:cs typeface="Times New Roman"/>
                </a:rPr>
                <a:t>u</a:t>
              </a:r>
              <a:r>
                <a:rPr lang="en-US" sz="1150" b="1" baseline="-25000">
                  <a:effectLst/>
                  <a:latin typeface="Arial"/>
                  <a:ea typeface="Times New Roman"/>
                  <a:cs typeface="Times New Roman"/>
                </a:rPr>
                <a:t>d                            </a:t>
              </a:r>
              <a:r>
                <a:rPr lang="en-US" sz="1150" b="1">
                  <a:effectLst/>
                  <a:latin typeface="Arial"/>
                  <a:ea typeface="Times New Roman"/>
                  <a:cs typeface="Times New Roman"/>
                </a:rPr>
                <a:t>u</a:t>
              </a:r>
              <a:r>
                <a:rPr lang="en-US" sz="1150" b="1" baseline="-25000">
                  <a:effectLst/>
                  <a:latin typeface="Arial"/>
                  <a:ea typeface="Times New Roman"/>
                  <a:cs typeface="Times New Roman"/>
                </a:rPr>
                <a:t>d</a:t>
              </a:r>
              <a:endParaRPr lang="ru-RU" sz="1200" b="1">
                <a:effectLst/>
                <a:latin typeface="Times New Roman"/>
                <a:ea typeface="Times New Roman"/>
              </a:endParaRPr>
            </a:p>
          </p:txBody>
        </p:sp>
        <p:sp>
          <p:nvSpPr>
            <p:cNvPr id="7" name="Text Box 288"/>
            <p:cNvSpPr txBox="1">
              <a:spLocks noChangeArrowheads="1"/>
            </p:cNvSpPr>
            <p:nvPr/>
          </p:nvSpPr>
          <p:spPr bwMode="auto">
            <a:xfrm>
              <a:off x="2840" y="7403"/>
              <a:ext cx="103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r>
                <a:rPr lang="en-US" sz="1150" b="1">
                  <a:effectLst/>
                  <a:latin typeface="Arial"/>
                  <a:ea typeface="Times New Roman"/>
                  <a:cs typeface="Times New Roman"/>
                </a:rPr>
                <a:t>    u</a:t>
              </a:r>
              <a:r>
                <a:rPr lang="en-US" sz="1150" b="1" baseline="-25000">
                  <a:effectLst/>
                  <a:latin typeface="Arial"/>
                  <a:ea typeface="Times New Roman"/>
                  <a:cs typeface="Times New Roman"/>
                </a:rPr>
                <a:t>k</a:t>
              </a:r>
              <a:endParaRPr lang="ru-RU" sz="1200" b="1">
                <a:effectLst/>
                <a:latin typeface="Times New Roman"/>
                <a:ea typeface="Times New Roman"/>
              </a:endParaRPr>
            </a:p>
          </p:txBody>
        </p:sp>
        <p:grpSp>
          <p:nvGrpSpPr>
            <p:cNvPr id="8" name="Group 289"/>
            <p:cNvGrpSpPr>
              <a:grpSpLocks/>
            </p:cNvGrpSpPr>
            <p:nvPr/>
          </p:nvGrpSpPr>
          <p:grpSpPr bwMode="auto">
            <a:xfrm>
              <a:off x="1308" y="7761"/>
              <a:ext cx="9368" cy="2448"/>
              <a:chOff x="1282" y="3747"/>
              <a:chExt cx="9368" cy="2448"/>
            </a:xfrm>
          </p:grpSpPr>
          <p:cxnSp>
            <p:nvCxnSpPr>
              <p:cNvPr id="9" name="Line 290"/>
              <p:cNvCxnSpPr/>
              <p:nvPr/>
            </p:nvCxnSpPr>
            <p:spPr bwMode="auto">
              <a:xfrm>
                <a:off x="2010" y="374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291"/>
              <p:cNvCxnSpPr/>
              <p:nvPr/>
            </p:nvCxnSpPr>
            <p:spPr bwMode="auto">
              <a:xfrm>
                <a:off x="2010" y="4755"/>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292"/>
              <p:cNvCxnSpPr/>
              <p:nvPr/>
            </p:nvCxnSpPr>
            <p:spPr bwMode="auto">
              <a:xfrm flipH="1">
                <a:off x="1722" y="4323"/>
                <a:ext cx="288"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293"/>
              <p:cNvCxnSpPr/>
              <p:nvPr/>
            </p:nvCxnSpPr>
            <p:spPr bwMode="auto">
              <a:xfrm>
                <a:off x="1578" y="4323"/>
                <a:ext cx="288"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294"/>
              <p:cNvCxnSpPr/>
              <p:nvPr/>
            </p:nvCxnSpPr>
            <p:spPr bwMode="auto">
              <a:xfrm>
                <a:off x="3162" y="37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295"/>
              <p:cNvCxnSpPr/>
              <p:nvPr/>
            </p:nvCxnSpPr>
            <p:spPr bwMode="auto">
              <a:xfrm>
                <a:off x="3162" y="4755"/>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296"/>
              <p:cNvCxnSpPr/>
              <p:nvPr/>
            </p:nvCxnSpPr>
            <p:spPr bwMode="auto">
              <a:xfrm>
                <a:off x="2442" y="446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297"/>
              <p:cNvCxnSpPr/>
              <p:nvPr/>
            </p:nvCxnSpPr>
            <p:spPr bwMode="auto">
              <a:xfrm>
                <a:off x="2874" y="4179"/>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298"/>
              <p:cNvCxnSpPr/>
              <p:nvPr/>
            </p:nvCxnSpPr>
            <p:spPr bwMode="auto">
              <a:xfrm flipV="1">
                <a:off x="2874" y="4179"/>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299"/>
              <p:cNvCxnSpPr/>
              <p:nvPr/>
            </p:nvCxnSpPr>
            <p:spPr bwMode="auto">
              <a:xfrm>
                <a:off x="2874" y="461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9" name="Line 300"/>
              <p:cNvCxnSpPr/>
              <p:nvPr/>
            </p:nvCxnSpPr>
            <p:spPr bwMode="auto">
              <a:xfrm>
                <a:off x="4458" y="3747"/>
                <a:ext cx="0" cy="1152"/>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20" name="Line 301"/>
              <p:cNvCxnSpPr/>
              <p:nvPr/>
            </p:nvCxnSpPr>
            <p:spPr bwMode="auto">
              <a:xfrm>
                <a:off x="4458" y="5475"/>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1" name="Line 302"/>
              <p:cNvCxnSpPr/>
              <p:nvPr/>
            </p:nvCxnSpPr>
            <p:spPr bwMode="auto">
              <a:xfrm>
                <a:off x="3738" y="518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2" name="Line 303"/>
              <p:cNvCxnSpPr/>
              <p:nvPr/>
            </p:nvCxnSpPr>
            <p:spPr bwMode="auto">
              <a:xfrm>
                <a:off x="4170" y="4899"/>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304"/>
              <p:cNvCxnSpPr/>
              <p:nvPr/>
            </p:nvCxnSpPr>
            <p:spPr bwMode="auto">
              <a:xfrm flipV="1">
                <a:off x="4170" y="4899"/>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305"/>
              <p:cNvCxnSpPr/>
              <p:nvPr/>
            </p:nvCxnSpPr>
            <p:spPr bwMode="auto">
              <a:xfrm>
                <a:off x="4170" y="533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5" name="Oval 306"/>
              <p:cNvSpPr>
                <a:spLocks noChangeArrowheads="1"/>
              </p:cNvSpPr>
              <p:nvPr/>
            </p:nvSpPr>
            <p:spPr bwMode="auto">
              <a:xfrm>
                <a:off x="4170" y="4035"/>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sp>
            <p:nvSpPr>
              <p:cNvPr id="26" name="Rectangle 307"/>
              <p:cNvSpPr>
                <a:spLocks noChangeArrowheads="1"/>
              </p:cNvSpPr>
              <p:nvPr/>
            </p:nvSpPr>
            <p:spPr bwMode="auto">
              <a:xfrm>
                <a:off x="4314" y="3891"/>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27" name="Rectangle 308"/>
              <p:cNvSpPr>
                <a:spLocks noChangeArrowheads="1"/>
              </p:cNvSpPr>
              <p:nvPr/>
            </p:nvSpPr>
            <p:spPr bwMode="auto">
              <a:xfrm>
                <a:off x="4314" y="4611"/>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28" name="Line 309"/>
              <p:cNvCxnSpPr/>
              <p:nvPr/>
            </p:nvCxnSpPr>
            <p:spPr bwMode="auto">
              <a:xfrm>
                <a:off x="4314" y="590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310"/>
              <p:cNvCxnSpPr/>
              <p:nvPr/>
            </p:nvCxnSpPr>
            <p:spPr bwMode="auto">
              <a:xfrm>
                <a:off x="5898" y="3747"/>
                <a:ext cx="0" cy="432"/>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30" name="Line 311"/>
              <p:cNvCxnSpPr/>
              <p:nvPr/>
            </p:nvCxnSpPr>
            <p:spPr bwMode="auto">
              <a:xfrm>
                <a:off x="5898" y="4755"/>
                <a:ext cx="0" cy="11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312"/>
              <p:cNvCxnSpPr/>
              <p:nvPr/>
            </p:nvCxnSpPr>
            <p:spPr bwMode="auto">
              <a:xfrm>
                <a:off x="5178" y="446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313"/>
              <p:cNvCxnSpPr/>
              <p:nvPr/>
            </p:nvCxnSpPr>
            <p:spPr bwMode="auto">
              <a:xfrm>
                <a:off x="5610" y="4179"/>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314"/>
              <p:cNvCxnSpPr/>
              <p:nvPr/>
            </p:nvCxnSpPr>
            <p:spPr bwMode="auto">
              <a:xfrm flipV="1">
                <a:off x="5610" y="4179"/>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315"/>
              <p:cNvCxnSpPr/>
              <p:nvPr/>
            </p:nvCxnSpPr>
            <p:spPr bwMode="auto">
              <a:xfrm>
                <a:off x="5610" y="461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5" name="Rectangle 316"/>
              <p:cNvSpPr>
                <a:spLocks noChangeArrowheads="1"/>
              </p:cNvSpPr>
              <p:nvPr/>
            </p:nvSpPr>
            <p:spPr bwMode="auto">
              <a:xfrm>
                <a:off x="5754" y="561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36" name="Rectangle 317"/>
              <p:cNvSpPr>
                <a:spLocks noChangeArrowheads="1"/>
              </p:cNvSpPr>
              <p:nvPr/>
            </p:nvSpPr>
            <p:spPr bwMode="auto">
              <a:xfrm>
                <a:off x="5754" y="489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37" name="Oval 318"/>
              <p:cNvSpPr>
                <a:spLocks noChangeArrowheads="1"/>
              </p:cNvSpPr>
              <p:nvPr/>
            </p:nvSpPr>
            <p:spPr bwMode="auto">
              <a:xfrm>
                <a:off x="5610" y="5043"/>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cxnSp>
            <p:nvCxnSpPr>
              <p:cNvPr id="38" name="Line 319"/>
              <p:cNvCxnSpPr/>
              <p:nvPr/>
            </p:nvCxnSpPr>
            <p:spPr bwMode="auto">
              <a:xfrm>
                <a:off x="5754" y="590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320"/>
              <p:cNvCxnSpPr/>
              <p:nvPr/>
            </p:nvCxnSpPr>
            <p:spPr bwMode="auto">
              <a:xfrm>
                <a:off x="8490" y="4611"/>
                <a:ext cx="0" cy="12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321"/>
              <p:cNvCxnSpPr/>
              <p:nvPr/>
            </p:nvCxnSpPr>
            <p:spPr bwMode="auto">
              <a:xfrm>
                <a:off x="7338" y="5331"/>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1" name="Rectangle 322"/>
              <p:cNvSpPr>
                <a:spLocks noChangeArrowheads="1"/>
              </p:cNvSpPr>
              <p:nvPr/>
            </p:nvSpPr>
            <p:spPr bwMode="auto">
              <a:xfrm>
                <a:off x="8346" y="561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42" name="Rectangle 323"/>
              <p:cNvSpPr>
                <a:spLocks noChangeArrowheads="1"/>
              </p:cNvSpPr>
              <p:nvPr/>
            </p:nvSpPr>
            <p:spPr bwMode="auto">
              <a:xfrm>
                <a:off x="8346" y="489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43" name="Oval 324"/>
              <p:cNvSpPr>
                <a:spLocks noChangeArrowheads="1"/>
              </p:cNvSpPr>
              <p:nvPr/>
            </p:nvSpPr>
            <p:spPr bwMode="auto">
              <a:xfrm>
                <a:off x="8202" y="5043"/>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dirty="0">
                    <a:effectLst/>
                    <a:latin typeface="Arial"/>
                    <a:ea typeface="Times New Roman"/>
                    <a:cs typeface="Times New Roman"/>
                  </a:rPr>
                  <a:t>Д</a:t>
                </a:r>
                <a:endParaRPr lang="ru-RU" sz="1200" b="1" dirty="0">
                  <a:effectLst/>
                  <a:latin typeface="Times New Roman"/>
                  <a:ea typeface="Times New Roman"/>
                </a:endParaRPr>
              </a:p>
            </p:txBody>
          </p:sp>
          <p:cxnSp>
            <p:nvCxnSpPr>
              <p:cNvPr id="44" name="Line 325"/>
              <p:cNvCxnSpPr/>
              <p:nvPr/>
            </p:nvCxnSpPr>
            <p:spPr bwMode="auto">
              <a:xfrm>
                <a:off x="7194" y="590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326"/>
              <p:cNvCxnSpPr/>
              <p:nvPr/>
            </p:nvCxnSpPr>
            <p:spPr bwMode="auto">
              <a:xfrm>
                <a:off x="7338" y="4611"/>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6" name="Line 327"/>
              <p:cNvCxnSpPr/>
              <p:nvPr/>
            </p:nvCxnSpPr>
            <p:spPr bwMode="auto">
              <a:xfrm>
                <a:off x="8346" y="590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7" name="Rectangle 328"/>
              <p:cNvSpPr>
                <a:spLocks noChangeArrowheads="1"/>
              </p:cNvSpPr>
              <p:nvPr/>
            </p:nvSpPr>
            <p:spPr bwMode="auto">
              <a:xfrm>
                <a:off x="7626" y="4467"/>
                <a:ext cx="576" cy="28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48" name="Line 329"/>
              <p:cNvCxnSpPr/>
              <p:nvPr/>
            </p:nvCxnSpPr>
            <p:spPr bwMode="auto">
              <a:xfrm>
                <a:off x="9786" y="37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9" name="Line 330"/>
              <p:cNvCxnSpPr/>
              <p:nvPr/>
            </p:nvCxnSpPr>
            <p:spPr bwMode="auto">
              <a:xfrm>
                <a:off x="9786" y="4755"/>
                <a:ext cx="0" cy="1152"/>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50" name="Line 331"/>
              <p:cNvCxnSpPr/>
              <p:nvPr/>
            </p:nvCxnSpPr>
            <p:spPr bwMode="auto">
              <a:xfrm>
                <a:off x="9066" y="446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1" name="Line 332"/>
              <p:cNvCxnSpPr/>
              <p:nvPr/>
            </p:nvCxnSpPr>
            <p:spPr bwMode="auto">
              <a:xfrm>
                <a:off x="9498" y="4179"/>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2" name="Line 333"/>
              <p:cNvCxnSpPr/>
              <p:nvPr/>
            </p:nvCxnSpPr>
            <p:spPr bwMode="auto">
              <a:xfrm flipV="1">
                <a:off x="9498" y="4179"/>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3" name="Rectangle 334"/>
              <p:cNvSpPr>
                <a:spLocks noChangeArrowheads="1"/>
              </p:cNvSpPr>
              <p:nvPr/>
            </p:nvSpPr>
            <p:spPr bwMode="auto">
              <a:xfrm>
                <a:off x="9642" y="561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54" name="Rectangle 335"/>
              <p:cNvSpPr>
                <a:spLocks noChangeArrowheads="1"/>
              </p:cNvSpPr>
              <p:nvPr/>
            </p:nvSpPr>
            <p:spPr bwMode="auto">
              <a:xfrm>
                <a:off x="9642" y="4899"/>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55" name="Oval 336"/>
              <p:cNvSpPr>
                <a:spLocks noChangeArrowheads="1"/>
              </p:cNvSpPr>
              <p:nvPr/>
            </p:nvSpPr>
            <p:spPr bwMode="auto">
              <a:xfrm>
                <a:off x="9498" y="5043"/>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cxnSp>
            <p:nvCxnSpPr>
              <p:cNvPr id="56" name="Line 337"/>
              <p:cNvCxnSpPr/>
              <p:nvPr/>
            </p:nvCxnSpPr>
            <p:spPr bwMode="auto">
              <a:xfrm>
                <a:off x="10362" y="4323"/>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7" name="Line 338"/>
              <p:cNvCxnSpPr/>
              <p:nvPr/>
            </p:nvCxnSpPr>
            <p:spPr bwMode="auto">
              <a:xfrm>
                <a:off x="9786" y="3747"/>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339"/>
              <p:cNvCxnSpPr/>
              <p:nvPr/>
            </p:nvCxnSpPr>
            <p:spPr bwMode="auto">
              <a:xfrm>
                <a:off x="10506" y="3747"/>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9" name="Text Box 340"/>
              <p:cNvSpPr txBox="1">
                <a:spLocks noChangeArrowheads="1"/>
              </p:cNvSpPr>
              <p:nvPr/>
            </p:nvSpPr>
            <p:spPr bwMode="auto">
              <a:xfrm>
                <a:off x="1866" y="3747"/>
                <a:ext cx="564"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К</a:t>
                </a:r>
                <a:endParaRPr lang="ru-RU" sz="1000">
                  <a:effectLst/>
                  <a:latin typeface="Times New Roman"/>
                  <a:ea typeface="Times New Roman"/>
                </a:endParaRPr>
              </a:p>
            </p:txBody>
          </p:sp>
          <p:sp>
            <p:nvSpPr>
              <p:cNvPr id="60" name="Text Box 341"/>
              <p:cNvSpPr txBox="1">
                <a:spLocks noChangeArrowheads="1"/>
              </p:cNvSpPr>
              <p:nvPr/>
            </p:nvSpPr>
            <p:spPr bwMode="auto">
              <a:xfrm>
                <a:off x="1866" y="4755"/>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Э</a:t>
                </a:r>
                <a:endParaRPr lang="ru-RU" sz="1200" b="1">
                  <a:effectLst/>
                  <a:latin typeface="Times New Roman"/>
                  <a:ea typeface="Times New Roman"/>
                </a:endParaRPr>
              </a:p>
            </p:txBody>
          </p:sp>
          <p:sp>
            <p:nvSpPr>
              <p:cNvPr id="61" name="Text Box 342"/>
              <p:cNvSpPr txBox="1">
                <a:spLocks noChangeArrowheads="1"/>
              </p:cNvSpPr>
              <p:nvPr/>
            </p:nvSpPr>
            <p:spPr bwMode="auto">
              <a:xfrm>
                <a:off x="2442" y="4035"/>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Б</a:t>
                </a:r>
                <a:endParaRPr lang="ru-RU" sz="1000">
                  <a:effectLst/>
                  <a:latin typeface="Times New Roman"/>
                  <a:ea typeface="Times New Roman"/>
                </a:endParaRPr>
              </a:p>
            </p:txBody>
          </p:sp>
          <p:sp>
            <p:nvSpPr>
              <p:cNvPr id="62" name="Text Box 343"/>
              <p:cNvSpPr txBox="1">
                <a:spLocks noChangeArrowheads="1"/>
              </p:cNvSpPr>
              <p:nvPr/>
            </p:nvSpPr>
            <p:spPr bwMode="auto">
              <a:xfrm>
                <a:off x="3018" y="3747"/>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К</a:t>
                </a:r>
                <a:endParaRPr lang="ru-RU" sz="1000">
                  <a:effectLst/>
                  <a:latin typeface="Times New Roman"/>
                  <a:ea typeface="Times New Roman"/>
                </a:endParaRPr>
              </a:p>
            </p:txBody>
          </p:sp>
          <p:sp>
            <p:nvSpPr>
              <p:cNvPr id="63" name="Text Box 344"/>
              <p:cNvSpPr txBox="1">
                <a:spLocks noChangeArrowheads="1"/>
              </p:cNvSpPr>
              <p:nvPr/>
            </p:nvSpPr>
            <p:spPr bwMode="auto">
              <a:xfrm>
                <a:off x="3018" y="4755"/>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Э</a:t>
                </a:r>
                <a:endParaRPr lang="ru-RU" sz="1200" b="1">
                  <a:effectLst/>
                  <a:latin typeface="Times New Roman"/>
                  <a:ea typeface="Times New Roman"/>
                </a:endParaRPr>
              </a:p>
            </p:txBody>
          </p:sp>
          <p:sp>
            <p:nvSpPr>
              <p:cNvPr id="64" name="Text Box 345"/>
              <p:cNvSpPr txBox="1">
                <a:spLocks noChangeArrowheads="1"/>
              </p:cNvSpPr>
              <p:nvPr/>
            </p:nvSpPr>
            <p:spPr bwMode="auto">
              <a:xfrm>
                <a:off x="3594" y="475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у</a:t>
                </a:r>
                <a:r>
                  <a:rPr lang="ru-RU" sz="1150" b="1" baseline="-25000">
                    <a:effectLst/>
                    <a:latin typeface="Arial"/>
                    <a:ea typeface="Times New Roman"/>
                    <a:cs typeface="Times New Roman"/>
                  </a:rPr>
                  <a:t>Б</a:t>
                </a:r>
                <a:endParaRPr lang="ru-RU" sz="1200" b="1">
                  <a:effectLst/>
                  <a:latin typeface="Times New Roman"/>
                  <a:ea typeface="Times New Roman"/>
                </a:endParaRPr>
              </a:p>
            </p:txBody>
          </p:sp>
          <p:sp>
            <p:nvSpPr>
              <p:cNvPr id="65" name="Text Box 346"/>
              <p:cNvSpPr txBox="1">
                <a:spLocks noChangeArrowheads="1"/>
              </p:cNvSpPr>
              <p:nvPr/>
            </p:nvSpPr>
            <p:spPr bwMode="auto">
              <a:xfrm>
                <a:off x="4890" y="403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у</a:t>
                </a:r>
                <a:r>
                  <a:rPr lang="ru-RU" sz="1150" b="1" baseline="-25000">
                    <a:effectLst/>
                    <a:latin typeface="Arial"/>
                    <a:ea typeface="Times New Roman"/>
                    <a:cs typeface="Times New Roman"/>
                  </a:rPr>
                  <a:t>Б</a:t>
                </a:r>
                <a:endParaRPr lang="ru-RU" sz="1200" b="1">
                  <a:effectLst/>
                  <a:latin typeface="Times New Roman"/>
                  <a:ea typeface="Times New Roman"/>
                </a:endParaRPr>
              </a:p>
            </p:txBody>
          </p:sp>
          <p:cxnSp>
            <p:nvCxnSpPr>
              <p:cNvPr id="66" name="Line 347"/>
              <p:cNvCxnSpPr/>
              <p:nvPr/>
            </p:nvCxnSpPr>
            <p:spPr bwMode="auto">
              <a:xfrm>
                <a:off x="7338" y="3747"/>
                <a:ext cx="0" cy="1008"/>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67" name="Line 348"/>
              <p:cNvCxnSpPr/>
              <p:nvPr/>
            </p:nvCxnSpPr>
            <p:spPr bwMode="auto">
              <a:xfrm>
                <a:off x="6618" y="5043"/>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8" name="Line 349"/>
              <p:cNvCxnSpPr/>
              <p:nvPr/>
            </p:nvCxnSpPr>
            <p:spPr bwMode="auto">
              <a:xfrm>
                <a:off x="7050" y="4755"/>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9" name="Line 350"/>
              <p:cNvCxnSpPr/>
              <p:nvPr/>
            </p:nvCxnSpPr>
            <p:spPr bwMode="auto">
              <a:xfrm flipV="1">
                <a:off x="7050" y="4755"/>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0" name="Line 351"/>
              <p:cNvCxnSpPr/>
              <p:nvPr/>
            </p:nvCxnSpPr>
            <p:spPr bwMode="auto">
              <a:xfrm>
                <a:off x="7050" y="5187"/>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1" name="Rectangle 352"/>
              <p:cNvSpPr>
                <a:spLocks noChangeArrowheads="1"/>
              </p:cNvSpPr>
              <p:nvPr/>
            </p:nvSpPr>
            <p:spPr bwMode="auto">
              <a:xfrm>
                <a:off x="7194" y="3891"/>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72" name="Text Box 353"/>
              <p:cNvSpPr txBox="1">
                <a:spLocks noChangeArrowheads="1"/>
              </p:cNvSpPr>
              <p:nvPr/>
            </p:nvSpPr>
            <p:spPr bwMode="auto">
              <a:xfrm>
                <a:off x="6474" y="4611"/>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у</a:t>
                </a:r>
                <a:r>
                  <a:rPr lang="ru-RU" sz="1150" b="1" baseline="-25000">
                    <a:effectLst/>
                    <a:latin typeface="Arial"/>
                    <a:ea typeface="Times New Roman"/>
                    <a:cs typeface="Times New Roman"/>
                  </a:rPr>
                  <a:t>Б</a:t>
                </a:r>
                <a:endParaRPr lang="ru-RU" sz="1200" b="1">
                  <a:effectLst/>
                  <a:latin typeface="Times New Roman"/>
                  <a:ea typeface="Times New Roman"/>
                </a:endParaRPr>
              </a:p>
            </p:txBody>
          </p:sp>
          <p:sp>
            <p:nvSpPr>
              <p:cNvPr id="73" name="Text Box 354"/>
              <p:cNvSpPr txBox="1">
                <a:spLocks noChangeArrowheads="1"/>
              </p:cNvSpPr>
              <p:nvPr/>
            </p:nvSpPr>
            <p:spPr bwMode="auto">
              <a:xfrm>
                <a:off x="8922" y="403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у</a:t>
                </a:r>
                <a:r>
                  <a:rPr lang="ru-RU" sz="1150" b="1" baseline="-25000">
                    <a:effectLst/>
                    <a:latin typeface="Arial"/>
                    <a:ea typeface="Times New Roman"/>
                    <a:cs typeface="Times New Roman"/>
                  </a:rPr>
                  <a:t>Б</a:t>
                </a:r>
                <a:endParaRPr lang="ru-RU" sz="1200" b="1">
                  <a:effectLst/>
                  <a:latin typeface="Times New Roman"/>
                  <a:ea typeface="Times New Roman"/>
                </a:endParaRPr>
              </a:p>
            </p:txBody>
          </p:sp>
          <p:sp>
            <p:nvSpPr>
              <p:cNvPr id="74" name="Text Box 355"/>
              <p:cNvSpPr txBox="1">
                <a:spLocks noChangeArrowheads="1"/>
              </p:cNvSpPr>
              <p:nvPr/>
            </p:nvSpPr>
            <p:spPr bwMode="auto">
              <a:xfrm>
                <a:off x="9786" y="5763"/>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950" b="1">
                    <a:effectLst/>
                    <a:latin typeface="Arial"/>
                    <a:ea typeface="Times New Roman"/>
                    <a:cs typeface="Times New Roman"/>
                  </a:rPr>
                  <a:t>U</a:t>
                </a:r>
                <a:r>
                  <a:rPr lang="en-US" sz="1150" b="1" baseline="-25000">
                    <a:effectLst/>
                    <a:latin typeface="Arial"/>
                    <a:ea typeface="Times New Roman"/>
                    <a:cs typeface="Times New Roman"/>
                  </a:rPr>
                  <a:t>d</a:t>
                </a:r>
                <a:endParaRPr lang="ru-RU" sz="1200" b="1">
                  <a:effectLst/>
                  <a:latin typeface="Times New Roman"/>
                  <a:ea typeface="Times New Roman"/>
                </a:endParaRPr>
              </a:p>
            </p:txBody>
          </p:sp>
          <p:sp>
            <p:nvSpPr>
              <p:cNvPr id="75" name="Text Box 356"/>
              <p:cNvSpPr txBox="1">
                <a:spLocks noChangeArrowheads="1"/>
              </p:cNvSpPr>
              <p:nvPr/>
            </p:nvSpPr>
            <p:spPr bwMode="auto">
              <a:xfrm>
                <a:off x="2408" y="5213"/>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endParaRPr lang="ru-RU" sz="1200" b="1">
                  <a:effectLst/>
                  <a:latin typeface="Times New Roman"/>
                  <a:ea typeface="Times New Roman"/>
                </a:endParaRPr>
              </a:p>
            </p:txBody>
          </p:sp>
          <p:sp>
            <p:nvSpPr>
              <p:cNvPr id="76" name="Text Box 357"/>
              <p:cNvSpPr txBox="1">
                <a:spLocks noChangeArrowheads="1"/>
              </p:cNvSpPr>
              <p:nvPr/>
            </p:nvSpPr>
            <p:spPr bwMode="auto">
              <a:xfrm>
                <a:off x="5034" y="5619"/>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1150" b="1">
                    <a:effectLst/>
                    <a:latin typeface="Arial"/>
                    <a:ea typeface="Times New Roman"/>
                    <a:cs typeface="Times New Roman"/>
                  </a:rPr>
                  <a:t>в</a:t>
                </a:r>
                <a:r>
                  <a:rPr lang="ru-RU" sz="1150" b="1">
                    <a:effectLst/>
                    <a:latin typeface="Arial"/>
                    <a:ea typeface="Times New Roman"/>
                    <a:cs typeface="Times New Roman"/>
                  </a:rPr>
                  <a:t>)</a:t>
                </a:r>
                <a:endParaRPr lang="ru-RU" sz="1200" b="1">
                  <a:effectLst/>
                  <a:latin typeface="Times New Roman"/>
                  <a:ea typeface="Times New Roman"/>
                </a:endParaRPr>
              </a:p>
            </p:txBody>
          </p:sp>
          <p:sp>
            <p:nvSpPr>
              <p:cNvPr id="77" name="Text Box 358"/>
              <p:cNvSpPr txBox="1">
                <a:spLocks noChangeArrowheads="1"/>
              </p:cNvSpPr>
              <p:nvPr/>
            </p:nvSpPr>
            <p:spPr bwMode="auto">
              <a:xfrm>
                <a:off x="6762" y="5619"/>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r>
                  <a:rPr lang="uz-Cyrl-UZ" sz="1150" b="1">
                    <a:effectLst/>
                    <a:latin typeface="Arial"/>
                    <a:ea typeface="Times New Roman"/>
                    <a:cs typeface="Times New Roman"/>
                  </a:rPr>
                  <a:t>с</a:t>
                </a:r>
                <a:r>
                  <a:rPr lang="ru-RU" sz="1150" b="1">
                    <a:effectLst/>
                    <a:latin typeface="Arial"/>
                    <a:ea typeface="Times New Roman"/>
                    <a:cs typeface="Times New Roman"/>
                  </a:rPr>
                  <a:t>)</a:t>
                </a:r>
                <a:endParaRPr lang="ru-RU" sz="1200" b="1">
                  <a:effectLst/>
                  <a:latin typeface="Times New Roman"/>
                  <a:ea typeface="Times New Roman"/>
                </a:endParaRPr>
              </a:p>
            </p:txBody>
          </p:sp>
          <p:sp>
            <p:nvSpPr>
              <p:cNvPr id="78" name="Text Box 359"/>
              <p:cNvSpPr txBox="1">
                <a:spLocks noChangeArrowheads="1"/>
              </p:cNvSpPr>
              <p:nvPr/>
            </p:nvSpPr>
            <p:spPr bwMode="auto">
              <a:xfrm>
                <a:off x="9210" y="5619"/>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a:t>
                </a:r>
                <a:r>
                  <a:rPr lang="en-US" sz="1150" b="1">
                    <a:effectLst/>
                    <a:latin typeface="Arial"/>
                    <a:ea typeface="Times New Roman"/>
                    <a:cs typeface="Times New Roman"/>
                  </a:rPr>
                  <a:t>d)</a:t>
                </a:r>
                <a:endParaRPr lang="ru-RU" sz="1200" b="1">
                  <a:effectLst/>
                  <a:latin typeface="Times New Roman"/>
                  <a:ea typeface="Times New Roman"/>
                </a:endParaRPr>
              </a:p>
            </p:txBody>
          </p:sp>
          <p:cxnSp>
            <p:nvCxnSpPr>
              <p:cNvPr id="79" name="Line 360"/>
              <p:cNvCxnSpPr/>
              <p:nvPr/>
            </p:nvCxnSpPr>
            <p:spPr bwMode="auto">
              <a:xfrm flipH="1" flipV="1">
                <a:off x="9498" y="4611"/>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80" name="Text Box 361"/>
              <p:cNvSpPr txBox="1">
                <a:spLocks noChangeArrowheads="1"/>
              </p:cNvSpPr>
              <p:nvPr/>
            </p:nvSpPr>
            <p:spPr bwMode="auto">
              <a:xfrm>
                <a:off x="1282" y="3889"/>
                <a:ext cx="564"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Б</a:t>
                </a:r>
                <a:endParaRPr lang="ru-RU" sz="1000">
                  <a:effectLst/>
                  <a:latin typeface="Times New Roman"/>
                  <a:ea typeface="Times New Roman"/>
                </a:endParaRPr>
              </a:p>
            </p:txBody>
          </p:sp>
          <p:sp>
            <p:nvSpPr>
              <p:cNvPr id="81" name="Text Box 362"/>
              <p:cNvSpPr txBox="1">
                <a:spLocks noChangeArrowheads="1"/>
              </p:cNvSpPr>
              <p:nvPr/>
            </p:nvSpPr>
            <p:spPr bwMode="auto">
              <a:xfrm>
                <a:off x="3482" y="5506"/>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1150" b="1">
                    <a:effectLst/>
                    <a:latin typeface="Arial"/>
                    <a:ea typeface="Times New Roman"/>
                    <a:cs typeface="Times New Roman"/>
                  </a:rPr>
                  <a:t>а</a:t>
                </a:r>
                <a:r>
                  <a:rPr lang="ru-RU" sz="1150" b="1">
                    <a:effectLst/>
                    <a:latin typeface="Arial"/>
                    <a:ea typeface="Times New Roman"/>
                    <a:cs typeface="Times New Roman"/>
                  </a:rPr>
                  <a:t>)</a:t>
                </a:r>
                <a:endParaRPr lang="ru-RU" sz="1200" b="1">
                  <a:effectLst/>
                  <a:latin typeface="Times New Roman"/>
                  <a:ea typeface="Times New Roman"/>
                </a:endParaRPr>
              </a:p>
            </p:txBody>
          </p:sp>
        </p:grpSp>
      </p:grpSp>
      <p:sp>
        <p:nvSpPr>
          <p:cNvPr id="82" name="Прямоугольник 81"/>
          <p:cNvSpPr/>
          <p:nvPr/>
        </p:nvSpPr>
        <p:spPr>
          <a:xfrm>
            <a:off x="550832" y="4165562"/>
            <a:ext cx="8123408" cy="923330"/>
          </a:xfrm>
          <a:prstGeom prst="rect">
            <a:avLst/>
          </a:prstGeom>
        </p:spPr>
        <p:txBody>
          <a:bodyPr wrap="square">
            <a:spAutoFit/>
          </a:bodyPr>
          <a:lstStyle/>
          <a:p>
            <a:pPr algn="ctr"/>
            <a:r>
              <a:rPr lang="uz-Cyrl-UZ" dirty="0"/>
              <a:t>dvigаtеl` bоshqаrish оb`еktiniing yuritmаsini xаrаkаtgа kеltiruvchi vоsitа sifаtidа: a) - kоllеktоr zаnjirigа; v) vа d) - emittеr zаnjirigа; c) -yuk zаnjirigа ulаngаn</a:t>
            </a:r>
            <a:endParaRPr lang="ru-RU" dirty="0"/>
          </a:p>
        </p:txBody>
      </p:sp>
      <p:sp>
        <p:nvSpPr>
          <p:cNvPr id="83" name="Прямоугольник 82"/>
          <p:cNvSpPr/>
          <p:nvPr/>
        </p:nvSpPr>
        <p:spPr>
          <a:xfrm>
            <a:off x="2024882" y="5517232"/>
            <a:ext cx="5616561" cy="646331"/>
          </a:xfrm>
          <a:prstGeom prst="rect">
            <a:avLst/>
          </a:prstGeom>
        </p:spPr>
        <p:txBody>
          <a:bodyPr wrap="square">
            <a:spAutoFit/>
          </a:bodyPr>
          <a:lstStyle/>
          <a:p>
            <a:pPr algn="ctr"/>
            <a:r>
              <a:rPr lang="uz-Cyrl-UZ" dirty="0"/>
              <a:t>Dvigаtеllаrni trаnzistоrli kаlitning kоllеktоr, emittеr vа yuk zаnjirlаrigа ulаnish sxеmаlаri</a:t>
            </a:r>
            <a:endParaRPr lang="ru-RU" dirty="0"/>
          </a:p>
        </p:txBody>
      </p:sp>
    </p:spTree>
    <p:extLst>
      <p:ext uri="{BB962C8B-B14F-4D97-AF65-F5344CB8AC3E}">
        <p14:creationId xmlns:p14="http://schemas.microsoft.com/office/powerpoint/2010/main" val="2887411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34313514"/>
              </p:ext>
            </p:extLst>
          </p:nvPr>
        </p:nvGraphicFramePr>
        <p:xfrm>
          <a:off x="179512" y="332656"/>
          <a:ext cx="8424936" cy="6525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1478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539552" y="548680"/>
            <a:ext cx="8136904" cy="4896544"/>
            <a:chOff x="1258" y="1152"/>
            <a:chExt cx="9392" cy="5553"/>
          </a:xfrm>
        </p:grpSpPr>
        <p:sp>
          <p:nvSpPr>
            <p:cNvPr id="5" name="Text Box 3"/>
            <p:cNvSpPr txBox="1">
              <a:spLocks noChangeArrowheads="1"/>
            </p:cNvSpPr>
            <p:nvPr/>
          </p:nvSpPr>
          <p:spPr bwMode="auto">
            <a:xfrm>
              <a:off x="4736" y="1152"/>
              <a:ext cx="720" cy="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Д</a:t>
              </a:r>
              <a:endParaRPr lang="ru-RU" sz="1000">
                <a:effectLst/>
                <a:latin typeface="Times New Roman"/>
                <a:ea typeface="Times New Roman"/>
              </a:endParaRPr>
            </a:p>
          </p:txBody>
        </p:sp>
        <p:sp>
          <p:nvSpPr>
            <p:cNvPr id="6" name="Text Box 4"/>
            <p:cNvSpPr txBox="1">
              <a:spLocks noChangeArrowheads="1"/>
            </p:cNvSpPr>
            <p:nvPr/>
          </p:nvSpPr>
          <p:spPr bwMode="auto">
            <a:xfrm>
              <a:off x="2288" y="2085"/>
              <a:ext cx="720"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1</a:t>
              </a:r>
              <a:endParaRPr lang="ru-RU" sz="1000">
                <a:effectLst/>
                <a:latin typeface="Times New Roman"/>
                <a:ea typeface="Times New Roman"/>
              </a:endParaRPr>
            </a:p>
          </p:txBody>
        </p:sp>
        <p:cxnSp>
          <p:nvCxnSpPr>
            <p:cNvPr id="7" name="Line 5"/>
            <p:cNvCxnSpPr/>
            <p:nvPr/>
          </p:nvCxnSpPr>
          <p:spPr bwMode="auto">
            <a:xfrm>
              <a:off x="5600" y="2227"/>
              <a:ext cx="0" cy="12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 name="Line 6"/>
            <p:cNvCxnSpPr/>
            <p:nvPr/>
          </p:nvCxnSpPr>
          <p:spPr bwMode="auto">
            <a:xfrm>
              <a:off x="1568" y="2793"/>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9" name="Group 7"/>
            <p:cNvGrpSpPr>
              <a:grpSpLocks/>
            </p:cNvGrpSpPr>
            <p:nvPr/>
          </p:nvGrpSpPr>
          <p:grpSpPr bwMode="auto">
            <a:xfrm>
              <a:off x="2720" y="1662"/>
              <a:ext cx="432" cy="1843"/>
              <a:chOff x="2736" y="7200"/>
              <a:chExt cx="432" cy="1872"/>
            </a:xfrm>
          </p:grpSpPr>
          <p:cxnSp>
            <p:nvCxnSpPr>
              <p:cNvPr id="131" name="Line 8"/>
              <p:cNvCxnSpPr/>
              <p:nvPr/>
            </p:nvCxnSpPr>
            <p:spPr bwMode="auto">
              <a:xfrm>
                <a:off x="2736" y="806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2" name="Line 9"/>
              <p:cNvCxnSpPr/>
              <p:nvPr/>
            </p:nvCxnSpPr>
            <p:spPr bwMode="auto">
              <a:xfrm flipV="1">
                <a:off x="3024" y="7200"/>
                <a:ext cx="0" cy="864"/>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133" name="Line 10"/>
              <p:cNvCxnSpPr/>
              <p:nvPr/>
            </p:nvCxnSpPr>
            <p:spPr bwMode="auto">
              <a:xfrm flipV="1">
                <a:off x="2736" y="8064"/>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4" name="Line 11"/>
              <p:cNvCxnSpPr/>
              <p:nvPr/>
            </p:nvCxnSpPr>
            <p:spPr bwMode="auto">
              <a:xfrm>
                <a:off x="3024" y="864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5" name="Line 12"/>
              <p:cNvCxnSpPr/>
              <p:nvPr/>
            </p:nvCxnSpPr>
            <p:spPr bwMode="auto">
              <a:xfrm>
                <a:off x="2736" y="8496"/>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36" name="Rectangle 13"/>
              <p:cNvSpPr>
                <a:spLocks noChangeArrowheads="1"/>
              </p:cNvSpPr>
              <p:nvPr/>
            </p:nvSpPr>
            <p:spPr bwMode="auto">
              <a:xfrm>
                <a:off x="2880" y="7344"/>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grpSp>
          <p:nvGrpSpPr>
            <p:cNvPr id="10" name="Group 14"/>
            <p:cNvGrpSpPr>
              <a:grpSpLocks/>
            </p:cNvGrpSpPr>
            <p:nvPr/>
          </p:nvGrpSpPr>
          <p:grpSpPr bwMode="auto">
            <a:xfrm>
              <a:off x="2000" y="2651"/>
              <a:ext cx="288" cy="283"/>
              <a:chOff x="2016" y="8208"/>
              <a:chExt cx="288" cy="288"/>
            </a:xfrm>
          </p:grpSpPr>
          <p:sp>
            <p:nvSpPr>
              <p:cNvPr id="129" name="AutoShape 15"/>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30" name="Line 16"/>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11" name="Line 17"/>
            <p:cNvCxnSpPr/>
            <p:nvPr/>
          </p:nvCxnSpPr>
          <p:spPr bwMode="auto">
            <a:xfrm>
              <a:off x="3008" y="2509"/>
              <a:ext cx="158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12" name="Group 18"/>
            <p:cNvGrpSpPr>
              <a:grpSpLocks/>
            </p:cNvGrpSpPr>
            <p:nvPr/>
          </p:nvGrpSpPr>
          <p:grpSpPr bwMode="auto">
            <a:xfrm>
              <a:off x="3296" y="2368"/>
              <a:ext cx="288" cy="283"/>
              <a:chOff x="2016" y="8208"/>
              <a:chExt cx="288" cy="288"/>
            </a:xfrm>
          </p:grpSpPr>
          <p:sp>
            <p:nvSpPr>
              <p:cNvPr id="127" name="AutoShape 19"/>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28" name="Line 20"/>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13" name="Rectangle 21"/>
            <p:cNvSpPr>
              <a:spLocks noChangeArrowheads="1"/>
            </p:cNvSpPr>
            <p:nvPr/>
          </p:nvSpPr>
          <p:spPr bwMode="auto">
            <a:xfrm>
              <a:off x="3728" y="2368"/>
              <a:ext cx="576" cy="28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nvGrpSpPr>
            <p:cNvPr id="14" name="Group 22"/>
            <p:cNvGrpSpPr>
              <a:grpSpLocks/>
            </p:cNvGrpSpPr>
            <p:nvPr/>
          </p:nvGrpSpPr>
          <p:grpSpPr bwMode="auto">
            <a:xfrm>
              <a:off x="4592" y="1379"/>
              <a:ext cx="432" cy="1843"/>
              <a:chOff x="2736" y="7200"/>
              <a:chExt cx="432" cy="1872"/>
            </a:xfrm>
          </p:grpSpPr>
          <p:cxnSp>
            <p:nvCxnSpPr>
              <p:cNvPr id="121" name="Line 23"/>
              <p:cNvCxnSpPr/>
              <p:nvPr/>
            </p:nvCxnSpPr>
            <p:spPr bwMode="auto">
              <a:xfrm>
                <a:off x="2736" y="806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2" name="Line 24"/>
              <p:cNvCxnSpPr/>
              <p:nvPr/>
            </p:nvCxnSpPr>
            <p:spPr bwMode="auto">
              <a:xfrm flipV="1">
                <a:off x="3024" y="7200"/>
                <a:ext cx="0" cy="864"/>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123" name="Line 25"/>
              <p:cNvCxnSpPr/>
              <p:nvPr/>
            </p:nvCxnSpPr>
            <p:spPr bwMode="auto">
              <a:xfrm flipV="1">
                <a:off x="2736" y="8064"/>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4" name="Line 26"/>
              <p:cNvCxnSpPr/>
              <p:nvPr/>
            </p:nvCxnSpPr>
            <p:spPr bwMode="auto">
              <a:xfrm>
                <a:off x="3024" y="864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5" name="Line 27"/>
              <p:cNvCxnSpPr/>
              <p:nvPr/>
            </p:nvCxnSpPr>
            <p:spPr bwMode="auto">
              <a:xfrm>
                <a:off x="2736" y="8496"/>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6" name="Rectangle 28"/>
              <p:cNvSpPr>
                <a:spLocks noChangeArrowheads="1"/>
              </p:cNvSpPr>
              <p:nvPr/>
            </p:nvSpPr>
            <p:spPr bwMode="auto">
              <a:xfrm>
                <a:off x="2880" y="7344"/>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cxnSp>
          <p:nvCxnSpPr>
            <p:cNvPr id="15" name="Line 29"/>
            <p:cNvCxnSpPr/>
            <p:nvPr/>
          </p:nvCxnSpPr>
          <p:spPr bwMode="auto">
            <a:xfrm>
              <a:off x="4880" y="2226"/>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16" name="Group 30"/>
            <p:cNvGrpSpPr>
              <a:grpSpLocks/>
            </p:cNvGrpSpPr>
            <p:nvPr/>
          </p:nvGrpSpPr>
          <p:grpSpPr bwMode="auto">
            <a:xfrm>
              <a:off x="5312" y="2374"/>
              <a:ext cx="576" cy="852"/>
              <a:chOff x="8208" y="2592"/>
              <a:chExt cx="576" cy="864"/>
            </a:xfrm>
          </p:grpSpPr>
          <p:sp>
            <p:nvSpPr>
              <p:cNvPr id="118" name="Rectangle 31"/>
              <p:cNvSpPr>
                <a:spLocks noChangeArrowheads="1"/>
              </p:cNvSpPr>
              <p:nvPr/>
            </p:nvSpPr>
            <p:spPr bwMode="auto">
              <a:xfrm>
                <a:off x="8352" y="331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19" name="Rectangle 32"/>
              <p:cNvSpPr>
                <a:spLocks noChangeArrowheads="1"/>
              </p:cNvSpPr>
              <p:nvPr/>
            </p:nvSpPr>
            <p:spPr bwMode="auto">
              <a:xfrm>
                <a:off x="8352" y="259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20" name="Oval 33"/>
              <p:cNvSpPr>
                <a:spLocks noChangeArrowheads="1"/>
              </p:cNvSpPr>
              <p:nvPr/>
            </p:nvSpPr>
            <p:spPr bwMode="auto">
              <a:xfrm>
                <a:off x="8208" y="2736"/>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grpSp>
        <p:cxnSp>
          <p:nvCxnSpPr>
            <p:cNvPr id="17" name="Line 34"/>
            <p:cNvCxnSpPr/>
            <p:nvPr/>
          </p:nvCxnSpPr>
          <p:spPr bwMode="auto">
            <a:xfrm>
              <a:off x="5456" y="3501"/>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8" name="Line 35"/>
            <p:cNvCxnSpPr/>
            <p:nvPr/>
          </p:nvCxnSpPr>
          <p:spPr bwMode="auto">
            <a:xfrm>
              <a:off x="4736" y="3218"/>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9" name="Line 36"/>
            <p:cNvCxnSpPr/>
            <p:nvPr/>
          </p:nvCxnSpPr>
          <p:spPr bwMode="auto">
            <a:xfrm>
              <a:off x="2864" y="3501"/>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20" name="Text Box 37"/>
            <p:cNvSpPr txBox="1">
              <a:spLocks noChangeArrowheads="1"/>
            </p:cNvSpPr>
            <p:nvPr/>
          </p:nvSpPr>
          <p:spPr bwMode="auto">
            <a:xfrm>
              <a:off x="1280" y="2368"/>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Б</a:t>
              </a:r>
              <a:endParaRPr lang="ru-RU" sz="1000">
                <a:effectLst/>
                <a:latin typeface="Times New Roman"/>
                <a:ea typeface="Times New Roman"/>
              </a:endParaRPr>
            </a:p>
          </p:txBody>
        </p:sp>
        <p:sp>
          <p:nvSpPr>
            <p:cNvPr id="21" name="Text Box 38"/>
            <p:cNvSpPr txBox="1">
              <a:spLocks noChangeArrowheads="1"/>
            </p:cNvSpPr>
            <p:nvPr/>
          </p:nvSpPr>
          <p:spPr bwMode="auto">
            <a:xfrm>
              <a:off x="1712" y="2793"/>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22" name="Text Box 39"/>
            <p:cNvSpPr txBox="1">
              <a:spLocks noChangeArrowheads="1"/>
            </p:cNvSpPr>
            <p:nvPr/>
          </p:nvSpPr>
          <p:spPr bwMode="auto">
            <a:xfrm>
              <a:off x="2720" y="2793"/>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Т</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23" name="Text Box 40"/>
            <p:cNvSpPr txBox="1">
              <a:spLocks noChangeArrowheads="1"/>
            </p:cNvSpPr>
            <p:nvPr/>
          </p:nvSpPr>
          <p:spPr bwMode="auto">
            <a:xfrm>
              <a:off x="2864" y="1376"/>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К</a:t>
              </a:r>
              <a:endParaRPr lang="ru-RU" sz="1000">
                <a:effectLst/>
                <a:latin typeface="Times New Roman"/>
                <a:ea typeface="Times New Roman"/>
              </a:endParaRPr>
            </a:p>
          </p:txBody>
        </p:sp>
        <p:sp>
          <p:nvSpPr>
            <p:cNvPr id="24" name="Text Box 41"/>
            <p:cNvSpPr txBox="1">
              <a:spLocks noChangeArrowheads="1"/>
            </p:cNvSpPr>
            <p:nvPr/>
          </p:nvSpPr>
          <p:spPr bwMode="auto">
            <a:xfrm>
              <a:off x="3152" y="1943"/>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25" name="Text Box 42"/>
            <p:cNvSpPr txBox="1">
              <a:spLocks noChangeArrowheads="1"/>
            </p:cNvSpPr>
            <p:nvPr/>
          </p:nvSpPr>
          <p:spPr bwMode="auto">
            <a:xfrm>
              <a:off x="4592" y="2509"/>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Т</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26" name="Text Box 43"/>
            <p:cNvSpPr txBox="1">
              <a:spLocks noChangeArrowheads="1"/>
            </p:cNvSpPr>
            <p:nvPr/>
          </p:nvSpPr>
          <p:spPr bwMode="auto">
            <a:xfrm>
              <a:off x="4160" y="1660"/>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К</a:t>
              </a:r>
              <a:endParaRPr lang="ru-RU" sz="1000">
                <a:effectLst/>
                <a:latin typeface="Times New Roman"/>
                <a:ea typeface="Times New Roman"/>
              </a:endParaRPr>
            </a:p>
          </p:txBody>
        </p:sp>
        <p:cxnSp>
          <p:nvCxnSpPr>
            <p:cNvPr id="27" name="Line 44"/>
            <p:cNvCxnSpPr/>
            <p:nvPr/>
          </p:nvCxnSpPr>
          <p:spPr bwMode="auto">
            <a:xfrm>
              <a:off x="10362" y="5243"/>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8" name="Text Box 45"/>
            <p:cNvSpPr txBox="1">
              <a:spLocks noChangeArrowheads="1"/>
            </p:cNvSpPr>
            <p:nvPr/>
          </p:nvSpPr>
          <p:spPr bwMode="auto">
            <a:xfrm>
              <a:off x="6618" y="463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29" name="Text Box 46"/>
            <p:cNvSpPr txBox="1">
              <a:spLocks noChangeArrowheads="1"/>
            </p:cNvSpPr>
            <p:nvPr/>
          </p:nvSpPr>
          <p:spPr bwMode="auto">
            <a:xfrm>
              <a:off x="6474" y="3371"/>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1</a:t>
              </a:r>
              <a:endParaRPr lang="ru-RU" sz="1000">
                <a:effectLst/>
                <a:latin typeface="Times New Roman"/>
                <a:ea typeface="Times New Roman"/>
              </a:endParaRPr>
            </a:p>
          </p:txBody>
        </p:sp>
        <p:cxnSp>
          <p:nvCxnSpPr>
            <p:cNvPr id="30" name="Line 47"/>
            <p:cNvCxnSpPr/>
            <p:nvPr/>
          </p:nvCxnSpPr>
          <p:spPr bwMode="auto">
            <a:xfrm>
              <a:off x="5754" y="4091"/>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31" name="Group 48"/>
            <p:cNvGrpSpPr>
              <a:grpSpLocks/>
            </p:cNvGrpSpPr>
            <p:nvPr/>
          </p:nvGrpSpPr>
          <p:grpSpPr bwMode="auto">
            <a:xfrm>
              <a:off x="6906" y="2939"/>
              <a:ext cx="432" cy="1872"/>
              <a:chOff x="2736" y="7200"/>
              <a:chExt cx="432" cy="1872"/>
            </a:xfrm>
          </p:grpSpPr>
          <p:cxnSp>
            <p:nvCxnSpPr>
              <p:cNvPr id="112" name="Line 49"/>
              <p:cNvCxnSpPr/>
              <p:nvPr/>
            </p:nvCxnSpPr>
            <p:spPr bwMode="auto">
              <a:xfrm>
                <a:off x="2736" y="806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3" name="Line 50"/>
              <p:cNvCxnSpPr/>
              <p:nvPr/>
            </p:nvCxnSpPr>
            <p:spPr bwMode="auto">
              <a:xfrm flipV="1">
                <a:off x="3024" y="7200"/>
                <a:ext cx="0" cy="864"/>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114" name="Line 51"/>
              <p:cNvCxnSpPr/>
              <p:nvPr/>
            </p:nvCxnSpPr>
            <p:spPr bwMode="auto">
              <a:xfrm flipV="1">
                <a:off x="2736" y="8064"/>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5" name="Line 52"/>
              <p:cNvCxnSpPr/>
              <p:nvPr/>
            </p:nvCxnSpPr>
            <p:spPr bwMode="auto">
              <a:xfrm>
                <a:off x="3024" y="864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6" name="Line 53"/>
              <p:cNvCxnSpPr/>
              <p:nvPr/>
            </p:nvCxnSpPr>
            <p:spPr bwMode="auto">
              <a:xfrm>
                <a:off x="2736" y="8496"/>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17" name="Rectangle 54"/>
              <p:cNvSpPr>
                <a:spLocks noChangeArrowheads="1"/>
              </p:cNvSpPr>
              <p:nvPr/>
            </p:nvSpPr>
            <p:spPr bwMode="auto">
              <a:xfrm>
                <a:off x="2880" y="7344"/>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grpSp>
          <p:nvGrpSpPr>
            <p:cNvPr id="32" name="Group 55"/>
            <p:cNvGrpSpPr>
              <a:grpSpLocks/>
            </p:cNvGrpSpPr>
            <p:nvPr/>
          </p:nvGrpSpPr>
          <p:grpSpPr bwMode="auto">
            <a:xfrm>
              <a:off x="6186" y="3947"/>
              <a:ext cx="288" cy="288"/>
              <a:chOff x="2016" y="8208"/>
              <a:chExt cx="288" cy="288"/>
            </a:xfrm>
          </p:grpSpPr>
          <p:sp>
            <p:nvSpPr>
              <p:cNvPr id="110" name="AutoShape 56"/>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11" name="Line 57"/>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33" name="Line 58"/>
            <p:cNvCxnSpPr/>
            <p:nvPr/>
          </p:nvCxnSpPr>
          <p:spPr bwMode="auto">
            <a:xfrm>
              <a:off x="7194" y="3803"/>
              <a:ext cx="158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34" name="Group 59"/>
            <p:cNvGrpSpPr>
              <a:grpSpLocks/>
            </p:cNvGrpSpPr>
            <p:nvPr/>
          </p:nvGrpSpPr>
          <p:grpSpPr bwMode="auto">
            <a:xfrm>
              <a:off x="7482" y="3659"/>
              <a:ext cx="288" cy="288"/>
              <a:chOff x="2016" y="8208"/>
              <a:chExt cx="288" cy="288"/>
            </a:xfrm>
          </p:grpSpPr>
          <p:sp>
            <p:nvSpPr>
              <p:cNvPr id="108" name="AutoShape 60"/>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09" name="Line 61"/>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35" name="Rectangle 62"/>
            <p:cNvSpPr>
              <a:spLocks noChangeArrowheads="1"/>
            </p:cNvSpPr>
            <p:nvPr/>
          </p:nvSpPr>
          <p:spPr bwMode="auto">
            <a:xfrm>
              <a:off x="7914" y="3659"/>
              <a:ext cx="576" cy="28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nvGrpSpPr>
            <p:cNvPr id="36" name="Group 63"/>
            <p:cNvGrpSpPr>
              <a:grpSpLocks/>
            </p:cNvGrpSpPr>
            <p:nvPr/>
          </p:nvGrpSpPr>
          <p:grpSpPr bwMode="auto">
            <a:xfrm>
              <a:off x="8778" y="2651"/>
              <a:ext cx="432" cy="1872"/>
              <a:chOff x="2736" y="7200"/>
              <a:chExt cx="432" cy="1872"/>
            </a:xfrm>
          </p:grpSpPr>
          <p:cxnSp>
            <p:nvCxnSpPr>
              <p:cNvPr id="102" name="Line 64"/>
              <p:cNvCxnSpPr/>
              <p:nvPr/>
            </p:nvCxnSpPr>
            <p:spPr bwMode="auto">
              <a:xfrm>
                <a:off x="2736" y="806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3" name="Line 65"/>
              <p:cNvCxnSpPr/>
              <p:nvPr/>
            </p:nvCxnSpPr>
            <p:spPr bwMode="auto">
              <a:xfrm flipV="1">
                <a:off x="3024" y="7200"/>
                <a:ext cx="0" cy="864"/>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104" name="Line 66"/>
              <p:cNvCxnSpPr/>
              <p:nvPr/>
            </p:nvCxnSpPr>
            <p:spPr bwMode="auto">
              <a:xfrm flipV="1">
                <a:off x="2736" y="8064"/>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5" name="Line 67"/>
              <p:cNvCxnSpPr/>
              <p:nvPr/>
            </p:nvCxnSpPr>
            <p:spPr bwMode="auto">
              <a:xfrm>
                <a:off x="3024" y="864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6" name="Line 68"/>
              <p:cNvCxnSpPr/>
              <p:nvPr/>
            </p:nvCxnSpPr>
            <p:spPr bwMode="auto">
              <a:xfrm>
                <a:off x="2736" y="8496"/>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07" name="Rectangle 69"/>
              <p:cNvSpPr>
                <a:spLocks noChangeArrowheads="1"/>
              </p:cNvSpPr>
              <p:nvPr/>
            </p:nvSpPr>
            <p:spPr bwMode="auto">
              <a:xfrm>
                <a:off x="2880" y="7344"/>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cxnSp>
          <p:nvCxnSpPr>
            <p:cNvPr id="37" name="Line 70"/>
            <p:cNvCxnSpPr/>
            <p:nvPr/>
          </p:nvCxnSpPr>
          <p:spPr bwMode="auto">
            <a:xfrm>
              <a:off x="7050" y="4810"/>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nvGrpSpPr>
            <p:cNvPr id="38" name="Group 71"/>
            <p:cNvGrpSpPr>
              <a:grpSpLocks/>
            </p:cNvGrpSpPr>
            <p:nvPr/>
          </p:nvGrpSpPr>
          <p:grpSpPr bwMode="auto">
            <a:xfrm>
              <a:off x="10074" y="4443"/>
              <a:ext cx="576" cy="864"/>
              <a:chOff x="8208" y="2592"/>
              <a:chExt cx="576" cy="864"/>
            </a:xfrm>
          </p:grpSpPr>
          <p:sp>
            <p:nvSpPr>
              <p:cNvPr id="99" name="Rectangle 72"/>
              <p:cNvSpPr>
                <a:spLocks noChangeArrowheads="1"/>
              </p:cNvSpPr>
              <p:nvPr/>
            </p:nvSpPr>
            <p:spPr bwMode="auto">
              <a:xfrm>
                <a:off x="8352" y="331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00" name="Rectangle 73"/>
              <p:cNvSpPr>
                <a:spLocks noChangeArrowheads="1"/>
              </p:cNvSpPr>
              <p:nvPr/>
            </p:nvSpPr>
            <p:spPr bwMode="auto">
              <a:xfrm>
                <a:off x="8352" y="259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01" name="Oval 74"/>
              <p:cNvSpPr>
                <a:spLocks noChangeArrowheads="1"/>
              </p:cNvSpPr>
              <p:nvPr/>
            </p:nvSpPr>
            <p:spPr bwMode="auto">
              <a:xfrm>
                <a:off x="8208" y="2736"/>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grpSp>
        <p:cxnSp>
          <p:nvCxnSpPr>
            <p:cNvPr id="39" name="Line 75"/>
            <p:cNvCxnSpPr/>
            <p:nvPr/>
          </p:nvCxnSpPr>
          <p:spPr bwMode="auto">
            <a:xfrm>
              <a:off x="10218" y="5531"/>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40" name="Line 76"/>
            <p:cNvCxnSpPr/>
            <p:nvPr/>
          </p:nvCxnSpPr>
          <p:spPr bwMode="auto">
            <a:xfrm>
              <a:off x="8202" y="4875"/>
              <a:ext cx="576" cy="0"/>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41" name="Line 77"/>
            <p:cNvCxnSpPr/>
            <p:nvPr/>
          </p:nvCxnSpPr>
          <p:spPr bwMode="auto">
            <a:xfrm>
              <a:off x="8778" y="4875"/>
              <a:ext cx="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78"/>
            <p:cNvCxnSpPr/>
            <p:nvPr/>
          </p:nvCxnSpPr>
          <p:spPr bwMode="auto">
            <a:xfrm flipV="1">
              <a:off x="8778" y="4731"/>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3" name="Rectangle 79"/>
            <p:cNvSpPr>
              <a:spLocks noChangeArrowheads="1"/>
            </p:cNvSpPr>
            <p:nvPr/>
          </p:nvSpPr>
          <p:spPr bwMode="auto">
            <a:xfrm>
              <a:off x="8634" y="4443"/>
              <a:ext cx="864" cy="86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44" name="Line 80"/>
            <p:cNvCxnSpPr/>
            <p:nvPr/>
          </p:nvCxnSpPr>
          <p:spPr bwMode="auto">
            <a:xfrm>
              <a:off x="8922" y="5307"/>
              <a:ext cx="0"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81"/>
            <p:cNvCxnSpPr/>
            <p:nvPr/>
          </p:nvCxnSpPr>
          <p:spPr bwMode="auto">
            <a:xfrm>
              <a:off x="8778" y="5451"/>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46" name="Text Box 82"/>
            <p:cNvSpPr txBox="1">
              <a:spLocks noChangeArrowheads="1"/>
            </p:cNvSpPr>
            <p:nvPr/>
          </p:nvSpPr>
          <p:spPr bwMode="auto">
            <a:xfrm>
              <a:off x="5610" y="365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Б</a:t>
              </a:r>
              <a:endParaRPr lang="ru-RU" sz="1000">
                <a:effectLst/>
                <a:latin typeface="Times New Roman"/>
                <a:ea typeface="Times New Roman"/>
              </a:endParaRPr>
            </a:p>
          </p:txBody>
        </p:sp>
        <p:sp>
          <p:nvSpPr>
            <p:cNvPr id="47" name="Text Box 83"/>
            <p:cNvSpPr txBox="1">
              <a:spLocks noChangeArrowheads="1"/>
            </p:cNvSpPr>
            <p:nvPr/>
          </p:nvSpPr>
          <p:spPr bwMode="auto">
            <a:xfrm>
              <a:off x="6042" y="4091"/>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48" name="Text Box 84"/>
            <p:cNvSpPr txBox="1">
              <a:spLocks noChangeArrowheads="1"/>
            </p:cNvSpPr>
            <p:nvPr/>
          </p:nvSpPr>
          <p:spPr bwMode="auto">
            <a:xfrm>
              <a:off x="7050" y="2651"/>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К</a:t>
              </a:r>
              <a:endParaRPr lang="ru-RU" sz="1000">
                <a:effectLst/>
                <a:latin typeface="Times New Roman"/>
                <a:ea typeface="Times New Roman"/>
              </a:endParaRPr>
            </a:p>
          </p:txBody>
        </p:sp>
        <p:sp>
          <p:nvSpPr>
            <p:cNvPr id="49" name="Text Box 85"/>
            <p:cNvSpPr txBox="1">
              <a:spLocks noChangeArrowheads="1"/>
            </p:cNvSpPr>
            <p:nvPr/>
          </p:nvSpPr>
          <p:spPr bwMode="auto">
            <a:xfrm>
              <a:off x="7050" y="4091"/>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Т</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50" name="Text Box 86"/>
            <p:cNvSpPr txBox="1">
              <a:spLocks noChangeArrowheads="1"/>
            </p:cNvSpPr>
            <p:nvPr/>
          </p:nvSpPr>
          <p:spPr bwMode="auto">
            <a:xfrm>
              <a:off x="7338" y="3227"/>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51" name="Text Box 87"/>
            <p:cNvSpPr txBox="1">
              <a:spLocks noChangeArrowheads="1"/>
            </p:cNvSpPr>
            <p:nvPr/>
          </p:nvSpPr>
          <p:spPr bwMode="auto">
            <a:xfrm>
              <a:off x="8922" y="2507"/>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Реле</a:t>
              </a:r>
              <a:endParaRPr lang="ru-RU" sz="1000">
                <a:effectLst/>
                <a:latin typeface="Times New Roman"/>
                <a:ea typeface="Times New Roman"/>
              </a:endParaRPr>
            </a:p>
          </p:txBody>
        </p:sp>
        <p:sp>
          <p:nvSpPr>
            <p:cNvPr id="52" name="Text Box 88"/>
            <p:cNvSpPr txBox="1">
              <a:spLocks noChangeArrowheads="1"/>
            </p:cNvSpPr>
            <p:nvPr/>
          </p:nvSpPr>
          <p:spPr bwMode="auto">
            <a:xfrm>
              <a:off x="8346" y="293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К</a:t>
              </a:r>
              <a:endParaRPr lang="ru-RU" sz="1000">
                <a:effectLst/>
                <a:latin typeface="Times New Roman"/>
                <a:ea typeface="Times New Roman"/>
              </a:endParaRPr>
            </a:p>
          </p:txBody>
        </p:sp>
        <p:sp>
          <p:nvSpPr>
            <p:cNvPr id="53" name="Text Box 89"/>
            <p:cNvSpPr txBox="1">
              <a:spLocks noChangeArrowheads="1"/>
            </p:cNvSpPr>
            <p:nvPr/>
          </p:nvSpPr>
          <p:spPr bwMode="auto">
            <a:xfrm>
              <a:off x="7770" y="3947"/>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Б</a:t>
              </a:r>
              <a:endParaRPr lang="ru-RU" sz="1000">
                <a:effectLst/>
                <a:latin typeface="Times New Roman"/>
                <a:ea typeface="Times New Roman"/>
              </a:endParaRPr>
            </a:p>
          </p:txBody>
        </p:sp>
        <p:sp>
          <p:nvSpPr>
            <p:cNvPr id="54" name="Text Box 90"/>
            <p:cNvSpPr txBox="1">
              <a:spLocks noChangeArrowheads="1"/>
            </p:cNvSpPr>
            <p:nvPr/>
          </p:nvSpPr>
          <p:spPr bwMode="auto">
            <a:xfrm>
              <a:off x="7770" y="4811"/>
              <a:ext cx="72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Д</a:t>
              </a:r>
              <a:endParaRPr lang="ru-RU" sz="1000">
                <a:effectLst/>
                <a:latin typeface="Times New Roman"/>
                <a:ea typeface="Times New Roman"/>
              </a:endParaRPr>
            </a:p>
          </p:txBody>
        </p:sp>
        <p:sp>
          <p:nvSpPr>
            <p:cNvPr id="55" name="Text Box 91"/>
            <p:cNvSpPr txBox="1">
              <a:spLocks noChangeArrowheads="1"/>
            </p:cNvSpPr>
            <p:nvPr/>
          </p:nvSpPr>
          <p:spPr bwMode="auto">
            <a:xfrm>
              <a:off x="8778" y="3803"/>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Т</a:t>
              </a:r>
              <a:r>
                <a:rPr lang="ru-RU" sz="1150" baseline="-25000">
                  <a:effectLst/>
                  <a:latin typeface="Arial"/>
                  <a:ea typeface="Times New Roman"/>
                  <a:cs typeface="Times New Roman"/>
                </a:rPr>
                <a:t>2</a:t>
              </a:r>
              <a:endParaRPr lang="ru-RU" sz="1000">
                <a:effectLst/>
                <a:latin typeface="Times New Roman"/>
                <a:ea typeface="Times New Roman"/>
              </a:endParaRPr>
            </a:p>
          </p:txBody>
        </p:sp>
        <p:grpSp>
          <p:nvGrpSpPr>
            <p:cNvPr id="56" name="Group 92"/>
            <p:cNvGrpSpPr>
              <a:grpSpLocks/>
            </p:cNvGrpSpPr>
            <p:nvPr/>
          </p:nvGrpSpPr>
          <p:grpSpPr bwMode="auto">
            <a:xfrm>
              <a:off x="9066" y="4170"/>
              <a:ext cx="1296" cy="720"/>
              <a:chOff x="6048" y="11952"/>
              <a:chExt cx="1296" cy="720"/>
            </a:xfrm>
          </p:grpSpPr>
          <p:cxnSp>
            <p:nvCxnSpPr>
              <p:cNvPr id="95" name="Line 93"/>
              <p:cNvCxnSpPr/>
              <p:nvPr/>
            </p:nvCxnSpPr>
            <p:spPr bwMode="auto">
              <a:xfrm>
                <a:off x="6048" y="1267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6" name="Line 94"/>
              <p:cNvCxnSpPr/>
              <p:nvPr/>
            </p:nvCxnSpPr>
            <p:spPr bwMode="auto">
              <a:xfrm flipV="1">
                <a:off x="6768" y="11952"/>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7" name="Line 95"/>
              <p:cNvCxnSpPr/>
              <p:nvPr/>
            </p:nvCxnSpPr>
            <p:spPr bwMode="auto">
              <a:xfrm>
                <a:off x="6768" y="11952"/>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8" name="Line 96"/>
              <p:cNvCxnSpPr/>
              <p:nvPr/>
            </p:nvCxnSpPr>
            <p:spPr bwMode="auto">
              <a:xfrm>
                <a:off x="7344" y="1195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57" name="Line 97"/>
            <p:cNvCxnSpPr/>
            <p:nvPr/>
          </p:nvCxnSpPr>
          <p:spPr bwMode="auto">
            <a:xfrm>
              <a:off x="1546" y="5409"/>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98"/>
            <p:cNvCxnSpPr/>
            <p:nvPr/>
          </p:nvCxnSpPr>
          <p:spPr bwMode="auto">
            <a:xfrm>
              <a:off x="2698" y="5121"/>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9" name="Line 99"/>
            <p:cNvCxnSpPr/>
            <p:nvPr/>
          </p:nvCxnSpPr>
          <p:spPr bwMode="auto">
            <a:xfrm flipV="1">
              <a:off x="2986" y="4257"/>
              <a:ext cx="0" cy="864"/>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cxnSp>
          <p:nvCxnSpPr>
            <p:cNvPr id="60" name="Line 100"/>
            <p:cNvCxnSpPr/>
            <p:nvPr/>
          </p:nvCxnSpPr>
          <p:spPr bwMode="auto">
            <a:xfrm flipV="1">
              <a:off x="2698" y="5121"/>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1" name="Line 101"/>
            <p:cNvCxnSpPr/>
            <p:nvPr/>
          </p:nvCxnSpPr>
          <p:spPr bwMode="auto">
            <a:xfrm>
              <a:off x="2986" y="569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2" name="Line 102"/>
            <p:cNvCxnSpPr/>
            <p:nvPr/>
          </p:nvCxnSpPr>
          <p:spPr bwMode="auto">
            <a:xfrm>
              <a:off x="2698" y="5553"/>
              <a:ext cx="288" cy="14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3" name="Rectangle 103"/>
            <p:cNvSpPr>
              <a:spLocks noChangeArrowheads="1"/>
            </p:cNvSpPr>
            <p:nvPr/>
          </p:nvSpPr>
          <p:spPr bwMode="auto">
            <a:xfrm>
              <a:off x="2842" y="4401"/>
              <a:ext cx="28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nvGrpSpPr>
            <p:cNvPr id="64" name="Group 104"/>
            <p:cNvGrpSpPr>
              <a:grpSpLocks/>
            </p:cNvGrpSpPr>
            <p:nvPr/>
          </p:nvGrpSpPr>
          <p:grpSpPr bwMode="auto">
            <a:xfrm>
              <a:off x="1978" y="5265"/>
              <a:ext cx="288" cy="288"/>
              <a:chOff x="2016" y="8208"/>
              <a:chExt cx="288" cy="288"/>
            </a:xfrm>
          </p:grpSpPr>
          <p:sp>
            <p:nvSpPr>
              <p:cNvPr id="93" name="AutoShape 105"/>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94" name="Line 106"/>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65" name="Line 107"/>
            <p:cNvCxnSpPr/>
            <p:nvPr/>
          </p:nvCxnSpPr>
          <p:spPr bwMode="auto">
            <a:xfrm>
              <a:off x="2986" y="5121"/>
              <a:ext cx="158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66" name="Group 108"/>
            <p:cNvGrpSpPr>
              <a:grpSpLocks/>
            </p:cNvGrpSpPr>
            <p:nvPr/>
          </p:nvGrpSpPr>
          <p:grpSpPr bwMode="auto">
            <a:xfrm>
              <a:off x="3274" y="4977"/>
              <a:ext cx="288" cy="288"/>
              <a:chOff x="2016" y="8208"/>
              <a:chExt cx="288" cy="288"/>
            </a:xfrm>
          </p:grpSpPr>
          <p:sp>
            <p:nvSpPr>
              <p:cNvPr id="91" name="AutoShape 109"/>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92" name="Line 110"/>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67" name="Rectangle 111"/>
            <p:cNvSpPr>
              <a:spLocks noChangeArrowheads="1"/>
            </p:cNvSpPr>
            <p:nvPr/>
          </p:nvSpPr>
          <p:spPr bwMode="auto">
            <a:xfrm>
              <a:off x="3706" y="4977"/>
              <a:ext cx="576" cy="28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grpSp>
          <p:nvGrpSpPr>
            <p:cNvPr id="68" name="Group 112"/>
            <p:cNvGrpSpPr>
              <a:grpSpLocks/>
            </p:cNvGrpSpPr>
            <p:nvPr/>
          </p:nvGrpSpPr>
          <p:grpSpPr bwMode="auto">
            <a:xfrm>
              <a:off x="4479" y="5553"/>
              <a:ext cx="576" cy="864"/>
              <a:chOff x="8208" y="2592"/>
              <a:chExt cx="576" cy="864"/>
            </a:xfrm>
          </p:grpSpPr>
          <p:sp>
            <p:nvSpPr>
              <p:cNvPr id="88" name="Rectangle 113"/>
              <p:cNvSpPr>
                <a:spLocks noChangeArrowheads="1"/>
              </p:cNvSpPr>
              <p:nvPr/>
            </p:nvSpPr>
            <p:spPr bwMode="auto">
              <a:xfrm>
                <a:off x="8352" y="331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89" name="Rectangle 114"/>
              <p:cNvSpPr>
                <a:spLocks noChangeArrowheads="1"/>
              </p:cNvSpPr>
              <p:nvPr/>
            </p:nvSpPr>
            <p:spPr bwMode="auto">
              <a:xfrm>
                <a:off x="8352" y="2592"/>
                <a:ext cx="288"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90" name="Oval 115"/>
              <p:cNvSpPr>
                <a:spLocks noChangeArrowheads="1"/>
              </p:cNvSpPr>
              <p:nvPr/>
            </p:nvSpPr>
            <p:spPr bwMode="auto">
              <a:xfrm>
                <a:off x="8208" y="2736"/>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Д</a:t>
                </a:r>
                <a:endParaRPr lang="ru-RU" sz="1200" b="1">
                  <a:effectLst/>
                  <a:latin typeface="Times New Roman"/>
                  <a:ea typeface="Times New Roman"/>
                </a:endParaRPr>
              </a:p>
            </p:txBody>
          </p:sp>
        </p:grpSp>
        <p:cxnSp>
          <p:nvCxnSpPr>
            <p:cNvPr id="69" name="Line 116"/>
            <p:cNvCxnSpPr/>
            <p:nvPr/>
          </p:nvCxnSpPr>
          <p:spPr bwMode="auto">
            <a:xfrm>
              <a:off x="4623" y="6705"/>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70" name="Line 117"/>
            <p:cNvCxnSpPr/>
            <p:nvPr/>
          </p:nvCxnSpPr>
          <p:spPr bwMode="auto">
            <a:xfrm>
              <a:off x="2842" y="6129"/>
              <a:ext cx="2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71" name="Line 118"/>
            <p:cNvCxnSpPr/>
            <p:nvPr/>
          </p:nvCxnSpPr>
          <p:spPr bwMode="auto">
            <a:xfrm>
              <a:off x="4570" y="5409"/>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2" name="Line 119"/>
            <p:cNvCxnSpPr/>
            <p:nvPr/>
          </p:nvCxnSpPr>
          <p:spPr bwMode="auto">
            <a:xfrm>
              <a:off x="4570" y="5121"/>
              <a:ext cx="144"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3" name="Line 120"/>
            <p:cNvCxnSpPr/>
            <p:nvPr/>
          </p:nvCxnSpPr>
          <p:spPr bwMode="auto">
            <a:xfrm flipV="1">
              <a:off x="4858" y="4689"/>
              <a:ext cx="0" cy="720"/>
            </a:xfrm>
            <a:prstGeom prst="line">
              <a:avLst/>
            </a:prstGeom>
            <a:noFill/>
            <a:ln w="9525">
              <a:solidFill>
                <a:srgbClr val="000000"/>
              </a:solidFill>
              <a:round/>
              <a:headEnd/>
              <a:tailEnd type="oval" w="sm" len="sm"/>
            </a:ln>
            <a:extLst>
              <a:ext uri="{909E8E84-426E-40DD-AFC4-6F175D3DCCD1}">
                <a14:hiddenFill xmlns:a14="http://schemas.microsoft.com/office/drawing/2010/main">
                  <a:noFill/>
                </a14:hiddenFill>
              </a:ext>
            </a:extLst>
          </p:spPr>
        </p:cxnSp>
        <p:sp>
          <p:nvSpPr>
            <p:cNvPr id="74" name="AutoShape 121"/>
            <p:cNvSpPr>
              <a:spLocks noChangeArrowheads="1"/>
            </p:cNvSpPr>
            <p:nvPr/>
          </p:nvSpPr>
          <p:spPr bwMode="auto">
            <a:xfrm rot="10800000" flipH="1">
              <a:off x="4714" y="5089"/>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75" name="Text Box 122"/>
            <p:cNvSpPr txBox="1">
              <a:spLocks noChangeArrowheads="1"/>
            </p:cNvSpPr>
            <p:nvPr/>
          </p:nvSpPr>
          <p:spPr bwMode="auto">
            <a:xfrm>
              <a:off x="1258" y="4977"/>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Б</a:t>
              </a:r>
              <a:endParaRPr lang="ru-RU" sz="1000">
                <a:effectLst/>
                <a:latin typeface="Times New Roman"/>
                <a:ea typeface="Times New Roman"/>
              </a:endParaRPr>
            </a:p>
          </p:txBody>
        </p:sp>
        <p:sp>
          <p:nvSpPr>
            <p:cNvPr id="76" name="Text Box 123"/>
            <p:cNvSpPr txBox="1">
              <a:spLocks noChangeArrowheads="1"/>
            </p:cNvSpPr>
            <p:nvPr/>
          </p:nvSpPr>
          <p:spPr bwMode="auto">
            <a:xfrm>
              <a:off x="2842" y="396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К</a:t>
              </a:r>
              <a:endParaRPr lang="ru-RU" sz="1000">
                <a:effectLst/>
                <a:latin typeface="Times New Roman"/>
                <a:ea typeface="Times New Roman"/>
              </a:endParaRPr>
            </a:p>
          </p:txBody>
        </p:sp>
        <p:sp>
          <p:nvSpPr>
            <p:cNvPr id="77" name="Text Box 124"/>
            <p:cNvSpPr txBox="1">
              <a:spLocks noChangeArrowheads="1"/>
            </p:cNvSpPr>
            <p:nvPr/>
          </p:nvSpPr>
          <p:spPr bwMode="auto">
            <a:xfrm>
              <a:off x="1690" y="540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78" name="Text Box 125"/>
            <p:cNvSpPr txBox="1">
              <a:spLocks noChangeArrowheads="1"/>
            </p:cNvSpPr>
            <p:nvPr/>
          </p:nvSpPr>
          <p:spPr bwMode="auto">
            <a:xfrm>
              <a:off x="2698" y="540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Т</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79" name="Text Box 126"/>
            <p:cNvSpPr txBox="1">
              <a:spLocks noChangeArrowheads="1"/>
            </p:cNvSpPr>
            <p:nvPr/>
          </p:nvSpPr>
          <p:spPr bwMode="auto">
            <a:xfrm>
              <a:off x="3130" y="454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Д</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80" name="Text Box 127"/>
            <p:cNvSpPr txBox="1">
              <a:spLocks noChangeArrowheads="1"/>
            </p:cNvSpPr>
            <p:nvPr/>
          </p:nvSpPr>
          <p:spPr bwMode="auto">
            <a:xfrm>
              <a:off x="3562" y="5265"/>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81" name="Text Box 128"/>
            <p:cNvSpPr txBox="1">
              <a:spLocks noChangeArrowheads="1"/>
            </p:cNvSpPr>
            <p:nvPr/>
          </p:nvSpPr>
          <p:spPr bwMode="auto">
            <a:xfrm>
              <a:off x="4714" y="4369"/>
              <a:ext cx="72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U</a:t>
              </a:r>
              <a:r>
                <a:rPr lang="ru-RU" sz="1150" baseline="-25000">
                  <a:effectLst/>
                  <a:latin typeface="Arial"/>
                  <a:ea typeface="Times New Roman"/>
                  <a:cs typeface="Times New Roman"/>
                </a:rPr>
                <a:t>Д</a:t>
              </a:r>
              <a:endParaRPr lang="ru-RU" sz="1000">
                <a:effectLst/>
                <a:latin typeface="Times New Roman"/>
                <a:ea typeface="Times New Roman"/>
              </a:endParaRPr>
            </a:p>
          </p:txBody>
        </p:sp>
        <p:cxnSp>
          <p:nvCxnSpPr>
            <p:cNvPr id="82" name="Line 129"/>
            <p:cNvCxnSpPr/>
            <p:nvPr/>
          </p:nvCxnSpPr>
          <p:spPr bwMode="auto">
            <a:xfrm flipV="1">
              <a:off x="4752" y="6417"/>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83" name="Text Box 130"/>
            <p:cNvSpPr txBox="1">
              <a:spLocks noChangeArrowheads="1"/>
            </p:cNvSpPr>
            <p:nvPr/>
          </p:nvSpPr>
          <p:spPr bwMode="auto">
            <a:xfrm>
              <a:off x="1420" y="3419"/>
              <a:ext cx="710"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1350">
                  <a:effectLst/>
                  <a:latin typeface="Times New Roman"/>
                  <a:ea typeface="Times New Roman"/>
                </a:rPr>
                <a:t>а</a:t>
              </a:r>
              <a:r>
                <a:rPr lang="ru-RU" sz="1350">
                  <a:effectLst/>
                  <a:latin typeface="Times New Roman"/>
                  <a:ea typeface="Times New Roman"/>
                </a:rPr>
                <a:t>)</a:t>
              </a:r>
              <a:endParaRPr lang="ru-RU" sz="1000">
                <a:effectLst/>
                <a:latin typeface="Times New Roman"/>
                <a:ea typeface="Times New Roman"/>
              </a:endParaRPr>
            </a:p>
          </p:txBody>
        </p:sp>
        <p:sp>
          <p:nvSpPr>
            <p:cNvPr id="84" name="Text Box 131"/>
            <p:cNvSpPr txBox="1">
              <a:spLocks noChangeArrowheads="1"/>
            </p:cNvSpPr>
            <p:nvPr/>
          </p:nvSpPr>
          <p:spPr bwMode="auto">
            <a:xfrm>
              <a:off x="1562" y="6259"/>
              <a:ext cx="720"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1350">
                  <a:effectLst/>
                  <a:latin typeface="Times New Roman"/>
                  <a:ea typeface="Times New Roman"/>
                </a:rPr>
                <a:t>с</a:t>
              </a:r>
              <a:r>
                <a:rPr lang="ru-RU" sz="1350">
                  <a:effectLst/>
                  <a:latin typeface="Times New Roman"/>
                  <a:ea typeface="Times New Roman"/>
                </a:rPr>
                <a:t>)</a:t>
              </a:r>
              <a:endParaRPr lang="ru-RU" sz="1000">
                <a:effectLst/>
                <a:latin typeface="Times New Roman"/>
                <a:ea typeface="Times New Roman"/>
              </a:endParaRPr>
            </a:p>
          </p:txBody>
        </p:sp>
        <p:sp>
          <p:nvSpPr>
            <p:cNvPr id="85" name="Text Box 132"/>
            <p:cNvSpPr txBox="1">
              <a:spLocks noChangeArrowheads="1"/>
            </p:cNvSpPr>
            <p:nvPr/>
          </p:nvSpPr>
          <p:spPr bwMode="auto">
            <a:xfrm>
              <a:off x="6106" y="5265"/>
              <a:ext cx="710"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1350">
                  <a:effectLst/>
                  <a:latin typeface="Times New Roman"/>
                  <a:ea typeface="Times New Roman"/>
                </a:rPr>
                <a:t>в</a:t>
              </a:r>
              <a:r>
                <a:rPr lang="ru-RU" sz="1350">
                  <a:effectLst/>
                  <a:latin typeface="Times New Roman"/>
                  <a:ea typeface="Times New Roman"/>
                </a:rPr>
                <a:t>)</a:t>
              </a:r>
              <a:endParaRPr lang="ru-RU" sz="1000">
                <a:effectLst/>
                <a:latin typeface="Times New Roman"/>
                <a:ea typeface="Times New Roman"/>
              </a:endParaRPr>
            </a:p>
          </p:txBody>
        </p:sp>
        <p:sp>
          <p:nvSpPr>
            <p:cNvPr id="86" name="Text Box 133"/>
            <p:cNvSpPr txBox="1">
              <a:spLocks noChangeArrowheads="1"/>
            </p:cNvSpPr>
            <p:nvPr/>
          </p:nvSpPr>
          <p:spPr bwMode="auto">
            <a:xfrm>
              <a:off x="8715" y="495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sz="1150">
                  <a:effectLst/>
                  <a:latin typeface="Arial"/>
                  <a:ea typeface="Times New Roman"/>
                  <a:cs typeface="Times New Roman"/>
                </a:rPr>
                <a:t> </a:t>
              </a:r>
              <a:r>
                <a:rPr lang="ru-RU" sz="1150">
                  <a:effectLst/>
                  <a:latin typeface="PANDA Times UZ"/>
                  <a:ea typeface="Times New Roman"/>
                </a:rPr>
                <a:t>реле</a:t>
              </a:r>
              <a:endParaRPr lang="ru-RU" sz="1000">
                <a:effectLst/>
                <a:latin typeface="Times New Roman"/>
                <a:ea typeface="Times New Roman"/>
              </a:endParaRPr>
            </a:p>
          </p:txBody>
        </p:sp>
        <p:cxnSp>
          <p:nvCxnSpPr>
            <p:cNvPr id="87" name="Line 134"/>
            <p:cNvCxnSpPr/>
            <p:nvPr/>
          </p:nvCxnSpPr>
          <p:spPr bwMode="auto">
            <a:xfrm>
              <a:off x="4782" y="5412"/>
              <a:ext cx="0"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137" name="Прямоугольник 136"/>
          <p:cNvSpPr/>
          <p:nvPr/>
        </p:nvSpPr>
        <p:spPr>
          <a:xfrm>
            <a:off x="1163336" y="5426707"/>
            <a:ext cx="7263606" cy="646331"/>
          </a:xfrm>
          <a:prstGeom prst="rect">
            <a:avLst/>
          </a:prstGeom>
        </p:spPr>
        <p:txBody>
          <a:bodyPr wrap="square">
            <a:spAutoFit/>
          </a:bodyPr>
          <a:lstStyle/>
          <a:p>
            <a:pPr algn="ctr"/>
            <a:r>
              <a:rPr lang="uz-Cyrl-UZ" dirty="0"/>
              <a:t>а) trаnzistоr, v) rеlе vа s) tiristоr аsоsidаgi bоg’lаnish sxеmаlаrining sоddаlаshtirilgаn ko’rinishlаri.</a:t>
            </a:r>
            <a:endParaRPr lang="ru-RU" dirty="0"/>
          </a:p>
        </p:txBody>
      </p:sp>
    </p:spTree>
    <p:extLst>
      <p:ext uri="{BB962C8B-B14F-4D97-AF65-F5344CB8AC3E}">
        <p14:creationId xmlns:p14="http://schemas.microsoft.com/office/powerpoint/2010/main" val="3996404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43018913"/>
              </p:ext>
            </p:extLst>
          </p:nvPr>
        </p:nvGraphicFramePr>
        <p:xfrm>
          <a:off x="1043608" y="1052736"/>
          <a:ext cx="7200800" cy="46358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2080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noChangeAspect="1"/>
          </p:cNvGrpSpPr>
          <p:nvPr/>
        </p:nvGrpSpPr>
        <p:grpSpPr bwMode="auto">
          <a:xfrm>
            <a:off x="941465" y="964285"/>
            <a:ext cx="7537360" cy="3662409"/>
            <a:chOff x="1562" y="10224"/>
            <a:chExt cx="8208" cy="2160"/>
          </a:xfrm>
        </p:grpSpPr>
        <p:sp>
          <p:nvSpPr>
            <p:cNvPr id="5" name="Text Box 136"/>
            <p:cNvSpPr txBox="1">
              <a:spLocks noChangeAspect="1" noChangeArrowheads="1"/>
            </p:cNvSpPr>
            <p:nvPr/>
          </p:nvSpPr>
          <p:spPr bwMode="auto">
            <a:xfrm>
              <a:off x="1562" y="11808"/>
              <a:ext cx="1872"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Times New Roman"/>
                  <a:ea typeface="Times New Roman"/>
                </a:rPr>
                <a:t> </a:t>
              </a:r>
              <a:r>
                <a:rPr lang="uz-Cyrl-UZ" sz="1350">
                  <a:effectLst/>
                  <a:latin typeface="Times New Roman"/>
                  <a:ea typeface="Times New Roman"/>
                </a:rPr>
                <a:t>    </a:t>
              </a:r>
              <a:r>
                <a:rPr lang="ru-RU" sz="1350">
                  <a:effectLst/>
                  <a:latin typeface="Times New Roman"/>
                  <a:ea typeface="Times New Roman"/>
                </a:rPr>
                <a:t>светодиод</a:t>
              </a:r>
              <a:endParaRPr lang="ru-RU" sz="1000">
                <a:effectLst/>
                <a:latin typeface="Times New Roman"/>
                <a:ea typeface="Times New Roman"/>
              </a:endParaRPr>
            </a:p>
          </p:txBody>
        </p:sp>
        <p:grpSp>
          <p:nvGrpSpPr>
            <p:cNvPr id="6" name="Group 137"/>
            <p:cNvGrpSpPr>
              <a:grpSpLocks noChangeAspect="1"/>
            </p:cNvGrpSpPr>
            <p:nvPr/>
          </p:nvGrpSpPr>
          <p:grpSpPr bwMode="auto">
            <a:xfrm>
              <a:off x="1562" y="10224"/>
              <a:ext cx="8208" cy="2121"/>
              <a:chOff x="1562" y="10440"/>
              <a:chExt cx="8208" cy="2121"/>
            </a:xfrm>
          </p:grpSpPr>
          <p:grpSp>
            <p:nvGrpSpPr>
              <p:cNvPr id="7" name="Group 138"/>
              <p:cNvGrpSpPr>
                <a:grpSpLocks noChangeAspect="1"/>
              </p:cNvGrpSpPr>
              <p:nvPr/>
            </p:nvGrpSpPr>
            <p:grpSpPr bwMode="auto">
              <a:xfrm>
                <a:off x="2135" y="10440"/>
                <a:ext cx="867" cy="144"/>
                <a:chOff x="2013" y="11579"/>
                <a:chExt cx="867" cy="144"/>
              </a:xfrm>
            </p:grpSpPr>
            <p:cxnSp>
              <p:nvCxnSpPr>
                <p:cNvPr id="56" name="Line 139"/>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7" name="Oval 140"/>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8" name="Group 141"/>
              <p:cNvGrpSpPr>
                <a:grpSpLocks noChangeAspect="1"/>
              </p:cNvGrpSpPr>
              <p:nvPr/>
            </p:nvGrpSpPr>
            <p:grpSpPr bwMode="auto">
              <a:xfrm>
                <a:off x="2138" y="11578"/>
                <a:ext cx="867" cy="144"/>
                <a:chOff x="2013" y="11579"/>
                <a:chExt cx="867" cy="144"/>
              </a:xfrm>
            </p:grpSpPr>
            <p:cxnSp>
              <p:nvCxnSpPr>
                <p:cNvPr id="54" name="Line 142"/>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5" name="Oval 143"/>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cxnSp>
            <p:nvCxnSpPr>
              <p:cNvPr id="9" name="Line 144"/>
              <p:cNvCxnSpPr/>
              <p:nvPr/>
            </p:nvCxnSpPr>
            <p:spPr bwMode="auto">
              <a:xfrm>
                <a:off x="3002" y="10525"/>
                <a:ext cx="0" cy="11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0" name="AutoShape 145"/>
              <p:cNvSpPr>
                <a:spLocks noChangeAspect="1" noChangeArrowheads="1"/>
              </p:cNvSpPr>
              <p:nvPr/>
            </p:nvSpPr>
            <p:spPr bwMode="auto">
              <a:xfrm>
                <a:off x="2858" y="10957"/>
                <a:ext cx="288" cy="288"/>
              </a:xfrm>
              <a:prstGeom prst="flowChartMerge">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1" name="Line 146"/>
              <p:cNvCxnSpPr/>
              <p:nvPr/>
            </p:nvCxnSpPr>
            <p:spPr bwMode="auto">
              <a:xfrm>
                <a:off x="2858" y="11245"/>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12" name="Group 147"/>
              <p:cNvGrpSpPr>
                <a:grpSpLocks noChangeAspect="1"/>
              </p:cNvGrpSpPr>
              <p:nvPr/>
            </p:nvGrpSpPr>
            <p:grpSpPr bwMode="auto">
              <a:xfrm flipH="1">
                <a:off x="4010" y="10440"/>
                <a:ext cx="867" cy="144"/>
                <a:chOff x="2013" y="11579"/>
                <a:chExt cx="867" cy="144"/>
              </a:xfrm>
            </p:grpSpPr>
            <p:cxnSp>
              <p:nvCxnSpPr>
                <p:cNvPr id="52" name="Line 148"/>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3" name="Oval 149"/>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13" name="Group 150"/>
              <p:cNvGrpSpPr>
                <a:grpSpLocks noChangeAspect="1"/>
              </p:cNvGrpSpPr>
              <p:nvPr/>
            </p:nvGrpSpPr>
            <p:grpSpPr bwMode="auto">
              <a:xfrm flipH="1">
                <a:off x="4007" y="11578"/>
                <a:ext cx="867" cy="144"/>
                <a:chOff x="2013" y="11579"/>
                <a:chExt cx="867" cy="144"/>
              </a:xfrm>
            </p:grpSpPr>
            <p:cxnSp>
              <p:nvCxnSpPr>
                <p:cNvPr id="50" name="Line 151"/>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1" name="Oval 152"/>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cxnSp>
            <p:nvCxnSpPr>
              <p:cNvPr id="14" name="Line 153"/>
              <p:cNvCxnSpPr/>
              <p:nvPr/>
            </p:nvCxnSpPr>
            <p:spPr bwMode="auto">
              <a:xfrm flipH="1">
                <a:off x="4010" y="10525"/>
                <a:ext cx="0" cy="11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5" name="AutoShape 154"/>
              <p:cNvSpPr>
                <a:spLocks noChangeAspect="1" noChangeArrowheads="1"/>
              </p:cNvSpPr>
              <p:nvPr/>
            </p:nvSpPr>
            <p:spPr bwMode="auto">
              <a:xfrm flipH="1">
                <a:off x="3866" y="10957"/>
                <a:ext cx="288" cy="288"/>
              </a:xfrm>
              <a:prstGeom prst="flowChartMerge">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16" name="Line 155"/>
              <p:cNvCxnSpPr/>
              <p:nvPr/>
            </p:nvCxnSpPr>
            <p:spPr bwMode="auto">
              <a:xfrm flipH="1">
                <a:off x="3866" y="11245"/>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156"/>
              <p:cNvCxnSpPr/>
              <p:nvPr/>
            </p:nvCxnSpPr>
            <p:spPr bwMode="auto">
              <a:xfrm>
                <a:off x="3290" y="10957"/>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8" name="Line 157"/>
              <p:cNvCxnSpPr/>
              <p:nvPr/>
            </p:nvCxnSpPr>
            <p:spPr bwMode="auto">
              <a:xfrm>
                <a:off x="3290" y="11245"/>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9" name="Text Box 158"/>
              <p:cNvSpPr txBox="1">
                <a:spLocks noChangeAspect="1" noChangeArrowheads="1"/>
              </p:cNvSpPr>
              <p:nvPr/>
            </p:nvSpPr>
            <p:spPr bwMode="auto">
              <a:xfrm>
                <a:off x="3434" y="11985"/>
                <a:ext cx="1872"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    </a:t>
                </a:r>
                <a:r>
                  <a:rPr lang="ru-RU" sz="1350">
                    <a:effectLst/>
                    <a:latin typeface="Times New Roman"/>
                    <a:ea typeface="Times New Roman"/>
                  </a:rPr>
                  <a:t>фотодиод</a:t>
                </a:r>
                <a:endParaRPr lang="ru-RU" sz="1000">
                  <a:effectLst/>
                  <a:latin typeface="Times New Roman"/>
                  <a:ea typeface="Times New Roman"/>
                </a:endParaRPr>
              </a:p>
            </p:txBody>
          </p:sp>
          <p:cxnSp>
            <p:nvCxnSpPr>
              <p:cNvPr id="20" name="Line 159"/>
              <p:cNvCxnSpPr/>
              <p:nvPr/>
            </p:nvCxnSpPr>
            <p:spPr bwMode="auto">
              <a:xfrm>
                <a:off x="8045" y="11377"/>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1" name="Line 160"/>
              <p:cNvCxnSpPr/>
              <p:nvPr/>
            </p:nvCxnSpPr>
            <p:spPr bwMode="auto">
              <a:xfrm>
                <a:off x="8045" y="11665"/>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nvGrpSpPr>
              <p:cNvPr id="22" name="Group 161"/>
              <p:cNvGrpSpPr>
                <a:grpSpLocks noChangeAspect="1"/>
              </p:cNvGrpSpPr>
              <p:nvPr/>
            </p:nvGrpSpPr>
            <p:grpSpPr bwMode="auto">
              <a:xfrm>
                <a:off x="6890" y="10796"/>
                <a:ext cx="867" cy="144"/>
                <a:chOff x="2013" y="11579"/>
                <a:chExt cx="867" cy="144"/>
              </a:xfrm>
            </p:grpSpPr>
            <p:cxnSp>
              <p:nvCxnSpPr>
                <p:cNvPr id="48" name="Line 162"/>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9" name="Oval 163"/>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23" name="Group 164"/>
              <p:cNvGrpSpPr>
                <a:grpSpLocks noChangeAspect="1"/>
              </p:cNvGrpSpPr>
              <p:nvPr/>
            </p:nvGrpSpPr>
            <p:grpSpPr bwMode="auto">
              <a:xfrm>
                <a:off x="6893" y="11953"/>
                <a:ext cx="867" cy="144"/>
                <a:chOff x="2013" y="11579"/>
                <a:chExt cx="867" cy="144"/>
              </a:xfrm>
            </p:grpSpPr>
            <p:cxnSp>
              <p:nvCxnSpPr>
                <p:cNvPr id="46" name="Line 165"/>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7" name="Oval 166"/>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24" name="Group 167"/>
              <p:cNvGrpSpPr>
                <a:grpSpLocks noChangeAspect="1"/>
              </p:cNvGrpSpPr>
              <p:nvPr/>
            </p:nvGrpSpPr>
            <p:grpSpPr bwMode="auto">
              <a:xfrm rot="5334589">
                <a:off x="7106" y="11242"/>
                <a:ext cx="1152" cy="432"/>
                <a:chOff x="5904" y="13680"/>
                <a:chExt cx="1152" cy="432"/>
              </a:xfrm>
            </p:grpSpPr>
            <p:grpSp>
              <p:nvGrpSpPr>
                <p:cNvPr id="40" name="Group 168"/>
                <p:cNvGrpSpPr>
                  <a:grpSpLocks noChangeAspect="1"/>
                </p:cNvGrpSpPr>
                <p:nvPr/>
              </p:nvGrpSpPr>
              <p:grpSpPr bwMode="auto">
                <a:xfrm>
                  <a:off x="5904" y="13680"/>
                  <a:ext cx="1152" cy="288"/>
                  <a:chOff x="5904" y="13680"/>
                  <a:chExt cx="1152" cy="288"/>
                </a:xfrm>
              </p:grpSpPr>
              <p:sp>
                <p:nvSpPr>
                  <p:cNvPr id="42" name="Oval 169"/>
                  <p:cNvSpPr>
                    <a:spLocks noChangeAspect="1" noChangeArrowheads="1"/>
                  </p:cNvSpPr>
                  <p:nvPr/>
                </p:nvSpPr>
                <p:spPr bwMode="auto">
                  <a:xfrm>
                    <a:off x="5904"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43" name="Oval 170"/>
                  <p:cNvSpPr>
                    <a:spLocks noChangeAspect="1" noChangeArrowheads="1"/>
                  </p:cNvSpPr>
                  <p:nvPr/>
                </p:nvSpPr>
                <p:spPr bwMode="auto">
                  <a:xfrm>
                    <a:off x="6192"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44" name="Oval 171"/>
                  <p:cNvSpPr>
                    <a:spLocks noChangeAspect="1" noChangeArrowheads="1"/>
                  </p:cNvSpPr>
                  <p:nvPr/>
                </p:nvSpPr>
                <p:spPr bwMode="auto">
                  <a:xfrm>
                    <a:off x="6480"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45" name="Oval 172"/>
                  <p:cNvSpPr>
                    <a:spLocks noChangeAspect="1" noChangeArrowheads="1"/>
                  </p:cNvSpPr>
                  <p:nvPr/>
                </p:nvSpPr>
                <p:spPr bwMode="auto">
                  <a:xfrm>
                    <a:off x="6768"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sp>
              <p:nvSpPr>
                <p:cNvPr id="41" name="Rectangle 173"/>
                <p:cNvSpPr>
                  <a:spLocks noChangeAspect="1" noChangeArrowheads="1"/>
                </p:cNvSpPr>
                <p:nvPr/>
              </p:nvSpPr>
              <p:spPr bwMode="auto">
                <a:xfrm>
                  <a:off x="5904" y="13824"/>
                  <a:ext cx="1152" cy="2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grpSp>
          <p:grpSp>
            <p:nvGrpSpPr>
              <p:cNvPr id="25" name="Group 174"/>
              <p:cNvGrpSpPr>
                <a:grpSpLocks noChangeAspect="1"/>
              </p:cNvGrpSpPr>
              <p:nvPr/>
            </p:nvGrpSpPr>
            <p:grpSpPr bwMode="auto">
              <a:xfrm flipH="1">
                <a:off x="8903" y="10764"/>
                <a:ext cx="867" cy="144"/>
                <a:chOff x="2013" y="11579"/>
                <a:chExt cx="867" cy="144"/>
              </a:xfrm>
            </p:grpSpPr>
            <p:cxnSp>
              <p:nvCxnSpPr>
                <p:cNvPr id="38" name="Line 175"/>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9" name="Oval 176"/>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26" name="Group 177"/>
              <p:cNvGrpSpPr>
                <a:grpSpLocks noChangeAspect="1"/>
              </p:cNvGrpSpPr>
              <p:nvPr/>
            </p:nvGrpSpPr>
            <p:grpSpPr bwMode="auto">
              <a:xfrm flipH="1">
                <a:off x="8900" y="11936"/>
                <a:ext cx="867" cy="144"/>
                <a:chOff x="2013" y="11579"/>
                <a:chExt cx="867" cy="144"/>
              </a:xfrm>
            </p:grpSpPr>
            <p:cxnSp>
              <p:nvCxnSpPr>
                <p:cNvPr id="36" name="Line 178"/>
                <p:cNvCxnSpPr/>
                <p:nvPr/>
              </p:nvCxnSpPr>
              <p:spPr bwMode="auto">
                <a:xfrm>
                  <a:off x="2160" y="1166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7" name="Oval 179"/>
                <p:cNvSpPr>
                  <a:spLocks noChangeAspect="1" noChangeArrowheads="1"/>
                </p:cNvSpPr>
                <p:nvPr/>
              </p:nvSpPr>
              <p:spPr bwMode="auto">
                <a:xfrm>
                  <a:off x="2013" y="1157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grpSp>
            <p:nvGrpSpPr>
              <p:cNvPr id="27" name="Group 180"/>
              <p:cNvGrpSpPr>
                <a:grpSpLocks noChangeAspect="1"/>
              </p:cNvGrpSpPr>
              <p:nvPr/>
            </p:nvGrpSpPr>
            <p:grpSpPr bwMode="auto">
              <a:xfrm rot="16265411" flipH="1">
                <a:off x="8402" y="11225"/>
                <a:ext cx="1152" cy="432"/>
                <a:chOff x="5904" y="13680"/>
                <a:chExt cx="1152" cy="432"/>
              </a:xfrm>
            </p:grpSpPr>
            <p:grpSp>
              <p:nvGrpSpPr>
                <p:cNvPr id="30" name="Group 181"/>
                <p:cNvGrpSpPr>
                  <a:grpSpLocks noChangeAspect="1"/>
                </p:cNvGrpSpPr>
                <p:nvPr/>
              </p:nvGrpSpPr>
              <p:grpSpPr bwMode="auto">
                <a:xfrm>
                  <a:off x="5904" y="13680"/>
                  <a:ext cx="1152" cy="288"/>
                  <a:chOff x="5904" y="13680"/>
                  <a:chExt cx="1152" cy="288"/>
                </a:xfrm>
              </p:grpSpPr>
              <p:sp>
                <p:nvSpPr>
                  <p:cNvPr id="32" name="Oval 182"/>
                  <p:cNvSpPr>
                    <a:spLocks noChangeAspect="1" noChangeArrowheads="1"/>
                  </p:cNvSpPr>
                  <p:nvPr/>
                </p:nvSpPr>
                <p:spPr bwMode="auto">
                  <a:xfrm>
                    <a:off x="5904"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33" name="Oval 183"/>
                  <p:cNvSpPr>
                    <a:spLocks noChangeAspect="1" noChangeArrowheads="1"/>
                  </p:cNvSpPr>
                  <p:nvPr/>
                </p:nvSpPr>
                <p:spPr bwMode="auto">
                  <a:xfrm>
                    <a:off x="6192"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34" name="Oval 184"/>
                  <p:cNvSpPr>
                    <a:spLocks noChangeAspect="1" noChangeArrowheads="1"/>
                  </p:cNvSpPr>
                  <p:nvPr/>
                </p:nvSpPr>
                <p:spPr bwMode="auto">
                  <a:xfrm>
                    <a:off x="6480"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35" name="Oval 185"/>
                  <p:cNvSpPr>
                    <a:spLocks noChangeAspect="1" noChangeArrowheads="1"/>
                  </p:cNvSpPr>
                  <p:nvPr/>
                </p:nvSpPr>
                <p:spPr bwMode="auto">
                  <a:xfrm>
                    <a:off x="6768" y="13680"/>
                    <a:ext cx="288" cy="288"/>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sp>
              <p:nvSpPr>
                <p:cNvPr id="31" name="Rectangle 186"/>
                <p:cNvSpPr>
                  <a:spLocks noChangeAspect="1" noChangeArrowheads="1"/>
                </p:cNvSpPr>
                <p:nvPr/>
              </p:nvSpPr>
              <p:spPr bwMode="auto">
                <a:xfrm>
                  <a:off x="5904" y="13824"/>
                  <a:ext cx="1152" cy="2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grpSp>
          <p:sp>
            <p:nvSpPr>
              <p:cNvPr id="28" name="Text Box 187"/>
              <p:cNvSpPr txBox="1">
                <a:spLocks noChangeAspect="1" noChangeArrowheads="1"/>
              </p:cNvSpPr>
              <p:nvPr/>
            </p:nvSpPr>
            <p:spPr bwMode="auto">
              <a:xfrm>
                <a:off x="6106" y="10607"/>
                <a:ext cx="684" cy="5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б</a:t>
                </a:r>
                <a:r>
                  <a:rPr lang="ru-RU" sz="1350">
                    <a:effectLst/>
                    <a:latin typeface="Arial"/>
                    <a:ea typeface="Times New Roman"/>
                    <a:cs typeface="Times New Roman"/>
                  </a:rPr>
                  <a:t>)</a:t>
                </a:r>
                <a:endParaRPr lang="ru-RU" sz="1000">
                  <a:effectLst/>
                  <a:latin typeface="Times New Roman"/>
                  <a:ea typeface="Times New Roman"/>
                </a:endParaRPr>
              </a:p>
            </p:txBody>
          </p:sp>
          <p:sp>
            <p:nvSpPr>
              <p:cNvPr id="29" name="Text Box 188"/>
              <p:cNvSpPr txBox="1">
                <a:spLocks noChangeAspect="1" noChangeArrowheads="1"/>
              </p:cNvSpPr>
              <p:nvPr/>
            </p:nvSpPr>
            <p:spPr bwMode="auto">
              <a:xfrm>
                <a:off x="1562" y="10607"/>
                <a:ext cx="684" cy="5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а</a:t>
                </a:r>
                <a:r>
                  <a:rPr lang="ru-RU" sz="1350">
                    <a:effectLst/>
                    <a:latin typeface="Arial"/>
                    <a:ea typeface="Times New Roman"/>
                    <a:cs typeface="Times New Roman"/>
                  </a:rPr>
                  <a:t>)</a:t>
                </a:r>
                <a:endParaRPr lang="ru-RU" sz="1000">
                  <a:effectLst/>
                  <a:latin typeface="Times New Roman"/>
                  <a:ea typeface="Times New Roman"/>
                </a:endParaRPr>
              </a:p>
            </p:txBody>
          </p:sp>
        </p:grpSp>
      </p:grpSp>
      <p:sp>
        <p:nvSpPr>
          <p:cNvPr id="58" name="Прямоугольник 57"/>
          <p:cNvSpPr/>
          <p:nvPr/>
        </p:nvSpPr>
        <p:spPr>
          <a:xfrm>
            <a:off x="2396043" y="4560567"/>
            <a:ext cx="4572000" cy="923330"/>
          </a:xfrm>
          <a:prstGeom prst="rect">
            <a:avLst/>
          </a:prstGeom>
        </p:spPr>
        <p:txBody>
          <a:bodyPr>
            <a:spAutoFit/>
          </a:bodyPr>
          <a:lstStyle/>
          <a:p>
            <a:r>
              <a:rPr lang="uz-Cyrl-UZ" dirty="0"/>
              <a:t>Zаnjirlаrni elеktr signаllаri bo’yichа  а) оptik аjrаtish vа b) gаlvаnik аjrаtish sxеmаlаri.</a:t>
            </a:r>
            <a:endParaRPr lang="ru-RU" dirty="0"/>
          </a:p>
        </p:txBody>
      </p:sp>
    </p:spTree>
    <p:extLst>
      <p:ext uri="{BB962C8B-B14F-4D97-AF65-F5344CB8AC3E}">
        <p14:creationId xmlns:p14="http://schemas.microsoft.com/office/powerpoint/2010/main" val="3424007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836712"/>
            <a:ext cx="7024744" cy="1143000"/>
          </a:xfrm>
        </p:spPr>
        <p:txBody>
          <a:bodyPr>
            <a:noAutofit/>
          </a:bodyPr>
          <a:lstStyle/>
          <a:p>
            <a:pPr algn="ctr"/>
            <a:r>
              <a:rPr lang="uz-Cyrl-UZ" sz="2400" b="1" dirty="0">
                <a:solidFill>
                  <a:schemeClr val="tx1"/>
                </a:solidFill>
              </a:rPr>
              <a:t>Tаymеr vа dаrаjаli uzilishlаr kоntоllеrining tuzilishi vа ishlаsh </a:t>
            </a:r>
            <a:r>
              <a:rPr lang="uz-Cyrl-UZ" sz="2400" b="1" dirty="0" smtClean="0">
                <a:solidFill>
                  <a:schemeClr val="tx1"/>
                </a:solidFill>
              </a:rPr>
              <a:t>prinsiplаri</a:t>
            </a:r>
            <a:r>
              <a:rPr lang="ru-RU" sz="2400" b="1" dirty="0"/>
              <a:t/>
            </a:r>
            <a:br>
              <a:rPr lang="ru-RU" sz="2400" b="1" dirty="0"/>
            </a:br>
            <a:endParaRPr lang="ru-RU" sz="24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943480776"/>
              </p:ext>
            </p:extLst>
          </p:nvPr>
        </p:nvGraphicFramePr>
        <p:xfrm>
          <a:off x="539552" y="1628800"/>
          <a:ext cx="7920996" cy="4491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705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1187624" y="836712"/>
            <a:ext cx="6984775" cy="4248471"/>
            <a:chOff x="2427" y="7958"/>
            <a:chExt cx="7168" cy="4349"/>
          </a:xfrm>
        </p:grpSpPr>
        <p:grpSp>
          <p:nvGrpSpPr>
            <p:cNvPr id="5" name="Group 442"/>
            <p:cNvGrpSpPr>
              <a:grpSpLocks/>
            </p:cNvGrpSpPr>
            <p:nvPr/>
          </p:nvGrpSpPr>
          <p:grpSpPr bwMode="auto">
            <a:xfrm>
              <a:off x="2427" y="7958"/>
              <a:ext cx="2440" cy="4271"/>
              <a:chOff x="1604" y="921"/>
              <a:chExt cx="3024" cy="4950"/>
            </a:xfrm>
          </p:grpSpPr>
          <p:sp>
            <p:nvSpPr>
              <p:cNvPr id="46" name="Text Box 443"/>
              <p:cNvSpPr txBox="1">
                <a:spLocks noChangeArrowheads="1"/>
              </p:cNvSpPr>
              <p:nvPr/>
            </p:nvSpPr>
            <p:spPr bwMode="auto">
              <a:xfrm>
                <a:off x="2900" y="1263"/>
                <a:ext cx="86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Times New Roman"/>
                    <a:ea typeface="Times New Roman"/>
                  </a:rPr>
                  <a:t>T</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47" name="Text Box 444"/>
              <p:cNvSpPr txBox="1">
                <a:spLocks noChangeArrowheads="1"/>
              </p:cNvSpPr>
              <p:nvPr/>
            </p:nvSpPr>
            <p:spPr bwMode="auto">
              <a:xfrm>
                <a:off x="3332" y="1263"/>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Times New Roman"/>
                    <a:ea typeface="Times New Roman"/>
                  </a:rPr>
                  <a:t> </a:t>
                </a:r>
                <a:endParaRPr lang="ru-RU" sz="1200" b="1">
                  <a:effectLst/>
                  <a:latin typeface="Times New Roman"/>
                  <a:ea typeface="Times New Roman"/>
                </a:endParaRPr>
              </a:p>
              <a:p>
                <a:pPr>
                  <a:spcAft>
                    <a:spcPts val="0"/>
                  </a:spcAft>
                </a:pPr>
                <a:r>
                  <a:rPr lang="en-US" sz="100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 </a:t>
                </a:r>
                <a:r>
                  <a:rPr lang="en-US" sz="950" b="1">
                    <a:effectLst/>
                    <a:latin typeface="Arial"/>
                    <a:ea typeface="Times New Roman"/>
                    <a:cs typeface="Times New Roman"/>
                  </a:rPr>
                  <a:t>OUTO</a:t>
                </a:r>
                <a:endParaRPr lang="ru-RU" sz="1200" b="1">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uz-Cyrl-UZ" sz="950" b="1">
                    <a:effectLst/>
                    <a:latin typeface="Arial"/>
                    <a:ea typeface="Times New Roman"/>
                    <a:cs typeface="Times New Roman"/>
                  </a:rPr>
                  <a:t> </a:t>
                </a:r>
                <a:endParaRPr lang="ru-RU" sz="1200" b="1">
                  <a:effectLst/>
                  <a:latin typeface="Times New Roman"/>
                  <a:ea typeface="Times New Roman"/>
                </a:endParaRPr>
              </a:p>
              <a:p>
                <a:pPr>
                  <a:spcAft>
                    <a:spcPts val="0"/>
                  </a:spcAft>
                </a:pPr>
                <a:r>
                  <a:rPr lang="uz-Cyrl-UZ" sz="950" b="1">
                    <a:effectLst/>
                    <a:latin typeface="Arial"/>
                    <a:ea typeface="Times New Roman"/>
                    <a:cs typeface="Times New Roman"/>
                  </a:rPr>
                  <a:t> </a:t>
                </a:r>
                <a:r>
                  <a:rPr lang="en-US" sz="950" b="1">
                    <a:effectLst/>
                    <a:latin typeface="Arial"/>
                    <a:ea typeface="Times New Roman"/>
                    <a:cs typeface="Times New Roman"/>
                  </a:rPr>
                  <a:t>OUT1</a:t>
                </a:r>
                <a:endParaRPr lang="ru-RU" sz="1200" b="1">
                  <a:effectLst/>
                  <a:latin typeface="Times New Roman"/>
                  <a:ea typeface="Times New Roman"/>
                </a:endParaRPr>
              </a:p>
              <a:p>
                <a:pPr>
                  <a:spcAft>
                    <a:spcPts val="0"/>
                  </a:spcAft>
                </a:pPr>
                <a:r>
                  <a:rPr lang="uz-Cyrl-UZ" sz="9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9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950">
                    <a:effectLst/>
                    <a:latin typeface="Arial"/>
                    <a:ea typeface="Times New Roman"/>
                    <a:cs typeface="Times New Roman"/>
                  </a:rPr>
                  <a:t> </a:t>
                </a:r>
                <a:r>
                  <a:rPr lang="en-US" sz="950">
                    <a:effectLst/>
                    <a:latin typeface="Arial"/>
                    <a:ea typeface="Times New Roman"/>
                    <a:cs typeface="Times New Roman"/>
                  </a:rPr>
                  <a:t>OUT2</a:t>
                </a:r>
                <a:endParaRPr lang="ru-RU" sz="1000">
                  <a:effectLst/>
                  <a:latin typeface="Times New Roman"/>
                  <a:ea typeface="Times New Roman"/>
                </a:endParaRPr>
              </a:p>
              <a:p>
                <a:pPr>
                  <a:spcAft>
                    <a:spcPts val="0"/>
                  </a:spcAft>
                </a:pPr>
                <a:r>
                  <a:rPr lang="en-US" sz="9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r>
                  <a:rPr lang="en-US" sz="1150">
                    <a:effectLst/>
                    <a:latin typeface="Arial"/>
                    <a:ea typeface="Times New Roman"/>
                    <a:cs typeface="Times New Roman"/>
                  </a:rPr>
                  <a:t>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p:txBody>
          </p:sp>
          <p:sp>
            <p:nvSpPr>
              <p:cNvPr id="48" name="Text Box 445"/>
              <p:cNvSpPr txBox="1">
                <a:spLocks noChangeArrowheads="1"/>
              </p:cNvSpPr>
              <p:nvPr/>
            </p:nvSpPr>
            <p:spPr bwMode="auto">
              <a:xfrm>
                <a:off x="2036" y="1263"/>
                <a:ext cx="720"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dirty="0">
                    <a:effectLst/>
                    <a:latin typeface="Arial"/>
                    <a:ea typeface="Times New Roman"/>
                    <a:cs typeface="Times New Roman"/>
                  </a:rPr>
                  <a:t>Д0</a:t>
                </a:r>
                <a:endParaRPr lang="ru-RU" sz="1200" b="1" dirty="0">
                  <a:effectLst/>
                  <a:latin typeface="Times New Roman"/>
                  <a:ea typeface="Times New Roman"/>
                </a:endParaRPr>
              </a:p>
              <a:p>
                <a:pPr>
                  <a:spcAft>
                    <a:spcPts val="0"/>
                  </a:spcAft>
                </a:pPr>
                <a:r>
                  <a:rPr lang="ru-RU" sz="1150" dirty="0">
                    <a:effectLst/>
                    <a:latin typeface="Arial"/>
                    <a:ea typeface="Times New Roman"/>
                    <a:cs typeface="Times New Roman"/>
                  </a:rPr>
                  <a:t>  .</a:t>
                </a:r>
                <a:endParaRPr lang="ru-RU" sz="1000" dirty="0">
                  <a:effectLst/>
                  <a:latin typeface="Times New Roman"/>
                  <a:ea typeface="Times New Roman"/>
                </a:endParaRPr>
              </a:p>
              <a:p>
                <a:pPr>
                  <a:spcAft>
                    <a:spcPts val="0"/>
                  </a:spcAft>
                </a:pPr>
                <a:r>
                  <a:rPr lang="uz-Cyrl-UZ" sz="700" dirty="0">
                    <a:effectLst/>
                    <a:latin typeface="Arial"/>
                    <a:ea typeface="Times New Roman"/>
                    <a:cs typeface="Times New Roman"/>
                  </a:rPr>
                  <a:t> </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Д7</a:t>
                </a:r>
                <a:endParaRPr lang="ru-RU" sz="1000" dirty="0">
                  <a:effectLst/>
                  <a:latin typeface="Times New Roman"/>
                  <a:ea typeface="Times New Roman"/>
                </a:endParaRPr>
              </a:p>
              <a:p>
                <a:pPr>
                  <a:spcAft>
                    <a:spcPts val="0"/>
                  </a:spcAft>
                </a:pPr>
                <a:r>
                  <a:rPr lang="uz-Cyrl-UZ" sz="600" dirty="0">
                    <a:effectLst/>
                    <a:latin typeface="Arial"/>
                    <a:ea typeface="Times New Roman"/>
                    <a:cs typeface="Times New Roman"/>
                  </a:rPr>
                  <a:t> </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А0</a:t>
                </a:r>
                <a:endParaRPr lang="ru-RU" sz="1000" dirty="0">
                  <a:effectLst/>
                  <a:latin typeface="Times New Roman"/>
                  <a:ea typeface="Times New Roman"/>
                </a:endParaRPr>
              </a:p>
              <a:p>
                <a:pPr>
                  <a:spcAft>
                    <a:spcPts val="0"/>
                  </a:spcAft>
                </a:pPr>
                <a:r>
                  <a:rPr lang="uz-Cyrl-UZ" sz="1150" dirty="0">
                    <a:effectLst/>
                    <a:latin typeface="Arial"/>
                    <a:ea typeface="Times New Roman"/>
                    <a:cs typeface="Times New Roman"/>
                  </a:rPr>
                  <a:t>А1</a:t>
                </a:r>
                <a:endParaRPr lang="ru-RU" sz="1000" dirty="0">
                  <a:effectLst/>
                  <a:latin typeface="Times New Roman"/>
                  <a:ea typeface="Times New Roman"/>
                </a:endParaRPr>
              </a:p>
              <a:p>
                <a:pPr>
                  <a:spcAft>
                    <a:spcPts val="0"/>
                  </a:spcAft>
                </a:pPr>
                <a:r>
                  <a:rPr lang="en-US" sz="1150" dirty="0">
                    <a:effectLst/>
                    <a:latin typeface="Arial"/>
                    <a:ea typeface="Times New Roman"/>
                    <a:cs typeface="Times New Roman"/>
                  </a:rPr>
                  <a:t>CS</a:t>
                </a:r>
                <a:endParaRPr lang="ru-RU" sz="1000" dirty="0">
                  <a:effectLst/>
                  <a:latin typeface="Times New Roman"/>
                  <a:ea typeface="Times New Roman"/>
                </a:endParaRPr>
              </a:p>
              <a:p>
                <a:pPr>
                  <a:spcAft>
                    <a:spcPts val="0"/>
                  </a:spcAft>
                </a:pPr>
                <a:r>
                  <a:rPr lang="en-US" sz="1150" dirty="0">
                    <a:effectLst/>
                    <a:latin typeface="Arial"/>
                    <a:ea typeface="Times New Roman"/>
                    <a:cs typeface="Times New Roman"/>
                  </a:rPr>
                  <a:t>RD</a:t>
                </a:r>
                <a:endParaRPr lang="ru-RU" sz="1000" dirty="0">
                  <a:effectLst/>
                  <a:latin typeface="Times New Roman"/>
                  <a:ea typeface="Times New Roman"/>
                </a:endParaRPr>
              </a:p>
              <a:p>
                <a:pPr>
                  <a:spcAft>
                    <a:spcPts val="0"/>
                  </a:spcAft>
                </a:pPr>
                <a:r>
                  <a:rPr lang="en-US" sz="1150" dirty="0">
                    <a:effectLst/>
                    <a:latin typeface="Arial"/>
                    <a:ea typeface="Times New Roman"/>
                    <a:cs typeface="Times New Roman"/>
                  </a:rPr>
                  <a:t>WR</a:t>
                </a:r>
                <a:endParaRPr lang="ru-RU" sz="1000" dirty="0">
                  <a:effectLst/>
                  <a:latin typeface="Times New Roman"/>
                  <a:ea typeface="Times New Roman"/>
                </a:endParaRPr>
              </a:p>
              <a:p>
                <a:pPr>
                  <a:spcAft>
                    <a:spcPts val="0"/>
                  </a:spcAft>
                </a:pPr>
                <a:r>
                  <a:rPr lang="uz-Cyrl-UZ" sz="1150" dirty="0">
                    <a:effectLst/>
                    <a:latin typeface="Arial"/>
                    <a:ea typeface="Times New Roman"/>
                    <a:cs typeface="Times New Roman"/>
                  </a:rPr>
                  <a:t> </a:t>
                </a:r>
                <a:r>
                  <a:rPr lang="en-US" sz="1150" dirty="0">
                    <a:effectLst/>
                    <a:latin typeface="Arial"/>
                    <a:ea typeface="Times New Roman"/>
                    <a:cs typeface="Times New Roman"/>
                  </a:rPr>
                  <a:t>C</a:t>
                </a:r>
                <a:r>
                  <a:rPr lang="ru-RU" sz="1150" baseline="-25000" dirty="0">
                    <a:effectLst/>
                    <a:latin typeface="Arial"/>
                    <a:ea typeface="Times New Roman"/>
                    <a:cs typeface="Times New Roman"/>
                  </a:rPr>
                  <a:t>0</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 У</a:t>
                </a:r>
                <a:r>
                  <a:rPr lang="ru-RU" sz="1150" baseline="-25000" dirty="0">
                    <a:effectLst/>
                    <a:latin typeface="Arial"/>
                    <a:ea typeface="Times New Roman"/>
                    <a:cs typeface="Times New Roman"/>
                  </a:rPr>
                  <a:t>0</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 </a:t>
                </a:r>
                <a:r>
                  <a:rPr lang="en-US" sz="1150" dirty="0">
                    <a:effectLst/>
                    <a:latin typeface="Arial"/>
                    <a:ea typeface="Times New Roman"/>
                    <a:cs typeface="Times New Roman"/>
                  </a:rPr>
                  <a:t>C</a:t>
                </a:r>
                <a:r>
                  <a:rPr lang="ru-RU" sz="1150" baseline="-25000" dirty="0">
                    <a:effectLst/>
                    <a:latin typeface="Arial"/>
                    <a:ea typeface="Times New Roman"/>
                    <a:cs typeface="Times New Roman"/>
                  </a:rPr>
                  <a:t>1</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 У</a:t>
                </a:r>
                <a:r>
                  <a:rPr lang="ru-RU" sz="1150" baseline="-25000" dirty="0">
                    <a:effectLst/>
                    <a:latin typeface="Arial"/>
                    <a:ea typeface="Times New Roman"/>
                    <a:cs typeface="Times New Roman"/>
                  </a:rPr>
                  <a:t>1</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 </a:t>
                </a:r>
                <a:r>
                  <a:rPr lang="en-US" sz="1150" dirty="0">
                    <a:effectLst/>
                    <a:latin typeface="Arial"/>
                    <a:ea typeface="Times New Roman"/>
                    <a:cs typeface="Times New Roman"/>
                  </a:rPr>
                  <a:t>C</a:t>
                </a:r>
                <a:r>
                  <a:rPr lang="ru-RU" sz="1150" baseline="-25000" dirty="0">
                    <a:effectLst/>
                    <a:latin typeface="Arial"/>
                    <a:ea typeface="Times New Roman"/>
                    <a:cs typeface="Times New Roman"/>
                  </a:rPr>
                  <a:t>2</a:t>
                </a:r>
                <a:endParaRPr lang="ru-RU" sz="1000" dirty="0">
                  <a:effectLst/>
                  <a:latin typeface="Times New Roman"/>
                  <a:ea typeface="Times New Roman"/>
                </a:endParaRPr>
              </a:p>
              <a:p>
                <a:pPr>
                  <a:spcAft>
                    <a:spcPts val="0"/>
                  </a:spcAft>
                </a:pPr>
                <a:r>
                  <a:rPr lang="ru-RU" sz="1150" dirty="0">
                    <a:effectLst/>
                    <a:latin typeface="Arial"/>
                    <a:ea typeface="Times New Roman"/>
                    <a:cs typeface="Times New Roman"/>
                  </a:rPr>
                  <a:t> У</a:t>
                </a:r>
                <a:r>
                  <a:rPr lang="ru-RU" sz="1150" baseline="-25000" dirty="0">
                    <a:effectLst/>
                    <a:latin typeface="Arial"/>
                    <a:ea typeface="Times New Roman"/>
                    <a:cs typeface="Times New Roman"/>
                  </a:rPr>
                  <a:t>2</a:t>
                </a:r>
                <a:endParaRPr lang="ru-RU" sz="1000" dirty="0">
                  <a:effectLst/>
                  <a:latin typeface="Times New Roman"/>
                  <a:ea typeface="Times New Roman"/>
                </a:endParaRPr>
              </a:p>
            </p:txBody>
          </p:sp>
          <p:sp>
            <p:nvSpPr>
              <p:cNvPr id="49" name="Rectangle 446"/>
              <p:cNvSpPr>
                <a:spLocks noChangeArrowheads="1"/>
              </p:cNvSpPr>
              <p:nvPr/>
            </p:nvSpPr>
            <p:spPr bwMode="auto">
              <a:xfrm>
                <a:off x="2036" y="1263"/>
                <a:ext cx="2160" cy="46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50" name="Line 447"/>
              <p:cNvCxnSpPr/>
              <p:nvPr/>
            </p:nvCxnSpPr>
            <p:spPr bwMode="auto">
              <a:xfrm>
                <a:off x="2612" y="1263"/>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1" name="Line 448"/>
              <p:cNvCxnSpPr/>
              <p:nvPr/>
            </p:nvCxnSpPr>
            <p:spPr bwMode="auto">
              <a:xfrm>
                <a:off x="3476" y="1263"/>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2" name="Line 449"/>
              <p:cNvCxnSpPr/>
              <p:nvPr/>
            </p:nvCxnSpPr>
            <p:spPr bwMode="auto">
              <a:xfrm>
                <a:off x="2036" y="2703"/>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3" name="Line 450"/>
              <p:cNvCxnSpPr/>
              <p:nvPr/>
            </p:nvCxnSpPr>
            <p:spPr bwMode="auto">
              <a:xfrm>
                <a:off x="2036" y="3279"/>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4" name="Line 451"/>
              <p:cNvCxnSpPr/>
              <p:nvPr/>
            </p:nvCxnSpPr>
            <p:spPr bwMode="auto">
              <a:xfrm>
                <a:off x="2036" y="3567"/>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5" name="Line 452"/>
              <p:cNvCxnSpPr/>
              <p:nvPr/>
            </p:nvCxnSpPr>
            <p:spPr bwMode="auto">
              <a:xfrm>
                <a:off x="2036" y="4143"/>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6" name="Text Box 453"/>
              <p:cNvSpPr txBox="1">
                <a:spLocks noChangeArrowheads="1"/>
              </p:cNvSpPr>
              <p:nvPr/>
            </p:nvSpPr>
            <p:spPr bwMode="auto">
              <a:xfrm>
                <a:off x="2339" y="921"/>
                <a:ext cx="1420"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ru-RU" sz="1000">
                    <a:effectLst/>
                    <a:latin typeface="Times New Roman"/>
                    <a:ea typeface="Times New Roman"/>
                  </a:rPr>
                  <a:t> </a:t>
                </a:r>
              </a:p>
            </p:txBody>
          </p:sp>
          <p:cxnSp>
            <p:nvCxnSpPr>
              <p:cNvPr id="57" name="Line 454"/>
              <p:cNvCxnSpPr/>
              <p:nvPr/>
            </p:nvCxnSpPr>
            <p:spPr bwMode="auto">
              <a:xfrm>
                <a:off x="1604" y="140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455"/>
              <p:cNvCxnSpPr/>
              <p:nvPr/>
            </p:nvCxnSpPr>
            <p:spPr bwMode="auto">
              <a:xfrm>
                <a:off x="1604" y="1551"/>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9" name="Line 456"/>
              <p:cNvCxnSpPr/>
              <p:nvPr/>
            </p:nvCxnSpPr>
            <p:spPr bwMode="auto">
              <a:xfrm>
                <a:off x="1604" y="1695"/>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0" name="Line 457"/>
              <p:cNvCxnSpPr/>
              <p:nvPr/>
            </p:nvCxnSpPr>
            <p:spPr bwMode="auto">
              <a:xfrm>
                <a:off x="1604" y="1839"/>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1" name="Line 458"/>
              <p:cNvCxnSpPr/>
              <p:nvPr/>
            </p:nvCxnSpPr>
            <p:spPr bwMode="auto">
              <a:xfrm>
                <a:off x="1604" y="1983"/>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2" name="Line 459"/>
              <p:cNvCxnSpPr/>
              <p:nvPr/>
            </p:nvCxnSpPr>
            <p:spPr bwMode="auto">
              <a:xfrm>
                <a:off x="1604" y="212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3" name="Line 460"/>
              <p:cNvCxnSpPr/>
              <p:nvPr/>
            </p:nvCxnSpPr>
            <p:spPr bwMode="auto">
              <a:xfrm>
                <a:off x="1604" y="2271"/>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4" name="Line 461"/>
              <p:cNvCxnSpPr/>
              <p:nvPr/>
            </p:nvCxnSpPr>
            <p:spPr bwMode="auto">
              <a:xfrm>
                <a:off x="1604" y="2415"/>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5" name="Line 462"/>
              <p:cNvCxnSpPr/>
              <p:nvPr/>
            </p:nvCxnSpPr>
            <p:spPr bwMode="auto">
              <a:xfrm>
                <a:off x="1604" y="284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6" name="Line 463"/>
              <p:cNvCxnSpPr/>
              <p:nvPr/>
            </p:nvCxnSpPr>
            <p:spPr bwMode="auto">
              <a:xfrm>
                <a:off x="1604" y="3135"/>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7" name="Line 464"/>
              <p:cNvCxnSpPr/>
              <p:nvPr/>
            </p:nvCxnSpPr>
            <p:spPr bwMode="auto">
              <a:xfrm>
                <a:off x="1604" y="3423"/>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8" name="Line 465"/>
              <p:cNvCxnSpPr/>
              <p:nvPr/>
            </p:nvCxnSpPr>
            <p:spPr bwMode="auto">
              <a:xfrm>
                <a:off x="1604" y="3711"/>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9" name="Line 466"/>
              <p:cNvCxnSpPr/>
              <p:nvPr/>
            </p:nvCxnSpPr>
            <p:spPr bwMode="auto">
              <a:xfrm>
                <a:off x="1604" y="3999"/>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0" name="Line 467"/>
              <p:cNvCxnSpPr/>
              <p:nvPr/>
            </p:nvCxnSpPr>
            <p:spPr bwMode="auto">
              <a:xfrm>
                <a:off x="1604" y="4287"/>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1" name="Line 468"/>
              <p:cNvCxnSpPr/>
              <p:nvPr/>
            </p:nvCxnSpPr>
            <p:spPr bwMode="auto">
              <a:xfrm>
                <a:off x="1604" y="4575"/>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2" name="Line 469"/>
              <p:cNvCxnSpPr/>
              <p:nvPr/>
            </p:nvCxnSpPr>
            <p:spPr bwMode="auto">
              <a:xfrm>
                <a:off x="1604" y="4863"/>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3" name="Line 470"/>
              <p:cNvCxnSpPr/>
              <p:nvPr/>
            </p:nvCxnSpPr>
            <p:spPr bwMode="auto">
              <a:xfrm>
                <a:off x="1604" y="5007"/>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4" name="Line 471"/>
              <p:cNvCxnSpPr/>
              <p:nvPr/>
            </p:nvCxnSpPr>
            <p:spPr bwMode="auto">
              <a:xfrm>
                <a:off x="1604" y="5295"/>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5" name="Line 472"/>
              <p:cNvCxnSpPr/>
              <p:nvPr/>
            </p:nvCxnSpPr>
            <p:spPr bwMode="auto">
              <a:xfrm>
                <a:off x="1604" y="5583"/>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6" name="Line 473"/>
              <p:cNvCxnSpPr/>
              <p:nvPr/>
            </p:nvCxnSpPr>
            <p:spPr bwMode="auto">
              <a:xfrm>
                <a:off x="4196" y="1983"/>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7" name="Line 474"/>
              <p:cNvCxnSpPr/>
              <p:nvPr/>
            </p:nvCxnSpPr>
            <p:spPr bwMode="auto">
              <a:xfrm>
                <a:off x="4196" y="2559"/>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8" name="Line 475"/>
              <p:cNvCxnSpPr/>
              <p:nvPr/>
            </p:nvCxnSpPr>
            <p:spPr bwMode="auto">
              <a:xfrm>
                <a:off x="4196" y="3135"/>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9" name="Line 476"/>
              <p:cNvCxnSpPr/>
              <p:nvPr/>
            </p:nvCxnSpPr>
            <p:spPr bwMode="auto">
              <a:xfrm>
                <a:off x="4196" y="5007"/>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0" name="Line 477"/>
              <p:cNvCxnSpPr/>
              <p:nvPr/>
            </p:nvCxnSpPr>
            <p:spPr bwMode="auto">
              <a:xfrm>
                <a:off x="4196" y="5583"/>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1" name="Line 478"/>
              <p:cNvCxnSpPr/>
              <p:nvPr/>
            </p:nvCxnSpPr>
            <p:spPr bwMode="auto">
              <a:xfrm flipH="1">
                <a:off x="4052" y="4863"/>
                <a:ext cx="288"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2" name="Line 479"/>
              <p:cNvCxnSpPr/>
              <p:nvPr/>
            </p:nvCxnSpPr>
            <p:spPr bwMode="auto">
              <a:xfrm>
                <a:off x="4052" y="4863"/>
                <a:ext cx="288"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3" name="Line 480"/>
              <p:cNvCxnSpPr/>
              <p:nvPr/>
            </p:nvCxnSpPr>
            <p:spPr bwMode="auto">
              <a:xfrm>
                <a:off x="4052" y="5439"/>
                <a:ext cx="288"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4" name="Line 481"/>
              <p:cNvCxnSpPr/>
              <p:nvPr/>
            </p:nvCxnSpPr>
            <p:spPr bwMode="auto">
              <a:xfrm flipH="1">
                <a:off x="4052" y="5439"/>
                <a:ext cx="288"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nvGrpSpPr>
            <p:cNvPr id="6" name="Group 482"/>
            <p:cNvGrpSpPr>
              <a:grpSpLocks/>
            </p:cNvGrpSpPr>
            <p:nvPr/>
          </p:nvGrpSpPr>
          <p:grpSpPr bwMode="auto">
            <a:xfrm>
              <a:off x="6949" y="8323"/>
              <a:ext cx="2646" cy="3984"/>
              <a:chOff x="1728" y="6192"/>
              <a:chExt cx="3024" cy="4608"/>
            </a:xfrm>
          </p:grpSpPr>
          <p:sp>
            <p:nvSpPr>
              <p:cNvPr id="7" name="Text Box 483"/>
              <p:cNvSpPr txBox="1">
                <a:spLocks noChangeArrowheads="1"/>
              </p:cNvSpPr>
              <p:nvPr/>
            </p:nvSpPr>
            <p:spPr bwMode="auto">
              <a:xfrm>
                <a:off x="2736" y="6192"/>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uz-Cyrl-UZ" sz="950" b="1">
                    <a:effectLst/>
                    <a:latin typeface="Times New Roman"/>
                    <a:ea typeface="Times New Roman"/>
                  </a:rPr>
                  <a:t>   ДУК</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8" name="Text Box 484"/>
              <p:cNvSpPr txBox="1">
                <a:spLocks noChangeArrowheads="1"/>
              </p:cNvSpPr>
              <p:nvPr/>
            </p:nvSpPr>
            <p:spPr bwMode="auto">
              <a:xfrm>
                <a:off x="3456" y="6192"/>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Times New Roman"/>
                    <a:ea typeface="Times New Roman"/>
                  </a:rPr>
                  <a:t>  </a:t>
                </a:r>
                <a:r>
                  <a:rPr lang="en-US" sz="1150" b="1">
                    <a:effectLst/>
                    <a:latin typeface="Arial"/>
                    <a:ea typeface="Times New Roman"/>
                    <a:cs typeface="Times New Roman"/>
                  </a:rPr>
                  <a:t>INT</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r>
                  <a:rPr lang="en-US" sz="80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250">
                    <a:effectLst/>
                    <a:latin typeface="Arial"/>
                    <a:ea typeface="Times New Roman"/>
                    <a:cs typeface="Times New Roman"/>
                  </a:rPr>
                  <a:t> </a:t>
                </a:r>
                <a:r>
                  <a:rPr lang="en-US" sz="1250">
                    <a:effectLst/>
                    <a:latin typeface="Arial"/>
                    <a:ea typeface="Times New Roman"/>
                    <a:cs typeface="Times New Roman"/>
                  </a:rPr>
                  <a:t>IR0</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IR1</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IR2</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IR3</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IR4</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IR5</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IR6</a:t>
                </a:r>
                <a:endParaRPr lang="ru-RU" sz="1000">
                  <a:effectLst/>
                  <a:latin typeface="Times New Roman"/>
                  <a:ea typeface="Times New Roman"/>
                </a:endParaRPr>
              </a:p>
              <a:p>
                <a:pPr>
                  <a:spcAft>
                    <a:spcPts val="0"/>
                  </a:spcAft>
                </a:pPr>
                <a:r>
                  <a:rPr lang="en-US" sz="1250">
                    <a:effectLst/>
                    <a:latin typeface="Arial"/>
                    <a:ea typeface="Times New Roman"/>
                    <a:cs typeface="Times New Roman"/>
                  </a:rPr>
                  <a:t> IR7</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9" name="Text Box 485"/>
              <p:cNvSpPr txBox="1">
                <a:spLocks noChangeArrowheads="1"/>
              </p:cNvSpPr>
              <p:nvPr/>
            </p:nvSpPr>
            <p:spPr bwMode="auto">
              <a:xfrm>
                <a:off x="2016" y="6192"/>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Arial"/>
                    <a:ea typeface="Times New Roman"/>
                    <a:cs typeface="Times New Roman"/>
                  </a:rPr>
                  <a:t>  </a:t>
                </a:r>
                <a:r>
                  <a:rPr lang="ru-RU" sz="1150" b="1">
                    <a:effectLst/>
                    <a:latin typeface="Arial"/>
                    <a:ea typeface="Times New Roman"/>
                    <a:cs typeface="Times New Roman"/>
                  </a:rPr>
                  <a:t>Д</a:t>
                </a:r>
                <a:r>
                  <a:rPr lang="en-US" sz="1150" b="1">
                    <a:effectLst/>
                    <a:latin typeface="Arial"/>
                    <a:ea typeface="Times New Roman"/>
                    <a:cs typeface="Times New Roman"/>
                  </a:rPr>
                  <a:t>0</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ru-RU" sz="1150">
                    <a:effectLst/>
                    <a:latin typeface="Arial"/>
                    <a:ea typeface="Times New Roman"/>
                    <a:cs typeface="Times New Roman"/>
                  </a:rPr>
                  <a:t>Д</a:t>
                </a:r>
                <a:r>
                  <a:rPr lang="en-US" sz="1150">
                    <a:effectLst/>
                    <a:latin typeface="Arial"/>
                    <a:ea typeface="Times New Roman"/>
                    <a:cs typeface="Times New Roman"/>
                  </a:rPr>
                  <a:t>7</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ru-RU" sz="1150">
                    <a:effectLst/>
                    <a:latin typeface="Arial"/>
                    <a:ea typeface="Times New Roman"/>
                    <a:cs typeface="Times New Roman"/>
                  </a:rPr>
                  <a:t>А</a:t>
                </a:r>
                <a:r>
                  <a:rPr lang="en-US" sz="1150">
                    <a:effectLst/>
                    <a:latin typeface="Arial"/>
                    <a:ea typeface="Times New Roman"/>
                    <a:cs typeface="Times New Roman"/>
                  </a:rPr>
                  <a:t>0</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r>
                  <a:rPr lang="en-US" sz="1150">
                    <a:effectLst/>
                    <a:latin typeface="Arial"/>
                    <a:ea typeface="Times New Roman"/>
                    <a:cs typeface="Times New Roman"/>
                  </a:rPr>
                  <a:t>CS</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INTA</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r>
                  <a:rPr lang="en-US" sz="1150">
                    <a:effectLst/>
                    <a:latin typeface="Arial"/>
                    <a:ea typeface="Times New Roman"/>
                    <a:cs typeface="Times New Roman"/>
                  </a:rPr>
                  <a:t>RD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WR</a:t>
                </a:r>
                <a:endParaRPr lang="ru-RU" sz="1000">
                  <a:effectLst/>
                  <a:latin typeface="Times New Roman"/>
                  <a:ea typeface="Times New Roman"/>
                </a:endParaRPr>
              </a:p>
              <a:p>
                <a:pPr>
                  <a:spcAft>
                    <a:spcPts val="0"/>
                  </a:spcAft>
                </a:pPr>
                <a:r>
                  <a:rPr lang="uz-Cyrl-UZ" sz="60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050">
                    <a:effectLst/>
                    <a:latin typeface="Arial"/>
                    <a:ea typeface="Times New Roman"/>
                    <a:cs typeface="Times New Roman"/>
                  </a:rPr>
                  <a:t>  </a:t>
                </a:r>
                <a:r>
                  <a:rPr lang="en-US" sz="1050">
                    <a:effectLst/>
                    <a:latin typeface="Arial"/>
                    <a:ea typeface="Times New Roman"/>
                    <a:cs typeface="Times New Roman"/>
                  </a:rPr>
                  <a:t>CASO</a:t>
                </a:r>
                <a:endParaRPr lang="ru-RU" sz="1000">
                  <a:effectLst/>
                  <a:latin typeface="Times New Roman"/>
                  <a:ea typeface="Times New Roman"/>
                </a:endParaRPr>
              </a:p>
              <a:p>
                <a:pPr>
                  <a:spcAft>
                    <a:spcPts val="0"/>
                  </a:spcAft>
                </a:pPr>
                <a:r>
                  <a:rPr lang="en-US" sz="1050">
                    <a:effectLst/>
                    <a:latin typeface="Arial"/>
                    <a:ea typeface="Times New Roman"/>
                    <a:cs typeface="Times New Roman"/>
                  </a:rPr>
                  <a:t> </a:t>
                </a:r>
                <a:r>
                  <a:rPr lang="en-US" sz="400">
                    <a:effectLst/>
                    <a:latin typeface="Arial"/>
                    <a:ea typeface="Times New Roman"/>
                    <a:cs typeface="Times New Roman"/>
                  </a:rPr>
                  <a:t> </a:t>
                </a:r>
                <a:endParaRPr lang="ru-RU" sz="1000">
                  <a:effectLst/>
                  <a:latin typeface="Times New Roman"/>
                  <a:ea typeface="Times New Roman"/>
                </a:endParaRPr>
              </a:p>
              <a:p>
                <a:pPr>
                  <a:spcAft>
                    <a:spcPts val="0"/>
                  </a:spcAft>
                </a:pPr>
                <a:r>
                  <a:rPr lang="en-US" sz="1050">
                    <a:effectLst/>
                    <a:latin typeface="Arial"/>
                    <a:ea typeface="Times New Roman"/>
                    <a:cs typeface="Times New Roman"/>
                  </a:rPr>
                  <a:t>  CAS1</a:t>
                </a:r>
                <a:endParaRPr lang="ru-RU" sz="1000">
                  <a:effectLst/>
                  <a:latin typeface="Times New Roman"/>
                  <a:ea typeface="Times New Roman"/>
                </a:endParaRPr>
              </a:p>
              <a:p>
                <a:pPr>
                  <a:spcAft>
                    <a:spcPts val="0"/>
                  </a:spcAft>
                </a:pPr>
                <a:r>
                  <a:rPr lang="en-US" sz="500">
                    <a:effectLst/>
                    <a:latin typeface="Arial"/>
                    <a:ea typeface="Times New Roman"/>
                    <a:cs typeface="Times New Roman"/>
                  </a:rPr>
                  <a:t> </a:t>
                </a:r>
                <a:endParaRPr lang="ru-RU" sz="1000">
                  <a:effectLst/>
                  <a:latin typeface="Times New Roman"/>
                  <a:ea typeface="Times New Roman"/>
                </a:endParaRPr>
              </a:p>
              <a:p>
                <a:pPr>
                  <a:spcAft>
                    <a:spcPts val="0"/>
                  </a:spcAft>
                </a:pPr>
                <a:r>
                  <a:rPr lang="en-US" sz="1050">
                    <a:effectLst/>
                    <a:latin typeface="Arial"/>
                    <a:ea typeface="Times New Roman"/>
                    <a:cs typeface="Times New Roman"/>
                  </a:rPr>
                  <a:t>  CAS2</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en-US" sz="100">
                    <a:effectLst/>
                    <a:latin typeface="Arial"/>
                    <a:ea typeface="Times New Roman"/>
                    <a:cs typeface="Times New Roman"/>
                  </a:rPr>
                  <a:t> </a:t>
                </a:r>
                <a:r>
                  <a:rPr lang="uz-Cyrl-UZ" sz="1150">
                    <a:effectLst/>
                    <a:latin typeface="Arial"/>
                    <a:ea typeface="Times New Roman"/>
                    <a:cs typeface="Times New Roman"/>
                  </a:rPr>
                  <a:t>  </a:t>
                </a:r>
                <a:r>
                  <a:rPr lang="en-US" sz="1150">
                    <a:effectLst/>
                    <a:latin typeface="Arial"/>
                    <a:ea typeface="Times New Roman"/>
                    <a:cs typeface="Times New Roman"/>
                  </a:rPr>
                  <a:t>MS</a:t>
                </a:r>
                <a:endParaRPr lang="ru-RU" sz="1000">
                  <a:effectLst/>
                  <a:latin typeface="Times New Roman"/>
                  <a:ea typeface="Times New Roman"/>
                </a:endParaRPr>
              </a:p>
            </p:txBody>
          </p:sp>
          <p:sp>
            <p:nvSpPr>
              <p:cNvPr id="10" name="Rectangle 486"/>
              <p:cNvSpPr>
                <a:spLocks noChangeArrowheads="1"/>
              </p:cNvSpPr>
              <p:nvPr/>
            </p:nvSpPr>
            <p:spPr bwMode="auto">
              <a:xfrm>
                <a:off x="2160" y="6192"/>
                <a:ext cx="2160" cy="46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11" name="Line 487"/>
              <p:cNvCxnSpPr/>
              <p:nvPr/>
            </p:nvCxnSpPr>
            <p:spPr bwMode="auto">
              <a:xfrm>
                <a:off x="2880" y="6192"/>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488"/>
              <p:cNvCxnSpPr/>
              <p:nvPr/>
            </p:nvCxnSpPr>
            <p:spPr bwMode="auto">
              <a:xfrm>
                <a:off x="3600" y="6192"/>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489"/>
              <p:cNvCxnSpPr/>
              <p:nvPr/>
            </p:nvCxnSpPr>
            <p:spPr bwMode="auto">
              <a:xfrm>
                <a:off x="2160" y="763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490"/>
              <p:cNvCxnSpPr/>
              <p:nvPr/>
            </p:nvCxnSpPr>
            <p:spPr bwMode="auto">
              <a:xfrm>
                <a:off x="2160" y="7920"/>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491"/>
              <p:cNvCxnSpPr/>
              <p:nvPr/>
            </p:nvCxnSpPr>
            <p:spPr bwMode="auto">
              <a:xfrm>
                <a:off x="2160" y="8496"/>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492"/>
              <p:cNvCxnSpPr/>
              <p:nvPr/>
            </p:nvCxnSpPr>
            <p:spPr bwMode="auto">
              <a:xfrm>
                <a:off x="2160" y="907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493"/>
              <p:cNvCxnSpPr/>
              <p:nvPr/>
            </p:nvCxnSpPr>
            <p:spPr bwMode="auto">
              <a:xfrm>
                <a:off x="1728" y="633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494"/>
              <p:cNvCxnSpPr/>
              <p:nvPr/>
            </p:nvCxnSpPr>
            <p:spPr bwMode="auto">
              <a:xfrm>
                <a:off x="1728" y="648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495"/>
              <p:cNvCxnSpPr/>
              <p:nvPr/>
            </p:nvCxnSpPr>
            <p:spPr bwMode="auto">
              <a:xfrm>
                <a:off x="1728" y="662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496"/>
              <p:cNvCxnSpPr/>
              <p:nvPr/>
            </p:nvCxnSpPr>
            <p:spPr bwMode="auto">
              <a:xfrm>
                <a:off x="1728" y="676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1" name="Line 497"/>
              <p:cNvCxnSpPr/>
              <p:nvPr/>
            </p:nvCxnSpPr>
            <p:spPr bwMode="auto">
              <a:xfrm>
                <a:off x="1728" y="691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2" name="Line 498"/>
              <p:cNvCxnSpPr/>
              <p:nvPr/>
            </p:nvCxnSpPr>
            <p:spPr bwMode="auto">
              <a:xfrm>
                <a:off x="1728" y="705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499"/>
              <p:cNvCxnSpPr/>
              <p:nvPr/>
            </p:nvCxnSpPr>
            <p:spPr bwMode="auto">
              <a:xfrm>
                <a:off x="1728" y="720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500"/>
              <p:cNvCxnSpPr/>
              <p:nvPr/>
            </p:nvCxnSpPr>
            <p:spPr bwMode="auto">
              <a:xfrm>
                <a:off x="1728" y="734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501"/>
              <p:cNvCxnSpPr/>
              <p:nvPr/>
            </p:nvCxnSpPr>
            <p:spPr bwMode="auto">
              <a:xfrm>
                <a:off x="1728" y="777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502"/>
              <p:cNvCxnSpPr/>
              <p:nvPr/>
            </p:nvCxnSpPr>
            <p:spPr bwMode="auto">
              <a:xfrm>
                <a:off x="1728" y="806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503"/>
              <p:cNvCxnSpPr/>
              <p:nvPr/>
            </p:nvCxnSpPr>
            <p:spPr bwMode="auto">
              <a:xfrm>
                <a:off x="1728" y="835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504"/>
              <p:cNvCxnSpPr/>
              <p:nvPr/>
            </p:nvCxnSpPr>
            <p:spPr bwMode="auto">
              <a:xfrm>
                <a:off x="1728" y="864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505"/>
              <p:cNvCxnSpPr/>
              <p:nvPr/>
            </p:nvCxnSpPr>
            <p:spPr bwMode="auto">
              <a:xfrm>
                <a:off x="1728" y="892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506"/>
              <p:cNvCxnSpPr/>
              <p:nvPr/>
            </p:nvCxnSpPr>
            <p:spPr bwMode="auto">
              <a:xfrm>
                <a:off x="4320" y="648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507"/>
              <p:cNvCxnSpPr/>
              <p:nvPr/>
            </p:nvCxnSpPr>
            <p:spPr bwMode="auto">
              <a:xfrm>
                <a:off x="4320" y="691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508"/>
              <p:cNvCxnSpPr/>
              <p:nvPr/>
            </p:nvCxnSpPr>
            <p:spPr bwMode="auto">
              <a:xfrm>
                <a:off x="4320" y="806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509"/>
              <p:cNvCxnSpPr/>
              <p:nvPr/>
            </p:nvCxnSpPr>
            <p:spPr bwMode="auto">
              <a:xfrm>
                <a:off x="4320" y="979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510"/>
              <p:cNvCxnSpPr/>
              <p:nvPr/>
            </p:nvCxnSpPr>
            <p:spPr bwMode="auto">
              <a:xfrm>
                <a:off x="4320" y="1036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511"/>
              <p:cNvCxnSpPr/>
              <p:nvPr/>
            </p:nvCxnSpPr>
            <p:spPr bwMode="auto">
              <a:xfrm>
                <a:off x="2160" y="1022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512"/>
              <p:cNvCxnSpPr/>
              <p:nvPr/>
            </p:nvCxnSpPr>
            <p:spPr bwMode="auto">
              <a:xfrm>
                <a:off x="1728" y="936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513"/>
              <p:cNvCxnSpPr/>
              <p:nvPr/>
            </p:nvCxnSpPr>
            <p:spPr bwMode="auto">
              <a:xfrm>
                <a:off x="1728" y="964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514"/>
              <p:cNvCxnSpPr/>
              <p:nvPr/>
            </p:nvCxnSpPr>
            <p:spPr bwMode="auto">
              <a:xfrm>
                <a:off x="1728" y="993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515"/>
              <p:cNvCxnSpPr/>
              <p:nvPr/>
            </p:nvCxnSpPr>
            <p:spPr bwMode="auto">
              <a:xfrm>
                <a:off x="1728" y="1051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516"/>
              <p:cNvCxnSpPr/>
              <p:nvPr/>
            </p:nvCxnSpPr>
            <p:spPr bwMode="auto">
              <a:xfrm>
                <a:off x="4320" y="720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517"/>
              <p:cNvCxnSpPr/>
              <p:nvPr/>
            </p:nvCxnSpPr>
            <p:spPr bwMode="auto">
              <a:xfrm>
                <a:off x="4320" y="748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518"/>
              <p:cNvCxnSpPr/>
              <p:nvPr/>
            </p:nvCxnSpPr>
            <p:spPr bwMode="auto">
              <a:xfrm>
                <a:off x="4320" y="777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3" name="Line 519"/>
              <p:cNvCxnSpPr/>
              <p:nvPr/>
            </p:nvCxnSpPr>
            <p:spPr bwMode="auto">
              <a:xfrm>
                <a:off x="4320" y="835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4" name="Line 520"/>
              <p:cNvCxnSpPr/>
              <p:nvPr/>
            </p:nvCxnSpPr>
            <p:spPr bwMode="auto">
              <a:xfrm>
                <a:off x="4320" y="864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521"/>
              <p:cNvCxnSpPr/>
              <p:nvPr/>
            </p:nvCxnSpPr>
            <p:spPr bwMode="auto">
              <a:xfrm>
                <a:off x="4320" y="892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sp>
        <p:nvSpPr>
          <p:cNvPr id="85" name="Прямоугольник 84"/>
          <p:cNvSpPr/>
          <p:nvPr/>
        </p:nvSpPr>
        <p:spPr>
          <a:xfrm>
            <a:off x="1357454" y="5445224"/>
            <a:ext cx="7102977" cy="646331"/>
          </a:xfrm>
          <a:prstGeom prst="rect">
            <a:avLst/>
          </a:prstGeom>
        </p:spPr>
        <p:txBody>
          <a:bodyPr wrap="square">
            <a:spAutoFit/>
          </a:bodyPr>
          <a:lstStyle/>
          <a:p>
            <a:r>
              <a:rPr lang="uz-Cyrl-UZ" b="1" dirty="0"/>
              <a:t>K580VI53</a:t>
            </a:r>
            <a:r>
              <a:rPr lang="uz-Cyrl-UZ" dirty="0"/>
              <a:t> sеriyasidаgi tаymеrning vа </a:t>
            </a:r>
            <a:r>
              <a:rPr lang="uz-Cyrl-UZ" b="1" dirty="0"/>
              <a:t>K580VN59</a:t>
            </a:r>
            <a:r>
              <a:rPr lang="uz-Cyrl-UZ" dirty="0"/>
              <a:t> sеriyadаgi   dаrаjаli uzilishlаr kоntrоllеrining sxеmаtik ko’rinishi.</a:t>
            </a:r>
            <a:endParaRPr lang="ru-RU" dirty="0"/>
          </a:p>
        </p:txBody>
      </p:sp>
    </p:spTree>
    <p:extLst>
      <p:ext uri="{BB962C8B-B14F-4D97-AF65-F5344CB8AC3E}">
        <p14:creationId xmlns:p14="http://schemas.microsoft.com/office/powerpoint/2010/main" val="152576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1937950937"/>
              </p:ext>
            </p:extLst>
          </p:nvPr>
        </p:nvGraphicFramePr>
        <p:xfrm>
          <a:off x="611560" y="0"/>
          <a:ext cx="835292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77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124744"/>
            <a:ext cx="7200800" cy="5040560"/>
          </a:xfrm>
        </p:spPr>
        <p:style>
          <a:lnRef idx="0">
            <a:schemeClr val="accent4"/>
          </a:lnRef>
          <a:fillRef idx="3">
            <a:schemeClr val="accent4"/>
          </a:fillRef>
          <a:effectRef idx="3">
            <a:schemeClr val="accent4"/>
          </a:effectRef>
          <a:fontRef idx="minor">
            <a:schemeClr val="lt1"/>
          </a:fontRef>
        </p:style>
        <p:txBody>
          <a:bodyPr>
            <a:normAutofit lnSpcReduction="10000"/>
          </a:bodyPr>
          <a:lstStyle/>
          <a:p>
            <a:r>
              <a:rPr lang="uz-Cyrl-UZ" b="1" dirty="0">
                <a:solidFill>
                  <a:schemeClr val="tx1"/>
                </a:solidFill>
              </a:rPr>
              <a:t>Dаrаjаli uzilishlаr kоntrоllеri (DUK) mikrоprotsessorli bоshqаrish sistеmаlаridа аppаrаt vоsitаlаri vа prоgrаmmа аsоsidа xоsil qilinаdigаn turli uzilish so’rоqlаrigа (аsоsiy prоgrаmmаni vаqtinchа to’xtаtib, uzilish so’rоg’igа mоs prоgrаmmаni ishgа tushirish vа u bаjаrib bo’lingаndаn so’ng аsоsiy prоgаmmаni uzilish bo’lgаn  jоyidаn dаvоm ettirish) xizmаt ko’rsаtish uchun mo’ljаllаngаn. DUK ning ishlаsh prinsipi bilаn tаnishishni K580VN59 kаttа intеgrаl sxеmаsi misоlidа ko’rаmiz (5.15-rаsm). Xаr bir DUK 8 tа uzilish surоg’igа (IR0, IR1,..., IR7) xizmаt ko’rsаtа оlаdi. Bir nеchtа DUKlаrni</a:t>
            </a:r>
            <a:endParaRPr lang="ru-RU" b="1" dirty="0">
              <a:solidFill>
                <a:schemeClr val="tx1"/>
              </a:solidFill>
            </a:endParaRPr>
          </a:p>
          <a:p>
            <a:endParaRPr lang="ru-RU" b="1" dirty="0">
              <a:solidFill>
                <a:schemeClr val="tx1"/>
              </a:solidFill>
            </a:endParaRPr>
          </a:p>
        </p:txBody>
      </p:sp>
    </p:spTree>
    <p:extLst>
      <p:ext uri="{BB962C8B-B14F-4D97-AF65-F5344CB8AC3E}">
        <p14:creationId xmlns:p14="http://schemas.microsoft.com/office/powerpoint/2010/main" val="1721483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683568" y="905059"/>
            <a:ext cx="7488832" cy="3820085"/>
            <a:chOff x="1295" y="2884"/>
            <a:chExt cx="9932" cy="3889"/>
          </a:xfrm>
        </p:grpSpPr>
        <p:grpSp>
          <p:nvGrpSpPr>
            <p:cNvPr id="5" name="Group 364"/>
            <p:cNvGrpSpPr>
              <a:grpSpLocks/>
            </p:cNvGrpSpPr>
            <p:nvPr/>
          </p:nvGrpSpPr>
          <p:grpSpPr bwMode="auto">
            <a:xfrm>
              <a:off x="1295" y="2884"/>
              <a:ext cx="9932" cy="3889"/>
              <a:chOff x="1440" y="11232"/>
              <a:chExt cx="8496" cy="3168"/>
            </a:xfrm>
          </p:grpSpPr>
          <p:sp>
            <p:nvSpPr>
              <p:cNvPr id="16" name="Text Box 365"/>
              <p:cNvSpPr txBox="1">
                <a:spLocks noChangeArrowheads="1"/>
              </p:cNvSpPr>
              <p:nvPr/>
            </p:nvSpPr>
            <p:spPr bwMode="auto">
              <a:xfrm>
                <a:off x="1440" y="13536"/>
                <a:ext cx="86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50">
                    <a:effectLst/>
                    <a:latin typeface="Arial"/>
                    <a:ea typeface="Times New Roman"/>
                    <a:cs typeface="Times New Roman"/>
                  </a:rPr>
                  <a:t>U</a:t>
                </a:r>
                <a:r>
                  <a:rPr lang="ru-RU" sz="1350" baseline="-25000">
                    <a:effectLst/>
                    <a:latin typeface="Arial"/>
                    <a:ea typeface="Times New Roman"/>
                    <a:cs typeface="Times New Roman"/>
                  </a:rPr>
                  <a:t>п</a:t>
                </a:r>
                <a:endParaRPr lang="ru-RU" sz="1000">
                  <a:effectLst/>
                  <a:latin typeface="Times New Roman"/>
                  <a:ea typeface="Times New Roman"/>
                </a:endParaRPr>
              </a:p>
            </p:txBody>
          </p:sp>
          <p:grpSp>
            <p:nvGrpSpPr>
              <p:cNvPr id="17" name="Group 366"/>
              <p:cNvGrpSpPr>
                <a:grpSpLocks/>
              </p:cNvGrpSpPr>
              <p:nvPr/>
            </p:nvGrpSpPr>
            <p:grpSpPr bwMode="auto">
              <a:xfrm>
                <a:off x="2016" y="11232"/>
                <a:ext cx="7200" cy="3024"/>
                <a:chOff x="2016" y="11232"/>
                <a:chExt cx="7200" cy="3024"/>
              </a:xfrm>
            </p:grpSpPr>
            <p:grpSp>
              <p:nvGrpSpPr>
                <p:cNvPr id="23" name="Group 367"/>
                <p:cNvGrpSpPr>
                  <a:grpSpLocks/>
                </p:cNvGrpSpPr>
                <p:nvPr/>
              </p:nvGrpSpPr>
              <p:grpSpPr bwMode="auto">
                <a:xfrm>
                  <a:off x="2016" y="12429"/>
                  <a:ext cx="2448" cy="720"/>
                  <a:chOff x="1584" y="12384"/>
                  <a:chExt cx="2448" cy="720"/>
                </a:xfrm>
              </p:grpSpPr>
              <p:cxnSp>
                <p:nvCxnSpPr>
                  <p:cNvPr id="76" name="Line 368"/>
                  <p:cNvCxnSpPr/>
                  <p:nvPr/>
                </p:nvCxnSpPr>
                <p:spPr bwMode="auto">
                  <a:xfrm>
                    <a:off x="1584" y="12384"/>
                    <a:ext cx="2448" cy="0"/>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77" name="Line 369"/>
                  <p:cNvCxnSpPr/>
                  <p:nvPr/>
                </p:nvCxnSpPr>
                <p:spPr bwMode="auto">
                  <a:xfrm>
                    <a:off x="1584" y="12960"/>
                    <a:ext cx="2448" cy="0"/>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78" name="Line 370"/>
                  <p:cNvCxnSpPr/>
                  <p:nvPr/>
                </p:nvCxnSpPr>
                <p:spPr bwMode="auto">
                  <a:xfrm>
                    <a:off x="4032" y="1238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79" name="Group 371"/>
                  <p:cNvGrpSpPr>
                    <a:grpSpLocks/>
                  </p:cNvGrpSpPr>
                  <p:nvPr/>
                </p:nvGrpSpPr>
                <p:grpSpPr bwMode="auto">
                  <a:xfrm>
                    <a:off x="3312" y="12816"/>
                    <a:ext cx="288" cy="288"/>
                    <a:chOff x="2016" y="8208"/>
                    <a:chExt cx="288" cy="288"/>
                  </a:xfrm>
                </p:grpSpPr>
                <p:sp>
                  <p:nvSpPr>
                    <p:cNvPr id="80" name="AutoShape 372"/>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81" name="Line 373"/>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grpSp>
              <p:nvGrpSpPr>
                <p:cNvPr id="24" name="Group 374"/>
                <p:cNvGrpSpPr>
                  <a:grpSpLocks/>
                </p:cNvGrpSpPr>
                <p:nvPr/>
              </p:nvGrpSpPr>
              <p:grpSpPr bwMode="auto">
                <a:xfrm flipV="1">
                  <a:off x="2016" y="12339"/>
                  <a:ext cx="2448" cy="720"/>
                  <a:chOff x="1584" y="12384"/>
                  <a:chExt cx="2448" cy="720"/>
                </a:xfrm>
              </p:grpSpPr>
              <p:cxnSp>
                <p:nvCxnSpPr>
                  <p:cNvPr id="70" name="Line 375"/>
                  <p:cNvCxnSpPr/>
                  <p:nvPr/>
                </p:nvCxnSpPr>
                <p:spPr bwMode="auto">
                  <a:xfrm>
                    <a:off x="1584" y="12384"/>
                    <a:ext cx="2448" cy="0"/>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71" name="Line 376"/>
                  <p:cNvCxnSpPr/>
                  <p:nvPr/>
                </p:nvCxnSpPr>
                <p:spPr bwMode="auto">
                  <a:xfrm>
                    <a:off x="1584" y="12960"/>
                    <a:ext cx="2448" cy="0"/>
                  </a:xfrm>
                  <a:prstGeom prst="line">
                    <a:avLst/>
                  </a:prstGeom>
                  <a:noFill/>
                  <a:ln w="9525">
                    <a:solidFill>
                      <a:srgbClr val="000000"/>
                    </a:solidFill>
                    <a:round/>
                    <a:headEnd type="oval" w="sm" len="sm"/>
                    <a:tailEnd/>
                  </a:ln>
                  <a:extLst>
                    <a:ext uri="{909E8E84-426E-40DD-AFC4-6F175D3DCCD1}">
                      <a14:hiddenFill xmlns:a14="http://schemas.microsoft.com/office/drawing/2010/main">
                        <a:noFill/>
                      </a14:hiddenFill>
                    </a:ext>
                  </a:extLst>
                </p:spPr>
              </p:cxnSp>
              <p:cxnSp>
                <p:nvCxnSpPr>
                  <p:cNvPr id="72" name="Line 377"/>
                  <p:cNvCxnSpPr/>
                  <p:nvPr/>
                </p:nvCxnSpPr>
                <p:spPr bwMode="auto">
                  <a:xfrm>
                    <a:off x="4032" y="12384"/>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73" name="Group 378"/>
                  <p:cNvGrpSpPr>
                    <a:grpSpLocks/>
                  </p:cNvGrpSpPr>
                  <p:nvPr/>
                </p:nvGrpSpPr>
                <p:grpSpPr bwMode="auto">
                  <a:xfrm>
                    <a:off x="3312" y="12816"/>
                    <a:ext cx="288" cy="288"/>
                    <a:chOff x="2016" y="8208"/>
                    <a:chExt cx="288" cy="288"/>
                  </a:xfrm>
                </p:grpSpPr>
                <p:sp>
                  <p:nvSpPr>
                    <p:cNvPr id="74" name="AutoShape 379"/>
                    <p:cNvSpPr>
                      <a:spLocks noChangeArrowheads="1"/>
                    </p:cNvSpPr>
                    <p:nvPr/>
                  </p:nvSpPr>
                  <p:spPr bwMode="auto">
                    <a:xfrm rot="5400000" flipH="1">
                      <a:off x="2016" y="8208"/>
                      <a:ext cx="288" cy="288"/>
                    </a:xfrm>
                    <a:prstGeom prst="triangle">
                      <a:avLst>
                        <a:gd name="adj" fmla="val 50000"/>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75" name="Line 380"/>
                    <p:cNvCxnSpPr/>
                    <p:nvPr/>
                  </p:nvCxnSpPr>
                  <p:spPr bwMode="auto">
                    <a:xfrm>
                      <a:off x="2304" y="82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cxnSp>
              <p:nvCxnSpPr>
                <p:cNvPr id="25" name="Line 381"/>
                <p:cNvCxnSpPr/>
                <p:nvPr/>
              </p:nvCxnSpPr>
              <p:spPr bwMode="auto">
                <a:xfrm>
                  <a:off x="2304" y="11232"/>
                  <a:ext cx="259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382"/>
                <p:cNvCxnSpPr/>
                <p:nvPr/>
              </p:nvCxnSpPr>
              <p:spPr bwMode="auto">
                <a:xfrm>
                  <a:off x="4896" y="11232"/>
                  <a:ext cx="0" cy="10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383"/>
                <p:cNvCxnSpPr/>
                <p:nvPr/>
              </p:nvCxnSpPr>
              <p:spPr bwMode="auto">
                <a:xfrm flipH="1">
                  <a:off x="4320" y="12284"/>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384"/>
                <p:cNvCxnSpPr/>
                <p:nvPr/>
              </p:nvCxnSpPr>
              <p:spPr bwMode="auto">
                <a:xfrm flipH="1">
                  <a:off x="3024" y="12284"/>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385"/>
                <p:cNvCxnSpPr/>
                <p:nvPr/>
              </p:nvCxnSpPr>
              <p:spPr bwMode="auto">
                <a:xfrm>
                  <a:off x="3024" y="12284"/>
                  <a:ext cx="0" cy="9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386"/>
                <p:cNvCxnSpPr/>
                <p:nvPr/>
              </p:nvCxnSpPr>
              <p:spPr bwMode="auto">
                <a:xfrm flipH="1">
                  <a:off x="3024" y="13204"/>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387"/>
                <p:cNvCxnSpPr/>
                <p:nvPr/>
              </p:nvCxnSpPr>
              <p:spPr bwMode="auto">
                <a:xfrm flipH="1">
                  <a:off x="4320" y="13204"/>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388"/>
                <p:cNvCxnSpPr/>
                <p:nvPr/>
              </p:nvCxnSpPr>
              <p:spPr bwMode="auto">
                <a:xfrm>
                  <a:off x="4896" y="13204"/>
                  <a:ext cx="0" cy="10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389"/>
                <p:cNvCxnSpPr/>
                <p:nvPr/>
              </p:nvCxnSpPr>
              <p:spPr bwMode="auto">
                <a:xfrm>
                  <a:off x="2304" y="14256"/>
                  <a:ext cx="259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390"/>
                <p:cNvCxnSpPr/>
                <p:nvPr/>
              </p:nvCxnSpPr>
              <p:spPr bwMode="auto">
                <a:xfrm>
                  <a:off x="2304" y="11232"/>
                  <a:ext cx="0" cy="30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391"/>
                <p:cNvCxnSpPr/>
                <p:nvPr/>
              </p:nvCxnSpPr>
              <p:spPr bwMode="auto">
                <a:xfrm>
                  <a:off x="3600" y="12152"/>
                  <a:ext cx="0" cy="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392"/>
                <p:cNvCxnSpPr/>
                <p:nvPr/>
              </p:nvCxnSpPr>
              <p:spPr bwMode="auto">
                <a:xfrm>
                  <a:off x="4320" y="12152"/>
                  <a:ext cx="0" cy="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393"/>
                <p:cNvCxnSpPr/>
                <p:nvPr/>
              </p:nvCxnSpPr>
              <p:spPr bwMode="auto">
                <a:xfrm>
                  <a:off x="3600" y="13073"/>
                  <a:ext cx="0" cy="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394"/>
                <p:cNvCxnSpPr/>
                <p:nvPr/>
              </p:nvCxnSpPr>
              <p:spPr bwMode="auto">
                <a:xfrm>
                  <a:off x="4320" y="13073"/>
                  <a:ext cx="0" cy="2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9" name="Oval 395"/>
                <p:cNvSpPr>
                  <a:spLocks noChangeArrowheads="1"/>
                </p:cNvSpPr>
                <p:nvPr/>
              </p:nvSpPr>
              <p:spPr bwMode="auto">
                <a:xfrm>
                  <a:off x="3312" y="12547"/>
                  <a:ext cx="2304" cy="39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cxnSp>
              <p:nvCxnSpPr>
                <p:cNvPr id="40" name="Line 396"/>
                <p:cNvCxnSpPr/>
                <p:nvPr/>
              </p:nvCxnSpPr>
              <p:spPr bwMode="auto">
                <a:xfrm>
                  <a:off x="3888" y="12096"/>
                  <a:ext cx="0" cy="2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1" name="Line 397"/>
                <p:cNvCxnSpPr/>
                <p:nvPr/>
              </p:nvCxnSpPr>
              <p:spPr bwMode="auto">
                <a:xfrm>
                  <a:off x="4032" y="12096"/>
                  <a:ext cx="0" cy="2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2" name="Line 398"/>
                <p:cNvCxnSpPr/>
                <p:nvPr/>
              </p:nvCxnSpPr>
              <p:spPr bwMode="auto">
                <a:xfrm>
                  <a:off x="3888" y="13104"/>
                  <a:ext cx="0" cy="2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3" name="Line 399"/>
                <p:cNvCxnSpPr/>
                <p:nvPr/>
              </p:nvCxnSpPr>
              <p:spPr bwMode="auto">
                <a:xfrm>
                  <a:off x="4032" y="13104"/>
                  <a:ext cx="0" cy="2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4" name="Line 400"/>
                <p:cNvCxnSpPr/>
                <p:nvPr/>
              </p:nvCxnSpPr>
              <p:spPr bwMode="auto">
                <a:xfrm>
                  <a:off x="6480" y="11232"/>
                  <a:ext cx="0" cy="10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401"/>
                <p:cNvCxnSpPr/>
                <p:nvPr/>
              </p:nvCxnSpPr>
              <p:spPr bwMode="auto">
                <a:xfrm>
                  <a:off x="6480" y="12240"/>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46" name="Group 402"/>
                <p:cNvGrpSpPr>
                  <a:grpSpLocks/>
                </p:cNvGrpSpPr>
                <p:nvPr/>
              </p:nvGrpSpPr>
              <p:grpSpPr bwMode="auto">
                <a:xfrm>
                  <a:off x="5917" y="11690"/>
                  <a:ext cx="1155" cy="1155"/>
                  <a:chOff x="6768" y="13680"/>
                  <a:chExt cx="1584" cy="1584"/>
                </a:xfrm>
              </p:grpSpPr>
              <p:sp>
                <p:nvSpPr>
                  <p:cNvPr id="61" name="Oval 403"/>
                  <p:cNvSpPr>
                    <a:spLocks noChangeArrowheads="1"/>
                  </p:cNvSpPr>
                  <p:nvPr/>
                </p:nvSpPr>
                <p:spPr bwMode="auto">
                  <a:xfrm>
                    <a:off x="7056" y="13968"/>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2" name="Oval 404"/>
                  <p:cNvSpPr>
                    <a:spLocks noChangeArrowheads="1"/>
                  </p:cNvSpPr>
                  <p:nvPr/>
                </p:nvSpPr>
                <p:spPr bwMode="auto">
                  <a:xfrm>
                    <a:off x="6768" y="13680"/>
                    <a:ext cx="1584" cy="1584"/>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63" name="Oval 405"/>
                  <p:cNvSpPr>
                    <a:spLocks noChangeArrowheads="1"/>
                  </p:cNvSpPr>
                  <p:nvPr/>
                </p:nvSpPr>
                <p:spPr bwMode="auto">
                  <a:xfrm>
                    <a:off x="7488" y="13824"/>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4" name="Oval 406"/>
                  <p:cNvSpPr>
                    <a:spLocks noChangeArrowheads="1"/>
                  </p:cNvSpPr>
                  <p:nvPr/>
                </p:nvSpPr>
                <p:spPr bwMode="auto">
                  <a:xfrm>
                    <a:off x="8064" y="14400"/>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5" name="Oval 407"/>
                  <p:cNvSpPr>
                    <a:spLocks noChangeArrowheads="1"/>
                  </p:cNvSpPr>
                  <p:nvPr/>
                </p:nvSpPr>
                <p:spPr bwMode="auto">
                  <a:xfrm>
                    <a:off x="7920" y="14832"/>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6" name="Oval 408"/>
                  <p:cNvSpPr>
                    <a:spLocks noChangeArrowheads="1"/>
                  </p:cNvSpPr>
                  <p:nvPr/>
                </p:nvSpPr>
                <p:spPr bwMode="auto">
                  <a:xfrm>
                    <a:off x="7488" y="14976"/>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7" name="Oval 409"/>
                  <p:cNvSpPr>
                    <a:spLocks noChangeArrowheads="1"/>
                  </p:cNvSpPr>
                  <p:nvPr/>
                </p:nvSpPr>
                <p:spPr bwMode="auto">
                  <a:xfrm>
                    <a:off x="7056" y="14832"/>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8" name="Oval 410"/>
                  <p:cNvSpPr>
                    <a:spLocks noChangeArrowheads="1"/>
                  </p:cNvSpPr>
                  <p:nvPr/>
                </p:nvSpPr>
                <p:spPr bwMode="auto">
                  <a:xfrm>
                    <a:off x="6912" y="14400"/>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69" name="Oval 411"/>
                  <p:cNvSpPr>
                    <a:spLocks noChangeArrowheads="1"/>
                  </p:cNvSpPr>
                  <p:nvPr/>
                </p:nvSpPr>
                <p:spPr bwMode="auto">
                  <a:xfrm>
                    <a:off x="7920" y="13968"/>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cxnSp>
              <p:nvCxnSpPr>
                <p:cNvPr id="47" name="Line 412"/>
                <p:cNvCxnSpPr/>
                <p:nvPr/>
              </p:nvCxnSpPr>
              <p:spPr bwMode="auto">
                <a:xfrm flipV="1">
                  <a:off x="6480" y="11376"/>
                  <a:ext cx="864"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48" name="Rectangle 413"/>
                <p:cNvSpPr>
                  <a:spLocks noChangeArrowheads="1"/>
                </p:cNvSpPr>
                <p:nvPr/>
              </p:nvSpPr>
              <p:spPr bwMode="auto">
                <a:xfrm>
                  <a:off x="7776" y="12096"/>
                  <a:ext cx="1152" cy="28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cxnSp>
              <p:nvCxnSpPr>
                <p:cNvPr id="49" name="Line 414"/>
                <p:cNvCxnSpPr/>
                <p:nvPr/>
              </p:nvCxnSpPr>
              <p:spPr bwMode="auto">
                <a:xfrm>
                  <a:off x="7920" y="12240"/>
                  <a:ext cx="864"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50" name="Line 415"/>
                <p:cNvCxnSpPr/>
                <p:nvPr/>
              </p:nvCxnSpPr>
              <p:spPr bwMode="auto">
                <a:xfrm flipV="1">
                  <a:off x="5904" y="12960"/>
                  <a:ext cx="0" cy="129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1" name="Line 416"/>
                <p:cNvCxnSpPr/>
                <p:nvPr/>
              </p:nvCxnSpPr>
              <p:spPr bwMode="auto">
                <a:xfrm>
                  <a:off x="5904" y="14256"/>
                  <a:ext cx="33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2" name="Line 417"/>
                <p:cNvCxnSpPr/>
                <p:nvPr/>
              </p:nvCxnSpPr>
              <p:spPr bwMode="auto">
                <a:xfrm>
                  <a:off x="5904" y="14112"/>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3" name="Line 418"/>
                <p:cNvCxnSpPr/>
                <p:nvPr/>
              </p:nvCxnSpPr>
              <p:spPr bwMode="auto">
                <a:xfrm flipV="1">
                  <a:off x="6480" y="1368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4" name="Line 419"/>
                <p:cNvCxnSpPr/>
                <p:nvPr/>
              </p:nvCxnSpPr>
              <p:spPr bwMode="auto">
                <a:xfrm>
                  <a:off x="6480" y="13680"/>
                  <a:ext cx="86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5" name="Line 420"/>
                <p:cNvCxnSpPr/>
                <p:nvPr/>
              </p:nvCxnSpPr>
              <p:spPr bwMode="auto">
                <a:xfrm>
                  <a:off x="7344" y="1368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6" name="Line 421"/>
                <p:cNvCxnSpPr/>
                <p:nvPr/>
              </p:nvCxnSpPr>
              <p:spPr bwMode="auto">
                <a:xfrm>
                  <a:off x="7344" y="1411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7" name="Line 422"/>
                <p:cNvCxnSpPr/>
                <p:nvPr/>
              </p:nvCxnSpPr>
              <p:spPr bwMode="auto">
                <a:xfrm>
                  <a:off x="7776" y="1368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423"/>
                <p:cNvCxnSpPr/>
                <p:nvPr/>
              </p:nvCxnSpPr>
              <p:spPr bwMode="auto">
                <a:xfrm>
                  <a:off x="7776" y="13680"/>
                  <a:ext cx="86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9" name="Line 424"/>
                <p:cNvCxnSpPr/>
                <p:nvPr/>
              </p:nvCxnSpPr>
              <p:spPr bwMode="auto">
                <a:xfrm>
                  <a:off x="8640" y="13680"/>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0" name="Line 425"/>
                <p:cNvCxnSpPr/>
                <p:nvPr/>
              </p:nvCxnSpPr>
              <p:spPr bwMode="auto">
                <a:xfrm>
                  <a:off x="8640" y="1411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18" name="Text Box 426"/>
              <p:cNvSpPr txBox="1">
                <a:spLocks noChangeArrowheads="1"/>
              </p:cNvSpPr>
              <p:nvPr/>
            </p:nvSpPr>
            <p:spPr bwMode="auto">
              <a:xfrm>
                <a:off x="6480" y="11232"/>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sym typeface="Symbol"/>
                  </a:rPr>
                  <a:t></a:t>
                </a:r>
                <a:endParaRPr lang="ru-RU" sz="1000">
                  <a:effectLst/>
                  <a:latin typeface="Times New Roman"/>
                  <a:ea typeface="Times New Roman"/>
                </a:endParaRPr>
              </a:p>
            </p:txBody>
          </p:sp>
          <p:sp>
            <p:nvSpPr>
              <p:cNvPr id="19" name="Text Box 427"/>
              <p:cNvSpPr txBox="1">
                <a:spLocks noChangeArrowheads="1"/>
              </p:cNvSpPr>
              <p:nvPr/>
            </p:nvSpPr>
            <p:spPr bwMode="auto">
              <a:xfrm>
                <a:off x="7488" y="12384"/>
                <a:ext cx="201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ru-RU" sz="1350">
                    <a:effectLst/>
                    <a:latin typeface="Arial"/>
                    <a:ea typeface="Times New Roman"/>
                    <a:sym typeface="Symbol"/>
                  </a:rPr>
                  <a:t></a:t>
                </a:r>
                <a:r>
                  <a:rPr lang="ru-RU" sz="1350">
                    <a:effectLst/>
                    <a:latin typeface="Arial"/>
                    <a:ea typeface="Times New Roman"/>
                    <a:cs typeface="Times New Roman"/>
                  </a:rPr>
                  <a:t>(0,4мм)</a:t>
                </a:r>
                <a:endParaRPr lang="ru-RU" sz="1000">
                  <a:effectLst/>
                  <a:latin typeface="Times New Roman"/>
                  <a:ea typeface="Times New Roman"/>
                </a:endParaRPr>
              </a:p>
            </p:txBody>
          </p:sp>
          <p:sp>
            <p:nvSpPr>
              <p:cNvPr id="20" name="Text Box 428"/>
              <p:cNvSpPr txBox="1">
                <a:spLocks noChangeArrowheads="1"/>
              </p:cNvSpPr>
              <p:nvPr/>
            </p:nvSpPr>
            <p:spPr bwMode="auto">
              <a:xfrm>
                <a:off x="1440" y="11232"/>
                <a:ext cx="86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200">
                    <a:effectLst/>
                    <a:latin typeface="Arial"/>
                    <a:ea typeface="Times New Roman"/>
                    <a:cs typeface="Times New Roman"/>
                  </a:rPr>
                  <a:t>+5В</a:t>
                </a:r>
                <a:endParaRPr lang="ru-RU" sz="1000">
                  <a:effectLst/>
                  <a:latin typeface="Times New Roman"/>
                  <a:ea typeface="Times New Roman"/>
                </a:endParaRPr>
              </a:p>
            </p:txBody>
          </p:sp>
          <p:sp>
            <p:nvSpPr>
              <p:cNvPr id="21" name="Text Box 429"/>
              <p:cNvSpPr txBox="1">
                <a:spLocks noChangeArrowheads="1"/>
              </p:cNvSpPr>
              <p:nvPr/>
            </p:nvSpPr>
            <p:spPr bwMode="auto">
              <a:xfrm>
                <a:off x="5904" y="12960"/>
                <a:ext cx="86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50">
                    <a:effectLst/>
                    <a:latin typeface="Arial"/>
                    <a:ea typeface="Times New Roman"/>
                    <a:cs typeface="Times New Roman"/>
                  </a:rPr>
                  <a:t>U</a:t>
                </a:r>
                <a:r>
                  <a:rPr lang="ru-RU" sz="1350" baseline="-25000">
                    <a:effectLst/>
                    <a:latin typeface="Arial"/>
                    <a:ea typeface="Times New Roman"/>
                    <a:cs typeface="Times New Roman"/>
                  </a:rPr>
                  <a:t>п</a:t>
                </a:r>
                <a:endParaRPr lang="ru-RU" sz="1000">
                  <a:effectLst/>
                  <a:latin typeface="Times New Roman"/>
                  <a:ea typeface="Times New Roman"/>
                </a:endParaRPr>
              </a:p>
            </p:txBody>
          </p:sp>
          <p:sp>
            <p:nvSpPr>
              <p:cNvPr id="22" name="Text Box 430"/>
              <p:cNvSpPr txBox="1">
                <a:spLocks noChangeArrowheads="1"/>
              </p:cNvSpPr>
              <p:nvPr/>
            </p:nvSpPr>
            <p:spPr bwMode="auto">
              <a:xfrm>
                <a:off x="9072" y="13824"/>
                <a:ext cx="864"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50">
                    <a:effectLst/>
                    <a:latin typeface="Arial"/>
                    <a:ea typeface="Times New Roman"/>
                    <a:cs typeface="Times New Roman"/>
                  </a:rPr>
                  <a:t> t</a:t>
                </a:r>
                <a:endParaRPr lang="ru-RU" sz="1000">
                  <a:effectLst/>
                  <a:latin typeface="Times New Roman"/>
                  <a:ea typeface="Times New Roman"/>
                </a:endParaRPr>
              </a:p>
            </p:txBody>
          </p:sp>
        </p:grpSp>
        <p:sp>
          <p:nvSpPr>
            <p:cNvPr id="6" name="Oval 431"/>
            <p:cNvSpPr>
              <a:spLocks noChangeArrowheads="1"/>
            </p:cNvSpPr>
            <p:nvPr/>
          </p:nvSpPr>
          <p:spPr bwMode="auto">
            <a:xfrm>
              <a:off x="3888" y="4752"/>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7" name="Oval 432"/>
            <p:cNvSpPr>
              <a:spLocks noChangeArrowheads="1"/>
            </p:cNvSpPr>
            <p:nvPr/>
          </p:nvSpPr>
          <p:spPr bwMode="auto">
            <a:xfrm>
              <a:off x="4176" y="455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8" name="Oval 433"/>
            <p:cNvSpPr>
              <a:spLocks noChangeArrowheads="1"/>
            </p:cNvSpPr>
            <p:nvPr/>
          </p:nvSpPr>
          <p:spPr bwMode="auto">
            <a:xfrm>
              <a:off x="4320" y="4786"/>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9" name="Oval 434"/>
            <p:cNvSpPr>
              <a:spLocks noChangeArrowheads="1"/>
            </p:cNvSpPr>
            <p:nvPr/>
          </p:nvSpPr>
          <p:spPr bwMode="auto">
            <a:xfrm>
              <a:off x="4608" y="455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0" name="Oval 435"/>
            <p:cNvSpPr>
              <a:spLocks noChangeArrowheads="1"/>
            </p:cNvSpPr>
            <p:nvPr/>
          </p:nvSpPr>
          <p:spPr bwMode="auto">
            <a:xfrm>
              <a:off x="4752" y="4786"/>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1" name="Oval 436"/>
            <p:cNvSpPr>
              <a:spLocks noChangeArrowheads="1"/>
            </p:cNvSpPr>
            <p:nvPr/>
          </p:nvSpPr>
          <p:spPr bwMode="auto">
            <a:xfrm>
              <a:off x="5040" y="455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2" name="Oval 437"/>
            <p:cNvSpPr>
              <a:spLocks noChangeArrowheads="1"/>
            </p:cNvSpPr>
            <p:nvPr/>
          </p:nvSpPr>
          <p:spPr bwMode="auto">
            <a:xfrm>
              <a:off x="5184" y="4786"/>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3" name="Oval 438"/>
            <p:cNvSpPr>
              <a:spLocks noChangeArrowheads="1"/>
            </p:cNvSpPr>
            <p:nvPr/>
          </p:nvSpPr>
          <p:spPr bwMode="auto">
            <a:xfrm>
              <a:off x="5472" y="455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4" name="Oval 439"/>
            <p:cNvSpPr>
              <a:spLocks noChangeArrowheads="1"/>
            </p:cNvSpPr>
            <p:nvPr/>
          </p:nvSpPr>
          <p:spPr bwMode="auto">
            <a:xfrm>
              <a:off x="5760" y="4729"/>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sp>
          <p:nvSpPr>
            <p:cNvPr id="15" name="Oval 440"/>
            <p:cNvSpPr>
              <a:spLocks noChangeArrowheads="1"/>
            </p:cNvSpPr>
            <p:nvPr/>
          </p:nvSpPr>
          <p:spPr bwMode="auto">
            <a:xfrm>
              <a:off x="3600" y="4616"/>
              <a:ext cx="144" cy="144"/>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ru-RU"/>
            </a:p>
          </p:txBody>
        </p:sp>
      </p:grpSp>
      <p:sp>
        <p:nvSpPr>
          <p:cNvPr id="82" name="Прямоугольник 81"/>
          <p:cNvSpPr/>
          <p:nvPr/>
        </p:nvSpPr>
        <p:spPr>
          <a:xfrm>
            <a:off x="1064356" y="5085184"/>
            <a:ext cx="6892019" cy="64633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uz-Cyrl-UZ" b="1" dirty="0"/>
              <a:t>“Elеktrоnikа NSTM-01" rоbоti impul`sli dаtchigining ishlаsh </a:t>
            </a:r>
            <a:r>
              <a:rPr lang="uz-Cyrl-UZ" b="1" dirty="0" smtClean="0"/>
              <a:t>prinsipi</a:t>
            </a:r>
            <a:endParaRPr lang="ru-RU" b="1" dirty="0"/>
          </a:p>
        </p:txBody>
      </p:sp>
    </p:spTree>
    <p:extLst>
      <p:ext uri="{BB962C8B-B14F-4D97-AF65-F5344CB8AC3E}">
        <p14:creationId xmlns:p14="http://schemas.microsoft.com/office/powerpoint/2010/main" val="3850747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14365484"/>
              </p:ext>
            </p:extLst>
          </p:nvPr>
        </p:nvGraphicFramePr>
        <p:xfrm>
          <a:off x="539552" y="332656"/>
          <a:ext cx="8136904"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922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970000" y="408357"/>
            <a:ext cx="8208912" cy="5328592"/>
            <a:chOff x="1220" y="3024"/>
            <a:chExt cx="9724" cy="5616"/>
          </a:xfrm>
        </p:grpSpPr>
        <p:sp>
          <p:nvSpPr>
            <p:cNvPr id="5" name="Text Box 190"/>
            <p:cNvSpPr txBox="1">
              <a:spLocks noChangeArrowheads="1"/>
            </p:cNvSpPr>
            <p:nvPr/>
          </p:nvSpPr>
          <p:spPr bwMode="auto">
            <a:xfrm>
              <a:off x="8931" y="4418"/>
              <a:ext cx="720" cy="100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950">
                  <a:effectLst/>
                  <a:latin typeface="Arial"/>
                  <a:ea typeface="Times New Roman"/>
                  <a:cs typeface="Times New Roman"/>
                </a:rPr>
                <a:t> </a:t>
              </a:r>
              <a:r>
                <a:rPr lang="ru-RU" sz="1150">
                  <a:effectLst/>
                  <a:latin typeface="Arial"/>
                  <a:ea typeface="Times New Roman"/>
                  <a:cs typeface="Times New Roman"/>
                </a:rPr>
                <a:t>1</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2</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3</a:t>
              </a:r>
              <a:endParaRPr lang="ru-RU" sz="1000">
                <a:effectLst/>
                <a:latin typeface="Times New Roman"/>
                <a:ea typeface="Times New Roman"/>
              </a:endParaRPr>
            </a:p>
          </p:txBody>
        </p:sp>
        <p:sp>
          <p:nvSpPr>
            <p:cNvPr id="6" name="Text Box 191"/>
            <p:cNvSpPr txBox="1">
              <a:spLocks noChangeArrowheads="1"/>
            </p:cNvSpPr>
            <p:nvPr/>
          </p:nvSpPr>
          <p:spPr bwMode="auto">
            <a:xfrm>
              <a:off x="9360" y="6048"/>
              <a:ext cx="158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разъёмга</a:t>
              </a:r>
              <a:endParaRPr lang="ru-RU" sz="1200" b="1">
                <a:effectLst/>
                <a:latin typeface="Times New Roman"/>
                <a:ea typeface="Times New Roman"/>
              </a:endParaRPr>
            </a:p>
          </p:txBody>
        </p:sp>
        <p:sp>
          <p:nvSpPr>
            <p:cNvPr id="7" name="Text Box 192"/>
            <p:cNvSpPr txBox="1">
              <a:spLocks noChangeArrowheads="1"/>
            </p:cNvSpPr>
            <p:nvPr/>
          </p:nvSpPr>
          <p:spPr bwMode="auto">
            <a:xfrm>
              <a:off x="5040" y="7200"/>
              <a:ext cx="1440"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8" name="Text Box 193"/>
            <p:cNvSpPr txBox="1">
              <a:spLocks noChangeArrowheads="1"/>
            </p:cNvSpPr>
            <p:nvPr/>
          </p:nvSpPr>
          <p:spPr bwMode="auto">
            <a:xfrm>
              <a:off x="5557" y="6051"/>
              <a:ext cx="1008"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Times New Roman"/>
                  <a:ea typeface="Times New Roman"/>
                </a:rPr>
                <a:t> Б</a:t>
              </a:r>
              <a:r>
                <a:rPr lang="ru-RU" sz="1150">
                  <a:effectLst/>
                  <a:latin typeface="Arial"/>
                  <a:ea typeface="Times New Roman"/>
                  <a:cs typeface="Times New Roman"/>
                </a:rPr>
                <a:t>Ш</a:t>
              </a:r>
              <a:endParaRPr lang="ru-RU" sz="1000">
                <a:effectLst/>
                <a:latin typeface="Times New Roman"/>
                <a:ea typeface="Times New Roman"/>
              </a:endParaRPr>
            </a:p>
          </p:txBody>
        </p:sp>
        <p:sp>
          <p:nvSpPr>
            <p:cNvPr id="9" name="Text Box 194"/>
            <p:cNvSpPr txBox="1">
              <a:spLocks noChangeArrowheads="1"/>
            </p:cNvSpPr>
            <p:nvPr/>
          </p:nvSpPr>
          <p:spPr bwMode="auto">
            <a:xfrm>
              <a:off x="5616" y="5328"/>
              <a:ext cx="1008"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АШ</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p:txBody>
        </p:sp>
        <p:grpSp>
          <p:nvGrpSpPr>
            <p:cNvPr id="10" name="Group 195"/>
            <p:cNvGrpSpPr>
              <a:grpSpLocks/>
            </p:cNvGrpSpPr>
            <p:nvPr/>
          </p:nvGrpSpPr>
          <p:grpSpPr bwMode="auto">
            <a:xfrm>
              <a:off x="1220" y="3024"/>
              <a:ext cx="3820" cy="5616"/>
              <a:chOff x="1220" y="3024"/>
              <a:chExt cx="3820" cy="5616"/>
            </a:xfrm>
          </p:grpSpPr>
          <p:sp>
            <p:nvSpPr>
              <p:cNvPr id="56" name="Text Box 196"/>
              <p:cNvSpPr txBox="1">
                <a:spLocks noChangeArrowheads="1"/>
              </p:cNvSpPr>
              <p:nvPr/>
            </p:nvSpPr>
            <p:spPr bwMode="auto">
              <a:xfrm>
                <a:off x="1872" y="3766"/>
                <a:ext cx="720" cy="15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a:effectLst/>
                    <a:latin typeface="Arial"/>
                    <a:ea typeface="Times New Roman"/>
                    <a:cs typeface="Times New Roman"/>
                  </a:rPr>
                  <a:t>  1</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en-US" sz="1150" b="1">
                    <a:effectLst/>
                    <a:latin typeface="Arial"/>
                    <a:ea typeface="Times New Roman"/>
                    <a:cs typeface="Times New Roman"/>
                  </a:rPr>
                  <a:t>.</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  </a:t>
                </a:r>
                <a:r>
                  <a:rPr lang="en-US" sz="1150">
                    <a:effectLst/>
                    <a:latin typeface="Arial"/>
                    <a:ea typeface="Times New Roman"/>
                    <a:cs typeface="Times New Roman"/>
                  </a:rPr>
                  <a:t>8</a:t>
                </a:r>
                <a:endParaRPr lang="ru-RU" sz="1000">
                  <a:effectLst/>
                  <a:latin typeface="Times New Roman"/>
                  <a:ea typeface="Times New Roman"/>
                </a:endParaRPr>
              </a:p>
            </p:txBody>
          </p:sp>
          <p:sp>
            <p:nvSpPr>
              <p:cNvPr id="57" name="Text Box 197"/>
              <p:cNvSpPr txBox="1">
                <a:spLocks noChangeArrowheads="1"/>
              </p:cNvSpPr>
              <p:nvPr/>
            </p:nvSpPr>
            <p:spPr bwMode="auto">
              <a:xfrm>
                <a:off x="1296" y="3024"/>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a:effectLst/>
                    <a:latin typeface="Times New Roman"/>
                    <a:ea typeface="Times New Roman"/>
                  </a:rPr>
                  <a:t> М</a:t>
                </a:r>
                <a:r>
                  <a:rPr lang="ru-RU" sz="1150">
                    <a:effectLst/>
                    <a:latin typeface="Arial"/>
                    <a:ea typeface="Times New Roman"/>
                    <a:cs typeface="Times New Roman"/>
                  </a:rPr>
                  <a:t>Ш</a:t>
                </a:r>
                <a:endParaRPr lang="ru-RU" sz="1000">
                  <a:effectLst/>
                  <a:latin typeface="Times New Roman"/>
                  <a:ea typeface="Times New Roman"/>
                </a:endParaRPr>
              </a:p>
            </p:txBody>
          </p:sp>
          <p:sp>
            <p:nvSpPr>
              <p:cNvPr id="58" name="Text Box 198"/>
              <p:cNvSpPr txBox="1">
                <a:spLocks noChangeArrowheads="1"/>
              </p:cNvSpPr>
              <p:nvPr/>
            </p:nvSpPr>
            <p:spPr bwMode="auto">
              <a:xfrm>
                <a:off x="1220" y="7920"/>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Times New Roman"/>
                    <a:ea typeface="Times New Roman"/>
                  </a:rPr>
                  <a:t> </a:t>
                </a:r>
                <a:r>
                  <a:rPr lang="ru-RU" sz="1150">
                    <a:effectLst/>
                    <a:latin typeface="Arial"/>
                    <a:ea typeface="Times New Roman"/>
                    <a:cs typeface="Times New Roman"/>
                  </a:rPr>
                  <a:t>ДП</a:t>
                </a:r>
                <a:r>
                  <a:rPr lang="ru-RU" sz="1150" baseline="-25000">
                    <a:effectLst/>
                    <a:latin typeface="Arial"/>
                    <a:ea typeface="Times New Roman"/>
                    <a:cs typeface="Times New Roman"/>
                  </a:rPr>
                  <a:t>3</a:t>
                </a:r>
                <a:endParaRPr lang="ru-RU" sz="1000">
                  <a:effectLst/>
                  <a:latin typeface="Times New Roman"/>
                  <a:ea typeface="Times New Roman"/>
                </a:endParaRPr>
              </a:p>
            </p:txBody>
          </p:sp>
          <p:sp>
            <p:nvSpPr>
              <p:cNvPr id="59" name="Text Box 199"/>
              <p:cNvSpPr txBox="1">
                <a:spLocks noChangeArrowheads="1"/>
              </p:cNvSpPr>
              <p:nvPr/>
            </p:nvSpPr>
            <p:spPr bwMode="auto">
              <a:xfrm>
                <a:off x="1220" y="7344"/>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Times New Roman"/>
                    <a:ea typeface="Times New Roman"/>
                  </a:rPr>
                  <a:t> </a:t>
                </a:r>
                <a:r>
                  <a:rPr lang="ru-RU" sz="1150">
                    <a:effectLst/>
                    <a:latin typeface="Arial"/>
                    <a:ea typeface="Times New Roman"/>
                    <a:cs typeface="Times New Roman"/>
                  </a:rPr>
                  <a:t>ДП</a:t>
                </a:r>
                <a:r>
                  <a:rPr lang="ru-RU" sz="1150" baseline="-25000">
                    <a:effectLst/>
                    <a:latin typeface="Arial"/>
                    <a:ea typeface="Times New Roman"/>
                    <a:cs typeface="Times New Roman"/>
                  </a:rPr>
                  <a:t>2</a:t>
                </a:r>
                <a:endParaRPr lang="ru-RU" sz="1000">
                  <a:effectLst/>
                  <a:latin typeface="Times New Roman"/>
                  <a:ea typeface="Times New Roman"/>
                </a:endParaRPr>
              </a:p>
            </p:txBody>
          </p:sp>
          <p:sp>
            <p:nvSpPr>
              <p:cNvPr id="60" name="Text Box 200"/>
              <p:cNvSpPr txBox="1">
                <a:spLocks noChangeArrowheads="1"/>
              </p:cNvSpPr>
              <p:nvPr/>
            </p:nvSpPr>
            <p:spPr bwMode="auto">
              <a:xfrm>
                <a:off x="1220" y="6765"/>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Times New Roman"/>
                    <a:ea typeface="Times New Roman"/>
                  </a:rPr>
                  <a:t> </a:t>
                </a:r>
                <a:r>
                  <a:rPr lang="ru-RU" sz="1150">
                    <a:effectLst/>
                    <a:latin typeface="Arial"/>
                    <a:ea typeface="Times New Roman"/>
                    <a:cs typeface="Times New Roman"/>
                  </a:rPr>
                  <a:t>ДП</a:t>
                </a:r>
                <a:r>
                  <a:rPr lang="ru-RU" sz="1150" baseline="-25000">
                    <a:effectLst/>
                    <a:latin typeface="Arial"/>
                    <a:ea typeface="Times New Roman"/>
                    <a:cs typeface="Times New Roman"/>
                  </a:rPr>
                  <a:t>1</a:t>
                </a:r>
                <a:endParaRPr lang="ru-RU" sz="1000">
                  <a:effectLst/>
                  <a:latin typeface="Times New Roman"/>
                  <a:ea typeface="Times New Roman"/>
                </a:endParaRPr>
              </a:p>
            </p:txBody>
          </p:sp>
          <p:sp>
            <p:nvSpPr>
              <p:cNvPr id="61" name="Text Box 201"/>
              <p:cNvSpPr txBox="1">
                <a:spLocks noChangeArrowheads="1"/>
              </p:cNvSpPr>
              <p:nvPr/>
            </p:nvSpPr>
            <p:spPr bwMode="auto">
              <a:xfrm>
                <a:off x="1296" y="6192"/>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a:effectLst/>
                    <a:latin typeface="Times New Roman"/>
                    <a:ea typeface="Times New Roman"/>
                  </a:rPr>
                  <a:t> Б</a:t>
                </a:r>
                <a:r>
                  <a:rPr lang="ru-RU" sz="1150">
                    <a:effectLst/>
                    <a:latin typeface="Arial"/>
                    <a:ea typeface="Times New Roman"/>
                    <a:cs typeface="Times New Roman"/>
                  </a:rPr>
                  <a:t>Ш</a:t>
                </a:r>
                <a:endParaRPr lang="ru-RU" sz="1000">
                  <a:effectLst/>
                  <a:latin typeface="Times New Roman"/>
                  <a:ea typeface="Times New Roman"/>
                </a:endParaRPr>
              </a:p>
            </p:txBody>
          </p:sp>
          <p:sp>
            <p:nvSpPr>
              <p:cNvPr id="62" name="Text Box 202"/>
              <p:cNvSpPr txBox="1">
                <a:spLocks noChangeArrowheads="1"/>
              </p:cNvSpPr>
              <p:nvPr/>
            </p:nvSpPr>
            <p:spPr bwMode="auto">
              <a:xfrm>
                <a:off x="1296" y="5472"/>
                <a:ext cx="864" cy="5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a:effectLst/>
                    <a:latin typeface="Times New Roman"/>
                    <a:ea typeface="Times New Roman"/>
                  </a:rPr>
                  <a:t> А</a:t>
                </a:r>
                <a:r>
                  <a:rPr lang="ru-RU" sz="1150">
                    <a:effectLst/>
                    <a:latin typeface="Arial"/>
                    <a:ea typeface="Times New Roman"/>
                    <a:cs typeface="Times New Roman"/>
                  </a:rPr>
                  <a:t>Ш</a:t>
                </a:r>
                <a:endParaRPr lang="ru-RU" sz="1000">
                  <a:effectLst/>
                  <a:latin typeface="Times New Roman"/>
                  <a:ea typeface="Times New Roman"/>
                </a:endParaRPr>
              </a:p>
            </p:txBody>
          </p:sp>
          <p:grpSp>
            <p:nvGrpSpPr>
              <p:cNvPr id="63" name="Group 203"/>
              <p:cNvGrpSpPr>
                <a:grpSpLocks/>
              </p:cNvGrpSpPr>
              <p:nvPr/>
            </p:nvGrpSpPr>
            <p:grpSpPr bwMode="auto">
              <a:xfrm>
                <a:off x="2016" y="4032"/>
                <a:ext cx="3024" cy="4608"/>
                <a:chOff x="1728" y="3600"/>
                <a:chExt cx="3024" cy="4608"/>
              </a:xfrm>
            </p:grpSpPr>
            <p:sp>
              <p:nvSpPr>
                <p:cNvPr id="71" name="Text Box 204"/>
                <p:cNvSpPr txBox="1">
                  <a:spLocks noChangeArrowheads="1"/>
                </p:cNvSpPr>
                <p:nvPr/>
              </p:nvSpPr>
              <p:spPr bwMode="auto">
                <a:xfrm>
                  <a:off x="2736" y="3600"/>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Arial"/>
                      <a:ea typeface="Times New Roman"/>
                      <a:cs typeface="Times New Roman"/>
                    </a:rPr>
                    <a:t>      </a:t>
                  </a:r>
                  <a:r>
                    <a:rPr lang="ru-RU" sz="1150" b="1">
                      <a:effectLst/>
                      <a:latin typeface="Arial"/>
                      <a:ea typeface="Times New Roman"/>
                      <a:cs typeface="Times New Roman"/>
                    </a:rPr>
                    <a:t>Т</a:t>
                  </a:r>
                  <a:endParaRPr lang="ru-RU" sz="1200" b="1">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OUTO</a:t>
                  </a:r>
                  <a:endParaRPr lang="ru-RU" sz="1200" b="1">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OUTO</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OUTO</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p:txBody>
            </p:sp>
            <p:sp>
              <p:nvSpPr>
                <p:cNvPr id="72" name="Text Box 205"/>
                <p:cNvSpPr txBox="1">
                  <a:spLocks noChangeArrowheads="1"/>
                </p:cNvSpPr>
                <p:nvPr/>
              </p:nvSpPr>
              <p:spPr bwMode="auto">
                <a:xfrm>
                  <a:off x="3456" y="3600"/>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a:effectLst/>
                      <a:latin typeface="Arial"/>
                      <a:ea typeface="Times New Roman"/>
                      <a:cs typeface="Times New Roman"/>
                    </a:rPr>
                    <a:t> OUT</a:t>
                  </a:r>
                  <a:r>
                    <a:rPr lang="en-US" sz="1150" baseline="-25000">
                      <a:effectLst/>
                      <a:latin typeface="Arial"/>
                      <a:ea typeface="Times New Roman"/>
                      <a:cs typeface="Times New Roman"/>
                    </a:rPr>
                    <a:t>0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OUT</a:t>
                  </a:r>
                  <a:r>
                    <a:rPr lang="en-US" sz="1150" baseline="-25000">
                      <a:effectLst/>
                      <a:latin typeface="Arial"/>
                      <a:ea typeface="Times New Roman"/>
                      <a:cs typeface="Times New Roman"/>
                    </a:rPr>
                    <a:t>1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OUT</a:t>
                  </a:r>
                  <a:r>
                    <a:rPr lang="en-US" sz="1150" baseline="-25000">
                      <a:effectLst/>
                      <a:latin typeface="Arial"/>
                      <a:ea typeface="Times New Roman"/>
                      <a:cs typeface="Times New Roman"/>
                    </a:rPr>
                    <a:t>2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73" name="Text Box 206"/>
                <p:cNvSpPr txBox="1">
                  <a:spLocks noChangeArrowheads="1"/>
                </p:cNvSpPr>
                <p:nvPr/>
              </p:nvSpPr>
              <p:spPr bwMode="auto">
                <a:xfrm>
                  <a:off x="2016" y="3600"/>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b="1">
                      <a:effectLst/>
                      <a:latin typeface="Arial"/>
                      <a:ea typeface="Times New Roman"/>
                      <a:cs typeface="Times New Roman"/>
                    </a:rPr>
                    <a:t>  Д0</a:t>
                  </a:r>
                  <a:endParaRPr lang="ru-RU" sz="1200" b="1">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Д7</a:t>
                  </a:r>
                  <a:endParaRPr lang="ru-RU" sz="1000">
                    <a:effectLst/>
                    <a:latin typeface="Times New Roman"/>
                    <a:ea typeface="Times New Roman"/>
                  </a:endParaRPr>
                </a:p>
                <a:p>
                  <a:pPr>
                    <a:spcAft>
                      <a:spcPts val="0"/>
                    </a:spcAft>
                  </a:pPr>
                  <a:r>
                    <a:rPr lang="uz-Cyrl-UZ" sz="40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А0</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А1</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CS</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RD</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r>
                    <a:rPr lang="en-US" sz="1150">
                      <a:effectLst/>
                      <a:latin typeface="Arial"/>
                      <a:ea typeface="Times New Roman"/>
                      <a:cs typeface="Times New Roman"/>
                    </a:rPr>
                    <a:t>WR</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С</a:t>
                  </a:r>
                  <a:r>
                    <a:rPr lang="ru-RU" sz="1150" baseline="-25000">
                      <a:effectLst/>
                      <a:latin typeface="Arial"/>
                      <a:ea typeface="Times New Roman"/>
                      <a:cs typeface="Times New Roman"/>
                    </a:rPr>
                    <a:t>0</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0</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С</a:t>
                  </a:r>
                  <a:r>
                    <a:rPr lang="ru-RU" sz="1150" baseline="-25000">
                      <a:effectLst/>
                      <a:latin typeface="Arial"/>
                      <a:ea typeface="Times New Roman"/>
                      <a:cs typeface="Times New Roman"/>
                    </a:rPr>
                    <a:t>1</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1</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С</a:t>
                  </a:r>
                  <a:r>
                    <a:rPr lang="ru-RU" sz="1150" baseline="-25000">
                      <a:effectLst/>
                      <a:latin typeface="Arial"/>
                      <a:ea typeface="Times New Roman"/>
                      <a:cs typeface="Times New Roman"/>
                    </a:rPr>
                    <a:t>2</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У</a:t>
                  </a:r>
                  <a:r>
                    <a:rPr lang="ru-RU" sz="1150" baseline="-25000">
                      <a:effectLst/>
                      <a:latin typeface="Arial"/>
                      <a:ea typeface="Times New Roman"/>
                      <a:cs typeface="Times New Roman"/>
                    </a:rPr>
                    <a:t>2</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p:txBody>
            </p:sp>
            <p:sp>
              <p:nvSpPr>
                <p:cNvPr id="74" name="Rectangle 207"/>
                <p:cNvSpPr>
                  <a:spLocks noChangeArrowheads="1"/>
                </p:cNvSpPr>
                <p:nvPr/>
              </p:nvSpPr>
              <p:spPr bwMode="auto">
                <a:xfrm>
                  <a:off x="2160" y="3600"/>
                  <a:ext cx="2160" cy="46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75" name="Line 208"/>
                <p:cNvCxnSpPr/>
                <p:nvPr/>
              </p:nvCxnSpPr>
              <p:spPr bwMode="auto">
                <a:xfrm>
                  <a:off x="2880" y="3600"/>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6" name="Line 209"/>
                <p:cNvCxnSpPr/>
                <p:nvPr/>
              </p:nvCxnSpPr>
              <p:spPr bwMode="auto">
                <a:xfrm>
                  <a:off x="3600" y="3600"/>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7" name="Line 210"/>
                <p:cNvCxnSpPr/>
                <p:nvPr/>
              </p:nvCxnSpPr>
              <p:spPr bwMode="auto">
                <a:xfrm>
                  <a:off x="2160" y="5040"/>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8" name="Line 211"/>
                <p:cNvCxnSpPr/>
                <p:nvPr/>
              </p:nvCxnSpPr>
              <p:spPr bwMode="auto">
                <a:xfrm>
                  <a:off x="2155" y="555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9" name="Line 212"/>
                <p:cNvCxnSpPr/>
                <p:nvPr/>
              </p:nvCxnSpPr>
              <p:spPr bwMode="auto">
                <a:xfrm>
                  <a:off x="1728" y="374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0" name="Line 213"/>
                <p:cNvCxnSpPr/>
                <p:nvPr/>
              </p:nvCxnSpPr>
              <p:spPr bwMode="auto">
                <a:xfrm>
                  <a:off x="1728" y="475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1" name="Line 214"/>
                <p:cNvCxnSpPr/>
                <p:nvPr/>
              </p:nvCxnSpPr>
              <p:spPr bwMode="auto">
                <a:xfrm>
                  <a:off x="1728" y="518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2" name="Line 215"/>
                <p:cNvCxnSpPr/>
                <p:nvPr/>
              </p:nvCxnSpPr>
              <p:spPr bwMode="auto">
                <a:xfrm>
                  <a:off x="1728" y="547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3" name="Line 216"/>
                <p:cNvCxnSpPr/>
                <p:nvPr/>
              </p:nvCxnSpPr>
              <p:spPr bwMode="auto">
                <a:xfrm>
                  <a:off x="1728" y="576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4" name="Line 217"/>
                <p:cNvCxnSpPr/>
                <p:nvPr/>
              </p:nvCxnSpPr>
              <p:spPr bwMode="auto">
                <a:xfrm>
                  <a:off x="1728" y="604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5" name="Line 218"/>
                <p:cNvCxnSpPr/>
                <p:nvPr/>
              </p:nvCxnSpPr>
              <p:spPr bwMode="auto">
                <a:xfrm>
                  <a:off x="1728" y="633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6" name="Line 219"/>
                <p:cNvCxnSpPr/>
                <p:nvPr/>
              </p:nvCxnSpPr>
              <p:spPr bwMode="auto">
                <a:xfrm>
                  <a:off x="4320" y="388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7" name="Line 220"/>
                <p:cNvCxnSpPr/>
                <p:nvPr/>
              </p:nvCxnSpPr>
              <p:spPr bwMode="auto">
                <a:xfrm>
                  <a:off x="4320" y="432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8" name="Line 221"/>
                <p:cNvCxnSpPr/>
                <p:nvPr/>
              </p:nvCxnSpPr>
              <p:spPr bwMode="auto">
                <a:xfrm>
                  <a:off x="4320" y="547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9" name="Line 222"/>
                <p:cNvCxnSpPr/>
                <p:nvPr/>
              </p:nvCxnSpPr>
              <p:spPr bwMode="auto">
                <a:xfrm>
                  <a:off x="1728" y="662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0" name="Line 223"/>
                <p:cNvCxnSpPr/>
                <p:nvPr/>
              </p:nvCxnSpPr>
              <p:spPr bwMode="auto">
                <a:xfrm>
                  <a:off x="1728" y="705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1" name="Line 224"/>
                <p:cNvCxnSpPr/>
                <p:nvPr/>
              </p:nvCxnSpPr>
              <p:spPr bwMode="auto">
                <a:xfrm>
                  <a:off x="1728" y="734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2" name="Line 225"/>
                <p:cNvCxnSpPr/>
                <p:nvPr/>
              </p:nvCxnSpPr>
              <p:spPr bwMode="auto">
                <a:xfrm>
                  <a:off x="1728" y="792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3" name="Line 226"/>
                <p:cNvCxnSpPr/>
                <p:nvPr/>
              </p:nvCxnSpPr>
              <p:spPr bwMode="auto">
                <a:xfrm>
                  <a:off x="4320" y="489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4" name="Line 227"/>
                <p:cNvCxnSpPr/>
                <p:nvPr/>
              </p:nvCxnSpPr>
              <p:spPr bwMode="auto">
                <a:xfrm>
                  <a:off x="4320" y="604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5" name="Line 228"/>
                <p:cNvCxnSpPr/>
                <p:nvPr/>
              </p:nvCxnSpPr>
              <p:spPr bwMode="auto">
                <a:xfrm>
                  <a:off x="2160" y="5835"/>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6" name="Line 229"/>
                <p:cNvCxnSpPr/>
                <p:nvPr/>
              </p:nvCxnSpPr>
              <p:spPr bwMode="auto">
                <a:xfrm>
                  <a:off x="2160" y="6403"/>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7" name="Line 230"/>
                <p:cNvCxnSpPr/>
                <p:nvPr/>
              </p:nvCxnSpPr>
              <p:spPr bwMode="auto">
                <a:xfrm>
                  <a:off x="1728" y="680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8" name="Line 231"/>
                <p:cNvCxnSpPr/>
                <p:nvPr/>
              </p:nvCxnSpPr>
              <p:spPr bwMode="auto">
                <a:xfrm>
                  <a:off x="1728" y="763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9" name="Line 232"/>
                <p:cNvCxnSpPr/>
                <p:nvPr/>
              </p:nvCxnSpPr>
              <p:spPr bwMode="auto">
                <a:xfrm>
                  <a:off x="3600" y="5184"/>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64" name="Line 233"/>
              <p:cNvCxnSpPr/>
              <p:nvPr/>
            </p:nvCxnSpPr>
            <p:spPr bwMode="auto">
              <a:xfrm flipV="1">
                <a:off x="5040" y="3744"/>
                <a:ext cx="0" cy="15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5" name="Line 234"/>
              <p:cNvCxnSpPr/>
              <p:nvPr/>
            </p:nvCxnSpPr>
            <p:spPr bwMode="auto">
              <a:xfrm flipV="1">
                <a:off x="2016" y="3168"/>
                <a:ext cx="0" cy="201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6" name="AutoShape 235"/>
              <p:cNvSpPr>
                <a:spLocks/>
              </p:cNvSpPr>
              <p:nvPr/>
            </p:nvSpPr>
            <p:spPr bwMode="auto">
              <a:xfrm>
                <a:off x="1872" y="5552"/>
                <a:ext cx="144" cy="432"/>
              </a:xfrm>
              <a:prstGeom prst="leftBrace">
                <a:avLst>
                  <a:gd name="adj1" fmla="val 25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67" name="AutoShape 236"/>
              <p:cNvSpPr>
                <a:spLocks/>
              </p:cNvSpPr>
              <p:nvPr/>
            </p:nvSpPr>
            <p:spPr bwMode="auto">
              <a:xfrm>
                <a:off x="1872" y="6048"/>
                <a:ext cx="144" cy="864"/>
              </a:xfrm>
              <a:prstGeom prst="leftBrace">
                <a:avLst>
                  <a:gd name="adj1" fmla="val 50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68" name="AutoShape 237"/>
              <p:cNvSpPr>
                <a:spLocks/>
              </p:cNvSpPr>
              <p:nvPr/>
            </p:nvSpPr>
            <p:spPr bwMode="auto">
              <a:xfrm>
                <a:off x="1872" y="6912"/>
                <a:ext cx="144" cy="432"/>
              </a:xfrm>
              <a:prstGeom prst="leftBrace">
                <a:avLst>
                  <a:gd name="adj1" fmla="val 25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69" name="AutoShape 238"/>
              <p:cNvSpPr>
                <a:spLocks/>
              </p:cNvSpPr>
              <p:nvPr/>
            </p:nvSpPr>
            <p:spPr bwMode="auto">
              <a:xfrm>
                <a:off x="1872" y="7423"/>
                <a:ext cx="144" cy="432"/>
              </a:xfrm>
              <a:prstGeom prst="leftBrace">
                <a:avLst>
                  <a:gd name="adj1" fmla="val 25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70" name="AutoShape 239"/>
              <p:cNvSpPr>
                <a:spLocks/>
              </p:cNvSpPr>
              <p:nvPr/>
            </p:nvSpPr>
            <p:spPr bwMode="auto">
              <a:xfrm>
                <a:off x="1872" y="7990"/>
                <a:ext cx="144" cy="432"/>
              </a:xfrm>
              <a:prstGeom prst="leftBrace">
                <a:avLst>
                  <a:gd name="adj1" fmla="val 25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grpSp>
        <p:sp>
          <p:nvSpPr>
            <p:cNvPr id="11" name="Text Box 240"/>
            <p:cNvSpPr txBox="1">
              <a:spLocks noChangeArrowheads="1"/>
            </p:cNvSpPr>
            <p:nvPr/>
          </p:nvSpPr>
          <p:spPr bwMode="auto">
            <a:xfrm>
              <a:off x="7488" y="4032"/>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Arial"/>
                  <a:ea typeface="Times New Roman"/>
                  <a:cs typeface="Times New Roman"/>
                </a:rPr>
                <a:t>  </a:t>
              </a:r>
              <a:r>
                <a:rPr lang="ru-RU" sz="1150" b="1">
                  <a:effectLst/>
                  <a:latin typeface="Arial"/>
                  <a:ea typeface="Times New Roman"/>
                  <a:cs typeface="Times New Roman"/>
                </a:rPr>
                <a:t>ПКП</a:t>
              </a:r>
              <a:endParaRPr lang="ru-RU" sz="1200" b="1">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OUTO</a:t>
              </a:r>
              <a:endParaRPr lang="ru-RU" sz="1200" b="1">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1150" b="1">
                  <a:effectLst/>
                  <a:latin typeface="Arial"/>
                  <a:ea typeface="Times New Roman"/>
                  <a:cs typeface="Times New Roman"/>
                </a:rPr>
                <a:t>OUTO</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OUTO</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a:p>
              <a:pPr>
                <a:spcAft>
                  <a:spcPts val="0"/>
                </a:spcAft>
              </a:pPr>
              <a:r>
                <a:rPr lang="en-US" sz="950">
                  <a:effectLst/>
                  <a:latin typeface="Times New Roman"/>
                  <a:ea typeface="Times New Roman"/>
                </a:rPr>
                <a:t> </a:t>
              </a:r>
              <a:endParaRPr lang="ru-RU" sz="1000">
                <a:effectLst/>
                <a:latin typeface="Times New Roman"/>
                <a:ea typeface="Times New Roman"/>
              </a:endParaRPr>
            </a:p>
          </p:txBody>
        </p:sp>
        <p:sp>
          <p:nvSpPr>
            <p:cNvPr id="12" name="Text Box 241"/>
            <p:cNvSpPr txBox="1">
              <a:spLocks noChangeArrowheads="1"/>
            </p:cNvSpPr>
            <p:nvPr/>
          </p:nvSpPr>
          <p:spPr bwMode="auto">
            <a:xfrm>
              <a:off x="8208" y="4032"/>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Times New Roman"/>
                  <a:ea typeface="Times New Roman"/>
                </a:rPr>
                <a:t>  </a:t>
              </a:r>
              <a:r>
                <a:rPr lang="en-US" sz="1150" b="1">
                  <a:effectLst/>
                  <a:latin typeface="Arial"/>
                  <a:ea typeface="Times New Roman"/>
                  <a:cs typeface="Times New Roman"/>
                </a:rPr>
                <a:t>INT</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IR0</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IR1</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IR2</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IR3</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IR4</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IR5</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IR6</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IR7</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U</a:t>
              </a:r>
              <a:r>
                <a:rPr lang="en-US" sz="1150" baseline="-25000">
                  <a:effectLst/>
                  <a:latin typeface="Arial"/>
                  <a:ea typeface="Times New Roman"/>
                  <a:cs typeface="Times New Roman"/>
                </a:rPr>
                <a:t>cc</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GND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a:p>
              <a:pPr>
                <a:spcAft>
                  <a:spcPts val="0"/>
                </a:spcAft>
              </a:pPr>
              <a:r>
                <a:rPr lang="ru-RU" sz="950">
                  <a:effectLst/>
                  <a:latin typeface="Times New Roman"/>
                  <a:ea typeface="Times New Roman"/>
                </a:rPr>
                <a:t> </a:t>
              </a:r>
              <a:endParaRPr lang="ru-RU" sz="1000">
                <a:effectLst/>
                <a:latin typeface="Times New Roman"/>
                <a:ea typeface="Times New Roman"/>
              </a:endParaRPr>
            </a:p>
          </p:txBody>
        </p:sp>
        <p:sp>
          <p:nvSpPr>
            <p:cNvPr id="13" name="Text Box 242"/>
            <p:cNvSpPr txBox="1">
              <a:spLocks noChangeArrowheads="1"/>
            </p:cNvSpPr>
            <p:nvPr/>
          </p:nvSpPr>
          <p:spPr bwMode="auto">
            <a:xfrm>
              <a:off x="6768" y="4032"/>
              <a:ext cx="1008" cy="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150" b="1">
                  <a:effectLst/>
                  <a:latin typeface="Arial"/>
                  <a:ea typeface="Times New Roman"/>
                  <a:cs typeface="Times New Roman"/>
                </a:rPr>
                <a:t>  </a:t>
              </a:r>
              <a:r>
                <a:rPr lang="ru-RU" sz="1150" b="1">
                  <a:effectLst/>
                  <a:latin typeface="Arial"/>
                  <a:ea typeface="Times New Roman"/>
                  <a:cs typeface="Times New Roman"/>
                </a:rPr>
                <a:t>Д</a:t>
              </a:r>
              <a:r>
                <a:rPr lang="en-US" sz="1150" b="1">
                  <a:effectLst/>
                  <a:latin typeface="Arial"/>
                  <a:ea typeface="Times New Roman"/>
                  <a:cs typeface="Times New Roman"/>
                </a:rPr>
                <a:t>0</a:t>
              </a:r>
              <a:endParaRPr lang="ru-RU" sz="1200" b="1">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ru-RU" sz="1150">
                  <a:effectLst/>
                  <a:latin typeface="Arial"/>
                  <a:ea typeface="Times New Roman"/>
                  <a:cs typeface="Times New Roman"/>
                </a:rPr>
                <a:t>Д</a:t>
              </a:r>
              <a:r>
                <a:rPr lang="en-US" sz="1150">
                  <a:effectLst/>
                  <a:latin typeface="Arial"/>
                  <a:ea typeface="Times New Roman"/>
                  <a:cs typeface="Times New Roman"/>
                </a:rPr>
                <a:t>7</a:t>
              </a:r>
              <a:endParaRPr lang="ru-RU" sz="1000">
                <a:effectLst/>
                <a:latin typeface="Times New Roman"/>
                <a:ea typeface="Times New Roman"/>
              </a:endParaRPr>
            </a:p>
            <a:p>
              <a:pPr>
                <a:spcAft>
                  <a:spcPts val="0"/>
                </a:spcAft>
              </a:pPr>
              <a:r>
                <a:rPr lang="uz-Cyrl-UZ" sz="40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r>
                <a:rPr lang="ru-RU" sz="1150">
                  <a:effectLst/>
                  <a:latin typeface="Arial"/>
                  <a:ea typeface="Times New Roman"/>
                  <a:cs typeface="Times New Roman"/>
                </a:rPr>
                <a:t>А</a:t>
              </a:r>
              <a:r>
                <a:rPr lang="en-US" sz="1150">
                  <a:effectLst/>
                  <a:latin typeface="Arial"/>
                  <a:ea typeface="Times New Roman"/>
                  <a:cs typeface="Times New Roman"/>
                </a:rPr>
                <a:t>0</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CS</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RD</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WR</a:t>
              </a:r>
              <a:endParaRPr lang="ru-RU" sz="1000">
                <a:effectLst/>
                <a:latin typeface="Times New Roman"/>
                <a:ea typeface="Times New Roman"/>
              </a:endParaRPr>
            </a:p>
            <a:p>
              <a:pPr>
                <a:spcAft>
                  <a:spcPts val="0"/>
                </a:spcAft>
              </a:pPr>
              <a:r>
                <a:rPr lang="uz-Cyrl-UZ" sz="40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INTA</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CASO</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CAS1</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CAS2</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a:t>
              </a:r>
              <a:endParaRPr lang="ru-RU" sz="1000">
                <a:effectLst/>
                <a:latin typeface="Times New Roman"/>
                <a:ea typeface="Times New Roman"/>
              </a:endParaRPr>
            </a:p>
            <a:p>
              <a:pPr>
                <a:spcAft>
                  <a:spcPts val="0"/>
                </a:spcAft>
              </a:pPr>
              <a:r>
                <a:rPr lang="uz-Cyrl-UZ" sz="500">
                  <a:effectLst/>
                  <a:latin typeface="Arial"/>
                  <a:ea typeface="Times New Roman"/>
                  <a:cs typeface="Times New Roman"/>
                </a:rPr>
                <a:t> </a:t>
              </a:r>
              <a:endParaRPr lang="ru-RU" sz="1000">
                <a:effectLst/>
                <a:latin typeface="Times New Roman"/>
                <a:ea typeface="Times New Roman"/>
              </a:endParaRPr>
            </a:p>
            <a:p>
              <a:pPr>
                <a:spcAft>
                  <a:spcPts val="0"/>
                </a:spcAft>
              </a:pPr>
              <a:r>
                <a:rPr lang="en-US" sz="1150">
                  <a:effectLst/>
                  <a:latin typeface="Arial"/>
                  <a:ea typeface="Times New Roman"/>
                  <a:cs typeface="Times New Roman"/>
                </a:rPr>
                <a:t>  MS</a:t>
              </a:r>
              <a:endParaRPr lang="ru-RU" sz="1000">
                <a:effectLst/>
                <a:latin typeface="Times New Roman"/>
                <a:ea typeface="Times New Roman"/>
              </a:endParaRPr>
            </a:p>
          </p:txBody>
        </p:sp>
        <p:sp>
          <p:nvSpPr>
            <p:cNvPr id="14" name="Rectangle 243"/>
            <p:cNvSpPr>
              <a:spLocks noChangeArrowheads="1"/>
            </p:cNvSpPr>
            <p:nvPr/>
          </p:nvSpPr>
          <p:spPr bwMode="auto">
            <a:xfrm>
              <a:off x="6912" y="4032"/>
              <a:ext cx="2160" cy="46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15" name="Line 244"/>
            <p:cNvCxnSpPr/>
            <p:nvPr/>
          </p:nvCxnSpPr>
          <p:spPr bwMode="auto">
            <a:xfrm>
              <a:off x="7632" y="4032"/>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245"/>
            <p:cNvCxnSpPr/>
            <p:nvPr/>
          </p:nvCxnSpPr>
          <p:spPr bwMode="auto">
            <a:xfrm>
              <a:off x="8352" y="4032"/>
              <a:ext cx="0" cy="46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246"/>
            <p:cNvCxnSpPr/>
            <p:nvPr/>
          </p:nvCxnSpPr>
          <p:spPr bwMode="auto">
            <a:xfrm>
              <a:off x="6912" y="547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247"/>
            <p:cNvCxnSpPr/>
            <p:nvPr/>
          </p:nvCxnSpPr>
          <p:spPr bwMode="auto">
            <a:xfrm>
              <a:off x="6912" y="5760"/>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248"/>
            <p:cNvCxnSpPr/>
            <p:nvPr/>
          </p:nvCxnSpPr>
          <p:spPr bwMode="auto">
            <a:xfrm>
              <a:off x="6912" y="657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249"/>
            <p:cNvCxnSpPr/>
            <p:nvPr/>
          </p:nvCxnSpPr>
          <p:spPr bwMode="auto">
            <a:xfrm>
              <a:off x="6912" y="6912"/>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1" name="Line 250"/>
            <p:cNvCxnSpPr/>
            <p:nvPr/>
          </p:nvCxnSpPr>
          <p:spPr bwMode="auto">
            <a:xfrm>
              <a:off x="6480" y="417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2" name="Line 251"/>
            <p:cNvCxnSpPr/>
            <p:nvPr/>
          </p:nvCxnSpPr>
          <p:spPr bwMode="auto">
            <a:xfrm>
              <a:off x="6480" y="432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252"/>
            <p:cNvCxnSpPr/>
            <p:nvPr/>
          </p:nvCxnSpPr>
          <p:spPr bwMode="auto">
            <a:xfrm>
              <a:off x="6480" y="446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253"/>
            <p:cNvCxnSpPr/>
            <p:nvPr/>
          </p:nvCxnSpPr>
          <p:spPr bwMode="auto">
            <a:xfrm>
              <a:off x="6480" y="460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254"/>
            <p:cNvCxnSpPr/>
            <p:nvPr/>
          </p:nvCxnSpPr>
          <p:spPr bwMode="auto">
            <a:xfrm>
              <a:off x="6480" y="475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255"/>
            <p:cNvCxnSpPr/>
            <p:nvPr/>
          </p:nvCxnSpPr>
          <p:spPr bwMode="auto">
            <a:xfrm>
              <a:off x="6480" y="489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256"/>
            <p:cNvCxnSpPr/>
            <p:nvPr/>
          </p:nvCxnSpPr>
          <p:spPr bwMode="auto">
            <a:xfrm>
              <a:off x="6480" y="504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257"/>
            <p:cNvCxnSpPr/>
            <p:nvPr/>
          </p:nvCxnSpPr>
          <p:spPr bwMode="auto">
            <a:xfrm>
              <a:off x="6480" y="518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258"/>
            <p:cNvCxnSpPr/>
            <p:nvPr/>
          </p:nvCxnSpPr>
          <p:spPr bwMode="auto">
            <a:xfrm>
              <a:off x="6480" y="561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259"/>
            <p:cNvCxnSpPr/>
            <p:nvPr/>
          </p:nvCxnSpPr>
          <p:spPr bwMode="auto">
            <a:xfrm>
              <a:off x="6480" y="5904"/>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260"/>
            <p:cNvCxnSpPr/>
            <p:nvPr/>
          </p:nvCxnSpPr>
          <p:spPr bwMode="auto">
            <a:xfrm>
              <a:off x="6480" y="619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261"/>
            <p:cNvCxnSpPr/>
            <p:nvPr/>
          </p:nvCxnSpPr>
          <p:spPr bwMode="auto">
            <a:xfrm>
              <a:off x="6480" y="648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262"/>
            <p:cNvCxnSpPr/>
            <p:nvPr/>
          </p:nvCxnSpPr>
          <p:spPr bwMode="auto">
            <a:xfrm>
              <a:off x="6480" y="676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263"/>
            <p:cNvCxnSpPr/>
            <p:nvPr/>
          </p:nvCxnSpPr>
          <p:spPr bwMode="auto">
            <a:xfrm>
              <a:off x="9072" y="475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264"/>
            <p:cNvCxnSpPr/>
            <p:nvPr/>
          </p:nvCxnSpPr>
          <p:spPr bwMode="auto">
            <a:xfrm>
              <a:off x="9072" y="5904"/>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265"/>
            <p:cNvCxnSpPr/>
            <p:nvPr/>
          </p:nvCxnSpPr>
          <p:spPr bwMode="auto">
            <a:xfrm>
              <a:off x="9072" y="7632"/>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266"/>
            <p:cNvCxnSpPr/>
            <p:nvPr/>
          </p:nvCxnSpPr>
          <p:spPr bwMode="auto">
            <a:xfrm>
              <a:off x="9072" y="820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267"/>
            <p:cNvCxnSpPr/>
            <p:nvPr/>
          </p:nvCxnSpPr>
          <p:spPr bwMode="auto">
            <a:xfrm>
              <a:off x="6480" y="720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268"/>
            <p:cNvCxnSpPr/>
            <p:nvPr/>
          </p:nvCxnSpPr>
          <p:spPr bwMode="auto">
            <a:xfrm>
              <a:off x="6480" y="748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269"/>
            <p:cNvCxnSpPr/>
            <p:nvPr/>
          </p:nvCxnSpPr>
          <p:spPr bwMode="auto">
            <a:xfrm>
              <a:off x="6480" y="7776"/>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270"/>
            <p:cNvCxnSpPr/>
            <p:nvPr/>
          </p:nvCxnSpPr>
          <p:spPr bwMode="auto">
            <a:xfrm>
              <a:off x="9072" y="5040"/>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271"/>
            <p:cNvCxnSpPr/>
            <p:nvPr/>
          </p:nvCxnSpPr>
          <p:spPr bwMode="auto">
            <a:xfrm>
              <a:off x="9072" y="5328"/>
              <a:ext cx="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3" name="Line 272"/>
            <p:cNvCxnSpPr/>
            <p:nvPr/>
          </p:nvCxnSpPr>
          <p:spPr bwMode="auto">
            <a:xfrm>
              <a:off x="9072" y="5616"/>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4" name="Line 273"/>
            <p:cNvCxnSpPr/>
            <p:nvPr/>
          </p:nvCxnSpPr>
          <p:spPr bwMode="auto">
            <a:xfrm>
              <a:off x="9072" y="6192"/>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274"/>
            <p:cNvCxnSpPr/>
            <p:nvPr/>
          </p:nvCxnSpPr>
          <p:spPr bwMode="auto">
            <a:xfrm>
              <a:off x="9072" y="6480"/>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6" name="Line 275"/>
            <p:cNvCxnSpPr/>
            <p:nvPr/>
          </p:nvCxnSpPr>
          <p:spPr bwMode="auto">
            <a:xfrm>
              <a:off x="9072" y="6768"/>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7" name="Line 276"/>
            <p:cNvCxnSpPr/>
            <p:nvPr/>
          </p:nvCxnSpPr>
          <p:spPr bwMode="auto">
            <a:xfrm>
              <a:off x="6912" y="6048"/>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8" name="Line 277"/>
            <p:cNvCxnSpPr/>
            <p:nvPr/>
          </p:nvCxnSpPr>
          <p:spPr bwMode="auto">
            <a:xfrm flipH="1">
              <a:off x="6480" y="8496"/>
              <a:ext cx="43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9" name="AutoShape 278"/>
            <p:cNvSpPr>
              <a:spLocks/>
            </p:cNvSpPr>
            <p:nvPr/>
          </p:nvSpPr>
          <p:spPr bwMode="auto">
            <a:xfrm>
              <a:off x="6336" y="7056"/>
              <a:ext cx="144" cy="864"/>
            </a:xfrm>
            <a:prstGeom prst="leftBrace">
              <a:avLst>
                <a:gd name="adj1" fmla="val 500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50" name="AutoShape 279"/>
            <p:cNvSpPr>
              <a:spLocks/>
            </p:cNvSpPr>
            <p:nvPr/>
          </p:nvSpPr>
          <p:spPr bwMode="auto">
            <a:xfrm>
              <a:off x="6336" y="5760"/>
              <a:ext cx="144" cy="1152"/>
            </a:xfrm>
            <a:prstGeom prst="leftBrace">
              <a:avLst>
                <a:gd name="adj1" fmla="val 66667"/>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51" name="Line 280"/>
            <p:cNvCxnSpPr/>
            <p:nvPr/>
          </p:nvCxnSpPr>
          <p:spPr bwMode="auto">
            <a:xfrm>
              <a:off x="2016" y="3456"/>
              <a:ext cx="446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2" name="Line 281"/>
            <p:cNvCxnSpPr/>
            <p:nvPr/>
          </p:nvCxnSpPr>
          <p:spPr bwMode="auto">
            <a:xfrm>
              <a:off x="6480" y="3456"/>
              <a:ext cx="0" cy="17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3" name="Line 282"/>
            <p:cNvCxnSpPr/>
            <p:nvPr/>
          </p:nvCxnSpPr>
          <p:spPr bwMode="auto">
            <a:xfrm>
              <a:off x="5040" y="3744"/>
              <a:ext cx="446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4" name="Line 283"/>
            <p:cNvCxnSpPr/>
            <p:nvPr/>
          </p:nvCxnSpPr>
          <p:spPr bwMode="auto">
            <a:xfrm>
              <a:off x="9504" y="3744"/>
              <a:ext cx="0" cy="15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5" name="AutoShape 284"/>
            <p:cNvSpPr>
              <a:spLocks/>
            </p:cNvSpPr>
            <p:nvPr/>
          </p:nvSpPr>
          <p:spPr bwMode="auto">
            <a:xfrm>
              <a:off x="9360" y="5472"/>
              <a:ext cx="144" cy="1440"/>
            </a:xfrm>
            <a:prstGeom prst="rightBrace">
              <a:avLst>
                <a:gd name="adj1" fmla="val 83333"/>
                <a:gd name="adj2" fmla="val 54167"/>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grpSp>
      <p:sp>
        <p:nvSpPr>
          <p:cNvPr id="100" name="Прямоугольник 99"/>
          <p:cNvSpPr/>
          <p:nvPr/>
        </p:nvSpPr>
        <p:spPr>
          <a:xfrm>
            <a:off x="2253587" y="5877272"/>
            <a:ext cx="4572000" cy="646331"/>
          </a:xfrm>
          <a:prstGeom prst="rect">
            <a:avLst/>
          </a:prstGeom>
        </p:spPr>
        <p:style>
          <a:lnRef idx="1">
            <a:schemeClr val="accent5"/>
          </a:lnRef>
          <a:fillRef idx="3">
            <a:schemeClr val="accent5"/>
          </a:fillRef>
          <a:effectRef idx="2">
            <a:schemeClr val="accent5"/>
          </a:effectRef>
          <a:fontRef idx="minor">
            <a:schemeClr val="lt1"/>
          </a:fontRef>
        </p:style>
        <p:txBody>
          <a:bodyPr>
            <a:spAutoFit/>
          </a:bodyPr>
          <a:lstStyle/>
          <a:p>
            <a:pPr algn="ctr"/>
            <a:r>
              <a:rPr lang="uz-Cyrl-UZ" dirty="0"/>
              <a:t>Tаymеr vа DUKni sistеmа shinаlаrigа ulаnish sxеmаsi</a:t>
            </a:r>
            <a:endParaRPr lang="ru-RU" dirty="0"/>
          </a:p>
        </p:txBody>
      </p:sp>
    </p:spTree>
    <p:extLst>
      <p:ext uri="{BB962C8B-B14F-4D97-AF65-F5344CB8AC3E}">
        <p14:creationId xmlns:p14="http://schemas.microsoft.com/office/powerpoint/2010/main" val="441093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Ikki chiqishli chiziqli elеktrоmаgnit </a:t>
            </a:r>
            <a:r>
              <a:rPr lang="uz-Cyrl-UZ" b="1" dirty="0" smtClean="0"/>
              <a:t>dvigаtеl</a:t>
            </a:r>
            <a:endParaRPr lang="ru-RU" dirty="0"/>
          </a:p>
        </p:txBody>
      </p:sp>
      <p:sp>
        <p:nvSpPr>
          <p:cNvPr id="3" name="Объект 2"/>
          <p:cNvSpPr>
            <a:spLocks noGrp="1"/>
          </p:cNvSpPr>
          <p:nvPr>
            <p:ph idx="1"/>
          </p:nvPr>
        </p:nvSpPr>
        <p:spPr>
          <a:xfrm>
            <a:off x="395536" y="2323652"/>
            <a:ext cx="3096345" cy="3193579"/>
          </a:xfrm>
        </p:spPr>
        <p:style>
          <a:lnRef idx="0">
            <a:schemeClr val="accent2"/>
          </a:lnRef>
          <a:fillRef idx="3">
            <a:schemeClr val="accent2"/>
          </a:fillRef>
          <a:effectRef idx="3">
            <a:schemeClr val="accent2"/>
          </a:effectRef>
          <a:fontRef idx="minor">
            <a:schemeClr val="lt1"/>
          </a:fontRef>
        </p:style>
        <p:txBody>
          <a:bodyPr>
            <a:normAutofit/>
          </a:bodyPr>
          <a:lstStyle/>
          <a:p>
            <a:r>
              <a:rPr lang="uz-Cyrl-UZ" dirty="0"/>
              <a:t>Bоshqаrish оb`еkti sifаtidа оlingаn chiziqli elеktrоmаgnit dvigаtеlning sоddаlаshtirilgаn sxеmаsi </a:t>
            </a:r>
            <a:r>
              <a:rPr lang="en-US" dirty="0" smtClean="0"/>
              <a:t>q</a:t>
            </a:r>
            <a:r>
              <a:rPr lang="uz-Cyrl-UZ" dirty="0" smtClean="0"/>
              <a:t>uydаgi </a:t>
            </a:r>
            <a:r>
              <a:rPr lang="uz-Cyrl-UZ" dirty="0"/>
              <a:t>ko’rinishgа egа:</a:t>
            </a:r>
            <a:endParaRPr lang="ru-RU" dirty="0"/>
          </a:p>
          <a:p>
            <a:endParaRPr lang="ru-RU" dirty="0"/>
          </a:p>
        </p:txBody>
      </p:sp>
      <p:grpSp>
        <p:nvGrpSpPr>
          <p:cNvPr id="4" name="Группа 3"/>
          <p:cNvGrpSpPr>
            <a:grpSpLocks/>
          </p:cNvGrpSpPr>
          <p:nvPr/>
        </p:nvGrpSpPr>
        <p:grpSpPr bwMode="auto">
          <a:xfrm>
            <a:off x="4271554" y="2510066"/>
            <a:ext cx="3840480" cy="3007166"/>
            <a:chOff x="3024" y="11040"/>
            <a:chExt cx="6048" cy="3888"/>
          </a:xfrm>
        </p:grpSpPr>
        <p:sp>
          <p:nvSpPr>
            <p:cNvPr id="5" name="Text Box 523"/>
            <p:cNvSpPr txBox="1">
              <a:spLocks noChangeArrowheads="1"/>
            </p:cNvSpPr>
            <p:nvPr/>
          </p:nvSpPr>
          <p:spPr bwMode="auto">
            <a:xfrm>
              <a:off x="8208" y="11616"/>
              <a:ext cx="864"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Ш1</a:t>
              </a:r>
              <a:endParaRPr lang="ru-RU" sz="1000">
                <a:effectLst/>
                <a:latin typeface="Times New Roman"/>
                <a:ea typeface="Times New Roman"/>
              </a:endParaRPr>
            </a:p>
          </p:txBody>
        </p:sp>
        <p:sp>
          <p:nvSpPr>
            <p:cNvPr id="6" name="Text Box 524"/>
            <p:cNvSpPr txBox="1">
              <a:spLocks noChangeArrowheads="1"/>
            </p:cNvSpPr>
            <p:nvPr/>
          </p:nvSpPr>
          <p:spPr bwMode="auto">
            <a:xfrm>
              <a:off x="8208" y="13632"/>
              <a:ext cx="864"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Ш2</a:t>
              </a:r>
              <a:endParaRPr lang="ru-RU" sz="1000">
                <a:effectLst/>
                <a:latin typeface="Times New Roman"/>
                <a:ea typeface="Times New Roman"/>
              </a:endParaRPr>
            </a:p>
          </p:txBody>
        </p:sp>
        <p:sp>
          <p:nvSpPr>
            <p:cNvPr id="7" name="Text Box 525"/>
            <p:cNvSpPr txBox="1">
              <a:spLocks noChangeArrowheads="1"/>
            </p:cNvSpPr>
            <p:nvPr/>
          </p:nvSpPr>
          <p:spPr bwMode="auto">
            <a:xfrm>
              <a:off x="4464" y="14208"/>
              <a:ext cx="1008"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ХМ2</a:t>
              </a:r>
              <a:endParaRPr lang="ru-RU" sz="1000">
                <a:effectLst/>
                <a:latin typeface="Times New Roman"/>
                <a:ea typeface="Times New Roman"/>
              </a:endParaRPr>
            </a:p>
          </p:txBody>
        </p:sp>
        <p:cxnSp>
          <p:nvCxnSpPr>
            <p:cNvPr id="8" name="Line 526"/>
            <p:cNvCxnSpPr/>
            <p:nvPr/>
          </p:nvCxnSpPr>
          <p:spPr bwMode="auto">
            <a:xfrm>
              <a:off x="3024" y="13920"/>
              <a:ext cx="5184" cy="0"/>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9" name="Line 527"/>
            <p:cNvCxnSpPr/>
            <p:nvPr/>
          </p:nvCxnSpPr>
          <p:spPr bwMode="auto">
            <a:xfrm>
              <a:off x="3024" y="11904"/>
              <a:ext cx="5184" cy="0"/>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sp>
          <p:nvSpPr>
            <p:cNvPr id="10" name="Text Box 528"/>
            <p:cNvSpPr txBox="1">
              <a:spLocks noChangeArrowheads="1"/>
            </p:cNvSpPr>
            <p:nvPr/>
          </p:nvSpPr>
          <p:spPr bwMode="auto">
            <a:xfrm>
              <a:off x="4608" y="11616"/>
              <a:ext cx="720"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 - </a:t>
              </a:r>
              <a:endParaRPr lang="ru-RU" sz="1000">
                <a:effectLst/>
                <a:latin typeface="Times New Roman"/>
                <a:ea typeface="Times New Roman"/>
              </a:endParaRPr>
            </a:p>
          </p:txBody>
        </p:sp>
        <p:sp>
          <p:nvSpPr>
            <p:cNvPr id="11" name="Text Box 529"/>
            <p:cNvSpPr txBox="1">
              <a:spLocks noChangeArrowheads="1"/>
            </p:cNvSpPr>
            <p:nvPr/>
          </p:nvSpPr>
          <p:spPr bwMode="auto">
            <a:xfrm>
              <a:off x="6768" y="11616"/>
              <a:ext cx="720"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Times New Roman"/>
                  <a:ea typeface="Times New Roman"/>
                </a:rPr>
                <a:t> - - </a:t>
              </a:r>
              <a:endParaRPr lang="ru-RU" sz="1000">
                <a:effectLst/>
                <a:latin typeface="Times New Roman"/>
                <a:ea typeface="Times New Roman"/>
              </a:endParaRPr>
            </a:p>
          </p:txBody>
        </p:sp>
        <p:sp>
          <p:nvSpPr>
            <p:cNvPr id="12" name="Text Box 530"/>
            <p:cNvSpPr txBox="1">
              <a:spLocks noChangeArrowheads="1"/>
            </p:cNvSpPr>
            <p:nvPr/>
          </p:nvSpPr>
          <p:spPr bwMode="auto">
            <a:xfrm>
              <a:off x="3456" y="12624"/>
              <a:ext cx="864"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Э1 </a:t>
              </a:r>
              <a:endParaRPr lang="ru-RU" sz="1000">
                <a:effectLst/>
                <a:latin typeface="Times New Roman"/>
                <a:ea typeface="Times New Roman"/>
              </a:endParaRPr>
            </a:p>
          </p:txBody>
        </p:sp>
        <p:sp>
          <p:nvSpPr>
            <p:cNvPr id="13" name="Text Box 531"/>
            <p:cNvSpPr txBox="1">
              <a:spLocks noChangeArrowheads="1"/>
            </p:cNvSpPr>
            <p:nvPr/>
          </p:nvSpPr>
          <p:spPr bwMode="auto">
            <a:xfrm>
              <a:off x="5616" y="12624"/>
              <a:ext cx="864"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Э2 </a:t>
              </a:r>
              <a:endParaRPr lang="ru-RU" sz="1000">
                <a:effectLst/>
                <a:latin typeface="Times New Roman"/>
                <a:ea typeface="Times New Roman"/>
              </a:endParaRPr>
            </a:p>
          </p:txBody>
        </p:sp>
        <p:cxnSp>
          <p:nvCxnSpPr>
            <p:cNvPr id="14" name="Line 532"/>
            <p:cNvCxnSpPr/>
            <p:nvPr/>
          </p:nvCxnSpPr>
          <p:spPr bwMode="auto">
            <a:xfrm>
              <a:off x="4320" y="12912"/>
              <a:ext cx="1296" cy="0"/>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sp>
          <p:nvSpPr>
            <p:cNvPr id="15" name="Text Box 533"/>
            <p:cNvSpPr txBox="1">
              <a:spLocks noChangeArrowheads="1"/>
            </p:cNvSpPr>
            <p:nvPr/>
          </p:nvSpPr>
          <p:spPr bwMode="auto">
            <a:xfrm>
              <a:off x="4608" y="13632"/>
              <a:ext cx="720"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 - </a:t>
              </a:r>
              <a:endParaRPr lang="ru-RU" sz="1000">
                <a:effectLst/>
                <a:latin typeface="Times New Roman"/>
                <a:ea typeface="Times New Roman"/>
              </a:endParaRPr>
            </a:p>
          </p:txBody>
        </p:sp>
        <p:cxnSp>
          <p:nvCxnSpPr>
            <p:cNvPr id="16" name="Line 534"/>
            <p:cNvCxnSpPr/>
            <p:nvPr/>
          </p:nvCxnSpPr>
          <p:spPr bwMode="auto">
            <a:xfrm>
              <a:off x="5040" y="12192"/>
              <a:ext cx="0" cy="1440"/>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sp>
          <p:nvSpPr>
            <p:cNvPr id="17" name="Rectangle 535"/>
            <p:cNvSpPr>
              <a:spLocks noChangeArrowheads="1"/>
            </p:cNvSpPr>
            <p:nvPr/>
          </p:nvSpPr>
          <p:spPr bwMode="auto">
            <a:xfrm>
              <a:off x="4896" y="12768"/>
              <a:ext cx="288" cy="288"/>
            </a:xfrm>
            <a:prstGeom prst="rect">
              <a:avLst/>
            </a:prstGeom>
            <a:ln>
              <a:headEnd/>
              <a:tailEnd/>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endParaRPr lang="ru-RU"/>
            </a:p>
          </p:txBody>
        </p:sp>
        <p:sp>
          <p:nvSpPr>
            <p:cNvPr id="18" name="Text Box 536"/>
            <p:cNvSpPr txBox="1">
              <a:spLocks noChangeArrowheads="1"/>
            </p:cNvSpPr>
            <p:nvPr/>
          </p:nvSpPr>
          <p:spPr bwMode="auto">
            <a:xfrm>
              <a:off x="6768" y="13632"/>
              <a:ext cx="720" cy="57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 - </a:t>
              </a:r>
              <a:endParaRPr lang="ru-RU" sz="1000">
                <a:effectLst/>
                <a:latin typeface="Times New Roman"/>
                <a:ea typeface="Times New Roman"/>
              </a:endParaRPr>
            </a:p>
          </p:txBody>
        </p:sp>
        <p:grpSp>
          <p:nvGrpSpPr>
            <p:cNvPr id="19" name="Group 537"/>
            <p:cNvGrpSpPr>
              <a:grpSpLocks/>
            </p:cNvGrpSpPr>
            <p:nvPr/>
          </p:nvGrpSpPr>
          <p:grpSpPr bwMode="auto">
            <a:xfrm>
              <a:off x="3600" y="13200"/>
              <a:ext cx="720" cy="144"/>
              <a:chOff x="2304" y="12240"/>
              <a:chExt cx="720" cy="144"/>
            </a:xfrm>
          </p:grpSpPr>
          <p:cxnSp>
            <p:nvCxnSpPr>
              <p:cNvPr id="41" name="Line 538"/>
              <p:cNvCxnSpPr/>
              <p:nvPr/>
            </p:nvCxnSpPr>
            <p:spPr bwMode="auto">
              <a:xfrm flipH="1">
                <a:off x="2304"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42" name="Line 539"/>
              <p:cNvCxnSpPr/>
              <p:nvPr/>
            </p:nvCxnSpPr>
            <p:spPr bwMode="auto">
              <a:xfrm flipH="1">
                <a:off x="2448"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43" name="Line 540"/>
              <p:cNvCxnSpPr/>
              <p:nvPr/>
            </p:nvCxnSpPr>
            <p:spPr bwMode="auto">
              <a:xfrm flipH="1">
                <a:off x="2592"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44" name="Line 541"/>
              <p:cNvCxnSpPr/>
              <p:nvPr/>
            </p:nvCxnSpPr>
            <p:spPr bwMode="auto">
              <a:xfrm flipH="1">
                <a:off x="2736"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45" name="Line 542"/>
              <p:cNvCxnSpPr/>
              <p:nvPr/>
            </p:nvCxnSpPr>
            <p:spPr bwMode="auto">
              <a:xfrm flipH="1">
                <a:off x="2880"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grpSp>
        <p:grpSp>
          <p:nvGrpSpPr>
            <p:cNvPr id="20" name="Group 543"/>
            <p:cNvGrpSpPr>
              <a:grpSpLocks/>
            </p:cNvGrpSpPr>
            <p:nvPr/>
          </p:nvGrpSpPr>
          <p:grpSpPr bwMode="auto">
            <a:xfrm>
              <a:off x="5616" y="13200"/>
              <a:ext cx="720" cy="144"/>
              <a:chOff x="2304" y="12240"/>
              <a:chExt cx="720" cy="144"/>
            </a:xfrm>
          </p:grpSpPr>
          <p:cxnSp>
            <p:nvCxnSpPr>
              <p:cNvPr id="36" name="Line 544"/>
              <p:cNvCxnSpPr/>
              <p:nvPr/>
            </p:nvCxnSpPr>
            <p:spPr bwMode="auto">
              <a:xfrm flipH="1">
                <a:off x="2304"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7" name="Line 545"/>
              <p:cNvCxnSpPr/>
              <p:nvPr/>
            </p:nvCxnSpPr>
            <p:spPr bwMode="auto">
              <a:xfrm flipH="1">
                <a:off x="2448"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8" name="Line 546"/>
              <p:cNvCxnSpPr/>
              <p:nvPr/>
            </p:nvCxnSpPr>
            <p:spPr bwMode="auto">
              <a:xfrm flipH="1">
                <a:off x="2592"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9" name="Line 547"/>
              <p:cNvCxnSpPr/>
              <p:nvPr/>
            </p:nvCxnSpPr>
            <p:spPr bwMode="auto">
              <a:xfrm flipH="1">
                <a:off x="2736"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40" name="Line 548"/>
              <p:cNvCxnSpPr/>
              <p:nvPr/>
            </p:nvCxnSpPr>
            <p:spPr bwMode="auto">
              <a:xfrm flipH="1">
                <a:off x="2880"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grpSp>
        <p:grpSp>
          <p:nvGrpSpPr>
            <p:cNvPr id="21" name="Group 549"/>
            <p:cNvGrpSpPr>
              <a:grpSpLocks/>
            </p:cNvGrpSpPr>
            <p:nvPr/>
          </p:nvGrpSpPr>
          <p:grpSpPr bwMode="auto">
            <a:xfrm>
              <a:off x="6768" y="12192"/>
              <a:ext cx="720" cy="144"/>
              <a:chOff x="2304" y="12240"/>
              <a:chExt cx="720" cy="144"/>
            </a:xfrm>
          </p:grpSpPr>
          <p:cxnSp>
            <p:nvCxnSpPr>
              <p:cNvPr id="31" name="Line 550"/>
              <p:cNvCxnSpPr/>
              <p:nvPr/>
            </p:nvCxnSpPr>
            <p:spPr bwMode="auto">
              <a:xfrm flipH="1">
                <a:off x="2304"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2" name="Line 551"/>
              <p:cNvCxnSpPr/>
              <p:nvPr/>
            </p:nvCxnSpPr>
            <p:spPr bwMode="auto">
              <a:xfrm flipH="1">
                <a:off x="2448"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3" name="Line 552"/>
              <p:cNvCxnSpPr/>
              <p:nvPr/>
            </p:nvCxnSpPr>
            <p:spPr bwMode="auto">
              <a:xfrm flipH="1">
                <a:off x="2592"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4" name="Line 553"/>
              <p:cNvCxnSpPr/>
              <p:nvPr/>
            </p:nvCxnSpPr>
            <p:spPr bwMode="auto">
              <a:xfrm flipH="1">
                <a:off x="2736"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5" name="Line 554"/>
              <p:cNvCxnSpPr/>
              <p:nvPr/>
            </p:nvCxnSpPr>
            <p:spPr bwMode="auto">
              <a:xfrm flipH="1">
                <a:off x="2880"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grpSp>
        <p:grpSp>
          <p:nvGrpSpPr>
            <p:cNvPr id="22" name="Group 555"/>
            <p:cNvGrpSpPr>
              <a:grpSpLocks/>
            </p:cNvGrpSpPr>
            <p:nvPr/>
          </p:nvGrpSpPr>
          <p:grpSpPr bwMode="auto">
            <a:xfrm>
              <a:off x="6768" y="14208"/>
              <a:ext cx="720" cy="144"/>
              <a:chOff x="2304" y="12240"/>
              <a:chExt cx="720" cy="144"/>
            </a:xfrm>
          </p:grpSpPr>
          <p:cxnSp>
            <p:nvCxnSpPr>
              <p:cNvPr id="26" name="Line 556"/>
              <p:cNvCxnSpPr/>
              <p:nvPr/>
            </p:nvCxnSpPr>
            <p:spPr bwMode="auto">
              <a:xfrm flipH="1">
                <a:off x="2304"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27" name="Line 557"/>
              <p:cNvCxnSpPr/>
              <p:nvPr/>
            </p:nvCxnSpPr>
            <p:spPr bwMode="auto">
              <a:xfrm flipH="1">
                <a:off x="2448"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28" name="Line 558"/>
              <p:cNvCxnSpPr/>
              <p:nvPr/>
            </p:nvCxnSpPr>
            <p:spPr bwMode="auto">
              <a:xfrm flipH="1">
                <a:off x="2592"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29" name="Line 559"/>
              <p:cNvCxnSpPr/>
              <p:nvPr/>
            </p:nvCxnSpPr>
            <p:spPr bwMode="auto">
              <a:xfrm flipH="1">
                <a:off x="2736"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cxnSp>
            <p:nvCxnSpPr>
              <p:cNvPr id="30" name="Line 560"/>
              <p:cNvCxnSpPr/>
              <p:nvPr/>
            </p:nvCxnSpPr>
            <p:spPr bwMode="auto">
              <a:xfrm flipH="1">
                <a:off x="2880" y="12240"/>
                <a:ext cx="144" cy="144"/>
              </a:xfrm>
              <a:prstGeom prst="line">
                <a:avLst/>
              </a:prstGeom>
              <a:ln>
                <a:headEnd/>
                <a:tailEnd/>
              </a:ln>
              <a:extLst/>
            </p:spPr>
            <p:style>
              <a:lnRef idx="2">
                <a:schemeClr val="accent3"/>
              </a:lnRef>
              <a:fillRef idx="1">
                <a:schemeClr val="lt1"/>
              </a:fillRef>
              <a:effectRef idx="0">
                <a:schemeClr val="accent3"/>
              </a:effectRef>
              <a:fontRef idx="minor">
                <a:schemeClr val="dk1"/>
              </a:fontRef>
            </p:style>
          </p:cxnSp>
        </p:grpSp>
        <p:sp>
          <p:nvSpPr>
            <p:cNvPr id="23" name="Text Box 561"/>
            <p:cNvSpPr txBox="1">
              <a:spLocks noChangeArrowheads="1"/>
            </p:cNvSpPr>
            <p:nvPr/>
          </p:nvSpPr>
          <p:spPr bwMode="auto">
            <a:xfrm>
              <a:off x="6624" y="14352"/>
              <a:ext cx="1008"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Қ</a:t>
              </a:r>
              <a:r>
                <a:rPr lang="ru-RU" sz="1350">
                  <a:effectLst/>
                  <a:latin typeface="Arial"/>
                  <a:ea typeface="Times New Roman"/>
                  <a:cs typeface="Times New Roman"/>
                </a:rPr>
                <a:t>М2</a:t>
              </a:r>
              <a:endParaRPr lang="ru-RU" sz="1000">
                <a:effectLst/>
                <a:latin typeface="Times New Roman"/>
                <a:ea typeface="Times New Roman"/>
              </a:endParaRPr>
            </a:p>
          </p:txBody>
        </p:sp>
        <p:sp>
          <p:nvSpPr>
            <p:cNvPr id="24" name="Text Box 562"/>
            <p:cNvSpPr txBox="1">
              <a:spLocks noChangeArrowheads="1"/>
            </p:cNvSpPr>
            <p:nvPr/>
          </p:nvSpPr>
          <p:spPr bwMode="auto">
            <a:xfrm>
              <a:off x="4464" y="11040"/>
              <a:ext cx="1008"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ХМ1</a:t>
              </a:r>
              <a:endParaRPr lang="ru-RU" sz="1000">
                <a:effectLst/>
                <a:latin typeface="Times New Roman"/>
                <a:ea typeface="Times New Roman"/>
              </a:endParaRPr>
            </a:p>
          </p:txBody>
        </p:sp>
        <p:sp>
          <p:nvSpPr>
            <p:cNvPr id="25" name="Text Box 563"/>
            <p:cNvSpPr txBox="1">
              <a:spLocks noChangeArrowheads="1"/>
            </p:cNvSpPr>
            <p:nvPr/>
          </p:nvSpPr>
          <p:spPr bwMode="auto">
            <a:xfrm>
              <a:off x="6624" y="11040"/>
              <a:ext cx="1008" cy="576"/>
            </a:xfrm>
            <a:prstGeom prst="rect">
              <a:avLst/>
            </a:prstGeom>
            <a:ln/>
            <a:extLst/>
          </p:spPr>
          <p:style>
            <a:lnRef idx="2">
              <a:schemeClr val="accent3"/>
            </a:lnRef>
            <a:fillRef idx="1">
              <a:schemeClr val="lt1"/>
            </a:fillRef>
            <a:effectRef idx="0">
              <a:schemeClr val="accent3"/>
            </a:effectRef>
            <a:fontRef idx="minor">
              <a:schemeClr val="dk1"/>
            </a:fontRef>
          </p:style>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Қ</a:t>
              </a:r>
              <a:r>
                <a:rPr lang="ru-RU" sz="1350">
                  <a:effectLst/>
                  <a:latin typeface="Arial"/>
                  <a:ea typeface="Times New Roman"/>
                  <a:cs typeface="Times New Roman"/>
                </a:rPr>
                <a:t>М1</a:t>
              </a:r>
              <a:endParaRPr lang="ru-RU" sz="1000">
                <a:effectLst/>
                <a:latin typeface="Times New Roman"/>
                <a:ea typeface="Times New Roman"/>
              </a:endParaRPr>
            </a:p>
          </p:txBody>
        </p:sp>
      </p:grpSp>
      <p:sp>
        <p:nvSpPr>
          <p:cNvPr id="46" name="Прямоугольник 45"/>
          <p:cNvSpPr/>
          <p:nvPr/>
        </p:nvSpPr>
        <p:spPr>
          <a:xfrm>
            <a:off x="758598" y="5690953"/>
            <a:ext cx="784887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uz-Cyrl-UZ" b="1" dirty="0"/>
              <a:t>Ikki chiqishli chiziqli elеktrоmаgnit dvigаtеlning strukturа sxеmаsi</a:t>
            </a:r>
            <a:endParaRPr lang="ru-RU" b="1" dirty="0"/>
          </a:p>
        </p:txBody>
      </p:sp>
    </p:spTree>
    <p:extLst>
      <p:ext uri="{BB962C8B-B14F-4D97-AF65-F5344CB8AC3E}">
        <p14:creationId xmlns:p14="http://schemas.microsoft.com/office/powerpoint/2010/main" val="1541777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437884472"/>
              </p:ext>
            </p:extLst>
          </p:nvPr>
        </p:nvGraphicFramePr>
        <p:xfrm>
          <a:off x="467544" y="332656"/>
          <a:ext cx="8352928"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0960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1043608" y="764704"/>
            <a:ext cx="7272808" cy="5112568"/>
            <a:chOff x="2448" y="5859"/>
            <a:chExt cx="7632" cy="5939"/>
          </a:xfrm>
        </p:grpSpPr>
        <p:sp>
          <p:nvSpPr>
            <p:cNvPr id="5" name="Text Box 565"/>
            <p:cNvSpPr txBox="1">
              <a:spLocks noChangeArrowheads="1"/>
            </p:cNvSpPr>
            <p:nvPr/>
          </p:nvSpPr>
          <p:spPr bwMode="auto">
            <a:xfrm>
              <a:off x="2601" y="10944"/>
              <a:ext cx="2736"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US" sz="1350">
                  <a:effectLst/>
                  <a:latin typeface="Times New Roman"/>
                  <a:ea typeface="Times New Roman"/>
                </a:rPr>
                <a:t>dastla</a:t>
              </a:r>
              <a:r>
                <a:rPr lang="en-US" sz="1350">
                  <a:effectLst/>
                  <a:latin typeface="PANDA Times UZ"/>
                  <a:ea typeface="Times New Roman"/>
                </a:rPr>
                <a:t> </a:t>
              </a:r>
              <a:r>
                <a:rPr lang="en-US" sz="1350">
                  <a:effectLst/>
                  <a:latin typeface="Times New Roman"/>
                  <a:ea typeface="Times New Roman"/>
                </a:rPr>
                <a:t>holatga</a:t>
              </a:r>
              <a:r>
                <a:rPr lang="en-US" sz="1350">
                  <a:effectLst/>
                  <a:latin typeface="PANDA Times UZ"/>
                  <a:ea typeface="Times New Roman"/>
                </a:rPr>
                <a:t> </a:t>
              </a:r>
              <a:r>
                <a:rPr lang="en-US" sz="1350">
                  <a:effectLst/>
                  <a:latin typeface="Times New Roman"/>
                  <a:ea typeface="Times New Roman"/>
                </a:rPr>
                <a:t>keltirish</a:t>
              </a:r>
              <a:endParaRPr lang="ru-RU" sz="1000">
                <a:effectLst/>
                <a:latin typeface="Times New Roman"/>
                <a:ea typeface="Times New Roman"/>
              </a:endParaRPr>
            </a:p>
          </p:txBody>
        </p:sp>
        <p:cxnSp>
          <p:nvCxnSpPr>
            <p:cNvPr id="6" name="Line 566"/>
            <p:cNvCxnSpPr/>
            <p:nvPr/>
          </p:nvCxnSpPr>
          <p:spPr bwMode="auto">
            <a:xfrm flipV="1">
              <a:off x="3312" y="6003"/>
              <a:ext cx="0" cy="446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Line 567"/>
            <p:cNvCxnSpPr/>
            <p:nvPr/>
          </p:nvCxnSpPr>
          <p:spPr bwMode="auto">
            <a:xfrm>
              <a:off x="3312" y="672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8" name="Text Box 568"/>
            <p:cNvSpPr txBox="1">
              <a:spLocks noChangeArrowheads="1"/>
            </p:cNvSpPr>
            <p:nvPr/>
          </p:nvSpPr>
          <p:spPr bwMode="auto">
            <a:xfrm>
              <a:off x="3024" y="6147"/>
              <a:ext cx="64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uz-Cyrl-UZ" sz="1350">
                  <a:effectLst/>
                  <a:latin typeface="Arial"/>
                  <a:ea typeface="Times New Roman"/>
                  <a:cs typeface="Times New Roman"/>
                </a:rPr>
                <a:t> 0  </a:t>
              </a:r>
              <a:r>
                <a:rPr lang="ru-RU" sz="1350">
                  <a:effectLst/>
                  <a:latin typeface="Arial"/>
                  <a:ea typeface="Times New Roman"/>
                  <a:cs typeface="Times New Roman"/>
                </a:rPr>
                <a:t> 1  0  0  0  0  0   1  1  0</a:t>
              </a:r>
              <a:endParaRPr lang="ru-RU" sz="1000">
                <a:effectLst/>
                <a:latin typeface="Times New Roman"/>
                <a:ea typeface="Times New Roman"/>
              </a:endParaRPr>
            </a:p>
          </p:txBody>
        </p:sp>
        <p:cxnSp>
          <p:nvCxnSpPr>
            <p:cNvPr id="9" name="Line 569"/>
            <p:cNvCxnSpPr/>
            <p:nvPr/>
          </p:nvCxnSpPr>
          <p:spPr bwMode="auto">
            <a:xfrm>
              <a:off x="3312" y="6579"/>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570"/>
            <p:cNvCxnSpPr/>
            <p:nvPr/>
          </p:nvCxnSpPr>
          <p:spPr bwMode="auto">
            <a:xfrm flipV="1">
              <a:off x="4032" y="61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571"/>
            <p:cNvCxnSpPr/>
            <p:nvPr/>
          </p:nvCxnSpPr>
          <p:spPr bwMode="auto">
            <a:xfrm>
              <a:off x="4032" y="614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572"/>
            <p:cNvCxnSpPr/>
            <p:nvPr/>
          </p:nvCxnSpPr>
          <p:spPr bwMode="auto">
            <a:xfrm flipV="1">
              <a:off x="4320" y="61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573"/>
            <p:cNvCxnSpPr/>
            <p:nvPr/>
          </p:nvCxnSpPr>
          <p:spPr bwMode="auto">
            <a:xfrm>
              <a:off x="4320" y="6579"/>
              <a:ext cx="158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574"/>
            <p:cNvCxnSpPr/>
            <p:nvPr/>
          </p:nvCxnSpPr>
          <p:spPr bwMode="auto">
            <a:xfrm flipV="1">
              <a:off x="5904" y="61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575"/>
            <p:cNvCxnSpPr/>
            <p:nvPr/>
          </p:nvCxnSpPr>
          <p:spPr bwMode="auto">
            <a:xfrm>
              <a:off x="5904" y="614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576"/>
            <p:cNvCxnSpPr/>
            <p:nvPr/>
          </p:nvCxnSpPr>
          <p:spPr bwMode="auto">
            <a:xfrm flipV="1">
              <a:off x="6461" y="61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577"/>
            <p:cNvCxnSpPr/>
            <p:nvPr/>
          </p:nvCxnSpPr>
          <p:spPr bwMode="auto">
            <a:xfrm>
              <a:off x="6477" y="6579"/>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578"/>
            <p:cNvCxnSpPr/>
            <p:nvPr/>
          </p:nvCxnSpPr>
          <p:spPr bwMode="auto">
            <a:xfrm>
              <a:off x="3312" y="744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9" name="Text Box 579"/>
            <p:cNvSpPr txBox="1">
              <a:spLocks noChangeArrowheads="1"/>
            </p:cNvSpPr>
            <p:nvPr/>
          </p:nvSpPr>
          <p:spPr bwMode="auto">
            <a:xfrm>
              <a:off x="3067" y="6723"/>
              <a:ext cx="6434"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dirty="0">
                  <a:effectLst/>
                  <a:latin typeface="Arial"/>
                  <a:ea typeface="Times New Roman"/>
                  <a:cs typeface="Times New Roman"/>
                </a:rPr>
                <a:t>       0   0  0  0  1  1  0   0  0  0</a:t>
              </a:r>
              <a:endParaRPr lang="ru-RU" sz="1000" dirty="0">
                <a:effectLst/>
                <a:latin typeface="Times New Roman"/>
                <a:ea typeface="Times New Roman"/>
              </a:endParaRPr>
            </a:p>
          </p:txBody>
        </p:sp>
        <p:cxnSp>
          <p:nvCxnSpPr>
            <p:cNvPr id="20" name="Line 580"/>
            <p:cNvCxnSpPr/>
            <p:nvPr/>
          </p:nvCxnSpPr>
          <p:spPr bwMode="auto">
            <a:xfrm>
              <a:off x="3312" y="7299"/>
              <a:ext cx="158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1" name="Line 581"/>
            <p:cNvCxnSpPr/>
            <p:nvPr/>
          </p:nvCxnSpPr>
          <p:spPr bwMode="auto">
            <a:xfrm flipV="1">
              <a:off x="4896" y="686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2" name="Line 582"/>
            <p:cNvCxnSpPr/>
            <p:nvPr/>
          </p:nvCxnSpPr>
          <p:spPr bwMode="auto">
            <a:xfrm>
              <a:off x="4896" y="6867"/>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583"/>
            <p:cNvCxnSpPr/>
            <p:nvPr/>
          </p:nvCxnSpPr>
          <p:spPr bwMode="auto">
            <a:xfrm flipV="1">
              <a:off x="5490" y="686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584"/>
            <p:cNvCxnSpPr/>
            <p:nvPr/>
          </p:nvCxnSpPr>
          <p:spPr bwMode="auto">
            <a:xfrm>
              <a:off x="5490" y="7299"/>
              <a:ext cx="12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5" name="Text Box 585"/>
            <p:cNvSpPr txBox="1">
              <a:spLocks noChangeArrowheads="1"/>
            </p:cNvSpPr>
            <p:nvPr/>
          </p:nvSpPr>
          <p:spPr bwMode="auto">
            <a:xfrm>
              <a:off x="3024" y="7587"/>
              <a:ext cx="64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1   1  0  0  0  0  1   1  0  0</a:t>
              </a:r>
              <a:r>
                <a:rPr lang="ru-RU" sz="950">
                  <a:effectLst/>
                  <a:latin typeface="Arial"/>
                  <a:ea typeface="Times New Roman"/>
                  <a:cs typeface="Times New Roman"/>
                </a:rPr>
                <a:t> </a:t>
              </a:r>
              <a:endParaRPr lang="ru-RU" sz="1000">
                <a:effectLst/>
                <a:latin typeface="Times New Roman"/>
                <a:ea typeface="Times New Roman"/>
              </a:endParaRPr>
            </a:p>
          </p:txBody>
        </p:sp>
        <p:cxnSp>
          <p:nvCxnSpPr>
            <p:cNvPr id="26" name="Line 586"/>
            <p:cNvCxnSpPr/>
            <p:nvPr/>
          </p:nvCxnSpPr>
          <p:spPr bwMode="auto">
            <a:xfrm>
              <a:off x="3312" y="816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7" name="Line 587"/>
            <p:cNvCxnSpPr/>
            <p:nvPr/>
          </p:nvCxnSpPr>
          <p:spPr bwMode="auto">
            <a:xfrm>
              <a:off x="3312" y="8019"/>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588"/>
            <p:cNvCxnSpPr/>
            <p:nvPr/>
          </p:nvCxnSpPr>
          <p:spPr bwMode="auto">
            <a:xfrm flipV="1">
              <a:off x="3600" y="758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589"/>
            <p:cNvCxnSpPr/>
            <p:nvPr/>
          </p:nvCxnSpPr>
          <p:spPr bwMode="auto">
            <a:xfrm>
              <a:off x="3600" y="7587"/>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590"/>
            <p:cNvCxnSpPr/>
            <p:nvPr/>
          </p:nvCxnSpPr>
          <p:spPr bwMode="auto">
            <a:xfrm flipV="1">
              <a:off x="4320" y="758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591"/>
            <p:cNvCxnSpPr/>
            <p:nvPr/>
          </p:nvCxnSpPr>
          <p:spPr bwMode="auto">
            <a:xfrm>
              <a:off x="4320" y="8019"/>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592"/>
            <p:cNvCxnSpPr/>
            <p:nvPr/>
          </p:nvCxnSpPr>
          <p:spPr bwMode="auto">
            <a:xfrm flipV="1">
              <a:off x="5472" y="758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593"/>
            <p:cNvCxnSpPr/>
            <p:nvPr/>
          </p:nvCxnSpPr>
          <p:spPr bwMode="auto">
            <a:xfrm>
              <a:off x="5472" y="7587"/>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594"/>
            <p:cNvCxnSpPr/>
            <p:nvPr/>
          </p:nvCxnSpPr>
          <p:spPr bwMode="auto">
            <a:xfrm flipV="1">
              <a:off x="6192" y="758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595"/>
            <p:cNvCxnSpPr/>
            <p:nvPr/>
          </p:nvCxnSpPr>
          <p:spPr bwMode="auto">
            <a:xfrm>
              <a:off x="6192" y="8019"/>
              <a:ext cx="59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596"/>
            <p:cNvCxnSpPr/>
            <p:nvPr/>
          </p:nvCxnSpPr>
          <p:spPr bwMode="auto">
            <a:xfrm>
              <a:off x="3312" y="888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7" name="Text Box 597"/>
            <p:cNvSpPr txBox="1">
              <a:spLocks noChangeArrowheads="1"/>
            </p:cNvSpPr>
            <p:nvPr/>
          </p:nvSpPr>
          <p:spPr bwMode="auto">
            <a:xfrm>
              <a:off x="3024" y="8307"/>
              <a:ext cx="64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1   1  0  1  1  0  0   0  0  0</a:t>
              </a:r>
              <a:endParaRPr lang="ru-RU" sz="1000">
                <a:effectLst/>
                <a:latin typeface="Times New Roman"/>
                <a:ea typeface="Times New Roman"/>
              </a:endParaRPr>
            </a:p>
          </p:txBody>
        </p:sp>
        <p:cxnSp>
          <p:nvCxnSpPr>
            <p:cNvPr id="38" name="Line 598"/>
            <p:cNvCxnSpPr/>
            <p:nvPr/>
          </p:nvCxnSpPr>
          <p:spPr bwMode="auto">
            <a:xfrm flipV="1">
              <a:off x="3600" y="830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599"/>
            <p:cNvCxnSpPr/>
            <p:nvPr/>
          </p:nvCxnSpPr>
          <p:spPr bwMode="auto">
            <a:xfrm>
              <a:off x="3600" y="8307"/>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600"/>
            <p:cNvCxnSpPr/>
            <p:nvPr/>
          </p:nvCxnSpPr>
          <p:spPr bwMode="auto">
            <a:xfrm flipV="1">
              <a:off x="4320" y="830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601"/>
            <p:cNvCxnSpPr/>
            <p:nvPr/>
          </p:nvCxnSpPr>
          <p:spPr bwMode="auto">
            <a:xfrm flipV="1">
              <a:off x="4608" y="830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602"/>
            <p:cNvCxnSpPr/>
            <p:nvPr/>
          </p:nvCxnSpPr>
          <p:spPr bwMode="auto">
            <a:xfrm>
              <a:off x="4608" y="8307"/>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3" name="Line 603"/>
            <p:cNvCxnSpPr/>
            <p:nvPr/>
          </p:nvCxnSpPr>
          <p:spPr bwMode="auto">
            <a:xfrm flipV="1">
              <a:off x="5184" y="830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4" name="Line 604"/>
            <p:cNvCxnSpPr/>
            <p:nvPr/>
          </p:nvCxnSpPr>
          <p:spPr bwMode="auto">
            <a:xfrm>
              <a:off x="4320" y="8739"/>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605"/>
            <p:cNvCxnSpPr/>
            <p:nvPr/>
          </p:nvCxnSpPr>
          <p:spPr bwMode="auto">
            <a:xfrm>
              <a:off x="3312" y="8739"/>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6" name="Line 606"/>
            <p:cNvCxnSpPr/>
            <p:nvPr/>
          </p:nvCxnSpPr>
          <p:spPr bwMode="auto">
            <a:xfrm flipV="1">
              <a:off x="5184" y="8739"/>
              <a:ext cx="172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7" name="Line 607"/>
            <p:cNvCxnSpPr/>
            <p:nvPr/>
          </p:nvCxnSpPr>
          <p:spPr bwMode="auto">
            <a:xfrm>
              <a:off x="3312" y="960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8" name="Text Box 608"/>
            <p:cNvSpPr txBox="1">
              <a:spLocks noChangeArrowheads="1"/>
            </p:cNvSpPr>
            <p:nvPr/>
          </p:nvSpPr>
          <p:spPr bwMode="auto">
            <a:xfrm>
              <a:off x="3024" y="9027"/>
              <a:ext cx="64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0 </a:t>
              </a:r>
              <a:r>
                <a:rPr lang="uz-Cyrl-UZ" sz="1350">
                  <a:effectLst/>
                  <a:latin typeface="Arial"/>
                  <a:ea typeface="Times New Roman"/>
                  <a:cs typeface="Times New Roman"/>
                </a:rPr>
                <a:t>  </a:t>
              </a:r>
              <a:r>
                <a:rPr lang="ru-RU" sz="1350">
                  <a:effectLst/>
                  <a:latin typeface="Arial"/>
                  <a:ea typeface="Times New Roman"/>
                  <a:cs typeface="Times New Roman"/>
                </a:rPr>
                <a:t>0  0  1  1  0  0   0  0  0</a:t>
              </a:r>
              <a:endParaRPr lang="ru-RU" sz="1000">
                <a:effectLst/>
                <a:latin typeface="Times New Roman"/>
                <a:ea typeface="Times New Roman"/>
              </a:endParaRPr>
            </a:p>
          </p:txBody>
        </p:sp>
        <p:cxnSp>
          <p:nvCxnSpPr>
            <p:cNvPr id="49" name="Line 609"/>
            <p:cNvCxnSpPr/>
            <p:nvPr/>
          </p:nvCxnSpPr>
          <p:spPr bwMode="auto">
            <a:xfrm flipV="1">
              <a:off x="4608" y="902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0" name="Line 610"/>
            <p:cNvCxnSpPr/>
            <p:nvPr/>
          </p:nvCxnSpPr>
          <p:spPr bwMode="auto">
            <a:xfrm>
              <a:off x="4608" y="9027"/>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1" name="Line 611"/>
            <p:cNvCxnSpPr/>
            <p:nvPr/>
          </p:nvCxnSpPr>
          <p:spPr bwMode="auto">
            <a:xfrm flipV="1">
              <a:off x="5184" y="902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2" name="Line 612"/>
            <p:cNvCxnSpPr/>
            <p:nvPr/>
          </p:nvCxnSpPr>
          <p:spPr bwMode="auto">
            <a:xfrm>
              <a:off x="3312" y="9459"/>
              <a:ext cx="12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3" name="Line 613"/>
            <p:cNvCxnSpPr/>
            <p:nvPr/>
          </p:nvCxnSpPr>
          <p:spPr bwMode="auto">
            <a:xfrm>
              <a:off x="5184" y="9459"/>
              <a:ext cx="158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4" name="Text Box 614"/>
            <p:cNvSpPr txBox="1">
              <a:spLocks noChangeArrowheads="1"/>
            </p:cNvSpPr>
            <p:nvPr/>
          </p:nvSpPr>
          <p:spPr bwMode="auto">
            <a:xfrm>
              <a:off x="3024" y="9747"/>
              <a:ext cx="64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0   0  0  0  0  0  1   1  0  0</a:t>
              </a:r>
              <a:endParaRPr lang="ru-RU" sz="1000">
                <a:effectLst/>
                <a:latin typeface="Times New Roman"/>
                <a:ea typeface="Times New Roman"/>
              </a:endParaRPr>
            </a:p>
          </p:txBody>
        </p:sp>
        <p:cxnSp>
          <p:nvCxnSpPr>
            <p:cNvPr id="55" name="Line 615"/>
            <p:cNvCxnSpPr/>
            <p:nvPr/>
          </p:nvCxnSpPr>
          <p:spPr bwMode="auto">
            <a:xfrm>
              <a:off x="3312" y="10323"/>
              <a:ext cx="633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6" name="Line 616"/>
            <p:cNvCxnSpPr/>
            <p:nvPr/>
          </p:nvCxnSpPr>
          <p:spPr bwMode="auto">
            <a:xfrm flipV="1">
              <a:off x="5616" y="97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7" name="Line 617"/>
            <p:cNvCxnSpPr/>
            <p:nvPr/>
          </p:nvCxnSpPr>
          <p:spPr bwMode="auto">
            <a:xfrm>
              <a:off x="5616" y="9747"/>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618"/>
            <p:cNvCxnSpPr/>
            <p:nvPr/>
          </p:nvCxnSpPr>
          <p:spPr bwMode="auto">
            <a:xfrm flipV="1">
              <a:off x="6192" y="9747"/>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9" name="Line 619"/>
            <p:cNvCxnSpPr/>
            <p:nvPr/>
          </p:nvCxnSpPr>
          <p:spPr bwMode="auto">
            <a:xfrm>
              <a:off x="3312" y="10179"/>
              <a:ext cx="230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0" name="Line 620"/>
            <p:cNvCxnSpPr/>
            <p:nvPr/>
          </p:nvCxnSpPr>
          <p:spPr bwMode="auto">
            <a:xfrm>
              <a:off x="6192" y="10179"/>
              <a:ext cx="72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1" name="Line 621"/>
            <p:cNvCxnSpPr/>
            <p:nvPr/>
          </p:nvCxnSpPr>
          <p:spPr bwMode="auto">
            <a:xfrm flipV="1">
              <a:off x="3312" y="6867"/>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2" name="Line 622"/>
            <p:cNvCxnSpPr/>
            <p:nvPr/>
          </p:nvCxnSpPr>
          <p:spPr bwMode="auto">
            <a:xfrm flipV="1">
              <a:off x="3312" y="7443"/>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3" name="Line 623"/>
            <p:cNvCxnSpPr/>
            <p:nvPr/>
          </p:nvCxnSpPr>
          <p:spPr bwMode="auto">
            <a:xfrm flipV="1">
              <a:off x="3312" y="8163"/>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4" name="Line 624"/>
            <p:cNvCxnSpPr/>
            <p:nvPr/>
          </p:nvCxnSpPr>
          <p:spPr bwMode="auto">
            <a:xfrm flipV="1">
              <a:off x="3312" y="9027"/>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5" name="Line 625"/>
            <p:cNvCxnSpPr/>
            <p:nvPr/>
          </p:nvCxnSpPr>
          <p:spPr bwMode="auto">
            <a:xfrm flipV="1">
              <a:off x="3312" y="9747"/>
              <a:ext cx="0"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6" name="Text Box 626"/>
            <p:cNvSpPr txBox="1">
              <a:spLocks noChangeArrowheads="1"/>
            </p:cNvSpPr>
            <p:nvPr/>
          </p:nvSpPr>
          <p:spPr bwMode="auto">
            <a:xfrm>
              <a:off x="9504" y="657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67" name="Text Box 627"/>
            <p:cNvSpPr txBox="1">
              <a:spLocks noChangeArrowheads="1"/>
            </p:cNvSpPr>
            <p:nvPr/>
          </p:nvSpPr>
          <p:spPr bwMode="auto">
            <a:xfrm>
              <a:off x="9504" y="729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68" name="Text Box 628"/>
            <p:cNvSpPr txBox="1">
              <a:spLocks noChangeArrowheads="1"/>
            </p:cNvSpPr>
            <p:nvPr/>
          </p:nvSpPr>
          <p:spPr bwMode="auto">
            <a:xfrm>
              <a:off x="9504" y="801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69" name="Text Box 629"/>
            <p:cNvSpPr txBox="1">
              <a:spLocks noChangeArrowheads="1"/>
            </p:cNvSpPr>
            <p:nvPr/>
          </p:nvSpPr>
          <p:spPr bwMode="auto">
            <a:xfrm>
              <a:off x="9504" y="873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70" name="Text Box 630"/>
            <p:cNvSpPr txBox="1">
              <a:spLocks noChangeArrowheads="1"/>
            </p:cNvSpPr>
            <p:nvPr/>
          </p:nvSpPr>
          <p:spPr bwMode="auto">
            <a:xfrm>
              <a:off x="9504" y="945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71" name="Text Box 631"/>
            <p:cNvSpPr txBox="1">
              <a:spLocks noChangeArrowheads="1"/>
            </p:cNvSpPr>
            <p:nvPr/>
          </p:nvSpPr>
          <p:spPr bwMode="auto">
            <a:xfrm>
              <a:off x="9504" y="10179"/>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endParaRPr lang="ru-RU" sz="1000">
                <a:effectLst/>
                <a:latin typeface="Times New Roman"/>
                <a:ea typeface="Times New Roman"/>
              </a:endParaRPr>
            </a:p>
          </p:txBody>
        </p:sp>
        <p:sp>
          <p:nvSpPr>
            <p:cNvPr id="72" name="Text Box 632"/>
            <p:cNvSpPr txBox="1">
              <a:spLocks noChangeArrowheads="1"/>
            </p:cNvSpPr>
            <p:nvPr/>
          </p:nvSpPr>
          <p:spPr bwMode="auto">
            <a:xfrm>
              <a:off x="3312" y="10323"/>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r>
                <a:rPr lang="en-US" sz="1350" baseline="-25000">
                  <a:effectLst/>
                  <a:latin typeface="Arial"/>
                  <a:ea typeface="Times New Roman"/>
                  <a:cs typeface="Times New Roman"/>
                </a:rPr>
                <a:t>0</a:t>
              </a:r>
              <a:endParaRPr lang="ru-RU" sz="1000">
                <a:effectLst/>
                <a:latin typeface="Times New Roman"/>
                <a:ea typeface="Times New Roman"/>
              </a:endParaRPr>
            </a:p>
          </p:txBody>
        </p:sp>
        <p:sp>
          <p:nvSpPr>
            <p:cNvPr id="73" name="Text Box 633"/>
            <p:cNvSpPr txBox="1">
              <a:spLocks noChangeArrowheads="1"/>
            </p:cNvSpPr>
            <p:nvPr/>
          </p:nvSpPr>
          <p:spPr bwMode="auto">
            <a:xfrm>
              <a:off x="4320" y="10323"/>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r>
                <a:rPr lang="en-US" sz="1350" baseline="-25000">
                  <a:effectLst/>
                  <a:latin typeface="Arial"/>
                  <a:ea typeface="Times New Roman"/>
                  <a:cs typeface="Times New Roman"/>
                </a:rPr>
                <a:t>1</a:t>
              </a:r>
              <a:endParaRPr lang="ru-RU" sz="1000">
                <a:effectLst/>
                <a:latin typeface="Times New Roman"/>
                <a:ea typeface="Times New Roman"/>
              </a:endParaRPr>
            </a:p>
          </p:txBody>
        </p:sp>
        <p:sp>
          <p:nvSpPr>
            <p:cNvPr id="74" name="Text Box 634"/>
            <p:cNvSpPr txBox="1">
              <a:spLocks noChangeArrowheads="1"/>
            </p:cNvSpPr>
            <p:nvPr/>
          </p:nvSpPr>
          <p:spPr bwMode="auto">
            <a:xfrm>
              <a:off x="6192" y="10323"/>
              <a:ext cx="57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t</a:t>
              </a:r>
              <a:r>
                <a:rPr lang="en-US" sz="1350" baseline="-25000">
                  <a:effectLst/>
                  <a:latin typeface="Arial"/>
                  <a:ea typeface="Times New Roman"/>
                  <a:cs typeface="Times New Roman"/>
                </a:rPr>
                <a:t>2</a:t>
              </a:r>
              <a:endParaRPr lang="ru-RU" sz="1000">
                <a:effectLst/>
                <a:latin typeface="Times New Roman"/>
                <a:ea typeface="Times New Roman"/>
              </a:endParaRPr>
            </a:p>
          </p:txBody>
        </p:sp>
        <p:sp>
          <p:nvSpPr>
            <p:cNvPr id="75" name="Text Box 635"/>
            <p:cNvSpPr txBox="1">
              <a:spLocks noChangeArrowheads="1"/>
            </p:cNvSpPr>
            <p:nvPr/>
          </p:nvSpPr>
          <p:spPr bwMode="auto">
            <a:xfrm>
              <a:off x="2736" y="5859"/>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Э</a:t>
              </a:r>
              <a:r>
                <a:rPr lang="en-US" sz="1350" baseline="-25000">
                  <a:effectLst/>
                  <a:latin typeface="Arial"/>
                  <a:ea typeface="Times New Roman"/>
                  <a:cs typeface="Times New Roman"/>
                </a:rPr>
                <a:t>1</a:t>
              </a:r>
              <a:endParaRPr lang="ru-RU" sz="1000">
                <a:effectLst/>
                <a:latin typeface="Times New Roman"/>
                <a:ea typeface="Times New Roman"/>
              </a:endParaRPr>
            </a:p>
          </p:txBody>
        </p:sp>
        <p:sp>
          <p:nvSpPr>
            <p:cNvPr id="76" name="Text Box 636"/>
            <p:cNvSpPr txBox="1">
              <a:spLocks noChangeArrowheads="1"/>
            </p:cNvSpPr>
            <p:nvPr/>
          </p:nvSpPr>
          <p:spPr bwMode="auto">
            <a:xfrm>
              <a:off x="2736" y="6724"/>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a:t>
              </a:r>
              <a:r>
                <a:rPr lang="en-US" sz="1350">
                  <a:effectLst/>
                  <a:latin typeface="Arial"/>
                  <a:ea typeface="Times New Roman"/>
                  <a:cs typeface="Times New Roman"/>
                </a:rPr>
                <a:t>Э</a:t>
              </a:r>
              <a:r>
                <a:rPr lang="en-US" sz="1350" baseline="-25000">
                  <a:effectLst/>
                  <a:latin typeface="Arial"/>
                  <a:ea typeface="Times New Roman"/>
                  <a:cs typeface="Times New Roman"/>
                </a:rPr>
                <a:t>2</a:t>
              </a:r>
              <a:endParaRPr lang="ru-RU" sz="1000">
                <a:effectLst/>
                <a:latin typeface="Times New Roman"/>
                <a:ea typeface="Times New Roman"/>
              </a:endParaRPr>
            </a:p>
          </p:txBody>
        </p:sp>
        <p:sp>
          <p:nvSpPr>
            <p:cNvPr id="77" name="Text Box 637"/>
            <p:cNvSpPr txBox="1">
              <a:spLocks noChangeArrowheads="1"/>
            </p:cNvSpPr>
            <p:nvPr/>
          </p:nvSpPr>
          <p:spPr bwMode="auto">
            <a:xfrm>
              <a:off x="2448" y="7299"/>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a:t>
              </a:r>
              <a:r>
                <a:rPr lang="ru-RU" sz="1350" baseline="-25000">
                  <a:effectLst/>
                  <a:latin typeface="Arial"/>
                  <a:ea typeface="Times New Roman"/>
                  <a:cs typeface="Times New Roman"/>
                </a:rPr>
                <a:t>1</a:t>
              </a:r>
              <a:endParaRPr lang="ru-RU" sz="1000">
                <a:effectLst/>
                <a:latin typeface="Times New Roman"/>
                <a:ea typeface="Times New Roman"/>
              </a:endParaRPr>
            </a:p>
          </p:txBody>
        </p:sp>
        <p:sp>
          <p:nvSpPr>
            <p:cNvPr id="78" name="Text Box 638"/>
            <p:cNvSpPr txBox="1">
              <a:spLocks noChangeArrowheads="1"/>
            </p:cNvSpPr>
            <p:nvPr/>
          </p:nvSpPr>
          <p:spPr bwMode="auto">
            <a:xfrm>
              <a:off x="2448" y="8019"/>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a:t>
              </a:r>
              <a:r>
                <a:rPr lang="ru-RU" sz="1350" baseline="-25000">
                  <a:effectLst/>
                  <a:latin typeface="Arial"/>
                  <a:ea typeface="Times New Roman"/>
                  <a:cs typeface="Times New Roman"/>
                </a:rPr>
                <a:t>2</a:t>
              </a:r>
              <a:endParaRPr lang="ru-RU" sz="1000">
                <a:effectLst/>
                <a:latin typeface="Times New Roman"/>
                <a:ea typeface="Times New Roman"/>
              </a:endParaRPr>
            </a:p>
          </p:txBody>
        </p:sp>
        <p:sp>
          <p:nvSpPr>
            <p:cNvPr id="79" name="Text Box 639"/>
            <p:cNvSpPr txBox="1">
              <a:spLocks noChangeArrowheads="1"/>
            </p:cNvSpPr>
            <p:nvPr/>
          </p:nvSpPr>
          <p:spPr bwMode="auto">
            <a:xfrm>
              <a:off x="2448" y="8883"/>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КМ</a:t>
              </a:r>
              <a:r>
                <a:rPr lang="ru-RU" sz="1350" baseline="-25000">
                  <a:effectLst/>
                  <a:latin typeface="Arial"/>
                  <a:ea typeface="Times New Roman"/>
                  <a:cs typeface="Times New Roman"/>
                </a:rPr>
                <a:t>1</a:t>
              </a:r>
              <a:endParaRPr lang="ru-RU" sz="1000">
                <a:effectLst/>
                <a:latin typeface="Times New Roman"/>
                <a:ea typeface="Times New Roman"/>
              </a:endParaRPr>
            </a:p>
          </p:txBody>
        </p:sp>
        <p:sp>
          <p:nvSpPr>
            <p:cNvPr id="80" name="Text Box 640"/>
            <p:cNvSpPr txBox="1">
              <a:spLocks noChangeArrowheads="1"/>
            </p:cNvSpPr>
            <p:nvPr/>
          </p:nvSpPr>
          <p:spPr bwMode="auto">
            <a:xfrm>
              <a:off x="2448" y="9603"/>
              <a:ext cx="10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КМ</a:t>
              </a:r>
              <a:r>
                <a:rPr lang="ru-RU" sz="1350" baseline="-25000">
                  <a:effectLst/>
                  <a:latin typeface="Arial"/>
                  <a:ea typeface="Times New Roman"/>
                  <a:cs typeface="Times New Roman"/>
                </a:rPr>
                <a:t>2</a:t>
              </a:r>
              <a:endParaRPr lang="ru-RU" sz="1000">
                <a:effectLst/>
                <a:latin typeface="Times New Roman"/>
                <a:ea typeface="Times New Roman"/>
              </a:endParaRPr>
            </a:p>
          </p:txBody>
        </p:sp>
        <p:sp>
          <p:nvSpPr>
            <p:cNvPr id="81" name="Text Box 641"/>
            <p:cNvSpPr txBox="1">
              <a:spLocks noChangeArrowheads="1"/>
            </p:cNvSpPr>
            <p:nvPr/>
          </p:nvSpPr>
          <p:spPr bwMode="auto">
            <a:xfrm flipV="1">
              <a:off x="6201" y="10944"/>
              <a:ext cx="2736" cy="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US" sz="1350">
                  <a:effectLst/>
                  <a:latin typeface="Times New Roman"/>
                  <a:ea typeface="Times New Roman"/>
                  <a:cs typeface="Times New Roman"/>
                </a:rPr>
                <a:t>Bir qadam harakat davri</a:t>
              </a:r>
              <a:endParaRPr lang="ru-RU" sz="1400">
                <a:effectLst/>
                <a:latin typeface="Arial"/>
                <a:ea typeface="Times New Roman"/>
                <a:cs typeface="Times New Roman"/>
              </a:endParaRPr>
            </a:p>
            <a:p>
              <a:pPr algn="ctr">
                <a:spcAft>
                  <a:spcPts val="0"/>
                </a:spcAft>
              </a:pPr>
              <a:r>
                <a:rPr lang="ru-RU" sz="1350">
                  <a:effectLst/>
                  <a:latin typeface="Times New Roman"/>
                  <a:ea typeface="Times New Roman"/>
                </a:rPr>
                <a:t> </a:t>
              </a:r>
              <a:endParaRPr lang="ru-RU" sz="1000">
                <a:effectLst/>
                <a:latin typeface="Times New Roman"/>
                <a:ea typeface="Times New Roman"/>
              </a:endParaRPr>
            </a:p>
          </p:txBody>
        </p:sp>
        <p:cxnSp>
          <p:nvCxnSpPr>
            <p:cNvPr id="82" name="Line 642"/>
            <p:cNvCxnSpPr/>
            <p:nvPr/>
          </p:nvCxnSpPr>
          <p:spPr bwMode="auto">
            <a:xfrm>
              <a:off x="3600" y="10180"/>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3" name="Line 643"/>
            <p:cNvCxnSpPr/>
            <p:nvPr/>
          </p:nvCxnSpPr>
          <p:spPr bwMode="auto">
            <a:xfrm>
              <a:off x="4608" y="10180"/>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4" name="Line 644"/>
            <p:cNvCxnSpPr/>
            <p:nvPr/>
          </p:nvCxnSpPr>
          <p:spPr bwMode="auto">
            <a:xfrm>
              <a:off x="6480" y="10180"/>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5" name="Line 645"/>
            <p:cNvCxnSpPr/>
            <p:nvPr/>
          </p:nvCxnSpPr>
          <p:spPr bwMode="auto">
            <a:xfrm>
              <a:off x="6192" y="6147"/>
              <a:ext cx="288"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6" name="Line 646"/>
            <p:cNvCxnSpPr/>
            <p:nvPr/>
          </p:nvCxnSpPr>
          <p:spPr bwMode="auto">
            <a:xfrm>
              <a:off x="5047" y="6867"/>
              <a:ext cx="432"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
        <p:nvSpPr>
          <p:cNvPr id="87" name="Прямоугольник 86"/>
          <p:cNvSpPr/>
          <p:nvPr/>
        </p:nvSpPr>
        <p:spPr>
          <a:xfrm>
            <a:off x="1441459" y="5513151"/>
            <a:ext cx="6852562" cy="923330"/>
          </a:xfrm>
          <a:prstGeom prst="rect">
            <a:avLst/>
          </a:prstGeom>
        </p:spPr>
        <p:txBody>
          <a:bodyPr wrap="square">
            <a:spAutoFit/>
          </a:bodyPr>
          <a:lstStyle/>
          <a:p>
            <a:pPr algn="ctr"/>
            <a:r>
              <a:rPr lang="ru-RU" b="1" dirty="0" err="1" smtClean="0"/>
              <a:t>Bоshqаrish</a:t>
            </a:r>
            <a:r>
              <a:rPr lang="ru-RU" b="1" dirty="0" smtClean="0"/>
              <a:t> </a:t>
            </a:r>
            <a:r>
              <a:rPr lang="ru-RU" b="1" dirty="0" err="1"/>
              <a:t>signаllаrining</a:t>
            </a:r>
            <a:r>
              <a:rPr lang="ru-RU" b="1" dirty="0"/>
              <a:t> </a:t>
            </a:r>
            <a:r>
              <a:rPr lang="ru-RU" b="1" dirty="0" err="1"/>
              <a:t>vаqt</a:t>
            </a:r>
            <a:r>
              <a:rPr lang="ru-RU" b="1" dirty="0"/>
              <a:t> </a:t>
            </a:r>
            <a:r>
              <a:rPr lang="ru-RU" b="1" dirty="0" err="1"/>
              <a:t>diоgrаmmаsi</a:t>
            </a:r>
            <a:r>
              <a:rPr lang="ru-RU" b="1" dirty="0"/>
              <a:t>.</a:t>
            </a:r>
          </a:p>
          <a:p>
            <a:pPr algn="ctr"/>
            <a:r>
              <a:rPr lang="uz-Cyrl-UZ" b="1" dirty="0" smtClean="0"/>
              <a:t>Pаrаllеl intеrf</a:t>
            </a:r>
            <a:r>
              <a:rPr lang="en-US" b="1" dirty="0" smtClean="0"/>
              <a:t>e</a:t>
            </a:r>
            <a:r>
              <a:rPr lang="uz-Cyrl-UZ" b="1" dirty="0" smtClean="0"/>
              <a:t>ysning </a:t>
            </a:r>
            <a:r>
              <a:rPr lang="uz-Cyrl-UZ" b="1" dirty="0"/>
              <a:t>А kаnаli fоrmаtini quydаgichа tаksimlаymiz.</a:t>
            </a:r>
            <a:endParaRPr lang="ru-RU" b="1" dirty="0"/>
          </a:p>
        </p:txBody>
      </p:sp>
    </p:spTree>
    <p:extLst>
      <p:ext uri="{BB962C8B-B14F-4D97-AF65-F5344CB8AC3E}">
        <p14:creationId xmlns:p14="http://schemas.microsoft.com/office/powerpoint/2010/main" val="2113866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a:grpSpLocks/>
          </p:cNvGrpSpPr>
          <p:nvPr/>
        </p:nvGrpSpPr>
        <p:grpSpPr bwMode="auto">
          <a:xfrm>
            <a:off x="971600" y="790306"/>
            <a:ext cx="7560840" cy="4824535"/>
            <a:chOff x="3168" y="2304"/>
            <a:chExt cx="5184" cy="2482"/>
          </a:xfrm>
        </p:grpSpPr>
        <p:grpSp>
          <p:nvGrpSpPr>
            <p:cNvPr id="5" name="Group 691"/>
            <p:cNvGrpSpPr>
              <a:grpSpLocks/>
            </p:cNvGrpSpPr>
            <p:nvPr/>
          </p:nvGrpSpPr>
          <p:grpSpPr bwMode="auto">
            <a:xfrm>
              <a:off x="3312" y="2718"/>
              <a:ext cx="4608" cy="551"/>
              <a:chOff x="2448" y="1296"/>
              <a:chExt cx="4608" cy="576"/>
            </a:xfrm>
          </p:grpSpPr>
          <p:sp>
            <p:nvSpPr>
              <p:cNvPr id="22" name="Rectangle 692"/>
              <p:cNvSpPr>
                <a:spLocks noChangeArrowheads="1"/>
              </p:cNvSpPr>
              <p:nvPr/>
            </p:nvSpPr>
            <p:spPr bwMode="auto">
              <a:xfrm>
                <a:off x="2448" y="1296"/>
                <a:ext cx="4608" cy="57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cxnSp>
            <p:nvCxnSpPr>
              <p:cNvPr id="23" name="Line 693"/>
              <p:cNvCxnSpPr/>
              <p:nvPr/>
            </p:nvCxnSpPr>
            <p:spPr bwMode="auto">
              <a:xfrm>
                <a:off x="3024"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694"/>
              <p:cNvCxnSpPr/>
              <p:nvPr/>
            </p:nvCxnSpPr>
            <p:spPr bwMode="auto">
              <a:xfrm>
                <a:off x="3600"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695"/>
              <p:cNvCxnSpPr/>
              <p:nvPr/>
            </p:nvCxnSpPr>
            <p:spPr bwMode="auto">
              <a:xfrm>
                <a:off x="4176"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696"/>
              <p:cNvCxnSpPr/>
              <p:nvPr/>
            </p:nvCxnSpPr>
            <p:spPr bwMode="auto">
              <a:xfrm>
                <a:off x="4752"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697"/>
              <p:cNvCxnSpPr/>
              <p:nvPr/>
            </p:nvCxnSpPr>
            <p:spPr bwMode="auto">
              <a:xfrm>
                <a:off x="5328"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698"/>
              <p:cNvCxnSpPr/>
              <p:nvPr/>
            </p:nvCxnSpPr>
            <p:spPr bwMode="auto">
              <a:xfrm>
                <a:off x="5904"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699"/>
              <p:cNvCxnSpPr/>
              <p:nvPr/>
            </p:nvCxnSpPr>
            <p:spPr bwMode="auto">
              <a:xfrm>
                <a:off x="6480" y="1296"/>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6" name="Line 700"/>
            <p:cNvCxnSpPr/>
            <p:nvPr/>
          </p:nvCxnSpPr>
          <p:spPr bwMode="auto">
            <a:xfrm>
              <a:off x="7632" y="3269"/>
              <a:ext cx="0" cy="41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Line 701"/>
            <p:cNvCxnSpPr/>
            <p:nvPr/>
          </p:nvCxnSpPr>
          <p:spPr bwMode="auto">
            <a:xfrm>
              <a:off x="7056" y="3269"/>
              <a:ext cx="0" cy="11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702"/>
            <p:cNvCxnSpPr/>
            <p:nvPr/>
          </p:nvCxnSpPr>
          <p:spPr bwMode="auto">
            <a:xfrm>
              <a:off x="6480" y="3269"/>
              <a:ext cx="0" cy="41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Line 703"/>
            <p:cNvCxnSpPr/>
            <p:nvPr/>
          </p:nvCxnSpPr>
          <p:spPr bwMode="auto">
            <a:xfrm>
              <a:off x="4752" y="3269"/>
              <a:ext cx="0" cy="11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Line 704"/>
            <p:cNvCxnSpPr/>
            <p:nvPr/>
          </p:nvCxnSpPr>
          <p:spPr bwMode="auto">
            <a:xfrm>
              <a:off x="5328" y="3269"/>
              <a:ext cx="0" cy="41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Line 705"/>
            <p:cNvCxnSpPr/>
            <p:nvPr/>
          </p:nvCxnSpPr>
          <p:spPr bwMode="auto">
            <a:xfrm>
              <a:off x="5904" y="3269"/>
              <a:ext cx="0" cy="11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 name="Text Box 706"/>
            <p:cNvSpPr txBox="1">
              <a:spLocks noChangeArrowheads="1"/>
            </p:cNvSpPr>
            <p:nvPr/>
          </p:nvSpPr>
          <p:spPr bwMode="auto">
            <a:xfrm>
              <a:off x="3168" y="2304"/>
              <a:ext cx="864"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Д7</a:t>
              </a:r>
              <a:endParaRPr lang="ru-RU" sz="1000">
                <a:effectLst/>
                <a:latin typeface="Times New Roman"/>
                <a:ea typeface="Times New Roman"/>
              </a:endParaRPr>
            </a:p>
          </p:txBody>
        </p:sp>
        <p:sp>
          <p:nvSpPr>
            <p:cNvPr id="13" name="Text Box 707"/>
            <p:cNvSpPr txBox="1">
              <a:spLocks noChangeArrowheads="1"/>
            </p:cNvSpPr>
            <p:nvPr/>
          </p:nvSpPr>
          <p:spPr bwMode="auto">
            <a:xfrm>
              <a:off x="7200" y="2304"/>
              <a:ext cx="864"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Д0</a:t>
              </a:r>
              <a:endParaRPr lang="ru-RU" sz="1000">
                <a:effectLst/>
                <a:latin typeface="Times New Roman"/>
                <a:ea typeface="Times New Roman"/>
              </a:endParaRPr>
            </a:p>
          </p:txBody>
        </p:sp>
        <p:sp>
          <p:nvSpPr>
            <p:cNvPr id="14" name="Text Box 708"/>
            <p:cNvSpPr txBox="1">
              <a:spLocks noChangeArrowheads="1"/>
            </p:cNvSpPr>
            <p:nvPr/>
          </p:nvSpPr>
          <p:spPr bwMode="auto">
            <a:xfrm>
              <a:off x="3168" y="3269"/>
              <a:ext cx="720"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0</a:t>
              </a:r>
              <a:endParaRPr lang="ru-RU" sz="1000">
                <a:effectLst/>
                <a:latin typeface="Times New Roman"/>
                <a:ea typeface="Times New Roman"/>
              </a:endParaRPr>
            </a:p>
          </p:txBody>
        </p:sp>
        <p:sp>
          <p:nvSpPr>
            <p:cNvPr id="15" name="Text Box 709"/>
            <p:cNvSpPr txBox="1">
              <a:spLocks noChangeArrowheads="1"/>
            </p:cNvSpPr>
            <p:nvPr/>
          </p:nvSpPr>
          <p:spPr bwMode="auto">
            <a:xfrm>
              <a:off x="3744" y="3269"/>
              <a:ext cx="720"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0</a:t>
              </a:r>
              <a:endParaRPr lang="ru-RU" sz="1000">
                <a:effectLst/>
                <a:latin typeface="Times New Roman"/>
                <a:ea typeface="Times New Roman"/>
              </a:endParaRPr>
            </a:p>
          </p:txBody>
        </p:sp>
        <p:sp>
          <p:nvSpPr>
            <p:cNvPr id="16" name="Text Box 710"/>
            <p:cNvSpPr txBox="1">
              <a:spLocks noChangeArrowheads="1"/>
            </p:cNvSpPr>
            <p:nvPr/>
          </p:nvSpPr>
          <p:spPr bwMode="auto">
            <a:xfrm>
              <a:off x="4176" y="4234"/>
              <a:ext cx="1152"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КМ</a:t>
              </a:r>
              <a:r>
                <a:rPr lang="ru-RU" sz="1350" baseline="-25000">
                  <a:effectLst/>
                  <a:latin typeface="Arial"/>
                  <a:ea typeface="Times New Roman"/>
                  <a:cs typeface="Times New Roman"/>
                </a:rPr>
                <a:t>2</a:t>
              </a:r>
              <a:endParaRPr lang="ru-RU" sz="1000">
                <a:effectLst/>
                <a:latin typeface="Times New Roman"/>
                <a:ea typeface="Times New Roman"/>
              </a:endParaRPr>
            </a:p>
          </p:txBody>
        </p:sp>
        <p:sp>
          <p:nvSpPr>
            <p:cNvPr id="17" name="Text Box 711"/>
            <p:cNvSpPr txBox="1">
              <a:spLocks noChangeArrowheads="1"/>
            </p:cNvSpPr>
            <p:nvPr/>
          </p:nvSpPr>
          <p:spPr bwMode="auto">
            <a:xfrm>
              <a:off x="4752" y="3545"/>
              <a:ext cx="1152"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КМ</a:t>
              </a:r>
              <a:r>
                <a:rPr lang="ru-RU" sz="1350" baseline="-25000">
                  <a:effectLst/>
                  <a:latin typeface="Arial"/>
                  <a:ea typeface="Times New Roman"/>
                  <a:cs typeface="Times New Roman"/>
                </a:rPr>
                <a:t>1</a:t>
              </a:r>
              <a:endParaRPr lang="ru-RU" sz="1000">
                <a:effectLst/>
                <a:latin typeface="Times New Roman"/>
                <a:ea typeface="Times New Roman"/>
              </a:endParaRPr>
            </a:p>
          </p:txBody>
        </p:sp>
        <p:sp>
          <p:nvSpPr>
            <p:cNvPr id="18" name="Text Box 712"/>
            <p:cNvSpPr txBox="1">
              <a:spLocks noChangeArrowheads="1"/>
            </p:cNvSpPr>
            <p:nvPr/>
          </p:nvSpPr>
          <p:spPr bwMode="auto">
            <a:xfrm>
              <a:off x="5904" y="3545"/>
              <a:ext cx="1152"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a:t>
              </a:r>
              <a:r>
                <a:rPr lang="ru-RU" sz="1350" baseline="-25000">
                  <a:effectLst/>
                  <a:latin typeface="Arial"/>
                  <a:ea typeface="Times New Roman"/>
                  <a:cs typeface="Times New Roman"/>
                </a:rPr>
                <a:t>1</a:t>
              </a:r>
              <a:endParaRPr lang="ru-RU" sz="1000">
                <a:effectLst/>
                <a:latin typeface="Times New Roman"/>
                <a:ea typeface="Times New Roman"/>
              </a:endParaRPr>
            </a:p>
          </p:txBody>
        </p:sp>
        <p:sp>
          <p:nvSpPr>
            <p:cNvPr id="19" name="Text Box 713"/>
            <p:cNvSpPr txBox="1">
              <a:spLocks noChangeArrowheads="1"/>
            </p:cNvSpPr>
            <p:nvPr/>
          </p:nvSpPr>
          <p:spPr bwMode="auto">
            <a:xfrm>
              <a:off x="5328" y="4234"/>
              <a:ext cx="1152"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ХМ</a:t>
              </a:r>
              <a:r>
                <a:rPr lang="ru-RU" sz="1350" baseline="-25000">
                  <a:effectLst/>
                  <a:latin typeface="Arial"/>
                  <a:ea typeface="Times New Roman"/>
                  <a:cs typeface="Times New Roman"/>
                </a:rPr>
                <a:t>2</a:t>
              </a:r>
              <a:endParaRPr lang="ru-RU" sz="1000">
                <a:effectLst/>
                <a:latin typeface="Times New Roman"/>
                <a:ea typeface="Times New Roman"/>
              </a:endParaRPr>
            </a:p>
          </p:txBody>
        </p:sp>
        <p:sp>
          <p:nvSpPr>
            <p:cNvPr id="20" name="Text Box 714"/>
            <p:cNvSpPr txBox="1">
              <a:spLocks noChangeArrowheads="1"/>
            </p:cNvSpPr>
            <p:nvPr/>
          </p:nvSpPr>
          <p:spPr bwMode="auto">
            <a:xfrm>
              <a:off x="6624" y="4234"/>
              <a:ext cx="1152"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Э</a:t>
              </a:r>
              <a:r>
                <a:rPr lang="ru-RU" sz="1350" baseline="-25000">
                  <a:effectLst/>
                  <a:latin typeface="Arial"/>
                  <a:ea typeface="Times New Roman"/>
                  <a:cs typeface="Times New Roman"/>
                </a:rPr>
                <a:t>2</a:t>
              </a:r>
              <a:endParaRPr lang="ru-RU" sz="1000">
                <a:effectLst/>
                <a:latin typeface="Times New Roman"/>
                <a:ea typeface="Times New Roman"/>
              </a:endParaRPr>
            </a:p>
          </p:txBody>
        </p:sp>
        <p:sp>
          <p:nvSpPr>
            <p:cNvPr id="21" name="Text Box 715"/>
            <p:cNvSpPr txBox="1">
              <a:spLocks noChangeArrowheads="1"/>
            </p:cNvSpPr>
            <p:nvPr/>
          </p:nvSpPr>
          <p:spPr bwMode="auto">
            <a:xfrm>
              <a:off x="7200" y="3545"/>
              <a:ext cx="1152"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350">
                  <a:effectLst/>
                  <a:latin typeface="Arial"/>
                  <a:ea typeface="Times New Roman"/>
                  <a:cs typeface="Times New Roman"/>
                </a:rPr>
                <a:t>  Э</a:t>
              </a:r>
              <a:r>
                <a:rPr lang="ru-RU" sz="1350" baseline="-25000">
                  <a:effectLst/>
                  <a:latin typeface="Arial"/>
                  <a:ea typeface="Times New Roman"/>
                  <a:cs typeface="Times New Roman"/>
                </a:rPr>
                <a:t>1</a:t>
              </a:r>
              <a:endParaRPr lang="ru-RU" sz="1000">
                <a:effectLst/>
                <a:latin typeface="Times New Roman"/>
                <a:ea typeface="Times New Roman"/>
              </a:endParaRPr>
            </a:p>
          </p:txBody>
        </p:sp>
      </p:grpSp>
      <p:sp>
        <p:nvSpPr>
          <p:cNvPr id="30" name="Прямоугольник 29"/>
          <p:cNvSpPr/>
          <p:nvPr/>
        </p:nvSpPr>
        <p:spPr>
          <a:xfrm>
            <a:off x="2807466" y="5614841"/>
            <a:ext cx="3414717" cy="369332"/>
          </a:xfrm>
          <a:prstGeom prst="rect">
            <a:avLst/>
          </a:prstGeom>
        </p:spPr>
        <p:txBody>
          <a:bodyPr wrap="none">
            <a:spAutoFit/>
          </a:bodyPr>
          <a:lstStyle/>
          <a:p>
            <a:r>
              <a:rPr lang="uz-Cyrl-UZ" dirty="0"/>
              <a:t>Intеrfеysning А kаnаli fоrmаti</a:t>
            </a:r>
            <a:endParaRPr lang="ru-RU" dirty="0"/>
          </a:p>
        </p:txBody>
      </p:sp>
    </p:spTree>
    <p:extLst>
      <p:ext uri="{BB962C8B-B14F-4D97-AF65-F5344CB8AC3E}">
        <p14:creationId xmlns:p14="http://schemas.microsoft.com/office/powerpoint/2010/main" val="1539394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532439591"/>
              </p:ext>
            </p:extLst>
          </p:nvPr>
        </p:nvGraphicFramePr>
        <p:xfrm>
          <a:off x="4797472" y="620688"/>
          <a:ext cx="366296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27232" t="26644" r="43304" b="29507"/>
          <a:stretch/>
        </p:blipFill>
        <p:spPr bwMode="auto">
          <a:xfrm>
            <a:off x="539551" y="764704"/>
            <a:ext cx="4257921"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016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0543" y="50701"/>
            <a:ext cx="6637468" cy="1362075"/>
          </a:xfrm>
        </p:spPr>
        <p:txBody>
          <a:bodyPr>
            <a:normAutofit fontScale="90000"/>
          </a:bodyPr>
          <a:lstStyle/>
          <a:p>
            <a:r>
              <a:rPr lang="uz-Cyrl-UZ" b="1" dirty="0"/>
              <a:t>Chiziqli dvigаtеlni bоshqаrish аlgоritmi vа </a:t>
            </a:r>
            <a:r>
              <a:rPr lang="uz-Cyrl-UZ" b="1" dirty="0" smtClean="0"/>
              <a:t>prоgrаmmаsi</a:t>
            </a:r>
            <a:endParaRPr lang="ru-RU" dirty="0"/>
          </a:p>
        </p:txBody>
      </p:sp>
      <p:graphicFrame>
        <p:nvGraphicFramePr>
          <p:cNvPr id="4" name="Схема 3"/>
          <p:cNvGraphicFramePr/>
          <p:nvPr>
            <p:extLst>
              <p:ext uri="{D42A27DB-BD31-4B8C-83A1-F6EECF244321}">
                <p14:modId xmlns:p14="http://schemas.microsoft.com/office/powerpoint/2010/main" val="1343019952"/>
              </p:ext>
            </p:extLst>
          </p:nvPr>
        </p:nvGraphicFramePr>
        <p:xfrm>
          <a:off x="487372" y="1659454"/>
          <a:ext cx="2572460" cy="3998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Группа 4"/>
          <p:cNvGrpSpPr>
            <a:grpSpLocks/>
          </p:cNvGrpSpPr>
          <p:nvPr/>
        </p:nvGrpSpPr>
        <p:grpSpPr bwMode="auto">
          <a:xfrm>
            <a:off x="3059832" y="1412776"/>
            <a:ext cx="6552728" cy="6264696"/>
            <a:chOff x="1327" y="1264"/>
            <a:chExt cx="8943" cy="8457"/>
          </a:xfrm>
        </p:grpSpPr>
        <p:sp>
          <p:nvSpPr>
            <p:cNvPr id="6" name="Text Box 648"/>
            <p:cNvSpPr txBox="1">
              <a:spLocks noChangeArrowheads="1"/>
            </p:cNvSpPr>
            <p:nvPr/>
          </p:nvSpPr>
          <p:spPr bwMode="auto">
            <a:xfrm>
              <a:off x="1327" y="7728"/>
              <a:ext cx="938" cy="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М2:</a:t>
              </a:r>
              <a:endParaRPr lang="ru-RU" sz="1000">
                <a:effectLst/>
                <a:latin typeface="Times New Roman"/>
                <a:ea typeface="Times New Roman"/>
              </a:endParaRPr>
            </a:p>
          </p:txBody>
        </p:sp>
        <p:sp>
          <p:nvSpPr>
            <p:cNvPr id="7" name="Text Box 649"/>
            <p:cNvSpPr txBox="1">
              <a:spLocks noChangeArrowheads="1"/>
            </p:cNvSpPr>
            <p:nvPr/>
          </p:nvSpPr>
          <p:spPr bwMode="auto">
            <a:xfrm>
              <a:off x="1327" y="5889"/>
              <a:ext cx="938" cy="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М1:</a:t>
              </a:r>
              <a:endParaRPr lang="ru-RU" sz="1000">
                <a:effectLst/>
                <a:latin typeface="Times New Roman"/>
                <a:ea typeface="Times New Roman"/>
              </a:endParaRPr>
            </a:p>
          </p:txBody>
        </p:sp>
        <p:sp>
          <p:nvSpPr>
            <p:cNvPr id="8" name="AutoShape 650"/>
            <p:cNvSpPr>
              <a:spLocks noChangeArrowheads="1"/>
            </p:cNvSpPr>
            <p:nvPr/>
          </p:nvSpPr>
          <p:spPr bwMode="auto">
            <a:xfrm>
              <a:off x="2241" y="1264"/>
              <a:ext cx="1563" cy="793"/>
            </a:xfrm>
            <a:prstGeom prst="flowChartAlternateProcess">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ru-RU" sz="1400" baseline="30000" dirty="0">
                  <a:effectLst/>
                  <a:latin typeface="Times New Roman"/>
                  <a:ea typeface="Times New Roman"/>
                </a:rPr>
                <a:t>1 </a:t>
              </a:r>
              <a:r>
                <a:rPr lang="ru-RU" sz="1400" dirty="0" err="1">
                  <a:effectLst/>
                  <a:latin typeface="Times New Roman"/>
                  <a:ea typeface="Times New Roman"/>
                </a:rPr>
                <a:t>Бошлани</a:t>
              </a:r>
              <a:r>
                <a:rPr lang="uz-Cyrl-UZ" sz="1400" dirty="0">
                  <a:effectLst/>
                  <a:latin typeface="Times New Roman"/>
                  <a:ea typeface="Times New Roman"/>
                </a:rPr>
                <a:t>ш</a:t>
              </a:r>
              <a:endParaRPr lang="ru-RU" sz="1000" dirty="0">
                <a:effectLst/>
                <a:latin typeface="Times New Roman"/>
                <a:ea typeface="Times New Roman"/>
              </a:endParaRPr>
            </a:p>
          </p:txBody>
        </p:sp>
        <p:sp>
          <p:nvSpPr>
            <p:cNvPr id="9" name="Text Box 651"/>
            <p:cNvSpPr txBox="1">
              <a:spLocks noChangeArrowheads="1"/>
            </p:cNvSpPr>
            <p:nvPr/>
          </p:nvSpPr>
          <p:spPr bwMode="auto">
            <a:xfrm>
              <a:off x="2080" y="2364"/>
              <a:ext cx="2032" cy="1379"/>
            </a:xfrm>
            <a:prstGeom prst="rect">
              <a:avLst/>
            </a:prstGeom>
            <a:solidFill>
              <a:srgbClr val="FFFFFF"/>
            </a:solidFill>
            <a:ln w="9525">
              <a:solidFill>
                <a:srgbClr val="000000"/>
              </a:solidFill>
              <a:miter lim="800000"/>
              <a:headEnd/>
              <a:tailEnd/>
            </a:ln>
          </p:spPr>
          <p:txBody>
            <a:bodyPr rot="0" vert="horz" wrap="square" lIns="36000" tIns="0" rIns="36000" bIns="0" anchor="t" anchorCtr="0" upright="1">
              <a:noAutofit/>
            </a:bodyPr>
            <a:lstStyle/>
            <a:p>
              <a:pPr algn="ctr">
                <a:spcAft>
                  <a:spcPts val="0"/>
                </a:spcAft>
              </a:pPr>
              <a:r>
                <a:rPr lang="ru-RU" sz="1350" baseline="30000">
                  <a:effectLst/>
                  <a:latin typeface="Times New Roman"/>
                  <a:ea typeface="Times New Roman"/>
                </a:rPr>
                <a:t>2</a:t>
              </a:r>
              <a:r>
                <a:rPr lang="ru-RU" sz="1350">
                  <a:effectLst/>
                  <a:latin typeface="Times New Roman"/>
                  <a:ea typeface="Times New Roman"/>
                </a:rPr>
                <a:t> БО ни бош-лан</a:t>
              </a:r>
              <a:r>
                <a:rPr lang="uz-Cyrl-UZ" sz="1350">
                  <a:effectLst/>
                  <a:latin typeface="Times New Roman"/>
                  <a:ea typeface="Times New Roman"/>
                </a:rPr>
                <a:t>ғ</a:t>
              </a:r>
              <a:r>
                <a:rPr lang="ru-RU" sz="1350">
                  <a:effectLst/>
                  <a:latin typeface="Times New Roman"/>
                  <a:ea typeface="Times New Roman"/>
                </a:rPr>
                <a:t>ич холатга келтириш.</a:t>
              </a:r>
              <a:endParaRPr lang="ru-RU" sz="1000">
                <a:effectLst/>
                <a:latin typeface="Times New Roman"/>
                <a:ea typeface="Times New Roman"/>
              </a:endParaRPr>
            </a:p>
          </p:txBody>
        </p:sp>
        <p:cxnSp>
          <p:nvCxnSpPr>
            <p:cNvPr id="10" name="Line 652"/>
            <p:cNvCxnSpPr/>
            <p:nvPr/>
          </p:nvCxnSpPr>
          <p:spPr bwMode="auto">
            <a:xfrm>
              <a:off x="3034" y="2057"/>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1" name="Text Box 653"/>
            <p:cNvSpPr txBox="1">
              <a:spLocks noChangeArrowheads="1"/>
            </p:cNvSpPr>
            <p:nvPr/>
          </p:nvSpPr>
          <p:spPr bwMode="auto">
            <a:xfrm>
              <a:off x="2080" y="4050"/>
              <a:ext cx="2032" cy="1226"/>
            </a:xfrm>
            <a:prstGeom prst="rect">
              <a:avLst/>
            </a:prstGeom>
            <a:solidFill>
              <a:srgbClr val="FFFFFF"/>
            </a:solidFill>
            <a:ln w="9525">
              <a:solidFill>
                <a:srgbClr val="000000"/>
              </a:solidFill>
              <a:miter lim="800000"/>
              <a:headEnd/>
              <a:tailEnd/>
            </a:ln>
          </p:spPr>
          <p:txBody>
            <a:bodyPr rot="0" vert="horz" wrap="square" lIns="36000" tIns="36000" rIns="36000" bIns="0" anchor="t" anchorCtr="0" upright="1">
              <a:noAutofit/>
            </a:bodyPr>
            <a:lstStyle/>
            <a:p>
              <a:pPr algn="ctr">
                <a:spcAft>
                  <a:spcPts val="0"/>
                </a:spcAft>
              </a:pPr>
              <a:r>
                <a:rPr lang="ru-RU" sz="1350" baseline="30000">
                  <a:effectLst/>
                  <a:latin typeface="Times New Roman"/>
                  <a:ea typeface="Times New Roman"/>
                </a:rPr>
                <a:t>3</a:t>
              </a:r>
              <a:r>
                <a:rPr lang="ru-RU" sz="1350">
                  <a:effectLst/>
                  <a:latin typeface="Times New Roman"/>
                  <a:ea typeface="Times New Roman"/>
                </a:rPr>
                <a:t>  </a:t>
              </a:r>
              <a:r>
                <a:rPr lang="uz-Cyrl-UZ" sz="1350">
                  <a:effectLst/>
                  <a:latin typeface="Times New Roman"/>
                  <a:ea typeface="Times New Roman"/>
                </a:rPr>
                <a:t>Қ</a:t>
              </a:r>
              <a:r>
                <a:rPr lang="ru-RU" sz="1350">
                  <a:effectLst/>
                  <a:latin typeface="Times New Roman"/>
                  <a:ea typeface="Times New Roman"/>
                </a:rPr>
                <a:t>адамлар    счётчигини </a:t>
              </a:r>
              <a:r>
                <a:rPr lang="uz-Cyrl-UZ" sz="1350">
                  <a:effectLst/>
                  <a:latin typeface="Times New Roman"/>
                  <a:ea typeface="Times New Roman"/>
                </a:rPr>
                <a:t>ў</a:t>
              </a:r>
              <a:r>
                <a:rPr lang="ru-RU" sz="1350">
                  <a:effectLst/>
                  <a:latin typeface="Times New Roman"/>
                  <a:ea typeface="Times New Roman"/>
                </a:rPr>
                <a:t>рнатиш (</a:t>
              </a:r>
              <a:r>
                <a:rPr lang="uz-Cyrl-UZ" sz="1350">
                  <a:effectLst/>
                  <a:latin typeface="Times New Roman"/>
                  <a:ea typeface="Times New Roman"/>
                </a:rPr>
                <a:t>Қ</a:t>
              </a:r>
              <a:r>
                <a:rPr lang="ru-RU" sz="1350">
                  <a:effectLst/>
                  <a:latin typeface="Times New Roman"/>
                  <a:ea typeface="Times New Roman"/>
                </a:rPr>
                <a:t>Сч)</a:t>
              </a:r>
              <a:endParaRPr lang="ru-RU" sz="1000">
                <a:effectLst/>
                <a:latin typeface="Times New Roman"/>
                <a:ea typeface="Times New Roman"/>
              </a:endParaRPr>
            </a:p>
          </p:txBody>
        </p:sp>
        <p:sp>
          <p:nvSpPr>
            <p:cNvPr id="12" name="Text Box 654"/>
            <p:cNvSpPr txBox="1">
              <a:spLocks noChangeArrowheads="1"/>
            </p:cNvSpPr>
            <p:nvPr/>
          </p:nvSpPr>
          <p:spPr bwMode="auto">
            <a:xfrm>
              <a:off x="2061" y="5583"/>
              <a:ext cx="2051" cy="144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ru-RU" sz="1350" baseline="30000">
                  <a:effectLst/>
                  <a:latin typeface="Times New Roman"/>
                  <a:ea typeface="Times New Roman"/>
                </a:rPr>
                <a:t>4</a:t>
              </a:r>
              <a:r>
                <a:rPr lang="ru-RU" sz="1350">
                  <a:effectLst/>
                  <a:latin typeface="Times New Roman"/>
                  <a:ea typeface="Times New Roman"/>
                </a:rPr>
                <a:t> </a:t>
              </a:r>
              <a:r>
                <a:rPr lang="uz-Cyrl-UZ" sz="1350">
                  <a:effectLst/>
                  <a:latin typeface="Times New Roman"/>
                  <a:ea typeface="Times New Roman"/>
                </a:rPr>
                <a:t>Т</a:t>
              </a:r>
              <a:r>
                <a:rPr lang="ru-RU" sz="1350">
                  <a:effectLst/>
                  <a:latin typeface="Times New Roman"/>
                  <a:ea typeface="Times New Roman"/>
                </a:rPr>
                <a:t>актлар счётчигини </a:t>
              </a:r>
              <a:r>
                <a:rPr lang="uz-Cyrl-UZ" sz="1350">
                  <a:effectLst/>
                  <a:latin typeface="Times New Roman"/>
                  <a:ea typeface="Times New Roman"/>
                </a:rPr>
                <a:t>ў</a:t>
              </a:r>
              <a:r>
                <a:rPr lang="ru-RU" sz="1350">
                  <a:effectLst/>
                  <a:latin typeface="Times New Roman"/>
                  <a:ea typeface="Times New Roman"/>
                </a:rPr>
                <a:t>рнатиш (ТСч)</a:t>
              </a:r>
              <a:endParaRPr lang="ru-RU" sz="1000">
                <a:effectLst/>
                <a:latin typeface="Times New Roman"/>
                <a:ea typeface="Times New Roman"/>
              </a:endParaRPr>
            </a:p>
          </p:txBody>
        </p:sp>
        <p:cxnSp>
          <p:nvCxnSpPr>
            <p:cNvPr id="13" name="Line 655"/>
            <p:cNvCxnSpPr/>
            <p:nvPr/>
          </p:nvCxnSpPr>
          <p:spPr bwMode="auto">
            <a:xfrm>
              <a:off x="3034" y="3743"/>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656"/>
            <p:cNvCxnSpPr/>
            <p:nvPr/>
          </p:nvCxnSpPr>
          <p:spPr bwMode="auto">
            <a:xfrm>
              <a:off x="3034" y="5276"/>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5" name="Text Box 657"/>
            <p:cNvSpPr txBox="1">
              <a:spLocks noChangeArrowheads="1"/>
            </p:cNvSpPr>
            <p:nvPr/>
          </p:nvSpPr>
          <p:spPr bwMode="auto">
            <a:xfrm>
              <a:off x="2080" y="7422"/>
              <a:ext cx="2032" cy="137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ru-RU" sz="1350" baseline="30000">
                  <a:effectLst/>
                  <a:latin typeface="Arial"/>
                  <a:ea typeface="Times New Roman"/>
                  <a:cs typeface="Times New Roman"/>
                </a:rPr>
                <a:t>5</a:t>
              </a:r>
              <a:endParaRPr lang="ru-RU" sz="1000">
                <a:effectLst/>
                <a:latin typeface="Times New Roman"/>
                <a:ea typeface="Times New Roman"/>
              </a:endParaRPr>
            </a:p>
            <a:p>
              <a:pPr marL="179705">
                <a:spcAft>
                  <a:spcPts val="600"/>
                </a:spcAft>
              </a:pPr>
              <a:r>
                <a:rPr lang="ru-RU" sz="1400">
                  <a:effectLst/>
                  <a:latin typeface="Times New Roman"/>
                  <a:ea typeface="Times New Roman"/>
                </a:rPr>
                <a:t>Н</a:t>
              </a:r>
              <a:r>
                <a:rPr lang="uz-Cyrl-UZ" sz="1400">
                  <a:effectLst/>
                  <a:latin typeface="Times New Roman"/>
                  <a:ea typeface="Times New Roman"/>
                </a:rPr>
                <a:t>а</a:t>
              </a:r>
              <a:r>
                <a:rPr lang="ru-RU" sz="1400">
                  <a:effectLst/>
                  <a:latin typeface="Times New Roman"/>
                  <a:ea typeface="Times New Roman"/>
                </a:rPr>
                <a:t>вбатдаги кодга </a:t>
              </a:r>
              <a:r>
                <a:rPr lang="uz-Cyrl-UZ" sz="1400">
                  <a:effectLst/>
                  <a:latin typeface="Times New Roman"/>
                  <a:ea typeface="Times New Roman"/>
                </a:rPr>
                <a:t>ў</a:t>
              </a:r>
              <a:r>
                <a:rPr lang="ru-RU" sz="1400">
                  <a:effectLst/>
                  <a:latin typeface="Times New Roman"/>
                  <a:ea typeface="Times New Roman"/>
                </a:rPr>
                <a:t>тиш.</a:t>
              </a:r>
              <a:endParaRPr lang="ru-RU" sz="1000">
                <a:effectLst/>
                <a:latin typeface="Times New Roman"/>
                <a:ea typeface="Times New Roman"/>
              </a:endParaRPr>
            </a:p>
          </p:txBody>
        </p:sp>
        <p:cxnSp>
          <p:nvCxnSpPr>
            <p:cNvPr id="16" name="Line 658"/>
            <p:cNvCxnSpPr/>
            <p:nvPr/>
          </p:nvCxnSpPr>
          <p:spPr bwMode="auto">
            <a:xfrm>
              <a:off x="3034" y="6809"/>
              <a:ext cx="1" cy="6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7" name="Text Box 659"/>
            <p:cNvSpPr txBox="1">
              <a:spLocks noChangeArrowheads="1"/>
            </p:cNvSpPr>
            <p:nvPr/>
          </p:nvSpPr>
          <p:spPr bwMode="auto">
            <a:xfrm>
              <a:off x="5620" y="2364"/>
              <a:ext cx="2032" cy="137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ru-RU" sz="1350" baseline="30000">
                  <a:effectLst/>
                  <a:latin typeface="Times New Roman"/>
                  <a:ea typeface="Times New Roman"/>
                </a:rPr>
                <a:t>6 </a:t>
              </a:r>
              <a:r>
                <a:rPr lang="ru-RU" sz="1350">
                  <a:effectLst/>
                  <a:latin typeface="Times New Roman"/>
                  <a:ea typeface="Times New Roman"/>
                </a:rPr>
                <a:t>Бош</a:t>
              </a:r>
              <a:r>
                <a:rPr lang="uz-Cyrl-UZ" sz="1350">
                  <a:effectLst/>
                  <a:latin typeface="Times New Roman"/>
                  <a:ea typeface="Times New Roman"/>
                </a:rPr>
                <a:t>қ</a:t>
              </a:r>
              <a:r>
                <a:rPr lang="ru-RU" sz="1350">
                  <a:effectLst/>
                  <a:latin typeface="Times New Roman"/>
                  <a:ea typeface="Times New Roman"/>
                </a:rPr>
                <a:t>ариш      кодини     узатиш.</a:t>
              </a:r>
              <a:endParaRPr lang="ru-RU" sz="1000">
                <a:effectLst/>
                <a:latin typeface="Times New Roman"/>
                <a:ea typeface="Times New Roman"/>
              </a:endParaRPr>
            </a:p>
          </p:txBody>
        </p:sp>
        <p:sp>
          <p:nvSpPr>
            <p:cNvPr id="18" name="Text Box 660"/>
            <p:cNvSpPr txBox="1">
              <a:spLocks noChangeArrowheads="1"/>
            </p:cNvSpPr>
            <p:nvPr/>
          </p:nvSpPr>
          <p:spPr bwMode="auto">
            <a:xfrm>
              <a:off x="5481" y="4050"/>
              <a:ext cx="2171" cy="63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ru-RU" sz="1400" baseline="30000">
                  <a:effectLst/>
                  <a:latin typeface="Times New Roman"/>
                  <a:ea typeface="Times New Roman"/>
                </a:rPr>
                <a:t>7</a:t>
              </a:r>
              <a:r>
                <a:rPr lang="ru-RU" sz="1400">
                  <a:effectLst/>
                  <a:latin typeface="Times New Roman"/>
                  <a:ea typeface="Times New Roman"/>
                </a:rPr>
                <a:t>ТСч=ТСч-1</a:t>
              </a:r>
              <a:endParaRPr lang="ru-RU" sz="1000">
                <a:effectLst/>
                <a:latin typeface="Times New Roman"/>
                <a:ea typeface="Times New Roman"/>
              </a:endParaRPr>
            </a:p>
          </p:txBody>
        </p:sp>
        <p:cxnSp>
          <p:nvCxnSpPr>
            <p:cNvPr id="19" name="Line 661"/>
            <p:cNvCxnSpPr/>
            <p:nvPr/>
          </p:nvCxnSpPr>
          <p:spPr bwMode="auto">
            <a:xfrm>
              <a:off x="6575" y="3743"/>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0" name="AutoShape 662"/>
            <p:cNvSpPr>
              <a:spLocks noChangeArrowheads="1"/>
            </p:cNvSpPr>
            <p:nvPr/>
          </p:nvSpPr>
          <p:spPr bwMode="auto">
            <a:xfrm>
              <a:off x="5305" y="4969"/>
              <a:ext cx="2501" cy="920"/>
            </a:xfrm>
            <a:prstGeom prst="diamond">
              <a:avLst/>
            </a:prstGeom>
            <a:solidFill>
              <a:srgbClr val="FFFFFF"/>
            </a:solidFill>
            <a:ln w="9525">
              <a:solidFill>
                <a:srgbClr val="000000"/>
              </a:solidFill>
              <a:miter lim="800000"/>
              <a:headEnd/>
              <a:tailEnd/>
            </a:ln>
          </p:spPr>
          <p:txBody>
            <a:bodyPr rot="0" vert="horz" wrap="square" lIns="54000" tIns="45720" rIns="54000" bIns="45720" anchor="t" anchorCtr="0" upright="1">
              <a:noAutofit/>
            </a:bodyPr>
            <a:lstStyle/>
            <a:p>
              <a:pPr algn="ctr">
                <a:spcAft>
                  <a:spcPts val="0"/>
                </a:spcAft>
              </a:pPr>
              <a:r>
                <a:rPr lang="ru-RU" sz="1350" baseline="30000">
                  <a:effectLst/>
                  <a:latin typeface="Times New Roman"/>
                  <a:ea typeface="Times New Roman"/>
                </a:rPr>
                <a:t>8</a:t>
              </a:r>
              <a:r>
                <a:rPr lang="ru-RU" sz="1350">
                  <a:effectLst/>
                  <a:latin typeface="Times New Roman"/>
                  <a:ea typeface="Times New Roman"/>
                </a:rPr>
                <a:t> ТСч=0</a:t>
              </a:r>
              <a:endParaRPr lang="ru-RU" sz="1000">
                <a:effectLst/>
                <a:latin typeface="Times New Roman"/>
                <a:ea typeface="Times New Roman"/>
              </a:endParaRPr>
            </a:p>
          </p:txBody>
        </p:sp>
        <p:cxnSp>
          <p:nvCxnSpPr>
            <p:cNvPr id="21" name="Line 663"/>
            <p:cNvCxnSpPr/>
            <p:nvPr/>
          </p:nvCxnSpPr>
          <p:spPr bwMode="auto">
            <a:xfrm>
              <a:off x="6575" y="4663"/>
              <a:ext cx="1" cy="30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2" name="Line 664"/>
            <p:cNvCxnSpPr/>
            <p:nvPr/>
          </p:nvCxnSpPr>
          <p:spPr bwMode="auto">
            <a:xfrm>
              <a:off x="4727" y="5429"/>
              <a:ext cx="1" cy="168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665"/>
            <p:cNvCxnSpPr/>
            <p:nvPr/>
          </p:nvCxnSpPr>
          <p:spPr bwMode="auto">
            <a:xfrm flipH="1">
              <a:off x="3008" y="7115"/>
              <a:ext cx="1719"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4" name="Line 666"/>
            <p:cNvCxnSpPr/>
            <p:nvPr/>
          </p:nvCxnSpPr>
          <p:spPr bwMode="auto">
            <a:xfrm flipH="1">
              <a:off x="4717" y="5429"/>
              <a:ext cx="62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667"/>
            <p:cNvCxnSpPr/>
            <p:nvPr/>
          </p:nvCxnSpPr>
          <p:spPr bwMode="auto">
            <a:xfrm flipH="1">
              <a:off x="7799" y="5429"/>
              <a:ext cx="46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6" name="Text Box 668"/>
            <p:cNvSpPr txBox="1">
              <a:spLocks noChangeArrowheads="1"/>
            </p:cNvSpPr>
            <p:nvPr/>
          </p:nvSpPr>
          <p:spPr bwMode="auto">
            <a:xfrm>
              <a:off x="7156" y="5736"/>
              <a:ext cx="2189" cy="61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ru-RU" sz="1350" baseline="30000">
                  <a:effectLst/>
                  <a:latin typeface="Times New Roman"/>
                  <a:ea typeface="Times New Roman"/>
                </a:rPr>
                <a:t>9</a:t>
              </a:r>
              <a:r>
                <a:rPr lang="ru-RU" sz="1350">
                  <a:effectLst/>
                  <a:latin typeface="Times New Roman"/>
                  <a:ea typeface="Times New Roman"/>
                </a:rPr>
                <a:t> </a:t>
              </a:r>
              <a:r>
                <a:rPr lang="uz-Cyrl-UZ" sz="1350">
                  <a:effectLst/>
                  <a:latin typeface="Times New Roman"/>
                  <a:ea typeface="Times New Roman"/>
                </a:rPr>
                <a:t>Қ</a:t>
              </a:r>
              <a:r>
                <a:rPr lang="ru-RU" sz="1350">
                  <a:effectLst/>
                  <a:latin typeface="Times New Roman"/>
                  <a:ea typeface="Times New Roman"/>
                </a:rPr>
                <a:t>Сч=</a:t>
              </a:r>
              <a:r>
                <a:rPr lang="uz-Cyrl-UZ" sz="1350">
                  <a:effectLst/>
                  <a:latin typeface="Times New Roman"/>
                  <a:ea typeface="Times New Roman"/>
                </a:rPr>
                <a:t>Қ</a:t>
              </a:r>
              <a:r>
                <a:rPr lang="ru-RU" sz="1350">
                  <a:effectLst/>
                  <a:latin typeface="Times New Roman"/>
                  <a:ea typeface="Times New Roman"/>
                </a:rPr>
                <a:t>Сч-1</a:t>
              </a:r>
              <a:endParaRPr lang="ru-RU" sz="1000">
                <a:effectLst/>
                <a:latin typeface="Times New Roman"/>
                <a:ea typeface="Times New Roman"/>
              </a:endParaRPr>
            </a:p>
          </p:txBody>
        </p:sp>
        <p:cxnSp>
          <p:nvCxnSpPr>
            <p:cNvPr id="27" name="Line 669"/>
            <p:cNvCxnSpPr/>
            <p:nvPr/>
          </p:nvCxnSpPr>
          <p:spPr bwMode="auto">
            <a:xfrm>
              <a:off x="8268" y="5429"/>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8" name="AutoShape 670"/>
            <p:cNvSpPr>
              <a:spLocks noChangeArrowheads="1"/>
            </p:cNvSpPr>
            <p:nvPr/>
          </p:nvSpPr>
          <p:spPr bwMode="auto">
            <a:xfrm>
              <a:off x="6998" y="6655"/>
              <a:ext cx="2501" cy="920"/>
            </a:xfrm>
            <a:prstGeom prst="diamond">
              <a:avLst/>
            </a:prstGeom>
            <a:solidFill>
              <a:srgbClr val="FFFFFF"/>
            </a:solidFill>
            <a:ln w="9525">
              <a:solidFill>
                <a:srgbClr val="000000"/>
              </a:solidFill>
              <a:miter lim="800000"/>
              <a:headEnd/>
              <a:tailEnd/>
            </a:ln>
          </p:spPr>
          <p:txBody>
            <a:bodyPr rot="0" vert="horz" wrap="square" lIns="18000" tIns="45720" rIns="18000" bIns="45720" anchor="t" anchorCtr="0" upright="1">
              <a:noAutofit/>
            </a:bodyPr>
            <a:lstStyle/>
            <a:p>
              <a:pPr algn="ctr">
                <a:spcAft>
                  <a:spcPts val="0"/>
                </a:spcAft>
              </a:pPr>
              <a:r>
                <a:rPr lang="ru-RU" sz="1350" baseline="30000">
                  <a:effectLst/>
                  <a:latin typeface="Times New Roman"/>
                  <a:ea typeface="Times New Roman"/>
                </a:rPr>
                <a:t>10</a:t>
              </a:r>
              <a:r>
                <a:rPr lang="ru-RU" sz="1350">
                  <a:effectLst/>
                  <a:latin typeface="Times New Roman"/>
                  <a:ea typeface="Times New Roman"/>
                </a:rPr>
                <a:t> </a:t>
              </a:r>
              <a:r>
                <a:rPr lang="uz-Cyrl-UZ" sz="1350">
                  <a:effectLst/>
                  <a:latin typeface="Times New Roman"/>
                  <a:ea typeface="Times New Roman"/>
                </a:rPr>
                <a:t>Қ</a:t>
              </a:r>
              <a:r>
                <a:rPr lang="ru-RU" sz="1350">
                  <a:effectLst/>
                  <a:latin typeface="Times New Roman"/>
                  <a:ea typeface="Times New Roman"/>
                </a:rPr>
                <a:t>Сч=0</a:t>
              </a:r>
              <a:endParaRPr lang="ru-RU" sz="1000">
                <a:effectLst/>
                <a:latin typeface="Times New Roman"/>
                <a:ea typeface="Times New Roman"/>
              </a:endParaRPr>
            </a:p>
          </p:txBody>
        </p:sp>
        <p:cxnSp>
          <p:nvCxnSpPr>
            <p:cNvPr id="29" name="Line 671"/>
            <p:cNvCxnSpPr/>
            <p:nvPr/>
          </p:nvCxnSpPr>
          <p:spPr bwMode="auto">
            <a:xfrm>
              <a:off x="8268" y="6349"/>
              <a:ext cx="1" cy="30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0" name="Line 672"/>
            <p:cNvCxnSpPr/>
            <p:nvPr/>
          </p:nvCxnSpPr>
          <p:spPr bwMode="auto">
            <a:xfrm>
              <a:off x="9487" y="7115"/>
              <a:ext cx="78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673"/>
            <p:cNvCxnSpPr/>
            <p:nvPr/>
          </p:nvCxnSpPr>
          <p:spPr bwMode="auto">
            <a:xfrm flipV="1">
              <a:off x="10269" y="1597"/>
              <a:ext cx="1" cy="551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674"/>
            <p:cNvCxnSpPr/>
            <p:nvPr/>
          </p:nvCxnSpPr>
          <p:spPr bwMode="auto">
            <a:xfrm flipH="1">
              <a:off x="4421" y="1597"/>
              <a:ext cx="584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675"/>
            <p:cNvCxnSpPr/>
            <p:nvPr/>
          </p:nvCxnSpPr>
          <p:spPr bwMode="auto">
            <a:xfrm>
              <a:off x="4420" y="1597"/>
              <a:ext cx="1" cy="38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676"/>
            <p:cNvCxnSpPr/>
            <p:nvPr/>
          </p:nvCxnSpPr>
          <p:spPr bwMode="auto">
            <a:xfrm flipH="1">
              <a:off x="3012" y="5429"/>
              <a:ext cx="1408"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5" name="Line 677"/>
            <p:cNvCxnSpPr/>
            <p:nvPr/>
          </p:nvCxnSpPr>
          <p:spPr bwMode="auto">
            <a:xfrm flipH="1">
              <a:off x="3034" y="8801"/>
              <a:ext cx="1" cy="30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678"/>
            <p:cNvCxnSpPr/>
            <p:nvPr/>
          </p:nvCxnSpPr>
          <p:spPr bwMode="auto">
            <a:xfrm>
              <a:off x="3003" y="9108"/>
              <a:ext cx="20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679"/>
            <p:cNvCxnSpPr/>
            <p:nvPr/>
          </p:nvCxnSpPr>
          <p:spPr bwMode="auto">
            <a:xfrm flipV="1">
              <a:off x="5035" y="1904"/>
              <a:ext cx="1" cy="72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680"/>
            <p:cNvCxnSpPr/>
            <p:nvPr/>
          </p:nvCxnSpPr>
          <p:spPr bwMode="auto">
            <a:xfrm>
              <a:off x="5011" y="1904"/>
              <a:ext cx="1564"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681"/>
            <p:cNvCxnSpPr/>
            <p:nvPr/>
          </p:nvCxnSpPr>
          <p:spPr bwMode="auto">
            <a:xfrm>
              <a:off x="6575" y="1904"/>
              <a:ext cx="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0" name="Text Box 682"/>
            <p:cNvSpPr txBox="1">
              <a:spLocks noChangeArrowheads="1"/>
            </p:cNvSpPr>
            <p:nvPr/>
          </p:nvSpPr>
          <p:spPr bwMode="auto">
            <a:xfrm>
              <a:off x="7149" y="7882"/>
              <a:ext cx="2658" cy="919"/>
            </a:xfrm>
            <a:prstGeom prst="rect">
              <a:avLst/>
            </a:prstGeom>
            <a:solidFill>
              <a:srgbClr val="FFFFFF"/>
            </a:solidFill>
            <a:ln w="9525">
              <a:solidFill>
                <a:srgbClr val="000000"/>
              </a:solidFill>
              <a:miter lim="800000"/>
              <a:headEnd/>
              <a:tailEnd/>
            </a:ln>
          </p:spPr>
          <p:txBody>
            <a:bodyPr rot="0" vert="horz" wrap="square" lIns="36000" tIns="36000" rIns="36000" bIns="0" anchor="t" anchorCtr="0" upright="1">
              <a:noAutofit/>
            </a:bodyPr>
            <a:lstStyle/>
            <a:p>
              <a:pPr algn="ctr">
                <a:spcAft>
                  <a:spcPts val="0"/>
                </a:spcAft>
              </a:pPr>
              <a:r>
                <a:rPr lang="ru-RU" sz="1350" baseline="30000">
                  <a:effectLst/>
                  <a:latin typeface="Times New Roman"/>
                  <a:ea typeface="Times New Roman"/>
                </a:rPr>
                <a:t>11</a:t>
              </a:r>
              <a:r>
                <a:rPr lang="ru-RU" sz="1350">
                  <a:effectLst/>
                  <a:latin typeface="Times New Roman"/>
                  <a:ea typeface="Times New Roman"/>
                </a:rPr>
                <a:t> Бош</a:t>
              </a:r>
              <a:r>
                <a:rPr lang="uz-Cyrl-UZ" sz="1350">
                  <a:effectLst/>
                  <a:latin typeface="Times New Roman"/>
                  <a:ea typeface="Times New Roman"/>
                </a:rPr>
                <a:t>қ</a:t>
              </a:r>
              <a:r>
                <a:rPr lang="ru-RU" sz="1350">
                  <a:effectLst/>
                  <a:latin typeface="Times New Roman"/>
                  <a:ea typeface="Times New Roman"/>
                </a:rPr>
                <a:t>ариш кодини т</a:t>
              </a:r>
              <a:r>
                <a:rPr lang="uz-Cyrl-UZ" sz="1350">
                  <a:effectLst/>
                  <a:latin typeface="Times New Roman"/>
                  <a:ea typeface="Times New Roman"/>
                </a:rPr>
                <a:t>ў</a:t>
              </a:r>
              <a:r>
                <a:rPr lang="ru-RU" sz="1350">
                  <a:effectLst/>
                  <a:latin typeface="Times New Roman"/>
                  <a:ea typeface="Times New Roman"/>
                </a:rPr>
                <a:t>хтатиш.</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 </a:t>
              </a:r>
              <a:endParaRPr lang="ru-RU" sz="1000">
                <a:effectLst/>
                <a:latin typeface="Times New Roman"/>
                <a:ea typeface="Times New Roman"/>
              </a:endParaRPr>
            </a:p>
            <a:p>
              <a:pPr>
                <a:spcAft>
                  <a:spcPts val="0"/>
                </a:spcAft>
              </a:pPr>
              <a:r>
                <a:rPr lang="ru-RU" sz="1150">
                  <a:effectLst/>
                  <a:latin typeface="Arial"/>
                  <a:ea typeface="Times New Roman"/>
                  <a:cs typeface="Times New Roman"/>
                </a:rPr>
                <a:t>7</a:t>
              </a:r>
              <a:endParaRPr lang="ru-RU" sz="1000">
                <a:effectLst/>
                <a:latin typeface="Times New Roman"/>
                <a:ea typeface="Times New Roman"/>
              </a:endParaRPr>
            </a:p>
          </p:txBody>
        </p:sp>
        <p:cxnSp>
          <p:nvCxnSpPr>
            <p:cNvPr id="41" name="Line 683"/>
            <p:cNvCxnSpPr/>
            <p:nvPr/>
          </p:nvCxnSpPr>
          <p:spPr bwMode="auto">
            <a:xfrm>
              <a:off x="8268" y="7575"/>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2" name="AutoShape 684"/>
            <p:cNvSpPr>
              <a:spLocks noChangeArrowheads="1"/>
            </p:cNvSpPr>
            <p:nvPr/>
          </p:nvSpPr>
          <p:spPr bwMode="auto">
            <a:xfrm>
              <a:off x="7474" y="9108"/>
              <a:ext cx="1564" cy="613"/>
            </a:xfrm>
            <a:prstGeom prst="flowChartAlternateProcess">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ru-RU" sz="1400" baseline="30000">
                  <a:effectLst/>
                  <a:latin typeface="Times New Roman"/>
                  <a:ea typeface="Times New Roman"/>
                </a:rPr>
                <a:t>12</a:t>
              </a:r>
              <a:r>
                <a:rPr lang="ru-RU" sz="1400">
                  <a:effectLst/>
                  <a:latin typeface="Times New Roman"/>
                  <a:ea typeface="Times New Roman"/>
                </a:rPr>
                <a:t> тамом</a:t>
              </a:r>
              <a:endParaRPr lang="ru-RU" sz="1000">
                <a:effectLst/>
                <a:latin typeface="Times New Roman"/>
                <a:ea typeface="Times New Roman"/>
              </a:endParaRPr>
            </a:p>
          </p:txBody>
        </p:sp>
        <p:cxnSp>
          <p:nvCxnSpPr>
            <p:cNvPr id="43" name="Line 685"/>
            <p:cNvCxnSpPr/>
            <p:nvPr/>
          </p:nvCxnSpPr>
          <p:spPr bwMode="auto">
            <a:xfrm>
              <a:off x="8268" y="8801"/>
              <a:ext cx="1" cy="30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4" name="Text Box 686"/>
            <p:cNvSpPr txBox="1">
              <a:spLocks noChangeArrowheads="1"/>
            </p:cNvSpPr>
            <p:nvPr/>
          </p:nvSpPr>
          <p:spPr bwMode="auto">
            <a:xfrm>
              <a:off x="7484" y="4969"/>
              <a:ext cx="938" cy="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US" sz="1350">
                  <a:effectLst/>
                  <a:latin typeface="Times New Roman"/>
                  <a:ea typeface="Times New Roman"/>
                  <a:cs typeface="Times New Roman"/>
                </a:rPr>
                <a:t>Ha</a:t>
              </a:r>
              <a:endParaRPr lang="ru-RU" sz="1400">
                <a:effectLst/>
                <a:latin typeface="Arial"/>
                <a:ea typeface="Times New Roman"/>
                <a:cs typeface="Times New Roman"/>
              </a:endParaRPr>
            </a:p>
          </p:txBody>
        </p:sp>
        <p:sp>
          <p:nvSpPr>
            <p:cNvPr id="45" name="Text Box 687"/>
            <p:cNvSpPr txBox="1">
              <a:spLocks noChangeArrowheads="1"/>
            </p:cNvSpPr>
            <p:nvPr/>
          </p:nvSpPr>
          <p:spPr bwMode="auto">
            <a:xfrm>
              <a:off x="8100" y="7422"/>
              <a:ext cx="938" cy="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ru-RU" sz="1150">
                  <a:effectLst/>
                  <a:latin typeface="Arial"/>
                  <a:ea typeface="Times New Roman"/>
                  <a:cs typeface="Times New Roman"/>
                </a:rPr>
                <a:t>  </a:t>
              </a:r>
              <a:r>
                <a:rPr lang="en-US" sz="1350">
                  <a:effectLst/>
                  <a:latin typeface="Times New Roman"/>
                  <a:ea typeface="Times New Roman"/>
                </a:rPr>
                <a:t>Ha</a:t>
              </a:r>
              <a:endParaRPr lang="ru-RU" sz="1000">
                <a:effectLst/>
                <a:latin typeface="Times New Roman"/>
                <a:ea typeface="Times New Roman"/>
              </a:endParaRPr>
            </a:p>
          </p:txBody>
        </p:sp>
        <p:sp>
          <p:nvSpPr>
            <p:cNvPr id="46" name="Text Box 688"/>
            <p:cNvSpPr txBox="1">
              <a:spLocks noChangeArrowheads="1"/>
            </p:cNvSpPr>
            <p:nvPr/>
          </p:nvSpPr>
          <p:spPr bwMode="auto">
            <a:xfrm>
              <a:off x="9177" y="6655"/>
              <a:ext cx="938" cy="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50" b="1" kern="0">
                  <a:effectLst/>
                  <a:latin typeface="Times New Roman"/>
                  <a:ea typeface="Times New Roman"/>
                </a:rPr>
                <a:t>Yo’q</a:t>
              </a:r>
              <a:endParaRPr lang="ru-RU" sz="1400" b="1" kern="0">
                <a:effectLst/>
                <a:latin typeface="Times New Roman"/>
                <a:ea typeface="Times New Roman"/>
              </a:endParaRPr>
            </a:p>
          </p:txBody>
        </p:sp>
        <p:sp>
          <p:nvSpPr>
            <p:cNvPr id="47" name="Text Box 689"/>
            <p:cNvSpPr txBox="1">
              <a:spLocks noChangeArrowheads="1"/>
            </p:cNvSpPr>
            <p:nvPr/>
          </p:nvSpPr>
          <p:spPr bwMode="auto">
            <a:xfrm>
              <a:off x="4867" y="4969"/>
              <a:ext cx="938" cy="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50" b="1" kern="0">
                  <a:effectLst/>
                  <a:latin typeface="Times New Roman"/>
                  <a:ea typeface="Times New Roman"/>
                </a:rPr>
                <a:t>Yo’q</a:t>
              </a:r>
              <a:endParaRPr lang="ru-RU" sz="1400" b="1" kern="0">
                <a:effectLst/>
                <a:latin typeface="Times New Roman"/>
                <a:ea typeface="Times New Roman"/>
              </a:endParaRPr>
            </a:p>
          </p:txBody>
        </p:sp>
      </p:grpSp>
      <p:sp>
        <p:nvSpPr>
          <p:cNvPr id="48" name="Прямоугольник 47"/>
          <p:cNvSpPr/>
          <p:nvPr/>
        </p:nvSpPr>
        <p:spPr>
          <a:xfrm>
            <a:off x="827584" y="5716842"/>
            <a:ext cx="2555616" cy="830997"/>
          </a:xfrm>
          <a:prstGeom prst="rect">
            <a:avLst/>
          </a:prstGeom>
        </p:spPr>
        <p:txBody>
          <a:bodyPr wrap="square">
            <a:spAutoFit/>
          </a:bodyPr>
          <a:lstStyle/>
          <a:p>
            <a:r>
              <a:rPr lang="uz-Cyrl-UZ" sz="1200" dirty="0"/>
              <a:t>Q</a:t>
            </a:r>
            <a:r>
              <a:rPr lang="ru-RU" sz="1200" dirty="0" err="1"/>
              <a:t>Sch-qаdаmlаr</a:t>
            </a:r>
            <a:r>
              <a:rPr lang="ru-RU" sz="1200" dirty="0"/>
              <a:t> </a:t>
            </a:r>
            <a:r>
              <a:rPr lang="ru-RU" sz="1200" dirty="0" err="1"/>
              <a:t>schyotchigi</a:t>
            </a:r>
            <a:r>
              <a:rPr lang="ru-RU" sz="1200" dirty="0"/>
              <a:t>; </a:t>
            </a:r>
            <a:r>
              <a:rPr lang="ru-RU" sz="1200" dirty="0" err="1"/>
              <a:t>TSch-tаktlаr</a:t>
            </a:r>
            <a:r>
              <a:rPr lang="ru-RU" sz="1200" dirty="0"/>
              <a:t> </a:t>
            </a:r>
            <a:r>
              <a:rPr lang="ru-RU" sz="1200" dirty="0" err="1"/>
              <a:t>schyotchigi</a:t>
            </a:r>
            <a:r>
              <a:rPr lang="ru-RU" sz="1200" dirty="0"/>
              <a:t>.</a:t>
            </a:r>
          </a:p>
          <a:p>
            <a:r>
              <a:rPr lang="ru-RU" sz="1200" dirty="0"/>
              <a:t>3</a:t>
            </a:r>
            <a:r>
              <a:rPr lang="uz-Cyrl-UZ" sz="1200" dirty="0"/>
              <a:t>9 </a:t>
            </a:r>
            <a:r>
              <a:rPr lang="ru-RU" sz="1200" dirty="0"/>
              <a:t>- </a:t>
            </a:r>
            <a:r>
              <a:rPr lang="ru-RU" sz="1200" dirty="0" err="1"/>
              <a:t>rаsm</a:t>
            </a:r>
            <a:r>
              <a:rPr lang="ru-RU" sz="1200" dirty="0"/>
              <a:t>. </a:t>
            </a:r>
            <a:r>
              <a:rPr lang="ru-RU" sz="1200" dirty="0" err="1"/>
              <a:t>Bоshqаrish</a:t>
            </a:r>
            <a:r>
              <a:rPr lang="ru-RU" sz="1200" dirty="0"/>
              <a:t> </a:t>
            </a:r>
            <a:r>
              <a:rPr lang="ru-RU" sz="1200" dirty="0" err="1"/>
              <a:t>аlgоritmining</a:t>
            </a:r>
            <a:r>
              <a:rPr lang="ru-RU" sz="1200" dirty="0"/>
              <a:t> </a:t>
            </a:r>
            <a:r>
              <a:rPr lang="ru-RU" sz="1200" dirty="0" err="1"/>
              <a:t>blоk-sxеmisi</a:t>
            </a:r>
            <a:r>
              <a:rPr lang="ru-RU" sz="1200" dirty="0"/>
              <a:t>.</a:t>
            </a:r>
          </a:p>
        </p:txBody>
      </p:sp>
    </p:spTree>
    <p:extLst>
      <p:ext uri="{BB962C8B-B14F-4D97-AF65-F5344CB8AC3E}">
        <p14:creationId xmlns:p14="http://schemas.microsoft.com/office/powerpoint/2010/main" val="18572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935538" y="1535220"/>
            <a:ext cx="7272924" cy="716040"/>
            <a:chOff x="0" y="100122"/>
            <a:chExt cx="7272924" cy="716040"/>
          </a:xfrm>
        </p:grpSpPr>
        <p:sp>
          <p:nvSpPr>
            <p:cNvPr id="17" name="Скругленный прямоугольник 16"/>
            <p:cNvSpPr/>
            <p:nvPr/>
          </p:nvSpPr>
          <p:spPr>
            <a:xfrm>
              <a:off x="0" y="100122"/>
              <a:ext cx="7272924" cy="71604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8" name="Скругленный прямоугольник 4"/>
            <p:cNvSpPr/>
            <p:nvPr/>
          </p:nvSpPr>
          <p:spPr>
            <a:xfrm>
              <a:off x="34954" y="135076"/>
              <a:ext cx="7203016" cy="6461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1. M</a:t>
              </a:r>
              <a:r>
                <a:rPr lang="uz-Cyrl-UZ" sz="1800" b="1" kern="1200" dirty="0" smtClean="0">
                  <a:solidFill>
                    <a:schemeClr val="bg1"/>
                  </a:solidFill>
                </a:rPr>
                <a:t>ikrоprotsessorli</a:t>
              </a:r>
              <a:r>
                <a:rPr lang="en-US" sz="1800" b="1" kern="1200" dirty="0" smtClean="0">
                  <a:solidFill>
                    <a:schemeClr val="bg1"/>
                  </a:solidFill>
                </a:rPr>
                <a:t> b</a:t>
              </a:r>
              <a:r>
                <a:rPr lang="ru-RU" sz="1800" b="1" kern="1200" dirty="0" smtClean="0">
                  <a:solidFill>
                    <a:schemeClr val="bg1"/>
                  </a:solidFill>
                </a:rPr>
                <a:t>о</a:t>
              </a:r>
              <a:r>
                <a:rPr lang="en-US" sz="1800" b="1" kern="1200" dirty="0" err="1" smtClean="0">
                  <a:solidFill>
                    <a:schemeClr val="bg1"/>
                  </a:solidFill>
                </a:rPr>
                <a:t>shq</a:t>
              </a:r>
              <a:r>
                <a:rPr lang="ru-RU" sz="1800" b="1" kern="1200" dirty="0" smtClean="0">
                  <a:solidFill>
                    <a:schemeClr val="bg1"/>
                  </a:solidFill>
                </a:rPr>
                <a:t>а</a:t>
              </a:r>
              <a:r>
                <a:rPr lang="en-US" sz="1800" b="1" kern="1200" dirty="0" err="1" smtClean="0">
                  <a:solidFill>
                    <a:schemeClr val="bg1"/>
                  </a:solidFill>
                </a:rPr>
                <a:t>rish</a:t>
              </a:r>
              <a:r>
                <a:rPr lang="en-US" sz="1800" b="1" kern="1200" dirty="0" smtClean="0">
                  <a:solidFill>
                    <a:schemeClr val="bg1"/>
                  </a:solidFill>
                </a:rPr>
                <a:t> </a:t>
              </a:r>
              <a:r>
                <a:rPr lang="en-US" sz="1800" b="1" kern="1200" dirty="0" err="1" smtClean="0">
                  <a:solidFill>
                    <a:schemeClr val="bg1"/>
                  </a:solidFill>
                </a:rPr>
                <a:t>sist</a:t>
              </a:r>
              <a:r>
                <a:rPr lang="ru-RU" sz="1800" b="1" kern="1200" dirty="0" smtClean="0">
                  <a:solidFill>
                    <a:schemeClr val="bg1"/>
                  </a:solidFill>
                </a:rPr>
                <a:t>е</a:t>
              </a:r>
              <a:r>
                <a:rPr lang="en-US" sz="1800" b="1" kern="1200" dirty="0" smtClean="0">
                  <a:solidFill>
                    <a:schemeClr val="bg1"/>
                  </a:solidFill>
                </a:rPr>
                <a:t>m</a:t>
              </a:r>
              <a:r>
                <a:rPr lang="ru-RU" sz="1800" b="1" kern="1200" dirty="0" smtClean="0">
                  <a:solidFill>
                    <a:schemeClr val="bg1"/>
                  </a:solidFill>
                </a:rPr>
                <a:t>а</a:t>
              </a:r>
              <a:r>
                <a:rPr lang="en-US" sz="1800" b="1" kern="1200" dirty="0" smtClean="0">
                  <a:solidFill>
                    <a:schemeClr val="bg1"/>
                  </a:solidFill>
                </a:rPr>
                <a:t>l</a:t>
              </a:r>
              <a:r>
                <a:rPr lang="ru-RU" sz="1800" b="1" kern="1200" dirty="0" smtClean="0">
                  <a:solidFill>
                    <a:schemeClr val="bg1"/>
                  </a:solidFill>
                </a:rPr>
                <a:t>а</a:t>
              </a:r>
              <a:r>
                <a:rPr lang="en-US" sz="1800" b="1" kern="1200" dirty="0" smtClean="0">
                  <a:solidFill>
                    <a:schemeClr val="bg1"/>
                  </a:solidFill>
                </a:rPr>
                <a:t>r</a:t>
              </a:r>
              <a:r>
                <a:rPr lang="uz-Cyrl-UZ" sz="1800" b="1" kern="1200" dirty="0" smtClean="0">
                  <a:solidFill>
                    <a:schemeClr val="bg1"/>
                  </a:solidFill>
                </a:rPr>
                <a:t>i</a:t>
              </a:r>
              <a:r>
                <a:rPr lang="en-US" sz="1800" b="1" kern="1200" dirty="0" err="1" smtClean="0">
                  <a:solidFill>
                    <a:schemeClr val="bg1"/>
                  </a:solidFill>
                </a:rPr>
                <a:t>ni</a:t>
              </a:r>
              <a:r>
                <a:rPr lang="en-US" sz="1800" b="1" kern="1200" dirty="0" smtClean="0">
                  <a:solidFill>
                    <a:schemeClr val="bg1"/>
                  </a:solidFill>
                </a:rPr>
                <a:t> </a:t>
              </a:r>
              <a:r>
                <a:rPr lang="ru-RU" sz="1800" b="1" kern="1200" dirty="0" smtClean="0">
                  <a:solidFill>
                    <a:schemeClr val="bg1"/>
                  </a:solidFill>
                </a:rPr>
                <a:t>о</a:t>
              </a:r>
              <a:r>
                <a:rPr lang="en-US" sz="1800" b="1" kern="1200" dirty="0" smtClean="0">
                  <a:solidFill>
                    <a:schemeClr val="bg1"/>
                  </a:solidFill>
                </a:rPr>
                <a:t>b`</a:t>
              </a:r>
              <a:r>
                <a:rPr lang="ru-RU" sz="1800" b="1" kern="1200" dirty="0" smtClean="0">
                  <a:solidFill>
                    <a:schemeClr val="bg1"/>
                  </a:solidFill>
                </a:rPr>
                <a:t>е</a:t>
              </a:r>
              <a:r>
                <a:rPr lang="en-US" sz="1800" b="1" kern="1200" dirty="0" err="1" smtClean="0">
                  <a:solidFill>
                    <a:schemeClr val="bg1"/>
                  </a:solidFill>
                </a:rPr>
                <a:t>kt</a:t>
              </a:r>
              <a:r>
                <a:rPr lang="en-US" sz="1800" b="1" kern="1200" dirty="0" smtClean="0">
                  <a:solidFill>
                    <a:schemeClr val="bg1"/>
                  </a:solidFill>
                </a:rPr>
                <a:t> </a:t>
              </a:r>
              <a:r>
                <a:rPr lang="en-US" sz="1800" b="1" kern="1200" dirty="0" err="1" smtClean="0">
                  <a:solidFill>
                    <a:schemeClr val="bg1"/>
                  </a:solidFill>
                </a:rPr>
                <a:t>bil</a:t>
              </a:r>
              <a:r>
                <a:rPr lang="ru-RU" sz="1800" b="1" kern="1200" dirty="0" smtClean="0">
                  <a:solidFill>
                    <a:schemeClr val="bg1"/>
                  </a:solidFill>
                </a:rPr>
                <a:t>а</a:t>
              </a:r>
              <a:r>
                <a:rPr lang="en-US" sz="1800" b="1" kern="1200" dirty="0" smtClean="0">
                  <a:solidFill>
                    <a:schemeClr val="bg1"/>
                  </a:solidFill>
                </a:rPr>
                <a:t>n </a:t>
              </a:r>
              <a:r>
                <a:rPr lang="uz-Cyrl-UZ" sz="1800" b="1" kern="1200" dirty="0" smtClean="0">
                  <a:solidFill>
                    <a:schemeClr val="bg1"/>
                  </a:solidFill>
                </a:rPr>
                <a:t>tоk vа kuchlаnish bo’yichа </a:t>
              </a:r>
              <a:r>
                <a:rPr lang="en-US" sz="1800" b="1" kern="1200" dirty="0" smtClean="0">
                  <a:solidFill>
                    <a:schemeClr val="bg1"/>
                  </a:solidFill>
                </a:rPr>
                <a:t>b</a:t>
              </a:r>
              <a:r>
                <a:rPr lang="ru-RU" sz="1800" b="1" kern="1200" dirty="0" smtClean="0">
                  <a:solidFill>
                    <a:schemeClr val="bg1"/>
                  </a:solidFill>
                </a:rPr>
                <a:t>о</a:t>
              </a:r>
              <a:r>
                <a:rPr lang="en-US" sz="1800" b="1" kern="1200" dirty="0" err="1" smtClean="0">
                  <a:solidFill>
                    <a:schemeClr val="bg1"/>
                  </a:solidFill>
                </a:rPr>
                <a:t>g’l</a:t>
              </a:r>
              <a:r>
                <a:rPr lang="ru-RU" sz="1800" b="1" kern="1200" dirty="0" smtClean="0">
                  <a:solidFill>
                    <a:schemeClr val="bg1"/>
                  </a:solidFill>
                </a:rPr>
                <a:t>а</a:t>
              </a:r>
              <a:r>
                <a:rPr lang="en-US" sz="1800" b="1" kern="1200" dirty="0" err="1" smtClean="0">
                  <a:solidFill>
                    <a:schemeClr val="bg1"/>
                  </a:solidFill>
                </a:rPr>
                <a:t>nish</a:t>
              </a:r>
              <a:r>
                <a:rPr lang="en-US" sz="1800" b="1" kern="1200" dirty="0" smtClean="0">
                  <a:solidFill>
                    <a:schemeClr val="bg1"/>
                  </a:solidFill>
                </a:rPr>
                <a:t> </a:t>
              </a:r>
              <a:r>
                <a:rPr lang="en-US" sz="1800" b="1" kern="1200" dirty="0" err="1" smtClean="0">
                  <a:solidFill>
                    <a:schemeClr val="bg1"/>
                  </a:solidFill>
                </a:rPr>
                <a:t>sx</a:t>
              </a:r>
              <a:r>
                <a:rPr lang="ru-RU" sz="1800" b="1" kern="1200" dirty="0" smtClean="0">
                  <a:solidFill>
                    <a:schemeClr val="bg1"/>
                  </a:solidFill>
                </a:rPr>
                <a:t>е</a:t>
              </a:r>
              <a:r>
                <a:rPr lang="en-US" sz="1800" b="1" kern="1200" dirty="0" smtClean="0">
                  <a:solidFill>
                    <a:schemeClr val="bg1"/>
                  </a:solidFill>
                </a:rPr>
                <a:t>m</a:t>
              </a:r>
              <a:r>
                <a:rPr lang="ru-RU" sz="1800" b="1" kern="1200" dirty="0" smtClean="0">
                  <a:solidFill>
                    <a:schemeClr val="bg1"/>
                  </a:solidFill>
                </a:rPr>
                <a:t>а</a:t>
              </a:r>
              <a:r>
                <a:rPr lang="en-US" sz="1800" b="1" kern="1200" dirty="0" smtClean="0">
                  <a:solidFill>
                    <a:schemeClr val="bg1"/>
                  </a:solidFill>
                </a:rPr>
                <a:t>l</a:t>
              </a:r>
              <a:r>
                <a:rPr lang="ru-RU" sz="1800" b="1" kern="1200" dirty="0" smtClean="0">
                  <a:solidFill>
                    <a:schemeClr val="bg1"/>
                  </a:solidFill>
                </a:rPr>
                <a:t>а</a:t>
              </a:r>
              <a:r>
                <a:rPr lang="en-US" sz="1800" b="1" kern="1200" dirty="0" err="1" smtClean="0">
                  <a:solidFill>
                    <a:schemeClr val="bg1"/>
                  </a:solidFill>
                </a:rPr>
                <a:t>ri</a:t>
              </a:r>
              <a:r>
                <a:rPr lang="en-US" sz="1800" b="1" kern="1200" dirty="0" smtClean="0">
                  <a:solidFill>
                    <a:schemeClr val="bg1"/>
                  </a:solidFill>
                </a:rPr>
                <a:t> </a:t>
              </a:r>
              <a:r>
                <a:rPr lang="en-US" sz="1800" b="1" kern="1200" dirty="0" err="1" smtClean="0">
                  <a:solidFill>
                    <a:schemeClr val="bg1"/>
                  </a:solidFill>
                </a:rPr>
                <a:t>qanday</a:t>
              </a:r>
              <a:r>
                <a:rPr lang="en-US" sz="1800" b="1" kern="1200" dirty="0" smtClean="0">
                  <a:solidFill>
                    <a:schemeClr val="bg1"/>
                  </a:solidFill>
                </a:rPr>
                <a:t> </a:t>
              </a:r>
              <a:r>
                <a:rPr lang="en-US" sz="1800" b="1" kern="1200" dirty="0" err="1" smtClean="0">
                  <a:solidFill>
                    <a:schemeClr val="bg1"/>
                  </a:solidFill>
                </a:rPr>
                <a:t>tuziladi</a:t>
              </a:r>
              <a:r>
                <a:rPr lang="en-US" sz="1800" b="1" kern="1200" dirty="0" smtClean="0">
                  <a:solidFill>
                    <a:schemeClr val="bg1"/>
                  </a:solidFill>
                </a:rPr>
                <a:t>?</a:t>
              </a:r>
              <a:endParaRPr lang="ru-RU" sz="1800" b="1" kern="1200" dirty="0">
                <a:solidFill>
                  <a:schemeClr val="bg1"/>
                </a:solidFill>
              </a:endParaRPr>
            </a:p>
          </p:txBody>
        </p:sp>
      </p:grpSp>
      <p:grpSp>
        <p:nvGrpSpPr>
          <p:cNvPr id="4" name="Группа 3"/>
          <p:cNvGrpSpPr/>
          <p:nvPr/>
        </p:nvGrpSpPr>
        <p:grpSpPr>
          <a:xfrm>
            <a:off x="935538" y="2303100"/>
            <a:ext cx="7272924" cy="716040"/>
            <a:chOff x="0" y="868002"/>
            <a:chExt cx="7272924" cy="716040"/>
          </a:xfrm>
        </p:grpSpPr>
        <p:sp>
          <p:nvSpPr>
            <p:cNvPr id="15" name="Скругленный прямоугольник 14"/>
            <p:cNvSpPr/>
            <p:nvPr/>
          </p:nvSpPr>
          <p:spPr>
            <a:xfrm>
              <a:off x="0" y="868002"/>
              <a:ext cx="7272924" cy="71604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6" name="Скругленный прямоугольник 6"/>
            <p:cNvSpPr/>
            <p:nvPr/>
          </p:nvSpPr>
          <p:spPr>
            <a:xfrm>
              <a:off x="34954" y="902956"/>
              <a:ext cx="7203016" cy="6461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2. </a:t>
              </a:r>
              <a:r>
                <a:rPr lang="uz-Cyrl-UZ" sz="1800" b="1" kern="1200" dirty="0" smtClean="0">
                  <a:solidFill>
                    <a:schemeClr val="bg1"/>
                  </a:solidFill>
                </a:rPr>
                <a:t>Dvigаtеllаrni trаnzistоrli kаlitning kоllеktоr, emittеr vа yuk zаnjirlаrigа ulаnish </a:t>
              </a:r>
              <a:r>
                <a:rPr lang="uz-Cyrl-UZ" sz="1800" b="1" kern="1200" dirty="0" smtClean="0">
                  <a:solidFill>
                    <a:schemeClr val="bg1"/>
                  </a:solidFill>
                </a:rPr>
                <a:t>sxеmаlаri</a:t>
              </a:r>
              <a:r>
                <a:rPr lang="en-US" sz="1800" b="1" kern="1200" dirty="0" smtClean="0">
                  <a:solidFill>
                    <a:schemeClr val="bg1"/>
                  </a:solidFill>
                </a:rPr>
                <a:t> </a:t>
              </a:r>
              <a:r>
                <a:rPr lang="en-US" sz="1800" b="1" kern="1200" dirty="0" err="1" smtClean="0">
                  <a:solidFill>
                    <a:schemeClr val="bg1"/>
                  </a:solidFill>
                </a:rPr>
                <a:t>qanday</a:t>
              </a:r>
              <a:r>
                <a:rPr lang="en-US" sz="1800" b="1" kern="1200" dirty="0" smtClean="0">
                  <a:solidFill>
                    <a:schemeClr val="bg1"/>
                  </a:solidFill>
                </a:rPr>
                <a:t>?</a:t>
              </a:r>
              <a:endParaRPr lang="ru-RU" sz="1800" b="1" kern="1200" dirty="0">
                <a:solidFill>
                  <a:schemeClr val="bg1"/>
                </a:solidFill>
              </a:endParaRPr>
            </a:p>
          </p:txBody>
        </p:sp>
      </p:grpSp>
      <p:grpSp>
        <p:nvGrpSpPr>
          <p:cNvPr id="5" name="Группа 4"/>
          <p:cNvGrpSpPr/>
          <p:nvPr/>
        </p:nvGrpSpPr>
        <p:grpSpPr>
          <a:xfrm>
            <a:off x="935538" y="3070980"/>
            <a:ext cx="7272924" cy="716040"/>
            <a:chOff x="0" y="1635882"/>
            <a:chExt cx="7272924" cy="716040"/>
          </a:xfrm>
        </p:grpSpPr>
        <p:sp>
          <p:nvSpPr>
            <p:cNvPr id="13" name="Скругленный прямоугольник 12"/>
            <p:cNvSpPr/>
            <p:nvPr/>
          </p:nvSpPr>
          <p:spPr>
            <a:xfrm>
              <a:off x="0" y="1635882"/>
              <a:ext cx="7272924" cy="71604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4" name="Скругленный прямоугольник 8"/>
            <p:cNvSpPr/>
            <p:nvPr/>
          </p:nvSpPr>
          <p:spPr>
            <a:xfrm>
              <a:off x="34954" y="1670836"/>
              <a:ext cx="7203016" cy="6461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3. </a:t>
              </a:r>
              <a:r>
                <a:rPr lang="uz-Cyrl-UZ" sz="1800" b="1" kern="1200" dirty="0" smtClean="0">
                  <a:solidFill>
                    <a:schemeClr val="bg1"/>
                  </a:solidFill>
                </a:rPr>
                <a:t>Tаymеr vа dаrаjаli uzilishlаr kоntоllеrining tuzilishi vа ishlаsh </a:t>
              </a:r>
              <a:r>
                <a:rPr lang="uz-Cyrl-UZ" sz="1800" b="1" kern="1200" dirty="0" smtClean="0">
                  <a:solidFill>
                    <a:schemeClr val="bg1"/>
                  </a:solidFill>
                </a:rPr>
                <a:t>prinsiplаri</a:t>
              </a:r>
              <a:r>
                <a:rPr lang="en-US" sz="1800" b="1" kern="1200" dirty="0" smtClean="0">
                  <a:solidFill>
                    <a:schemeClr val="bg1"/>
                  </a:solidFill>
                </a:rPr>
                <a:t> </a:t>
              </a:r>
              <a:r>
                <a:rPr lang="en-US" sz="1800" b="1" kern="1200" dirty="0" err="1" smtClean="0">
                  <a:solidFill>
                    <a:schemeClr val="bg1"/>
                  </a:solidFill>
                </a:rPr>
                <a:t>nimalardan</a:t>
              </a:r>
              <a:r>
                <a:rPr lang="en-US" sz="1800" b="1" kern="1200" dirty="0" smtClean="0">
                  <a:solidFill>
                    <a:schemeClr val="bg1"/>
                  </a:solidFill>
                </a:rPr>
                <a:t> </a:t>
              </a:r>
              <a:r>
                <a:rPr lang="en-US" sz="1800" b="1" kern="1200" dirty="0" err="1" smtClean="0">
                  <a:solidFill>
                    <a:schemeClr val="bg1"/>
                  </a:solidFill>
                </a:rPr>
                <a:t>iborat</a:t>
              </a:r>
              <a:r>
                <a:rPr lang="en-US" sz="1800" b="1" kern="1200" dirty="0" smtClean="0">
                  <a:solidFill>
                    <a:schemeClr val="bg1"/>
                  </a:solidFill>
                </a:rPr>
                <a:t>?</a:t>
              </a:r>
              <a:endParaRPr lang="ru-RU" sz="1800" b="1" kern="1200" dirty="0">
                <a:solidFill>
                  <a:schemeClr val="bg1"/>
                </a:solidFill>
              </a:endParaRPr>
            </a:p>
          </p:txBody>
        </p:sp>
      </p:grpSp>
      <p:grpSp>
        <p:nvGrpSpPr>
          <p:cNvPr id="7" name="Группа 6"/>
          <p:cNvGrpSpPr/>
          <p:nvPr/>
        </p:nvGrpSpPr>
        <p:grpSpPr>
          <a:xfrm>
            <a:off x="935538" y="3838860"/>
            <a:ext cx="7272924" cy="716040"/>
            <a:chOff x="0" y="2403762"/>
            <a:chExt cx="7272924" cy="716040"/>
          </a:xfrm>
        </p:grpSpPr>
        <p:sp>
          <p:nvSpPr>
            <p:cNvPr id="11" name="Скругленный прямоугольник 10"/>
            <p:cNvSpPr/>
            <p:nvPr/>
          </p:nvSpPr>
          <p:spPr>
            <a:xfrm>
              <a:off x="0" y="2403762"/>
              <a:ext cx="7272924" cy="71604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Скругленный прямоугольник 10"/>
            <p:cNvSpPr/>
            <p:nvPr/>
          </p:nvSpPr>
          <p:spPr>
            <a:xfrm>
              <a:off x="34954" y="2438716"/>
              <a:ext cx="7203016" cy="6461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4. </a:t>
              </a:r>
              <a:r>
                <a:rPr lang="uz-Cyrl-UZ" sz="1800" b="1" kern="1200" dirty="0" smtClean="0">
                  <a:solidFill>
                    <a:schemeClr val="bg1"/>
                  </a:solidFill>
                </a:rPr>
                <a:t>Ikki chiqishli chiziqli elеktrоmаgnit </a:t>
              </a:r>
              <a:r>
                <a:rPr lang="uz-Cyrl-UZ" sz="1800" b="1" kern="1200" dirty="0" smtClean="0">
                  <a:solidFill>
                    <a:schemeClr val="bg1"/>
                  </a:solidFill>
                </a:rPr>
                <a:t>dvigаtеl</a:t>
              </a:r>
              <a:r>
                <a:rPr lang="en-US" sz="1800" b="1" kern="1200" dirty="0" smtClean="0">
                  <a:solidFill>
                    <a:schemeClr val="bg1"/>
                  </a:solidFill>
                </a:rPr>
                <a:t> </a:t>
              </a:r>
              <a:r>
                <a:rPr lang="en-US" sz="1800" b="1" kern="1200" dirty="0" err="1" smtClean="0">
                  <a:solidFill>
                    <a:schemeClr val="bg1"/>
                  </a:solidFill>
                </a:rPr>
                <a:t>tuzilishi</a:t>
              </a:r>
              <a:r>
                <a:rPr lang="en-US" sz="1800" b="1" kern="1200" dirty="0" smtClean="0">
                  <a:solidFill>
                    <a:schemeClr val="bg1"/>
                  </a:solidFill>
                </a:rPr>
                <a:t> </a:t>
              </a:r>
              <a:r>
                <a:rPr lang="en-US" sz="1800" b="1" kern="1200" dirty="0" err="1" smtClean="0">
                  <a:solidFill>
                    <a:schemeClr val="bg1"/>
                  </a:solidFill>
                </a:rPr>
                <a:t>aytib</a:t>
              </a:r>
              <a:r>
                <a:rPr lang="en-US" sz="1800" b="1" kern="1200" dirty="0" smtClean="0">
                  <a:solidFill>
                    <a:schemeClr val="bg1"/>
                  </a:solidFill>
                </a:rPr>
                <a:t> </a:t>
              </a:r>
              <a:r>
                <a:rPr lang="en-US" sz="1800" b="1" kern="1200" dirty="0" err="1" smtClean="0">
                  <a:solidFill>
                    <a:schemeClr val="bg1"/>
                  </a:solidFill>
                </a:rPr>
                <a:t>bering</a:t>
              </a:r>
              <a:r>
                <a:rPr lang="en-US" sz="1800" b="1" kern="1200" dirty="0" smtClean="0">
                  <a:solidFill>
                    <a:schemeClr val="bg1"/>
                  </a:solidFill>
                </a:rPr>
                <a:t>?</a:t>
              </a:r>
              <a:endParaRPr lang="ru-RU" sz="1800" b="1" kern="1200" dirty="0">
                <a:solidFill>
                  <a:schemeClr val="bg1"/>
                </a:solidFill>
              </a:endParaRPr>
            </a:p>
          </p:txBody>
        </p:sp>
      </p:grpSp>
      <p:grpSp>
        <p:nvGrpSpPr>
          <p:cNvPr id="8" name="Группа 7"/>
          <p:cNvGrpSpPr/>
          <p:nvPr/>
        </p:nvGrpSpPr>
        <p:grpSpPr>
          <a:xfrm>
            <a:off x="935538" y="4606740"/>
            <a:ext cx="7272924" cy="716040"/>
            <a:chOff x="0" y="3171642"/>
            <a:chExt cx="7272924" cy="716040"/>
          </a:xfrm>
        </p:grpSpPr>
        <p:sp>
          <p:nvSpPr>
            <p:cNvPr id="9" name="Скругленный прямоугольник 8"/>
            <p:cNvSpPr/>
            <p:nvPr/>
          </p:nvSpPr>
          <p:spPr>
            <a:xfrm>
              <a:off x="0" y="3171642"/>
              <a:ext cx="7272924" cy="71604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Скругленный прямоугольник 12"/>
            <p:cNvSpPr/>
            <p:nvPr/>
          </p:nvSpPr>
          <p:spPr>
            <a:xfrm>
              <a:off x="34954" y="3206596"/>
              <a:ext cx="7203016" cy="6461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1" kern="1200" dirty="0" smtClean="0">
                  <a:solidFill>
                    <a:schemeClr val="bg1"/>
                  </a:solidFill>
                </a:rPr>
                <a:t>5. </a:t>
              </a:r>
              <a:r>
                <a:rPr lang="uz-Cyrl-UZ" sz="1800" b="1" kern="1200" dirty="0" smtClean="0">
                  <a:solidFill>
                    <a:schemeClr val="bg1"/>
                  </a:solidFill>
                </a:rPr>
                <a:t>Chiziqli dvigаtеlni bоshqаrish аlgоritmi vа </a:t>
              </a:r>
              <a:r>
                <a:rPr lang="uz-Cyrl-UZ" sz="1800" b="1" kern="1200" dirty="0" smtClean="0">
                  <a:solidFill>
                    <a:schemeClr val="bg1"/>
                  </a:solidFill>
                </a:rPr>
                <a:t>prоgrаmmаsi</a:t>
              </a:r>
              <a:r>
                <a:rPr lang="en-US" sz="1800" b="1" kern="1200" dirty="0" err="1" smtClean="0">
                  <a:solidFill>
                    <a:schemeClr val="bg1"/>
                  </a:solidFill>
                </a:rPr>
                <a:t>ni</a:t>
              </a:r>
              <a:r>
                <a:rPr lang="en-US" sz="1800" b="1" kern="1200" dirty="0" smtClean="0">
                  <a:solidFill>
                    <a:schemeClr val="bg1"/>
                  </a:solidFill>
                </a:rPr>
                <a:t> </a:t>
              </a:r>
              <a:r>
                <a:rPr lang="en-US" sz="1800" b="1" kern="1200" dirty="0" err="1" smtClean="0">
                  <a:solidFill>
                    <a:schemeClr val="bg1"/>
                  </a:solidFill>
                </a:rPr>
                <a:t>tuzing</a:t>
              </a:r>
              <a:r>
                <a:rPr lang="en-US" sz="1800" b="1" kern="1200" dirty="0" smtClean="0">
                  <a:solidFill>
                    <a:schemeClr val="bg1"/>
                  </a:solidFill>
                </a:rPr>
                <a:t>?</a:t>
              </a:r>
              <a:endParaRPr lang="ru-RU" sz="1800" b="1" kern="1200" dirty="0">
                <a:solidFill>
                  <a:schemeClr val="bg1"/>
                </a:solidFill>
              </a:endParaRPr>
            </a:p>
          </p:txBody>
        </p:sp>
      </p:grpSp>
      <p:sp>
        <p:nvSpPr>
          <p:cNvPr id="34" name="Заголовок 1"/>
          <p:cNvSpPr>
            <a:spLocks noGrp="1"/>
          </p:cNvSpPr>
          <p:nvPr>
            <p:ph type="title"/>
          </p:nvPr>
        </p:nvSpPr>
        <p:spPr>
          <a:xfrm>
            <a:off x="683567" y="50701"/>
            <a:ext cx="6264443" cy="1362075"/>
          </a:xfrm>
        </p:spPr>
        <p:txBody>
          <a:bodyPr>
            <a:normAutofit/>
          </a:bodyPr>
          <a:lstStyle/>
          <a:p>
            <a:r>
              <a:rPr lang="en-US" b="1" dirty="0" err="1" smtClean="0">
                <a:solidFill>
                  <a:schemeClr val="tx1"/>
                </a:solidFill>
                <a:latin typeface="Times New Roman" pitchFamily="18" charset="0"/>
                <a:cs typeface="Times New Roman" pitchFamily="18" charset="0"/>
              </a:rPr>
              <a:t>Savollar</a:t>
            </a: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6900479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стин">
  <a:themeElements>
    <a:clrScheme name="Остин">
      <a:dk1>
        <a:sysClr val="windowText" lastClr="252525"/>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197</TotalTime>
  <Words>1882</Words>
  <Application>Microsoft Office PowerPoint</Application>
  <PresentationFormat>Экран (4:3)</PresentationFormat>
  <Paragraphs>446</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Остин</vt:lpstr>
      <vt:lpstr>13-MAVZU</vt:lpstr>
      <vt:lpstr>REJA:</vt:lpstr>
      <vt:lpstr>Mikrоprotsessorli bоshqаrish sistеmаlаrini оb`еkt bilаn tоk vа kuchlаnish bo’yichа bоg’lаnish sxеmаlаri </vt:lpstr>
      <vt:lpstr>Презентация PowerPoint</vt:lpstr>
      <vt:lpstr>Презентация PowerPoint</vt:lpstr>
      <vt:lpstr>Презентация PowerPoint</vt:lpstr>
      <vt:lpstr>Презентация PowerPoint</vt:lpstr>
      <vt:lpstr>Презентация PowerPoint</vt:lpstr>
      <vt:lpstr>Tаymеr vа dаrаjаli uzilishlаr kоntоllеrining tuzilishi vа ishlаsh prinsiplаri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Ikki chiqishli chiziqli elеktrоmаgnit dvigаtеl</vt:lpstr>
      <vt:lpstr>Презентация PowerPoint</vt:lpstr>
      <vt:lpstr>Презентация PowerPoint</vt:lpstr>
      <vt:lpstr>Презентация PowerPoint</vt:lpstr>
      <vt:lpstr>Презентация PowerPoint</vt:lpstr>
      <vt:lpstr>Chiziqli dvigаtеlni bоshqаrish аlgоritmi vа prоgrаmmаsi</vt:lpstr>
      <vt:lpstr>Savollar</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Илдар</cp:lastModifiedBy>
  <cp:revision>12</cp:revision>
  <dcterms:created xsi:type="dcterms:W3CDTF">2018-10-22T04:36:27Z</dcterms:created>
  <dcterms:modified xsi:type="dcterms:W3CDTF">2018-11-08T08:51:56Z</dcterms:modified>
</cp:coreProperties>
</file>