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2"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3"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73" d="100"/>
          <a:sy n="73" d="100"/>
        </p:scale>
        <p:origin x="-624" y="-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2A54C80-263E-416B-A8E0-580EDEADCBDC}"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4/14/2021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9585" y="1288867"/>
            <a:ext cx="10817980" cy="3885127"/>
          </a:xfrm>
        </p:spPr>
        <p:txBody>
          <a:bodyPr>
            <a:noAutofit/>
          </a:bodyPr>
          <a:lstStyle/>
          <a:p>
            <a:pPr algn="ctr"/>
            <a:r>
              <a:rPr lang="uz-Cyrl-UZ" sz="4400" b="1" dirty="0" smtClean="0">
                <a:solidFill>
                  <a:schemeClr val="tx2"/>
                </a:solidFill>
                <a:latin typeface="Times New Roman" pitchFamily="18" charset="0"/>
                <a:cs typeface="Times New Roman" pitchFamily="18" charset="0"/>
              </a:rPr>
              <a:t>2-МАВЗУ</a:t>
            </a:r>
            <a:r>
              <a:rPr lang="en-US" sz="4400" b="1" dirty="0">
                <a:solidFill>
                  <a:schemeClr val="tx2"/>
                </a:solidFill>
                <a:latin typeface="Times New Roman" pitchFamily="18" charset="0"/>
                <a:cs typeface="Times New Roman" pitchFamily="18" charset="0"/>
              </a:rPr>
              <a:t>:</a:t>
            </a:r>
            <a:r>
              <a:rPr lang="uz-Cyrl-UZ" sz="4400" b="1" dirty="0" smtClean="0">
                <a:solidFill>
                  <a:schemeClr val="tx2"/>
                </a:solidFill>
                <a:latin typeface="Times New Roman" pitchFamily="18" charset="0"/>
                <a:cs typeface="Times New Roman" pitchFamily="18" charset="0"/>
              </a:rPr>
              <a:t> </a:t>
            </a:r>
            <a:r>
              <a:rPr lang="uz-Cyrl-UZ" sz="4400" b="1" dirty="0">
                <a:solidFill>
                  <a:schemeClr val="tx2"/>
                </a:solidFill>
                <a:latin typeface="Times New Roman" pitchFamily="18" charset="0"/>
                <a:cs typeface="Times New Roman" pitchFamily="18" charset="0"/>
              </a:rPr>
              <a:t>ФЕРМЕР ХЎЖАЛИКЛАРИНИНГ ТАШКИЛИЙ ТУЗИЛМАСИ, ҲАЖМИ ВА ИХТИСОСЛАШИШИНИ БАҲОЛАШ.</a:t>
            </a:r>
            <a:r>
              <a:rPr lang="ru-RU" sz="4400" dirty="0">
                <a:solidFill>
                  <a:schemeClr val="tx2"/>
                </a:solidFill>
                <a:latin typeface="Times New Roman" pitchFamily="18" charset="0"/>
                <a:cs typeface="Times New Roman" pitchFamily="18" charset="0"/>
              </a:rPr>
              <a:t/>
            </a:r>
            <a:br>
              <a:rPr lang="ru-RU" sz="4400" dirty="0">
                <a:solidFill>
                  <a:schemeClr val="tx2"/>
                </a:solidFill>
                <a:latin typeface="Times New Roman" pitchFamily="18" charset="0"/>
                <a:cs typeface="Times New Roman" pitchFamily="18" charset="0"/>
              </a:rPr>
            </a:br>
            <a:r>
              <a:rPr lang="uz-Cyrl-UZ" sz="3200" dirty="0">
                <a:solidFill>
                  <a:schemeClr val="tx2"/>
                </a:solidFill>
                <a:latin typeface="Times New Roman" pitchFamily="18" charset="0"/>
                <a:cs typeface="Times New Roman" pitchFamily="18" charset="0"/>
              </a:rPr>
              <a:t> </a:t>
            </a:r>
            <a:endParaRPr lang="ru-RU" sz="3200" dirty="0">
              <a:solidFill>
                <a:schemeClr val="tx2"/>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204706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dirty="0" smtClean="0">
                <a:solidFill>
                  <a:schemeClr val="tx1"/>
                </a:solidFill>
                <a:latin typeface="Times New Roman" pitchFamily="18" charset="0"/>
                <a:cs typeface="Times New Roman" pitchFamily="18" charset="0"/>
              </a:rPr>
              <a:t>Режа</a:t>
            </a:r>
            <a:r>
              <a:rPr lang="en-US" dirty="0" smtClean="0">
                <a:solidFill>
                  <a:schemeClr val="tx2"/>
                </a:solidFill>
              </a:rPr>
              <a:t>:</a:t>
            </a:r>
            <a:endParaRPr lang="ru-RU" dirty="0">
              <a:solidFill>
                <a:schemeClr val="tx2"/>
              </a:solidFill>
            </a:endParaRPr>
          </a:p>
        </p:txBody>
      </p:sp>
      <p:sp>
        <p:nvSpPr>
          <p:cNvPr id="3" name="Объект 2"/>
          <p:cNvSpPr>
            <a:spLocks noGrp="1"/>
          </p:cNvSpPr>
          <p:nvPr>
            <p:ph idx="1"/>
          </p:nvPr>
        </p:nvSpPr>
        <p:spPr>
          <a:xfrm>
            <a:off x="677334" y="1468193"/>
            <a:ext cx="8596668" cy="4573170"/>
          </a:xfrm>
        </p:spPr>
        <p:txBody>
          <a:bodyPr>
            <a:normAutofit/>
          </a:bodyPr>
          <a:lstStyle/>
          <a:p>
            <a:r>
              <a:rPr lang="uz-Cyrl-UZ" sz="2400" dirty="0">
                <a:solidFill>
                  <a:schemeClr val="tx1"/>
                </a:solidFill>
                <a:latin typeface="Times New Roman" pitchFamily="18" charset="0"/>
                <a:cs typeface="Times New Roman" pitchFamily="18" charset="0"/>
              </a:rPr>
              <a:t>1.</a:t>
            </a:r>
            <a:r>
              <a:rPr lang="uz-Cyrl-UZ" sz="2400" b="1" dirty="0">
                <a:solidFill>
                  <a:schemeClr val="tx1"/>
                </a:solidFill>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Фермер хўжалигининг моҳияти, ривожланиш хусусиятлари ва ижтимоий-иқтисодий аҳамиятини боҳолаш. </a:t>
            </a:r>
            <a:endParaRPr lang="ru-RU" sz="2400" dirty="0">
              <a:solidFill>
                <a:schemeClr val="tx1"/>
              </a:solidFill>
              <a:latin typeface="Times New Roman" pitchFamily="18" charset="0"/>
              <a:cs typeface="Times New Roman" pitchFamily="18" charset="0"/>
            </a:endParaRPr>
          </a:p>
          <a:p>
            <a:r>
              <a:rPr lang="uz-Cyrl-UZ" sz="2400" dirty="0">
                <a:solidFill>
                  <a:schemeClr val="tx1"/>
                </a:solidFill>
                <a:latin typeface="Times New Roman" pitchFamily="18" charset="0"/>
                <a:cs typeface="Times New Roman" pitchFamily="18" charset="0"/>
              </a:rPr>
              <a:t> 2. </a:t>
            </a:r>
            <a:r>
              <a:rPr lang="ru-RU" sz="2400" dirty="0">
                <a:solidFill>
                  <a:schemeClr val="tx1"/>
                </a:solidFill>
                <a:latin typeface="Times New Roman" pitchFamily="18" charset="0"/>
                <a:cs typeface="Times New Roman" pitchFamily="18" charset="0"/>
              </a:rPr>
              <a:t>Фермер </a:t>
            </a:r>
            <a:r>
              <a:rPr lang="ru-RU" sz="2400" dirty="0" err="1">
                <a:solidFill>
                  <a:schemeClr val="tx1"/>
                </a:solidFill>
                <a:latin typeface="Times New Roman" pitchFamily="18" charset="0"/>
                <a:cs typeface="Times New Roman" pitchFamily="18" charset="0"/>
              </a:rPr>
              <a:t>хўжалигини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ташкил</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этиш</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тамойиллари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тартиби</a:t>
            </a:r>
            <a:r>
              <a:rPr lang="ru-RU" sz="2400" dirty="0">
                <a:solidFill>
                  <a:schemeClr val="tx1"/>
                </a:solidFill>
                <a:latin typeface="Times New Roman" pitchFamily="18" charset="0"/>
                <a:cs typeface="Times New Roman" pitchFamily="18" charset="0"/>
              </a:rPr>
              <a:t> </a:t>
            </a:r>
            <a:endParaRPr lang="ru-RU" sz="2400" b="1" dirty="0">
              <a:solidFill>
                <a:schemeClr val="tx1"/>
              </a:solidFill>
              <a:latin typeface="Times New Roman" pitchFamily="18" charset="0"/>
              <a:cs typeface="Times New Roman" pitchFamily="18" charset="0"/>
            </a:endParaRPr>
          </a:p>
          <a:p>
            <a:r>
              <a:rPr lang="uz-Cyrl-UZ" sz="2400" dirty="0">
                <a:solidFill>
                  <a:schemeClr val="tx1"/>
                </a:solidFill>
                <a:latin typeface="Times New Roman" pitchFamily="18" charset="0"/>
                <a:cs typeface="Times New Roman" pitchFamily="18" charset="0"/>
              </a:rPr>
              <a:t> ва ривожланиши.  </a:t>
            </a:r>
            <a:endParaRPr lang="ru-RU" sz="2400" dirty="0">
              <a:solidFill>
                <a:schemeClr val="tx1"/>
              </a:solidFill>
              <a:latin typeface="Times New Roman" pitchFamily="18" charset="0"/>
              <a:cs typeface="Times New Roman" pitchFamily="18" charset="0"/>
            </a:endParaRPr>
          </a:p>
          <a:p>
            <a:r>
              <a:rPr lang="uz-Cyrl-UZ" sz="2400" dirty="0">
                <a:solidFill>
                  <a:schemeClr val="tx1"/>
                </a:solidFill>
                <a:latin typeface="Times New Roman" pitchFamily="18" charset="0"/>
                <a:cs typeface="Times New Roman" pitchFamily="18" charset="0"/>
              </a:rPr>
              <a:t>3. Фермер хўжалигининг ташкилий-иқтисодий ва ҳуқуқий асослари</a:t>
            </a:r>
            <a:endParaRPr lang="ru-RU" sz="2400" dirty="0">
              <a:solidFill>
                <a:schemeClr val="tx1"/>
              </a:solidFill>
              <a:latin typeface="Times New Roman" pitchFamily="18" charset="0"/>
              <a:cs typeface="Times New Roman" pitchFamily="18" charset="0"/>
            </a:endParaRPr>
          </a:p>
          <a:p>
            <a:r>
              <a:rPr lang="uz-Cyrl-UZ" sz="2400" dirty="0">
                <a:solidFill>
                  <a:schemeClr val="tx1"/>
                </a:solidFill>
                <a:latin typeface="Times New Roman" pitchFamily="18" charset="0"/>
                <a:cs typeface="Times New Roman" pitchFamily="18" charset="0"/>
              </a:rPr>
              <a:t>4.Хўжаликларда  асосий ва бошқа тармоқлар тузилмаси ва ихтисослаштиришни баҳолаш.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899702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7646" y="478971"/>
            <a:ext cx="10776857" cy="1550989"/>
          </a:xfrm>
        </p:spPr>
        <p:txBody>
          <a:bodyPr>
            <a:normAutofit fontScale="90000"/>
          </a:bodyPr>
          <a:lstStyle/>
          <a:p>
            <a:pPr algn="ctr"/>
            <a:r>
              <a:rPr lang="en-US" b="1" dirty="0" smtClean="0">
                <a:solidFill>
                  <a:schemeClr val="tx1"/>
                </a:solidFill>
                <a:latin typeface="Times New Roman" pitchFamily="18" charset="0"/>
                <a:cs typeface="Times New Roman" pitchFamily="18" charset="0"/>
              </a:rPr>
              <a:t>1.</a:t>
            </a:r>
            <a:r>
              <a:rPr lang="uz-Cyrl-UZ" b="1" dirty="0" smtClean="0">
                <a:solidFill>
                  <a:schemeClr val="tx1"/>
                </a:solidFill>
                <a:latin typeface="Times New Roman" pitchFamily="18" charset="0"/>
                <a:cs typeface="Times New Roman" pitchFamily="18" charset="0"/>
              </a:rPr>
              <a:t>Фермер </a:t>
            </a:r>
            <a:r>
              <a:rPr lang="uz-Cyrl-UZ" b="1" dirty="0">
                <a:solidFill>
                  <a:schemeClr val="tx1"/>
                </a:solidFill>
                <a:latin typeface="Times New Roman" pitchFamily="18" charset="0"/>
                <a:cs typeface="Times New Roman" pitchFamily="18" charset="0"/>
              </a:rPr>
              <a:t>хўжалигининг моҳияти, ривожланиш хусусиятлари ва ижтимоий-иқтисодий аҳамияти ни боҳолаш</a:t>
            </a:r>
            <a:r>
              <a:rPr lang="uz-Cyrl-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p:txBody>
      </p:sp>
      <p:sp>
        <p:nvSpPr>
          <p:cNvPr id="3" name="Объект 2"/>
          <p:cNvSpPr>
            <a:spLocks noGrp="1"/>
          </p:cNvSpPr>
          <p:nvPr>
            <p:ph idx="1"/>
          </p:nvPr>
        </p:nvSpPr>
        <p:spPr>
          <a:xfrm>
            <a:off x="899402" y="2297591"/>
            <a:ext cx="10321592" cy="3815826"/>
          </a:xfrm>
        </p:spPr>
        <p:txBody>
          <a:bodyPr>
            <a:normAutofit/>
          </a:bodyPr>
          <a:lstStyle/>
          <a:p>
            <a:pPr algn="just" hangingPunct="0"/>
            <a:r>
              <a:rPr lang="uz-Cyrl-UZ" sz="2400" b="1" dirty="0" smtClean="0">
                <a:solidFill>
                  <a:schemeClr val="tx1"/>
                </a:solidFill>
                <a:latin typeface="Times New Roman" pitchFamily="18" charset="0"/>
                <a:cs typeface="Times New Roman" pitchFamily="18" charset="0"/>
              </a:rPr>
              <a:t>Ўзбекистон Республикасининг 2004 йил 29 августда қабул қилинган “Фермер хўжалиги тўғрисида”ги қонунининг 1-бандида </a:t>
            </a:r>
            <a:r>
              <a:rPr lang="uz-Cyrl-UZ" sz="2400" i="1" dirty="0" smtClean="0">
                <a:solidFill>
                  <a:schemeClr val="tx1"/>
                </a:solidFill>
                <a:latin typeface="Times New Roman" pitchFamily="18" charset="0"/>
                <a:cs typeface="Times New Roman" pitchFamily="18" charset="0"/>
              </a:rPr>
              <a:t>«</a:t>
            </a:r>
            <a:r>
              <a:rPr lang="uz-Cyrl-UZ" sz="2400" dirty="0" smtClean="0">
                <a:solidFill>
                  <a:schemeClr val="tx1"/>
                </a:solidFill>
                <a:latin typeface="Times New Roman" pitchFamily="18" charset="0"/>
                <a:cs typeface="Times New Roman" pitchFamily="18" charset="0"/>
              </a:rPr>
              <a:t>Фермер </a:t>
            </a:r>
            <a:r>
              <a:rPr lang="uz-Cyrl-UZ" sz="2400" dirty="0">
                <a:solidFill>
                  <a:schemeClr val="tx1"/>
                </a:solidFill>
                <a:latin typeface="Times New Roman" pitchFamily="18" charset="0"/>
                <a:cs typeface="Times New Roman" pitchFamily="18" charset="0"/>
              </a:rPr>
              <a:t>хўжалиги ўзига узоқ муддатли ижарага берилган ер участкаларидан фойдаланган ҳолда товар қишлоқ хўжалиги ишлаб чиқориши билан шуғулланувчи фермер хўжалиги аъзоларининг биргаликдаги фаолиятига асосланган, юридик шахс ҳуқуқларига эга мустақил хўжалик юритиш субъектидир», - </a:t>
            </a:r>
            <a:r>
              <a:rPr lang="uz-Cyrl-UZ" sz="2400" b="1" dirty="0">
                <a:solidFill>
                  <a:schemeClr val="tx1"/>
                </a:solidFill>
                <a:latin typeface="Times New Roman" pitchFamily="18" charset="0"/>
                <a:cs typeface="Times New Roman" pitchFamily="18" charset="0"/>
              </a:rPr>
              <a:t>деб белгилаб берилган. </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1974421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 xmlns:p14="http://schemas.microsoft.com/office/powerpoint/2010/main" val="707646604"/>
              </p:ext>
            </p:extLst>
          </p:nvPr>
        </p:nvGraphicFramePr>
        <p:xfrm>
          <a:off x="668046" y="779781"/>
          <a:ext cx="10343942" cy="5059315"/>
        </p:xfrm>
        <a:graphic>
          <a:graphicData uri="http://schemas.openxmlformats.org/drawingml/2006/table">
            <a:tbl>
              <a:tblPr>
                <a:tableStyleId>{5C22544A-7EE6-4342-B048-85BDC9FD1C3A}</a:tableStyleId>
              </a:tblPr>
              <a:tblGrid>
                <a:gridCol w="1204265"/>
                <a:gridCol w="2612489"/>
                <a:gridCol w="6527188"/>
              </a:tblGrid>
              <a:tr h="1470292">
                <a:tc>
                  <a:txBody>
                    <a:bodyPr/>
                    <a:lstStyle/>
                    <a:p>
                      <a:pPr indent="449580" algn="ctr">
                        <a:spcAft>
                          <a:spcPts val="0"/>
                        </a:spcAft>
                      </a:pPr>
                      <a:r>
                        <a:rPr lang="ru-RU" sz="1300" dirty="0">
                          <a:effectLst/>
                        </a:rPr>
                        <a:t>1.</a:t>
                      </a:r>
                      <a:endParaRPr lang="ru-RU" sz="1600" dirty="0">
                        <a:effectLst/>
                        <a:latin typeface="Bodo_uzb"/>
                        <a:ea typeface="Times New Roman" panose="02020603050405020304" pitchFamily="18" charset="0"/>
                        <a:cs typeface="Bodo_uzb"/>
                      </a:endParaRPr>
                    </a:p>
                  </a:txBody>
                  <a:tcPr marL="68580" marR="68580" marT="0" marB="0"/>
                </a:tc>
                <a:tc>
                  <a:txBody>
                    <a:bodyPr/>
                    <a:lstStyle/>
                    <a:p>
                      <a:pPr indent="449580" algn="l">
                        <a:spcAft>
                          <a:spcPts val="0"/>
                        </a:spcAft>
                      </a:pPr>
                      <a:r>
                        <a:rPr lang="ru-RU" sz="1300" dirty="0" err="1">
                          <a:effectLst/>
                        </a:rPr>
                        <a:t>Ижтимоий-психологик</a:t>
                      </a:r>
                      <a:r>
                        <a:rPr lang="ru-RU" sz="1300" dirty="0">
                          <a:effectLst/>
                        </a:rPr>
                        <a:t> </a:t>
                      </a:r>
                      <a:r>
                        <a:rPr lang="ru-RU" sz="1300" dirty="0" err="1">
                          <a:effectLst/>
                        </a:rPr>
                        <a:t>жиҳатдан</a:t>
                      </a:r>
                      <a:endParaRPr lang="ru-RU" sz="1600" dirty="0">
                        <a:effectLst/>
                        <a:latin typeface="Bodo_uzb"/>
                        <a:ea typeface="Times New Roman" panose="02020603050405020304" pitchFamily="18" charset="0"/>
                        <a:cs typeface="Bodo_uzb"/>
                      </a:endParaRPr>
                    </a:p>
                  </a:txBody>
                  <a:tcPr marL="68580" marR="68580" marT="0" marB="0"/>
                </a:tc>
                <a:tc>
                  <a:txBody>
                    <a:bodyPr/>
                    <a:lstStyle/>
                    <a:p>
                      <a:pPr marL="20320" indent="-8890" algn="just">
                        <a:spcAft>
                          <a:spcPts val="0"/>
                        </a:spcAft>
                      </a:pPr>
                      <a:r>
                        <a:rPr lang="ru-RU" sz="1300">
                          <a:effectLst/>
                        </a:rPr>
                        <a:t>Жамиятнинг бошланғич бўғини - оила ва унга хос бўлган ахлоқий-тарбиявий қадриятларга ҳамда шахсий манфаатдорлик,  хусусий ташаббускорлик ва тадбиркорлик эркинлигига таянувчи аҳолининг ижтимоий қатлами</a:t>
                      </a:r>
                      <a:endParaRPr lang="ru-RU" sz="1600">
                        <a:effectLst/>
                        <a:latin typeface="Bodo_uzb"/>
                        <a:ea typeface="Times New Roman" panose="02020603050405020304" pitchFamily="18" charset="0"/>
                        <a:cs typeface="Bodo_uzb"/>
                      </a:endParaRPr>
                    </a:p>
                  </a:txBody>
                  <a:tcPr marL="68580" marR="68580" marT="0" marB="0"/>
                </a:tc>
              </a:tr>
              <a:tr h="648438">
                <a:tc>
                  <a:txBody>
                    <a:bodyPr/>
                    <a:lstStyle/>
                    <a:p>
                      <a:pPr indent="449580" algn="ctr">
                        <a:spcAft>
                          <a:spcPts val="0"/>
                        </a:spcAft>
                      </a:pPr>
                      <a:r>
                        <a:rPr lang="ru-RU" sz="1300">
                          <a:effectLst/>
                        </a:rPr>
                        <a:t>2.</a:t>
                      </a:r>
                      <a:endParaRPr lang="ru-RU" sz="1600">
                        <a:effectLst/>
                        <a:latin typeface="Bodo_uzb"/>
                        <a:ea typeface="Times New Roman" panose="02020603050405020304" pitchFamily="18" charset="0"/>
                        <a:cs typeface="Bodo_uzb"/>
                      </a:endParaRPr>
                    </a:p>
                  </a:txBody>
                  <a:tcPr marL="68580" marR="68580" marT="0" marB="0"/>
                </a:tc>
                <a:tc>
                  <a:txBody>
                    <a:bodyPr/>
                    <a:lstStyle/>
                    <a:p>
                      <a:pPr indent="449580" algn="l">
                        <a:spcAft>
                          <a:spcPts val="0"/>
                        </a:spcAft>
                      </a:pPr>
                      <a:r>
                        <a:rPr lang="ru-RU" sz="1300">
                          <a:effectLst/>
                        </a:rPr>
                        <a:t>Ташкилий-ҳуқуқий жиҳатдан</a:t>
                      </a:r>
                      <a:endParaRPr lang="ru-RU" sz="1600">
                        <a:effectLst/>
                        <a:latin typeface="Bodo_uzb"/>
                        <a:ea typeface="Times New Roman" panose="02020603050405020304" pitchFamily="18" charset="0"/>
                        <a:cs typeface="Bodo_uzb"/>
                      </a:endParaRPr>
                    </a:p>
                  </a:txBody>
                  <a:tcPr marL="68580" marR="68580" marT="0" marB="0"/>
                </a:tc>
                <a:tc>
                  <a:txBody>
                    <a:bodyPr/>
                    <a:lstStyle/>
                    <a:p>
                      <a:pPr marL="20320" indent="-8890" algn="just">
                        <a:spcAft>
                          <a:spcPts val="0"/>
                        </a:spcAft>
                      </a:pPr>
                      <a:r>
                        <a:rPr lang="ru-RU" sz="1300" dirty="0" err="1">
                          <a:effectLst/>
                        </a:rPr>
                        <a:t>Юридик</a:t>
                      </a:r>
                      <a:r>
                        <a:rPr lang="ru-RU" sz="1300" dirty="0">
                          <a:effectLst/>
                        </a:rPr>
                        <a:t> </a:t>
                      </a:r>
                      <a:r>
                        <a:rPr lang="ru-RU" sz="1300" dirty="0" err="1">
                          <a:effectLst/>
                        </a:rPr>
                        <a:t>шахс</a:t>
                      </a:r>
                      <a:r>
                        <a:rPr lang="ru-RU" sz="1300" dirty="0">
                          <a:effectLst/>
                        </a:rPr>
                        <a:t> </a:t>
                      </a:r>
                      <a:r>
                        <a:rPr lang="ru-RU" sz="1300" dirty="0" err="1">
                          <a:effectLst/>
                        </a:rPr>
                        <a:t>мақомига</a:t>
                      </a:r>
                      <a:r>
                        <a:rPr lang="ru-RU" sz="1300" dirty="0">
                          <a:effectLst/>
                        </a:rPr>
                        <a:t> (</a:t>
                      </a:r>
                      <a:r>
                        <a:rPr lang="ru-RU" sz="1300" dirty="0" err="1">
                          <a:effectLst/>
                        </a:rPr>
                        <a:t>ўз</a:t>
                      </a:r>
                      <a:r>
                        <a:rPr lang="ru-RU" sz="1300" dirty="0">
                          <a:effectLst/>
                        </a:rPr>
                        <a:t> </a:t>
                      </a:r>
                      <a:r>
                        <a:rPr lang="ru-RU" sz="1300" dirty="0" err="1">
                          <a:effectLst/>
                        </a:rPr>
                        <a:t>баланси</a:t>
                      </a:r>
                      <a:r>
                        <a:rPr lang="ru-RU" sz="1300" dirty="0">
                          <a:effectLst/>
                        </a:rPr>
                        <a:t>, </a:t>
                      </a:r>
                      <a:r>
                        <a:rPr lang="ru-RU" sz="1300" dirty="0" err="1">
                          <a:effectLst/>
                        </a:rPr>
                        <a:t>ҳисоб</a:t>
                      </a:r>
                      <a:r>
                        <a:rPr lang="ru-RU" sz="1300" dirty="0">
                          <a:effectLst/>
                        </a:rPr>
                        <a:t> </a:t>
                      </a:r>
                      <a:r>
                        <a:rPr lang="ru-RU" sz="1300" dirty="0" err="1">
                          <a:effectLst/>
                        </a:rPr>
                        <a:t>рақами</a:t>
                      </a:r>
                      <a:r>
                        <a:rPr lang="ru-RU" sz="1300" dirty="0">
                          <a:effectLst/>
                        </a:rPr>
                        <a:t>, </a:t>
                      </a:r>
                      <a:r>
                        <a:rPr lang="ru-RU" sz="1300" dirty="0" err="1">
                          <a:effectLst/>
                        </a:rPr>
                        <a:t>муҳри</a:t>
                      </a:r>
                      <a:r>
                        <a:rPr lang="ru-RU" sz="1300" dirty="0">
                          <a:effectLst/>
                        </a:rPr>
                        <a:t> </a:t>
                      </a:r>
                      <a:r>
                        <a:rPr lang="ru-RU" sz="1300" dirty="0" err="1">
                          <a:effectLst/>
                        </a:rPr>
                        <a:t>ва</a:t>
                      </a:r>
                      <a:r>
                        <a:rPr lang="ru-RU" sz="1300" dirty="0">
                          <a:effectLst/>
                        </a:rPr>
                        <a:t> </a:t>
                      </a:r>
                      <a:r>
                        <a:rPr lang="ru-RU" sz="1300" dirty="0" err="1">
                          <a:effectLst/>
                        </a:rPr>
                        <a:t>бошқ</a:t>
                      </a:r>
                      <a:r>
                        <a:rPr lang="ru-RU" sz="1300" dirty="0">
                          <a:effectLst/>
                        </a:rPr>
                        <a:t>.) </a:t>
                      </a:r>
                      <a:r>
                        <a:rPr lang="ru-RU" sz="1300" dirty="0" err="1">
                          <a:effectLst/>
                        </a:rPr>
                        <a:t>эга</a:t>
                      </a:r>
                      <a:r>
                        <a:rPr lang="ru-RU" sz="1300" dirty="0">
                          <a:effectLst/>
                        </a:rPr>
                        <a:t> </a:t>
                      </a:r>
                      <a:r>
                        <a:rPr lang="ru-RU" sz="1300" dirty="0" err="1">
                          <a:effectLst/>
                        </a:rPr>
                        <a:t>бўлиши</a:t>
                      </a:r>
                      <a:r>
                        <a:rPr lang="ru-RU" sz="1300" dirty="0">
                          <a:effectLst/>
                        </a:rPr>
                        <a:t> </a:t>
                      </a:r>
                      <a:r>
                        <a:rPr lang="ru-RU" sz="1300" dirty="0" err="1">
                          <a:effectLst/>
                        </a:rPr>
                        <a:t>шарт</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r h="882176">
                <a:tc>
                  <a:txBody>
                    <a:bodyPr/>
                    <a:lstStyle/>
                    <a:p>
                      <a:pPr indent="449580" algn="ctr">
                        <a:spcAft>
                          <a:spcPts val="0"/>
                        </a:spcAft>
                      </a:pPr>
                      <a:r>
                        <a:rPr lang="ru-RU" sz="1300">
                          <a:effectLst/>
                        </a:rPr>
                        <a:t>3.</a:t>
                      </a:r>
                      <a:endParaRPr lang="ru-RU" sz="1600">
                        <a:effectLst/>
                        <a:latin typeface="Bodo_uzb"/>
                        <a:ea typeface="Times New Roman" panose="02020603050405020304" pitchFamily="18" charset="0"/>
                        <a:cs typeface="Bodo_uzb"/>
                      </a:endParaRPr>
                    </a:p>
                  </a:txBody>
                  <a:tcPr marL="68580" marR="68580" marT="0" marB="0"/>
                </a:tc>
                <a:tc>
                  <a:txBody>
                    <a:bodyPr/>
                    <a:lstStyle/>
                    <a:p>
                      <a:pPr indent="449580" algn="l">
                        <a:spcAft>
                          <a:spcPts val="0"/>
                        </a:spcAft>
                      </a:pPr>
                      <a:r>
                        <a:rPr lang="ru-RU" sz="1300" dirty="0" err="1">
                          <a:effectLst/>
                        </a:rPr>
                        <a:t>Меҳнат муносабат</a:t>
                      </a:r>
                      <a:r>
                        <a:rPr lang="en-US" sz="1300" dirty="0">
                          <a:effectLst/>
                        </a:rPr>
                        <a:t>-</a:t>
                      </a:r>
                      <a:r>
                        <a:rPr lang="ru-RU" sz="1300" dirty="0">
                          <a:effectLst/>
                        </a:rPr>
                        <a:t>лари </a:t>
                      </a:r>
                      <a:r>
                        <a:rPr lang="ru-RU" sz="1300" dirty="0" err="1">
                          <a:effectLst/>
                        </a:rPr>
                        <a:t>жиҳатидан</a:t>
                      </a:r>
                      <a:endParaRPr lang="ru-RU" sz="1600" dirty="0">
                        <a:effectLst/>
                        <a:latin typeface="Bodo_uzb"/>
                        <a:ea typeface="Times New Roman" panose="02020603050405020304" pitchFamily="18" charset="0"/>
                        <a:cs typeface="Bodo_uzb"/>
                      </a:endParaRPr>
                    </a:p>
                  </a:txBody>
                  <a:tcPr marL="68580" marR="68580" marT="0" marB="0"/>
                </a:tc>
                <a:tc>
                  <a:txBody>
                    <a:bodyPr/>
                    <a:lstStyle/>
                    <a:p>
                      <a:pPr marL="20320" indent="-8890" algn="just">
                        <a:spcAft>
                          <a:spcPts val="0"/>
                        </a:spcAft>
                      </a:pPr>
                      <a:r>
                        <a:rPr lang="ru-RU" sz="1300" dirty="0" err="1">
                          <a:effectLst/>
                        </a:rPr>
                        <a:t>Хўжаликда</a:t>
                      </a:r>
                      <a:r>
                        <a:rPr lang="ru-RU" sz="1300" dirty="0">
                          <a:effectLst/>
                        </a:rPr>
                        <a:t> </a:t>
                      </a:r>
                      <a:r>
                        <a:rPr lang="ru-RU" sz="1300" dirty="0" err="1">
                          <a:effectLst/>
                        </a:rPr>
                        <a:t>аъзолар</a:t>
                      </a:r>
                      <a:r>
                        <a:rPr lang="ru-RU" sz="1300" dirty="0">
                          <a:effectLst/>
                        </a:rPr>
                        <a:t> </a:t>
                      </a:r>
                      <a:r>
                        <a:rPr lang="ru-RU" sz="1300" dirty="0" err="1">
                          <a:effectLst/>
                        </a:rPr>
                        <a:t>меҳнати</a:t>
                      </a:r>
                      <a:r>
                        <a:rPr lang="ru-RU" sz="1300" dirty="0">
                          <a:effectLst/>
                        </a:rPr>
                        <a:t> </a:t>
                      </a:r>
                      <a:r>
                        <a:rPr lang="ru-RU" sz="1300" dirty="0" err="1">
                          <a:effectLst/>
                        </a:rPr>
                        <a:t>билан</a:t>
                      </a:r>
                      <a:r>
                        <a:rPr lang="ru-RU" sz="1300" dirty="0">
                          <a:effectLst/>
                        </a:rPr>
                        <a:t> </a:t>
                      </a:r>
                      <a:r>
                        <a:rPr lang="ru-RU" sz="1300" dirty="0" err="1">
                          <a:effectLst/>
                        </a:rPr>
                        <a:t>биргаликда</a:t>
                      </a:r>
                      <a:r>
                        <a:rPr lang="ru-RU" sz="1300" dirty="0">
                          <a:effectLst/>
                        </a:rPr>
                        <a:t> </a:t>
                      </a:r>
                      <a:r>
                        <a:rPr lang="ru-RU" sz="1300" dirty="0" err="1">
                          <a:effectLst/>
                        </a:rPr>
                        <a:t>ёлланма</a:t>
                      </a:r>
                      <a:r>
                        <a:rPr lang="ru-RU" sz="1300" dirty="0">
                          <a:effectLst/>
                        </a:rPr>
                        <a:t> </a:t>
                      </a:r>
                      <a:r>
                        <a:rPr lang="ru-RU" sz="1300" dirty="0" err="1">
                          <a:effectLst/>
                        </a:rPr>
                        <a:t>меҳнатдан</a:t>
                      </a:r>
                      <a:r>
                        <a:rPr lang="ru-RU" sz="1300" dirty="0">
                          <a:effectLst/>
                        </a:rPr>
                        <a:t> </a:t>
                      </a:r>
                      <a:r>
                        <a:rPr lang="ru-RU" sz="1300" dirty="0" err="1">
                          <a:effectLst/>
                        </a:rPr>
                        <a:t>фойдаланиш</a:t>
                      </a:r>
                      <a:r>
                        <a:rPr lang="ru-RU" sz="1300" dirty="0">
                          <a:effectLst/>
                        </a:rPr>
                        <a:t> </a:t>
                      </a:r>
                      <a:r>
                        <a:rPr lang="ru-RU" sz="1300" dirty="0" err="1">
                          <a:effectLst/>
                        </a:rPr>
                        <a:t>мумкин</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r h="588117">
                <a:tc>
                  <a:txBody>
                    <a:bodyPr/>
                    <a:lstStyle/>
                    <a:p>
                      <a:pPr indent="449580" algn="ctr">
                        <a:spcAft>
                          <a:spcPts val="0"/>
                        </a:spcAft>
                      </a:pPr>
                      <a:r>
                        <a:rPr lang="ru-RU" sz="1300">
                          <a:effectLst/>
                        </a:rPr>
                        <a:t>4.</a:t>
                      </a:r>
                      <a:endParaRPr lang="ru-RU" sz="1600">
                        <a:effectLst/>
                        <a:latin typeface="Bodo_uzb"/>
                        <a:ea typeface="Times New Roman" panose="02020603050405020304" pitchFamily="18" charset="0"/>
                        <a:cs typeface="Bodo_uzb"/>
                      </a:endParaRPr>
                    </a:p>
                  </a:txBody>
                  <a:tcPr marL="68580" marR="68580" marT="0" marB="0"/>
                </a:tc>
                <a:tc>
                  <a:txBody>
                    <a:bodyPr/>
                    <a:lstStyle/>
                    <a:p>
                      <a:pPr indent="449580" algn="l">
                        <a:spcAft>
                          <a:spcPts val="0"/>
                        </a:spcAft>
                      </a:pPr>
                      <a:r>
                        <a:rPr lang="ru-RU" sz="1300">
                          <a:effectLst/>
                        </a:rPr>
                        <a:t>Ишлаб чиқариш йўналиши жиҳатидан</a:t>
                      </a:r>
                      <a:endParaRPr lang="ru-RU" sz="1600">
                        <a:effectLst/>
                        <a:latin typeface="Bodo_uzb"/>
                        <a:ea typeface="Times New Roman" panose="02020603050405020304" pitchFamily="18" charset="0"/>
                        <a:cs typeface="Bodo_uzb"/>
                      </a:endParaRPr>
                    </a:p>
                  </a:txBody>
                  <a:tcPr marL="68580" marR="68580" marT="0" marB="0"/>
                </a:tc>
                <a:tc>
                  <a:txBody>
                    <a:bodyPr/>
                    <a:lstStyle/>
                    <a:p>
                      <a:pPr marL="20320" indent="-8890" algn="just">
                        <a:spcAft>
                          <a:spcPts val="0"/>
                        </a:spcAft>
                      </a:pPr>
                      <a:r>
                        <a:rPr lang="ru-RU" sz="1300" dirty="0" err="1">
                          <a:effectLst/>
                        </a:rPr>
                        <a:t>Ишлаб</a:t>
                      </a:r>
                      <a:r>
                        <a:rPr lang="ru-RU" sz="1300" dirty="0">
                          <a:effectLst/>
                        </a:rPr>
                        <a:t> </a:t>
                      </a:r>
                      <a:r>
                        <a:rPr lang="ru-RU" sz="1300" dirty="0" err="1">
                          <a:effectLst/>
                        </a:rPr>
                        <a:t>чиқариш</a:t>
                      </a:r>
                      <a:r>
                        <a:rPr lang="ru-RU" sz="1300" dirty="0">
                          <a:effectLst/>
                        </a:rPr>
                        <a:t> </a:t>
                      </a:r>
                      <a:r>
                        <a:rPr lang="ru-RU" sz="1300" dirty="0" err="1">
                          <a:effectLst/>
                        </a:rPr>
                        <a:t>қисман</a:t>
                      </a:r>
                      <a:r>
                        <a:rPr lang="ru-RU" sz="1300" dirty="0">
                          <a:effectLst/>
                        </a:rPr>
                        <a:t> </a:t>
                      </a:r>
                      <a:r>
                        <a:rPr lang="ru-RU" sz="1300" dirty="0" err="1">
                          <a:effectLst/>
                        </a:rPr>
                        <a:t>ички</a:t>
                      </a:r>
                      <a:r>
                        <a:rPr lang="ru-RU" sz="1300" dirty="0">
                          <a:effectLst/>
                        </a:rPr>
                        <a:t> </a:t>
                      </a:r>
                      <a:r>
                        <a:rPr lang="ru-RU" sz="1300" dirty="0" err="1">
                          <a:effectLst/>
                        </a:rPr>
                        <a:t>истеъмолга</a:t>
                      </a:r>
                      <a:r>
                        <a:rPr lang="ru-RU" sz="1300" dirty="0">
                          <a:effectLst/>
                        </a:rPr>
                        <a:t> </a:t>
                      </a:r>
                      <a:r>
                        <a:rPr lang="ru-RU" sz="1300" dirty="0" err="1">
                          <a:effectLst/>
                        </a:rPr>
                        <a:t>ва</a:t>
                      </a:r>
                      <a:r>
                        <a:rPr lang="ru-RU" sz="1300" dirty="0">
                          <a:effectLst/>
                        </a:rPr>
                        <a:t> </a:t>
                      </a:r>
                      <a:r>
                        <a:rPr lang="ru-RU" sz="1300" dirty="0" err="1">
                          <a:effectLst/>
                        </a:rPr>
                        <a:t>асосан</a:t>
                      </a:r>
                      <a:r>
                        <a:rPr lang="ru-RU" sz="1300" dirty="0">
                          <a:effectLst/>
                        </a:rPr>
                        <a:t> </a:t>
                      </a:r>
                      <a:r>
                        <a:rPr lang="ru-RU" sz="1300" dirty="0" err="1">
                          <a:effectLst/>
                        </a:rPr>
                        <a:t>бозорга</a:t>
                      </a:r>
                      <a:r>
                        <a:rPr lang="ru-RU" sz="1300" dirty="0">
                          <a:effectLst/>
                        </a:rPr>
                        <a:t> </a:t>
                      </a:r>
                      <a:r>
                        <a:rPr lang="ru-RU" sz="1300" dirty="0" err="1">
                          <a:effectLst/>
                        </a:rPr>
                        <a:t>йўналтирилган</a:t>
                      </a:r>
                      <a:r>
                        <a:rPr lang="ru-RU" sz="1300" dirty="0">
                          <a:effectLst/>
                        </a:rPr>
                        <a:t> товар </a:t>
                      </a:r>
                      <a:r>
                        <a:rPr lang="ru-RU" sz="1300" dirty="0" err="1">
                          <a:effectLst/>
                        </a:rPr>
                        <a:t>хўжалиги</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r h="1470292">
                <a:tc>
                  <a:txBody>
                    <a:bodyPr/>
                    <a:lstStyle/>
                    <a:p>
                      <a:pPr indent="449580" algn="ctr">
                        <a:spcAft>
                          <a:spcPts val="0"/>
                        </a:spcAft>
                      </a:pPr>
                      <a:r>
                        <a:rPr lang="ru-RU" sz="1300">
                          <a:effectLst/>
                        </a:rPr>
                        <a:t>5.</a:t>
                      </a:r>
                      <a:endParaRPr lang="ru-RU" sz="1600">
                        <a:effectLst/>
                        <a:latin typeface="Bodo_uzb"/>
                        <a:ea typeface="Times New Roman" panose="02020603050405020304" pitchFamily="18" charset="0"/>
                        <a:cs typeface="Bodo_uzb"/>
                      </a:endParaRPr>
                    </a:p>
                  </a:txBody>
                  <a:tcPr marL="68580" marR="68580" marT="0" marB="0"/>
                </a:tc>
                <a:tc>
                  <a:txBody>
                    <a:bodyPr/>
                    <a:lstStyle/>
                    <a:p>
                      <a:pPr indent="449580" algn="l">
                        <a:spcAft>
                          <a:spcPts val="0"/>
                        </a:spcAft>
                      </a:pPr>
                      <a:r>
                        <a:rPr lang="ru-RU" sz="1300">
                          <a:effectLst/>
                        </a:rPr>
                        <a:t>Мулкий муносабатлар жиҳатидан</a:t>
                      </a:r>
                      <a:endParaRPr lang="ru-RU" sz="1600">
                        <a:effectLst/>
                        <a:latin typeface="Bodo_uzb"/>
                        <a:ea typeface="Times New Roman" panose="02020603050405020304" pitchFamily="18" charset="0"/>
                        <a:cs typeface="Bodo_uzb"/>
                      </a:endParaRPr>
                    </a:p>
                  </a:txBody>
                  <a:tcPr marL="68580" marR="68580" marT="0" marB="0"/>
                </a:tc>
                <a:tc>
                  <a:txBody>
                    <a:bodyPr/>
                    <a:lstStyle/>
                    <a:p>
                      <a:pPr marL="342900" lvl="0" indent="-342900" algn="just">
                        <a:spcAft>
                          <a:spcPts val="0"/>
                        </a:spcAft>
                        <a:buSzPts val="1400"/>
                        <a:buFont typeface="Virtec Times New Roman Uz"/>
                        <a:buChar char="-"/>
                        <a:tabLst>
                          <a:tab pos="187325" algn="l"/>
                          <a:tab pos="1160780" algn="l"/>
                        </a:tabLst>
                      </a:pPr>
                      <a:r>
                        <a:rPr lang="ru-RU" sz="1300" dirty="0" err="1">
                          <a:effectLst/>
                        </a:rPr>
                        <a:t>ишлаб</a:t>
                      </a:r>
                      <a:r>
                        <a:rPr lang="ru-RU" sz="1300" dirty="0">
                          <a:effectLst/>
                        </a:rPr>
                        <a:t> </a:t>
                      </a:r>
                      <a:r>
                        <a:rPr lang="ru-RU" sz="1300" dirty="0" err="1">
                          <a:effectLst/>
                        </a:rPr>
                        <a:t>чиқариш</a:t>
                      </a:r>
                      <a:r>
                        <a:rPr lang="ru-RU" sz="1300" dirty="0">
                          <a:effectLst/>
                        </a:rPr>
                        <a:t> </a:t>
                      </a:r>
                      <a:r>
                        <a:rPr lang="ru-RU" sz="1300" dirty="0" err="1">
                          <a:effectLst/>
                        </a:rPr>
                        <a:t>воситаларига</a:t>
                      </a:r>
                      <a:r>
                        <a:rPr lang="ru-RU" sz="1300" dirty="0">
                          <a:effectLst/>
                        </a:rPr>
                        <a:t> </a:t>
                      </a:r>
                      <a:r>
                        <a:rPr lang="ru-RU" sz="1300" dirty="0" err="1">
                          <a:effectLst/>
                        </a:rPr>
                        <a:t>хусусий</a:t>
                      </a:r>
                      <a:r>
                        <a:rPr lang="ru-RU" sz="1300" dirty="0">
                          <a:effectLst/>
                        </a:rPr>
                        <a:t> </a:t>
                      </a:r>
                      <a:r>
                        <a:rPr lang="ru-RU" sz="1300" dirty="0" err="1">
                          <a:effectLst/>
                        </a:rPr>
                        <a:t>мулкчилик</a:t>
                      </a:r>
                      <a:r>
                        <a:rPr lang="ru-RU" sz="1300" dirty="0">
                          <a:effectLst/>
                        </a:rPr>
                        <a:t>;</a:t>
                      </a:r>
                      <a:endParaRPr lang="ru-RU" sz="1200" dirty="0">
                        <a:effectLst/>
                      </a:endParaRPr>
                    </a:p>
                    <a:p>
                      <a:pPr marL="342900" lvl="0" indent="-342900" algn="just">
                        <a:spcAft>
                          <a:spcPts val="0"/>
                        </a:spcAft>
                        <a:buSzPts val="1400"/>
                        <a:buFont typeface="Virtec Times New Roman Uz"/>
                        <a:buChar char="-"/>
                        <a:tabLst>
                          <a:tab pos="109220" algn="l"/>
                        </a:tabLst>
                      </a:pPr>
                      <a:r>
                        <a:rPr lang="ru-RU" sz="1300" dirty="0">
                          <a:effectLst/>
                        </a:rPr>
                        <a:t> ер </a:t>
                      </a:r>
                      <a:r>
                        <a:rPr lang="ru-RU" sz="1300" dirty="0" err="1">
                          <a:effectLst/>
                        </a:rPr>
                        <a:t>майдони</a:t>
                      </a:r>
                      <a:r>
                        <a:rPr lang="ru-RU" sz="1300" dirty="0">
                          <a:effectLst/>
                        </a:rPr>
                        <a:t> </a:t>
                      </a:r>
                      <a:r>
                        <a:rPr lang="ru-RU" sz="1300" dirty="0" err="1">
                          <a:effectLst/>
                        </a:rPr>
                        <a:t>узоқ</a:t>
                      </a:r>
                      <a:r>
                        <a:rPr lang="ru-RU" sz="1300" dirty="0">
                          <a:effectLst/>
                        </a:rPr>
                        <a:t> </a:t>
                      </a:r>
                      <a:r>
                        <a:rPr lang="ru-RU" sz="1300" dirty="0" err="1">
                          <a:effectLst/>
                        </a:rPr>
                        <a:t>муддатли</a:t>
                      </a:r>
                      <a:r>
                        <a:rPr lang="ru-RU" sz="1300" dirty="0">
                          <a:effectLst/>
                        </a:rPr>
                        <a:t> </a:t>
                      </a:r>
                      <a:r>
                        <a:rPr lang="ru-RU" sz="1300" dirty="0" err="1">
                          <a:effectLst/>
                        </a:rPr>
                        <a:t>ижарага</a:t>
                      </a:r>
                      <a:r>
                        <a:rPr lang="ru-RU" sz="1300" dirty="0">
                          <a:effectLst/>
                        </a:rPr>
                        <a:t> (</a:t>
                      </a:r>
                      <a:r>
                        <a:rPr lang="ru-RU" sz="1300" dirty="0" err="1">
                          <a:effectLst/>
                        </a:rPr>
                        <a:t>энг</a:t>
                      </a:r>
                      <a:r>
                        <a:rPr lang="ru-RU" sz="1300" dirty="0">
                          <a:effectLst/>
                        </a:rPr>
                        <a:t> </a:t>
                      </a:r>
                      <a:r>
                        <a:rPr lang="ru-RU" sz="1300" dirty="0" err="1">
                          <a:effectLst/>
                        </a:rPr>
                        <a:t>камида</a:t>
                      </a:r>
                      <a:r>
                        <a:rPr lang="ru-RU" sz="1300" dirty="0">
                          <a:effectLst/>
                        </a:rPr>
                        <a:t> </a:t>
                      </a:r>
                      <a:r>
                        <a:rPr lang="uz-Cyrl-UZ" sz="1300" dirty="0">
                          <a:effectLst/>
                        </a:rPr>
                        <a:t>30 </a:t>
                      </a:r>
                      <a:r>
                        <a:rPr lang="ru-RU" sz="1300" dirty="0" err="1">
                          <a:effectLst/>
                        </a:rPr>
                        <a:t>йилдан</a:t>
                      </a:r>
                      <a:r>
                        <a:rPr lang="ru-RU" sz="1300" dirty="0">
                          <a:effectLst/>
                        </a:rPr>
                        <a:t> </a:t>
                      </a:r>
                      <a:r>
                        <a:rPr lang="ru-RU" sz="1300" dirty="0" err="1">
                          <a:effectLst/>
                        </a:rPr>
                        <a:t>узоғи</a:t>
                      </a:r>
                      <a:r>
                        <a:rPr lang="ru-RU" sz="1300" dirty="0">
                          <a:effectLst/>
                        </a:rPr>
                        <a:t> </a:t>
                      </a:r>
                      <a:r>
                        <a:rPr lang="ru-RU" sz="1300" dirty="0" err="1">
                          <a:effectLst/>
                        </a:rPr>
                        <a:t>билан</a:t>
                      </a:r>
                      <a:r>
                        <a:rPr lang="ru-RU" sz="1300" dirty="0">
                          <a:effectLst/>
                        </a:rPr>
                        <a:t> 50 </a:t>
                      </a:r>
                      <a:r>
                        <a:rPr lang="ru-RU" sz="1300" dirty="0" err="1">
                          <a:effectLst/>
                        </a:rPr>
                        <a:t>йилгача</a:t>
                      </a:r>
                      <a:r>
                        <a:rPr lang="ru-RU" sz="1300" dirty="0">
                          <a:effectLst/>
                        </a:rPr>
                        <a:t>) </a:t>
                      </a:r>
                      <a:r>
                        <a:rPr lang="ru-RU" sz="1300" dirty="0" err="1">
                          <a:effectLst/>
                        </a:rPr>
                        <a:t>берилади</a:t>
                      </a:r>
                      <a:r>
                        <a:rPr lang="ru-RU" sz="1300" dirty="0">
                          <a:effectLst/>
                        </a:rPr>
                        <a:t>, </a:t>
                      </a:r>
                      <a:r>
                        <a:rPr lang="ru-RU" sz="1300" dirty="0" err="1">
                          <a:effectLst/>
                        </a:rPr>
                        <a:t>ижара</a:t>
                      </a:r>
                      <a:r>
                        <a:rPr lang="ru-RU" sz="1300" dirty="0">
                          <a:effectLst/>
                        </a:rPr>
                        <a:t> </a:t>
                      </a:r>
                      <a:r>
                        <a:rPr lang="ru-RU" sz="1300" dirty="0" err="1">
                          <a:effectLst/>
                        </a:rPr>
                        <a:t>муддатида</a:t>
                      </a:r>
                      <a:r>
                        <a:rPr lang="ru-RU" sz="1300" dirty="0">
                          <a:effectLst/>
                        </a:rPr>
                        <a:t> </a:t>
                      </a:r>
                      <a:r>
                        <a:rPr lang="ru-RU" sz="1300" dirty="0" err="1">
                          <a:effectLst/>
                        </a:rPr>
                        <a:t>ижара</a:t>
                      </a:r>
                      <a:r>
                        <a:rPr lang="ru-RU" sz="1300" dirty="0">
                          <a:effectLst/>
                        </a:rPr>
                        <a:t> </a:t>
                      </a:r>
                      <a:r>
                        <a:rPr lang="ru-RU" sz="1300" dirty="0" err="1">
                          <a:effectLst/>
                        </a:rPr>
                        <a:t>ҳуқуқини</a:t>
                      </a:r>
                      <a:r>
                        <a:rPr lang="ru-RU" sz="1300" dirty="0">
                          <a:effectLst/>
                        </a:rPr>
                        <a:t> </a:t>
                      </a:r>
                      <a:r>
                        <a:rPr lang="ru-RU" sz="1300" dirty="0" err="1">
                          <a:effectLst/>
                        </a:rPr>
                        <a:t>мерос</a:t>
                      </a:r>
                      <a:r>
                        <a:rPr lang="ru-RU" sz="1300" dirty="0">
                          <a:effectLst/>
                        </a:rPr>
                        <a:t> </a:t>
                      </a:r>
                      <a:r>
                        <a:rPr lang="ru-RU" sz="1300" dirty="0" err="1">
                          <a:effectLst/>
                        </a:rPr>
                        <a:t>қилиб</a:t>
                      </a:r>
                      <a:r>
                        <a:rPr lang="ru-RU" sz="1300" dirty="0">
                          <a:effectLst/>
                        </a:rPr>
                        <a:t> </a:t>
                      </a:r>
                      <a:r>
                        <a:rPr lang="ru-RU" sz="1300" dirty="0" err="1">
                          <a:effectLst/>
                        </a:rPr>
                        <a:t>қолдириш</a:t>
                      </a:r>
                      <a:r>
                        <a:rPr lang="ru-RU" sz="1300" dirty="0">
                          <a:effectLst/>
                        </a:rPr>
                        <a:t> </a:t>
                      </a:r>
                      <a:r>
                        <a:rPr lang="ru-RU" sz="1300" dirty="0" err="1">
                          <a:effectLst/>
                        </a:rPr>
                        <a:t>мумкин</a:t>
                      </a:r>
                      <a:r>
                        <a:rPr lang="uz-Cyrl-UZ" sz="1300" dirty="0">
                          <a:effectLst/>
                        </a:rPr>
                        <a:t>.</a:t>
                      </a:r>
                      <a:endParaRPr lang="ru-RU" sz="12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 xmlns:p14="http://schemas.microsoft.com/office/powerpoint/2010/main" val="4582571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609601"/>
            <a:ext cx="8596668" cy="5431762"/>
          </a:xfrm>
        </p:spPr>
        <p:txBody>
          <a:bodyPr/>
          <a:lstStyle/>
          <a:p>
            <a:r>
              <a:rPr lang="ru-RU" dirty="0" smtClean="0"/>
              <a:t>Фермер </a:t>
            </a:r>
            <a:r>
              <a:rPr lang="ru-RU" dirty="0" err="1"/>
              <a:t>хўжалигида</a:t>
            </a:r>
            <a:r>
              <a:rPr lang="ru-RU" dirty="0"/>
              <a:t> </a:t>
            </a:r>
            <a:r>
              <a:rPr lang="ru-RU" dirty="0" err="1"/>
              <a:t>мулк</a:t>
            </a:r>
            <a:r>
              <a:rPr lang="ru-RU" dirty="0"/>
              <a:t> </a:t>
            </a:r>
            <a:r>
              <a:rPr lang="ru-RU" dirty="0" err="1"/>
              <a:t>эгалиги</a:t>
            </a:r>
            <a:r>
              <a:rPr lang="ru-RU" dirty="0"/>
              <a:t> </a:t>
            </a:r>
            <a:r>
              <a:rPr lang="ru-RU" dirty="0" err="1"/>
              <a:t>ҳуқуқи</a:t>
            </a:r>
            <a:r>
              <a:rPr lang="ru-RU" dirty="0"/>
              <a:t> </a:t>
            </a:r>
            <a:r>
              <a:rPr lang="ru-RU" dirty="0" err="1"/>
              <a:t>алоҳида</a:t>
            </a:r>
            <a:r>
              <a:rPr lang="ru-RU" dirty="0"/>
              <a:t> </a:t>
            </a:r>
            <a:r>
              <a:rPr lang="ru-RU" dirty="0" err="1"/>
              <a:t>хусусиятга</a:t>
            </a:r>
            <a:r>
              <a:rPr lang="ru-RU" dirty="0"/>
              <a:t> </a:t>
            </a:r>
            <a:r>
              <a:rPr lang="ru-RU" dirty="0" err="1"/>
              <a:t>эга</a:t>
            </a:r>
            <a:r>
              <a:rPr lang="ru-RU" dirty="0"/>
              <a:t>. Фермер </a:t>
            </a:r>
            <a:r>
              <a:rPr lang="ru-RU" dirty="0" err="1"/>
              <a:t>хўжалигидаги</a:t>
            </a:r>
            <a:r>
              <a:rPr lang="ru-RU" dirty="0"/>
              <a:t> мол-</a:t>
            </a:r>
            <a:r>
              <a:rPr lang="ru-RU" dirty="0" err="1"/>
              <a:t>мулк</a:t>
            </a:r>
            <a:r>
              <a:rPr lang="ru-RU" dirty="0"/>
              <a:t> шу </a:t>
            </a:r>
            <a:r>
              <a:rPr lang="ru-RU" dirty="0" err="1"/>
              <a:t>хўжалик</a:t>
            </a:r>
            <a:r>
              <a:rPr lang="ru-RU" dirty="0"/>
              <a:t> </a:t>
            </a:r>
            <a:r>
              <a:rPr lang="ru-RU" dirty="0" err="1"/>
              <a:t>аъзоларининг</a:t>
            </a:r>
            <a:r>
              <a:rPr lang="ru-RU" dirty="0"/>
              <a:t> </a:t>
            </a:r>
            <a:r>
              <a:rPr lang="ru-RU" dirty="0" err="1"/>
              <a:t>хусусий</a:t>
            </a:r>
            <a:r>
              <a:rPr lang="ru-RU" dirty="0"/>
              <a:t> </a:t>
            </a:r>
            <a:r>
              <a:rPr lang="ru-RU" dirty="0" err="1"/>
              <a:t>мулки</a:t>
            </a:r>
            <a:r>
              <a:rPr lang="ru-RU" dirty="0"/>
              <a:t> </a:t>
            </a:r>
            <a:r>
              <a:rPr lang="ru-RU" dirty="0" err="1"/>
              <a:t>бўлганлиги</a:t>
            </a:r>
            <a:r>
              <a:rPr lang="ru-RU" dirty="0"/>
              <a:t> </a:t>
            </a:r>
            <a:r>
              <a:rPr lang="ru-RU" dirty="0" err="1"/>
              <a:t>туфайли</a:t>
            </a:r>
            <a:r>
              <a:rPr lang="ru-RU" dirty="0"/>
              <a:t>, улар </a:t>
            </a:r>
            <a:r>
              <a:rPr lang="ru-RU" dirty="0" err="1"/>
              <a:t>бу</a:t>
            </a:r>
            <a:r>
              <a:rPr lang="ru-RU" dirty="0"/>
              <a:t> </a:t>
            </a:r>
            <a:r>
              <a:rPr lang="ru-RU" dirty="0" err="1"/>
              <a:t>мулкни</a:t>
            </a:r>
            <a:r>
              <a:rPr lang="ru-RU" dirty="0"/>
              <a:t> </a:t>
            </a:r>
            <a:r>
              <a:rPr lang="ru-RU" dirty="0" err="1"/>
              <a:t>яхши</a:t>
            </a:r>
            <a:r>
              <a:rPr lang="ru-RU" dirty="0"/>
              <a:t> </a:t>
            </a:r>
            <a:r>
              <a:rPr lang="ru-RU" dirty="0" err="1"/>
              <a:t>сақланиши</a:t>
            </a:r>
            <a:r>
              <a:rPr lang="ru-RU" dirty="0"/>
              <a:t> </a:t>
            </a:r>
            <a:r>
              <a:rPr lang="ru-RU" dirty="0" err="1"/>
              <a:t>ва</a:t>
            </a:r>
            <a:r>
              <a:rPr lang="ru-RU" dirty="0"/>
              <a:t> </a:t>
            </a:r>
            <a:r>
              <a:rPr lang="ru-RU" dirty="0" err="1"/>
              <a:t>кўпайиб</a:t>
            </a:r>
            <a:r>
              <a:rPr lang="ru-RU" dirty="0"/>
              <a:t> </a:t>
            </a:r>
            <a:r>
              <a:rPr lang="ru-RU" dirty="0" err="1"/>
              <a:t>боришидан</a:t>
            </a:r>
            <a:r>
              <a:rPr lang="ru-RU" dirty="0"/>
              <a:t> </a:t>
            </a:r>
            <a:r>
              <a:rPr lang="ru-RU" dirty="0" err="1"/>
              <a:t>манфаатдордирлар</a:t>
            </a:r>
            <a:r>
              <a:rPr lang="ru-RU" dirty="0"/>
              <a:t>. </a:t>
            </a:r>
            <a:r>
              <a:rPr lang="ru-RU" dirty="0" err="1"/>
              <a:t>Бу</a:t>
            </a:r>
            <a:r>
              <a:rPr lang="ru-RU" dirty="0"/>
              <a:t> </a:t>
            </a:r>
            <a:r>
              <a:rPr lang="ru-RU" dirty="0" err="1"/>
              <a:t>эса</a:t>
            </a:r>
            <a:r>
              <a:rPr lang="ru-RU" dirty="0"/>
              <a:t> </a:t>
            </a:r>
            <a:r>
              <a:rPr lang="ru-RU" dirty="0" err="1"/>
              <a:t>фермерларда</a:t>
            </a:r>
            <a:r>
              <a:rPr lang="ru-RU" dirty="0"/>
              <a:t> </a:t>
            </a:r>
            <a:r>
              <a:rPr lang="ru-RU" dirty="0" err="1"/>
              <a:t>мулкдан</a:t>
            </a:r>
            <a:r>
              <a:rPr lang="ru-RU" dirty="0"/>
              <a:t> </a:t>
            </a:r>
            <a:r>
              <a:rPr lang="ru-RU" dirty="0" err="1"/>
              <a:t>оқилона</a:t>
            </a:r>
            <a:r>
              <a:rPr lang="ru-RU" dirty="0"/>
              <a:t> </a:t>
            </a:r>
            <a:r>
              <a:rPr lang="ru-RU" dirty="0" err="1"/>
              <a:t>фойдаланиш</a:t>
            </a:r>
            <a:r>
              <a:rPr lang="ru-RU" dirty="0"/>
              <a:t> </a:t>
            </a:r>
            <a:r>
              <a:rPr lang="ru-RU" dirty="0" err="1"/>
              <a:t>кўникмасини</a:t>
            </a:r>
            <a:r>
              <a:rPr lang="ru-RU" dirty="0"/>
              <a:t> </a:t>
            </a:r>
            <a:r>
              <a:rPr lang="ru-RU" dirty="0" err="1"/>
              <a:t>ҳосил</a:t>
            </a:r>
            <a:r>
              <a:rPr lang="ru-RU" dirty="0"/>
              <a:t> </a:t>
            </a:r>
            <a:r>
              <a:rPr lang="ru-RU" dirty="0" err="1"/>
              <a:t>қилади</a:t>
            </a:r>
            <a:r>
              <a:rPr lang="ru-RU" dirty="0"/>
              <a:t>. Ер </a:t>
            </a:r>
            <a:r>
              <a:rPr lang="ru-RU" dirty="0" err="1"/>
              <a:t>майдонининг</a:t>
            </a:r>
            <a:r>
              <a:rPr lang="ru-RU" dirty="0"/>
              <a:t> 50 </a:t>
            </a:r>
            <a:r>
              <a:rPr lang="ru-RU" dirty="0" err="1"/>
              <a:t>йилгача</a:t>
            </a:r>
            <a:r>
              <a:rPr lang="ru-RU" dirty="0"/>
              <a:t> </a:t>
            </a:r>
            <a:r>
              <a:rPr lang="ru-RU" dirty="0" err="1"/>
              <a:t>муддат</a:t>
            </a:r>
            <a:r>
              <a:rPr lang="ru-RU" dirty="0"/>
              <a:t> </a:t>
            </a:r>
            <a:r>
              <a:rPr lang="ru-RU" dirty="0" err="1"/>
              <a:t>билан</a:t>
            </a:r>
            <a:r>
              <a:rPr lang="ru-RU" dirty="0"/>
              <a:t> </a:t>
            </a:r>
            <a:r>
              <a:rPr lang="ru-RU" dirty="0" err="1"/>
              <a:t>ижарага</a:t>
            </a:r>
            <a:r>
              <a:rPr lang="ru-RU" dirty="0"/>
              <a:t>, </a:t>
            </a:r>
            <a:r>
              <a:rPr lang="ru-RU" dirty="0" err="1"/>
              <a:t>ижара</a:t>
            </a:r>
            <a:r>
              <a:rPr lang="ru-RU" dirty="0"/>
              <a:t> </a:t>
            </a:r>
            <a:r>
              <a:rPr lang="ru-RU" dirty="0" err="1"/>
              <a:t>муддатида</a:t>
            </a:r>
            <a:r>
              <a:rPr lang="ru-RU" dirty="0"/>
              <a:t> </a:t>
            </a:r>
            <a:r>
              <a:rPr lang="ru-RU" dirty="0" err="1"/>
              <a:t>ижара</a:t>
            </a:r>
            <a:r>
              <a:rPr lang="ru-RU" dirty="0"/>
              <a:t> </a:t>
            </a:r>
            <a:r>
              <a:rPr lang="ru-RU" dirty="0" err="1"/>
              <a:t>ҳуқуқини</a:t>
            </a:r>
            <a:r>
              <a:rPr lang="ru-RU" dirty="0"/>
              <a:t> </a:t>
            </a:r>
            <a:r>
              <a:rPr lang="ru-RU" dirty="0" err="1"/>
              <a:t>мерос</a:t>
            </a:r>
            <a:r>
              <a:rPr lang="ru-RU" dirty="0"/>
              <a:t> </a:t>
            </a:r>
            <a:r>
              <a:rPr lang="ru-RU" dirty="0" err="1"/>
              <a:t>қилиб</a:t>
            </a:r>
            <a:r>
              <a:rPr lang="ru-RU" dirty="0"/>
              <a:t> </a:t>
            </a:r>
            <a:r>
              <a:rPr lang="ru-RU" dirty="0" err="1"/>
              <a:t>қолдириш</a:t>
            </a:r>
            <a:r>
              <a:rPr lang="ru-RU" dirty="0"/>
              <a:t> </a:t>
            </a:r>
            <a:r>
              <a:rPr lang="ru-RU" dirty="0" err="1"/>
              <a:t>билан</a:t>
            </a:r>
            <a:r>
              <a:rPr lang="ru-RU" dirty="0"/>
              <a:t>  </a:t>
            </a:r>
            <a:r>
              <a:rPr lang="ru-RU" dirty="0" err="1"/>
              <a:t>берилиши</a:t>
            </a:r>
            <a:r>
              <a:rPr lang="ru-RU" dirty="0"/>
              <a:t> </a:t>
            </a:r>
            <a:r>
              <a:rPr lang="ru-RU" dirty="0" err="1"/>
              <a:t>эса</a:t>
            </a:r>
            <a:r>
              <a:rPr lang="ru-RU" dirty="0"/>
              <a:t> ер </a:t>
            </a:r>
            <a:r>
              <a:rPr lang="ru-RU" dirty="0" err="1"/>
              <a:t>ресурсларидан</a:t>
            </a:r>
            <a:r>
              <a:rPr lang="ru-RU" dirty="0"/>
              <a:t> </a:t>
            </a:r>
            <a:r>
              <a:rPr lang="ru-RU" dirty="0" err="1"/>
              <a:t>унумли</a:t>
            </a:r>
            <a:r>
              <a:rPr lang="ru-RU" dirty="0"/>
              <a:t> </a:t>
            </a:r>
            <a:r>
              <a:rPr lang="ru-RU" dirty="0" err="1"/>
              <a:t>фойдаланиш</a:t>
            </a:r>
            <a:r>
              <a:rPr lang="ru-RU" dirty="0"/>
              <a:t>, </a:t>
            </a:r>
            <a:r>
              <a:rPr lang="ru-RU" dirty="0" err="1"/>
              <a:t>тупроқ</a:t>
            </a:r>
            <a:r>
              <a:rPr lang="ru-RU" dirty="0"/>
              <a:t> </a:t>
            </a:r>
            <a:r>
              <a:rPr lang="ru-RU" dirty="0" err="1"/>
              <a:t>таркиби</a:t>
            </a:r>
            <a:r>
              <a:rPr lang="ru-RU" dirty="0"/>
              <a:t> </a:t>
            </a:r>
            <a:r>
              <a:rPr lang="ru-RU" dirty="0" err="1"/>
              <a:t>ва</a:t>
            </a:r>
            <a:r>
              <a:rPr lang="ru-RU" dirty="0"/>
              <a:t> </a:t>
            </a:r>
            <a:r>
              <a:rPr lang="ru-RU" dirty="0" err="1"/>
              <a:t>ҳосилдорлигини</a:t>
            </a:r>
            <a:r>
              <a:rPr lang="ru-RU" dirty="0"/>
              <a:t> </a:t>
            </a:r>
            <a:r>
              <a:rPr lang="ru-RU" dirty="0" err="1"/>
              <a:t>муттасил</a:t>
            </a:r>
            <a:r>
              <a:rPr lang="ru-RU" dirty="0"/>
              <a:t> </a:t>
            </a:r>
            <a:r>
              <a:rPr lang="ru-RU" dirty="0" err="1"/>
              <a:t>ошириб</a:t>
            </a:r>
            <a:r>
              <a:rPr lang="ru-RU" dirty="0"/>
              <a:t> </a:t>
            </a:r>
            <a:r>
              <a:rPr lang="ru-RU" dirty="0" err="1"/>
              <a:t>боришга</a:t>
            </a:r>
            <a:r>
              <a:rPr lang="ru-RU" dirty="0"/>
              <a:t> </a:t>
            </a:r>
            <a:r>
              <a:rPr lang="ru-RU" dirty="0" err="1"/>
              <a:t>рағбат</a:t>
            </a:r>
            <a:r>
              <a:rPr lang="ru-RU" dirty="0"/>
              <a:t> </a:t>
            </a:r>
            <a:r>
              <a:rPr lang="ru-RU" dirty="0" err="1"/>
              <a:t>яратади</a:t>
            </a:r>
            <a:r>
              <a:rPr lang="ru-RU" dirty="0" smtClean="0"/>
              <a:t>.</a:t>
            </a:r>
            <a:endParaRPr lang="en-US" dirty="0" smtClean="0"/>
          </a:p>
          <a:p>
            <a:r>
              <a:rPr lang="ru-RU" dirty="0" smtClean="0"/>
              <a:t>Фермер </a:t>
            </a:r>
            <a:r>
              <a:rPr lang="ru-RU" dirty="0" err="1"/>
              <a:t>алоҳида</a:t>
            </a:r>
            <a:r>
              <a:rPr lang="ru-RU" dirty="0"/>
              <a:t>  </a:t>
            </a:r>
            <a:r>
              <a:rPr lang="ru-RU" dirty="0" err="1"/>
              <a:t>статусга</a:t>
            </a:r>
            <a:r>
              <a:rPr lang="ru-RU" dirty="0"/>
              <a:t> </a:t>
            </a:r>
            <a:r>
              <a:rPr lang="ru-RU" dirty="0" err="1"/>
              <a:t>эга</a:t>
            </a:r>
            <a:r>
              <a:rPr lang="ru-RU" dirty="0"/>
              <a:t> </a:t>
            </a:r>
            <a:r>
              <a:rPr lang="ru-RU" dirty="0" err="1"/>
              <a:t>шахс</a:t>
            </a:r>
            <a:r>
              <a:rPr lang="ru-RU" dirty="0"/>
              <a:t> </a:t>
            </a:r>
            <a:r>
              <a:rPr lang="ru-RU" dirty="0" err="1"/>
              <a:t>сифатида</a:t>
            </a:r>
            <a:r>
              <a:rPr lang="ru-RU" dirty="0"/>
              <a:t> </a:t>
            </a:r>
            <a:r>
              <a:rPr lang="ru-RU" dirty="0" err="1"/>
              <a:t>юзага</a:t>
            </a:r>
            <a:r>
              <a:rPr lang="ru-RU" dirty="0"/>
              <a:t> </a:t>
            </a:r>
            <a:r>
              <a:rPr lang="ru-RU" dirty="0" err="1"/>
              <a:t>чиқади</a:t>
            </a:r>
            <a:r>
              <a:rPr lang="ru-RU" dirty="0"/>
              <a:t>, </a:t>
            </a:r>
            <a:r>
              <a:rPr lang="ru-RU" dirty="0" err="1"/>
              <a:t>яъни</a:t>
            </a:r>
            <a:r>
              <a:rPr lang="ru-RU" dirty="0"/>
              <a:t> бунда </a:t>
            </a:r>
            <a:r>
              <a:rPr lang="ru-RU" dirty="0" err="1"/>
              <a:t>ўз</a:t>
            </a:r>
            <a:r>
              <a:rPr lang="ru-RU" dirty="0"/>
              <a:t> </a:t>
            </a:r>
            <a:r>
              <a:rPr lang="ru-RU" dirty="0" err="1"/>
              <a:t>меҳнати</a:t>
            </a:r>
            <a:r>
              <a:rPr lang="ru-RU" dirty="0"/>
              <a:t> </a:t>
            </a:r>
            <a:r>
              <a:rPr lang="ru-RU" dirty="0" err="1"/>
              <a:t>билан</a:t>
            </a:r>
            <a:r>
              <a:rPr lang="ru-RU" dirty="0"/>
              <a:t> </a:t>
            </a:r>
            <a:r>
              <a:rPr lang="ru-RU" dirty="0" err="1"/>
              <a:t>ишлаб</a:t>
            </a:r>
            <a:r>
              <a:rPr lang="ru-RU" dirty="0"/>
              <a:t> </a:t>
            </a:r>
            <a:r>
              <a:rPr lang="ru-RU" dirty="0" err="1"/>
              <a:t>чиқариш</a:t>
            </a:r>
            <a:r>
              <a:rPr lang="ru-RU" dirty="0"/>
              <a:t> </a:t>
            </a:r>
            <a:r>
              <a:rPr lang="ru-RU" dirty="0" err="1"/>
              <a:t>жараёнида</a:t>
            </a:r>
            <a:r>
              <a:rPr lang="ru-RU" dirty="0"/>
              <a:t> </a:t>
            </a:r>
            <a:r>
              <a:rPr lang="ru-RU" dirty="0" err="1"/>
              <a:t>иштирок</a:t>
            </a:r>
            <a:r>
              <a:rPr lang="ru-RU" dirty="0"/>
              <a:t> </a:t>
            </a:r>
            <a:r>
              <a:rPr lang="ru-RU" dirty="0" err="1"/>
              <a:t>этувчи</a:t>
            </a:r>
            <a:r>
              <a:rPr lang="ru-RU" dirty="0"/>
              <a:t> </a:t>
            </a:r>
            <a:r>
              <a:rPr lang="ru-RU" dirty="0" err="1"/>
              <a:t>меҳнаткаш</a:t>
            </a:r>
            <a:r>
              <a:rPr lang="ru-RU" dirty="0"/>
              <a:t>, </a:t>
            </a:r>
            <a:r>
              <a:rPr lang="ru-RU" dirty="0" err="1"/>
              <a:t>юқори</a:t>
            </a:r>
            <a:r>
              <a:rPr lang="ru-RU" dirty="0"/>
              <a:t> </a:t>
            </a:r>
            <a:r>
              <a:rPr lang="ru-RU" dirty="0" err="1"/>
              <a:t>фойда</a:t>
            </a:r>
            <a:r>
              <a:rPr lang="ru-RU" dirty="0"/>
              <a:t> </a:t>
            </a:r>
            <a:r>
              <a:rPr lang="ru-RU" dirty="0" err="1"/>
              <a:t>олишни</a:t>
            </a:r>
            <a:r>
              <a:rPr lang="ru-RU" dirty="0"/>
              <a:t> </a:t>
            </a:r>
            <a:r>
              <a:rPr lang="ru-RU" dirty="0" err="1"/>
              <a:t>кўзлаб</a:t>
            </a:r>
            <a:r>
              <a:rPr lang="ru-RU" dirty="0"/>
              <a:t> </a:t>
            </a:r>
            <a:r>
              <a:rPr lang="ru-RU" dirty="0" err="1"/>
              <a:t>ўз</a:t>
            </a:r>
            <a:r>
              <a:rPr lang="ru-RU" dirty="0"/>
              <a:t> мол-</a:t>
            </a:r>
            <a:r>
              <a:rPr lang="ru-RU" dirty="0" err="1"/>
              <a:t>мулкини</a:t>
            </a:r>
            <a:r>
              <a:rPr lang="ru-RU" dirty="0"/>
              <a:t> </a:t>
            </a:r>
            <a:r>
              <a:rPr lang="ru-RU" dirty="0" err="1"/>
              <a:t>таваккалчилик</a:t>
            </a:r>
            <a:r>
              <a:rPr lang="ru-RU" dirty="0"/>
              <a:t> </a:t>
            </a:r>
            <a:r>
              <a:rPr lang="ru-RU" dirty="0" err="1"/>
              <a:t>асосида</a:t>
            </a:r>
            <a:r>
              <a:rPr lang="ru-RU" dirty="0"/>
              <a:t> </a:t>
            </a:r>
            <a:r>
              <a:rPr lang="ru-RU" dirty="0" err="1"/>
              <a:t>ишлаб</a:t>
            </a:r>
            <a:r>
              <a:rPr lang="ru-RU" dirty="0"/>
              <a:t> </a:t>
            </a:r>
            <a:r>
              <a:rPr lang="ru-RU" dirty="0" err="1"/>
              <a:t>чиқаришга</a:t>
            </a:r>
            <a:r>
              <a:rPr lang="ru-RU" dirty="0"/>
              <a:t> </a:t>
            </a:r>
            <a:r>
              <a:rPr lang="ru-RU" dirty="0" err="1"/>
              <a:t>жалб</a:t>
            </a:r>
            <a:r>
              <a:rPr lang="ru-RU" dirty="0"/>
              <a:t> </a:t>
            </a:r>
            <a:r>
              <a:rPr lang="ru-RU" dirty="0" err="1"/>
              <a:t>этган</a:t>
            </a:r>
            <a:r>
              <a:rPr lang="ru-RU" dirty="0"/>
              <a:t> </a:t>
            </a:r>
            <a:r>
              <a:rPr lang="ru-RU" dirty="0" err="1"/>
              <a:t>тадбиркор</a:t>
            </a:r>
            <a:r>
              <a:rPr lang="ru-RU" dirty="0"/>
              <a:t> </a:t>
            </a:r>
            <a:r>
              <a:rPr lang="ru-RU" dirty="0" err="1"/>
              <a:t>ва</a:t>
            </a:r>
            <a:r>
              <a:rPr lang="ru-RU" dirty="0"/>
              <a:t> </a:t>
            </a:r>
            <a:r>
              <a:rPr lang="ru-RU" dirty="0" err="1"/>
              <a:t>маълум</a:t>
            </a:r>
            <a:r>
              <a:rPr lang="ru-RU" dirty="0"/>
              <a:t> </a:t>
            </a:r>
            <a:r>
              <a:rPr lang="ru-RU" dirty="0" err="1"/>
              <a:t>бир</a:t>
            </a:r>
            <a:r>
              <a:rPr lang="ru-RU" dirty="0"/>
              <a:t> </a:t>
            </a:r>
            <a:r>
              <a:rPr lang="ru-RU" dirty="0" err="1"/>
              <a:t>интелектуал</a:t>
            </a:r>
            <a:r>
              <a:rPr lang="ru-RU" dirty="0"/>
              <a:t> </a:t>
            </a:r>
            <a:r>
              <a:rPr lang="ru-RU" dirty="0" err="1"/>
              <a:t>қобилиятга</a:t>
            </a:r>
            <a:r>
              <a:rPr lang="ru-RU" dirty="0"/>
              <a:t> </a:t>
            </a:r>
            <a:r>
              <a:rPr lang="ru-RU" dirty="0" err="1"/>
              <a:t>эга</a:t>
            </a:r>
            <a:r>
              <a:rPr lang="ru-RU" dirty="0"/>
              <a:t> </a:t>
            </a:r>
            <a:r>
              <a:rPr lang="ru-RU" dirty="0" err="1"/>
              <a:t>бўлган</a:t>
            </a:r>
            <a:r>
              <a:rPr lang="ru-RU" dirty="0"/>
              <a:t> </a:t>
            </a:r>
            <a:r>
              <a:rPr lang="ru-RU" dirty="0" err="1"/>
              <a:t>бошқарувчи</a:t>
            </a:r>
            <a:r>
              <a:rPr lang="ru-RU" dirty="0"/>
              <a:t> </a:t>
            </a:r>
            <a:r>
              <a:rPr lang="ru-RU" dirty="0" err="1"/>
              <a:t>бир</a:t>
            </a:r>
            <a:r>
              <a:rPr lang="ru-RU" dirty="0"/>
              <a:t> </a:t>
            </a:r>
            <a:r>
              <a:rPr lang="ru-RU" dirty="0" err="1"/>
              <a:t>шахс</a:t>
            </a:r>
            <a:r>
              <a:rPr lang="ru-RU" dirty="0"/>
              <a:t> </a:t>
            </a:r>
            <a:r>
              <a:rPr lang="ru-RU" dirty="0" err="1"/>
              <a:t>тимсолида</a:t>
            </a:r>
            <a:r>
              <a:rPr lang="ru-RU" dirty="0"/>
              <a:t> </a:t>
            </a:r>
            <a:r>
              <a:rPr lang="ru-RU" dirty="0" err="1"/>
              <a:t>мужассамланади</a:t>
            </a:r>
            <a:r>
              <a:rPr lang="ru-RU" dirty="0"/>
              <a:t>.</a:t>
            </a:r>
          </a:p>
          <a:p>
            <a:endParaRPr lang="ru-RU" dirty="0"/>
          </a:p>
          <a:p>
            <a:endParaRPr lang="ru-RU" dirty="0"/>
          </a:p>
        </p:txBody>
      </p:sp>
    </p:spTree>
    <p:extLst>
      <p:ext uri="{BB962C8B-B14F-4D97-AF65-F5344CB8AC3E}">
        <p14:creationId xmlns="" xmlns:p14="http://schemas.microsoft.com/office/powerpoint/2010/main" val="280660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609601"/>
            <a:ext cx="8596668" cy="5431762"/>
          </a:xfrm>
        </p:spPr>
        <p:txBody>
          <a:bodyPr/>
          <a:lstStyle/>
          <a:p>
            <a:r>
              <a:rPr lang="ru-RU" dirty="0" smtClean="0"/>
              <a:t> </a:t>
            </a:r>
            <a:r>
              <a:rPr lang="ru-RU" dirty="0"/>
              <a:t>Фермер </a:t>
            </a:r>
            <a:r>
              <a:rPr lang="ru-RU" dirty="0" err="1"/>
              <a:t>хўжалигида</a:t>
            </a:r>
            <a:r>
              <a:rPr lang="ru-RU" dirty="0"/>
              <a:t> </a:t>
            </a:r>
            <a:r>
              <a:rPr lang="ru-RU" dirty="0" err="1"/>
              <a:t>меҳнатнинг</a:t>
            </a:r>
            <a:r>
              <a:rPr lang="ru-RU" dirty="0"/>
              <a:t> </a:t>
            </a:r>
            <a:r>
              <a:rPr lang="ru-RU" dirty="0" err="1"/>
              <a:t>характери</a:t>
            </a:r>
            <a:r>
              <a:rPr lang="ru-RU" dirty="0"/>
              <a:t> </a:t>
            </a:r>
            <a:r>
              <a:rPr lang="ru-RU" dirty="0" err="1"/>
              <a:t>ҳам</a:t>
            </a:r>
            <a:r>
              <a:rPr lang="ru-RU" dirty="0"/>
              <a:t> </a:t>
            </a:r>
            <a:r>
              <a:rPr lang="ru-RU" dirty="0" err="1"/>
              <a:t>ўзига</a:t>
            </a:r>
            <a:r>
              <a:rPr lang="ru-RU" dirty="0"/>
              <a:t> </a:t>
            </a:r>
            <a:r>
              <a:rPr lang="ru-RU" dirty="0" err="1"/>
              <a:t>хос</a:t>
            </a:r>
            <a:r>
              <a:rPr lang="ru-RU" dirty="0"/>
              <a:t> </a:t>
            </a:r>
            <a:r>
              <a:rPr lang="ru-RU" dirty="0" err="1"/>
              <a:t>хусусият</a:t>
            </a:r>
            <a:r>
              <a:rPr lang="ru-RU" dirty="0"/>
              <a:t> </a:t>
            </a:r>
            <a:r>
              <a:rPr lang="ru-RU" dirty="0" err="1"/>
              <a:t>касб</a:t>
            </a:r>
            <a:r>
              <a:rPr lang="ru-RU" dirty="0"/>
              <a:t> </a:t>
            </a:r>
            <a:r>
              <a:rPr lang="ru-RU" dirty="0" err="1"/>
              <a:t>этади</a:t>
            </a:r>
            <a:r>
              <a:rPr lang="ru-RU" dirty="0"/>
              <a:t>. </a:t>
            </a:r>
            <a:r>
              <a:rPr lang="ru-RU" dirty="0" err="1"/>
              <a:t>Аграр</a:t>
            </a:r>
            <a:r>
              <a:rPr lang="ru-RU" dirty="0"/>
              <a:t> </a:t>
            </a:r>
            <a:r>
              <a:rPr lang="ru-RU" dirty="0" err="1"/>
              <a:t>ишлаб</a:t>
            </a:r>
            <a:r>
              <a:rPr lang="ru-RU" dirty="0"/>
              <a:t> </a:t>
            </a:r>
            <a:r>
              <a:rPr lang="ru-RU" dirty="0" err="1"/>
              <a:t>чиқаришнинг</a:t>
            </a:r>
            <a:r>
              <a:rPr lang="ru-RU" dirty="0"/>
              <a:t> </a:t>
            </a:r>
            <a:r>
              <a:rPr lang="ru-RU" dirty="0" err="1"/>
              <a:t>доимий</a:t>
            </a:r>
            <a:r>
              <a:rPr lang="ru-RU" dirty="0"/>
              <a:t> </a:t>
            </a:r>
            <a:r>
              <a:rPr lang="ru-RU" dirty="0" err="1"/>
              <a:t>равишда</a:t>
            </a:r>
            <a:r>
              <a:rPr lang="ru-RU" dirty="0"/>
              <a:t> </a:t>
            </a:r>
            <a:r>
              <a:rPr lang="ru-RU" dirty="0" err="1"/>
              <a:t>жонли</a:t>
            </a:r>
            <a:r>
              <a:rPr lang="ru-RU" dirty="0"/>
              <a:t> </a:t>
            </a:r>
            <a:r>
              <a:rPr lang="ru-RU" dirty="0" err="1"/>
              <a:t>организмлар</a:t>
            </a:r>
            <a:r>
              <a:rPr lang="ru-RU" dirty="0"/>
              <a:t> </a:t>
            </a:r>
            <a:r>
              <a:rPr lang="ru-RU" dirty="0" err="1"/>
              <a:t>билан</a:t>
            </a:r>
            <a:r>
              <a:rPr lang="ru-RU" dirty="0"/>
              <a:t> </a:t>
            </a:r>
            <a:r>
              <a:rPr lang="ru-RU" dirty="0" err="1"/>
              <a:t>боғлиқ</a:t>
            </a:r>
            <a:r>
              <a:rPr lang="ru-RU" dirty="0"/>
              <a:t> </a:t>
            </a:r>
            <a:r>
              <a:rPr lang="ru-RU" dirty="0" err="1"/>
              <a:t>ҳолда</a:t>
            </a:r>
            <a:r>
              <a:rPr lang="ru-RU" dirty="0"/>
              <a:t> </a:t>
            </a:r>
            <a:r>
              <a:rPr lang="ru-RU" dirty="0" err="1"/>
              <a:t>юритилиши</a:t>
            </a:r>
            <a:r>
              <a:rPr lang="ru-RU" dirty="0"/>
              <a:t>, </a:t>
            </a:r>
            <a:r>
              <a:rPr lang="ru-RU" dirty="0" err="1"/>
              <a:t>бу</a:t>
            </a:r>
            <a:r>
              <a:rPr lang="ru-RU" dirty="0"/>
              <a:t> </a:t>
            </a:r>
            <a:r>
              <a:rPr lang="ru-RU" dirty="0" err="1"/>
              <a:t>соҳада</a:t>
            </a:r>
            <a:r>
              <a:rPr lang="ru-RU" dirty="0"/>
              <a:t> </a:t>
            </a:r>
            <a:r>
              <a:rPr lang="ru-RU" dirty="0" err="1"/>
              <a:t>ишлаб</a:t>
            </a:r>
            <a:r>
              <a:rPr lang="ru-RU" dirty="0"/>
              <a:t> </a:t>
            </a:r>
            <a:r>
              <a:rPr lang="ru-RU" dirty="0" err="1"/>
              <a:t>чиқаришга</a:t>
            </a:r>
            <a:r>
              <a:rPr lang="ru-RU" dirty="0"/>
              <a:t> </a:t>
            </a:r>
            <a:r>
              <a:rPr lang="ru-RU" dirty="0" err="1"/>
              <a:t>ҳақиқий</a:t>
            </a:r>
            <a:r>
              <a:rPr lang="ru-RU" dirty="0"/>
              <a:t> </a:t>
            </a:r>
            <a:r>
              <a:rPr lang="ru-RU" dirty="0" err="1"/>
              <a:t>жавобгарлик</a:t>
            </a:r>
            <a:r>
              <a:rPr lang="ru-RU" dirty="0"/>
              <a:t> </a:t>
            </a:r>
            <a:r>
              <a:rPr lang="ru-RU" dirty="0" err="1"/>
              <a:t>ҳисси</a:t>
            </a:r>
            <a:r>
              <a:rPr lang="ru-RU" dirty="0"/>
              <a:t> </a:t>
            </a:r>
            <a:r>
              <a:rPr lang="ru-RU" dirty="0" err="1"/>
              <a:t>билан</a:t>
            </a:r>
            <a:r>
              <a:rPr lang="ru-RU" dirty="0"/>
              <a:t> </a:t>
            </a:r>
            <a:r>
              <a:rPr lang="ru-RU" dirty="0" err="1"/>
              <a:t>ёндашувчи</a:t>
            </a:r>
            <a:r>
              <a:rPr lang="ru-RU" dirty="0"/>
              <a:t>, </a:t>
            </a:r>
            <a:r>
              <a:rPr lang="ru-RU" dirty="0" err="1"/>
              <a:t>унинг</a:t>
            </a:r>
            <a:r>
              <a:rPr lang="ru-RU" dirty="0"/>
              <a:t> </a:t>
            </a:r>
            <a:r>
              <a:rPr lang="ru-RU" dirty="0" err="1"/>
              <a:t>натижаларидан</a:t>
            </a:r>
            <a:r>
              <a:rPr lang="ru-RU" dirty="0"/>
              <a:t> </a:t>
            </a:r>
            <a:r>
              <a:rPr lang="ru-RU" dirty="0" err="1"/>
              <a:t>бевосита</a:t>
            </a:r>
            <a:r>
              <a:rPr lang="ru-RU" dirty="0"/>
              <a:t> </a:t>
            </a:r>
            <a:r>
              <a:rPr lang="ru-RU" dirty="0" err="1"/>
              <a:t>манфаатдор</a:t>
            </a:r>
            <a:r>
              <a:rPr lang="ru-RU" dirty="0"/>
              <a:t> </a:t>
            </a:r>
            <a:r>
              <a:rPr lang="ru-RU" dirty="0" err="1"/>
              <a:t>шахслар</a:t>
            </a:r>
            <a:r>
              <a:rPr lang="ru-RU" dirty="0"/>
              <a:t> </a:t>
            </a:r>
            <a:r>
              <a:rPr lang="ru-RU" dirty="0" err="1"/>
              <a:t>меҳнат</a:t>
            </a:r>
            <a:r>
              <a:rPr lang="ru-RU" dirty="0"/>
              <a:t> </a:t>
            </a:r>
            <a:r>
              <a:rPr lang="ru-RU" dirty="0" err="1"/>
              <a:t>қилиши</a:t>
            </a:r>
            <a:r>
              <a:rPr lang="ru-RU" dirty="0"/>
              <a:t> </a:t>
            </a:r>
            <a:r>
              <a:rPr lang="ru-RU" dirty="0" err="1"/>
              <a:t>лозимлигини</a:t>
            </a:r>
            <a:r>
              <a:rPr lang="ru-RU" dirty="0"/>
              <a:t> </a:t>
            </a:r>
            <a:r>
              <a:rPr lang="ru-RU" dirty="0" err="1"/>
              <a:t>кўрастади</a:t>
            </a:r>
            <a:r>
              <a:rPr lang="ru-RU" dirty="0"/>
              <a:t>. Фермер </a:t>
            </a:r>
            <a:r>
              <a:rPr lang="ru-RU" dirty="0" err="1"/>
              <a:t>фақат</a:t>
            </a:r>
            <a:r>
              <a:rPr lang="ru-RU" dirty="0"/>
              <a:t> </a:t>
            </a:r>
            <a:r>
              <a:rPr lang="ru-RU" dirty="0" err="1"/>
              <a:t>унинг</a:t>
            </a:r>
            <a:r>
              <a:rPr lang="ru-RU" dirty="0"/>
              <a:t> </a:t>
            </a:r>
            <a:r>
              <a:rPr lang="ru-RU" dirty="0" err="1"/>
              <a:t>ўзи</a:t>
            </a:r>
            <a:r>
              <a:rPr lang="ru-RU" dirty="0"/>
              <a:t> </a:t>
            </a:r>
            <a:r>
              <a:rPr lang="ru-RU" dirty="0" err="1"/>
              <a:t>ва</a:t>
            </a:r>
            <a:r>
              <a:rPr lang="ru-RU" dirty="0"/>
              <a:t> </a:t>
            </a:r>
            <a:r>
              <a:rPr lang="ru-RU" dirty="0" err="1"/>
              <a:t>оиласининг</a:t>
            </a:r>
            <a:r>
              <a:rPr lang="ru-RU" dirty="0"/>
              <a:t> </a:t>
            </a:r>
            <a:r>
              <a:rPr lang="ru-RU" dirty="0" err="1"/>
              <a:t>фаровонлигини</a:t>
            </a:r>
            <a:r>
              <a:rPr lang="ru-RU" dirty="0"/>
              <a:t> </a:t>
            </a:r>
            <a:r>
              <a:rPr lang="ru-RU" dirty="0" err="1"/>
              <a:t>таъминлашга</a:t>
            </a:r>
            <a:r>
              <a:rPr lang="ru-RU" dirty="0"/>
              <a:t> </a:t>
            </a:r>
            <a:r>
              <a:rPr lang="ru-RU" dirty="0" err="1"/>
              <a:t>йўналтирилган</a:t>
            </a:r>
            <a:r>
              <a:rPr lang="ru-RU" dirty="0"/>
              <a:t> </a:t>
            </a:r>
            <a:r>
              <a:rPr lang="ru-RU" dirty="0" err="1"/>
              <a:t>эркин</a:t>
            </a:r>
            <a:r>
              <a:rPr lang="ru-RU" dirty="0"/>
              <a:t>, </a:t>
            </a:r>
            <a:r>
              <a:rPr lang="ru-RU" dirty="0" err="1"/>
              <a:t>ижодий</a:t>
            </a:r>
            <a:r>
              <a:rPr lang="ru-RU" dirty="0"/>
              <a:t> </a:t>
            </a:r>
            <a:r>
              <a:rPr lang="ru-RU" dirty="0" err="1"/>
              <a:t>меҳнатдагина</a:t>
            </a:r>
            <a:r>
              <a:rPr lang="ru-RU" dirty="0"/>
              <a:t> </a:t>
            </a:r>
            <a:r>
              <a:rPr lang="ru-RU" dirty="0" err="1"/>
              <a:t>ўзининг</a:t>
            </a:r>
            <a:r>
              <a:rPr lang="ru-RU" dirty="0"/>
              <a:t> </a:t>
            </a:r>
            <a:r>
              <a:rPr lang="ru-RU" dirty="0" err="1"/>
              <a:t>қобилиятлари</a:t>
            </a:r>
            <a:r>
              <a:rPr lang="ru-RU" dirty="0"/>
              <a:t> </a:t>
            </a:r>
            <a:r>
              <a:rPr lang="ru-RU" dirty="0" err="1"/>
              <a:t>ва</a:t>
            </a:r>
            <a:r>
              <a:rPr lang="ru-RU" dirty="0"/>
              <a:t> </a:t>
            </a:r>
            <a:r>
              <a:rPr lang="ru-RU" dirty="0" err="1"/>
              <a:t>маҳоратини</a:t>
            </a:r>
            <a:r>
              <a:rPr lang="ru-RU" dirty="0"/>
              <a:t> </a:t>
            </a:r>
            <a:r>
              <a:rPr lang="ru-RU" dirty="0" err="1"/>
              <a:t>тўлалигича</a:t>
            </a:r>
            <a:r>
              <a:rPr lang="ru-RU" dirty="0"/>
              <a:t> </a:t>
            </a:r>
            <a:r>
              <a:rPr lang="ru-RU" dirty="0" err="1"/>
              <a:t>намоён</a:t>
            </a:r>
            <a:r>
              <a:rPr lang="ru-RU" dirty="0"/>
              <a:t> эта </a:t>
            </a:r>
            <a:r>
              <a:rPr lang="ru-RU" dirty="0" err="1"/>
              <a:t>олади</a:t>
            </a:r>
            <a:r>
              <a:rPr lang="ru-RU" dirty="0"/>
              <a:t>.</a:t>
            </a:r>
          </a:p>
          <a:p>
            <a:r>
              <a:rPr lang="ru-RU" dirty="0"/>
              <a:t>Фермер </a:t>
            </a:r>
            <a:r>
              <a:rPr lang="ru-RU" dirty="0" err="1"/>
              <a:t>хўжалигини</a:t>
            </a:r>
            <a:r>
              <a:rPr lang="ru-RU" dirty="0"/>
              <a:t> </a:t>
            </a:r>
            <a:r>
              <a:rPr lang="ru-RU" dirty="0" err="1"/>
              <a:t>асосини</a:t>
            </a:r>
            <a:r>
              <a:rPr lang="ru-RU" dirty="0"/>
              <a:t> </a:t>
            </a:r>
            <a:r>
              <a:rPr lang="ru-RU" dirty="0" err="1"/>
              <a:t>жамиятининг</a:t>
            </a:r>
            <a:r>
              <a:rPr lang="ru-RU" dirty="0"/>
              <a:t> </a:t>
            </a:r>
            <a:r>
              <a:rPr lang="ru-RU" dirty="0" err="1"/>
              <a:t>бошланғич</a:t>
            </a:r>
            <a:r>
              <a:rPr lang="ru-RU" dirty="0"/>
              <a:t> </a:t>
            </a:r>
            <a:r>
              <a:rPr lang="ru-RU" dirty="0" err="1"/>
              <a:t>бўғини</a:t>
            </a:r>
            <a:r>
              <a:rPr lang="ru-RU" dirty="0"/>
              <a:t> - </a:t>
            </a:r>
            <a:r>
              <a:rPr lang="ru-RU" dirty="0" err="1"/>
              <a:t>оила</a:t>
            </a:r>
            <a:r>
              <a:rPr lang="ru-RU" dirty="0"/>
              <a:t> </a:t>
            </a:r>
            <a:r>
              <a:rPr lang="ru-RU" dirty="0" err="1"/>
              <a:t>ташкил</a:t>
            </a:r>
            <a:r>
              <a:rPr lang="ru-RU" dirty="0"/>
              <a:t> </a:t>
            </a:r>
            <a:r>
              <a:rPr lang="ru-RU" dirty="0" err="1"/>
              <a:t>этади</a:t>
            </a:r>
            <a:r>
              <a:rPr lang="ru-RU" dirty="0"/>
              <a:t>. </a:t>
            </a:r>
            <a:r>
              <a:rPr lang="ru-RU" dirty="0" err="1"/>
              <a:t>Оилавий</a:t>
            </a:r>
            <a:r>
              <a:rPr lang="ru-RU" dirty="0"/>
              <a:t> </a:t>
            </a:r>
            <a:r>
              <a:rPr lang="ru-RU" dirty="0" err="1"/>
              <a:t>хўжаликда</a:t>
            </a:r>
            <a:r>
              <a:rPr lang="ru-RU" dirty="0"/>
              <a:t> </a:t>
            </a:r>
            <a:r>
              <a:rPr lang="ru-RU" dirty="0" err="1"/>
              <a:t>ўзгача</a:t>
            </a:r>
            <a:r>
              <a:rPr lang="ru-RU" dirty="0"/>
              <a:t> </a:t>
            </a:r>
            <a:r>
              <a:rPr lang="ru-RU" dirty="0" err="1"/>
              <a:t>ижтимоий</a:t>
            </a:r>
            <a:r>
              <a:rPr lang="ru-RU" dirty="0"/>
              <a:t> </a:t>
            </a:r>
            <a:r>
              <a:rPr lang="ru-RU" dirty="0" err="1"/>
              <a:t>ва</a:t>
            </a:r>
            <a:r>
              <a:rPr lang="ru-RU" dirty="0"/>
              <a:t> </a:t>
            </a:r>
            <a:r>
              <a:rPr lang="ru-RU" dirty="0" err="1"/>
              <a:t>маънавий</a:t>
            </a:r>
            <a:r>
              <a:rPr lang="ru-RU" dirty="0"/>
              <a:t> </a:t>
            </a:r>
            <a:r>
              <a:rPr lang="ru-RU" dirty="0" err="1"/>
              <a:t>муҳит</a:t>
            </a:r>
            <a:r>
              <a:rPr lang="ru-RU" dirty="0"/>
              <a:t> </a:t>
            </a:r>
            <a:r>
              <a:rPr lang="ru-RU" dirty="0" err="1"/>
              <a:t>мавжуд</a:t>
            </a:r>
            <a:r>
              <a:rPr lang="ru-RU" dirty="0"/>
              <a:t> </a:t>
            </a:r>
            <a:r>
              <a:rPr lang="ru-RU" dirty="0" err="1"/>
              <a:t>бўлиб</a:t>
            </a:r>
            <a:r>
              <a:rPr lang="ru-RU" dirty="0"/>
              <a:t>, </a:t>
            </a:r>
            <a:r>
              <a:rPr lang="ru-RU" dirty="0" err="1"/>
              <a:t>бу</a:t>
            </a:r>
            <a:r>
              <a:rPr lang="ru-RU" dirty="0"/>
              <a:t> </a:t>
            </a:r>
            <a:r>
              <a:rPr lang="ru-RU" dirty="0" err="1"/>
              <a:t>ерда</a:t>
            </a:r>
            <a:r>
              <a:rPr lang="ru-RU" dirty="0"/>
              <a:t> </a:t>
            </a:r>
            <a:r>
              <a:rPr lang="ru-RU" dirty="0" err="1"/>
              <a:t>ҳар</a:t>
            </a:r>
            <a:r>
              <a:rPr lang="ru-RU" dirty="0"/>
              <a:t> </a:t>
            </a:r>
            <a:r>
              <a:rPr lang="ru-RU" dirty="0" err="1"/>
              <a:t>бир</a:t>
            </a:r>
            <a:r>
              <a:rPr lang="ru-RU" dirty="0"/>
              <a:t> </a:t>
            </a:r>
            <a:r>
              <a:rPr lang="ru-RU" dirty="0" err="1"/>
              <a:t>шахснинг</a:t>
            </a:r>
            <a:r>
              <a:rPr lang="ru-RU" dirty="0"/>
              <a:t> </a:t>
            </a:r>
            <a:r>
              <a:rPr lang="ru-RU" dirty="0" err="1"/>
              <a:t>манфаати</a:t>
            </a:r>
            <a:r>
              <a:rPr lang="ru-RU" dirty="0"/>
              <a:t> </a:t>
            </a:r>
            <a:r>
              <a:rPr lang="ru-RU" dirty="0" err="1"/>
              <a:t>бутун</a:t>
            </a:r>
            <a:r>
              <a:rPr lang="ru-RU" dirty="0"/>
              <a:t> </a:t>
            </a:r>
            <a:r>
              <a:rPr lang="ru-RU" dirty="0" err="1"/>
              <a:t>оила</a:t>
            </a:r>
            <a:r>
              <a:rPr lang="ru-RU" dirty="0"/>
              <a:t> </a:t>
            </a:r>
            <a:r>
              <a:rPr lang="ru-RU" dirty="0" err="1"/>
              <a:t>манфаати</a:t>
            </a:r>
            <a:r>
              <a:rPr lang="ru-RU" dirty="0"/>
              <a:t> </a:t>
            </a:r>
            <a:r>
              <a:rPr lang="ru-RU" dirty="0" err="1"/>
              <a:t>билан</a:t>
            </a:r>
            <a:r>
              <a:rPr lang="ru-RU" dirty="0"/>
              <a:t> </a:t>
            </a:r>
            <a:r>
              <a:rPr lang="ru-RU" dirty="0" err="1"/>
              <a:t>қўшилиб</a:t>
            </a:r>
            <a:r>
              <a:rPr lang="ru-RU" dirty="0"/>
              <a:t> </a:t>
            </a:r>
            <a:r>
              <a:rPr lang="ru-RU" dirty="0" err="1"/>
              <a:t>кетади</a:t>
            </a:r>
            <a:r>
              <a:rPr lang="ru-RU" dirty="0"/>
              <a:t>. Бунда </a:t>
            </a:r>
            <a:r>
              <a:rPr lang="ru-RU" dirty="0" err="1"/>
              <a:t>меҳнат</a:t>
            </a:r>
            <a:r>
              <a:rPr lang="ru-RU" dirty="0"/>
              <a:t> </a:t>
            </a:r>
            <a:r>
              <a:rPr lang="ru-RU" dirty="0" err="1"/>
              <a:t>жамоаси</a:t>
            </a:r>
            <a:r>
              <a:rPr lang="ru-RU" dirty="0"/>
              <a:t> </a:t>
            </a:r>
            <a:r>
              <a:rPr lang="ru-RU" dirty="0" err="1"/>
              <a:t>вакилларининг</a:t>
            </a:r>
            <a:r>
              <a:rPr lang="ru-RU" dirty="0"/>
              <a:t> </a:t>
            </a:r>
            <a:r>
              <a:rPr lang="ru-RU" dirty="0" err="1"/>
              <a:t>бир-бирига</a:t>
            </a:r>
            <a:r>
              <a:rPr lang="ru-RU" dirty="0"/>
              <a:t> </a:t>
            </a:r>
            <a:r>
              <a:rPr lang="ru-RU" dirty="0" err="1"/>
              <a:t>бўлган</a:t>
            </a:r>
            <a:r>
              <a:rPr lang="ru-RU" dirty="0"/>
              <a:t> </a:t>
            </a:r>
            <a:r>
              <a:rPr lang="ru-RU" dirty="0" err="1"/>
              <a:t>ишончи</a:t>
            </a:r>
            <a:r>
              <a:rPr lang="ru-RU" dirty="0"/>
              <a:t> </a:t>
            </a:r>
            <a:r>
              <a:rPr lang="ru-RU" dirty="0" err="1"/>
              <a:t>юқорилиги</a:t>
            </a:r>
            <a:r>
              <a:rPr lang="ru-RU" dirty="0"/>
              <a:t> </a:t>
            </a:r>
            <a:r>
              <a:rPr lang="ru-RU" dirty="0" err="1"/>
              <a:t>сабабли</a:t>
            </a:r>
            <a:r>
              <a:rPr lang="ru-RU" dirty="0"/>
              <a:t>, </a:t>
            </a:r>
            <a:r>
              <a:rPr lang="ru-RU" dirty="0" err="1"/>
              <a:t>ҳар</a:t>
            </a:r>
            <a:r>
              <a:rPr lang="ru-RU" dirty="0"/>
              <a:t> </a:t>
            </a:r>
            <a:r>
              <a:rPr lang="ru-RU" dirty="0" err="1"/>
              <a:t>бир</a:t>
            </a:r>
            <a:r>
              <a:rPr lang="ru-RU" dirty="0"/>
              <a:t> киши  </a:t>
            </a:r>
            <a:r>
              <a:rPr lang="ru-RU" dirty="0" err="1"/>
              <a:t>умумий</a:t>
            </a:r>
            <a:r>
              <a:rPr lang="ru-RU" dirty="0"/>
              <a:t>  </a:t>
            </a:r>
            <a:r>
              <a:rPr lang="ru-RU" dirty="0" err="1"/>
              <a:t>оила</a:t>
            </a:r>
            <a:r>
              <a:rPr lang="ru-RU" dirty="0"/>
              <a:t> </a:t>
            </a:r>
            <a:r>
              <a:rPr lang="ru-RU" dirty="0" err="1"/>
              <a:t>фаровонлиги</a:t>
            </a:r>
            <a:r>
              <a:rPr lang="ru-RU" dirty="0"/>
              <a:t> </a:t>
            </a:r>
            <a:r>
              <a:rPr lang="ru-RU" dirty="0" err="1"/>
              <a:t>йўлида</a:t>
            </a:r>
            <a:r>
              <a:rPr lang="ru-RU" dirty="0"/>
              <a:t> </a:t>
            </a:r>
            <a:r>
              <a:rPr lang="ru-RU" dirty="0" err="1"/>
              <a:t>виждонан</a:t>
            </a:r>
            <a:r>
              <a:rPr lang="ru-RU" dirty="0"/>
              <a:t> </a:t>
            </a:r>
            <a:r>
              <a:rPr lang="ru-RU" dirty="0" err="1"/>
              <a:t>ва</a:t>
            </a:r>
            <a:r>
              <a:rPr lang="ru-RU" dirty="0"/>
              <a:t> </a:t>
            </a:r>
            <a:r>
              <a:rPr lang="ru-RU" dirty="0" err="1"/>
              <a:t>сифатли</a:t>
            </a:r>
            <a:r>
              <a:rPr lang="ru-RU" dirty="0"/>
              <a:t> </a:t>
            </a:r>
            <a:r>
              <a:rPr lang="ru-RU" dirty="0" err="1"/>
              <a:t>маҳнат</a:t>
            </a:r>
            <a:r>
              <a:rPr lang="ru-RU" dirty="0"/>
              <a:t> </a:t>
            </a:r>
            <a:r>
              <a:rPr lang="ru-RU" dirty="0" err="1"/>
              <a:t>қилади</a:t>
            </a:r>
            <a:r>
              <a:rPr lang="ru-RU" dirty="0"/>
              <a:t>, </a:t>
            </a:r>
            <a:r>
              <a:rPr lang="ru-RU" dirty="0" err="1"/>
              <a:t>меҳнат</a:t>
            </a:r>
            <a:r>
              <a:rPr lang="ru-RU" dirty="0"/>
              <a:t> </a:t>
            </a:r>
            <a:r>
              <a:rPr lang="ru-RU" dirty="0" err="1"/>
              <a:t>ва</a:t>
            </a:r>
            <a:r>
              <a:rPr lang="ru-RU" dirty="0"/>
              <a:t> </a:t>
            </a:r>
            <a:r>
              <a:rPr lang="ru-RU" dirty="0" err="1"/>
              <a:t>унинг</a:t>
            </a:r>
            <a:r>
              <a:rPr lang="ru-RU" dirty="0"/>
              <a:t> </a:t>
            </a:r>
            <a:r>
              <a:rPr lang="ru-RU" dirty="0" err="1"/>
              <a:t>натижаларини</a:t>
            </a:r>
            <a:r>
              <a:rPr lang="ru-RU" dirty="0"/>
              <a:t> </a:t>
            </a:r>
            <a:r>
              <a:rPr lang="ru-RU" dirty="0" err="1"/>
              <a:t>қадрлашга</a:t>
            </a:r>
            <a:r>
              <a:rPr lang="ru-RU" dirty="0"/>
              <a:t> </a:t>
            </a:r>
            <a:r>
              <a:rPr lang="ru-RU" dirty="0" err="1"/>
              <a:t>ўрганади</a:t>
            </a:r>
            <a:r>
              <a:rPr lang="ru-RU" dirty="0"/>
              <a:t>, </a:t>
            </a:r>
            <a:r>
              <a:rPr lang="ru-RU" dirty="0" err="1"/>
              <a:t>ўзаро</a:t>
            </a:r>
            <a:r>
              <a:rPr lang="ru-RU" dirty="0"/>
              <a:t> </a:t>
            </a:r>
            <a:r>
              <a:rPr lang="ru-RU" dirty="0" err="1"/>
              <a:t>ёрдам</a:t>
            </a:r>
            <a:r>
              <a:rPr lang="ru-RU" dirty="0"/>
              <a:t> </a:t>
            </a:r>
            <a:r>
              <a:rPr lang="ru-RU" dirty="0" err="1"/>
              <a:t>ва</a:t>
            </a:r>
            <a:r>
              <a:rPr lang="ru-RU" dirty="0"/>
              <a:t> </a:t>
            </a:r>
            <a:r>
              <a:rPr lang="ru-RU" dirty="0" err="1"/>
              <a:t>шахсий</a:t>
            </a:r>
            <a:r>
              <a:rPr lang="ru-RU" dirty="0"/>
              <a:t> </a:t>
            </a:r>
            <a:r>
              <a:rPr lang="ru-RU" dirty="0" err="1"/>
              <a:t>жавобгарлик</a:t>
            </a:r>
            <a:r>
              <a:rPr lang="ru-RU" dirty="0"/>
              <a:t> </a:t>
            </a:r>
            <a:r>
              <a:rPr lang="ru-RU" dirty="0" err="1"/>
              <a:t>хислатларига</a:t>
            </a:r>
            <a:r>
              <a:rPr lang="ru-RU" dirty="0"/>
              <a:t> </a:t>
            </a:r>
            <a:r>
              <a:rPr lang="ru-RU" dirty="0" err="1"/>
              <a:t>мослашади</a:t>
            </a:r>
            <a:r>
              <a:rPr lang="ru-RU" dirty="0"/>
              <a:t>. </a:t>
            </a:r>
          </a:p>
          <a:p>
            <a:endParaRPr lang="ru-RU" dirty="0"/>
          </a:p>
        </p:txBody>
      </p:sp>
    </p:spTree>
    <p:extLst>
      <p:ext uri="{BB962C8B-B14F-4D97-AF65-F5344CB8AC3E}">
        <p14:creationId xmlns="" xmlns:p14="http://schemas.microsoft.com/office/powerpoint/2010/main" val="2624687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dirty="0">
                <a:solidFill>
                  <a:schemeClr val="tx2"/>
                </a:solidFill>
              </a:rPr>
              <a:t>Фермер </a:t>
            </a:r>
            <a:r>
              <a:rPr lang="ru-RU" sz="3100" dirty="0" err="1">
                <a:solidFill>
                  <a:schemeClr val="tx2"/>
                </a:solidFill>
              </a:rPr>
              <a:t>хўжаликларига</a:t>
            </a:r>
            <a:r>
              <a:rPr lang="ru-RU" sz="3100" dirty="0">
                <a:solidFill>
                  <a:schemeClr val="tx2"/>
                </a:solidFill>
              </a:rPr>
              <a:t> </a:t>
            </a:r>
            <a:r>
              <a:rPr lang="ru-RU" sz="3100" dirty="0" err="1">
                <a:solidFill>
                  <a:schemeClr val="tx2"/>
                </a:solidFill>
              </a:rPr>
              <a:t>устуворлик</a:t>
            </a:r>
            <a:r>
              <a:rPr lang="ru-RU" sz="3100" dirty="0">
                <a:solidFill>
                  <a:schemeClr val="tx2"/>
                </a:solidFill>
              </a:rPr>
              <a:t> </a:t>
            </a:r>
            <a:r>
              <a:rPr lang="ru-RU" sz="3100" dirty="0" err="1">
                <a:solidFill>
                  <a:schemeClr val="tx2"/>
                </a:solidFill>
              </a:rPr>
              <a:t>берилишининг</a:t>
            </a:r>
            <a:r>
              <a:rPr lang="ru-RU" sz="3100" dirty="0">
                <a:solidFill>
                  <a:schemeClr val="tx2"/>
                </a:solidFill>
              </a:rPr>
              <a:t> </a:t>
            </a:r>
            <a:r>
              <a:rPr lang="ru-RU" sz="3100" dirty="0" err="1">
                <a:solidFill>
                  <a:schemeClr val="tx2"/>
                </a:solidFill>
              </a:rPr>
              <a:t>сабаблари</a:t>
            </a:r>
            <a:r>
              <a:rPr lang="ru-RU" sz="3100" dirty="0">
                <a:solidFill>
                  <a:schemeClr val="tx2"/>
                </a:solidFill>
              </a:rPr>
              <a:t>:</a:t>
            </a:r>
            <a:r>
              <a:rPr lang="ru-RU" dirty="0"/>
              <a:t/>
            </a:r>
            <a:br>
              <a:rPr lang="ru-RU" dirty="0"/>
            </a:br>
            <a:endParaRPr lang="ru-RU" dirty="0"/>
          </a:p>
        </p:txBody>
      </p:sp>
      <p:sp>
        <p:nvSpPr>
          <p:cNvPr id="3" name="Объект 2"/>
          <p:cNvSpPr>
            <a:spLocks noGrp="1"/>
          </p:cNvSpPr>
          <p:nvPr>
            <p:ph idx="1"/>
          </p:nvPr>
        </p:nvSpPr>
        <p:spPr>
          <a:xfrm>
            <a:off x="677334" y="1596980"/>
            <a:ext cx="8596668" cy="4842457"/>
          </a:xfrm>
        </p:spPr>
        <p:txBody>
          <a:bodyPr/>
          <a:lstStyle/>
          <a:p>
            <a:pPr lvl="0"/>
            <a:r>
              <a:rPr lang="ru-RU" sz="2000" dirty="0" err="1"/>
              <a:t>умумий</a:t>
            </a:r>
            <a:r>
              <a:rPr lang="ru-RU" sz="2000" dirty="0"/>
              <a:t> (</a:t>
            </a:r>
            <a:r>
              <a:rPr lang="ru-RU" sz="2000" dirty="0" err="1"/>
              <a:t>жамоа</a:t>
            </a:r>
            <a:r>
              <a:rPr lang="ru-RU" sz="2000" dirty="0"/>
              <a:t>) </a:t>
            </a:r>
            <a:r>
              <a:rPr lang="ru-RU" sz="2000" dirty="0" err="1"/>
              <a:t>мулкчилигидан</a:t>
            </a:r>
            <a:r>
              <a:rPr lang="ru-RU" sz="2000" dirty="0"/>
              <a:t> </a:t>
            </a:r>
            <a:r>
              <a:rPr lang="ru-RU" sz="2000" dirty="0" err="1"/>
              <a:t>хусусий</a:t>
            </a:r>
            <a:r>
              <a:rPr lang="ru-RU" sz="2000" dirty="0"/>
              <a:t> </a:t>
            </a:r>
            <a:r>
              <a:rPr lang="ru-RU" sz="2000" dirty="0" err="1"/>
              <a:t>муклчиликка</a:t>
            </a:r>
            <a:r>
              <a:rPr lang="ru-RU" sz="2000" dirty="0"/>
              <a:t> </a:t>
            </a:r>
            <a:r>
              <a:rPr lang="ru-RU" sz="2000" dirty="0" err="1"/>
              <a:t>ўтиш</a:t>
            </a:r>
            <a:r>
              <a:rPr lang="ru-RU" sz="2000" dirty="0"/>
              <a:t>;</a:t>
            </a:r>
          </a:p>
          <a:p>
            <a:pPr lvl="0"/>
            <a:r>
              <a:rPr lang="ru-RU" sz="2000" dirty="0" err="1"/>
              <a:t>умумий</a:t>
            </a:r>
            <a:r>
              <a:rPr lang="ru-RU" sz="2000" dirty="0"/>
              <a:t> (</a:t>
            </a:r>
            <a:r>
              <a:rPr lang="ru-RU" sz="2000" dirty="0" err="1"/>
              <a:t>жамоа</a:t>
            </a:r>
            <a:r>
              <a:rPr lang="ru-RU" sz="2000" dirty="0"/>
              <a:t>) </a:t>
            </a:r>
            <a:r>
              <a:rPr lang="ru-RU" sz="2000" dirty="0" err="1"/>
              <a:t>жавобгарлигидан</a:t>
            </a:r>
            <a:r>
              <a:rPr lang="ru-RU" sz="2000" dirty="0"/>
              <a:t> </a:t>
            </a:r>
            <a:r>
              <a:rPr lang="ru-RU" sz="2000" dirty="0" err="1"/>
              <a:t>шахсий</a:t>
            </a:r>
            <a:r>
              <a:rPr lang="ru-RU" sz="2000" dirty="0"/>
              <a:t> </a:t>
            </a:r>
            <a:r>
              <a:rPr lang="ru-RU" sz="2000" dirty="0" err="1"/>
              <a:t>жавобгарликка</a:t>
            </a:r>
            <a:r>
              <a:rPr lang="ru-RU" sz="2000" dirty="0"/>
              <a:t> </a:t>
            </a:r>
            <a:r>
              <a:rPr lang="ru-RU" sz="2000" dirty="0" err="1"/>
              <a:t>ўтиш</a:t>
            </a:r>
            <a:r>
              <a:rPr lang="ru-RU" sz="2000" dirty="0"/>
              <a:t>;</a:t>
            </a:r>
          </a:p>
          <a:p>
            <a:pPr lvl="0"/>
            <a:r>
              <a:rPr lang="ru-RU" sz="2000" dirty="0" err="1"/>
              <a:t>моддий</a:t>
            </a:r>
            <a:r>
              <a:rPr lang="ru-RU" sz="2000" dirty="0"/>
              <a:t>-техник </a:t>
            </a:r>
            <a:r>
              <a:rPr lang="ru-RU" sz="2000" dirty="0" err="1"/>
              <a:t>ресурсларидан</a:t>
            </a:r>
            <a:r>
              <a:rPr lang="ru-RU" sz="2000" dirty="0"/>
              <a:t> </a:t>
            </a:r>
            <a:r>
              <a:rPr lang="ru-RU" sz="2000" dirty="0" err="1"/>
              <a:t>тежамли</a:t>
            </a:r>
            <a:r>
              <a:rPr lang="ru-RU" sz="2000" dirty="0"/>
              <a:t> </a:t>
            </a:r>
            <a:r>
              <a:rPr lang="ru-RU" sz="2000" dirty="0" err="1"/>
              <a:t>фойдаланиш</a:t>
            </a:r>
            <a:r>
              <a:rPr lang="ru-RU" sz="2000" dirty="0"/>
              <a:t> </a:t>
            </a:r>
            <a:r>
              <a:rPr lang="ru-RU" sz="2000" dirty="0" err="1"/>
              <a:t>ва</a:t>
            </a:r>
            <a:r>
              <a:rPr lang="ru-RU" sz="2000" dirty="0"/>
              <a:t> </a:t>
            </a:r>
            <a:r>
              <a:rPr lang="ru-RU" sz="2000" dirty="0" err="1"/>
              <a:t>пировард</a:t>
            </a:r>
            <a:r>
              <a:rPr lang="ru-RU" sz="2000" dirty="0"/>
              <a:t> </a:t>
            </a:r>
            <a:r>
              <a:rPr lang="ru-RU" sz="2000" dirty="0" err="1"/>
              <a:t>натижада</a:t>
            </a:r>
            <a:r>
              <a:rPr lang="ru-RU" sz="2000" dirty="0"/>
              <a:t> </a:t>
            </a:r>
            <a:r>
              <a:rPr lang="ru-RU" sz="2000" dirty="0" err="1"/>
              <a:t>ишлаб</a:t>
            </a:r>
            <a:r>
              <a:rPr lang="ru-RU" sz="2000" dirty="0"/>
              <a:t> </a:t>
            </a:r>
            <a:r>
              <a:rPr lang="ru-RU" sz="2000" dirty="0" err="1"/>
              <a:t>чиқариш</a:t>
            </a:r>
            <a:r>
              <a:rPr lang="ru-RU" sz="2000" dirty="0"/>
              <a:t> </a:t>
            </a:r>
            <a:r>
              <a:rPr lang="ru-RU" sz="2000" dirty="0" err="1"/>
              <a:t>самарадорлигини</a:t>
            </a:r>
            <a:r>
              <a:rPr lang="ru-RU" sz="2000" dirty="0"/>
              <a:t> </a:t>
            </a:r>
            <a:r>
              <a:rPr lang="ru-RU" sz="2000" dirty="0" err="1"/>
              <a:t>ошириш</a:t>
            </a:r>
            <a:r>
              <a:rPr lang="ru-RU" sz="2000" dirty="0"/>
              <a:t>;</a:t>
            </a:r>
          </a:p>
          <a:p>
            <a:pPr lvl="0"/>
            <a:r>
              <a:rPr lang="ru-RU" sz="2000" dirty="0"/>
              <a:t>мол-</a:t>
            </a:r>
            <a:r>
              <a:rPr lang="ru-RU" sz="2000" dirty="0" err="1"/>
              <a:t>мулк</a:t>
            </a:r>
            <a:r>
              <a:rPr lang="ru-RU" sz="2000" dirty="0"/>
              <a:t> </a:t>
            </a:r>
            <a:r>
              <a:rPr lang="ru-RU" sz="2000" dirty="0" err="1"/>
              <a:t>ва</a:t>
            </a:r>
            <a:r>
              <a:rPr lang="ru-RU" sz="2000" dirty="0"/>
              <a:t> </a:t>
            </a:r>
            <a:r>
              <a:rPr lang="ru-RU" sz="2000" dirty="0" err="1"/>
              <a:t>ишлаб</a:t>
            </a:r>
            <a:r>
              <a:rPr lang="ru-RU" sz="2000" dirty="0"/>
              <a:t> </a:t>
            </a:r>
            <a:r>
              <a:rPr lang="ru-RU" sz="2000" dirty="0" err="1"/>
              <a:t>чиқаришга</a:t>
            </a:r>
            <a:r>
              <a:rPr lang="ru-RU" sz="2000" dirty="0"/>
              <a:t> </a:t>
            </a:r>
            <a:r>
              <a:rPr lang="ru-RU" sz="2000" dirty="0" err="1"/>
              <a:t>бўлган</a:t>
            </a:r>
            <a:r>
              <a:rPr lang="ru-RU" sz="2000" dirty="0"/>
              <a:t> </a:t>
            </a:r>
            <a:r>
              <a:rPr lang="ru-RU" sz="2000" dirty="0" err="1"/>
              <a:t>шахсий</a:t>
            </a:r>
            <a:r>
              <a:rPr lang="ru-RU" sz="2000" dirty="0"/>
              <a:t> </a:t>
            </a:r>
            <a:r>
              <a:rPr lang="ru-RU" sz="2000" dirty="0" err="1"/>
              <a:t>муносабат</a:t>
            </a:r>
            <a:r>
              <a:rPr lang="ru-RU" sz="2000" dirty="0"/>
              <a:t> </a:t>
            </a:r>
            <a:r>
              <a:rPr lang="ru-RU" sz="2000" dirty="0" err="1"/>
              <a:t>ва</a:t>
            </a:r>
            <a:r>
              <a:rPr lang="ru-RU" sz="2000" dirty="0"/>
              <a:t> </a:t>
            </a:r>
            <a:r>
              <a:rPr lang="ru-RU" sz="2000" dirty="0" err="1"/>
              <a:t>моддий</a:t>
            </a:r>
            <a:r>
              <a:rPr lang="ru-RU" sz="2000" dirty="0"/>
              <a:t> </a:t>
            </a:r>
            <a:r>
              <a:rPr lang="ru-RU" sz="2000" dirty="0" err="1"/>
              <a:t>рағбатни</a:t>
            </a:r>
            <a:r>
              <a:rPr lang="ru-RU" sz="2000" dirty="0"/>
              <a:t> </a:t>
            </a:r>
            <a:r>
              <a:rPr lang="ru-RU" sz="2000" dirty="0" err="1"/>
              <a:t>ошириш</a:t>
            </a:r>
            <a:r>
              <a:rPr lang="ru-RU" sz="2000" dirty="0"/>
              <a:t>; </a:t>
            </a:r>
          </a:p>
          <a:p>
            <a:pPr lvl="0"/>
            <a:r>
              <a:rPr lang="ru-RU" sz="2000" dirty="0"/>
              <a:t>фермер</a:t>
            </a:r>
            <a:r>
              <a:rPr lang="uz-Cyrl-UZ" sz="2000" dirty="0"/>
              <a:t>нинг</a:t>
            </a:r>
            <a:r>
              <a:rPr lang="ru-RU" sz="2000" dirty="0"/>
              <a:t> </a:t>
            </a:r>
            <a:r>
              <a:rPr lang="ru-RU" sz="2000" dirty="0" err="1"/>
              <a:t>ягона</a:t>
            </a:r>
            <a:r>
              <a:rPr lang="ru-RU" sz="2000" dirty="0"/>
              <a:t> </a:t>
            </a:r>
            <a:r>
              <a:rPr lang="ru-RU" sz="2000" dirty="0" err="1"/>
              <a:t>мулк</a:t>
            </a:r>
            <a:r>
              <a:rPr lang="ru-RU" sz="2000" dirty="0"/>
              <a:t> </a:t>
            </a:r>
            <a:r>
              <a:rPr lang="ru-RU" sz="2000" dirty="0" err="1"/>
              <a:t>эгаси</a:t>
            </a:r>
            <a:r>
              <a:rPr lang="ru-RU" sz="2000" dirty="0"/>
              <a:t> </a:t>
            </a:r>
            <a:r>
              <a:rPr lang="uz-Cyrl-UZ" sz="2000" dirty="0"/>
              <a:t>эканлиги</a:t>
            </a:r>
            <a:r>
              <a:rPr lang="ru-RU" sz="2000" dirty="0"/>
              <a:t>, </a:t>
            </a:r>
            <a:r>
              <a:rPr lang="ru-RU" sz="2000" dirty="0" err="1"/>
              <a:t>хўжаликнинг</a:t>
            </a:r>
            <a:r>
              <a:rPr lang="ru-RU" sz="2000" dirty="0"/>
              <a:t> устав </a:t>
            </a:r>
            <a:r>
              <a:rPr lang="ru-RU" sz="2000" dirty="0" err="1"/>
              <a:t>капиталини</a:t>
            </a:r>
            <a:r>
              <a:rPr lang="ru-RU" sz="2000" dirty="0"/>
              <a:t> </a:t>
            </a:r>
            <a:r>
              <a:rPr lang="ru-RU" sz="2000" dirty="0" err="1"/>
              <a:t>ўзи</a:t>
            </a:r>
            <a:r>
              <a:rPr lang="ru-RU" sz="2000" dirty="0"/>
              <a:t> </a:t>
            </a:r>
            <a:r>
              <a:rPr lang="ru-RU" sz="2000" dirty="0" err="1"/>
              <a:t>шакллантири</a:t>
            </a:r>
            <a:r>
              <a:rPr lang="uz-Cyrl-UZ" sz="2000" dirty="0"/>
              <a:t>ши</a:t>
            </a:r>
            <a:r>
              <a:rPr lang="ru-RU" sz="2000" dirty="0"/>
              <a:t> </a:t>
            </a:r>
            <a:r>
              <a:rPr lang="ru-RU" sz="2000" dirty="0" err="1"/>
              <a:t>ва</a:t>
            </a:r>
            <a:r>
              <a:rPr lang="ru-RU" sz="2000" dirty="0"/>
              <a:t> </a:t>
            </a:r>
            <a:r>
              <a:rPr lang="ru-RU" sz="2000" dirty="0" err="1"/>
              <a:t>уни</a:t>
            </a:r>
            <a:r>
              <a:rPr lang="ru-RU" sz="2000" dirty="0"/>
              <a:t> </a:t>
            </a:r>
            <a:r>
              <a:rPr lang="ru-RU" sz="2000" dirty="0" err="1"/>
              <a:t>мустақил</a:t>
            </a:r>
            <a:r>
              <a:rPr lang="ru-RU" sz="2000" dirty="0"/>
              <a:t> </a:t>
            </a:r>
            <a:r>
              <a:rPr lang="ru-RU" sz="2000" dirty="0" err="1"/>
              <a:t>бошқари</a:t>
            </a:r>
            <a:r>
              <a:rPr lang="uz-Cyrl-UZ" sz="2000" dirty="0"/>
              <a:t>ши</a:t>
            </a:r>
            <a:r>
              <a:rPr lang="ru-RU" sz="2000" dirty="0"/>
              <a:t>;</a:t>
            </a:r>
          </a:p>
          <a:p>
            <a:pPr lvl="0"/>
            <a:r>
              <a:rPr lang="ru-RU" sz="2000" dirty="0" err="1"/>
              <a:t>бошқариш</a:t>
            </a:r>
            <a:r>
              <a:rPr lang="ru-RU" sz="2000" dirty="0"/>
              <a:t>, </a:t>
            </a:r>
            <a:r>
              <a:rPr lang="ru-RU" sz="2000" dirty="0" err="1"/>
              <a:t>сотиш</a:t>
            </a:r>
            <a:r>
              <a:rPr lang="ru-RU" sz="2000" dirty="0"/>
              <a:t>  </a:t>
            </a:r>
            <a:r>
              <a:rPr lang="ru-RU" sz="2000" dirty="0" err="1"/>
              <a:t>ва</a:t>
            </a:r>
            <a:r>
              <a:rPr lang="ru-RU" sz="2000" dirty="0"/>
              <a:t> </a:t>
            </a:r>
            <a:r>
              <a:rPr lang="ru-RU" sz="2000" dirty="0" err="1"/>
              <a:t>бошқа</a:t>
            </a:r>
            <a:r>
              <a:rPr lang="ru-RU" sz="2000" dirty="0"/>
              <a:t> </a:t>
            </a:r>
            <a:r>
              <a:rPr lang="ru-RU" sz="2000" dirty="0" err="1"/>
              <a:t>операцион</a:t>
            </a:r>
            <a:r>
              <a:rPr lang="ru-RU" sz="2000" dirty="0"/>
              <a:t> </a:t>
            </a:r>
            <a:r>
              <a:rPr lang="ru-RU" sz="2000" dirty="0" err="1"/>
              <a:t>сарфлар</a:t>
            </a:r>
            <a:r>
              <a:rPr lang="ru-RU" sz="2000" dirty="0"/>
              <a:t> </a:t>
            </a:r>
            <a:r>
              <a:rPr lang="ru-RU" sz="2000" dirty="0" err="1"/>
              <a:t>билан</a:t>
            </a:r>
            <a:r>
              <a:rPr lang="ru-RU" sz="2000" dirty="0"/>
              <a:t> </a:t>
            </a:r>
            <a:r>
              <a:rPr lang="ru-RU" sz="2000" dirty="0" err="1"/>
              <a:t>боғлиқ</a:t>
            </a:r>
            <a:r>
              <a:rPr lang="ru-RU" sz="2000" dirty="0"/>
              <a:t> </a:t>
            </a:r>
            <a:r>
              <a:rPr lang="ru-RU" sz="2000" dirty="0" err="1"/>
              <a:t>ноишлаб</a:t>
            </a:r>
            <a:r>
              <a:rPr lang="ru-RU" sz="2000" dirty="0"/>
              <a:t> </a:t>
            </a:r>
            <a:r>
              <a:rPr lang="ru-RU" sz="2000" dirty="0" err="1"/>
              <a:t>чиқариш</a:t>
            </a:r>
            <a:r>
              <a:rPr lang="ru-RU" sz="2000" dirty="0"/>
              <a:t>  </a:t>
            </a:r>
            <a:r>
              <a:rPr lang="ru-RU" sz="2000" dirty="0" err="1"/>
              <a:t>харажатлари</a:t>
            </a:r>
            <a:r>
              <a:rPr lang="ru-RU" sz="2000" dirty="0"/>
              <a:t> </a:t>
            </a:r>
            <a:r>
              <a:rPr lang="ru-RU" sz="2000" dirty="0" err="1"/>
              <a:t>кескин</a:t>
            </a:r>
            <a:r>
              <a:rPr lang="ru-RU" sz="2000" dirty="0"/>
              <a:t> </a:t>
            </a:r>
            <a:r>
              <a:rPr lang="ru-RU" sz="2000" dirty="0" err="1"/>
              <a:t>кама</a:t>
            </a:r>
            <a:r>
              <a:rPr lang="uz-Cyrl-UZ" sz="2000" dirty="0"/>
              <a:t>йиш</a:t>
            </a:r>
            <a:r>
              <a:rPr lang="ru-RU" sz="2000" dirty="0"/>
              <a:t>и;</a:t>
            </a:r>
          </a:p>
          <a:p>
            <a:endParaRPr lang="ru-RU" dirty="0"/>
          </a:p>
        </p:txBody>
      </p:sp>
    </p:spTree>
    <p:extLst>
      <p:ext uri="{BB962C8B-B14F-4D97-AF65-F5344CB8AC3E}">
        <p14:creationId xmlns="" xmlns:p14="http://schemas.microsoft.com/office/powerpoint/2010/main" val="1346984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3" y="386366"/>
            <a:ext cx="9548491" cy="6168979"/>
          </a:xfrm>
        </p:spPr>
        <p:txBody>
          <a:bodyPr>
            <a:normAutofit/>
          </a:bodyPr>
          <a:lstStyle/>
          <a:p>
            <a:pPr lvl="0"/>
            <a:r>
              <a:rPr lang="ru-RU"/>
              <a:t>фермернинг маҳсулот етиштириш, сотиш ва даромаддан фойдаланишда мустақил эркинликка эга эканлиги;</a:t>
            </a:r>
          </a:p>
          <a:p>
            <a:pPr lvl="0"/>
            <a:r>
              <a:rPr lang="ru-RU"/>
              <a:t>«яхши меҳнат қилган деҳқон яхши даромад олиши ва пировард натижада яхши ҳаёт кечириши керак» деган тамойилнинг амал қилиши;</a:t>
            </a:r>
          </a:p>
          <a:p>
            <a:pPr lvl="0"/>
            <a:r>
              <a:rPr lang="ru-RU"/>
              <a:t>жаҳон тажрибасида фермер хўжаликлари қишлоқ хўжалигидаги энг асосий хўжалик юритиш шакли эканлиги;</a:t>
            </a:r>
          </a:p>
          <a:p>
            <a:pPr lvl="0"/>
            <a:r>
              <a:rPr lang="ru-RU"/>
              <a:t>ер участкаларини 30-50 йил муддат билан ижарага олганда ердан асраб-авайлаб фойдаланишга, тупроқ унумдорлигини муттасил ошириб боришга рағбат уйғониши; </a:t>
            </a:r>
          </a:p>
          <a:p>
            <a:pPr lvl="0"/>
            <a:r>
              <a:rPr lang="ru-RU"/>
              <a:t>фермернинг юридик шахс сифатида фаолият юритиши, тайёрлов, таъминот ва хизмат кўрсатиш корхоналари билан шартномаларни мустақил тузиши ва мажбуриятлар бўйича жавоб бериши;</a:t>
            </a:r>
          </a:p>
          <a:p>
            <a:pPr lvl="0"/>
            <a:r>
              <a:rPr lang="ru-RU"/>
              <a:t>ширкат хўжаликлари билан қиёсий таққослаганда фермер хўжаликларида моддий ва молиявий ресурслардан фойдаланиш самарадорлиги юқори эканлиги ва бошқалар</a:t>
            </a:r>
            <a:r>
              <a:rPr lang="uz-Cyrl-UZ"/>
              <a:t>;</a:t>
            </a:r>
            <a:endParaRPr lang="ru-RU"/>
          </a:p>
          <a:p>
            <a:pPr lvl="0"/>
            <a:r>
              <a:rPr lang="uz-Cyrl-UZ"/>
              <a:t>давлат буюртмасидан ортиқча ишлаб чиқарилган маҳсулотга эркин баҳо қўя олиш ва сотиш ҳуқуқига эга бўлиши;</a:t>
            </a:r>
            <a:endParaRPr lang="ru-RU"/>
          </a:p>
          <a:p>
            <a:pPr lvl="0"/>
            <a:r>
              <a:rPr lang="uz-Cyrl-UZ"/>
              <a:t>ишлаб чиқариш ва маҳсулот сотишдан келган соф фойдани мустақил тасарруф этиш имконияти.</a:t>
            </a:r>
            <a:endParaRPr lang="ru-RU"/>
          </a:p>
        </p:txBody>
      </p:sp>
    </p:spTree>
    <p:extLst>
      <p:ext uri="{BB962C8B-B14F-4D97-AF65-F5344CB8AC3E}">
        <p14:creationId xmlns="" xmlns:p14="http://schemas.microsoft.com/office/powerpoint/2010/main" val="21539413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80" y="429296"/>
            <a:ext cx="8596668" cy="2365420"/>
          </a:xfrm>
        </p:spPr>
        <p:txBody>
          <a:bodyPr>
            <a:noAutofit/>
          </a:bodyPr>
          <a:lstStyle/>
          <a:p>
            <a:r>
              <a:rPr lang="uz-Cyrl-UZ" sz="2800" b="1" dirty="0">
                <a:solidFill>
                  <a:schemeClr val="tx2">
                    <a:lumMod val="75000"/>
                  </a:schemeClr>
                </a:solidFill>
              </a:rPr>
              <a:t>2.</a:t>
            </a:r>
            <a:r>
              <a:rPr lang="ru-RU" sz="2800" b="1" dirty="0">
                <a:solidFill>
                  <a:schemeClr val="tx2">
                    <a:lumMod val="75000"/>
                  </a:schemeClr>
                </a:solidFill>
              </a:rPr>
              <a:t> Фермер </a:t>
            </a:r>
            <a:r>
              <a:rPr lang="ru-RU" sz="2800" b="1" dirty="0" err="1">
                <a:solidFill>
                  <a:schemeClr val="tx2">
                    <a:lumMod val="75000"/>
                  </a:schemeClr>
                </a:solidFill>
              </a:rPr>
              <a:t>хўжалигини</a:t>
            </a:r>
            <a:r>
              <a:rPr lang="ru-RU" sz="2800" b="1" dirty="0">
                <a:solidFill>
                  <a:schemeClr val="tx2">
                    <a:lumMod val="75000"/>
                  </a:schemeClr>
                </a:solidFill>
              </a:rPr>
              <a:t> </a:t>
            </a:r>
            <a:r>
              <a:rPr lang="ru-RU" sz="2800" b="1" dirty="0" err="1">
                <a:solidFill>
                  <a:schemeClr val="tx2">
                    <a:lumMod val="75000"/>
                  </a:schemeClr>
                </a:solidFill>
              </a:rPr>
              <a:t>ташкил</a:t>
            </a:r>
            <a:r>
              <a:rPr lang="ru-RU" sz="2800" b="1" dirty="0">
                <a:solidFill>
                  <a:schemeClr val="tx2">
                    <a:lumMod val="75000"/>
                  </a:schemeClr>
                </a:solidFill>
              </a:rPr>
              <a:t> </a:t>
            </a:r>
            <a:r>
              <a:rPr lang="ru-RU" sz="2800" b="1" dirty="0" err="1">
                <a:solidFill>
                  <a:schemeClr val="tx2">
                    <a:lumMod val="75000"/>
                  </a:schemeClr>
                </a:solidFill>
              </a:rPr>
              <a:t>этиш</a:t>
            </a:r>
            <a:r>
              <a:rPr lang="ru-RU" sz="2800" b="1" dirty="0">
                <a:solidFill>
                  <a:schemeClr val="tx2">
                    <a:lumMod val="75000"/>
                  </a:schemeClr>
                </a:solidFill>
              </a:rPr>
              <a:t> </a:t>
            </a:r>
            <a:r>
              <a:rPr lang="ru-RU" sz="2800" b="1" dirty="0" err="1">
                <a:solidFill>
                  <a:schemeClr val="tx2">
                    <a:lumMod val="75000"/>
                  </a:schemeClr>
                </a:solidFill>
              </a:rPr>
              <a:t>тамойиллари</a:t>
            </a:r>
            <a:r>
              <a:rPr lang="ru-RU" sz="2800" b="1" dirty="0">
                <a:solidFill>
                  <a:schemeClr val="tx2">
                    <a:lumMod val="75000"/>
                  </a:schemeClr>
                </a:solidFill>
              </a:rPr>
              <a:t> </a:t>
            </a:r>
            <a:r>
              <a:rPr lang="ru-RU" sz="2800" b="1" dirty="0" err="1">
                <a:solidFill>
                  <a:schemeClr val="tx2">
                    <a:lumMod val="75000"/>
                  </a:schemeClr>
                </a:solidFill>
              </a:rPr>
              <a:t>ва</a:t>
            </a:r>
            <a:r>
              <a:rPr lang="ru-RU" sz="2800" b="1" dirty="0">
                <a:solidFill>
                  <a:schemeClr val="tx2">
                    <a:lumMod val="75000"/>
                  </a:schemeClr>
                </a:solidFill>
              </a:rPr>
              <a:t> </a:t>
            </a:r>
            <a:r>
              <a:rPr lang="ru-RU" sz="2800" b="1" dirty="0" err="1">
                <a:solidFill>
                  <a:schemeClr val="tx2">
                    <a:lumMod val="75000"/>
                  </a:schemeClr>
                </a:solidFill>
              </a:rPr>
              <a:t>тартиби</a:t>
            </a:r>
            <a:r>
              <a:rPr lang="ru-RU" sz="2800" b="1" dirty="0">
                <a:solidFill>
                  <a:schemeClr val="tx2">
                    <a:lumMod val="75000"/>
                  </a:schemeClr>
                </a:solidFill>
              </a:rPr>
              <a:t/>
            </a:r>
            <a:br>
              <a:rPr lang="ru-RU" sz="2800" b="1" dirty="0">
                <a:solidFill>
                  <a:schemeClr val="tx2">
                    <a:lumMod val="75000"/>
                  </a:schemeClr>
                </a:solidFill>
              </a:rPr>
            </a:br>
            <a:r>
              <a:rPr lang="uz-Cyrl-UZ" sz="2800" b="1" dirty="0">
                <a:solidFill>
                  <a:schemeClr val="tx2">
                    <a:lumMod val="75000"/>
                  </a:schemeClr>
                </a:solidFill>
              </a:rPr>
              <a:t>ва </a:t>
            </a:r>
            <a:r>
              <a:rPr lang="uz-Cyrl-UZ" sz="2800" b="1" dirty="0" smtClean="0">
                <a:solidFill>
                  <a:schemeClr val="tx2">
                    <a:lumMod val="75000"/>
                  </a:schemeClr>
                </a:solidFill>
              </a:rPr>
              <a:t>ривожланиши</a:t>
            </a:r>
            <a:r>
              <a:rPr lang="en-US" sz="2800" b="1" dirty="0" smtClean="0">
                <a:solidFill>
                  <a:schemeClr val="tx2">
                    <a:lumMod val="75000"/>
                  </a:schemeClr>
                </a:solidFill>
              </a:rPr>
              <a:t>.</a:t>
            </a:r>
            <a:br>
              <a:rPr lang="en-US" sz="2800" b="1" dirty="0" smtClean="0">
                <a:solidFill>
                  <a:schemeClr val="tx2">
                    <a:lumMod val="75000"/>
                  </a:schemeClr>
                </a:solidFill>
              </a:rPr>
            </a:br>
            <a:r>
              <a:rPr lang="uz-Cyrl-UZ" sz="2800" dirty="0">
                <a:solidFill>
                  <a:srgbClr val="FF0000"/>
                </a:solidFill>
              </a:rPr>
              <a:t>Фермер хўжаликларини тузишнинг қуйидаги  шакллари мавжуд: </a:t>
            </a:r>
            <a:r>
              <a:rPr lang="ru-RU" sz="2800" dirty="0"/>
              <a:t/>
            </a:r>
            <a:br>
              <a:rPr lang="ru-RU" sz="2800" dirty="0"/>
            </a:br>
            <a:r>
              <a:rPr lang="ru-RU" sz="2800" dirty="0">
                <a:solidFill>
                  <a:schemeClr val="tx2"/>
                </a:solidFill>
              </a:rPr>
              <a:t/>
            </a:r>
            <a:br>
              <a:rPr lang="ru-RU" sz="2800" dirty="0">
                <a:solidFill>
                  <a:schemeClr val="tx2"/>
                </a:solidFill>
              </a:rPr>
            </a:br>
            <a:endParaRPr lang="ru-RU" sz="2800" dirty="0">
              <a:solidFill>
                <a:schemeClr val="tx2"/>
              </a:solidFill>
            </a:endParaRPr>
          </a:p>
        </p:txBody>
      </p:sp>
      <p:sp>
        <p:nvSpPr>
          <p:cNvPr id="3" name="Объект 2"/>
          <p:cNvSpPr>
            <a:spLocks noGrp="1"/>
          </p:cNvSpPr>
          <p:nvPr>
            <p:ph idx="1"/>
          </p:nvPr>
        </p:nvSpPr>
        <p:spPr>
          <a:xfrm>
            <a:off x="677334" y="2794717"/>
            <a:ext cx="8596668" cy="3246646"/>
          </a:xfrm>
        </p:spPr>
        <p:txBody>
          <a:bodyPr>
            <a:normAutofit/>
          </a:bodyPr>
          <a:lstStyle/>
          <a:p>
            <a:pPr lvl="0"/>
            <a:r>
              <a:rPr lang="uz-Cyrl-UZ" sz="2000" dirty="0"/>
              <a:t>Махсус республика фондидаги, меҳнат ресурслари етарли бўлмаган ва янги суғориладиган мавзелардаги ерлар ҳамда захира ерларда махсус давлат ер фондини шакллантириш орқали фермер хўжаликларини тузиш.</a:t>
            </a:r>
            <a:endParaRPr lang="ru-RU" sz="2000" dirty="0"/>
          </a:p>
          <a:p>
            <a:pPr lvl="0"/>
            <a:r>
              <a:rPr lang="uz-Cyrl-UZ" sz="2000" dirty="0"/>
              <a:t>Зарар кўриб ишлаётган, давлат эҳтиёжлари учун етиштириладиган қишлоқ хўжалиги маҳсулотлари бўйича тузилган контрактация шартномаларини сурункасига бажармай келаётган паст рентабелли фермер хўжаликларини қайта ташкил этиб фермер хўжалиги тузиш.</a:t>
            </a:r>
            <a:endParaRPr lang="ru-RU" sz="2000" dirty="0"/>
          </a:p>
        </p:txBody>
      </p:sp>
    </p:spTree>
    <p:extLst>
      <p:ext uri="{BB962C8B-B14F-4D97-AF65-F5344CB8AC3E}">
        <p14:creationId xmlns="" xmlns:p14="http://schemas.microsoft.com/office/powerpoint/2010/main" val="2116497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2301025"/>
          </a:xfrm>
        </p:spPr>
        <p:txBody>
          <a:bodyPr>
            <a:normAutofit fontScale="90000"/>
          </a:bodyPr>
          <a:lstStyle/>
          <a:p>
            <a:r>
              <a:rPr lang="uz-Cyrl-UZ" b="1" dirty="0">
                <a:solidFill>
                  <a:schemeClr val="tx2"/>
                </a:solidFill>
              </a:rPr>
              <a:t>3. Фермер хўжалигининг ташкилий-иқтисодий ва ҳуқуқий </a:t>
            </a:r>
            <a:r>
              <a:rPr lang="uz-Cyrl-UZ" b="1" dirty="0" smtClean="0">
                <a:solidFill>
                  <a:schemeClr val="tx2"/>
                </a:solidFill>
              </a:rPr>
              <a:t>асослари</a:t>
            </a:r>
            <a:r>
              <a:rPr lang="en-US" b="1" dirty="0" smtClean="0">
                <a:solidFill>
                  <a:schemeClr val="tx2"/>
                </a:solidFill>
              </a:rPr>
              <a:t/>
            </a:r>
            <a:br>
              <a:rPr lang="en-US" b="1" dirty="0" smtClean="0">
                <a:solidFill>
                  <a:schemeClr val="tx2"/>
                </a:solidFill>
              </a:rPr>
            </a:br>
            <a:r>
              <a:rPr lang="uz-Cyrl-UZ" dirty="0">
                <a:solidFill>
                  <a:srgbClr val="FF0000"/>
                </a:solidFill>
              </a:rPr>
              <a:t>Амалдаги қонунчиликка кўра фемер хўжалиги ташкилий-ҳуқуқий жиҳатдан: </a:t>
            </a:r>
            <a:r>
              <a:rPr lang="ru-RU" dirty="0">
                <a:solidFill>
                  <a:srgbClr val="FF0000"/>
                </a:solidFill>
              </a:rPr>
              <a:t/>
            </a:r>
            <a:br>
              <a:rPr lang="ru-RU" dirty="0">
                <a:solidFill>
                  <a:srgbClr val="FF0000"/>
                </a:solidFill>
              </a:rPr>
            </a:br>
            <a:r>
              <a:rPr lang="ru-RU" dirty="0">
                <a:solidFill>
                  <a:srgbClr val="FF0000"/>
                </a:solidFill>
              </a:rPr>
              <a:t/>
            </a:r>
            <a:br>
              <a:rPr lang="ru-RU" dirty="0">
                <a:solidFill>
                  <a:srgbClr val="FF0000"/>
                </a:solidFill>
              </a:rPr>
            </a:br>
            <a:endParaRPr lang="ru-RU" dirty="0">
              <a:solidFill>
                <a:srgbClr val="FF0000"/>
              </a:solidFill>
            </a:endParaRPr>
          </a:p>
        </p:txBody>
      </p:sp>
      <p:sp>
        <p:nvSpPr>
          <p:cNvPr id="3" name="Объект 2"/>
          <p:cNvSpPr>
            <a:spLocks noGrp="1"/>
          </p:cNvSpPr>
          <p:nvPr>
            <p:ph idx="1"/>
          </p:nvPr>
        </p:nvSpPr>
        <p:spPr>
          <a:xfrm>
            <a:off x="458393" y="2653049"/>
            <a:ext cx="9059094" cy="4031086"/>
          </a:xfrm>
        </p:spPr>
        <p:txBody>
          <a:bodyPr>
            <a:noAutofit/>
          </a:bodyPr>
          <a:lstStyle/>
          <a:p>
            <a:r>
              <a:rPr lang="ru-RU" sz="2000" dirty="0"/>
              <a:t>- </a:t>
            </a:r>
            <a:r>
              <a:rPr lang="ru-RU" sz="2000" dirty="0" err="1"/>
              <a:t>хўжалик</a:t>
            </a:r>
            <a:r>
              <a:rPr lang="ru-RU" sz="2000" dirty="0"/>
              <a:t> </a:t>
            </a:r>
            <a:r>
              <a:rPr lang="ru-RU" sz="2000" dirty="0" err="1"/>
              <a:t>аъзоларнинг</a:t>
            </a:r>
            <a:r>
              <a:rPr lang="ru-RU" sz="2000" dirty="0"/>
              <a:t> </a:t>
            </a:r>
            <a:r>
              <a:rPr lang="ru-RU" sz="2000" dirty="0" err="1"/>
              <a:t>биргаликдаги</a:t>
            </a:r>
            <a:r>
              <a:rPr lang="ru-RU" sz="2000" dirty="0"/>
              <a:t> </a:t>
            </a:r>
            <a:r>
              <a:rPr lang="ru-RU" sz="2000" dirty="0" err="1"/>
              <a:t>фаолиятига</a:t>
            </a:r>
            <a:r>
              <a:rPr lang="ru-RU" sz="2000" dirty="0"/>
              <a:t> </a:t>
            </a:r>
            <a:r>
              <a:rPr lang="ru-RU" sz="2000" dirty="0" err="1"/>
              <a:t>асосланган</a:t>
            </a:r>
            <a:r>
              <a:rPr lang="ru-RU" sz="2000" dirty="0"/>
              <a:t>;</a:t>
            </a:r>
          </a:p>
          <a:p>
            <a:r>
              <a:rPr lang="ru-RU" sz="2000" dirty="0"/>
              <a:t>- </a:t>
            </a:r>
            <a:r>
              <a:rPr lang="ru-RU" sz="2000" dirty="0" err="1"/>
              <a:t>ўзига</a:t>
            </a:r>
            <a:r>
              <a:rPr lang="ru-RU" sz="2000" dirty="0"/>
              <a:t> </a:t>
            </a:r>
            <a:r>
              <a:rPr lang="ru-RU" sz="2000" dirty="0" err="1"/>
              <a:t>узоқ</a:t>
            </a:r>
            <a:r>
              <a:rPr lang="ru-RU" sz="2000" dirty="0"/>
              <a:t> </a:t>
            </a:r>
            <a:r>
              <a:rPr lang="ru-RU" sz="2000" dirty="0" err="1"/>
              <a:t>муддатли</a:t>
            </a:r>
            <a:r>
              <a:rPr lang="ru-RU" sz="2000" dirty="0"/>
              <a:t> </a:t>
            </a:r>
            <a:r>
              <a:rPr lang="ru-RU" sz="2000" dirty="0" err="1"/>
              <a:t>ижарага</a:t>
            </a:r>
            <a:r>
              <a:rPr lang="ru-RU" sz="2000" dirty="0"/>
              <a:t> </a:t>
            </a:r>
            <a:r>
              <a:rPr lang="ru-RU" sz="2000" dirty="0" err="1"/>
              <a:t>берилган</a:t>
            </a:r>
            <a:r>
              <a:rPr lang="ru-RU" sz="2000" dirty="0"/>
              <a:t> ер </a:t>
            </a:r>
            <a:r>
              <a:rPr lang="ru-RU" sz="2000" dirty="0" err="1"/>
              <a:t>участкаларидан</a:t>
            </a:r>
            <a:r>
              <a:rPr lang="ru-RU" sz="2000" dirty="0"/>
              <a:t> </a:t>
            </a:r>
            <a:r>
              <a:rPr lang="ru-RU" sz="2000" dirty="0" err="1"/>
              <a:t>фойдаланган</a:t>
            </a:r>
            <a:r>
              <a:rPr lang="ru-RU" sz="2000" dirty="0"/>
              <a:t> </a:t>
            </a:r>
            <a:r>
              <a:rPr lang="ru-RU" sz="2000" dirty="0" err="1"/>
              <a:t>ҳолда</a:t>
            </a:r>
            <a:r>
              <a:rPr lang="ru-RU" sz="2000" dirty="0"/>
              <a:t> товар </a:t>
            </a:r>
            <a:r>
              <a:rPr lang="ru-RU" sz="2000" dirty="0" err="1"/>
              <a:t>қишлоқ</a:t>
            </a:r>
            <a:r>
              <a:rPr lang="ru-RU" sz="2000" dirty="0"/>
              <a:t> </a:t>
            </a:r>
            <a:r>
              <a:rPr lang="ru-RU" sz="2000" dirty="0" err="1"/>
              <a:t>хўжалиги</a:t>
            </a:r>
            <a:r>
              <a:rPr lang="ru-RU" sz="2000" dirty="0"/>
              <a:t> </a:t>
            </a:r>
            <a:r>
              <a:rPr lang="ru-RU" sz="2000" dirty="0" err="1"/>
              <a:t>ишлаб</a:t>
            </a:r>
            <a:r>
              <a:rPr lang="ru-RU" sz="2000" dirty="0"/>
              <a:t> </a:t>
            </a:r>
            <a:r>
              <a:rPr lang="ru-RU" sz="2000" dirty="0" err="1"/>
              <a:t>чиқариши</a:t>
            </a:r>
            <a:r>
              <a:rPr lang="ru-RU" sz="2000" dirty="0"/>
              <a:t> </a:t>
            </a:r>
            <a:r>
              <a:rPr lang="ru-RU" sz="2000" dirty="0" err="1"/>
              <a:t>билан</a:t>
            </a:r>
            <a:r>
              <a:rPr lang="ru-RU" sz="2000" dirty="0"/>
              <a:t> </a:t>
            </a:r>
            <a:r>
              <a:rPr lang="ru-RU" sz="2000" dirty="0" err="1"/>
              <a:t>шуғулланувчи</a:t>
            </a:r>
            <a:r>
              <a:rPr lang="ru-RU" sz="2000" dirty="0"/>
              <a:t>;</a:t>
            </a:r>
          </a:p>
          <a:p>
            <a:r>
              <a:rPr lang="ru-RU" sz="2000" dirty="0"/>
              <a:t>- </a:t>
            </a:r>
            <a:r>
              <a:rPr lang="ru-RU" sz="2000" dirty="0" err="1"/>
              <a:t>ўз</a:t>
            </a:r>
            <a:r>
              <a:rPr lang="ru-RU" sz="2000" dirty="0"/>
              <a:t> </a:t>
            </a:r>
            <a:r>
              <a:rPr lang="ru-RU" sz="2000" dirty="0" err="1"/>
              <a:t>номи</a:t>
            </a:r>
            <a:r>
              <a:rPr lang="ru-RU" sz="2000" dirty="0"/>
              <a:t> </a:t>
            </a:r>
            <a:r>
              <a:rPr lang="ru-RU" sz="2000" dirty="0" err="1"/>
              <a:t>ўйиб</a:t>
            </a:r>
            <a:r>
              <a:rPr lang="ru-RU" sz="2000" dirty="0"/>
              <a:t> </a:t>
            </a:r>
            <a:r>
              <a:rPr lang="ru-RU" sz="2000" dirty="0" err="1"/>
              <a:t>ёзилган</a:t>
            </a:r>
            <a:r>
              <a:rPr lang="ru-RU" sz="2000" dirty="0"/>
              <a:t> </a:t>
            </a:r>
            <a:r>
              <a:rPr lang="ru-RU" sz="2000" dirty="0" err="1"/>
              <a:t>ҳамда</a:t>
            </a:r>
            <a:r>
              <a:rPr lang="ru-RU" sz="2000" dirty="0"/>
              <a:t> герб </a:t>
            </a:r>
            <a:r>
              <a:rPr lang="ru-RU" sz="2000" dirty="0" err="1"/>
              <a:t>тасвири</a:t>
            </a:r>
            <a:r>
              <a:rPr lang="ru-RU" sz="2000" dirty="0"/>
              <a:t> </a:t>
            </a:r>
            <a:r>
              <a:rPr lang="ru-RU" sz="2000" dirty="0" err="1"/>
              <a:t>туширилган</a:t>
            </a:r>
            <a:r>
              <a:rPr lang="ru-RU" sz="2000" dirty="0"/>
              <a:t> </a:t>
            </a:r>
            <a:r>
              <a:rPr lang="ru-RU" sz="2000" dirty="0" err="1"/>
              <a:t>муҳрга</a:t>
            </a:r>
            <a:r>
              <a:rPr lang="ru-RU" sz="2000" dirty="0"/>
              <a:t> </a:t>
            </a:r>
            <a:r>
              <a:rPr lang="ru-RU" sz="2000" dirty="0" err="1"/>
              <a:t>ҳамда</a:t>
            </a:r>
            <a:r>
              <a:rPr lang="ru-RU" sz="2000" dirty="0"/>
              <a:t> </a:t>
            </a:r>
            <a:r>
              <a:rPr lang="ru-RU" sz="2000" dirty="0" err="1"/>
              <a:t>штампга</a:t>
            </a:r>
            <a:r>
              <a:rPr lang="ru-RU" sz="2000" dirty="0"/>
              <a:t> </a:t>
            </a:r>
            <a:r>
              <a:rPr lang="ru-RU" sz="2000" dirty="0" err="1"/>
              <a:t>эга</a:t>
            </a:r>
            <a:r>
              <a:rPr lang="ru-RU" sz="2000" dirty="0"/>
              <a:t>, </a:t>
            </a:r>
            <a:r>
              <a:rPr lang="ru-RU" sz="2000" dirty="0" err="1"/>
              <a:t>юридик</a:t>
            </a:r>
            <a:r>
              <a:rPr lang="ru-RU" sz="2000" dirty="0"/>
              <a:t> </a:t>
            </a:r>
            <a:r>
              <a:rPr lang="ru-RU" sz="2000" dirty="0" err="1"/>
              <a:t>шахс</a:t>
            </a:r>
            <a:r>
              <a:rPr lang="ru-RU" sz="2000" dirty="0"/>
              <a:t> </a:t>
            </a:r>
            <a:r>
              <a:rPr lang="ru-RU" sz="2000" dirty="0" err="1"/>
              <a:t>мақомидаги</a:t>
            </a:r>
            <a:r>
              <a:rPr lang="ru-RU" sz="2000" dirty="0"/>
              <a:t>;</a:t>
            </a:r>
          </a:p>
          <a:p>
            <a:r>
              <a:rPr lang="ru-RU" sz="2000" dirty="0"/>
              <a:t>- банк </a:t>
            </a:r>
            <a:r>
              <a:rPr lang="ru-RU" sz="2000" dirty="0" err="1"/>
              <a:t>муассасаларида</a:t>
            </a:r>
            <a:r>
              <a:rPr lang="ru-RU" sz="2000" dirty="0"/>
              <a:t> </a:t>
            </a:r>
            <a:r>
              <a:rPr lang="ru-RU" sz="2000" dirty="0" err="1"/>
              <a:t>ҳисоб-китоб</a:t>
            </a:r>
            <a:r>
              <a:rPr lang="ru-RU" sz="2000" dirty="0"/>
              <a:t> </a:t>
            </a:r>
            <a:r>
              <a:rPr lang="ru-RU" sz="2000" dirty="0" err="1"/>
              <a:t>ва</a:t>
            </a:r>
            <a:r>
              <a:rPr lang="ru-RU" sz="2000" dirty="0"/>
              <a:t> </a:t>
            </a:r>
            <a:r>
              <a:rPr lang="ru-RU" sz="2000" dirty="0" err="1"/>
              <a:t>бошқа</a:t>
            </a:r>
            <a:r>
              <a:rPr lang="ru-RU" sz="2000" dirty="0"/>
              <a:t>  </a:t>
            </a:r>
            <a:r>
              <a:rPr lang="ru-RU" sz="2000" dirty="0" err="1"/>
              <a:t>ҳисоб</a:t>
            </a:r>
            <a:r>
              <a:rPr lang="ru-RU" sz="2000" dirty="0"/>
              <a:t> </a:t>
            </a:r>
            <a:r>
              <a:rPr lang="ru-RU" sz="2000" dirty="0" err="1"/>
              <a:t>варақалар</a:t>
            </a:r>
            <a:r>
              <a:rPr lang="ru-RU" sz="2000" dirty="0"/>
              <a:t> </a:t>
            </a:r>
            <a:r>
              <a:rPr lang="ru-RU" sz="2000" dirty="0" err="1"/>
              <a:t>очадиган</a:t>
            </a:r>
            <a:r>
              <a:rPr lang="ru-RU" sz="2000" dirty="0"/>
              <a:t>;</a:t>
            </a:r>
          </a:p>
          <a:p>
            <a:r>
              <a:rPr lang="ru-RU" sz="2000" dirty="0"/>
              <a:t>- </a:t>
            </a:r>
            <a:r>
              <a:rPr lang="ru-RU" sz="2000" dirty="0" err="1"/>
              <a:t>бошқа</a:t>
            </a:r>
            <a:r>
              <a:rPr lang="ru-RU" sz="2000" dirty="0"/>
              <a:t> </a:t>
            </a:r>
            <a:r>
              <a:rPr lang="ru-RU" sz="2000" dirty="0" err="1"/>
              <a:t>корхоналар</a:t>
            </a:r>
            <a:r>
              <a:rPr lang="ru-RU" sz="2000" dirty="0"/>
              <a:t>, </a:t>
            </a:r>
            <a:r>
              <a:rPr lang="ru-RU" sz="2000" dirty="0" err="1"/>
              <a:t>ташкилотлар</a:t>
            </a:r>
            <a:r>
              <a:rPr lang="ru-RU" sz="2000" dirty="0"/>
              <a:t>, </a:t>
            </a:r>
            <a:r>
              <a:rPr lang="ru-RU" sz="2000" dirty="0" err="1"/>
              <a:t>бирлашмалар</a:t>
            </a:r>
            <a:r>
              <a:rPr lang="ru-RU" sz="2000" dirty="0"/>
              <a:t> </a:t>
            </a:r>
            <a:r>
              <a:rPr lang="ru-RU" sz="2000" dirty="0" err="1"/>
              <a:t>ҳамда</a:t>
            </a:r>
            <a:r>
              <a:rPr lang="ru-RU" sz="2000" dirty="0"/>
              <a:t> </a:t>
            </a:r>
            <a:r>
              <a:rPr lang="ru-RU" sz="2000" dirty="0" err="1"/>
              <a:t>муассасалар</a:t>
            </a:r>
            <a:r>
              <a:rPr lang="ru-RU" sz="2000" dirty="0"/>
              <a:t> </a:t>
            </a:r>
            <a:r>
              <a:rPr lang="ru-RU" sz="2000" dirty="0" err="1"/>
              <a:t>билан</a:t>
            </a:r>
            <a:r>
              <a:rPr lang="ru-RU" sz="2000" dirty="0"/>
              <a:t> </a:t>
            </a:r>
            <a:r>
              <a:rPr lang="ru-RU" sz="2000" dirty="0" err="1"/>
              <a:t>ўзаро</a:t>
            </a:r>
            <a:r>
              <a:rPr lang="ru-RU" sz="2000" dirty="0"/>
              <a:t> </a:t>
            </a:r>
            <a:r>
              <a:rPr lang="ru-RU" sz="2000" dirty="0" err="1"/>
              <a:t>тенг</a:t>
            </a:r>
            <a:r>
              <a:rPr lang="ru-RU" sz="2000" dirty="0"/>
              <a:t> </a:t>
            </a:r>
            <a:r>
              <a:rPr lang="ru-RU" sz="2000" dirty="0" err="1"/>
              <a:t>ҳуқуқли</a:t>
            </a:r>
            <a:r>
              <a:rPr lang="ru-RU" sz="2000" dirty="0"/>
              <a:t> </a:t>
            </a:r>
            <a:r>
              <a:rPr lang="ru-RU" sz="2000" dirty="0" err="1"/>
              <a:t>муносабатларга</a:t>
            </a:r>
            <a:r>
              <a:rPr lang="ru-RU" sz="2000" dirty="0"/>
              <a:t> </a:t>
            </a:r>
            <a:r>
              <a:rPr lang="ru-RU" sz="2000" dirty="0" err="1"/>
              <a:t>киришувчи</a:t>
            </a:r>
            <a:r>
              <a:rPr lang="ru-RU" sz="2000" dirty="0"/>
              <a:t> </a:t>
            </a:r>
            <a:r>
              <a:rPr lang="ru-RU" sz="2000" dirty="0" err="1"/>
              <a:t>мустақил</a:t>
            </a:r>
            <a:r>
              <a:rPr lang="ru-RU" sz="2000" dirty="0"/>
              <a:t> </a:t>
            </a:r>
            <a:r>
              <a:rPr lang="ru-RU" sz="2000" dirty="0" err="1"/>
              <a:t>хужалик</a:t>
            </a:r>
            <a:r>
              <a:rPr lang="ru-RU" sz="2000" dirty="0"/>
              <a:t> </a:t>
            </a:r>
            <a:r>
              <a:rPr lang="ru-RU" sz="2000" dirty="0" err="1"/>
              <a:t>юритиш</a:t>
            </a:r>
            <a:r>
              <a:rPr lang="ru-RU" sz="2000" dirty="0"/>
              <a:t> </a:t>
            </a:r>
            <a:r>
              <a:rPr lang="ru-RU" sz="2000" dirty="0" err="1"/>
              <a:t>субъекти</a:t>
            </a:r>
            <a:r>
              <a:rPr lang="ru-RU" sz="2000" dirty="0"/>
              <a:t> </a:t>
            </a:r>
            <a:r>
              <a:rPr lang="ru-RU" sz="2000" dirty="0" err="1"/>
              <a:t>ҳисобланади</a:t>
            </a:r>
            <a:r>
              <a:rPr lang="ru-RU" sz="2000" dirty="0"/>
              <a:t>.</a:t>
            </a:r>
          </a:p>
        </p:txBody>
      </p:sp>
    </p:spTree>
    <p:extLst>
      <p:ext uri="{BB962C8B-B14F-4D97-AF65-F5344CB8AC3E}">
        <p14:creationId xmlns="" xmlns:p14="http://schemas.microsoft.com/office/powerpoint/2010/main" val="39268899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550989"/>
          </a:xfrm>
        </p:spPr>
        <p:txBody>
          <a:bodyPr>
            <a:normAutofit fontScale="90000"/>
          </a:bodyPr>
          <a:lstStyle/>
          <a:p>
            <a:r>
              <a:rPr lang="ru-RU" dirty="0">
                <a:solidFill>
                  <a:srgbClr val="FF0000"/>
                </a:solidFill>
              </a:rPr>
              <a:t>Фермер </a:t>
            </a:r>
            <a:r>
              <a:rPr lang="ru-RU" dirty="0" err="1">
                <a:solidFill>
                  <a:srgbClr val="FF0000"/>
                </a:solidFill>
              </a:rPr>
              <a:t>хўжалиги</a:t>
            </a:r>
            <a:r>
              <a:rPr lang="ru-RU" dirty="0">
                <a:solidFill>
                  <a:srgbClr val="FF0000"/>
                </a:solidFill>
              </a:rPr>
              <a:t> </a:t>
            </a:r>
            <a:r>
              <a:rPr lang="ru-RU" dirty="0" err="1">
                <a:solidFill>
                  <a:srgbClr val="FF0000"/>
                </a:solidFill>
              </a:rPr>
              <a:t>фаолиятининг</a:t>
            </a:r>
            <a:r>
              <a:rPr lang="ru-RU" dirty="0">
                <a:solidFill>
                  <a:srgbClr val="FF0000"/>
                </a:solidFill>
              </a:rPr>
              <a:t> </a:t>
            </a:r>
            <a:r>
              <a:rPr lang="ru-RU" dirty="0" err="1">
                <a:solidFill>
                  <a:srgbClr val="FF0000"/>
                </a:solidFill>
              </a:rPr>
              <a:t>қонун</a:t>
            </a:r>
            <a:r>
              <a:rPr lang="ru-RU" dirty="0">
                <a:solidFill>
                  <a:srgbClr val="FF0000"/>
                </a:solidFill>
              </a:rPr>
              <a:t> </a:t>
            </a:r>
            <a:r>
              <a:rPr lang="ru-RU" dirty="0" err="1">
                <a:solidFill>
                  <a:srgbClr val="FF0000"/>
                </a:solidFill>
              </a:rPr>
              <a:t>билан</a:t>
            </a:r>
            <a:r>
              <a:rPr lang="ru-RU" dirty="0">
                <a:solidFill>
                  <a:srgbClr val="FF0000"/>
                </a:solidFill>
              </a:rPr>
              <a:t> </a:t>
            </a:r>
            <a:r>
              <a:rPr lang="ru-RU" dirty="0" err="1">
                <a:solidFill>
                  <a:srgbClr val="FF0000"/>
                </a:solidFill>
              </a:rPr>
              <a:t>мустаҳкамлаб</a:t>
            </a:r>
            <a:r>
              <a:rPr lang="ru-RU" dirty="0">
                <a:solidFill>
                  <a:srgbClr val="FF0000"/>
                </a:solidFill>
              </a:rPr>
              <a:t> </a:t>
            </a:r>
            <a:r>
              <a:rPr lang="ru-RU" dirty="0" err="1">
                <a:solidFill>
                  <a:srgbClr val="FF0000"/>
                </a:solidFill>
              </a:rPr>
              <a:t>қўйилган</a:t>
            </a:r>
            <a:r>
              <a:rPr lang="ru-RU" dirty="0">
                <a:solidFill>
                  <a:srgbClr val="FF0000"/>
                </a:solidFill>
              </a:rPr>
              <a:t> </a:t>
            </a:r>
            <a:r>
              <a:rPr lang="ru-RU" dirty="0" err="1">
                <a:solidFill>
                  <a:srgbClr val="FF0000"/>
                </a:solidFill>
              </a:rPr>
              <a:t>асосий</a:t>
            </a:r>
            <a:r>
              <a:rPr lang="ru-RU" dirty="0">
                <a:solidFill>
                  <a:srgbClr val="FF0000"/>
                </a:solidFill>
              </a:rPr>
              <a:t> </a:t>
            </a:r>
            <a:r>
              <a:rPr lang="ru-RU" dirty="0" err="1">
                <a:solidFill>
                  <a:srgbClr val="FF0000"/>
                </a:solidFill>
              </a:rPr>
              <a:t>йўналишлари</a:t>
            </a:r>
            <a:r>
              <a:rPr lang="ru-RU" dirty="0">
                <a:solidFill>
                  <a:srgbClr val="FF0000"/>
                </a:solidFill>
              </a:rPr>
              <a:t>  </a:t>
            </a:r>
            <a:r>
              <a:rPr lang="ru-RU" dirty="0" err="1">
                <a:solidFill>
                  <a:srgbClr val="FF0000"/>
                </a:solidFill>
              </a:rPr>
              <a:t>қуйидагилардан</a:t>
            </a:r>
            <a:r>
              <a:rPr lang="ru-RU" dirty="0">
                <a:solidFill>
                  <a:srgbClr val="FF0000"/>
                </a:solidFill>
              </a:rPr>
              <a:t> </a:t>
            </a:r>
            <a:r>
              <a:rPr lang="ru-RU" dirty="0" err="1">
                <a:solidFill>
                  <a:srgbClr val="FF0000"/>
                </a:solidFill>
              </a:rPr>
              <a:t>иборат</a:t>
            </a:r>
            <a:r>
              <a:rPr lang="ru-RU" dirty="0">
                <a:solidFill>
                  <a:srgbClr val="FF0000"/>
                </a:solidFill>
              </a:rPr>
              <a:t>:</a:t>
            </a:r>
            <a:br>
              <a:rPr lang="ru-RU" dirty="0">
                <a:solidFill>
                  <a:srgbClr val="FF0000"/>
                </a:solidFill>
              </a:rPr>
            </a:br>
            <a:endParaRPr lang="ru-RU" dirty="0">
              <a:solidFill>
                <a:srgbClr val="FF0000"/>
              </a:solidFill>
            </a:endParaRPr>
          </a:p>
        </p:txBody>
      </p:sp>
      <p:sp>
        <p:nvSpPr>
          <p:cNvPr id="3" name="Объект 2"/>
          <p:cNvSpPr>
            <a:spLocks noGrp="1"/>
          </p:cNvSpPr>
          <p:nvPr>
            <p:ph idx="1"/>
          </p:nvPr>
        </p:nvSpPr>
        <p:spPr/>
        <p:txBody>
          <a:bodyPr>
            <a:normAutofit/>
          </a:bodyPr>
          <a:lstStyle/>
          <a:p>
            <a:r>
              <a:rPr lang="ru-RU" sz="2000" dirty="0"/>
              <a:t>- </a:t>
            </a:r>
            <a:r>
              <a:rPr lang="ru-RU" sz="2000" dirty="0" err="1"/>
              <a:t>уставда</a:t>
            </a:r>
            <a:r>
              <a:rPr lang="ru-RU" sz="2000" dirty="0"/>
              <a:t> </a:t>
            </a:r>
            <a:r>
              <a:rPr lang="ru-RU" sz="2000" dirty="0" err="1"/>
              <a:t>назарда</a:t>
            </a:r>
            <a:r>
              <a:rPr lang="ru-RU" sz="2000" dirty="0"/>
              <a:t> </a:t>
            </a:r>
            <a:r>
              <a:rPr lang="ru-RU" sz="2000" dirty="0" err="1"/>
              <a:t>тутилган</a:t>
            </a:r>
            <a:r>
              <a:rPr lang="ru-RU" sz="2000" dirty="0"/>
              <a:t> </a:t>
            </a:r>
            <a:r>
              <a:rPr lang="ru-RU" sz="2000" dirty="0" err="1"/>
              <a:t>доирада</a:t>
            </a:r>
            <a:r>
              <a:rPr lang="ru-RU" sz="2000" dirty="0"/>
              <a:t> </a:t>
            </a:r>
            <a:r>
              <a:rPr lang="ru-RU" sz="2000" dirty="0" err="1"/>
              <a:t>ва</a:t>
            </a:r>
            <a:r>
              <a:rPr lang="ru-RU" sz="2000" dirty="0"/>
              <a:t> </a:t>
            </a:r>
            <a:r>
              <a:rPr lang="ru-RU" sz="2000" dirty="0" err="1"/>
              <a:t>ижара</a:t>
            </a:r>
            <a:r>
              <a:rPr lang="ru-RU" sz="2000" dirty="0"/>
              <a:t> </a:t>
            </a:r>
            <a:r>
              <a:rPr lang="ru-RU" sz="2000" dirty="0" err="1"/>
              <a:t>шартномасида</a:t>
            </a:r>
            <a:r>
              <a:rPr lang="ru-RU" sz="2000" dirty="0"/>
              <a:t> </a:t>
            </a:r>
            <a:r>
              <a:rPr lang="ru-RU" sz="2000" dirty="0" err="1"/>
              <a:t>белгиланган</a:t>
            </a:r>
            <a:r>
              <a:rPr lang="ru-RU" sz="2000" dirty="0"/>
              <a:t> </a:t>
            </a:r>
            <a:r>
              <a:rPr lang="ru-RU" sz="2000" dirty="0" err="1"/>
              <a:t>ихтисослашувга</a:t>
            </a:r>
            <a:r>
              <a:rPr lang="ru-RU" sz="2000" dirty="0"/>
              <a:t> </a:t>
            </a:r>
            <a:r>
              <a:rPr lang="ru-RU" sz="2000" dirty="0" err="1"/>
              <a:t>мувофиқ</a:t>
            </a:r>
            <a:r>
              <a:rPr lang="ru-RU" sz="2000" dirty="0"/>
              <a:t> </a:t>
            </a:r>
            <a:r>
              <a:rPr lang="ru-RU" sz="2000" dirty="0" err="1"/>
              <a:t>ўзига</a:t>
            </a:r>
            <a:r>
              <a:rPr lang="ru-RU" sz="2000" dirty="0"/>
              <a:t> </a:t>
            </a:r>
            <a:r>
              <a:rPr lang="ru-RU" sz="2000" dirty="0" err="1"/>
              <a:t>берилган</a:t>
            </a:r>
            <a:r>
              <a:rPr lang="ru-RU" sz="2000" dirty="0"/>
              <a:t> ер </a:t>
            </a:r>
            <a:r>
              <a:rPr lang="ru-RU" sz="2000" dirty="0" err="1"/>
              <a:t>участкасида</a:t>
            </a:r>
            <a:r>
              <a:rPr lang="ru-RU" sz="2000" dirty="0"/>
              <a:t> </a:t>
            </a:r>
            <a:r>
              <a:rPr lang="ru-RU" sz="2000" dirty="0" err="1"/>
              <a:t>ишлаб</a:t>
            </a:r>
            <a:r>
              <a:rPr lang="ru-RU" sz="2000" dirty="0"/>
              <a:t> </a:t>
            </a:r>
            <a:r>
              <a:rPr lang="ru-RU" sz="2000" dirty="0" err="1"/>
              <a:t>чиқариш</a:t>
            </a:r>
            <a:r>
              <a:rPr lang="ru-RU" sz="2000" dirty="0"/>
              <a:t> </a:t>
            </a:r>
            <a:r>
              <a:rPr lang="ru-RU" sz="2000" dirty="0" err="1"/>
              <a:t>фаолиятини</a:t>
            </a:r>
            <a:r>
              <a:rPr lang="ru-RU" sz="2000" dirty="0"/>
              <a:t> </a:t>
            </a:r>
            <a:r>
              <a:rPr lang="ru-RU" sz="2000" dirty="0" err="1"/>
              <a:t>мустақил</a:t>
            </a:r>
            <a:r>
              <a:rPr lang="ru-RU" sz="2000" dirty="0"/>
              <a:t> </a:t>
            </a:r>
            <a:r>
              <a:rPr lang="ru-RU" sz="2000" dirty="0" err="1"/>
              <a:t>ташкил</a:t>
            </a:r>
            <a:r>
              <a:rPr lang="ru-RU" sz="2000" dirty="0"/>
              <a:t> </a:t>
            </a:r>
            <a:r>
              <a:rPr lang="ru-RU" sz="2000" dirty="0" err="1"/>
              <a:t>этиш</a:t>
            </a:r>
            <a:r>
              <a:rPr lang="ru-RU" sz="2000" dirty="0"/>
              <a:t>;</a:t>
            </a:r>
          </a:p>
          <a:p>
            <a:r>
              <a:rPr lang="ru-RU" sz="2000" dirty="0"/>
              <a:t>- </a:t>
            </a:r>
            <a:r>
              <a:rPr lang="ru-RU" sz="2000" dirty="0" err="1"/>
              <a:t>ажратилган</a:t>
            </a:r>
            <a:r>
              <a:rPr lang="ru-RU" sz="2000" dirty="0"/>
              <a:t> ер </a:t>
            </a:r>
            <a:r>
              <a:rPr lang="ru-RU" sz="2000" dirty="0" err="1"/>
              <a:t>ва</a:t>
            </a:r>
            <a:r>
              <a:rPr lang="ru-RU" sz="2000" dirty="0"/>
              <a:t> </a:t>
            </a:r>
            <a:r>
              <a:rPr lang="ru-RU" sz="2000" dirty="0" err="1"/>
              <a:t>сув</a:t>
            </a:r>
            <a:r>
              <a:rPr lang="ru-RU" sz="2000" dirty="0"/>
              <a:t> </a:t>
            </a:r>
            <a:r>
              <a:rPr lang="ru-RU" sz="2000" dirty="0" err="1"/>
              <a:t>ресурсларидан</a:t>
            </a:r>
            <a:r>
              <a:rPr lang="ru-RU" sz="2000" dirty="0"/>
              <a:t> </a:t>
            </a:r>
            <a:r>
              <a:rPr lang="ru-RU" sz="2000" dirty="0" err="1"/>
              <a:t>оқилона</a:t>
            </a:r>
            <a:r>
              <a:rPr lang="ru-RU" sz="2000" dirty="0"/>
              <a:t> </a:t>
            </a:r>
            <a:r>
              <a:rPr lang="ru-RU" sz="2000" dirty="0" err="1"/>
              <a:t>фойдаланган</a:t>
            </a:r>
            <a:r>
              <a:rPr lang="ru-RU" sz="2000" dirty="0"/>
              <a:t> </a:t>
            </a:r>
            <a:r>
              <a:rPr lang="ru-RU" sz="2000" dirty="0" err="1"/>
              <a:t>ҳолда</a:t>
            </a:r>
            <a:r>
              <a:rPr lang="ru-RU" sz="2000" dirty="0"/>
              <a:t> </a:t>
            </a:r>
            <a:r>
              <a:rPr lang="ru-RU" sz="2000" dirty="0" err="1"/>
              <a:t>мустақил</a:t>
            </a:r>
            <a:r>
              <a:rPr lang="ru-RU" sz="2000" dirty="0"/>
              <a:t> </a:t>
            </a:r>
            <a:r>
              <a:rPr lang="ru-RU" sz="2000" dirty="0" err="1"/>
              <a:t>равишда</a:t>
            </a:r>
            <a:r>
              <a:rPr lang="ru-RU" sz="2000" dirty="0"/>
              <a:t> </a:t>
            </a:r>
            <a:r>
              <a:rPr lang="ru-RU" sz="2000" dirty="0" err="1"/>
              <a:t>қишлоқ</a:t>
            </a:r>
            <a:r>
              <a:rPr lang="ru-RU" sz="2000" dirty="0"/>
              <a:t> </a:t>
            </a:r>
            <a:r>
              <a:rPr lang="ru-RU" sz="2000" dirty="0" err="1"/>
              <a:t>хўжалиги</a:t>
            </a:r>
            <a:r>
              <a:rPr lang="ru-RU" sz="2000" dirty="0"/>
              <a:t> </a:t>
            </a:r>
            <a:r>
              <a:rPr lang="ru-RU" sz="2000" dirty="0" err="1"/>
              <a:t>маҳсулотлари</a:t>
            </a:r>
            <a:r>
              <a:rPr lang="ru-RU" sz="2000" dirty="0"/>
              <a:t> </a:t>
            </a:r>
            <a:r>
              <a:rPr lang="ru-RU" sz="2000" dirty="0" err="1"/>
              <a:t>етиштириш</a:t>
            </a:r>
            <a:r>
              <a:rPr lang="ru-RU" sz="2000" dirty="0"/>
              <a:t>, </a:t>
            </a:r>
            <a:r>
              <a:rPr lang="ru-RU" sz="2000" dirty="0" err="1"/>
              <a:t>уларни</a:t>
            </a:r>
            <a:r>
              <a:rPr lang="ru-RU" sz="2000" dirty="0"/>
              <a:t> </a:t>
            </a:r>
            <a:r>
              <a:rPr lang="ru-RU" sz="2000" dirty="0" err="1"/>
              <a:t>қайта</a:t>
            </a:r>
            <a:r>
              <a:rPr lang="ru-RU" sz="2000" dirty="0"/>
              <a:t> </a:t>
            </a:r>
            <a:r>
              <a:rPr lang="ru-RU" sz="2000" dirty="0" err="1"/>
              <a:t>ишлаш</a:t>
            </a:r>
            <a:r>
              <a:rPr lang="ru-RU" sz="2000" dirty="0"/>
              <a:t> </a:t>
            </a:r>
            <a:r>
              <a:rPr lang="ru-RU" sz="2000" dirty="0" err="1"/>
              <a:t>ва</a:t>
            </a:r>
            <a:r>
              <a:rPr lang="ru-RU" sz="2000" dirty="0"/>
              <a:t> </a:t>
            </a:r>
            <a:r>
              <a:rPr lang="ru-RU" sz="2000" dirty="0" err="1"/>
              <a:t>сотиш</a:t>
            </a:r>
            <a:r>
              <a:rPr lang="ru-RU" sz="2000" dirty="0"/>
              <a:t>, </a:t>
            </a:r>
            <a:r>
              <a:rPr lang="ru-RU" sz="2000" dirty="0" err="1"/>
              <a:t>шунингдек</a:t>
            </a:r>
            <a:r>
              <a:rPr lang="ru-RU" sz="2000" dirty="0"/>
              <a:t>, </a:t>
            </a:r>
            <a:r>
              <a:rPr lang="ru-RU" sz="2000" dirty="0" err="1"/>
              <a:t>хизматлар</a:t>
            </a:r>
            <a:r>
              <a:rPr lang="ru-RU" sz="2000" dirty="0"/>
              <a:t> </a:t>
            </a:r>
            <a:r>
              <a:rPr lang="ru-RU" sz="2000" dirty="0" err="1"/>
              <a:t>кўрсатиш</a:t>
            </a:r>
            <a:r>
              <a:rPr lang="ru-RU" sz="2000" dirty="0"/>
              <a:t>;</a:t>
            </a:r>
          </a:p>
          <a:p>
            <a:r>
              <a:rPr lang="ru-RU" sz="2000" dirty="0"/>
              <a:t>- </a:t>
            </a:r>
            <a:r>
              <a:rPr lang="ru-RU" sz="2000" dirty="0" err="1"/>
              <a:t>тижорат</a:t>
            </a:r>
            <a:r>
              <a:rPr lang="ru-RU" sz="2000" dirty="0"/>
              <a:t> </a:t>
            </a:r>
            <a:r>
              <a:rPr lang="ru-RU" sz="2000" dirty="0" err="1"/>
              <a:t>фаолияти</a:t>
            </a:r>
            <a:r>
              <a:rPr lang="ru-RU" sz="2000" dirty="0"/>
              <a:t> </a:t>
            </a:r>
            <a:r>
              <a:rPr lang="ru-RU" sz="2000" dirty="0" err="1"/>
              <a:t>ва</a:t>
            </a:r>
            <a:r>
              <a:rPr lang="ru-RU" sz="2000" dirty="0"/>
              <a:t> маркетинг </a:t>
            </a:r>
            <a:r>
              <a:rPr lang="ru-RU" sz="2000" dirty="0" err="1"/>
              <a:t>тадқиқотларини</a:t>
            </a:r>
            <a:r>
              <a:rPr lang="ru-RU" sz="2000" dirty="0"/>
              <a:t> </a:t>
            </a:r>
            <a:r>
              <a:rPr lang="ru-RU" sz="2000" dirty="0" err="1"/>
              <a:t>ташкил</a:t>
            </a:r>
            <a:r>
              <a:rPr lang="ru-RU" sz="2000" dirty="0"/>
              <a:t> </a:t>
            </a:r>
            <a:r>
              <a:rPr lang="ru-RU" sz="2000" dirty="0" err="1"/>
              <a:t>қилиш</a:t>
            </a:r>
            <a:r>
              <a:rPr lang="ru-RU" sz="2000" dirty="0"/>
              <a:t>;</a:t>
            </a:r>
          </a:p>
          <a:p>
            <a:r>
              <a:rPr lang="ru-RU" sz="2000" dirty="0"/>
              <a:t>- </a:t>
            </a:r>
            <a:r>
              <a:rPr lang="ru-RU" sz="2000" dirty="0" err="1"/>
              <a:t>юридик</a:t>
            </a:r>
            <a:r>
              <a:rPr lang="ru-RU" sz="2000" dirty="0"/>
              <a:t> </a:t>
            </a:r>
            <a:r>
              <a:rPr lang="ru-RU" sz="2000" dirty="0" err="1"/>
              <a:t>ва</a:t>
            </a:r>
            <a:r>
              <a:rPr lang="ru-RU" sz="2000" dirty="0"/>
              <a:t> </a:t>
            </a:r>
            <a:r>
              <a:rPr lang="ru-RU" sz="2000" dirty="0" err="1"/>
              <a:t>жисмоний</a:t>
            </a:r>
            <a:r>
              <a:rPr lang="ru-RU" sz="2000" dirty="0"/>
              <a:t> </a:t>
            </a:r>
            <a:r>
              <a:rPr lang="ru-RU" sz="2000" dirty="0" err="1"/>
              <a:t>шахсларга</a:t>
            </a:r>
            <a:r>
              <a:rPr lang="ru-RU" sz="2000" dirty="0"/>
              <a:t> </a:t>
            </a:r>
            <a:r>
              <a:rPr lang="ru-RU" sz="2000" dirty="0" err="1"/>
              <a:t>пулли</a:t>
            </a:r>
            <a:r>
              <a:rPr lang="ru-RU" sz="2000" dirty="0"/>
              <a:t> </a:t>
            </a:r>
            <a:r>
              <a:rPr lang="ru-RU" sz="2000" dirty="0" err="1"/>
              <a:t>хизматлар</a:t>
            </a:r>
            <a:r>
              <a:rPr lang="ru-RU" sz="2000" dirty="0"/>
              <a:t> </a:t>
            </a:r>
            <a:r>
              <a:rPr lang="ru-RU" sz="2000" dirty="0" err="1"/>
              <a:t>кўрсатиш</a:t>
            </a:r>
            <a:r>
              <a:rPr lang="ru-RU" sz="2000" dirty="0"/>
              <a:t>; </a:t>
            </a:r>
          </a:p>
          <a:p>
            <a:r>
              <a:rPr lang="ru-RU" sz="2000" dirty="0"/>
              <a:t>- </a:t>
            </a:r>
            <a:r>
              <a:rPr lang="ru-RU" sz="2000" dirty="0" err="1"/>
              <a:t>ташқи</a:t>
            </a:r>
            <a:r>
              <a:rPr lang="ru-RU" sz="2000" dirty="0"/>
              <a:t> </a:t>
            </a:r>
            <a:r>
              <a:rPr lang="ru-RU" sz="2000" dirty="0" err="1"/>
              <a:t>иқтисодий</a:t>
            </a:r>
            <a:r>
              <a:rPr lang="ru-RU" sz="2000" dirty="0"/>
              <a:t> </a:t>
            </a:r>
            <a:r>
              <a:rPr lang="ru-RU" sz="2000" dirty="0" err="1"/>
              <a:t>фаолиятни</a:t>
            </a:r>
            <a:r>
              <a:rPr lang="ru-RU" sz="2000" dirty="0"/>
              <a:t> </a:t>
            </a:r>
            <a:r>
              <a:rPr lang="ru-RU" sz="2000" dirty="0" err="1"/>
              <a:t>амалга</a:t>
            </a:r>
            <a:r>
              <a:rPr lang="ru-RU" sz="2000" dirty="0"/>
              <a:t> </a:t>
            </a:r>
            <a:r>
              <a:rPr lang="ru-RU" sz="2000" dirty="0" err="1"/>
              <a:t>ошириш</a:t>
            </a:r>
            <a:r>
              <a:rPr lang="ru-RU" sz="2000" dirty="0" smtClean="0"/>
              <a:t>;</a:t>
            </a:r>
            <a:endParaRPr lang="ru-RU" sz="2000" dirty="0"/>
          </a:p>
        </p:txBody>
      </p:sp>
    </p:spTree>
    <p:extLst>
      <p:ext uri="{BB962C8B-B14F-4D97-AF65-F5344CB8AC3E}">
        <p14:creationId xmlns="" xmlns:p14="http://schemas.microsoft.com/office/powerpoint/2010/main" val="2860715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831879" y="231820"/>
            <a:ext cx="9187883" cy="5809542"/>
          </a:xfrm>
        </p:spPr>
        <p:txBody>
          <a:bodyPr>
            <a:normAutofit lnSpcReduction="10000"/>
          </a:bodyPr>
          <a:lstStyle/>
          <a:p>
            <a:r>
              <a:rPr lang="ru-RU" dirty="0"/>
              <a:t>- </a:t>
            </a:r>
            <a:r>
              <a:rPr lang="ru-RU" dirty="0" err="1"/>
              <a:t>ташқи</a:t>
            </a:r>
            <a:r>
              <a:rPr lang="ru-RU" dirty="0"/>
              <a:t> </a:t>
            </a:r>
            <a:r>
              <a:rPr lang="ru-RU" dirty="0" err="1"/>
              <a:t>иқтисодий</a:t>
            </a:r>
            <a:r>
              <a:rPr lang="ru-RU" dirty="0"/>
              <a:t> </a:t>
            </a:r>
            <a:r>
              <a:rPr lang="ru-RU" dirty="0" err="1"/>
              <a:t>фаолиятни</a:t>
            </a:r>
            <a:r>
              <a:rPr lang="ru-RU" dirty="0"/>
              <a:t> </a:t>
            </a:r>
            <a:r>
              <a:rPr lang="ru-RU" dirty="0" err="1"/>
              <a:t>амалга</a:t>
            </a:r>
            <a:r>
              <a:rPr lang="ru-RU" dirty="0"/>
              <a:t> </a:t>
            </a:r>
            <a:r>
              <a:rPr lang="ru-RU" dirty="0" err="1"/>
              <a:t>ошириш</a:t>
            </a:r>
            <a:r>
              <a:rPr lang="ru-RU" dirty="0"/>
              <a:t>;</a:t>
            </a:r>
          </a:p>
          <a:p>
            <a:r>
              <a:rPr lang="ru-RU" dirty="0"/>
              <a:t>- </a:t>
            </a:r>
            <a:r>
              <a:rPr lang="ru-RU" dirty="0" err="1"/>
              <a:t>етиштирилган</a:t>
            </a:r>
            <a:r>
              <a:rPr lang="ru-RU" dirty="0"/>
              <a:t> </a:t>
            </a:r>
            <a:r>
              <a:rPr lang="ru-RU" dirty="0" err="1"/>
              <a:t>маҳсулотни</a:t>
            </a:r>
            <a:r>
              <a:rPr lang="ru-RU" dirty="0"/>
              <a:t> </a:t>
            </a:r>
            <a:r>
              <a:rPr lang="ru-RU" dirty="0" err="1"/>
              <a:t>сотиш</a:t>
            </a:r>
            <a:r>
              <a:rPr lang="ru-RU" dirty="0"/>
              <a:t> </a:t>
            </a:r>
            <a:r>
              <a:rPr lang="ru-RU" dirty="0" err="1"/>
              <a:t>юзасидан</a:t>
            </a:r>
            <a:r>
              <a:rPr lang="ru-RU" dirty="0"/>
              <a:t> </a:t>
            </a:r>
            <a:r>
              <a:rPr lang="ru-RU" dirty="0" err="1"/>
              <a:t>юридик</a:t>
            </a:r>
            <a:r>
              <a:rPr lang="ru-RU" dirty="0"/>
              <a:t> </a:t>
            </a:r>
            <a:r>
              <a:rPr lang="ru-RU" dirty="0" err="1"/>
              <a:t>ва</a:t>
            </a:r>
            <a:r>
              <a:rPr lang="ru-RU" dirty="0"/>
              <a:t> </a:t>
            </a:r>
            <a:r>
              <a:rPr lang="ru-RU" dirty="0" err="1"/>
              <a:t>жисмоний</a:t>
            </a:r>
            <a:r>
              <a:rPr lang="ru-RU" dirty="0"/>
              <a:t> </a:t>
            </a:r>
            <a:r>
              <a:rPr lang="ru-RU" dirty="0" err="1"/>
              <a:t>шахслар</a:t>
            </a:r>
            <a:r>
              <a:rPr lang="ru-RU" dirty="0"/>
              <a:t> </a:t>
            </a:r>
            <a:r>
              <a:rPr lang="ru-RU" dirty="0" err="1"/>
              <a:t>билан</a:t>
            </a:r>
            <a:r>
              <a:rPr lang="ru-RU" dirty="0"/>
              <a:t>, шу </a:t>
            </a:r>
            <a:r>
              <a:rPr lang="ru-RU" dirty="0" err="1"/>
              <a:t>жумладан</a:t>
            </a:r>
            <a:r>
              <a:rPr lang="ru-RU" dirty="0"/>
              <a:t>, </a:t>
            </a:r>
            <a:r>
              <a:rPr lang="ru-RU" dirty="0" err="1"/>
              <a:t>давлат</a:t>
            </a:r>
            <a:r>
              <a:rPr lang="ru-RU" dirty="0"/>
              <a:t> </a:t>
            </a:r>
            <a:r>
              <a:rPr lang="ru-RU" dirty="0" err="1"/>
              <a:t>эҳтиёжлари</a:t>
            </a:r>
            <a:r>
              <a:rPr lang="ru-RU" dirty="0"/>
              <a:t> </a:t>
            </a:r>
            <a:r>
              <a:rPr lang="ru-RU" dirty="0" err="1"/>
              <a:t>учун</a:t>
            </a:r>
            <a:r>
              <a:rPr lang="ru-RU" dirty="0"/>
              <a:t> </a:t>
            </a:r>
            <a:r>
              <a:rPr lang="ru-RU" dirty="0" err="1"/>
              <a:t>сотиш</a:t>
            </a:r>
            <a:r>
              <a:rPr lang="ru-RU" dirty="0"/>
              <a:t> </a:t>
            </a:r>
            <a:r>
              <a:rPr lang="ru-RU" dirty="0" err="1"/>
              <a:t>юзасидан</a:t>
            </a:r>
            <a:r>
              <a:rPr lang="ru-RU" dirty="0"/>
              <a:t> </a:t>
            </a:r>
            <a:r>
              <a:rPr lang="ru-RU" dirty="0" err="1"/>
              <a:t>қонун</a:t>
            </a:r>
            <a:r>
              <a:rPr lang="ru-RU" dirty="0"/>
              <a:t> </a:t>
            </a:r>
            <a:r>
              <a:rPr lang="ru-RU" dirty="0" err="1"/>
              <a:t>ҳужжатларига</a:t>
            </a:r>
            <a:r>
              <a:rPr lang="ru-RU" dirty="0"/>
              <a:t> </a:t>
            </a:r>
            <a:r>
              <a:rPr lang="ru-RU" dirty="0" err="1"/>
              <a:t>мувофиқ</a:t>
            </a:r>
            <a:r>
              <a:rPr lang="ru-RU" dirty="0"/>
              <a:t> </a:t>
            </a:r>
            <a:r>
              <a:rPr lang="ru-RU" dirty="0" err="1"/>
              <a:t>хўжалик</a:t>
            </a:r>
            <a:r>
              <a:rPr lang="ru-RU" dirty="0"/>
              <a:t> </a:t>
            </a:r>
            <a:r>
              <a:rPr lang="ru-RU" dirty="0" err="1"/>
              <a:t>шартномалари</a:t>
            </a:r>
            <a:r>
              <a:rPr lang="ru-RU" dirty="0"/>
              <a:t> </a:t>
            </a:r>
            <a:r>
              <a:rPr lang="ru-RU" dirty="0" err="1"/>
              <a:t>тузиш</a:t>
            </a:r>
            <a:r>
              <a:rPr lang="ru-RU" dirty="0"/>
              <a:t>;</a:t>
            </a:r>
          </a:p>
          <a:p>
            <a:r>
              <a:rPr lang="ru-RU" dirty="0"/>
              <a:t>- </a:t>
            </a:r>
            <a:r>
              <a:rPr lang="ru-RU" dirty="0" err="1"/>
              <a:t>ўзи</a:t>
            </a:r>
            <a:r>
              <a:rPr lang="ru-RU" dirty="0"/>
              <a:t> </a:t>
            </a:r>
            <a:r>
              <a:rPr lang="ru-RU" dirty="0" err="1"/>
              <a:t>етиштирган</a:t>
            </a:r>
            <a:r>
              <a:rPr lang="ru-RU" dirty="0"/>
              <a:t> </a:t>
            </a:r>
            <a:r>
              <a:rPr lang="ru-RU" dirty="0" err="1"/>
              <a:t>маҳсулотга</a:t>
            </a:r>
            <a:r>
              <a:rPr lang="ru-RU" dirty="0"/>
              <a:t> </a:t>
            </a:r>
            <a:r>
              <a:rPr lang="ru-RU" dirty="0" err="1"/>
              <a:t>эгалик</a:t>
            </a:r>
            <a:r>
              <a:rPr lang="ru-RU" dirty="0"/>
              <a:t> </a:t>
            </a:r>
            <a:r>
              <a:rPr lang="ru-RU" dirty="0" err="1"/>
              <a:t>қилиш</a:t>
            </a:r>
            <a:r>
              <a:rPr lang="ru-RU" dirty="0"/>
              <a:t>, шу </a:t>
            </a:r>
            <a:r>
              <a:rPr lang="ru-RU" dirty="0" err="1"/>
              <a:t>жумладан</a:t>
            </a:r>
            <a:r>
              <a:rPr lang="ru-RU" dirty="0"/>
              <a:t>, </a:t>
            </a:r>
            <a:r>
              <a:rPr lang="ru-RU" dirty="0" err="1"/>
              <a:t>уни</a:t>
            </a:r>
            <a:r>
              <a:rPr lang="ru-RU" dirty="0"/>
              <a:t> </a:t>
            </a:r>
            <a:r>
              <a:rPr lang="ru-RU" dirty="0" err="1"/>
              <a:t>ўзи</a:t>
            </a:r>
            <a:r>
              <a:rPr lang="ru-RU" dirty="0"/>
              <a:t> </a:t>
            </a:r>
            <a:r>
              <a:rPr lang="ru-RU" dirty="0" err="1"/>
              <a:t>хоҳлаган</a:t>
            </a:r>
            <a:r>
              <a:rPr lang="ru-RU" dirty="0"/>
              <a:t> </a:t>
            </a:r>
            <a:r>
              <a:rPr lang="ru-RU" dirty="0" err="1"/>
              <a:t>истеъмолчиларга</a:t>
            </a:r>
            <a:r>
              <a:rPr lang="ru-RU" dirty="0"/>
              <a:t> </a:t>
            </a:r>
            <a:r>
              <a:rPr lang="ru-RU" dirty="0" err="1"/>
              <a:t>сотиш</a:t>
            </a:r>
            <a:r>
              <a:rPr lang="ru-RU" dirty="0"/>
              <a:t> </a:t>
            </a:r>
            <a:r>
              <a:rPr lang="ru-RU" dirty="0" err="1"/>
              <a:t>ва</a:t>
            </a:r>
            <a:r>
              <a:rPr lang="ru-RU" dirty="0"/>
              <a:t> </a:t>
            </a:r>
            <a:r>
              <a:rPr lang="ru-RU" dirty="0" err="1"/>
              <a:t>харид</a:t>
            </a:r>
            <a:r>
              <a:rPr lang="ru-RU" dirty="0"/>
              <a:t> </a:t>
            </a:r>
            <a:r>
              <a:rPr lang="ru-RU" dirty="0" err="1"/>
              <a:t>қилинадиган</a:t>
            </a:r>
            <a:r>
              <a:rPr lang="ru-RU" dirty="0"/>
              <a:t> </a:t>
            </a:r>
            <a:r>
              <a:rPr lang="ru-RU" dirty="0" err="1"/>
              <a:t>маҳсулотга</a:t>
            </a:r>
            <a:r>
              <a:rPr lang="ru-RU" dirty="0"/>
              <a:t> </a:t>
            </a:r>
            <a:r>
              <a:rPr lang="ru-RU" dirty="0" err="1"/>
              <a:t>олдиндан</a:t>
            </a:r>
            <a:r>
              <a:rPr lang="ru-RU" dirty="0"/>
              <a:t> </a:t>
            </a:r>
            <a:r>
              <a:rPr lang="ru-RU" dirty="0" err="1"/>
              <a:t>ҳақ</a:t>
            </a:r>
            <a:r>
              <a:rPr lang="ru-RU" dirty="0"/>
              <a:t> </a:t>
            </a:r>
            <a:r>
              <a:rPr lang="ru-RU" dirty="0" err="1"/>
              <a:t>тўланадиган</a:t>
            </a:r>
            <a:r>
              <a:rPr lang="ru-RU" dirty="0"/>
              <a:t> фьючерс </a:t>
            </a:r>
            <a:r>
              <a:rPr lang="ru-RU" dirty="0" err="1"/>
              <a:t>битимлари</a:t>
            </a:r>
            <a:r>
              <a:rPr lang="ru-RU" dirty="0"/>
              <a:t> </a:t>
            </a:r>
            <a:r>
              <a:rPr lang="ru-RU" dirty="0" err="1"/>
              <a:t>тузиш</a:t>
            </a:r>
            <a:r>
              <a:rPr lang="ru-RU" dirty="0"/>
              <a:t>;</a:t>
            </a:r>
          </a:p>
          <a:p>
            <a:r>
              <a:rPr lang="ru-RU" dirty="0"/>
              <a:t>- </a:t>
            </a:r>
            <a:r>
              <a:rPr lang="ru-RU" dirty="0" err="1"/>
              <a:t>тадбиркорликдан</a:t>
            </a:r>
            <a:r>
              <a:rPr lang="ru-RU" dirty="0"/>
              <a:t> </a:t>
            </a:r>
            <a:r>
              <a:rPr lang="ru-RU" dirty="0" err="1"/>
              <a:t>қонун</a:t>
            </a:r>
            <a:r>
              <a:rPr lang="ru-RU" dirty="0"/>
              <a:t> </a:t>
            </a:r>
            <a:r>
              <a:rPr lang="ru-RU" dirty="0" err="1"/>
              <a:t>ҳужжатларида</a:t>
            </a:r>
            <a:r>
              <a:rPr lang="ru-RU" dirty="0"/>
              <a:t> </a:t>
            </a:r>
            <a:r>
              <a:rPr lang="ru-RU" dirty="0" err="1"/>
              <a:t>белгиланган</a:t>
            </a:r>
            <a:r>
              <a:rPr lang="ru-RU" dirty="0"/>
              <a:t> </a:t>
            </a:r>
            <a:r>
              <a:rPr lang="ru-RU" dirty="0" err="1"/>
              <a:t>тартибда</a:t>
            </a:r>
            <a:r>
              <a:rPr lang="ru-RU" dirty="0"/>
              <a:t> </a:t>
            </a:r>
            <a:r>
              <a:rPr lang="ru-RU" dirty="0" err="1"/>
              <a:t>солиқ</a:t>
            </a:r>
            <a:r>
              <a:rPr lang="ru-RU" dirty="0"/>
              <a:t> </a:t>
            </a:r>
            <a:r>
              <a:rPr lang="ru-RU" dirty="0" err="1"/>
              <a:t>солинадиган</a:t>
            </a:r>
            <a:r>
              <a:rPr lang="ru-RU" dirty="0"/>
              <a:t> </a:t>
            </a:r>
            <a:r>
              <a:rPr lang="ru-RU" dirty="0" err="1"/>
              <a:t>чекланмаган</a:t>
            </a:r>
            <a:r>
              <a:rPr lang="ru-RU" dirty="0"/>
              <a:t> </a:t>
            </a:r>
            <a:r>
              <a:rPr lang="ru-RU" dirty="0" err="1"/>
              <a:t>миқдорда</a:t>
            </a:r>
            <a:r>
              <a:rPr lang="ru-RU" dirty="0"/>
              <a:t> </a:t>
            </a:r>
            <a:r>
              <a:rPr lang="ru-RU" dirty="0" err="1"/>
              <a:t>даромад</a:t>
            </a:r>
            <a:r>
              <a:rPr lang="ru-RU" dirty="0"/>
              <a:t> (</a:t>
            </a:r>
            <a:r>
              <a:rPr lang="ru-RU" dirty="0" err="1"/>
              <a:t>фойда</a:t>
            </a:r>
            <a:r>
              <a:rPr lang="ru-RU" dirty="0"/>
              <a:t>) </a:t>
            </a:r>
            <a:r>
              <a:rPr lang="ru-RU" dirty="0" err="1"/>
              <a:t>олиш</a:t>
            </a:r>
            <a:r>
              <a:rPr lang="ru-RU" dirty="0"/>
              <a:t>;</a:t>
            </a:r>
          </a:p>
          <a:p>
            <a:r>
              <a:rPr lang="ru-RU" dirty="0"/>
              <a:t>- </a:t>
            </a:r>
            <a:r>
              <a:rPr lang="ru-RU" dirty="0" err="1"/>
              <a:t>кредитлар</a:t>
            </a:r>
            <a:r>
              <a:rPr lang="ru-RU" dirty="0"/>
              <a:t> </a:t>
            </a:r>
            <a:r>
              <a:rPr lang="ru-RU" dirty="0" err="1"/>
              <a:t>олиш</a:t>
            </a:r>
            <a:r>
              <a:rPr lang="ru-RU" dirty="0"/>
              <a:t>, </a:t>
            </a:r>
            <a:r>
              <a:rPr lang="ru-RU" dirty="0" err="1"/>
              <a:t>бошқа</a:t>
            </a:r>
            <a:r>
              <a:rPr lang="ru-RU" dirty="0"/>
              <a:t> </a:t>
            </a:r>
            <a:r>
              <a:rPr lang="ru-RU" dirty="0" err="1"/>
              <a:t>юридик</a:t>
            </a:r>
            <a:r>
              <a:rPr lang="ru-RU" dirty="0"/>
              <a:t> </a:t>
            </a:r>
            <a:r>
              <a:rPr lang="ru-RU" dirty="0" err="1"/>
              <a:t>ва</a:t>
            </a:r>
            <a:r>
              <a:rPr lang="ru-RU" dirty="0"/>
              <a:t> </a:t>
            </a:r>
            <a:r>
              <a:rPr lang="ru-RU" dirty="0" err="1"/>
              <a:t>жисмоний</a:t>
            </a:r>
            <a:r>
              <a:rPr lang="ru-RU" dirty="0"/>
              <a:t> </a:t>
            </a:r>
            <a:r>
              <a:rPr lang="ru-RU" dirty="0" err="1"/>
              <a:t>шахсларнинг</a:t>
            </a:r>
            <a:r>
              <a:rPr lang="ru-RU" dirty="0"/>
              <a:t> мол-</a:t>
            </a:r>
            <a:r>
              <a:rPr lang="ru-RU" dirty="0" err="1"/>
              <a:t>мулки</a:t>
            </a:r>
            <a:r>
              <a:rPr lang="ru-RU" dirty="0"/>
              <a:t> </a:t>
            </a:r>
            <a:r>
              <a:rPr lang="ru-RU" dirty="0" err="1"/>
              <a:t>ҳамда</a:t>
            </a:r>
            <a:r>
              <a:rPr lang="ru-RU" dirty="0"/>
              <a:t> пул </a:t>
            </a:r>
            <a:r>
              <a:rPr lang="ru-RU" dirty="0" err="1"/>
              <a:t>маблағларини</a:t>
            </a:r>
            <a:r>
              <a:rPr lang="ru-RU" dirty="0"/>
              <a:t> </a:t>
            </a:r>
            <a:r>
              <a:rPr lang="ru-RU" dirty="0" err="1"/>
              <a:t>ихтиёрийлик</a:t>
            </a:r>
            <a:r>
              <a:rPr lang="ru-RU" dirty="0"/>
              <a:t> </a:t>
            </a:r>
            <a:r>
              <a:rPr lang="ru-RU" dirty="0" err="1"/>
              <a:t>асосида</a:t>
            </a:r>
            <a:r>
              <a:rPr lang="ru-RU" dirty="0"/>
              <a:t> </a:t>
            </a:r>
            <a:r>
              <a:rPr lang="ru-RU" dirty="0" err="1"/>
              <a:t>ва</a:t>
            </a:r>
            <a:r>
              <a:rPr lang="ru-RU" dirty="0"/>
              <a:t> </a:t>
            </a:r>
            <a:r>
              <a:rPr lang="ru-RU" dirty="0" err="1"/>
              <a:t>шартнома</a:t>
            </a:r>
            <a:r>
              <a:rPr lang="ru-RU" dirty="0"/>
              <a:t> </a:t>
            </a:r>
            <a:r>
              <a:rPr lang="ru-RU" dirty="0" err="1"/>
              <a:t>шартларига</a:t>
            </a:r>
            <a:r>
              <a:rPr lang="ru-RU" dirty="0"/>
              <a:t> </a:t>
            </a:r>
            <a:r>
              <a:rPr lang="ru-RU" dirty="0" err="1"/>
              <a:t>мувофиқ</a:t>
            </a:r>
            <a:r>
              <a:rPr lang="ru-RU" dirty="0"/>
              <a:t> </a:t>
            </a:r>
            <a:r>
              <a:rPr lang="ru-RU" dirty="0" err="1"/>
              <a:t>жалб</a:t>
            </a:r>
            <a:r>
              <a:rPr lang="ru-RU" dirty="0"/>
              <a:t> </a:t>
            </a:r>
            <a:r>
              <a:rPr lang="ru-RU" dirty="0" err="1"/>
              <a:t>қилиш</a:t>
            </a:r>
            <a:r>
              <a:rPr lang="ru-RU" dirty="0"/>
              <a:t>;</a:t>
            </a:r>
          </a:p>
          <a:p>
            <a:r>
              <a:rPr lang="ru-RU" dirty="0"/>
              <a:t>- кредит </a:t>
            </a:r>
            <a:r>
              <a:rPr lang="ru-RU" dirty="0" err="1"/>
              <a:t>олиш</a:t>
            </a:r>
            <a:r>
              <a:rPr lang="ru-RU" dirty="0"/>
              <a:t> </a:t>
            </a:r>
            <a:r>
              <a:rPr lang="ru-RU" dirty="0" err="1"/>
              <a:t>учун</a:t>
            </a:r>
            <a:r>
              <a:rPr lang="ru-RU" dirty="0"/>
              <a:t> ер </a:t>
            </a:r>
            <a:r>
              <a:rPr lang="ru-RU" dirty="0" err="1"/>
              <a:t>участкасидан</a:t>
            </a:r>
            <a:r>
              <a:rPr lang="ru-RU" dirty="0"/>
              <a:t> </a:t>
            </a:r>
            <a:r>
              <a:rPr lang="ru-RU" dirty="0" err="1"/>
              <a:t>фойдаланишни</a:t>
            </a:r>
            <a:r>
              <a:rPr lang="ru-RU" dirty="0"/>
              <a:t> </a:t>
            </a:r>
            <a:r>
              <a:rPr lang="ru-RU" dirty="0" err="1"/>
              <a:t>ижарага</a:t>
            </a:r>
            <a:r>
              <a:rPr lang="ru-RU" dirty="0"/>
              <a:t> </a:t>
            </a:r>
            <a:r>
              <a:rPr lang="ru-RU" dirty="0" err="1"/>
              <a:t>бериш</a:t>
            </a:r>
            <a:r>
              <a:rPr lang="ru-RU" dirty="0"/>
              <a:t> </a:t>
            </a:r>
            <a:r>
              <a:rPr lang="ru-RU" dirty="0" err="1"/>
              <a:t>ҳуқуқини</a:t>
            </a:r>
            <a:r>
              <a:rPr lang="ru-RU" dirty="0"/>
              <a:t> </a:t>
            </a:r>
            <a:r>
              <a:rPr lang="ru-RU" dirty="0" err="1"/>
              <a:t>ва</a:t>
            </a:r>
            <a:r>
              <a:rPr lang="ru-RU" dirty="0"/>
              <a:t> </a:t>
            </a:r>
            <a:r>
              <a:rPr lang="ru-RU" dirty="0" err="1"/>
              <a:t>етиштирилган</a:t>
            </a:r>
            <a:r>
              <a:rPr lang="ru-RU" dirty="0"/>
              <a:t> </a:t>
            </a:r>
            <a:r>
              <a:rPr lang="ru-RU" dirty="0" err="1"/>
              <a:t>маҳсулотни</a:t>
            </a:r>
            <a:r>
              <a:rPr lang="ru-RU" dirty="0"/>
              <a:t> </a:t>
            </a:r>
            <a:r>
              <a:rPr lang="ru-RU" dirty="0" err="1"/>
              <a:t>гаровга</a:t>
            </a:r>
            <a:r>
              <a:rPr lang="ru-RU" dirty="0"/>
              <a:t> </a:t>
            </a:r>
            <a:r>
              <a:rPr lang="ru-RU" dirty="0" err="1"/>
              <a:t>қўйиш</a:t>
            </a:r>
            <a:r>
              <a:rPr lang="ru-RU" dirty="0"/>
              <a:t>;</a:t>
            </a:r>
          </a:p>
          <a:p>
            <a:r>
              <a:rPr lang="ru-RU" dirty="0"/>
              <a:t>- </a:t>
            </a:r>
            <a:r>
              <a:rPr lang="ru-RU" dirty="0" err="1"/>
              <a:t>кичик</a:t>
            </a:r>
            <a:r>
              <a:rPr lang="ru-RU" dirty="0"/>
              <a:t> </a:t>
            </a:r>
            <a:r>
              <a:rPr lang="ru-RU" dirty="0" err="1"/>
              <a:t>ва</a:t>
            </a:r>
            <a:r>
              <a:rPr lang="ru-RU" dirty="0"/>
              <a:t> </a:t>
            </a:r>
            <a:r>
              <a:rPr lang="ru-RU" dirty="0" err="1"/>
              <a:t>хусусий</a:t>
            </a:r>
            <a:r>
              <a:rPr lang="ru-RU" dirty="0"/>
              <a:t> </a:t>
            </a:r>
            <a:r>
              <a:rPr lang="ru-RU" dirty="0" err="1"/>
              <a:t>корхоналар</a:t>
            </a:r>
            <a:r>
              <a:rPr lang="ru-RU" dirty="0"/>
              <a:t> </a:t>
            </a:r>
            <a:r>
              <a:rPr lang="ru-RU" dirty="0" err="1"/>
              <a:t>учун</a:t>
            </a:r>
            <a:r>
              <a:rPr lang="ru-RU" dirty="0"/>
              <a:t> </a:t>
            </a:r>
            <a:r>
              <a:rPr lang="ru-RU" dirty="0" err="1"/>
              <a:t>берилган</a:t>
            </a:r>
            <a:r>
              <a:rPr lang="ru-RU" dirty="0"/>
              <a:t> </a:t>
            </a:r>
            <a:r>
              <a:rPr lang="ru-RU" dirty="0" err="1"/>
              <a:t>имтиёзларнинг</a:t>
            </a:r>
            <a:r>
              <a:rPr lang="ru-RU" dirty="0"/>
              <a:t> </a:t>
            </a:r>
            <a:r>
              <a:rPr lang="ru-RU" dirty="0" err="1"/>
              <a:t>барча</a:t>
            </a:r>
            <a:r>
              <a:rPr lang="ru-RU" dirty="0"/>
              <a:t> </a:t>
            </a:r>
            <a:r>
              <a:rPr lang="ru-RU" dirty="0" err="1"/>
              <a:t>турларидан</a:t>
            </a:r>
            <a:r>
              <a:rPr lang="ru-RU" dirty="0"/>
              <a:t> </a:t>
            </a:r>
            <a:r>
              <a:rPr lang="ru-RU" dirty="0" err="1"/>
              <a:t>фойдаланиш</a:t>
            </a:r>
            <a:r>
              <a:rPr lang="ru-RU" dirty="0"/>
              <a:t>;</a:t>
            </a:r>
          </a:p>
          <a:p>
            <a:r>
              <a:rPr lang="ru-RU" dirty="0"/>
              <a:t>- </a:t>
            </a:r>
            <a:r>
              <a:rPr lang="ru-RU" dirty="0" err="1"/>
              <a:t>қонун</a:t>
            </a:r>
            <a:r>
              <a:rPr lang="ru-RU" dirty="0"/>
              <a:t> </a:t>
            </a:r>
            <a:r>
              <a:rPr lang="ru-RU" dirty="0" err="1"/>
              <a:t>ҳужжатларида</a:t>
            </a:r>
            <a:r>
              <a:rPr lang="ru-RU" dirty="0"/>
              <a:t> </a:t>
            </a:r>
            <a:r>
              <a:rPr lang="ru-RU" dirty="0" err="1"/>
              <a:t>белгиланган</a:t>
            </a:r>
            <a:r>
              <a:rPr lang="ru-RU" dirty="0"/>
              <a:t> </a:t>
            </a:r>
            <a:r>
              <a:rPr lang="ru-RU" dirty="0" err="1"/>
              <a:t>тартибда</a:t>
            </a:r>
            <a:r>
              <a:rPr lang="ru-RU" dirty="0"/>
              <a:t> </a:t>
            </a:r>
            <a:r>
              <a:rPr lang="ru-RU" dirty="0" err="1"/>
              <a:t>ходимларни</a:t>
            </a:r>
            <a:r>
              <a:rPr lang="ru-RU" dirty="0"/>
              <a:t> </a:t>
            </a:r>
            <a:r>
              <a:rPr lang="ru-RU" dirty="0" err="1"/>
              <a:t>ишга</a:t>
            </a:r>
            <a:r>
              <a:rPr lang="ru-RU" dirty="0"/>
              <a:t> </a:t>
            </a:r>
            <a:r>
              <a:rPr lang="ru-RU" dirty="0" err="1"/>
              <a:t>ёллаш</a:t>
            </a:r>
            <a:r>
              <a:rPr lang="ru-RU" dirty="0"/>
              <a:t> (</a:t>
            </a:r>
            <a:r>
              <a:rPr lang="ru-RU" dirty="0" err="1"/>
              <a:t>доимий</a:t>
            </a:r>
            <a:r>
              <a:rPr lang="ru-RU" dirty="0"/>
              <a:t> </a:t>
            </a:r>
            <a:r>
              <a:rPr lang="ru-RU" dirty="0" err="1"/>
              <a:t>ва</a:t>
            </a:r>
            <a:r>
              <a:rPr lang="ru-RU" dirty="0"/>
              <a:t> </a:t>
            </a:r>
            <a:r>
              <a:rPr lang="ru-RU" dirty="0" err="1"/>
              <a:t>вақтинчалик</a:t>
            </a:r>
            <a:r>
              <a:rPr lang="ru-RU" dirty="0"/>
              <a:t> </a:t>
            </a:r>
            <a:r>
              <a:rPr lang="ru-RU" dirty="0" err="1"/>
              <a:t>асосда</a:t>
            </a:r>
            <a:r>
              <a:rPr lang="ru-RU" dirty="0"/>
              <a:t>) </a:t>
            </a:r>
            <a:r>
              <a:rPr lang="ru-RU" dirty="0" err="1"/>
              <a:t>ва</a:t>
            </a:r>
            <a:r>
              <a:rPr lang="ru-RU" dirty="0"/>
              <a:t> улар </a:t>
            </a:r>
            <a:r>
              <a:rPr lang="ru-RU" dirty="0" err="1"/>
              <a:t>билан</a:t>
            </a:r>
            <a:r>
              <a:rPr lang="ru-RU" dirty="0"/>
              <a:t> </a:t>
            </a:r>
            <a:r>
              <a:rPr lang="ru-RU" dirty="0" err="1"/>
              <a:t>тузилган</a:t>
            </a:r>
            <a:r>
              <a:rPr lang="ru-RU" dirty="0"/>
              <a:t> </a:t>
            </a:r>
            <a:r>
              <a:rPr lang="ru-RU" dirty="0" err="1"/>
              <a:t>меҳнат</a:t>
            </a:r>
            <a:r>
              <a:rPr lang="ru-RU" dirty="0"/>
              <a:t> </a:t>
            </a:r>
            <a:r>
              <a:rPr lang="ru-RU" dirty="0" err="1"/>
              <a:t>шартномаларини</a:t>
            </a:r>
            <a:r>
              <a:rPr lang="ru-RU" dirty="0"/>
              <a:t> </a:t>
            </a:r>
            <a:r>
              <a:rPr lang="ru-RU" dirty="0" err="1"/>
              <a:t>бекор</a:t>
            </a:r>
            <a:r>
              <a:rPr lang="ru-RU" dirty="0"/>
              <a:t> </a:t>
            </a:r>
            <a:r>
              <a:rPr lang="ru-RU" dirty="0" err="1"/>
              <a:t>қилиш</a:t>
            </a:r>
            <a:r>
              <a:rPr lang="ru-RU" dirty="0"/>
              <a:t>;</a:t>
            </a:r>
          </a:p>
          <a:p>
            <a:pPr marL="0" indent="0">
              <a:buNone/>
            </a:pPr>
            <a:endParaRPr lang="ru-RU" dirty="0"/>
          </a:p>
        </p:txBody>
      </p:sp>
    </p:spTree>
    <p:extLst>
      <p:ext uri="{BB962C8B-B14F-4D97-AF65-F5344CB8AC3E}">
        <p14:creationId xmlns="" xmlns:p14="http://schemas.microsoft.com/office/powerpoint/2010/main" val="2714083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solidFill>
                  <a:srgbClr val="FF0000"/>
                </a:solidFill>
              </a:rPr>
              <a:t>Фермер </a:t>
            </a:r>
            <a:r>
              <a:rPr lang="ru-RU" dirty="0" err="1">
                <a:solidFill>
                  <a:srgbClr val="FF0000"/>
                </a:solidFill>
              </a:rPr>
              <a:t>хўжалиги</a:t>
            </a:r>
            <a:r>
              <a:rPr lang="ru-RU" dirty="0">
                <a:solidFill>
                  <a:srgbClr val="FF0000"/>
                </a:solidFill>
              </a:rPr>
              <a:t> </a:t>
            </a:r>
            <a:r>
              <a:rPr lang="ru-RU" dirty="0" err="1">
                <a:solidFill>
                  <a:srgbClr val="FF0000"/>
                </a:solidFill>
              </a:rPr>
              <a:t>қуйидаги</a:t>
            </a:r>
            <a:r>
              <a:rPr lang="ru-RU" dirty="0">
                <a:solidFill>
                  <a:srgbClr val="FF0000"/>
                </a:solidFill>
              </a:rPr>
              <a:t> </a:t>
            </a:r>
            <a:r>
              <a:rPr lang="ru-RU" dirty="0" err="1">
                <a:solidFill>
                  <a:srgbClr val="FF0000"/>
                </a:solidFill>
              </a:rPr>
              <a:t>ҳолларда</a:t>
            </a:r>
            <a:r>
              <a:rPr lang="ru-RU" dirty="0">
                <a:solidFill>
                  <a:srgbClr val="FF0000"/>
                </a:solidFill>
              </a:rPr>
              <a:t> </a:t>
            </a:r>
            <a:r>
              <a:rPr lang="ru-RU" dirty="0" err="1">
                <a:solidFill>
                  <a:srgbClr val="FF0000"/>
                </a:solidFill>
              </a:rPr>
              <a:t>тугатилади</a:t>
            </a:r>
            <a:r>
              <a:rPr lang="ru-RU" dirty="0">
                <a:solidFill>
                  <a:srgbClr val="FF0000"/>
                </a:solidFill>
              </a:rPr>
              <a:t>:</a:t>
            </a:r>
            <a:br>
              <a:rPr lang="ru-RU" dirty="0">
                <a:solidFill>
                  <a:srgbClr val="FF0000"/>
                </a:solidFill>
              </a:rPr>
            </a:br>
            <a:endParaRPr lang="ru-RU" dirty="0">
              <a:solidFill>
                <a:srgbClr val="FF0000"/>
              </a:solidFill>
            </a:endParaRPr>
          </a:p>
        </p:txBody>
      </p:sp>
      <p:sp>
        <p:nvSpPr>
          <p:cNvPr id="3" name="Объект 2"/>
          <p:cNvSpPr>
            <a:spLocks noGrp="1"/>
          </p:cNvSpPr>
          <p:nvPr>
            <p:ph idx="1"/>
          </p:nvPr>
        </p:nvSpPr>
        <p:spPr>
          <a:xfrm>
            <a:off x="677334" y="1661375"/>
            <a:ext cx="9200762" cy="4803819"/>
          </a:xfrm>
        </p:spPr>
        <p:txBody>
          <a:bodyPr>
            <a:normAutofit fontScale="92500" lnSpcReduction="10000"/>
          </a:bodyPr>
          <a:lstStyle/>
          <a:p>
            <a:r>
              <a:rPr lang="ru-RU" sz="2000" dirty="0"/>
              <a:t>- ер </a:t>
            </a:r>
            <a:r>
              <a:rPr lang="ru-RU" sz="2000" dirty="0" err="1"/>
              <a:t>участкасини</a:t>
            </a:r>
            <a:r>
              <a:rPr lang="ru-RU" sz="2000" dirty="0"/>
              <a:t> </a:t>
            </a:r>
            <a:r>
              <a:rPr lang="ru-RU" sz="2000" dirty="0" err="1"/>
              <a:t>ижарага</a:t>
            </a:r>
            <a:r>
              <a:rPr lang="ru-RU" sz="2000" dirty="0"/>
              <a:t> </a:t>
            </a:r>
            <a:r>
              <a:rPr lang="ru-RU" sz="2000" dirty="0" err="1"/>
              <a:t>олиш</a:t>
            </a:r>
            <a:r>
              <a:rPr lang="ru-RU" sz="2000" dirty="0"/>
              <a:t> </a:t>
            </a:r>
            <a:r>
              <a:rPr lang="ru-RU" sz="2000" dirty="0" err="1"/>
              <a:t>ҳуқуқидан</a:t>
            </a:r>
            <a:r>
              <a:rPr lang="ru-RU" sz="2000" dirty="0"/>
              <a:t> </a:t>
            </a:r>
            <a:r>
              <a:rPr lang="ru-RU" sz="2000" dirty="0" err="1"/>
              <a:t>ихтиёрий</a:t>
            </a:r>
            <a:r>
              <a:rPr lang="ru-RU" sz="2000" dirty="0"/>
              <a:t> </a:t>
            </a:r>
            <a:r>
              <a:rPr lang="ru-RU" sz="2000" dirty="0" err="1"/>
              <a:t>равишда</a:t>
            </a:r>
            <a:r>
              <a:rPr lang="ru-RU" sz="2000" dirty="0"/>
              <a:t> воз </a:t>
            </a:r>
            <a:r>
              <a:rPr lang="ru-RU" sz="2000" dirty="0" err="1"/>
              <a:t>кечилганда</a:t>
            </a:r>
            <a:r>
              <a:rPr lang="ru-RU" sz="2000" dirty="0"/>
              <a:t>, </a:t>
            </a:r>
            <a:r>
              <a:rPr lang="ru-RU" sz="2000" dirty="0" err="1"/>
              <a:t>хўжалик</a:t>
            </a:r>
            <a:r>
              <a:rPr lang="ru-RU" sz="2000" dirty="0"/>
              <a:t> </a:t>
            </a:r>
            <a:r>
              <a:rPr lang="ru-RU" sz="2000" dirty="0" err="1"/>
              <a:t>фаолиятини</a:t>
            </a:r>
            <a:r>
              <a:rPr lang="ru-RU" sz="2000" dirty="0"/>
              <a:t> </a:t>
            </a:r>
            <a:r>
              <a:rPr lang="ru-RU" sz="2000" dirty="0" err="1"/>
              <a:t>давом</a:t>
            </a:r>
            <a:r>
              <a:rPr lang="ru-RU" sz="2000" dirty="0"/>
              <a:t> </a:t>
            </a:r>
            <a:r>
              <a:rPr lang="ru-RU" sz="2000" dirty="0" err="1"/>
              <a:t>эттириш</a:t>
            </a:r>
            <a:r>
              <a:rPr lang="ru-RU" sz="2000" dirty="0"/>
              <a:t> </a:t>
            </a:r>
            <a:r>
              <a:rPr lang="ru-RU" sz="2000" dirty="0" err="1"/>
              <a:t>истагида</a:t>
            </a:r>
            <a:r>
              <a:rPr lang="ru-RU" sz="2000" dirty="0"/>
              <a:t> </a:t>
            </a:r>
            <a:r>
              <a:rPr lang="ru-RU" sz="2000" dirty="0" err="1"/>
              <a:t>бўлган</a:t>
            </a:r>
            <a:r>
              <a:rPr lang="ru-RU" sz="2000" dirty="0"/>
              <a:t> </a:t>
            </a:r>
            <a:r>
              <a:rPr lang="ru-RU" sz="2000" dirty="0" err="1"/>
              <a:t>меросхўр</a:t>
            </a:r>
            <a:r>
              <a:rPr lang="ru-RU" sz="2000" dirty="0"/>
              <a:t> </a:t>
            </a:r>
            <a:r>
              <a:rPr lang="ru-RU" sz="2000" dirty="0" err="1"/>
              <a:t>бўлмаганда</a:t>
            </a:r>
            <a:r>
              <a:rPr lang="ru-RU" sz="2000" dirty="0"/>
              <a:t>;</a:t>
            </a:r>
          </a:p>
          <a:p>
            <a:r>
              <a:rPr lang="ru-RU" sz="2000" dirty="0"/>
              <a:t>- фермер </a:t>
            </a:r>
            <a:r>
              <a:rPr lang="ru-RU" sz="2000" dirty="0" err="1"/>
              <a:t>хўжалиги</a:t>
            </a:r>
            <a:r>
              <a:rPr lang="ru-RU" sz="2000" dirty="0"/>
              <a:t> </a:t>
            </a:r>
            <a:r>
              <a:rPr lang="ru-RU" sz="2000" dirty="0" err="1"/>
              <a:t>кредиторлик</a:t>
            </a:r>
            <a:r>
              <a:rPr lang="ru-RU" sz="2000" dirty="0"/>
              <a:t> </a:t>
            </a:r>
            <a:r>
              <a:rPr lang="ru-RU" sz="2000" dirty="0" err="1"/>
              <a:t>қарзларини</a:t>
            </a:r>
            <a:r>
              <a:rPr lang="ru-RU" sz="2000" dirty="0"/>
              <a:t> </a:t>
            </a:r>
            <a:r>
              <a:rPr lang="ru-RU" sz="2000" dirty="0" err="1"/>
              <a:t>тўлашга</a:t>
            </a:r>
            <a:r>
              <a:rPr lang="ru-RU" sz="2000" dirty="0"/>
              <a:t> </a:t>
            </a:r>
            <a:r>
              <a:rPr lang="ru-RU" sz="2000" dirty="0" err="1"/>
              <a:t>ноқобиллиги</a:t>
            </a:r>
            <a:r>
              <a:rPr lang="ru-RU" sz="2000" dirty="0"/>
              <a:t> </a:t>
            </a:r>
            <a:r>
              <a:rPr lang="ru-RU" sz="2000" dirty="0" err="1"/>
              <a:t>туфайли</a:t>
            </a:r>
            <a:r>
              <a:rPr lang="ru-RU" sz="2000" dirty="0"/>
              <a:t> банкрот </a:t>
            </a:r>
            <a:r>
              <a:rPr lang="ru-RU" sz="2000" dirty="0" err="1"/>
              <a:t>деб</a:t>
            </a:r>
            <a:r>
              <a:rPr lang="ru-RU" sz="2000" dirty="0"/>
              <a:t> </a:t>
            </a:r>
            <a:r>
              <a:rPr lang="ru-RU" sz="2000" dirty="0" err="1"/>
              <a:t>эълон</a:t>
            </a:r>
            <a:r>
              <a:rPr lang="ru-RU" sz="2000" dirty="0"/>
              <a:t> </a:t>
            </a:r>
            <a:r>
              <a:rPr lang="ru-RU" sz="2000" dirty="0" err="1"/>
              <a:t>қилинганда</a:t>
            </a:r>
            <a:r>
              <a:rPr lang="ru-RU" sz="2000" dirty="0"/>
              <a:t>; </a:t>
            </a:r>
          </a:p>
          <a:p>
            <a:r>
              <a:rPr lang="ru-RU" sz="2000" dirty="0"/>
              <a:t>- ер </a:t>
            </a:r>
            <a:r>
              <a:rPr lang="ru-RU" sz="2000" dirty="0" err="1"/>
              <a:t>участкасини</a:t>
            </a:r>
            <a:r>
              <a:rPr lang="ru-RU" sz="2000" dirty="0"/>
              <a:t> </a:t>
            </a:r>
            <a:r>
              <a:rPr lang="ru-RU" sz="2000" dirty="0" err="1"/>
              <a:t>давлат</a:t>
            </a:r>
            <a:r>
              <a:rPr lang="ru-RU" sz="2000" dirty="0"/>
              <a:t> </a:t>
            </a:r>
            <a:r>
              <a:rPr lang="ru-RU" sz="2000" dirty="0" err="1"/>
              <a:t>эҳтиёжлари</a:t>
            </a:r>
            <a:r>
              <a:rPr lang="ru-RU" sz="2000" dirty="0"/>
              <a:t> </a:t>
            </a:r>
            <a:r>
              <a:rPr lang="ru-RU" sz="2000" dirty="0" err="1"/>
              <a:t>ва</a:t>
            </a:r>
            <a:r>
              <a:rPr lang="ru-RU" sz="2000" dirty="0"/>
              <a:t> </a:t>
            </a:r>
            <a:r>
              <a:rPr lang="ru-RU" sz="2000" dirty="0" err="1"/>
              <a:t>бошқа</a:t>
            </a:r>
            <a:r>
              <a:rPr lang="ru-RU" sz="2000" dirty="0"/>
              <a:t> </a:t>
            </a:r>
            <a:r>
              <a:rPr lang="ru-RU" sz="2000" dirty="0" err="1"/>
              <a:t>жамоат</a:t>
            </a:r>
            <a:r>
              <a:rPr lang="ru-RU" sz="2000" dirty="0"/>
              <a:t> </a:t>
            </a:r>
            <a:r>
              <a:rPr lang="ru-RU" sz="2000" dirty="0" err="1"/>
              <a:t>эҳтиёжлари</a:t>
            </a:r>
            <a:r>
              <a:rPr lang="ru-RU" sz="2000" dirty="0"/>
              <a:t> </a:t>
            </a:r>
            <a:r>
              <a:rPr lang="ru-RU" sz="2000" dirty="0" err="1"/>
              <a:t>учун</a:t>
            </a:r>
            <a:r>
              <a:rPr lang="ru-RU" sz="2000" dirty="0"/>
              <a:t> </a:t>
            </a:r>
            <a:r>
              <a:rPr lang="ru-RU" sz="2000" dirty="0" err="1"/>
              <a:t>олиб</a:t>
            </a:r>
            <a:r>
              <a:rPr lang="ru-RU" sz="2000" dirty="0"/>
              <a:t> </a:t>
            </a:r>
            <a:r>
              <a:rPr lang="ru-RU" sz="2000" dirty="0" err="1"/>
              <a:t>қўйиш</a:t>
            </a:r>
            <a:r>
              <a:rPr lang="ru-RU" sz="2000" dirty="0"/>
              <a:t> </a:t>
            </a:r>
            <a:r>
              <a:rPr lang="ru-RU" sz="2000" dirty="0" err="1"/>
              <a:t>зарур</a:t>
            </a:r>
            <a:r>
              <a:rPr lang="ru-RU" sz="2000" dirty="0"/>
              <a:t> </a:t>
            </a:r>
            <a:r>
              <a:rPr lang="ru-RU" sz="2000" dirty="0" err="1"/>
              <a:t>бўлганда</a:t>
            </a:r>
            <a:r>
              <a:rPr lang="ru-RU" sz="2000" dirty="0"/>
              <a:t>;</a:t>
            </a:r>
          </a:p>
          <a:p>
            <a:r>
              <a:rPr lang="ru-RU" sz="2000" dirty="0"/>
              <a:t>- ер </a:t>
            </a:r>
            <a:r>
              <a:rPr lang="ru-RU" sz="2000" dirty="0" err="1"/>
              <a:t>тўғрисидаги</a:t>
            </a:r>
            <a:r>
              <a:rPr lang="ru-RU" sz="2000" dirty="0"/>
              <a:t> </a:t>
            </a:r>
            <a:r>
              <a:rPr lang="ru-RU" sz="2000" dirty="0" err="1"/>
              <a:t>қонунлар</a:t>
            </a:r>
            <a:r>
              <a:rPr lang="ru-RU" sz="2000" dirty="0"/>
              <a:t> фермер </a:t>
            </a:r>
            <a:r>
              <a:rPr lang="ru-RU" sz="2000" dirty="0" err="1"/>
              <a:t>хўжалиги</a:t>
            </a:r>
            <a:r>
              <a:rPr lang="ru-RU" sz="2000" dirty="0"/>
              <a:t> </a:t>
            </a:r>
            <a:r>
              <a:rPr lang="ru-RU" sz="2000" dirty="0" err="1"/>
              <a:t>томонидан</a:t>
            </a:r>
            <a:r>
              <a:rPr lang="ru-RU" sz="2000" dirty="0"/>
              <a:t> </a:t>
            </a:r>
            <a:r>
              <a:rPr lang="ru-RU" sz="2000" dirty="0" err="1"/>
              <a:t>бузилганлиги</a:t>
            </a:r>
            <a:r>
              <a:rPr lang="ru-RU" sz="2000" dirty="0"/>
              <a:t> </a:t>
            </a:r>
            <a:r>
              <a:rPr lang="ru-RU" sz="2000" dirty="0" err="1"/>
              <a:t>оқибатида</a:t>
            </a:r>
            <a:r>
              <a:rPr lang="ru-RU" sz="2000" dirty="0"/>
              <a:t> ер </a:t>
            </a:r>
            <a:r>
              <a:rPr lang="ru-RU" sz="2000" dirty="0" err="1"/>
              <a:t>участкасининг</a:t>
            </a:r>
            <a:r>
              <a:rPr lang="ru-RU" sz="2000" dirty="0"/>
              <a:t> </a:t>
            </a:r>
            <a:r>
              <a:rPr lang="ru-RU" sz="2000" dirty="0" err="1"/>
              <a:t>ижара</a:t>
            </a:r>
            <a:r>
              <a:rPr lang="ru-RU" sz="2000" dirty="0"/>
              <a:t> </a:t>
            </a:r>
            <a:r>
              <a:rPr lang="ru-RU" sz="2000" dirty="0" err="1"/>
              <a:t>шартномаси</a:t>
            </a:r>
            <a:r>
              <a:rPr lang="ru-RU" sz="2000" dirty="0"/>
              <a:t> </a:t>
            </a:r>
            <a:r>
              <a:rPr lang="ru-RU" sz="2000" dirty="0" err="1"/>
              <a:t>белгиланган</a:t>
            </a:r>
            <a:r>
              <a:rPr lang="ru-RU" sz="2000" dirty="0"/>
              <a:t> </a:t>
            </a:r>
            <a:r>
              <a:rPr lang="ru-RU" sz="2000" dirty="0" err="1"/>
              <a:t>тартибда</a:t>
            </a:r>
            <a:r>
              <a:rPr lang="ru-RU" sz="2000" dirty="0"/>
              <a:t> </a:t>
            </a:r>
            <a:r>
              <a:rPr lang="ru-RU" sz="2000" dirty="0" err="1"/>
              <a:t>бекор</a:t>
            </a:r>
            <a:r>
              <a:rPr lang="ru-RU" sz="2000" dirty="0"/>
              <a:t> </a:t>
            </a:r>
            <a:r>
              <a:rPr lang="ru-RU" sz="2000" dirty="0" err="1"/>
              <a:t>қилинганда</a:t>
            </a:r>
            <a:r>
              <a:rPr lang="ru-RU" sz="2000" dirty="0"/>
              <a:t>;</a:t>
            </a:r>
          </a:p>
          <a:p>
            <a:r>
              <a:rPr lang="ru-RU" sz="2000" dirty="0"/>
              <a:t>- </a:t>
            </a:r>
            <a:r>
              <a:rPr lang="ru-RU" sz="2000" dirty="0" err="1"/>
              <a:t>давлат</a:t>
            </a:r>
            <a:r>
              <a:rPr lang="ru-RU" sz="2000" dirty="0"/>
              <a:t> </a:t>
            </a:r>
            <a:r>
              <a:rPr lang="ru-RU" sz="2000" dirty="0" err="1"/>
              <a:t>эҳтиёжлари</a:t>
            </a:r>
            <a:r>
              <a:rPr lang="ru-RU" sz="2000" dirty="0"/>
              <a:t> </a:t>
            </a:r>
            <a:r>
              <a:rPr lang="ru-RU" sz="2000" dirty="0" err="1"/>
              <a:t>учун</a:t>
            </a:r>
            <a:r>
              <a:rPr lang="ru-RU" sz="2000" dirty="0"/>
              <a:t> контрактация </a:t>
            </a:r>
            <a:r>
              <a:rPr lang="ru-RU" sz="2000" dirty="0" err="1"/>
              <a:t>шартномасида</a:t>
            </a:r>
            <a:r>
              <a:rPr lang="ru-RU" sz="2000" dirty="0"/>
              <a:t> </a:t>
            </a:r>
            <a:r>
              <a:rPr lang="ru-RU" sz="2000" dirty="0" err="1"/>
              <a:t>назарда</a:t>
            </a:r>
            <a:r>
              <a:rPr lang="ru-RU" sz="2000" dirty="0"/>
              <a:t> </a:t>
            </a:r>
            <a:r>
              <a:rPr lang="ru-RU" sz="2000" dirty="0" err="1"/>
              <a:t>тутилмаган</a:t>
            </a:r>
            <a:r>
              <a:rPr lang="ru-RU" sz="2000" dirty="0"/>
              <a:t> </a:t>
            </a:r>
            <a:r>
              <a:rPr lang="ru-RU" sz="2000" dirty="0" err="1"/>
              <a:t>экинлар</a:t>
            </a:r>
            <a:r>
              <a:rPr lang="ru-RU" sz="2000" dirty="0"/>
              <a:t> </a:t>
            </a:r>
            <a:r>
              <a:rPr lang="ru-RU" sz="2000" dirty="0" err="1"/>
              <a:t>экилганда</a:t>
            </a:r>
            <a:r>
              <a:rPr lang="ru-RU" sz="2000" dirty="0"/>
              <a:t>;</a:t>
            </a:r>
          </a:p>
          <a:p>
            <a:r>
              <a:rPr lang="ru-RU" sz="2000" dirty="0"/>
              <a:t>- фермер </a:t>
            </a:r>
            <a:r>
              <a:rPr lang="ru-RU" sz="2000" dirty="0" err="1"/>
              <a:t>хўжалиги</a:t>
            </a:r>
            <a:r>
              <a:rPr lang="ru-RU" sz="2000" dirty="0"/>
              <a:t> </a:t>
            </a:r>
            <a:r>
              <a:rPr lang="ru-RU" sz="2000" dirty="0" err="1"/>
              <a:t>раҳбари</a:t>
            </a:r>
            <a:r>
              <a:rPr lang="ru-RU" sz="2000" dirty="0"/>
              <a:t> (фермер) </a:t>
            </a:r>
            <a:r>
              <a:rPr lang="ru-RU" sz="2000" dirty="0" err="1"/>
              <a:t>нинг</a:t>
            </a:r>
            <a:r>
              <a:rPr lang="ru-RU" sz="2000" dirty="0"/>
              <a:t> </a:t>
            </a:r>
            <a:r>
              <a:rPr lang="ru-RU" sz="2000" dirty="0" err="1"/>
              <a:t>қарорига</a:t>
            </a:r>
            <a:r>
              <a:rPr lang="ru-RU" sz="2000" dirty="0"/>
              <a:t> </a:t>
            </a:r>
            <a:r>
              <a:rPr lang="ru-RU" sz="2000" dirty="0" err="1"/>
              <a:t>биноан</a:t>
            </a:r>
            <a:r>
              <a:rPr lang="ru-RU" sz="2000" dirty="0"/>
              <a:t>;</a:t>
            </a:r>
          </a:p>
          <a:p>
            <a:r>
              <a:rPr lang="ru-RU" sz="2000" dirty="0"/>
              <a:t>- </a:t>
            </a:r>
            <a:r>
              <a:rPr lang="ru-RU" sz="2000" dirty="0" err="1"/>
              <a:t>қонун</a:t>
            </a:r>
            <a:r>
              <a:rPr lang="ru-RU" sz="2000" dirty="0"/>
              <a:t> </a:t>
            </a:r>
            <a:r>
              <a:rPr lang="ru-RU" sz="2000" dirty="0" err="1"/>
              <a:t>ҳужжатларида</a:t>
            </a:r>
            <a:r>
              <a:rPr lang="ru-RU" sz="2000" dirty="0"/>
              <a:t> </a:t>
            </a:r>
            <a:r>
              <a:rPr lang="ru-RU" sz="2000" dirty="0" err="1"/>
              <a:t>назарда</a:t>
            </a:r>
            <a:r>
              <a:rPr lang="ru-RU" sz="2000" dirty="0"/>
              <a:t> </a:t>
            </a:r>
            <a:r>
              <a:rPr lang="ru-RU" sz="2000" dirty="0" err="1"/>
              <a:t>тутилган</a:t>
            </a:r>
            <a:r>
              <a:rPr lang="ru-RU" sz="2000" dirty="0"/>
              <a:t> </a:t>
            </a:r>
            <a:r>
              <a:rPr lang="ru-RU" sz="2000" dirty="0" err="1"/>
              <a:t>ҳолларда</a:t>
            </a:r>
            <a:r>
              <a:rPr lang="ru-RU" sz="2000" dirty="0"/>
              <a:t> </a:t>
            </a:r>
            <a:r>
              <a:rPr lang="ru-RU" sz="2000" dirty="0" err="1"/>
              <a:t>суднинг</a:t>
            </a:r>
            <a:r>
              <a:rPr lang="ru-RU" sz="2000" dirty="0"/>
              <a:t> </a:t>
            </a:r>
            <a:r>
              <a:rPr lang="ru-RU" sz="2000" dirty="0" err="1"/>
              <a:t>қарорига</a:t>
            </a:r>
            <a:r>
              <a:rPr lang="ru-RU" sz="2000" dirty="0"/>
              <a:t> </a:t>
            </a:r>
            <a:r>
              <a:rPr lang="ru-RU" sz="2000" dirty="0" err="1"/>
              <a:t>биноан</a:t>
            </a:r>
            <a:r>
              <a:rPr lang="ru-RU" sz="2000" dirty="0"/>
              <a:t>.</a:t>
            </a:r>
          </a:p>
          <a:p>
            <a:endParaRPr lang="ru-RU" dirty="0"/>
          </a:p>
        </p:txBody>
      </p:sp>
    </p:spTree>
    <p:extLst>
      <p:ext uri="{BB962C8B-B14F-4D97-AF65-F5344CB8AC3E}">
        <p14:creationId xmlns="" xmlns:p14="http://schemas.microsoft.com/office/powerpoint/2010/main" val="12875353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599"/>
            <a:ext cx="8596668" cy="1669961"/>
          </a:xfrm>
        </p:spPr>
        <p:txBody>
          <a:bodyPr>
            <a:normAutofit fontScale="90000"/>
          </a:bodyPr>
          <a:lstStyle/>
          <a:p>
            <a:pPr hangingPunct="0"/>
            <a:r>
              <a:rPr lang="uz-Cyrl-UZ" b="1" dirty="0">
                <a:solidFill>
                  <a:schemeClr val="accent2">
                    <a:lumMod val="75000"/>
                  </a:schemeClr>
                </a:solidFill>
              </a:rPr>
              <a:t>4.Хўжаликларда  асосий ва бошқа тармоқлар тузилмаси ва ихтисослаштиришни баҳолаш</a:t>
            </a:r>
            <a:r>
              <a:rPr lang="ru-RU" dirty="0">
                <a:solidFill>
                  <a:schemeClr val="accent2">
                    <a:lumMod val="75000"/>
                  </a:schemeClr>
                </a:solidFill>
              </a:rPr>
              <a:t/>
            </a:r>
            <a:br>
              <a:rPr lang="ru-RU" dirty="0">
                <a:solidFill>
                  <a:schemeClr val="accent2">
                    <a:lumMod val="75000"/>
                  </a:schemeClr>
                </a:solidFill>
              </a:rPr>
            </a:br>
            <a:r>
              <a:rPr lang="uz-Cyrl-UZ" dirty="0">
                <a:solidFill>
                  <a:schemeClr val="accent2">
                    <a:lumMod val="75000"/>
                  </a:schemeClr>
                </a:solidFill>
              </a:rPr>
              <a:t> </a:t>
            </a:r>
            <a:r>
              <a:rPr lang="ru-RU" dirty="0">
                <a:solidFill>
                  <a:schemeClr val="accent2">
                    <a:lumMod val="75000"/>
                  </a:schemeClr>
                </a:solidFill>
              </a:rPr>
              <a:t/>
            </a:r>
            <a:br>
              <a:rPr lang="ru-RU" dirty="0">
                <a:solidFill>
                  <a:schemeClr val="accent2">
                    <a:lumMod val="75000"/>
                  </a:schemeClr>
                </a:solidFill>
              </a:rPr>
            </a:br>
            <a:endParaRPr lang="ru-RU" dirty="0">
              <a:solidFill>
                <a:schemeClr val="accent2">
                  <a:lumMod val="75000"/>
                </a:schemeClr>
              </a:solidFill>
            </a:endParaRPr>
          </a:p>
        </p:txBody>
      </p:sp>
      <p:sp>
        <p:nvSpPr>
          <p:cNvPr id="3" name="Объект 2"/>
          <p:cNvSpPr>
            <a:spLocks noGrp="1"/>
          </p:cNvSpPr>
          <p:nvPr>
            <p:ph idx="1"/>
          </p:nvPr>
        </p:nvSpPr>
        <p:spPr>
          <a:xfrm>
            <a:off x="677334" y="2408349"/>
            <a:ext cx="8596668" cy="4005330"/>
          </a:xfrm>
        </p:spPr>
        <p:txBody>
          <a:bodyPr>
            <a:normAutofit lnSpcReduction="10000"/>
          </a:bodyPr>
          <a:lstStyle/>
          <a:p>
            <a:r>
              <a:rPr lang="uz-Cyrl-UZ" sz="2000" dirty="0"/>
              <a:t>Республикамиз ҳукумати томонидан фермер хўжаликларини ривожлантириш борасида амалга оширилаётган улкан тадбирлар натижасида йилдан-йилга фермер хўжаликларининг мамлакат аграр тармоғида тутган ўрни мустаҳкамланиб, яратилаётган қишлоқ хўжалиги маҳсулотлари ҳажмида уларнинг салмоғи ортиб бормоқда. 2016	 йил якунига келиб қишлоқ хўжалигидаги жами экин майдонларининг 84,4 фоизи, пахта майдонининг 98,4 фоизи, дон экинлари майдонининг 83,4 фоизи, сабзавот экин майдонининг 34,8 фоизи, полиз экинлари майдонининг 53,8 фоизи ва ем-хашак экинларининг 69,7 фоизи фермер хўжаликлари тасарруфида эди</a:t>
            </a:r>
            <a:r>
              <a:rPr lang="uz-Cyrl-UZ" sz="2000" dirty="0" smtClean="0"/>
              <a:t>.</a:t>
            </a:r>
            <a:endParaRPr lang="en-US" sz="2000" dirty="0" smtClean="0"/>
          </a:p>
          <a:p>
            <a:r>
              <a:rPr lang="uz-Cyrl-UZ" sz="2000" dirty="0"/>
              <a:t>Фермер хўжаликлари 2016 йилда пахта хом ашёсининг 99,1 фоизини, доннинг 79,2 фоизини, сабзавотларнинг 32,9 фоизини ва полиз маҳсулотларининг 47,1 фоизини  етиштириб бердилар. </a:t>
            </a:r>
            <a:endParaRPr lang="ru-RU" sz="2000" dirty="0"/>
          </a:p>
          <a:p>
            <a:endParaRPr lang="ru-RU" sz="2000" dirty="0"/>
          </a:p>
          <a:p>
            <a:endParaRPr lang="ru-RU" sz="2000" dirty="0"/>
          </a:p>
        </p:txBody>
      </p:sp>
    </p:spTree>
    <p:extLst>
      <p:ext uri="{BB962C8B-B14F-4D97-AF65-F5344CB8AC3E}">
        <p14:creationId xmlns="" xmlns:p14="http://schemas.microsoft.com/office/powerpoint/2010/main" val="4217479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77334" y="609601"/>
            <a:ext cx="8596668" cy="5431762"/>
          </a:xfrm>
        </p:spPr>
        <p:txBody>
          <a:bodyPr>
            <a:normAutofit/>
          </a:bodyPr>
          <a:lstStyle/>
          <a:p>
            <a:r>
              <a:rPr lang="uz-Cyrl-UZ" sz="2000" dirty="0"/>
              <a:t>Қишлоқ хўжалигида мулкчилик муносабатлари тубдан ислоҳ қилиниб, хусусий сектор аҳамиятининг кескин ошиши муносабати билан қишлоқ хўжалиги ялпи маҳсулоти таркибида ширкат хўжаликларининг салмоғи 2002 йилдаги 25,9 фоиздан 2008 йилда 2,3 фоизга тушган, яъни деярли ўн бир марта камайган. Шу давр оралиғида фермер хўжаликлари салмоғи ошиб бориб, 10,0 фоиздан 32,6 фоизга етган, ёки деярли 3,3 баробар ўсган (1-жадвал</a:t>
            </a:r>
            <a:r>
              <a:rPr lang="uz-Cyrl-UZ" sz="2000" dirty="0" smtClean="0"/>
              <a:t>).</a:t>
            </a:r>
          </a:p>
          <a:p>
            <a:r>
              <a:rPr lang="uz-Cyrl-UZ" sz="2000" dirty="0"/>
              <a:t>Ўсимликчилик маҳсулотлари ишлаб чиқаришда фермер хўжаликларининг салмоғи муттасил ўсиб бормоқда. Жумладан, фермер хўжаликларининг ўсимликчилик ялпи маҳсулотидаги улуши 2002 йилда 17,8 фоизга тенг бўлган бўлса, 2016 йилда бу кўрсаткич 54,4 фоизга етди. Чорвачилик маҳсулотлари ишлаб чиқаришда фермер хўжаликларининг улуши 2002 йилда 2,0 фоизга,  2016 йилда  4,1 фоизга тенг бўлди. Статистик маълумотларга қараганда 2016 йил якуни бўйича республикамизда 160 минг фермер хўжаликлари фаолият кўрсатган.</a:t>
            </a:r>
            <a:endParaRPr lang="ru-RU" sz="2000" dirty="0"/>
          </a:p>
          <a:p>
            <a:endParaRPr lang="ru-RU" sz="2000" dirty="0"/>
          </a:p>
        </p:txBody>
      </p:sp>
    </p:spTree>
    <p:extLst>
      <p:ext uri="{BB962C8B-B14F-4D97-AF65-F5344CB8AC3E}">
        <p14:creationId xmlns="" xmlns:p14="http://schemas.microsoft.com/office/powerpoint/2010/main" val="2913761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74750"/>
            <a:ext cx="8596668" cy="1064654"/>
          </a:xfrm>
        </p:spPr>
        <p:txBody>
          <a:bodyPr>
            <a:normAutofit/>
          </a:bodyPr>
          <a:lstStyle/>
          <a:p>
            <a:r>
              <a:rPr lang="uz-Cyrl-UZ" sz="2000" b="1" dirty="0">
                <a:solidFill>
                  <a:schemeClr val="tx2">
                    <a:lumMod val="75000"/>
                  </a:schemeClr>
                </a:solidFill>
              </a:rPr>
              <a:t>Фермер хўжаликларининг қишлоқ хўжалиги ишлаб чиқаришидаги салмоғини боҳолаш (барча тоифадаги хўжаликларга нисбатан фоизда)</a:t>
            </a:r>
            <a:endParaRPr lang="ru-RU" sz="2000" dirty="0">
              <a:solidFill>
                <a:schemeClr val="tx2">
                  <a:lumMod val="75000"/>
                </a:schemeClr>
              </a:solidFill>
            </a:endParaRPr>
          </a:p>
        </p:txBody>
      </p:sp>
      <p:graphicFrame>
        <p:nvGraphicFramePr>
          <p:cNvPr id="4" name="Объект 3"/>
          <p:cNvGraphicFramePr>
            <a:graphicFrameLocks noGrp="1"/>
          </p:cNvGraphicFramePr>
          <p:nvPr>
            <p:ph idx="1"/>
            <p:extLst>
              <p:ext uri="{D42A27DB-BD31-4B8C-83A1-F6EECF244321}">
                <p14:modId xmlns="" xmlns:p14="http://schemas.microsoft.com/office/powerpoint/2010/main" val="1312952691"/>
              </p:ext>
            </p:extLst>
          </p:nvPr>
        </p:nvGraphicFramePr>
        <p:xfrm>
          <a:off x="875761" y="1336587"/>
          <a:ext cx="8148968" cy="4708701"/>
        </p:xfrm>
        <a:graphic>
          <a:graphicData uri="http://schemas.openxmlformats.org/drawingml/2006/table">
            <a:tbl>
              <a:tblPr>
                <a:tableStyleId>{5C22544A-7EE6-4342-B048-85BDC9FD1C3A}</a:tableStyleId>
              </a:tblPr>
              <a:tblGrid>
                <a:gridCol w="3310096"/>
                <a:gridCol w="973856"/>
                <a:gridCol w="817599"/>
                <a:gridCol w="973856"/>
                <a:gridCol w="973856"/>
                <a:gridCol w="1099705"/>
              </a:tblGrid>
              <a:tr h="167398">
                <a:tc>
                  <a:txBody>
                    <a:bodyPr/>
                    <a:lstStyle/>
                    <a:p>
                      <a:pPr algn="l">
                        <a:spcAft>
                          <a:spcPts val="0"/>
                        </a:spcAft>
                      </a:pPr>
                      <a:r>
                        <a:rPr lang="ru-RU" sz="1100">
                          <a:effectLst/>
                        </a:rPr>
                        <a:t>Кўрсаткичлар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2002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200</a:t>
                      </a:r>
                      <a:r>
                        <a:rPr lang="uz-Cyrl-UZ" sz="1100">
                          <a:effectLst/>
                        </a:rPr>
                        <a:t>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a:t>
                      </a:r>
                      <a:r>
                        <a:rPr lang="uz-Cyrl-UZ" sz="1100">
                          <a:effectLst/>
                        </a:rPr>
                        <a:t>010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a:t>
                      </a:r>
                      <a:r>
                        <a:rPr lang="uz-Cyrl-UZ" sz="1100">
                          <a:effectLst/>
                        </a:rPr>
                        <a:t>15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2016</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gridSpan="6">
                  <a:txBody>
                    <a:bodyPr/>
                    <a:lstStyle/>
                    <a:p>
                      <a:pPr algn="ctr">
                        <a:spcAft>
                          <a:spcPts val="0"/>
                        </a:spcAft>
                      </a:pPr>
                      <a:r>
                        <a:rPr lang="ru-RU" sz="1100">
                          <a:effectLst/>
                        </a:rPr>
                        <a:t>Экин майдонлари ва чорва моллари бош сонида:</a:t>
                      </a:r>
                      <a:endParaRPr lang="ru-RU" sz="800">
                        <a:effectLst/>
                        <a:latin typeface="Times New Roman" panose="02020603050405020304" pitchFamily="18" charset="0"/>
                        <a:ea typeface="Times New Roman" panose="02020603050405020304" pitchFamily="18" charset="0"/>
                      </a:endParaRPr>
                    </a:p>
                  </a:txBody>
                  <a:tcPr marL="57946" marR="57946"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82421">
                <a:tc>
                  <a:txBody>
                    <a:bodyPr/>
                    <a:lstStyle/>
                    <a:p>
                      <a:pPr algn="l">
                        <a:spcAft>
                          <a:spcPts val="0"/>
                        </a:spcAft>
                      </a:pPr>
                      <a:r>
                        <a:rPr lang="ru-RU" sz="1100">
                          <a:effectLst/>
                        </a:rPr>
                        <a:t>Жами экин майдони, ш.ж.</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28,0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37,0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74,5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84,17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84,4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Пахта </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32,6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41,1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87,6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98,5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98,4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Дон экинлари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27,0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38,0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73,0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82,8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83,4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Картошка</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9,9</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14,2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16,3</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Сабзавотлар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12,0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29,1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33,5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34,8</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Полиз экинлари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23,6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41,2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51,9</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54,8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53,8</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Ем-хашак экинлари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25,1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30,0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60,5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68,0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69,7</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Йирик шохли қорамол</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6,0</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ш.ж. сигирлар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4,9</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Қўй ва эчкилар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6,9</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7,4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Чўчқалар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11,7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14,1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16,1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16,8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13,8</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Паррандалар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3,9</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8,7</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gridSpan="6">
                  <a:txBody>
                    <a:bodyPr/>
                    <a:lstStyle/>
                    <a:p>
                      <a:pPr algn="ctr">
                        <a:spcAft>
                          <a:spcPts val="0"/>
                        </a:spcAft>
                      </a:pPr>
                      <a:r>
                        <a:rPr lang="uz-Cyrl-UZ" sz="1100">
                          <a:effectLst/>
                        </a:rPr>
                        <a:t>Қишлоқ  хўжалиги  маҳсулотлари</a:t>
                      </a:r>
                      <a:r>
                        <a:rPr lang="ru-RU" sz="1100">
                          <a:effectLst/>
                        </a:rPr>
                        <a:t>ни</a:t>
                      </a:r>
                      <a:r>
                        <a:rPr lang="uz-Cyrl-UZ" sz="1100">
                          <a:effectLst/>
                        </a:rPr>
                        <a:t>  ишлаб  чиқаришда:</a:t>
                      </a:r>
                      <a:endParaRPr lang="ru-RU" sz="800">
                        <a:effectLst/>
                        <a:latin typeface="Times New Roman" panose="02020603050405020304" pitchFamily="18" charset="0"/>
                        <a:ea typeface="Times New Roman" panose="02020603050405020304" pitchFamily="18" charset="0"/>
                      </a:endParaRPr>
                    </a:p>
                  </a:txBody>
                  <a:tcPr marL="57946" marR="57946"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167398">
                <a:tc>
                  <a:txBody>
                    <a:bodyPr/>
                    <a:lstStyle/>
                    <a:p>
                      <a:pPr algn="l">
                        <a:spcAft>
                          <a:spcPts val="0"/>
                        </a:spcAft>
                      </a:pPr>
                      <a:r>
                        <a:rPr lang="ru-RU" sz="1100">
                          <a:effectLst/>
                        </a:rPr>
                        <a:t>Пахта хом ашёси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29,0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37,8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87,0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98,4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99,1</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Дон</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26,7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36,1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71,2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79,8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79,2</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Картошка</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10,6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15,0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16,2</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Сабзавотлар</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10,7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30,4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33,2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32,9</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Полиз маҳсулотлари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16,5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30,3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43,8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49,5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47,1</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Мева</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7,4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41,3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45,7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46,3</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Узум</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50,8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54,5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51,5</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Гўшт</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2,5</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Сут</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2,8</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Тухум</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3,4</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3,6</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6,4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Жун</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1,8</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4,9</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5,4</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Қоракўл тери</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2,0</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2,1</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4,3</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uz-Cyrl-UZ" sz="1100">
                          <a:effectLst/>
                        </a:rPr>
                        <a:t>4,3</a:t>
                      </a:r>
                      <a:endParaRPr lang="ru-RU" sz="800">
                        <a:effectLst/>
                        <a:latin typeface="Times New Roman" panose="02020603050405020304" pitchFamily="18" charset="0"/>
                        <a:ea typeface="Times New Roman" panose="02020603050405020304" pitchFamily="18" charset="0"/>
                      </a:endParaRPr>
                    </a:p>
                  </a:txBody>
                  <a:tcPr marL="57946" marR="57946" marT="0" marB="0"/>
                </a:tc>
              </a:tr>
              <a:tr h="167398">
                <a:tc>
                  <a:txBody>
                    <a:bodyPr/>
                    <a:lstStyle/>
                    <a:p>
                      <a:pPr algn="l">
                        <a:spcAft>
                          <a:spcPts val="0"/>
                        </a:spcAft>
                      </a:pPr>
                      <a:r>
                        <a:rPr lang="ru-RU" sz="1100">
                          <a:effectLst/>
                        </a:rPr>
                        <a:t>Пилла</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4,7</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10,5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68,5</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a:effectLst/>
                        </a:rPr>
                        <a:t>84,2</a:t>
                      </a:r>
                      <a:endParaRPr lang="ru-RU" sz="800">
                        <a:effectLst/>
                        <a:latin typeface="Times New Roman" panose="02020603050405020304" pitchFamily="18" charset="0"/>
                        <a:ea typeface="Times New Roman" panose="02020603050405020304" pitchFamily="18" charset="0"/>
                      </a:endParaRPr>
                    </a:p>
                  </a:txBody>
                  <a:tcPr marL="57946" marR="57946" marT="0" marB="0"/>
                </a:tc>
                <a:tc>
                  <a:txBody>
                    <a:bodyPr/>
                    <a:lstStyle/>
                    <a:p>
                      <a:pPr algn="ctr">
                        <a:spcAft>
                          <a:spcPts val="0"/>
                        </a:spcAft>
                      </a:pPr>
                      <a:r>
                        <a:rPr lang="ru-RU" sz="1100" dirty="0">
                          <a:effectLst/>
                        </a:rPr>
                        <a:t>95</a:t>
                      </a:r>
                      <a:r>
                        <a:rPr lang="en-US" sz="1100" dirty="0">
                          <a:effectLst/>
                        </a:rPr>
                        <a:t>,</a:t>
                      </a:r>
                      <a:r>
                        <a:rPr lang="ru-RU" sz="1100" dirty="0">
                          <a:effectLst/>
                        </a:rPr>
                        <a:t>0</a:t>
                      </a:r>
                      <a:endParaRPr lang="ru-RU" sz="800" dirty="0">
                        <a:effectLst/>
                        <a:latin typeface="Times New Roman" panose="02020603050405020304" pitchFamily="18" charset="0"/>
                        <a:ea typeface="Times New Roman" panose="02020603050405020304" pitchFamily="18" charset="0"/>
                      </a:endParaRPr>
                    </a:p>
                  </a:txBody>
                  <a:tcPr marL="57946" marR="57946" marT="0" marB="0"/>
                </a:tc>
              </a:tr>
            </a:tbl>
          </a:graphicData>
        </a:graphic>
      </p:graphicFrame>
      <p:sp>
        <p:nvSpPr>
          <p:cNvPr id="5" name="Rectangle 1"/>
          <p:cNvSpPr>
            <a:spLocks noChangeArrowheads="1"/>
          </p:cNvSpPr>
          <p:nvPr/>
        </p:nvSpPr>
        <p:spPr bwMode="auto">
          <a:xfrm>
            <a:off x="-3564227" y="-146194"/>
            <a:ext cx="19199014" cy="2923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t>
            </a:r>
            <a:endParaRPr kumimoji="0" 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 xmlns:p14="http://schemas.microsoft.com/office/powerpoint/2010/main" val="1390925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74749"/>
            <a:ext cx="8596668" cy="1320800"/>
          </a:xfrm>
        </p:spPr>
        <p:txBody>
          <a:bodyPr>
            <a:noAutofit/>
          </a:bodyPr>
          <a:lstStyle/>
          <a:p>
            <a:r>
              <a:rPr lang="uz-Cyrl-UZ" sz="2400" dirty="0">
                <a:solidFill>
                  <a:srgbClr val="FF0000"/>
                </a:solidFill>
              </a:rPr>
              <a:t>Мутахассисларнинг фикрича фермер хўжаликларини ривожлантириш, уларнинг самарадорлигини юксалтириш оқибатида қуйидаги натижаларга эришилди:</a:t>
            </a:r>
            <a:r>
              <a:rPr lang="ru-RU" sz="2400" dirty="0">
                <a:solidFill>
                  <a:schemeClr val="tx2">
                    <a:lumMod val="75000"/>
                  </a:schemeClr>
                </a:solidFill>
              </a:rPr>
              <a:t/>
            </a:r>
            <a:br>
              <a:rPr lang="ru-RU" sz="2400" dirty="0">
                <a:solidFill>
                  <a:schemeClr val="tx2">
                    <a:lumMod val="75000"/>
                  </a:schemeClr>
                </a:solidFill>
              </a:rPr>
            </a:br>
            <a:endParaRPr lang="ru-RU" sz="2400" dirty="0">
              <a:solidFill>
                <a:schemeClr val="tx2">
                  <a:lumMod val="75000"/>
                </a:schemeClr>
              </a:solidFill>
            </a:endParaRPr>
          </a:p>
        </p:txBody>
      </p:sp>
      <p:sp>
        <p:nvSpPr>
          <p:cNvPr id="3" name="Объект 2"/>
          <p:cNvSpPr>
            <a:spLocks noGrp="1"/>
          </p:cNvSpPr>
          <p:nvPr>
            <p:ph idx="1"/>
          </p:nvPr>
        </p:nvSpPr>
        <p:spPr>
          <a:xfrm>
            <a:off x="677334" y="1930401"/>
            <a:ext cx="9265156" cy="4779492"/>
          </a:xfrm>
        </p:spPr>
        <p:txBody>
          <a:bodyPr>
            <a:normAutofit/>
          </a:bodyPr>
          <a:lstStyle/>
          <a:p>
            <a:pPr lvl="0"/>
            <a:r>
              <a:rPr lang="uz-Cyrl-UZ" dirty="0"/>
              <a:t> хусусий мулкчилик ривожлантирилиб, фермер хўжаликларида мулкка бўлган муносабат тубдан ўзгарди, уларда мулк эгалиги ҳиссиёти шаклланди;</a:t>
            </a:r>
            <a:endParaRPr lang="ru-RU" dirty="0"/>
          </a:p>
          <a:p>
            <a:pPr lvl="0"/>
            <a:r>
              <a:rPr lang="uz-Cyrl-UZ" dirty="0"/>
              <a:t> фермер мулк эгаси бўлиб, унга хўжаликнинг устав капиталини мустақил шакллантириб, бошқариш имконияти берилди;</a:t>
            </a:r>
            <a:endParaRPr lang="ru-RU" dirty="0"/>
          </a:p>
          <a:p>
            <a:pPr lvl="0"/>
            <a:r>
              <a:rPr lang="uz-Cyrl-UZ" dirty="0"/>
              <a:t> ер ижараси муддатининг 30 йилдан 50 йилгача белгиланиши натижасида фермерларда ердан самарали фойдаланишга рағбат шакллантирилди; </a:t>
            </a:r>
            <a:endParaRPr lang="ru-RU" dirty="0"/>
          </a:p>
          <a:p>
            <a:pPr lvl="0"/>
            <a:r>
              <a:rPr lang="uz-Cyrl-UZ" dirty="0"/>
              <a:t>фермер хўжалиги юридик шахс мақомига эга бўлиб, тайёрлов, таъминот ва хизмат кўрсатувчи ташкилотлар билан шартномаларни мустақил </a:t>
            </a:r>
            <a:endParaRPr lang="ru-RU" dirty="0"/>
          </a:p>
          <a:p>
            <a:r>
              <a:rPr lang="uz-Cyrl-UZ" dirty="0"/>
              <a:t>равишда тузиб, унинг бажарилишига ҳамкорлар билан тенг ҳуқуқда жавоб бериш ҳиссиёти шаклланди;</a:t>
            </a:r>
            <a:endParaRPr lang="ru-RU" dirty="0"/>
          </a:p>
          <a:p>
            <a:pPr lvl="0"/>
            <a:r>
              <a:rPr lang="uz-Cyrl-UZ" dirty="0"/>
              <a:t>давлат буюртмасидан ортиқча ишлаб чиқарилган маҳсулотга эркин нарх қўйиш ва сотиш ҳуқуқига эга бўлди;</a:t>
            </a:r>
            <a:endParaRPr lang="ru-RU" dirty="0"/>
          </a:p>
          <a:p>
            <a:pPr lvl="0"/>
            <a:r>
              <a:rPr lang="uz-Cyrl-UZ" dirty="0"/>
              <a:t>маҳсулот ишлаб чиқариш ва сотишдан келган соф фойдани мустақил тасарруф этиш имконияти шаклланди ва ҳ.к.о.</a:t>
            </a:r>
            <a:endParaRPr lang="ru-RU" dirty="0"/>
          </a:p>
        </p:txBody>
      </p:sp>
    </p:spTree>
    <p:extLst>
      <p:ext uri="{BB962C8B-B14F-4D97-AF65-F5344CB8AC3E}">
        <p14:creationId xmlns="" xmlns:p14="http://schemas.microsoft.com/office/powerpoint/2010/main" val="295387228"/>
      </p:ext>
    </p:extLst>
  </p:cSld>
  <p:clrMapOvr>
    <a:masterClrMapping/>
  </p:clrMapOvr>
</p:sld>
</file>

<file path=ppt/theme/theme1.xml><?xml version="1.0" encoding="utf-8"?>
<a:theme xmlns:a="http://schemas.openxmlformats.org/drawingml/2006/main" name="Грань">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140</TotalTime>
  <Words>1724</Words>
  <Application>Microsoft Office PowerPoint</Application>
  <PresentationFormat>Произвольный</PresentationFormat>
  <Paragraphs>248</Paragraphs>
  <Slides>17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17</vt:i4>
      </vt:variant>
    </vt:vector>
  </HeadingPairs>
  <TitlesOfParts>
    <vt:vector size="18" baseType="lpstr">
      <vt:lpstr>Грань</vt:lpstr>
      <vt:lpstr>2-МАВЗУ: ФЕРМЕР ХЎЖАЛИКЛАРИНИНГ ТАШКИЛИЙ ТУЗИЛМАСИ, ҲАЖМИ ВА ИХТИСОСЛАШИШИНИ БАҲОЛАШ.  </vt:lpstr>
      <vt:lpstr>Режа:</vt:lpstr>
      <vt:lpstr>1.Фермер хўжалигининг моҳияти, ривожланиш хусусиятлари ва ижтимоий-иқтисодий аҳамияти ни боҳолаш. </vt:lpstr>
      <vt:lpstr>Слайд 4</vt:lpstr>
      <vt:lpstr>Слайд 5</vt:lpstr>
      <vt:lpstr>Слайд 6</vt:lpstr>
      <vt:lpstr>Фермер хўжаликларига устуворлик берилишининг сабаблари: </vt:lpstr>
      <vt:lpstr>Слайд 8</vt:lpstr>
      <vt:lpstr>2. Фермер хўжалигини ташкил этиш тамойиллари ва тартиби ва ривожланиши. Фермер хўжаликларини тузишнинг қуйидаги  шакллари мавжуд:   </vt:lpstr>
      <vt:lpstr>3. Фермер хўжалигининг ташкилий-иқтисодий ва ҳуқуқий асослари Амалдаги қонунчиликка кўра фемер хўжалиги ташкилий-ҳуқуқий жиҳатдан:   </vt:lpstr>
      <vt:lpstr>Фермер хўжалиги фаолиятининг қонун билан мустаҳкамлаб қўйилган асосий йўналишлари  қуйидагилардан иборат: </vt:lpstr>
      <vt:lpstr>Слайд 12</vt:lpstr>
      <vt:lpstr>Фермер хўжалиги қуйидаги ҳолларда тугатилади: </vt:lpstr>
      <vt:lpstr>4.Хўжаликларда  асосий ва бошқа тармоқлар тузилмаси ва ихтисослаштиришни баҳолаш   </vt:lpstr>
      <vt:lpstr>Слайд 15</vt:lpstr>
      <vt:lpstr>Фермер хўжаликларининг қишлоқ хўжалиги ишлаб чиқаришидаги салмоғини боҳолаш (барча тоифадаги хўжаликларга нисбатан фоизда)</vt:lpstr>
      <vt:lpstr>Мутахассисларнинг фикрича фермер хўжаликларини ривожлантириш, уларнинг самарадорлигини юксалтириш оқибатида қуйидаги натижаларга эришилди: </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2-МАВЗУ: ФЕРМЕР ХЎЖАЛИКЛАРИНИНГ ТАШКИЛИЙ ТУЗИЛМАСИ, ҲАЖМИ ВА ИХТИСОСЛАШИШИНИ БАҲОЛАШ.</dc:title>
  <dc:creator>Пользователь</dc:creator>
  <cp:lastModifiedBy>User</cp:lastModifiedBy>
  <cp:revision>8</cp:revision>
  <dcterms:created xsi:type="dcterms:W3CDTF">2021-04-12T13:47:56Z</dcterms:created>
  <dcterms:modified xsi:type="dcterms:W3CDTF">2021-04-14T05:24:31Z</dcterms:modified>
</cp:coreProperties>
</file>