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2B3E"/>
    <a:srgbClr val="6B050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63734" autoAdjust="0"/>
  </p:normalViewPr>
  <p:slideViewPr>
    <p:cSldViewPr snapToGrid="0">
      <p:cViewPr>
        <p:scale>
          <a:sx n="75" d="100"/>
          <a:sy n="75" d="100"/>
        </p:scale>
        <p:origin x="-684"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981D6B-C21F-4E80-8F22-717D456B34C7}" type="datetimeFigureOut">
              <a:rPr lang="ru-RU" smtClean="0"/>
              <a:pPr/>
              <a:t>15.04.2021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25B007-2508-455D-AF32-7C885EC32C5C}" type="slidenum">
              <a:rPr lang="ru-RU" smtClean="0"/>
              <a:pPr/>
              <a:t>‹#›</a:t>
            </a:fld>
            <a:endParaRPr lang="ru-RU"/>
          </a:p>
        </p:txBody>
      </p:sp>
    </p:spTree>
    <p:extLst>
      <p:ext uri="{BB962C8B-B14F-4D97-AF65-F5344CB8AC3E}">
        <p14:creationId xmlns:p14="http://schemas.microsoft.com/office/powerpoint/2010/main" val="26025558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BB25B007-2508-455D-AF32-7C885EC32C5C}" type="slidenum">
              <a:rPr lang="ru-RU" smtClean="0"/>
              <a:pPr/>
              <a:t>5</a:t>
            </a:fld>
            <a:endParaRPr lang="ru-RU"/>
          </a:p>
        </p:txBody>
      </p:sp>
    </p:spTree>
    <p:extLst>
      <p:ext uri="{BB962C8B-B14F-4D97-AF65-F5344CB8AC3E}">
        <p14:creationId xmlns:p14="http://schemas.microsoft.com/office/powerpoint/2010/main" val="636551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pPr/>
              <a:t>4/15/2021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2A54C80-263E-416B-A8E0-580EDEADCBDC}" type="datetimeFigureOut">
              <a:rPr lang="en-US" dirty="0"/>
              <a:pPr/>
              <a:t>4/15/2021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pPr/>
              <a:t>4/15/2021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4/15/2021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08328" y="1350434"/>
            <a:ext cx="10037472" cy="2743198"/>
          </a:xfrm>
        </p:spPr>
        <p:txBody>
          <a:bodyPr/>
          <a:lstStyle/>
          <a:p>
            <a:pPr algn="ctr"/>
            <a:r>
              <a:rPr lang="uz-Cyrl-UZ" sz="3600" b="1" dirty="0" smtClean="0">
                <a:solidFill>
                  <a:schemeClr val="tx2"/>
                </a:solidFill>
                <a:latin typeface="Times New Roman" pitchFamily="18" charset="0"/>
                <a:cs typeface="Times New Roman" pitchFamily="18" charset="0"/>
              </a:rPr>
              <a:t>1-МАВЗУ.  КЎП ТАРМОҚЛИ ФЕРМЕР ХЎЖАЛИГИ ФАОЛИЯТИНИ БАҲОЛАШ ВА БИЗНЕС РЕЖАЛАШТИРИШ” ФАНИНИНГ ПРЕДМЕТИ, МАҚСАДИ, ВАЗИФАСИ ВА ЎРГАНИШ УСУЛЛАРИ</a:t>
            </a:r>
            <a:r>
              <a:rPr lang="ru-RU" sz="3600" dirty="0" smtClean="0">
                <a:solidFill>
                  <a:schemeClr val="tx2"/>
                </a:solidFill>
                <a:latin typeface="Times New Roman" pitchFamily="18" charset="0"/>
                <a:cs typeface="Times New Roman" pitchFamily="18" charset="0"/>
              </a:rPr>
              <a:t/>
            </a:r>
            <a:br>
              <a:rPr lang="ru-RU" sz="3600" dirty="0" smtClean="0">
                <a:solidFill>
                  <a:schemeClr val="tx2"/>
                </a:solidFill>
                <a:latin typeface="Times New Roman" pitchFamily="18" charset="0"/>
                <a:cs typeface="Times New Roman" pitchFamily="18" charset="0"/>
              </a:rPr>
            </a:br>
            <a:r>
              <a:rPr lang="uz-Cyrl-UZ"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pic>
        <p:nvPicPr>
          <p:cNvPr id="7" name="Рисунок 6"/>
          <p:cNvPicPr/>
          <p:nvPr/>
        </p:nvPicPr>
        <p:blipFill>
          <a:blip r:embed="rId2"/>
          <a:srcRect l="59386" t="37127" r="4451" b="17344"/>
          <a:stretch>
            <a:fillRect/>
          </a:stretch>
        </p:blipFill>
        <p:spPr bwMode="auto">
          <a:xfrm>
            <a:off x="3473518" y="3544808"/>
            <a:ext cx="4654482" cy="3046492"/>
          </a:xfrm>
          <a:prstGeom prst="rect">
            <a:avLst/>
          </a:prstGeom>
          <a:noFill/>
          <a:ln w="9525">
            <a:noFill/>
            <a:miter lim="800000"/>
            <a:headEnd/>
            <a:tailEnd/>
          </a:ln>
        </p:spPr>
      </p:pic>
    </p:spTree>
    <p:extLst>
      <p:ext uri="{BB962C8B-B14F-4D97-AF65-F5344CB8AC3E}">
        <p14:creationId xmlns:p14="http://schemas.microsoft.com/office/powerpoint/2010/main" val="4549651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480811"/>
            <a:ext cx="8596668" cy="1320800"/>
          </a:xfrm>
        </p:spPr>
        <p:txBody>
          <a:bodyPr/>
          <a:lstStyle/>
          <a:p>
            <a:pPr algn="ctr"/>
            <a:r>
              <a:rPr lang="uz-Cyrl-UZ" dirty="0" smtClean="0">
                <a:solidFill>
                  <a:schemeClr val="tx1"/>
                </a:solidFill>
                <a:latin typeface="Times New Roman" pitchFamily="18" charset="0"/>
                <a:cs typeface="Times New Roman" pitchFamily="18" charset="0"/>
              </a:rPr>
              <a:t>Режа</a:t>
            </a:r>
            <a:r>
              <a:rPr lang="en-US" dirty="0" smtClean="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p:txBody>
      </p:sp>
      <p:sp>
        <p:nvSpPr>
          <p:cNvPr id="3" name="Объект 2"/>
          <p:cNvSpPr>
            <a:spLocks noGrp="1"/>
          </p:cNvSpPr>
          <p:nvPr>
            <p:ph idx="1"/>
          </p:nvPr>
        </p:nvSpPr>
        <p:spPr>
          <a:xfrm>
            <a:off x="373486" y="1403797"/>
            <a:ext cx="11043813" cy="4662152"/>
          </a:xfrm>
        </p:spPr>
        <p:txBody>
          <a:bodyPr>
            <a:normAutofit/>
          </a:bodyPr>
          <a:lstStyle/>
          <a:p>
            <a:r>
              <a:rPr lang="uz-Cyrl-UZ" sz="4200" dirty="0">
                <a:solidFill>
                  <a:schemeClr val="tx1"/>
                </a:solidFill>
                <a:latin typeface="Times New Roman" pitchFamily="18" charset="0"/>
                <a:cs typeface="Times New Roman" pitchFamily="18" charset="0"/>
              </a:rPr>
              <a:t>1.</a:t>
            </a:r>
            <a:r>
              <a:rPr lang="ru-RU" sz="4200" dirty="0" err="1">
                <a:solidFill>
                  <a:schemeClr val="tx1"/>
                </a:solidFill>
                <a:latin typeface="Times New Roman" pitchFamily="18" charset="0"/>
                <a:cs typeface="Times New Roman" pitchFamily="18" charset="0"/>
              </a:rPr>
              <a:t>Фаннинг</a:t>
            </a:r>
            <a:r>
              <a:rPr lang="ru-RU" sz="4200" dirty="0">
                <a:solidFill>
                  <a:schemeClr val="tx1"/>
                </a:solidFill>
                <a:latin typeface="Times New Roman" pitchFamily="18" charset="0"/>
                <a:cs typeface="Times New Roman" pitchFamily="18" charset="0"/>
              </a:rPr>
              <a:t> </a:t>
            </a:r>
            <a:r>
              <a:rPr lang="ru-RU" sz="4200" dirty="0" err="1">
                <a:solidFill>
                  <a:schemeClr val="tx1"/>
                </a:solidFill>
                <a:latin typeface="Times New Roman" pitchFamily="18" charset="0"/>
                <a:cs typeface="Times New Roman" pitchFamily="18" charset="0"/>
              </a:rPr>
              <a:t>предмети</a:t>
            </a:r>
            <a:r>
              <a:rPr lang="ru-RU" sz="4200" dirty="0">
                <a:solidFill>
                  <a:schemeClr val="tx1"/>
                </a:solidFill>
                <a:latin typeface="Times New Roman" pitchFamily="18" charset="0"/>
                <a:cs typeface="Times New Roman" pitchFamily="18" charset="0"/>
              </a:rPr>
              <a:t>,</a:t>
            </a:r>
            <a:r>
              <a:rPr lang="uz-Cyrl-UZ" sz="4200" dirty="0">
                <a:solidFill>
                  <a:schemeClr val="tx1"/>
                </a:solidFill>
                <a:latin typeface="Times New Roman" pitchFamily="18" charset="0"/>
                <a:cs typeface="Times New Roman" pitchFamily="18" charset="0"/>
              </a:rPr>
              <a:t> мақсади, </a:t>
            </a:r>
            <a:r>
              <a:rPr lang="uz-Cyrl-UZ" sz="4200" dirty="0" smtClean="0">
                <a:solidFill>
                  <a:schemeClr val="tx1"/>
                </a:solidFill>
                <a:latin typeface="Times New Roman" pitchFamily="18" charset="0"/>
                <a:cs typeface="Times New Roman" pitchFamily="18" charset="0"/>
              </a:rPr>
              <a:t>вазифалари</a:t>
            </a:r>
            <a:r>
              <a:rPr lang="en-US" sz="4200" dirty="0">
                <a:solidFill>
                  <a:schemeClr val="tx1"/>
                </a:solidFill>
                <a:latin typeface="Times New Roman" pitchFamily="18" charset="0"/>
                <a:cs typeface="Times New Roman" pitchFamily="18" charset="0"/>
              </a:rPr>
              <a:t>.</a:t>
            </a:r>
            <a:endParaRPr lang="ru-RU" sz="4200" dirty="0">
              <a:solidFill>
                <a:schemeClr val="tx1"/>
              </a:solidFill>
              <a:latin typeface="Times New Roman" pitchFamily="18" charset="0"/>
              <a:cs typeface="Times New Roman" pitchFamily="18" charset="0"/>
            </a:endParaRPr>
          </a:p>
          <a:p>
            <a:r>
              <a:rPr lang="uz-Cyrl-UZ" sz="4200" dirty="0" smtClean="0">
                <a:solidFill>
                  <a:schemeClr val="tx1"/>
                </a:solidFill>
                <a:latin typeface="Times New Roman" pitchFamily="18" charset="0"/>
                <a:cs typeface="Times New Roman" pitchFamily="18" charset="0"/>
              </a:rPr>
              <a:t>2.Фаннинг </a:t>
            </a:r>
            <a:r>
              <a:rPr lang="uz-Cyrl-UZ" sz="4200" dirty="0">
                <a:solidFill>
                  <a:schemeClr val="tx1"/>
                </a:solidFill>
                <a:latin typeface="Times New Roman" pitchFamily="18" charset="0"/>
                <a:cs typeface="Times New Roman" pitchFamily="18" charset="0"/>
              </a:rPr>
              <a:t>ўрганиш ва тадқиқот </a:t>
            </a:r>
            <a:r>
              <a:rPr lang="uz-Cyrl-UZ" sz="4200" dirty="0" smtClean="0">
                <a:solidFill>
                  <a:schemeClr val="tx1"/>
                </a:solidFill>
                <a:latin typeface="Times New Roman" pitchFamily="18" charset="0"/>
                <a:cs typeface="Times New Roman" pitchFamily="18" charset="0"/>
              </a:rPr>
              <a:t>усуллари</a:t>
            </a:r>
            <a:r>
              <a:rPr lang="en-US" sz="4200" dirty="0" smtClean="0">
                <a:solidFill>
                  <a:schemeClr val="tx1"/>
                </a:solidFill>
                <a:latin typeface="Times New Roman" pitchFamily="18" charset="0"/>
                <a:cs typeface="Times New Roman" pitchFamily="18" charset="0"/>
              </a:rPr>
              <a:t>.</a:t>
            </a:r>
            <a:endParaRPr lang="ru-RU" sz="4200" b="1" dirty="0">
              <a:solidFill>
                <a:schemeClr val="tx1"/>
              </a:solidFill>
              <a:latin typeface="Times New Roman" pitchFamily="18" charset="0"/>
              <a:cs typeface="Times New Roman" pitchFamily="18" charset="0"/>
            </a:endParaRPr>
          </a:p>
          <a:p>
            <a:r>
              <a:rPr lang="uz-Cyrl-UZ" sz="4200" dirty="0">
                <a:solidFill>
                  <a:schemeClr val="tx1"/>
                </a:solidFill>
                <a:latin typeface="Times New Roman" pitchFamily="18" charset="0"/>
                <a:cs typeface="Times New Roman" pitchFamily="18" charset="0"/>
              </a:rPr>
              <a:t>3.Режалаштиришнинг асосий </a:t>
            </a:r>
            <a:r>
              <a:rPr lang="uz-Cyrl-UZ" sz="4200" dirty="0" smtClean="0">
                <a:solidFill>
                  <a:schemeClr val="tx1"/>
                </a:solidFill>
                <a:latin typeface="Times New Roman" pitchFamily="18" charset="0"/>
                <a:cs typeface="Times New Roman" pitchFamily="18" charset="0"/>
              </a:rPr>
              <a:t>тамойиллари</a:t>
            </a:r>
            <a:r>
              <a:rPr lang="en-US" sz="4200" dirty="0" smtClean="0">
                <a:solidFill>
                  <a:schemeClr val="tx1"/>
                </a:solidFill>
                <a:latin typeface="Times New Roman" pitchFamily="18" charset="0"/>
                <a:cs typeface="Times New Roman" pitchFamily="18" charset="0"/>
              </a:rPr>
              <a:t>.</a:t>
            </a:r>
            <a:endParaRPr lang="ru-RU" sz="4200" dirty="0">
              <a:solidFill>
                <a:schemeClr val="tx1"/>
              </a:solidFill>
              <a:latin typeface="Times New Roman" pitchFamily="18" charset="0"/>
              <a:cs typeface="Times New Roman" pitchFamily="18" charset="0"/>
            </a:endParaRPr>
          </a:p>
          <a:p>
            <a:pPr marL="0" indent="0" hangingPunct="0">
              <a:buNone/>
            </a:pPr>
            <a:endParaRPr lang="ru-RU" sz="4200" dirty="0">
              <a:solidFill>
                <a:schemeClr val="tx1"/>
              </a:solidFill>
              <a:latin typeface="Times New Roman" pitchFamily="18" charset="0"/>
              <a:cs typeface="Times New Roman" pitchFamily="18" charset="0"/>
            </a:endParaRPr>
          </a:p>
          <a:p>
            <a:endParaRPr lang="ru-RU" sz="42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521814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40742" y="403537"/>
            <a:ext cx="10590857" cy="625163"/>
          </a:xfrm>
        </p:spPr>
        <p:txBody>
          <a:bodyPr>
            <a:normAutofit fontScale="90000"/>
          </a:bodyPr>
          <a:lstStyle/>
          <a:p>
            <a:pPr algn="ctr"/>
            <a:r>
              <a:rPr lang="uz-Cyrl-UZ" b="1" dirty="0" smtClean="0">
                <a:solidFill>
                  <a:schemeClr val="tx1"/>
                </a:solidFill>
                <a:latin typeface="Times New Roman" pitchFamily="18" charset="0"/>
                <a:cs typeface="Times New Roman" pitchFamily="18" charset="0"/>
              </a:rPr>
              <a:t>Фанининг  </a:t>
            </a:r>
            <a:r>
              <a:rPr lang="uz-Cyrl-UZ" b="1" dirty="0">
                <a:solidFill>
                  <a:schemeClr val="tx1"/>
                </a:solidFill>
                <a:latin typeface="Times New Roman" pitchFamily="18" charset="0"/>
                <a:cs typeface="Times New Roman" pitchFamily="18" charset="0"/>
              </a:rPr>
              <a:t>предмети ҳамда мақсад ва вазифалари</a:t>
            </a:r>
            <a:endParaRPr lang="ru-RU" dirty="0">
              <a:solidFill>
                <a:schemeClr val="tx1"/>
              </a:solidFill>
              <a:latin typeface="Times New Roman" pitchFamily="18" charset="0"/>
              <a:cs typeface="Times New Roman" pitchFamily="18" charset="0"/>
            </a:endParaRPr>
          </a:p>
        </p:txBody>
      </p:sp>
      <p:sp>
        <p:nvSpPr>
          <p:cNvPr id="3" name="Объект 2"/>
          <p:cNvSpPr>
            <a:spLocks noGrp="1"/>
          </p:cNvSpPr>
          <p:nvPr>
            <p:ph idx="1"/>
          </p:nvPr>
        </p:nvSpPr>
        <p:spPr>
          <a:xfrm>
            <a:off x="457201" y="965200"/>
            <a:ext cx="10960100" cy="5562601"/>
          </a:xfrm>
        </p:spPr>
        <p:txBody>
          <a:bodyPr>
            <a:normAutofit/>
          </a:bodyPr>
          <a:lstStyle/>
          <a:p>
            <a:pPr algn="just">
              <a:buNone/>
            </a:pPr>
            <a:r>
              <a:rPr lang="uz-Cyrl-UZ" dirty="0" smtClean="0">
                <a:solidFill>
                  <a:schemeClr val="tx1"/>
                </a:solidFill>
                <a:latin typeface="Times New Roman" pitchFamily="18" charset="0"/>
                <a:cs typeface="Times New Roman" pitchFamily="18" charset="0"/>
              </a:rPr>
              <a:t>			</a:t>
            </a:r>
            <a:r>
              <a:rPr lang="uz-Cyrl-UZ" sz="2000" dirty="0" smtClean="0">
                <a:solidFill>
                  <a:schemeClr val="tx1"/>
                </a:solidFill>
                <a:latin typeface="Times New Roman" pitchFamily="18" charset="0"/>
                <a:cs typeface="Times New Roman" pitchFamily="18" charset="0"/>
              </a:rPr>
              <a:t>Бозор </a:t>
            </a:r>
            <a:r>
              <a:rPr lang="uz-Cyrl-UZ" sz="2000" dirty="0">
                <a:solidFill>
                  <a:schemeClr val="tx1"/>
                </a:solidFill>
                <a:latin typeface="Times New Roman" pitchFamily="18" charset="0"/>
                <a:cs typeface="Times New Roman" pitchFamily="18" charset="0"/>
              </a:rPr>
              <a:t>иқтисодиёти шароитида кўп тармоқли фермер хўжалиги фаолиятини боҳолаш ва бизнес  режалаштириш тизимини тубдан қайта шакллантириш давр талабига айланмоқда. Кейинги йилларда республикамизда қишлоқ хўжалигини тубдан ислоҳ қилиш борасида олиб борилаётган кенг кўламли ишлар натижасида қишлоқда хўжалик юритишнинг бутунлай янги типдаги шакли, яъни марказдан режалаштирилиб бошқариладиган эмас, балки ўз хўжалигини мустақил бошқарадиган ва биринчи навбатда ундан ўзи манфаатдор бўлган тадбиркорлар синфи - фермерлар пайдо бўлмоқда.</a:t>
            </a:r>
            <a:endParaRPr lang="ru-RU" sz="2000" dirty="0">
              <a:solidFill>
                <a:schemeClr val="tx1"/>
              </a:solidFill>
              <a:latin typeface="Times New Roman" pitchFamily="18" charset="0"/>
              <a:cs typeface="Times New Roman" pitchFamily="18" charset="0"/>
            </a:endParaRPr>
          </a:p>
          <a:p>
            <a:pPr algn="just">
              <a:buNone/>
            </a:pPr>
            <a:r>
              <a:rPr lang="uz-Cyrl-UZ" sz="2000" dirty="0" smtClean="0">
                <a:solidFill>
                  <a:schemeClr val="tx1"/>
                </a:solidFill>
                <a:latin typeface="Times New Roman" pitchFamily="18" charset="0"/>
                <a:cs typeface="Times New Roman" pitchFamily="18" charset="0"/>
              </a:rPr>
              <a:t>			Қишлоқ </a:t>
            </a:r>
            <a:r>
              <a:rPr lang="uz-Cyrl-UZ" sz="2000" dirty="0">
                <a:solidFill>
                  <a:schemeClr val="tx1"/>
                </a:solidFill>
                <a:latin typeface="Times New Roman" pitchFamily="18" charset="0"/>
                <a:cs typeface="Times New Roman" pitchFamily="18" charset="0"/>
              </a:rPr>
              <a:t>хўжалигининг тармоқ хусусиятига хос бўлган бир қатор омиллар таъсирида бу соҳа корхоналарининг рақобатли бозор шароитида самарали фаолият кўрсатиши имкониятлари чегараланган. Шу нуқтаи-назардан ёндошганда қишлоқ хўжалиги корхоналарининг самарали фаолият юритиши кўпроқ корхонанинг режалаштириш тизимига, яъни аниқ хисоб-китобларга асосланиб ва истиқболни эътиборга олиб тузилган бизнес режаларга боғлиқ бўлиб бормоқда. Корхоналар бозор иқтисодиёти шароитида пухта тайёрланган бизнес-режаларсиз барқарор ишлай олмаслигини таъкидлаш лозим. Чунки, кучли рақобат муҳитида айнан бизнес-режа корхонанинг бундан буён қандай фаолият кўрсатиши лозимлигини, бизнесни бошқари ш ва узоқ муддатли корхона стратегиясининг йўналишларини, молиявий барқарорлик кўрсаткичларини ва инвестицион фаолият самарадорлигини аниқлаб беради. </a:t>
            </a:r>
            <a:endParaRPr lang="ru-RU" sz="20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156549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96900" y="546100"/>
            <a:ext cx="11214100" cy="2862322"/>
          </a:xfrm>
          <a:prstGeom prst="rect">
            <a:avLst/>
          </a:prstGeom>
        </p:spPr>
        <p:txBody>
          <a:bodyPr wrap="square">
            <a:spAutoFit/>
          </a:bodyPr>
          <a:lstStyle/>
          <a:p>
            <a:pPr algn="just"/>
            <a:r>
              <a:rPr lang="ru-RU" sz="2000" dirty="0" smtClean="0">
                <a:latin typeface="Times New Roman" pitchFamily="18" charset="0"/>
                <a:cs typeface="Times New Roman" pitchFamily="18" charset="0"/>
              </a:rPr>
              <a:t>		К</a:t>
            </a:r>
            <a:r>
              <a:rPr lang="uz-Cyrl-UZ" sz="2000" dirty="0" smtClean="0">
                <a:latin typeface="Times New Roman" pitchFamily="18" charset="0"/>
                <a:cs typeface="Times New Roman" pitchFamily="18" charset="0"/>
              </a:rPr>
              <a:t>ишлоқ хўжалигининг барқарор иқтисодий асосини, такрор ишлаб чиқариш жараёни ривожлантирилишини таъминлайдиган иқтисодий муносабатлар тизимини яратишда, бозор иқтисодиёти шароитида фермер хўжалиги корхоналари фаолиятини режалаштириш ва бизнес-режалар тузиш тизимини ўрганиш  </a:t>
            </a:r>
            <a:r>
              <a:rPr lang="uz-Cyrl-UZ" sz="2000" b="1" i="1" dirty="0" smtClean="0">
                <a:latin typeface="Times New Roman" pitchFamily="18" charset="0"/>
                <a:cs typeface="Times New Roman" pitchFamily="18" charset="0"/>
              </a:rPr>
              <a:t>“Кўп тармоқли фермер хўжалиги фаолиятини боҳолаш ва бизнес  режалаштириш” фанининг  предмети  ҳисобланади</a:t>
            </a:r>
            <a:r>
              <a:rPr lang="uz-Cyrl-UZ" sz="2000" b="1" dirty="0" smtClean="0">
                <a:latin typeface="Times New Roman" pitchFamily="18" charset="0"/>
                <a:cs typeface="Times New Roman" pitchFamily="18" charset="0"/>
              </a:rPr>
              <a:t>. </a:t>
            </a:r>
            <a:endParaRPr lang="en-US" sz="2000" b="1" dirty="0" smtClean="0">
              <a:latin typeface="Times New Roman" pitchFamily="18" charset="0"/>
              <a:cs typeface="Times New Roman" pitchFamily="18" charset="0"/>
            </a:endParaRPr>
          </a:p>
          <a:p>
            <a:pPr algn="just"/>
            <a:r>
              <a:rPr lang="uz-Cyrl-UZ" sz="2000" dirty="0" smtClean="0">
                <a:latin typeface="Times New Roman" pitchFamily="18" charset="0"/>
                <a:cs typeface="Times New Roman" pitchFamily="18" charset="0"/>
              </a:rPr>
              <a:t>		Фермер  хўжалиги корхоналарининг бизнес-режасини шакллантиришга таъсир этувчи омилларни чуқур таҳлил этиш асосида, корхонанинг бизнес-режасини тўғри шакллантириш ва бу тизимни такомиллаштириш  </a:t>
            </a:r>
            <a:r>
              <a:rPr lang="uz-Cyrl-UZ" sz="2000" i="1" dirty="0" smtClean="0">
                <a:latin typeface="Times New Roman" pitchFamily="18" charset="0"/>
                <a:cs typeface="Times New Roman" pitchFamily="18" charset="0"/>
              </a:rPr>
              <a:t>«Кўп тармоқли фермер хўжалиги фаолиятини боҳолаш ва бизнес  режалаштириш» фанининг мақсадини ташкил этади.</a:t>
            </a:r>
            <a:endParaRPr lang="ru-RU" sz="2000" i="1" dirty="0">
              <a:latin typeface="Times New Roman" pitchFamily="18" charset="0"/>
              <a:cs typeface="Times New Roman" pitchFamily="18" charset="0"/>
            </a:endParaRPr>
          </a:p>
        </p:txBody>
      </p:sp>
      <p:pic>
        <p:nvPicPr>
          <p:cNvPr id="6" name="Рисунок 5"/>
          <p:cNvPicPr/>
          <p:nvPr/>
        </p:nvPicPr>
        <p:blipFill>
          <a:blip r:embed="rId2"/>
          <a:srcRect l="59843" t="20867" r="5326" b="42548"/>
          <a:stretch>
            <a:fillRect/>
          </a:stretch>
        </p:blipFill>
        <p:spPr bwMode="auto">
          <a:xfrm>
            <a:off x="894249" y="3668790"/>
            <a:ext cx="5150951" cy="2859009"/>
          </a:xfrm>
          <a:prstGeom prst="rect">
            <a:avLst/>
          </a:prstGeom>
          <a:noFill/>
          <a:ln w="9525">
            <a:noFill/>
            <a:miter lim="800000"/>
            <a:headEnd/>
            <a:tailEnd/>
          </a:ln>
        </p:spPr>
      </p:pic>
      <p:pic>
        <p:nvPicPr>
          <p:cNvPr id="7" name="Рисунок 6"/>
          <p:cNvPicPr/>
          <p:nvPr/>
        </p:nvPicPr>
        <p:blipFill>
          <a:blip r:embed="rId3"/>
          <a:srcRect l="61823" t="22222" r="10956" b="51491"/>
          <a:stretch>
            <a:fillRect/>
          </a:stretch>
        </p:blipFill>
        <p:spPr bwMode="auto">
          <a:xfrm>
            <a:off x="6225986" y="3701106"/>
            <a:ext cx="5635814" cy="2940994"/>
          </a:xfrm>
          <a:prstGeom prst="rect">
            <a:avLst/>
          </a:prstGeom>
          <a:noFill/>
          <a:ln w="9525">
            <a:noFill/>
            <a:miter lim="800000"/>
            <a:headEnd/>
            <a:tailEnd/>
          </a:ln>
        </p:spPr>
      </p:pic>
    </p:spTree>
    <p:extLst>
      <p:ext uri="{BB962C8B-B14F-4D97-AF65-F5344CB8AC3E}">
        <p14:creationId xmlns:p14="http://schemas.microsoft.com/office/powerpoint/2010/main" val="2513589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4500" y="281354"/>
            <a:ext cx="11404600" cy="1266091"/>
          </a:xfrm>
        </p:spPr>
        <p:txBody>
          <a:bodyPr>
            <a:noAutofit/>
          </a:bodyPr>
          <a:lstStyle/>
          <a:p>
            <a:pPr algn="just"/>
            <a:r>
              <a:rPr lang="uz-Cyrl-UZ" sz="3200" b="1" i="1" dirty="0">
                <a:solidFill>
                  <a:schemeClr val="tx1"/>
                </a:solidFill>
                <a:latin typeface="Times New Roman" pitchFamily="18" charset="0"/>
                <a:cs typeface="Times New Roman" pitchFamily="18" charset="0"/>
              </a:rPr>
              <a:t>Қўйилган мақсаддан келиб чиқиб қуйидаги асосий вазифалар ечимининг назарий, услубий асосларини ўргатиш лозим:  </a:t>
            </a:r>
            <a:endParaRPr lang="ru-RU" sz="3200" b="1" i="1" dirty="0">
              <a:solidFill>
                <a:schemeClr val="tx1"/>
              </a:solidFill>
              <a:latin typeface="Times New Roman" pitchFamily="18" charset="0"/>
              <a:cs typeface="Times New Roman" pitchFamily="18" charset="0"/>
            </a:endParaRPr>
          </a:p>
        </p:txBody>
      </p:sp>
      <p:sp>
        <p:nvSpPr>
          <p:cNvPr id="3" name="Объект 2"/>
          <p:cNvSpPr>
            <a:spLocks noGrp="1"/>
          </p:cNvSpPr>
          <p:nvPr>
            <p:ph idx="1"/>
          </p:nvPr>
        </p:nvSpPr>
        <p:spPr>
          <a:xfrm>
            <a:off x="280703" y="1534745"/>
            <a:ext cx="11073097" cy="2681655"/>
          </a:xfrm>
        </p:spPr>
        <p:txBody>
          <a:bodyPr>
            <a:normAutofit/>
          </a:bodyPr>
          <a:lstStyle/>
          <a:p>
            <a:pPr lvl="0" algn="just">
              <a:buNone/>
            </a:pPr>
            <a:r>
              <a:rPr lang="uz-Cyrl-UZ" sz="2000" dirty="0" smtClean="0">
                <a:latin typeface="Times New Roman" pitchFamily="18" charset="0"/>
                <a:cs typeface="Times New Roman" pitchFamily="18" charset="0"/>
              </a:rPr>
              <a:t>			Бозор </a:t>
            </a:r>
            <a:r>
              <a:rPr lang="uz-Cyrl-UZ" sz="2000" dirty="0">
                <a:latin typeface="Times New Roman" pitchFamily="18" charset="0"/>
                <a:cs typeface="Times New Roman" pitchFamily="18" charset="0"/>
              </a:rPr>
              <a:t>иқтисодиёти шароитида қишлоқ хўжалиги </a:t>
            </a:r>
            <a:r>
              <a:rPr lang="uz-Cyrl-UZ" sz="2000" dirty="0" smtClean="0">
                <a:latin typeface="Times New Roman" pitchFamily="18" charset="0"/>
                <a:cs typeface="Times New Roman" pitchFamily="18" charset="0"/>
              </a:rPr>
              <a:t>корхоналари </a:t>
            </a:r>
            <a:r>
              <a:rPr lang="uz-Cyrl-UZ" sz="2000" dirty="0">
                <a:latin typeface="Times New Roman" pitchFamily="18" charset="0"/>
                <a:cs typeface="Times New Roman" pitchFamily="18" charset="0"/>
              </a:rPr>
              <a:t>фаолиятини режалаштиришнинг моҳиятини, </a:t>
            </a:r>
            <a:r>
              <a:rPr lang="uz-Cyrl-UZ" sz="2000" dirty="0" smtClean="0">
                <a:latin typeface="Times New Roman" pitchFamily="18" charset="0"/>
                <a:cs typeface="Times New Roman" pitchFamily="18" charset="0"/>
              </a:rPr>
              <a:t>аҳамиятини </a:t>
            </a:r>
            <a:r>
              <a:rPr lang="uz-Cyrl-UZ" sz="2000" dirty="0">
                <a:latin typeface="Times New Roman" pitchFamily="18" charset="0"/>
                <a:cs typeface="Times New Roman" pitchFamily="18" charset="0"/>
              </a:rPr>
              <a:t>ва унинг иқтисодий самарадорликка </a:t>
            </a:r>
            <a:r>
              <a:rPr lang="uz-Cyrl-UZ" sz="2000" dirty="0" smtClean="0">
                <a:latin typeface="Times New Roman" pitchFamily="18" charset="0"/>
                <a:cs typeface="Times New Roman" pitchFamily="18" charset="0"/>
              </a:rPr>
              <a:t>таъсирини ўрганиш;</a:t>
            </a:r>
          </a:p>
          <a:p>
            <a:pPr lvl="0">
              <a:buNone/>
            </a:pPr>
            <a:r>
              <a:rPr lang="uz-Cyrl-UZ" sz="2000" dirty="0" smtClean="0">
                <a:latin typeface="Times New Roman" pitchFamily="18" charset="0"/>
                <a:cs typeface="Times New Roman" pitchFamily="18" charset="0"/>
              </a:rPr>
              <a:t> 			Режалаштириш </a:t>
            </a:r>
            <a:r>
              <a:rPr lang="uz-Cyrl-UZ" sz="2000" dirty="0">
                <a:latin typeface="Times New Roman" pitchFamily="18" charset="0"/>
                <a:cs typeface="Times New Roman" pitchFamily="18" charset="0"/>
              </a:rPr>
              <a:t>тизимининг шакллари, таркибий элементлари, тузиш услубиёти ва  асосий кўрсаткичларини ўрганиб, ягона тизимга келтириш; </a:t>
            </a:r>
            <a:endParaRPr lang="ru-RU" sz="2000" dirty="0">
              <a:latin typeface="Times New Roman" pitchFamily="18" charset="0"/>
              <a:cs typeface="Times New Roman" pitchFamily="18" charset="0"/>
            </a:endParaRPr>
          </a:p>
          <a:p>
            <a:pPr lvl="0">
              <a:buNone/>
            </a:pPr>
            <a:r>
              <a:rPr lang="uz-Cyrl-UZ" sz="2000" dirty="0">
                <a:latin typeface="Times New Roman" pitchFamily="18" charset="0"/>
                <a:cs typeface="Times New Roman" pitchFamily="18" charset="0"/>
              </a:rPr>
              <a:t>	</a:t>
            </a:r>
            <a:r>
              <a:rPr lang="uz-Cyrl-UZ" sz="2000" dirty="0" smtClean="0">
                <a:latin typeface="Times New Roman" pitchFamily="18" charset="0"/>
                <a:cs typeface="Times New Roman" pitchFamily="18" charset="0"/>
              </a:rPr>
              <a:t>		Қишлоқ </a:t>
            </a:r>
            <a:r>
              <a:rPr lang="uz-Cyrl-UZ" sz="2000" dirty="0">
                <a:latin typeface="Times New Roman" pitchFamily="18" charset="0"/>
                <a:cs typeface="Times New Roman" pitchFamily="18" charset="0"/>
              </a:rPr>
              <a:t>хўжалиги корхоналарининг амалдаги йиллик ишлаб чиқариш-молиявий фаолияти бизнес-режаси мазмунини ўрганиш ва унинг бажарилиши ҳолатини таҳлил этиш; </a:t>
            </a:r>
            <a:endParaRPr lang="ru-RU" sz="2000" dirty="0">
              <a:latin typeface="Times New Roman" pitchFamily="18" charset="0"/>
              <a:cs typeface="Times New Roman" pitchFamily="18" charset="0"/>
            </a:endParaRPr>
          </a:p>
        </p:txBody>
      </p:sp>
      <p:pic>
        <p:nvPicPr>
          <p:cNvPr id="4" name="Рисунок 3"/>
          <p:cNvPicPr/>
          <p:nvPr/>
        </p:nvPicPr>
        <p:blipFill>
          <a:blip r:embed="rId3"/>
          <a:srcRect l="60148" t="26829" r="3956" b="39025"/>
          <a:stretch>
            <a:fillRect/>
          </a:stretch>
        </p:blipFill>
        <p:spPr bwMode="auto">
          <a:xfrm>
            <a:off x="1205462" y="4115931"/>
            <a:ext cx="9856238" cy="2627769"/>
          </a:xfrm>
          <a:prstGeom prst="rect">
            <a:avLst/>
          </a:prstGeom>
          <a:noFill/>
          <a:ln w="9525">
            <a:noFill/>
            <a:miter lim="800000"/>
            <a:headEnd/>
            <a:tailEnd/>
          </a:ln>
        </p:spPr>
      </p:pic>
    </p:spTree>
    <p:extLst>
      <p:ext uri="{BB962C8B-B14F-4D97-AF65-F5344CB8AC3E}">
        <p14:creationId xmlns:p14="http://schemas.microsoft.com/office/powerpoint/2010/main" val="4278726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736600" y="364340"/>
            <a:ext cx="10363200" cy="5262979"/>
          </a:xfrm>
          <a:prstGeom prst="rect">
            <a:avLst/>
          </a:prstGeom>
        </p:spPr>
        <p:txBody>
          <a:bodyPr wrap="square">
            <a:spAutoFit/>
          </a:bodyPr>
          <a:lstStyle/>
          <a:p>
            <a:pPr lvl="0" algn="just"/>
            <a:r>
              <a:rPr lang="uz-Cyrl-UZ" sz="2800" dirty="0" smtClean="0">
                <a:latin typeface="Times New Roman" pitchFamily="18" charset="0"/>
                <a:cs typeface="Times New Roman" pitchFamily="18" charset="0"/>
              </a:rPr>
              <a:t>давлат эҳтиёжлари учун қишлоқ хўжалиги маҳсулотларини етиштириш харажатларини молиялаштиришга тузиладиган бизнес-режани шакллантириш ва асослаш механизмини ўрганиш;</a:t>
            </a:r>
            <a:endParaRPr lang="ru-RU" sz="2800" dirty="0" smtClean="0">
              <a:latin typeface="Times New Roman" pitchFamily="18" charset="0"/>
              <a:cs typeface="Times New Roman" pitchFamily="18" charset="0"/>
            </a:endParaRPr>
          </a:p>
          <a:p>
            <a:pPr lvl="0" algn="just"/>
            <a:r>
              <a:rPr lang="ru-RU" sz="2800" dirty="0" err="1" smtClean="0">
                <a:latin typeface="Times New Roman" pitchFamily="18" charset="0"/>
                <a:cs typeface="Times New Roman" pitchFamily="18" charset="0"/>
              </a:rPr>
              <a:t>асосий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капиталга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киритиладиган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маблағларни молиялаштиришга</a:t>
            </a:r>
            <a:r>
              <a:rPr lang="ru-RU" sz="2800" dirty="0" smtClean="0">
                <a:latin typeface="Times New Roman" pitchFamily="18" charset="0"/>
                <a:cs typeface="Times New Roman" pitchFamily="18" charset="0"/>
              </a:rPr>
              <a:t> банк </a:t>
            </a:r>
            <a:r>
              <a:rPr lang="ru-RU" sz="2800" dirty="0" err="1" smtClean="0">
                <a:latin typeface="Times New Roman" pitchFamily="18" charset="0"/>
                <a:cs typeface="Times New Roman" pitchFamily="18" charset="0"/>
              </a:rPr>
              <a:t>кредитларини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жалб</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этишнинг</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бизнес-режасини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асослаш</a:t>
            </a:r>
            <a:r>
              <a:rPr lang="uz-Cyrl-UZ" sz="2800" dirty="0" smtClean="0">
                <a:latin typeface="Times New Roman" pitchFamily="18" charset="0"/>
                <a:cs typeface="Times New Roman" pitchFamily="18" charset="0"/>
              </a:rPr>
              <a:t>ни ўрганиш</a:t>
            </a:r>
            <a:r>
              <a:rPr lang="ru-RU" sz="2800" dirty="0" smtClean="0">
                <a:latin typeface="Times New Roman" pitchFamily="18" charset="0"/>
                <a:cs typeface="Times New Roman" pitchFamily="18" charset="0"/>
              </a:rPr>
              <a:t>;</a:t>
            </a:r>
          </a:p>
          <a:p>
            <a:pPr lvl="0" algn="just"/>
            <a:r>
              <a:rPr lang="uz-Cyrl-UZ" sz="2800" dirty="0" smtClean="0">
                <a:latin typeface="Times New Roman" pitchFamily="18" charset="0"/>
                <a:cs typeface="Times New Roman" pitchFamily="18" charset="0"/>
              </a:rPr>
              <a:t>бозор иқтисодиёти </a:t>
            </a:r>
            <a:r>
              <a:rPr lang="ru-RU" sz="2800" dirty="0" err="1" smtClean="0">
                <a:latin typeface="Times New Roman" pitchFamily="18" charset="0"/>
                <a:cs typeface="Times New Roman" pitchFamily="18" charset="0"/>
              </a:rPr>
              <a:t>шароитида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корхоналарнинг</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молиявий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фаолиятини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режалаштириш</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тизимини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такомиллаштириш</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йўналишларини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ишлаб</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чиқиш ва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инвестицион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лойиҳаларни молиялаштиришга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маблағлар жалб</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этишга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йўналтирилган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бизнес-режаларнинг</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самарадорлигини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оширишга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оид</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назарий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амалий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тавсиялар</a:t>
            </a:r>
            <a:r>
              <a:rPr lang="uz-Cyrl-UZ" sz="2800" dirty="0" smtClean="0">
                <a:latin typeface="Times New Roman" pitchFamily="18" charset="0"/>
                <a:cs typeface="Times New Roman" pitchFamily="18" charset="0"/>
              </a:rPr>
              <a:t>ни ўрганиш</a:t>
            </a:r>
            <a:r>
              <a:rPr lang="ru-RU" sz="28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31380513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520700"/>
            <a:ext cx="8596668" cy="1066800"/>
          </a:xfrm>
        </p:spPr>
        <p:txBody>
          <a:bodyPr>
            <a:normAutofit fontScale="90000"/>
          </a:bodyPr>
          <a:lstStyle/>
          <a:p>
            <a:pPr algn="ctr"/>
            <a:r>
              <a:rPr lang="ru-RU" b="1" dirty="0">
                <a:solidFill>
                  <a:schemeClr val="tx1"/>
                </a:solidFill>
                <a:latin typeface="Times New Roman" pitchFamily="18" charset="0"/>
                <a:cs typeface="Times New Roman" pitchFamily="18" charset="0"/>
              </a:rPr>
              <a:t>2. </a:t>
            </a:r>
            <a:r>
              <a:rPr lang="ru-RU" b="1" dirty="0" err="1">
                <a:solidFill>
                  <a:schemeClr val="tx1"/>
                </a:solidFill>
                <a:latin typeface="Times New Roman" pitchFamily="18" charset="0"/>
                <a:cs typeface="Times New Roman" pitchFamily="18" charset="0"/>
              </a:rPr>
              <a:t>Фаннинг</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ўрганиш</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ва</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тадқиқот</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усуллари</a:t>
            </a:r>
            <a:r>
              <a:rPr lang="ru-RU" sz="2800" b="1" dirty="0">
                <a:solidFill>
                  <a:schemeClr val="tx1"/>
                </a:solidFill>
                <a:latin typeface="Times New Roman" pitchFamily="18" charset="0"/>
                <a:cs typeface="Times New Roman" pitchFamily="18" charset="0"/>
              </a:rPr>
              <a:t/>
            </a:r>
            <a:br>
              <a:rPr lang="ru-RU" sz="2800" b="1" dirty="0">
                <a:solidFill>
                  <a:schemeClr val="tx1"/>
                </a:solidFill>
                <a:latin typeface="Times New Roman" pitchFamily="18" charset="0"/>
                <a:cs typeface="Times New Roman" pitchFamily="18" charset="0"/>
              </a:rPr>
            </a:br>
            <a:endParaRPr lang="ru-RU" sz="2800" dirty="0">
              <a:solidFill>
                <a:schemeClr val="tx1"/>
              </a:solidFill>
              <a:latin typeface="Times New Roman" pitchFamily="18" charset="0"/>
              <a:cs typeface="Times New Roman" pitchFamily="18" charset="0"/>
            </a:endParaRPr>
          </a:p>
        </p:txBody>
      </p:sp>
      <p:sp>
        <p:nvSpPr>
          <p:cNvPr id="3" name="Объект 2"/>
          <p:cNvSpPr>
            <a:spLocks noGrp="1"/>
          </p:cNvSpPr>
          <p:nvPr>
            <p:ph idx="1"/>
          </p:nvPr>
        </p:nvSpPr>
        <p:spPr>
          <a:xfrm>
            <a:off x="677334" y="1727200"/>
            <a:ext cx="9101666" cy="4622799"/>
          </a:xfrm>
        </p:spPr>
        <p:txBody>
          <a:bodyPr>
            <a:normAutofit/>
          </a:bodyPr>
          <a:lstStyle/>
          <a:p>
            <a:pPr algn="just"/>
            <a:r>
              <a:rPr lang="uz-Cyrl-UZ" sz="2000" dirty="0">
                <a:solidFill>
                  <a:schemeClr val="tx1"/>
                </a:solidFill>
                <a:latin typeface="Times New Roman" pitchFamily="18" charset="0"/>
                <a:cs typeface="Times New Roman" pitchFamily="18" charset="0"/>
              </a:rPr>
              <a:t>Қишлоқ хўжалиги корхоналари фаолиятини режалаштириш  қоидалар, йўллари ва усуллари йиғиндиси </a:t>
            </a:r>
            <a:r>
              <a:rPr lang="uz-Cyrl-UZ" sz="2000" b="1" i="1" dirty="0">
                <a:solidFill>
                  <a:schemeClr val="tx1"/>
                </a:solidFill>
                <a:latin typeface="Times New Roman" pitchFamily="18" charset="0"/>
                <a:cs typeface="Times New Roman" pitchFamily="18" charset="0"/>
              </a:rPr>
              <a:t>режалаштириш услубиётини</a:t>
            </a:r>
            <a:r>
              <a:rPr lang="uz-Cyrl-UZ" sz="2000" dirty="0">
                <a:solidFill>
                  <a:schemeClr val="tx1"/>
                </a:solidFill>
                <a:latin typeface="Times New Roman" pitchFamily="18" charset="0"/>
                <a:cs typeface="Times New Roman" pitchFamily="18" charset="0"/>
              </a:rPr>
              <a:t> ташкил этади. Бозор иқтисодиёти шароитларида корхоналар ўз фаолиятини режалаштиришни мустақил равишда амалга оширади. Бироқ бу режалаштиришнинг текшириб кўрилган ва фойдали усулларидан воз кечишни англатмайди. Бугунги шароитларда ҳам корхоналар фаолиятини режалаштириш-техник-иқтисодий ҳисоб-китоблар, прогрессив норма ва нормативлар, </a:t>
            </a:r>
            <a:r>
              <a:rPr lang="uz-Cyrl-UZ" sz="2000" dirty="0" smtClean="0">
                <a:solidFill>
                  <a:schemeClr val="tx1"/>
                </a:solidFill>
                <a:latin typeface="Times New Roman" pitchFamily="18" charset="0"/>
                <a:cs typeface="Times New Roman" pitchFamily="18" charset="0"/>
              </a:rPr>
              <a:t>иқтисодий </a:t>
            </a:r>
            <a:r>
              <a:rPr lang="uz-Cyrl-UZ" sz="2000" dirty="0">
                <a:solidFill>
                  <a:schemeClr val="tx1"/>
                </a:solidFill>
                <a:latin typeface="Times New Roman" pitchFamily="18" charset="0"/>
                <a:cs typeface="Times New Roman" pitchFamily="18" charset="0"/>
              </a:rPr>
              <a:t>таҳлил, муқобил вариантларни танлашга </a:t>
            </a:r>
            <a:r>
              <a:rPr lang="uz-Cyrl-UZ" sz="2000" dirty="0" smtClean="0">
                <a:solidFill>
                  <a:schemeClr val="tx1"/>
                </a:solidFill>
                <a:latin typeface="Times New Roman" pitchFamily="18" charset="0"/>
                <a:cs typeface="Times New Roman" pitchFamily="18" charset="0"/>
              </a:rPr>
              <a:t>асосланади</a:t>
            </a:r>
          </a:p>
          <a:p>
            <a:pPr algn="just"/>
            <a:r>
              <a:rPr lang="uz-Cyrl-UZ" sz="2000" dirty="0">
                <a:solidFill>
                  <a:schemeClr val="tx1"/>
                </a:solidFill>
                <a:latin typeface="Times New Roman" pitchFamily="18" charset="0"/>
                <a:cs typeface="Times New Roman" pitchFamily="18" charset="0"/>
              </a:rPr>
              <a:t>Режалаштиришнинг энг кўп тарқалган усуллари қаторига қуйидагиларни: диалектика, индуктив, дедуктив, таҳлил</a:t>
            </a:r>
            <a:r>
              <a:rPr lang="uz-Cyrl-UZ" sz="2000" b="1" dirty="0">
                <a:solidFill>
                  <a:schemeClr val="tx1"/>
                </a:solidFill>
                <a:latin typeface="Times New Roman" pitchFamily="18" charset="0"/>
                <a:cs typeface="Times New Roman" pitchFamily="18" charset="0"/>
              </a:rPr>
              <a:t>,</a:t>
            </a:r>
            <a:r>
              <a:rPr lang="uz-Cyrl-UZ" sz="2000" dirty="0">
                <a:solidFill>
                  <a:schemeClr val="tx1"/>
                </a:solidFill>
                <a:latin typeface="Times New Roman" pitchFamily="18" charset="0"/>
                <a:cs typeface="Times New Roman" pitchFamily="18" charset="0"/>
              </a:rPr>
              <a:t> синтез</a:t>
            </a:r>
            <a:r>
              <a:rPr lang="uz-Cyrl-UZ" sz="2000" b="1" dirty="0">
                <a:solidFill>
                  <a:schemeClr val="tx1"/>
                </a:solidFill>
                <a:latin typeface="Times New Roman" pitchFamily="18" charset="0"/>
                <a:cs typeface="Times New Roman" pitchFamily="18" charset="0"/>
              </a:rPr>
              <a:t>,</a:t>
            </a:r>
            <a:r>
              <a:rPr lang="uz-Cyrl-UZ" sz="2000" dirty="0">
                <a:solidFill>
                  <a:schemeClr val="tx1"/>
                </a:solidFill>
                <a:latin typeface="Times New Roman" pitchFamily="18" charset="0"/>
                <a:cs typeface="Times New Roman" pitchFamily="18" charset="0"/>
              </a:rPr>
              <a:t> баланс, вариант, норматив</a:t>
            </a:r>
            <a:r>
              <a:rPr lang="uz-Cyrl-UZ" sz="2000" b="1" dirty="0">
                <a:solidFill>
                  <a:schemeClr val="tx1"/>
                </a:solidFill>
                <a:latin typeface="Times New Roman" pitchFamily="18" charset="0"/>
                <a:cs typeface="Times New Roman" pitchFamily="18" charset="0"/>
              </a:rPr>
              <a:t>,</a:t>
            </a:r>
            <a:r>
              <a:rPr lang="uz-Cyrl-UZ" sz="2000" dirty="0">
                <a:solidFill>
                  <a:schemeClr val="tx1"/>
                </a:solidFill>
                <a:latin typeface="Times New Roman" pitchFamily="18" charset="0"/>
                <a:cs typeface="Times New Roman" pitchFamily="18" charset="0"/>
              </a:rPr>
              <a:t> меъёрий-ресурс, мақсадли дастурлаш,</a:t>
            </a:r>
            <a:r>
              <a:rPr lang="uz-Cyrl-UZ" sz="2000" b="1" dirty="0">
                <a:solidFill>
                  <a:schemeClr val="tx1"/>
                </a:solidFill>
                <a:latin typeface="Times New Roman" pitchFamily="18" charset="0"/>
                <a:cs typeface="Times New Roman" pitchFamily="18" charset="0"/>
              </a:rPr>
              <a:t> </a:t>
            </a:r>
            <a:r>
              <a:rPr lang="uz-Cyrl-UZ" sz="2000" dirty="0">
                <a:solidFill>
                  <a:schemeClr val="tx1"/>
                </a:solidFill>
                <a:latin typeface="Times New Roman" pitchFamily="18" charset="0"/>
                <a:cs typeface="Times New Roman" pitchFamily="18" charset="0"/>
              </a:rPr>
              <a:t>далилларни йиғиш, позитив, статистик, монографик,</a:t>
            </a:r>
            <a:r>
              <a:rPr lang="uz-Cyrl-UZ" sz="2000" b="1" dirty="0">
                <a:solidFill>
                  <a:schemeClr val="tx1"/>
                </a:solidFill>
                <a:latin typeface="Times New Roman" pitchFamily="18" charset="0"/>
                <a:cs typeface="Times New Roman" pitchFamily="18" charset="0"/>
              </a:rPr>
              <a:t> </a:t>
            </a:r>
            <a:r>
              <a:rPr lang="uz-Cyrl-UZ" sz="2000" dirty="0">
                <a:solidFill>
                  <a:schemeClr val="tx1"/>
                </a:solidFill>
                <a:latin typeface="Times New Roman" pitchFamily="18" charset="0"/>
                <a:cs typeface="Times New Roman" pitchFamily="18" charset="0"/>
              </a:rPr>
              <a:t>ҳисоб-аналитик, тажриба усули ҳамда иқтисодий-математик усуллардан кенг фойдаланилади.  </a:t>
            </a:r>
            <a:endParaRPr lang="ru-RU" sz="2000" dirty="0">
              <a:solidFill>
                <a:schemeClr val="tx1"/>
              </a:solidFill>
              <a:latin typeface="Times New Roman" pitchFamily="18" charset="0"/>
              <a:cs typeface="Times New Roman" pitchFamily="18" charset="0"/>
            </a:endParaRPr>
          </a:p>
          <a:p>
            <a:pPr algn="just"/>
            <a:endParaRPr lang="ru-RU" sz="20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1293906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just"/>
            <a:r>
              <a:rPr lang="uz-Cyrl-UZ" sz="2000" dirty="0" smtClean="0">
                <a:solidFill>
                  <a:schemeClr val="tx1"/>
                </a:solidFill>
                <a:latin typeface="Times New Roman" pitchFamily="18" charset="0"/>
                <a:cs typeface="Times New Roman" pitchFamily="18" charset="0"/>
              </a:rPr>
              <a:t>	Бошқа </a:t>
            </a:r>
            <a:r>
              <a:rPr lang="uz-Cyrl-UZ" sz="2000" dirty="0">
                <a:solidFill>
                  <a:schemeClr val="tx1"/>
                </a:solidFill>
                <a:latin typeface="Times New Roman" pitchFamily="18" charset="0"/>
                <a:cs typeface="Times New Roman" pitchFamily="18" charset="0"/>
              </a:rPr>
              <a:t>фанлар каби </a:t>
            </a:r>
            <a:r>
              <a:rPr lang="uz-Cyrl-UZ" sz="2000" b="1" dirty="0">
                <a:solidFill>
                  <a:schemeClr val="tx1"/>
                </a:solidFill>
                <a:latin typeface="Times New Roman" pitchFamily="18" charset="0"/>
                <a:cs typeface="Times New Roman" pitchFamily="18" charset="0"/>
              </a:rPr>
              <a:t>«</a:t>
            </a:r>
            <a:r>
              <a:rPr lang="uz-Cyrl-UZ" sz="2000" dirty="0">
                <a:solidFill>
                  <a:schemeClr val="tx1"/>
                </a:solidFill>
                <a:latin typeface="Times New Roman" pitchFamily="18" charset="0"/>
                <a:cs typeface="Times New Roman" pitchFamily="18" charset="0"/>
              </a:rPr>
              <a:t>Кўп тармоқли фермер хўжалиги фаолиятини боҳолаш ва бизнес  режалаштири</a:t>
            </a:r>
            <a:r>
              <a:rPr lang="uz-Cyrl-UZ" sz="2000" b="1" dirty="0">
                <a:solidFill>
                  <a:schemeClr val="tx1"/>
                </a:solidFill>
                <a:latin typeface="Times New Roman" pitchFamily="18" charset="0"/>
                <a:cs typeface="Times New Roman" pitchFamily="18" charset="0"/>
              </a:rPr>
              <a:t>»</a:t>
            </a:r>
            <a:r>
              <a:rPr lang="uz-Cyrl-UZ" sz="2000" dirty="0">
                <a:solidFill>
                  <a:schemeClr val="tx1"/>
                </a:solidFill>
                <a:latin typeface="Times New Roman" pitchFamily="18" charset="0"/>
                <a:cs typeface="Times New Roman" pitchFamily="18" charset="0"/>
              </a:rPr>
              <a:t> фанининг услубий асосини илмий тафаккурнинг </a:t>
            </a:r>
            <a:r>
              <a:rPr lang="uz-Cyrl-UZ" sz="2000" b="1" dirty="0">
                <a:solidFill>
                  <a:schemeClr val="tx1"/>
                </a:solidFill>
                <a:latin typeface="Times New Roman" pitchFamily="18" charset="0"/>
                <a:cs typeface="Times New Roman" pitchFamily="18" charset="0"/>
              </a:rPr>
              <a:t>диалектика </a:t>
            </a:r>
            <a:r>
              <a:rPr lang="uz-Cyrl-UZ" sz="2000" dirty="0">
                <a:solidFill>
                  <a:schemeClr val="tx1"/>
                </a:solidFill>
                <a:latin typeface="Times New Roman" pitchFamily="18" charset="0"/>
                <a:cs typeface="Times New Roman" pitchFamily="18" charset="0"/>
              </a:rPr>
              <a:t>усули ташкил этади.</a:t>
            </a:r>
            <a:endParaRPr lang="ru-RU" sz="2000" dirty="0">
              <a:solidFill>
                <a:schemeClr val="tx1"/>
              </a:solidFill>
              <a:latin typeface="Times New Roman" pitchFamily="18" charset="0"/>
              <a:cs typeface="Times New Roman" pitchFamily="18" charset="0"/>
            </a:endParaRPr>
          </a:p>
        </p:txBody>
      </p:sp>
      <p:sp>
        <p:nvSpPr>
          <p:cNvPr id="3" name="Объект 2"/>
          <p:cNvSpPr>
            <a:spLocks noGrp="1"/>
          </p:cNvSpPr>
          <p:nvPr>
            <p:ph idx="1"/>
          </p:nvPr>
        </p:nvSpPr>
        <p:spPr>
          <a:xfrm>
            <a:off x="677334" y="1816100"/>
            <a:ext cx="9571566" cy="4305300"/>
          </a:xfrm>
        </p:spPr>
        <p:txBody>
          <a:bodyPr>
            <a:normAutofit/>
          </a:bodyPr>
          <a:lstStyle/>
          <a:p>
            <a:pPr algn="just"/>
            <a:r>
              <a:rPr lang="uz-Cyrl-UZ" dirty="0" smtClean="0">
                <a:solidFill>
                  <a:schemeClr val="tx1"/>
                </a:solidFill>
                <a:latin typeface="Times New Roman" pitchFamily="18" charset="0"/>
                <a:cs typeface="Times New Roman" pitchFamily="18" charset="0"/>
              </a:rPr>
              <a:t>Диалектик </a:t>
            </a:r>
            <a:r>
              <a:rPr lang="uz-Cyrl-UZ" dirty="0">
                <a:solidFill>
                  <a:schemeClr val="tx1"/>
                </a:solidFill>
                <a:latin typeface="Times New Roman" pitchFamily="18" charset="0"/>
                <a:cs typeface="Times New Roman" pitchFamily="18" charset="0"/>
              </a:rPr>
              <a:t>усул ҳамма ҳодисалар ва жараёнлар доимий ўзгаришда ва ўзаро боғлиқликда ривожланади, бири иккинчисини келтириб чиқаради деб тушунтиради. Диалектик усул ривожланиш жараёнини оддий ўсиш жараёни деб эмас, балки оддийликдан мураккабликка, миқдор ўзгаришларидан сифат </a:t>
            </a:r>
            <a:r>
              <a:rPr lang="uz-Cyrl-UZ" sz="2000" dirty="0">
                <a:solidFill>
                  <a:schemeClr val="tx1"/>
                </a:solidFill>
                <a:latin typeface="Times New Roman" pitchFamily="18" charset="0"/>
                <a:cs typeface="Times New Roman" pitchFamily="18" charset="0"/>
              </a:rPr>
              <a:t>ўзгаришларига</a:t>
            </a:r>
            <a:r>
              <a:rPr lang="uz-Cyrl-UZ" dirty="0">
                <a:solidFill>
                  <a:schemeClr val="tx1"/>
                </a:solidFill>
                <a:latin typeface="Times New Roman" pitchFamily="18" charset="0"/>
                <a:cs typeface="Times New Roman" pitchFamily="18" charset="0"/>
              </a:rPr>
              <a:t> ўсиб ўтувчи мураккаб жараён деб баҳолайди. Бундан шундай хулоса қилиш мумкинки, корхонанинг ҳозирги даражаси мутлақ эмаслигини, маълум шароитлар ўзгариши билан ўзгариб  туриши, ҳамма ишлаб чиқариш тармоқлари ва омиллари ўзаро боғлиқликда ҳаракатланишини тушуниб етиши керак. Масалан, чорвачилик тармоғи деҳқончиликка бевосита боғлиқлигини, ўз навбатида чорвачилик тармоғи деҳқончилик тармоғининг ривожланишига таъсир этишини тушуниб етиш лозим. Ишлаб чиқариш ҳажми ер майдони ва унинг унумдорлигига, меҳнат ва капитал ҳажмига боғлиқлигини ифода этади. Шунингдек, ишлаб чиқариш ҳажми билан корхонанинг пул маблағларига, бошқа турдаги моддий-техника воситаларига бўлган талаби ўртасида ёки минерал ўғитлар ва ем-ҳашак сарфи билан экинлар ҳосилдорлиги ҳамда чорва моллари маҳсулдорлиги ўртасида ўзаро боғлиқлик мавжуд. </a:t>
            </a:r>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7548037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6900" y="431800"/>
            <a:ext cx="10414000" cy="3539462"/>
          </a:xfrm>
        </p:spPr>
        <p:txBody>
          <a:bodyPr>
            <a:normAutofit/>
          </a:bodyPr>
          <a:lstStyle/>
          <a:p>
            <a:pPr algn="just">
              <a:buNone/>
            </a:pPr>
            <a:r>
              <a:rPr lang="uz-Cyrl-UZ" sz="2000" b="1" dirty="0" smtClean="0">
                <a:solidFill>
                  <a:schemeClr val="tx1"/>
                </a:solidFill>
                <a:latin typeface="Times New Roman" pitchFamily="18" charset="0"/>
                <a:cs typeface="Times New Roman" pitchFamily="18" charset="0"/>
              </a:rPr>
              <a:t>			«</a:t>
            </a:r>
            <a:r>
              <a:rPr lang="uz-Cyrl-UZ" sz="2000" dirty="0">
                <a:solidFill>
                  <a:schemeClr val="tx1"/>
                </a:solidFill>
                <a:latin typeface="Times New Roman" pitchFamily="18" charset="0"/>
                <a:cs typeface="Times New Roman" pitchFamily="18" charset="0"/>
              </a:rPr>
              <a:t>Кўп тармоқли фермер хўжалиги фаолиятини боҳолаш ва бизнес  режалаштири</a:t>
            </a:r>
            <a:r>
              <a:rPr lang="uz-Cyrl-UZ" sz="2000" b="1" dirty="0">
                <a:solidFill>
                  <a:schemeClr val="tx1"/>
                </a:solidFill>
                <a:latin typeface="Times New Roman" pitchFamily="18" charset="0"/>
                <a:cs typeface="Times New Roman" pitchFamily="18" charset="0"/>
              </a:rPr>
              <a:t>» </a:t>
            </a:r>
            <a:r>
              <a:rPr lang="uz-Cyrl-UZ" sz="2000" dirty="0">
                <a:solidFill>
                  <a:schemeClr val="tx1"/>
                </a:solidFill>
                <a:latin typeface="Times New Roman" pitchFamily="18" charset="0"/>
                <a:cs typeface="Times New Roman" pitchFamily="18" charset="0"/>
              </a:rPr>
              <a:t> фанини ўрганиш – иқтисодий жараёнларни кузатиш ва зарур маълумотларни йиғишдан бошланади. Иқтисодчилар аввало маълум иқтисодий муаммога тааллуқли далилларни аниқлайдилар ва тўплайдилар. Далилларни таҳлил қилиш орқали иқтисодий хулоса ёки иқтисодий назария яратилади. Иқтисодий хатти-ҳаракатларни ўрганишда иқтисодий тадқиқот назариядан айрим далилларга ва аксинча далиллардан умумий назарияга қараб ҳаракатланиши мумкин. </a:t>
            </a:r>
            <a:endParaRPr lang="ru-RU" sz="2000" dirty="0">
              <a:solidFill>
                <a:schemeClr val="tx1"/>
              </a:solidFill>
              <a:latin typeface="Times New Roman" pitchFamily="18" charset="0"/>
              <a:cs typeface="Times New Roman" pitchFamily="18" charset="0"/>
            </a:endParaRPr>
          </a:p>
          <a:p>
            <a:pPr algn="just"/>
            <a:endParaRPr lang="ru-RU" sz="2000" dirty="0">
              <a:solidFill>
                <a:schemeClr val="tx1"/>
              </a:solidFill>
              <a:latin typeface="Times New Roman" pitchFamily="18" charset="0"/>
              <a:cs typeface="Times New Roman" pitchFamily="18" charset="0"/>
            </a:endParaRPr>
          </a:p>
        </p:txBody>
      </p:sp>
      <p:pic>
        <p:nvPicPr>
          <p:cNvPr id="4" name="Рисунок 3"/>
          <p:cNvPicPr/>
          <p:nvPr/>
        </p:nvPicPr>
        <p:blipFill>
          <a:blip r:embed="rId2"/>
          <a:srcRect l="1659" t="40650" r="48569" b="32792"/>
          <a:stretch>
            <a:fillRect/>
          </a:stretch>
        </p:blipFill>
        <p:spPr bwMode="auto">
          <a:xfrm>
            <a:off x="1466630" y="3150480"/>
            <a:ext cx="9518870" cy="2843920"/>
          </a:xfrm>
          <a:prstGeom prst="rect">
            <a:avLst/>
          </a:prstGeom>
          <a:noFill/>
          <a:ln w="9525">
            <a:noFill/>
            <a:miter lim="800000"/>
            <a:headEnd/>
            <a:tailEnd/>
          </a:ln>
        </p:spPr>
      </p:pic>
    </p:spTree>
    <p:extLst>
      <p:ext uri="{BB962C8B-B14F-4D97-AF65-F5344CB8AC3E}">
        <p14:creationId xmlns:p14="http://schemas.microsoft.com/office/powerpoint/2010/main" val="37552086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1676400"/>
          </a:xfrm>
        </p:spPr>
        <p:txBody>
          <a:bodyPr>
            <a:noAutofit/>
          </a:bodyPr>
          <a:lstStyle/>
          <a:p>
            <a:pPr algn="just"/>
            <a:r>
              <a:rPr lang="uz-Cyrl-UZ" sz="2400" dirty="0" smtClean="0">
                <a:solidFill>
                  <a:schemeClr val="tx1"/>
                </a:solidFill>
                <a:latin typeface="Times New Roman" pitchFamily="18" charset="0"/>
                <a:cs typeface="Times New Roman" pitchFamily="18" charset="0"/>
              </a:rPr>
              <a:t>	Иқтисодий </a:t>
            </a:r>
            <a:r>
              <a:rPr lang="uz-Cyrl-UZ" sz="2400" dirty="0">
                <a:solidFill>
                  <a:schemeClr val="tx1"/>
                </a:solidFill>
                <a:latin typeface="Times New Roman" pitchFamily="18" charset="0"/>
                <a:cs typeface="Times New Roman" pitchFamily="18" charset="0"/>
              </a:rPr>
              <a:t>тадқиқот айрим далиллардан иқтисодий назарияга қараб ҳаракат қилганда </a:t>
            </a:r>
            <a:r>
              <a:rPr lang="uz-Cyrl-UZ" sz="2400" b="1" dirty="0">
                <a:solidFill>
                  <a:schemeClr val="tx1"/>
                </a:solidFill>
                <a:latin typeface="Times New Roman" pitchFamily="18" charset="0"/>
                <a:cs typeface="Times New Roman" pitchFamily="18" charset="0"/>
              </a:rPr>
              <a:t>индуктив</a:t>
            </a:r>
            <a:r>
              <a:rPr lang="uz-Cyrl-UZ" sz="2400" dirty="0">
                <a:solidFill>
                  <a:schemeClr val="tx1"/>
                </a:solidFill>
                <a:latin typeface="Times New Roman" pitchFamily="18" charset="0"/>
                <a:cs typeface="Times New Roman" pitchFamily="18" charset="0"/>
              </a:rPr>
              <a:t> усулни, назариядан айрим далилларга қараб ҳаракат қилганда </a:t>
            </a:r>
            <a:r>
              <a:rPr lang="uz-Cyrl-UZ" sz="2400" b="1" dirty="0">
                <a:solidFill>
                  <a:schemeClr val="tx1"/>
                </a:solidFill>
                <a:latin typeface="Times New Roman" pitchFamily="18" charset="0"/>
                <a:cs typeface="Times New Roman" pitchFamily="18" charset="0"/>
              </a:rPr>
              <a:t>дедуктив</a:t>
            </a:r>
            <a:r>
              <a:rPr lang="uz-Cyrl-UZ" sz="2400" dirty="0">
                <a:solidFill>
                  <a:schemeClr val="tx1"/>
                </a:solidFill>
                <a:latin typeface="Times New Roman" pitchFamily="18" charset="0"/>
                <a:cs typeface="Times New Roman" pitchFamily="18" charset="0"/>
              </a:rPr>
              <a:t> усулни ифода қилади. </a:t>
            </a:r>
            <a:endParaRPr lang="ru-RU" sz="2400" dirty="0">
              <a:solidFill>
                <a:schemeClr val="tx1"/>
              </a:solidFill>
              <a:latin typeface="Times New Roman" pitchFamily="18" charset="0"/>
              <a:cs typeface="Times New Roman" pitchFamily="18" charset="0"/>
            </a:endParaRPr>
          </a:p>
        </p:txBody>
      </p:sp>
      <p:sp>
        <p:nvSpPr>
          <p:cNvPr id="3" name="Объект 2"/>
          <p:cNvSpPr>
            <a:spLocks noGrp="1"/>
          </p:cNvSpPr>
          <p:nvPr>
            <p:ph idx="1"/>
          </p:nvPr>
        </p:nvSpPr>
        <p:spPr>
          <a:xfrm>
            <a:off x="677334" y="2362200"/>
            <a:ext cx="8596668" cy="3679162"/>
          </a:xfrm>
        </p:spPr>
        <p:txBody>
          <a:bodyPr>
            <a:normAutofit lnSpcReduction="10000"/>
          </a:bodyPr>
          <a:lstStyle/>
          <a:p>
            <a:pPr algn="just">
              <a:buNone/>
            </a:pPr>
            <a:r>
              <a:rPr lang="uz-Cyrl-UZ" sz="2400" b="1" dirty="0" smtClean="0">
                <a:solidFill>
                  <a:schemeClr val="tx1"/>
                </a:solidFill>
                <a:latin typeface="Times New Roman" pitchFamily="18" charset="0"/>
                <a:cs typeface="Times New Roman" pitchFamily="18" charset="0"/>
              </a:rPr>
              <a:t>		Таҳлил</a:t>
            </a:r>
            <a:r>
              <a:rPr lang="uz-Cyrl-UZ" sz="2400" dirty="0" smtClean="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усулидан фойдаланишда ҳодисаларни майда бўлакларга, алоҳида-алоҳида далилларга ажратиб ўрганилса, </a:t>
            </a:r>
            <a:r>
              <a:rPr lang="uz-Cyrl-UZ" sz="2400" b="1" dirty="0">
                <a:solidFill>
                  <a:schemeClr val="tx1"/>
                </a:solidFill>
                <a:latin typeface="Times New Roman" pitchFamily="18" charset="0"/>
                <a:cs typeface="Times New Roman" pitchFamily="18" charset="0"/>
              </a:rPr>
              <a:t>синтез </a:t>
            </a:r>
            <a:r>
              <a:rPr lang="uz-Cyrl-UZ" sz="2400" dirty="0">
                <a:solidFill>
                  <a:schemeClr val="tx1"/>
                </a:solidFill>
                <a:latin typeface="Times New Roman" pitchFamily="18" charset="0"/>
                <a:cs typeface="Times New Roman" pitchFamily="18" charset="0"/>
              </a:rPr>
              <a:t>усулида ҳодисаларни айрим далилларни  бирлаштириш, биргаликда, ўзаро боғлиқликда ўрганиш орқали умумлаштирилади ва хулоса қилиниб, турли назариялар яратилади. Аммо, бундан хатога йўл қўймаслик учун алоҳида олинган тасодифан қўлга киритилган  далиллардан эмас, балки ўрганилаётган объектга тегишли барча далиллар йиғиндисидан фойдаланиш мақсадга мувофиқдир.</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9020600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599"/>
            <a:ext cx="8596668" cy="1550989"/>
          </a:xfrm>
        </p:spPr>
        <p:txBody>
          <a:bodyPr>
            <a:noAutofit/>
          </a:bodyPr>
          <a:lstStyle/>
          <a:p>
            <a:r>
              <a:rPr lang="uz-Cyrl-UZ" sz="2000" b="1" dirty="0">
                <a:solidFill>
                  <a:schemeClr val="tx1"/>
                </a:solidFill>
                <a:latin typeface="Times New Roman" pitchFamily="18" charset="0"/>
                <a:cs typeface="Times New Roman" pitchFamily="18" charset="0"/>
              </a:rPr>
              <a:t>Позити</a:t>
            </a:r>
            <a:r>
              <a:rPr lang="uz-Cyrl-UZ" sz="2000" b="1" dirty="0" smtClean="0">
                <a:solidFill>
                  <a:schemeClr val="tx1"/>
                </a:solidFill>
                <a:latin typeface="Times New Roman" pitchFamily="18" charset="0"/>
                <a:cs typeface="Times New Roman" pitchFamily="18" charset="0"/>
              </a:rPr>
              <a:t>в </a:t>
            </a:r>
            <a:r>
              <a:rPr lang="uz-Cyrl-UZ" sz="2000" b="1" dirty="0">
                <a:solidFill>
                  <a:schemeClr val="tx1"/>
                </a:solidFill>
                <a:latin typeface="Times New Roman" pitchFamily="18" charset="0"/>
                <a:cs typeface="Times New Roman" pitchFamily="18" charset="0"/>
              </a:rPr>
              <a:t>усул</a:t>
            </a:r>
            <a:r>
              <a:rPr lang="uz-Cyrl-UZ" sz="2000" dirty="0">
                <a:solidFill>
                  <a:schemeClr val="tx1"/>
                </a:solidFill>
                <a:latin typeface="Times New Roman" pitchFamily="18" charset="0"/>
                <a:cs typeface="Times New Roman" pitchFamily="18" charset="0"/>
              </a:rPr>
              <a:t>да ҳақиқий маълумотлар ва далиллар ўрганилиб маълум хулосалар чиқарилади. Масалан, позитив усул орқали фермер хўжаликларида кейинги йил режа кўрсаткичлари шаклланишига таъсири аниқланади.</a:t>
            </a:r>
            <a:r>
              <a:rPr lang="ru-RU" sz="2000" dirty="0">
                <a:solidFill>
                  <a:schemeClr val="tx1"/>
                </a:solidFill>
                <a:latin typeface="Times New Roman" pitchFamily="18" charset="0"/>
                <a:cs typeface="Times New Roman" pitchFamily="18" charset="0"/>
              </a:rPr>
              <a:t/>
            </a:r>
            <a:br>
              <a:rPr lang="ru-RU" sz="2000" dirty="0">
                <a:solidFill>
                  <a:schemeClr val="tx1"/>
                </a:solidFill>
                <a:latin typeface="Times New Roman" pitchFamily="18" charset="0"/>
                <a:cs typeface="Times New Roman" pitchFamily="18" charset="0"/>
              </a:rPr>
            </a:br>
            <a:endParaRPr lang="ru-RU" sz="2000" dirty="0">
              <a:solidFill>
                <a:schemeClr val="tx1"/>
              </a:solidFill>
              <a:latin typeface="Times New Roman" pitchFamily="18" charset="0"/>
              <a:cs typeface="Times New Roman" pitchFamily="18" charset="0"/>
            </a:endParaRPr>
          </a:p>
        </p:txBody>
      </p:sp>
      <p:sp>
        <p:nvSpPr>
          <p:cNvPr id="3" name="Объект 2"/>
          <p:cNvSpPr>
            <a:spLocks noGrp="1"/>
          </p:cNvSpPr>
          <p:nvPr>
            <p:ph idx="1"/>
          </p:nvPr>
        </p:nvSpPr>
        <p:spPr>
          <a:xfrm>
            <a:off x="677334" y="2273300"/>
            <a:ext cx="8834966" cy="4076700"/>
          </a:xfrm>
        </p:spPr>
        <p:txBody>
          <a:bodyPr>
            <a:normAutofit/>
          </a:bodyPr>
          <a:lstStyle/>
          <a:p>
            <a:r>
              <a:rPr lang="uz-Cyrl-UZ" b="1" i="1" dirty="0">
                <a:solidFill>
                  <a:schemeClr val="tx1"/>
                </a:solidFill>
                <a:latin typeface="Times New Roman" pitchFamily="18" charset="0"/>
                <a:cs typeface="Times New Roman" pitchFamily="18" charset="0"/>
              </a:rPr>
              <a:t>Меъёрий-ресурс усулида</a:t>
            </a:r>
            <a:r>
              <a:rPr lang="uz-Cyrl-UZ" dirty="0">
                <a:solidFill>
                  <a:schemeClr val="tx1"/>
                </a:solidFill>
                <a:latin typeface="Times New Roman" pitchFamily="18" charset="0"/>
                <a:cs typeface="Times New Roman" pitchFamily="18" charset="0"/>
              </a:rPr>
              <a:t> корхона ишлаб чиқариш жараёнининг асосий омиллари бўйича ишлаб чиқариш салоҳиятига  баҳо берилади. Ишлаб чиқариш салоҳияти деганда корхонада мавжуд меҳнат, моддий ва молиявий ресурсларнинг ҳажми ва улар ўртасидаги ўзаро боғлиқлик ва мутаносиблик даражаси тушунилади. </a:t>
            </a:r>
            <a:endParaRPr lang="ru-RU" dirty="0">
              <a:solidFill>
                <a:schemeClr val="tx1"/>
              </a:solidFill>
              <a:latin typeface="Times New Roman" pitchFamily="18" charset="0"/>
              <a:cs typeface="Times New Roman" pitchFamily="18" charset="0"/>
            </a:endParaRPr>
          </a:p>
          <a:p>
            <a:r>
              <a:rPr lang="uz-Cyrl-UZ" dirty="0">
                <a:solidFill>
                  <a:schemeClr val="tx1"/>
                </a:solidFill>
                <a:latin typeface="Times New Roman" pitchFamily="18" charset="0"/>
                <a:cs typeface="Times New Roman" pitchFamily="18" charset="0"/>
              </a:rPr>
              <a:t>Ишлаб чиқариш салоҳиятини аниқлашда корхонанинг ер ресурслари, асосий воситалари ва айланма маблағлари ҳамда меҳнат ресурсларига натурал ёки қиймат шаклида баҳо берилади. </a:t>
            </a:r>
            <a:endParaRPr lang="ru-RU" dirty="0">
              <a:solidFill>
                <a:schemeClr val="tx1"/>
              </a:solidFill>
              <a:latin typeface="Times New Roman" pitchFamily="18" charset="0"/>
              <a:cs typeface="Times New Roman" pitchFamily="18" charset="0"/>
            </a:endParaRPr>
          </a:p>
          <a:p>
            <a:r>
              <a:rPr lang="ru-RU" dirty="0" err="1">
                <a:solidFill>
                  <a:schemeClr val="tx1"/>
                </a:solidFill>
                <a:latin typeface="Times New Roman" pitchFamily="18" charset="0"/>
                <a:cs typeface="Times New Roman" pitchFamily="18" charset="0"/>
              </a:rPr>
              <a:t>Меъёрий</a:t>
            </a:r>
            <a:r>
              <a:rPr lang="ru-RU" dirty="0">
                <a:solidFill>
                  <a:schemeClr val="tx1"/>
                </a:solidFill>
                <a:latin typeface="Times New Roman" pitchFamily="18" charset="0"/>
                <a:cs typeface="Times New Roman" pitchFamily="18" charset="0"/>
              </a:rPr>
              <a:t>-ресурс </a:t>
            </a:r>
            <a:r>
              <a:rPr lang="ru-RU" dirty="0" err="1">
                <a:solidFill>
                  <a:schemeClr val="tx1"/>
                </a:solidFill>
                <a:latin typeface="Times New Roman" pitchFamily="18" charset="0"/>
                <a:cs typeface="Times New Roman" pitchFamily="18" charset="0"/>
              </a:rPr>
              <a:t>усули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қатъий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равишда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режалаштиришнинг</a:t>
            </a:r>
            <a:r>
              <a:rPr lang="ru-RU" dirty="0">
                <a:solidFill>
                  <a:schemeClr val="tx1"/>
                </a:solidFill>
                <a:latin typeface="Times New Roman" pitchFamily="18" charset="0"/>
                <a:cs typeface="Times New Roman" pitchFamily="18" charset="0"/>
              </a:rPr>
              <a:t> норматив </a:t>
            </a:r>
            <a:r>
              <a:rPr lang="ru-RU" dirty="0" err="1">
                <a:solidFill>
                  <a:schemeClr val="tx1"/>
                </a:solidFill>
                <a:latin typeface="Times New Roman" pitchFamily="18" charset="0"/>
                <a:cs typeface="Times New Roman" pitchFamily="18" charset="0"/>
              </a:rPr>
              <a:t>базасига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таянади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Унга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илмий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асосланган</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нормалар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нормалаштириш</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мезонлари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киради</a:t>
            </a:r>
            <a:r>
              <a:rPr lang="ru-RU" dirty="0">
                <a:solidFill>
                  <a:schemeClr val="tx1"/>
                </a:solidFill>
                <a:latin typeface="Times New Roman" pitchFamily="18" charset="0"/>
                <a:cs typeface="Times New Roman" pitchFamily="18" charset="0"/>
              </a:rPr>
              <a:t>. Норма </a:t>
            </a:r>
            <a:r>
              <a:rPr lang="ru-RU" dirty="0" err="1">
                <a:solidFill>
                  <a:schemeClr val="tx1"/>
                </a:solidFill>
                <a:latin typeface="Times New Roman" pitchFamily="18" charset="0"/>
                <a:cs typeface="Times New Roman" pitchFamily="18" charset="0"/>
              </a:rPr>
              <a:t>деганда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маълум</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бир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техникавий-иқтисодий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кўрсаткичларнинг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илмий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жиҳатдан</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йўл</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қўйилиши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мумкин</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бўлган</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чегаравий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миқдорига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айтилади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Қишлоқ</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хўжалигида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моддий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ресурслар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сарфининг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меҳнат</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сарфлари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иш</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ҳақининг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табиий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камайиш</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миқдорининг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бошқа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кўрсаткичларнинг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нормалари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мавжуд</a:t>
            </a:r>
            <a:r>
              <a:rPr lang="ru-RU" dirty="0">
                <a:solidFill>
                  <a:schemeClr val="tx1"/>
                </a:solidFill>
                <a:latin typeface="Times New Roman" pitchFamily="18" charset="0"/>
                <a:cs typeface="Times New Roman" pitchFamily="18" charset="0"/>
              </a:rPr>
              <a:t>.</a:t>
            </a:r>
          </a:p>
          <a:p>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183405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599"/>
            <a:ext cx="8596668" cy="1550989"/>
          </a:xfrm>
        </p:spPr>
        <p:txBody>
          <a:bodyPr>
            <a:noAutofit/>
          </a:bodyPr>
          <a:lstStyle/>
          <a:p>
            <a:pPr algn="just"/>
            <a:r>
              <a:rPr lang="uz-Cyrl-UZ" sz="2000" b="1" i="1" dirty="0">
                <a:solidFill>
                  <a:schemeClr val="tx1"/>
                </a:solidFill>
                <a:latin typeface="Times New Roman" pitchFamily="18" charset="0"/>
                <a:cs typeface="Times New Roman" pitchFamily="18" charset="0"/>
              </a:rPr>
              <a:t>Баланс усули</a:t>
            </a:r>
            <a:r>
              <a:rPr lang="uz-Cyrl-UZ" sz="2000" dirty="0">
                <a:solidFill>
                  <a:schemeClr val="tx1"/>
                </a:solidFill>
                <a:latin typeface="Times New Roman" pitchFamily="18" charset="0"/>
                <a:cs typeface="Times New Roman" pitchFamily="18" charset="0"/>
              </a:rPr>
              <a:t> режалаштиришнинг энг асосий усули бўлиб, ер ресурслари, меҳнат ресурслари, энергетик ресурслар, материал ресурслар ва молиявий ресурслар балансларини тузиш орқали режанинг айрим бўлимлари ва кўрсаткичлари ўртасида мувофиқлик ҳамда муттаносиблик таъминланади.</a:t>
            </a:r>
            <a:r>
              <a:rPr lang="ru-RU" sz="2000" dirty="0">
                <a:solidFill>
                  <a:schemeClr val="tx1"/>
                </a:solidFill>
                <a:latin typeface="Times New Roman" pitchFamily="18" charset="0"/>
                <a:cs typeface="Times New Roman" pitchFamily="18" charset="0"/>
              </a:rPr>
              <a:t/>
            </a:r>
            <a:br>
              <a:rPr lang="ru-RU" sz="2000" dirty="0">
                <a:solidFill>
                  <a:schemeClr val="tx1"/>
                </a:solidFill>
                <a:latin typeface="Times New Roman" pitchFamily="18" charset="0"/>
                <a:cs typeface="Times New Roman" pitchFamily="18" charset="0"/>
              </a:rPr>
            </a:br>
            <a:endParaRPr lang="ru-RU" sz="2000" dirty="0">
              <a:solidFill>
                <a:schemeClr val="tx1"/>
              </a:solidFill>
              <a:latin typeface="Times New Roman" pitchFamily="18" charset="0"/>
              <a:cs typeface="Times New Roman" pitchFamily="18" charset="0"/>
            </a:endParaRPr>
          </a:p>
        </p:txBody>
      </p:sp>
      <p:sp>
        <p:nvSpPr>
          <p:cNvPr id="3" name="Объект 2"/>
          <p:cNvSpPr>
            <a:spLocks noGrp="1"/>
          </p:cNvSpPr>
          <p:nvPr>
            <p:ph idx="1"/>
          </p:nvPr>
        </p:nvSpPr>
        <p:spPr>
          <a:xfrm>
            <a:off x="677334" y="2413000"/>
            <a:ext cx="9088966" cy="4305300"/>
          </a:xfrm>
        </p:spPr>
        <p:txBody>
          <a:bodyPr>
            <a:normAutofit/>
          </a:bodyPr>
          <a:lstStyle/>
          <a:p>
            <a:r>
              <a:rPr lang="ru-RU" sz="2000" dirty="0">
                <a:solidFill>
                  <a:schemeClr val="tx1"/>
                </a:solidFill>
                <a:latin typeface="Times New Roman" pitchFamily="18" charset="0"/>
                <a:cs typeface="Times New Roman" pitchFamily="18" charset="0"/>
              </a:rPr>
              <a:t>Баланс </a:t>
            </a:r>
            <a:r>
              <a:rPr lang="ru-RU" sz="2000" dirty="0" err="1">
                <a:solidFill>
                  <a:schemeClr val="tx1"/>
                </a:solidFill>
                <a:latin typeface="Times New Roman" pitchFamily="18" charset="0"/>
                <a:cs typeface="Times New Roman" pitchFamily="18" charset="0"/>
              </a:rPr>
              <a:t>усули</a:t>
            </a:r>
            <a:r>
              <a:rPr lang="ru-RU" sz="2000" dirty="0">
                <a:solidFill>
                  <a:schemeClr val="tx1"/>
                </a:solidFill>
                <a:latin typeface="Times New Roman" pitchFamily="18" charset="0"/>
                <a:cs typeface="Times New Roman" pitchFamily="18" charset="0"/>
              </a:rPr>
              <a:t> </a:t>
            </a:r>
            <a:r>
              <a:rPr lang="ru-RU" sz="2000" b="1" i="1" dirty="0">
                <a:solidFill>
                  <a:schemeClr val="tx1"/>
                </a:solidFill>
                <a:latin typeface="Times New Roman" pitchFamily="18" charset="0"/>
                <a:cs typeface="Times New Roman" pitchFamily="18" charset="0"/>
              </a:rPr>
              <a:t>норматив </a:t>
            </a:r>
            <a:r>
              <a:rPr lang="ru-RU" sz="2000" b="1" i="1" dirty="0" err="1">
                <a:solidFill>
                  <a:schemeClr val="tx1"/>
                </a:solidFill>
                <a:latin typeface="Times New Roman" pitchFamily="18" charset="0"/>
                <a:cs typeface="Times New Roman" pitchFamily="18" charset="0"/>
              </a:rPr>
              <a:t>усули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билан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биргаликда</a:t>
            </a:r>
            <a:r>
              <a:rPr lang="ru-RU" sz="2000" dirty="0">
                <a:solidFill>
                  <a:schemeClr val="tx1"/>
                </a:solidFill>
                <a:latin typeface="Times New Roman" pitchFamily="18" charset="0"/>
                <a:cs typeface="Times New Roman" pitchFamily="18" charset="0"/>
              </a:rPr>
              <a:t> </a:t>
            </a:r>
            <a:r>
              <a:rPr lang="uz-Cyrl-UZ" sz="2000" dirty="0">
                <a:solidFill>
                  <a:schemeClr val="tx1"/>
                </a:solidFill>
                <a:latin typeface="Times New Roman" pitchFamily="18" charset="0"/>
                <a:cs typeface="Times New Roman" pitchFamily="18" charset="0"/>
              </a:rPr>
              <a:t>қ</a:t>
            </a:r>
            <a:r>
              <a:rPr lang="ru-RU" sz="2000" dirty="0" err="1">
                <a:solidFill>
                  <a:schemeClr val="tx1"/>
                </a:solidFill>
                <a:latin typeface="Times New Roman" pitchFamily="18" charset="0"/>
                <a:cs typeface="Times New Roman" pitchFamily="18" charset="0"/>
              </a:rPr>
              <a:t>ўлланади</a:t>
            </a:r>
            <a:r>
              <a:rPr lang="ru-RU" sz="2000" dirty="0">
                <a:solidFill>
                  <a:schemeClr val="tx1"/>
                </a:solidFill>
                <a:latin typeface="Times New Roman" pitchFamily="18" charset="0"/>
                <a:cs typeface="Times New Roman" pitchFamily="18" charset="0"/>
              </a:rPr>
              <a:t>. Норматив </a:t>
            </a:r>
            <a:r>
              <a:rPr lang="ru-RU" sz="2000" dirty="0" err="1">
                <a:solidFill>
                  <a:schemeClr val="tx1"/>
                </a:solidFill>
                <a:latin typeface="Times New Roman" pitchFamily="18" charset="0"/>
                <a:cs typeface="Times New Roman" pitchFamily="18" charset="0"/>
              </a:rPr>
              <a:t>усулида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ресурсларни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сарфлашнинг</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йўл</a:t>
            </a:r>
            <a:r>
              <a:rPr lang="ru-RU" sz="2000" dirty="0">
                <a:solidFill>
                  <a:schemeClr val="tx1"/>
                </a:solidFill>
                <a:latin typeface="Times New Roman" pitchFamily="18" charset="0"/>
                <a:cs typeface="Times New Roman" pitchFamily="18" charset="0"/>
              </a:rPr>
              <a:t> </a:t>
            </a:r>
            <a:r>
              <a:rPr lang="uz-Cyrl-UZ" sz="2000" dirty="0">
                <a:solidFill>
                  <a:schemeClr val="tx1"/>
                </a:solidFill>
                <a:latin typeface="Times New Roman" pitchFamily="18" charset="0"/>
                <a:cs typeface="Times New Roman" pitchFamily="18" charset="0"/>
              </a:rPr>
              <a:t>қ</a:t>
            </a:r>
            <a:r>
              <a:rPr lang="ru-RU" sz="2000" dirty="0" err="1">
                <a:solidFill>
                  <a:schemeClr val="tx1"/>
                </a:solidFill>
                <a:latin typeface="Times New Roman" pitchFamily="18" charset="0"/>
                <a:cs typeface="Times New Roman" pitchFamily="18" charset="0"/>
              </a:rPr>
              <a:t>ўйиш</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мумкин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бўлган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энг</a:t>
            </a:r>
            <a:r>
              <a:rPr lang="ru-RU" sz="2000" dirty="0">
                <a:solidFill>
                  <a:schemeClr val="tx1"/>
                </a:solidFill>
                <a:latin typeface="Times New Roman" pitchFamily="18" charset="0"/>
                <a:cs typeface="Times New Roman" pitchFamily="18" charset="0"/>
              </a:rPr>
              <a:t> ю</a:t>
            </a:r>
            <a:r>
              <a:rPr lang="uz-Cyrl-UZ" sz="2000" dirty="0">
                <a:solidFill>
                  <a:schemeClr val="tx1"/>
                </a:solidFill>
                <a:latin typeface="Times New Roman" pitchFamily="18" charset="0"/>
                <a:cs typeface="Times New Roman" pitchFamily="18" charset="0"/>
              </a:rPr>
              <a:t>қ</a:t>
            </a:r>
            <a:r>
              <a:rPr lang="ru-RU" sz="2000" dirty="0">
                <a:solidFill>
                  <a:schemeClr val="tx1"/>
                </a:solidFill>
                <a:latin typeface="Times New Roman" pitchFamily="18" charset="0"/>
                <a:cs typeface="Times New Roman" pitchFamily="18" charset="0"/>
              </a:rPr>
              <a:t>ори </a:t>
            </a:r>
            <a:r>
              <a:rPr lang="ru-RU" sz="2000" dirty="0" err="1">
                <a:solidFill>
                  <a:schemeClr val="tx1"/>
                </a:solidFill>
                <a:latin typeface="Times New Roman" pitchFamily="18" charset="0"/>
                <a:cs typeface="Times New Roman" pitchFamily="18" charset="0"/>
              </a:rPr>
              <a:t>ва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энг</a:t>
            </a:r>
            <a:r>
              <a:rPr lang="ru-RU" sz="2000" dirty="0">
                <a:solidFill>
                  <a:schemeClr val="tx1"/>
                </a:solidFill>
                <a:latin typeface="Times New Roman" pitchFamily="18" charset="0"/>
                <a:cs typeface="Times New Roman" pitchFamily="18" charset="0"/>
              </a:rPr>
              <a:t> </a:t>
            </a:r>
            <a:r>
              <a:rPr lang="uz-Cyrl-UZ" sz="2000" dirty="0">
                <a:solidFill>
                  <a:schemeClr val="tx1"/>
                </a:solidFill>
                <a:latin typeface="Times New Roman" pitchFamily="18" charset="0"/>
                <a:cs typeface="Times New Roman" pitchFamily="18" charset="0"/>
              </a:rPr>
              <a:t>қ</a:t>
            </a:r>
            <a:r>
              <a:rPr lang="ru-RU" sz="2000" dirty="0" err="1">
                <a:solidFill>
                  <a:schemeClr val="tx1"/>
                </a:solidFill>
                <a:latin typeface="Times New Roman" pitchFamily="18" charset="0"/>
                <a:cs typeface="Times New Roman" pitchFamily="18" charset="0"/>
              </a:rPr>
              <a:t>уйи</a:t>
            </a:r>
            <a:r>
              <a:rPr lang="ru-RU" sz="2000" dirty="0">
                <a:solidFill>
                  <a:schemeClr val="tx1"/>
                </a:solidFill>
                <a:latin typeface="Times New Roman" pitchFamily="18" charset="0"/>
                <a:cs typeface="Times New Roman" pitchFamily="18" charset="0"/>
              </a:rPr>
              <a:t> ч</a:t>
            </a:r>
            <a:r>
              <a:rPr lang="uz-Cyrl-UZ" sz="2000" dirty="0">
                <a:solidFill>
                  <a:schemeClr val="tx1"/>
                </a:solidFill>
                <a:latin typeface="Times New Roman" pitchFamily="18" charset="0"/>
                <a:cs typeface="Times New Roman" pitchFamily="18" charset="0"/>
              </a:rPr>
              <a:t>е</a:t>
            </a:r>
            <a:r>
              <a:rPr lang="ru-RU" sz="2000" dirty="0" err="1">
                <a:solidFill>
                  <a:schemeClr val="tx1"/>
                </a:solidFill>
                <a:latin typeface="Times New Roman" pitchFamily="18" charset="0"/>
                <a:cs typeface="Times New Roman" pitchFamily="18" charset="0"/>
              </a:rPr>
              <a:t>гаралари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аниқланади</a:t>
            </a:r>
            <a:r>
              <a:rPr lang="ru-RU" sz="2000" dirty="0">
                <a:solidFill>
                  <a:schemeClr val="tx1"/>
                </a:solidFill>
                <a:latin typeface="Times New Roman" pitchFamily="18" charset="0"/>
                <a:cs typeface="Times New Roman" pitchFamily="18" charset="0"/>
              </a:rPr>
              <a:t>. Бунда </a:t>
            </a:r>
            <a:r>
              <a:rPr lang="ru-RU" sz="2000" dirty="0" err="1">
                <a:solidFill>
                  <a:schemeClr val="tx1"/>
                </a:solidFill>
                <a:latin typeface="Times New Roman" pitchFamily="18" charset="0"/>
                <a:cs typeface="Times New Roman" pitchFamily="18" charset="0"/>
              </a:rPr>
              <a:t>ишлаб</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чиқаришни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режалаштириш</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ва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ташкил</a:t>
            </a:r>
            <a:r>
              <a:rPr lang="ru-RU" sz="2000" dirty="0">
                <a:solidFill>
                  <a:schemeClr val="tx1"/>
                </a:solidFill>
                <a:latin typeface="Times New Roman" pitchFamily="18" charset="0"/>
                <a:cs typeface="Times New Roman" pitchFamily="18" charset="0"/>
              </a:rPr>
              <a:t> </a:t>
            </a:r>
            <a:r>
              <a:rPr lang="uz-Cyrl-UZ" sz="2000" dirty="0">
                <a:solidFill>
                  <a:schemeClr val="tx1"/>
                </a:solidFill>
                <a:latin typeface="Times New Roman" pitchFamily="18" charset="0"/>
                <a:cs typeface="Times New Roman" pitchFamily="18" charset="0"/>
              </a:rPr>
              <a:t>э</a:t>
            </a:r>
            <a:r>
              <a:rPr lang="ru-RU" sz="2000" dirty="0" err="1">
                <a:solidFill>
                  <a:schemeClr val="tx1"/>
                </a:solidFill>
                <a:latin typeface="Times New Roman" pitchFamily="18" charset="0"/>
                <a:cs typeface="Times New Roman" pitchFamily="18" charset="0"/>
              </a:rPr>
              <a:t>тишда</a:t>
            </a:r>
            <a:r>
              <a:rPr lang="ru-RU" sz="2000" dirty="0">
                <a:solidFill>
                  <a:schemeClr val="tx1"/>
                </a:solidFill>
                <a:latin typeface="Times New Roman" pitchFamily="18" charset="0"/>
                <a:cs typeface="Times New Roman" pitchFamily="18" charset="0"/>
              </a:rPr>
              <a:t> норма </a:t>
            </a:r>
            <a:r>
              <a:rPr lang="ru-RU" sz="2000" dirty="0" err="1">
                <a:solidFill>
                  <a:schemeClr val="tx1"/>
                </a:solidFill>
                <a:latin typeface="Times New Roman" pitchFamily="18" charset="0"/>
                <a:cs typeface="Times New Roman" pitchFamily="18" charset="0"/>
              </a:rPr>
              <a:t>ва</a:t>
            </a:r>
            <a:r>
              <a:rPr lang="ru-RU" sz="2000" dirty="0">
                <a:solidFill>
                  <a:schemeClr val="tx1"/>
                </a:solidFill>
                <a:latin typeface="Times New Roman" pitchFamily="18" charset="0"/>
                <a:cs typeface="Times New Roman" pitchFamily="18" charset="0"/>
              </a:rPr>
              <a:t> норматив </a:t>
            </a:r>
            <a:r>
              <a:rPr lang="ru-RU" sz="2000" dirty="0" err="1">
                <a:solidFill>
                  <a:schemeClr val="tx1"/>
                </a:solidFill>
                <a:latin typeface="Times New Roman" pitchFamily="18" charset="0"/>
                <a:cs typeface="Times New Roman" pitchFamily="18" charset="0"/>
              </a:rPr>
              <a:t>каби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тушунчалардан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фойдаланилади</a:t>
            </a:r>
            <a:r>
              <a:rPr lang="ru-RU" sz="2000" dirty="0">
                <a:solidFill>
                  <a:schemeClr val="tx1"/>
                </a:solidFill>
                <a:latin typeface="Times New Roman" pitchFamily="18" charset="0"/>
                <a:cs typeface="Times New Roman" pitchFamily="18" charset="0"/>
              </a:rPr>
              <a:t>.</a:t>
            </a:r>
          </a:p>
          <a:p>
            <a:r>
              <a:rPr lang="ru-RU" sz="2000" b="1" dirty="0">
                <a:solidFill>
                  <a:schemeClr val="tx1"/>
                </a:solidFill>
                <a:latin typeface="Times New Roman" pitchFamily="18" charset="0"/>
                <a:cs typeface="Times New Roman" pitchFamily="18" charset="0"/>
              </a:rPr>
              <a:t>Норма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меъёр</a:t>
            </a:r>
            <a:r>
              <a:rPr lang="ru-RU" sz="2000" dirty="0">
                <a:solidFill>
                  <a:schemeClr val="tx1"/>
                </a:solidFill>
                <a:latin typeface="Times New Roman" pitchFamily="18" charset="0"/>
                <a:cs typeface="Times New Roman" pitchFamily="18" charset="0"/>
              </a:rPr>
              <a:t>) – </a:t>
            </a:r>
            <a:r>
              <a:rPr lang="ru-RU" sz="2000" dirty="0" err="1">
                <a:solidFill>
                  <a:schemeClr val="tx1"/>
                </a:solidFill>
                <a:latin typeface="Times New Roman" pitchFamily="18" charset="0"/>
                <a:cs typeface="Times New Roman" pitchFamily="18" charset="0"/>
              </a:rPr>
              <a:t>бу</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белгиланган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сифатдаги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маҳсулот</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бирлиги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иш</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хизмат</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тайёрлаш</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учун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сарфланувчи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хом</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ашё</a:t>
            </a:r>
            <a:r>
              <a:rPr lang="ru-RU" sz="2000" dirty="0">
                <a:solidFill>
                  <a:schemeClr val="tx1"/>
                </a:solidFill>
                <a:latin typeface="Times New Roman" pitchFamily="18" charset="0"/>
                <a:cs typeface="Times New Roman" pitchFamily="18" charset="0"/>
              </a:rPr>
              <a:t>, материал, ё</a:t>
            </a:r>
            <a:r>
              <a:rPr lang="uz-Cyrl-UZ" sz="2000" dirty="0">
                <a:solidFill>
                  <a:schemeClr val="tx1"/>
                </a:solidFill>
                <a:latin typeface="Times New Roman" pitchFamily="18" charset="0"/>
                <a:cs typeface="Times New Roman" pitchFamily="18" charset="0"/>
              </a:rPr>
              <a:t>қ</a:t>
            </a:r>
            <a:r>
              <a:rPr lang="ru-RU" sz="2000" dirty="0">
                <a:solidFill>
                  <a:schemeClr val="tx1"/>
                </a:solidFill>
                <a:latin typeface="Times New Roman" pitchFamily="18" charset="0"/>
                <a:cs typeface="Times New Roman" pitchFamily="18" charset="0"/>
              </a:rPr>
              <a:t>или, </a:t>
            </a:r>
            <a:r>
              <a:rPr lang="uz-Cyrl-UZ" sz="2000" dirty="0">
                <a:solidFill>
                  <a:schemeClr val="tx1"/>
                </a:solidFill>
                <a:latin typeface="Times New Roman" pitchFamily="18" charset="0"/>
                <a:cs typeface="Times New Roman" pitchFamily="18" charset="0"/>
              </a:rPr>
              <a:t>э</a:t>
            </a:r>
            <a:r>
              <a:rPr lang="ru-RU" sz="2000" dirty="0" err="1">
                <a:solidFill>
                  <a:schemeClr val="tx1"/>
                </a:solidFill>
                <a:latin typeface="Times New Roman" pitchFamily="18" charset="0"/>
                <a:cs typeface="Times New Roman" pitchFamily="18" charset="0"/>
              </a:rPr>
              <a:t>нергия</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ва</a:t>
            </a:r>
            <a:r>
              <a:rPr lang="ru-RU" sz="2000" dirty="0">
                <a:solidFill>
                  <a:schemeClr val="tx1"/>
                </a:solidFill>
                <a:latin typeface="Times New Roman" pitchFamily="18" charset="0"/>
                <a:cs typeface="Times New Roman" pitchFamily="18" charset="0"/>
              </a:rPr>
              <a:t> бош</a:t>
            </a:r>
            <a:r>
              <a:rPr lang="uz-Cyrl-UZ" sz="2000" dirty="0">
                <a:solidFill>
                  <a:schemeClr val="tx1"/>
                </a:solidFill>
                <a:latin typeface="Times New Roman" pitchFamily="18" charset="0"/>
                <a:cs typeface="Times New Roman" pitchFamily="18" charset="0"/>
              </a:rPr>
              <a:t>қ</a:t>
            </a:r>
            <a:r>
              <a:rPr lang="ru-RU" sz="2000" dirty="0">
                <a:solidFill>
                  <a:schemeClr val="tx1"/>
                </a:solidFill>
                <a:latin typeface="Times New Roman" pitchFamily="18" charset="0"/>
                <a:cs typeface="Times New Roman" pitchFamily="18" charset="0"/>
              </a:rPr>
              <a:t>а </a:t>
            </a:r>
            <a:r>
              <a:rPr lang="ru-RU" sz="2000" dirty="0" err="1">
                <a:solidFill>
                  <a:schemeClr val="tx1"/>
                </a:solidFill>
                <a:latin typeface="Times New Roman" pitchFamily="18" charset="0"/>
                <a:cs typeface="Times New Roman" pitchFamily="18" charset="0"/>
              </a:rPr>
              <a:t>ресурслардан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фойдаланишнинг</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йўл</a:t>
            </a:r>
            <a:r>
              <a:rPr lang="ru-RU" sz="2000" dirty="0">
                <a:solidFill>
                  <a:schemeClr val="tx1"/>
                </a:solidFill>
                <a:latin typeface="Times New Roman" pitchFamily="18" charset="0"/>
                <a:cs typeface="Times New Roman" pitchFamily="18" charset="0"/>
              </a:rPr>
              <a:t> </a:t>
            </a:r>
            <a:r>
              <a:rPr lang="uz-Cyrl-UZ" sz="2000" dirty="0">
                <a:solidFill>
                  <a:schemeClr val="tx1"/>
                </a:solidFill>
                <a:latin typeface="Times New Roman" pitchFamily="18" charset="0"/>
                <a:cs typeface="Times New Roman" pitchFamily="18" charset="0"/>
              </a:rPr>
              <a:t>қ</a:t>
            </a:r>
            <a:r>
              <a:rPr lang="ru-RU" sz="2000" dirty="0" err="1">
                <a:solidFill>
                  <a:schemeClr val="tx1"/>
                </a:solidFill>
                <a:latin typeface="Times New Roman" pitchFamily="18" charset="0"/>
                <a:cs typeface="Times New Roman" pitchFamily="18" charset="0"/>
              </a:rPr>
              <a:t>ўйилиши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мумкин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бўлган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максимал</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ёки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минимал</a:t>
            </a:r>
            <a:r>
              <a:rPr lang="ru-RU" sz="2000" dirty="0">
                <a:solidFill>
                  <a:schemeClr val="tx1"/>
                </a:solidFill>
                <a:latin typeface="Times New Roman" pitchFamily="18" charset="0"/>
                <a:cs typeface="Times New Roman" pitchFamily="18" charset="0"/>
              </a:rPr>
              <a:t> ч</a:t>
            </a:r>
            <a:r>
              <a:rPr lang="uz-Cyrl-UZ" sz="2000" dirty="0">
                <a:solidFill>
                  <a:schemeClr val="tx1"/>
                </a:solidFill>
                <a:latin typeface="Times New Roman" pitchFamily="18" charset="0"/>
                <a:cs typeface="Times New Roman" pitchFamily="18" charset="0"/>
              </a:rPr>
              <a:t>е</a:t>
            </a:r>
            <a:r>
              <a:rPr lang="ru-RU" sz="2000" dirty="0" err="1">
                <a:solidFill>
                  <a:schemeClr val="tx1"/>
                </a:solidFill>
                <a:latin typeface="Times New Roman" pitchFamily="18" charset="0"/>
                <a:cs typeface="Times New Roman" pitchFamily="18" charset="0"/>
              </a:rPr>
              <a:t>гарасидир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Агар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ресурслардан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фойдаланиш</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нормаларини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камайтириш</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маҳсулот</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сифатининг</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пасайишига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ёки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белгиланган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стандартлар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талабларининг</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бузилишига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олиб</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келадиган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бўлса</a:t>
            </a:r>
            <a:r>
              <a:rPr lang="ru-RU" sz="2000" dirty="0">
                <a:solidFill>
                  <a:schemeClr val="tx1"/>
                </a:solidFill>
                <a:latin typeface="Times New Roman" pitchFamily="18" charset="0"/>
                <a:cs typeface="Times New Roman" pitchFamily="18" charset="0"/>
              </a:rPr>
              <a:t>, у </a:t>
            </a:r>
            <a:r>
              <a:rPr lang="ru-RU" sz="2000" dirty="0" err="1">
                <a:solidFill>
                  <a:schemeClr val="tx1"/>
                </a:solidFill>
                <a:latin typeface="Times New Roman" pitchFamily="18" charset="0"/>
                <a:cs typeface="Times New Roman" pitchFamily="18" charset="0"/>
              </a:rPr>
              <a:t>ҳолда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бу</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нормаларни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камайтириш</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мумкин</a:t>
            </a:r>
            <a:r>
              <a:rPr lang="ru-RU" sz="2000" dirty="0">
                <a:solidFill>
                  <a:schemeClr val="tx1"/>
                </a:solidFill>
                <a:latin typeface="Times New Roman" pitchFamily="18" charset="0"/>
                <a:cs typeface="Times New Roman" pitchFamily="18" charset="0"/>
              </a:rPr>
              <a:t> </a:t>
            </a:r>
            <a:r>
              <a:rPr lang="uz-Cyrl-UZ" sz="2000" dirty="0">
                <a:solidFill>
                  <a:schemeClr val="tx1"/>
                </a:solidFill>
                <a:latin typeface="Times New Roman" pitchFamily="18" charset="0"/>
                <a:cs typeface="Times New Roman" pitchFamily="18" charset="0"/>
              </a:rPr>
              <a:t>э</a:t>
            </a:r>
            <a:r>
              <a:rPr lang="ru-RU" sz="2000" dirty="0" err="1">
                <a:solidFill>
                  <a:schemeClr val="tx1"/>
                </a:solidFill>
                <a:latin typeface="Times New Roman" pitchFamily="18" charset="0"/>
                <a:cs typeface="Times New Roman" pitchFamily="18" charset="0"/>
              </a:rPr>
              <a:t>мас</a:t>
            </a:r>
            <a:r>
              <a:rPr lang="ru-RU" sz="2000" dirty="0">
                <a:solidFill>
                  <a:schemeClr val="tx1"/>
                </a:solidFill>
                <a:latin typeface="Times New Roman" pitchFamily="18" charset="0"/>
                <a:cs typeface="Times New Roman" pitchFamily="18" charset="0"/>
              </a:rPr>
              <a:t>.</a:t>
            </a:r>
          </a:p>
          <a:p>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941257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1634" y="393700"/>
            <a:ext cx="10193866" cy="2336800"/>
          </a:xfrm>
        </p:spPr>
        <p:txBody>
          <a:bodyPr>
            <a:noAutofit/>
          </a:bodyPr>
          <a:lstStyle/>
          <a:p>
            <a:pPr algn="just"/>
            <a:r>
              <a:rPr lang="ru-RU" sz="2400" b="1" dirty="0">
                <a:solidFill>
                  <a:schemeClr val="tx1"/>
                </a:solidFill>
                <a:latin typeface="Times New Roman" pitchFamily="18" charset="0"/>
                <a:cs typeface="Times New Roman" pitchFamily="18" charset="0"/>
              </a:rPr>
              <a:t>Норматив</a:t>
            </a:r>
            <a:r>
              <a:rPr lang="ru-RU" sz="2400" dirty="0">
                <a:solidFill>
                  <a:schemeClr val="tx1"/>
                </a:solidFill>
                <a:latin typeface="Times New Roman" pitchFamily="18" charset="0"/>
                <a:cs typeface="Times New Roman" pitchFamily="18" charset="0"/>
              </a:rPr>
              <a:t> – </a:t>
            </a:r>
            <a:r>
              <a:rPr lang="ru-RU" sz="2400" dirty="0" err="1">
                <a:solidFill>
                  <a:schemeClr val="tx1"/>
                </a:solidFill>
                <a:latin typeface="Times New Roman" pitchFamily="18" charset="0"/>
                <a:cs typeface="Times New Roman" pitchFamily="18" charset="0"/>
              </a:rPr>
              <a:t>бу</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нисбий</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катталик</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бўлиб</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асосан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фоизлар</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ёки</a:t>
            </a:r>
            <a:r>
              <a:rPr lang="ru-RU" sz="2400" dirty="0">
                <a:solidFill>
                  <a:schemeClr val="tx1"/>
                </a:solidFill>
                <a:latin typeface="Times New Roman" pitchFamily="18" charset="0"/>
                <a:cs typeface="Times New Roman" pitchFamily="18" charset="0"/>
              </a:rPr>
              <a:t> ко</a:t>
            </a:r>
            <a:r>
              <a:rPr lang="uz-Cyrl-UZ" sz="2400" dirty="0">
                <a:solidFill>
                  <a:schemeClr val="tx1"/>
                </a:solidFill>
                <a:latin typeface="Times New Roman" pitchFamily="18" charset="0"/>
                <a:cs typeface="Times New Roman" pitchFamily="18" charset="0"/>
              </a:rPr>
              <a:t>э</a:t>
            </a:r>
            <a:r>
              <a:rPr lang="ru-RU" sz="2400" dirty="0" err="1">
                <a:solidFill>
                  <a:schemeClr val="tx1"/>
                </a:solidFill>
                <a:latin typeface="Times New Roman" pitchFamily="18" charset="0"/>
                <a:cs typeface="Times New Roman" pitchFamily="18" charset="0"/>
              </a:rPr>
              <a:t>ффит</a:t>
            </a:r>
            <a:r>
              <a:rPr lang="uz-Cyrl-UZ" sz="2400" dirty="0">
                <a:solidFill>
                  <a:schemeClr val="tx1"/>
                </a:solidFill>
                <a:latin typeface="Times New Roman" pitchFamily="18" charset="0"/>
                <a:cs typeface="Times New Roman" pitchFamily="18" charset="0"/>
              </a:rPr>
              <a:t>ц</a:t>
            </a:r>
            <a:r>
              <a:rPr lang="ru-RU" sz="2400" dirty="0" err="1">
                <a:solidFill>
                  <a:schemeClr val="tx1"/>
                </a:solidFill>
                <a:latin typeface="Times New Roman" pitchFamily="18" charset="0"/>
                <a:cs typeface="Times New Roman" pitchFamily="18" charset="0"/>
              </a:rPr>
              <a:t>иентлар</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ёрдамида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акс</a:t>
            </a:r>
            <a:r>
              <a:rPr lang="ru-RU" sz="2400" dirty="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э</a:t>
            </a:r>
            <a:r>
              <a:rPr lang="ru-RU" sz="2400" dirty="0" err="1">
                <a:solidFill>
                  <a:schemeClr val="tx1"/>
                </a:solidFill>
                <a:latin typeface="Times New Roman" pitchFamily="18" charset="0"/>
                <a:cs typeface="Times New Roman" pitchFamily="18" charset="0"/>
              </a:rPr>
              <a:t>ттирилади</a:t>
            </a:r>
            <a:r>
              <a:rPr lang="ru-RU" sz="2400" dirty="0">
                <a:solidFill>
                  <a:schemeClr val="tx1"/>
                </a:solidFill>
                <a:latin typeface="Times New Roman" pitchFamily="18" charset="0"/>
                <a:cs typeface="Times New Roman" pitchFamily="18" charset="0"/>
              </a:rPr>
              <a:t>. У </a:t>
            </a:r>
            <a:r>
              <a:rPr lang="ru-RU" sz="2400" dirty="0" err="1">
                <a:solidFill>
                  <a:schemeClr val="tx1"/>
                </a:solidFill>
                <a:latin typeface="Times New Roman" pitchFamily="18" charset="0"/>
                <a:cs typeface="Times New Roman" pitchFamily="18" charset="0"/>
              </a:rPr>
              <a:t>меҳнат</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воситалари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ва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предметларидан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фойдаланиш</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даражасини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уларнинг</a:t>
            </a:r>
            <a:r>
              <a:rPr lang="ru-RU" sz="2400" dirty="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ҳ</a:t>
            </a:r>
            <a:r>
              <a:rPr lang="ru-RU" sz="2400" dirty="0">
                <a:solidFill>
                  <a:schemeClr val="tx1"/>
                </a:solidFill>
                <a:latin typeface="Times New Roman" pitchFamily="18" charset="0"/>
                <a:cs typeface="Times New Roman" pitchFamily="18" charset="0"/>
              </a:rPr>
              <a:t>ар </a:t>
            </a:r>
            <a:r>
              <a:rPr lang="ru-RU" sz="2400" dirty="0" err="1">
                <a:solidFill>
                  <a:schemeClr val="tx1"/>
                </a:solidFill>
                <a:latin typeface="Times New Roman" pitchFamily="18" charset="0"/>
                <a:cs typeface="Times New Roman" pitchFamily="18" charset="0"/>
              </a:rPr>
              <a:t>бир</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майдон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бирлиги</a:t>
            </a:r>
            <a:r>
              <a:rPr lang="ru-RU" sz="2400" dirty="0">
                <a:solidFill>
                  <a:schemeClr val="tx1"/>
                </a:solidFill>
                <a:latin typeface="Times New Roman" pitchFamily="18" charset="0"/>
                <a:cs typeface="Times New Roman" pitchFamily="18" charset="0"/>
              </a:rPr>
              <a:t>, о</a:t>
            </a:r>
            <a:r>
              <a:rPr lang="uz-Cyrl-UZ" sz="2400" dirty="0">
                <a:solidFill>
                  <a:schemeClr val="tx1"/>
                </a:solidFill>
                <a:latin typeface="Times New Roman" pitchFamily="18" charset="0"/>
                <a:cs typeface="Times New Roman" pitchFamily="18" charset="0"/>
              </a:rPr>
              <a:t>ғ</a:t>
            </a:r>
            <a:r>
              <a:rPr lang="ru-RU" sz="2400" dirty="0" err="1">
                <a:solidFill>
                  <a:schemeClr val="tx1"/>
                </a:solidFill>
                <a:latin typeface="Times New Roman" pitchFamily="18" charset="0"/>
                <a:cs typeface="Times New Roman" pitchFamily="18" charset="0"/>
              </a:rPr>
              <a:t>ирлик</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бирлиги</a:t>
            </a:r>
            <a:r>
              <a:rPr lang="ru-RU" sz="2400" dirty="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ҳ</a:t>
            </a:r>
            <a:r>
              <a:rPr lang="ru-RU" sz="2400" dirty="0" err="1">
                <a:solidFill>
                  <a:schemeClr val="tx1"/>
                </a:solidFill>
                <a:latin typeface="Times New Roman" pitchFamily="18" charset="0"/>
                <a:cs typeface="Times New Roman" pitchFamily="18" charset="0"/>
              </a:rPr>
              <a:t>ажм</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бирлигига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сарфланишини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тавсифлаб</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беради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Масалан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асосий</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фондларнинг</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бирлик</a:t>
            </a:r>
            <a:r>
              <a:rPr lang="ru-RU" sz="2400" dirty="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қ</a:t>
            </a:r>
            <a:r>
              <a:rPr lang="ru-RU" sz="2400" dirty="0" err="1">
                <a:solidFill>
                  <a:schemeClr val="tx1"/>
                </a:solidFill>
                <a:latin typeface="Times New Roman" pitchFamily="18" charset="0"/>
                <a:cs typeface="Times New Roman" pitchFamily="18" charset="0"/>
              </a:rPr>
              <a:t>ийматига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маҳсулот</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ишлаб</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чиқариш</a:t>
            </a:r>
            <a:r>
              <a:rPr lang="ru-RU" sz="2400" dirty="0">
                <a:solidFill>
                  <a:schemeClr val="tx1"/>
                </a:solidFill>
                <a:latin typeface="Times New Roman" pitchFamily="18" charset="0"/>
                <a:cs typeface="Times New Roman" pitchFamily="18" charset="0"/>
              </a:rPr>
              <a:t> (фонд </a:t>
            </a:r>
            <a:r>
              <a:rPr lang="uz-Cyrl-UZ" sz="2400" dirty="0">
                <a:solidFill>
                  <a:schemeClr val="tx1"/>
                </a:solidFill>
                <a:latin typeface="Times New Roman" pitchFamily="18" charset="0"/>
                <a:cs typeface="Times New Roman" pitchFamily="18" charset="0"/>
              </a:rPr>
              <a:t>қ</a:t>
            </a:r>
            <a:r>
              <a:rPr lang="ru-RU" sz="2400" dirty="0" err="1">
                <a:solidFill>
                  <a:schemeClr val="tx1"/>
                </a:solidFill>
                <a:latin typeface="Times New Roman" pitchFamily="18" charset="0"/>
                <a:cs typeface="Times New Roman" pitchFamily="18" charset="0"/>
              </a:rPr>
              <a:t>айтими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сутнинг</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мойлилик</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винонинг</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спиртлилик</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даражаси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фоизларда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автомашинанинг</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босиб</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ўтган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йўли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автомобил</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шинасининг</a:t>
            </a:r>
            <a:r>
              <a:rPr lang="ru-RU" sz="2400" dirty="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э</a:t>
            </a:r>
            <a:r>
              <a:rPr lang="ru-RU" sz="2400" dirty="0" err="1">
                <a:solidFill>
                  <a:schemeClr val="tx1"/>
                </a:solidFill>
                <a:latin typeface="Times New Roman" pitchFamily="18" charset="0"/>
                <a:cs typeface="Times New Roman" pitchFamily="18" charset="0"/>
              </a:rPr>
              <a:t>ксплуатат</a:t>
            </a:r>
            <a:r>
              <a:rPr lang="uz-Cyrl-UZ" sz="2400" dirty="0">
                <a:solidFill>
                  <a:schemeClr val="tx1"/>
                </a:solidFill>
                <a:latin typeface="Times New Roman" pitchFamily="18" charset="0"/>
                <a:cs typeface="Times New Roman" pitchFamily="18" charset="0"/>
              </a:rPr>
              <a:t>ц</a:t>
            </a:r>
            <a:r>
              <a:rPr lang="ru-RU" sz="2400" dirty="0" err="1">
                <a:solidFill>
                  <a:schemeClr val="tx1"/>
                </a:solidFill>
                <a:latin typeface="Times New Roman" pitchFamily="18" charset="0"/>
                <a:cs typeface="Times New Roman" pitchFamily="18" charset="0"/>
              </a:rPr>
              <a:t>ияси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ва</a:t>
            </a:r>
            <a:r>
              <a:rPr lang="ru-RU" sz="2400" dirty="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ҳ</a:t>
            </a:r>
            <a:r>
              <a:rPr lang="ru-RU" sz="2400" dirty="0" err="1">
                <a:solidFill>
                  <a:schemeClr val="tx1"/>
                </a:solidFill>
                <a:latin typeface="Times New Roman" pitchFamily="18" charset="0"/>
                <a:cs typeface="Times New Roman" pitchFamily="18" charset="0"/>
              </a:rPr>
              <a:t>оказо</a:t>
            </a:r>
            <a:endParaRPr lang="ru-RU" sz="2400" dirty="0">
              <a:solidFill>
                <a:schemeClr val="tx1"/>
              </a:solidFill>
              <a:latin typeface="Times New Roman" pitchFamily="18" charset="0"/>
              <a:cs typeface="Times New Roman" pitchFamily="18" charset="0"/>
            </a:endParaRPr>
          </a:p>
        </p:txBody>
      </p:sp>
      <p:sp>
        <p:nvSpPr>
          <p:cNvPr id="3" name="Объект 2"/>
          <p:cNvSpPr>
            <a:spLocks noGrp="1"/>
          </p:cNvSpPr>
          <p:nvPr>
            <p:ph idx="1"/>
          </p:nvPr>
        </p:nvSpPr>
        <p:spPr>
          <a:xfrm>
            <a:off x="431800" y="3441700"/>
            <a:ext cx="10337800" cy="3035300"/>
          </a:xfrm>
        </p:spPr>
        <p:txBody>
          <a:bodyPr>
            <a:normAutofit/>
          </a:bodyPr>
          <a:lstStyle/>
          <a:p>
            <a:pPr algn="just">
              <a:buNone/>
            </a:pPr>
            <a:r>
              <a:rPr lang="ru-RU" sz="2400" dirty="0" smtClean="0">
                <a:solidFill>
                  <a:schemeClr val="tx1"/>
                </a:solidFill>
                <a:latin typeface="Times New Roman" pitchFamily="18" charset="0"/>
                <a:cs typeface="Times New Roman" pitchFamily="18" charset="0"/>
              </a:rPr>
              <a:t>	Норма </a:t>
            </a:r>
            <a:r>
              <a:rPr lang="ru-RU" sz="2400" dirty="0" err="1">
                <a:solidFill>
                  <a:schemeClr val="tx1"/>
                </a:solidFill>
                <a:latin typeface="Times New Roman" pitchFamily="18" charset="0"/>
                <a:cs typeface="Times New Roman" pitchFamily="18" charset="0"/>
              </a:rPr>
              <a:t>ва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нормативлар</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прогрессив</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тавсифга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эга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бўлиши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яъни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уларни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ишлаб</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чиқишда замонавий</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фан</a:t>
            </a:r>
            <a:r>
              <a:rPr lang="ru-RU" sz="2400" dirty="0">
                <a:solidFill>
                  <a:schemeClr val="tx1"/>
                </a:solidFill>
                <a:latin typeface="Times New Roman" pitchFamily="18" charset="0"/>
                <a:cs typeface="Times New Roman" pitchFamily="18" charset="0"/>
              </a:rPr>
              <a:t>, техника </a:t>
            </a:r>
            <a:r>
              <a:rPr lang="ru-RU" sz="2400" dirty="0" err="1">
                <a:solidFill>
                  <a:schemeClr val="tx1"/>
                </a:solidFill>
                <a:latin typeface="Times New Roman" pitchFamily="18" charset="0"/>
                <a:cs typeface="Times New Roman" pitchFamily="18" charset="0"/>
              </a:rPr>
              <a:t>ва</a:t>
            </a:r>
            <a:r>
              <a:rPr lang="ru-RU" sz="2400" dirty="0">
                <a:solidFill>
                  <a:schemeClr val="tx1"/>
                </a:solidFill>
                <a:latin typeface="Times New Roman" pitchFamily="18" charset="0"/>
                <a:cs typeface="Times New Roman" pitchFamily="18" charset="0"/>
              </a:rPr>
              <a:t> технология </a:t>
            </a:r>
            <a:r>
              <a:rPr lang="ru-RU" sz="2400" dirty="0" err="1">
                <a:solidFill>
                  <a:schemeClr val="tx1"/>
                </a:solidFill>
                <a:latin typeface="Times New Roman" pitchFamily="18" charset="0"/>
                <a:cs typeface="Times New Roman" pitchFamily="18" charset="0"/>
              </a:rPr>
              <a:t>ривожланишининг</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даражаси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меҳнат ва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ишлаб</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чиқаришни ташкил</a:t>
            </a:r>
            <a:r>
              <a:rPr lang="ru-RU" sz="2400" dirty="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э</a:t>
            </a:r>
            <a:r>
              <a:rPr lang="ru-RU" sz="2400" dirty="0" err="1">
                <a:solidFill>
                  <a:schemeClr val="tx1"/>
                </a:solidFill>
                <a:latin typeface="Times New Roman" pitchFamily="18" charset="0"/>
                <a:cs typeface="Times New Roman" pitchFamily="18" charset="0"/>
              </a:rPr>
              <a:t>тиш</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ишлаб</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чиқариш</a:t>
            </a:r>
            <a:r>
              <a:rPr lang="ru-RU" sz="2400" dirty="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қ</a:t>
            </a:r>
            <a:r>
              <a:rPr lang="ru-RU" sz="2400" dirty="0" err="1">
                <a:solidFill>
                  <a:schemeClr val="tx1"/>
                </a:solidFill>
                <a:latin typeface="Times New Roman" pitchFamily="18" charset="0"/>
                <a:cs typeface="Times New Roman" pitchFamily="18" charset="0"/>
              </a:rPr>
              <a:t>увватларидан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тўли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фойдаланиш</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ҳамда</a:t>
            </a:r>
            <a:r>
              <a:rPr lang="ru-RU" sz="2400" dirty="0">
                <a:solidFill>
                  <a:schemeClr val="tx1"/>
                </a:solidFill>
                <a:latin typeface="Times New Roman" pitchFamily="18" charset="0"/>
                <a:cs typeface="Times New Roman" pitchFamily="18" charset="0"/>
              </a:rPr>
              <a:t> ил</a:t>
            </a:r>
            <a:r>
              <a:rPr lang="uz-Cyrl-UZ" sz="2400" dirty="0">
                <a:solidFill>
                  <a:schemeClr val="tx1"/>
                </a:solidFill>
                <a:latin typeface="Times New Roman" pitchFamily="18" charset="0"/>
                <a:cs typeface="Times New Roman" pitchFamily="18" charset="0"/>
              </a:rPr>
              <a:t>ғ</a:t>
            </a:r>
            <a:r>
              <a:rPr lang="ru-RU" sz="2400" dirty="0">
                <a:solidFill>
                  <a:schemeClr val="tx1"/>
                </a:solidFill>
                <a:latin typeface="Times New Roman" pitchFamily="18" charset="0"/>
                <a:cs typeface="Times New Roman" pitchFamily="18" charset="0"/>
              </a:rPr>
              <a:t>ор </a:t>
            </a:r>
            <a:r>
              <a:rPr lang="ru-RU" sz="2400" dirty="0" err="1">
                <a:solidFill>
                  <a:schemeClr val="tx1"/>
                </a:solidFill>
                <a:latin typeface="Times New Roman" pitchFamily="18" charset="0"/>
                <a:cs typeface="Times New Roman" pitchFamily="18" charset="0"/>
              </a:rPr>
              <a:t>корхоналарнинг</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тажрибаларини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ҳисобга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олиш</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зарур</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Шунингдек</a:t>
            </a:r>
            <a:r>
              <a:rPr lang="ru-RU" sz="2400" dirty="0">
                <a:solidFill>
                  <a:schemeClr val="tx1"/>
                </a:solidFill>
                <a:latin typeface="Times New Roman" pitchFamily="18" charset="0"/>
                <a:cs typeface="Times New Roman" pitchFamily="18" charset="0"/>
              </a:rPr>
              <a:t>, улар </a:t>
            </a:r>
            <a:r>
              <a:rPr lang="ru-RU" sz="2400" dirty="0" err="1">
                <a:solidFill>
                  <a:schemeClr val="tx1"/>
                </a:solidFill>
                <a:latin typeface="Times New Roman" pitchFamily="18" charset="0"/>
                <a:cs typeface="Times New Roman" pitchFamily="18" charset="0"/>
              </a:rPr>
              <a:t>доимий</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равишда</a:t>
            </a:r>
            <a:r>
              <a:rPr lang="ru-RU" sz="2400" dirty="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қ</a:t>
            </a:r>
            <a:r>
              <a:rPr lang="ru-RU" sz="2400" dirty="0" err="1">
                <a:solidFill>
                  <a:schemeClr val="tx1"/>
                </a:solidFill>
                <a:latin typeface="Times New Roman" pitchFamily="18" charset="0"/>
                <a:cs typeface="Times New Roman" pitchFamily="18" charset="0"/>
              </a:rPr>
              <a:t>айта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кўриб</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чиқилиши</a:t>
            </a:r>
            <a:r>
              <a:rPr lang="ru-RU" sz="2400" dirty="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э</a:t>
            </a:r>
            <a:r>
              <a:rPr lang="ru-RU" sz="2400" dirty="0" err="1">
                <a:solidFill>
                  <a:schemeClr val="tx1"/>
                </a:solidFill>
                <a:latin typeface="Times New Roman" pitchFamily="18" charset="0"/>
                <a:cs typeface="Times New Roman" pitchFamily="18" charset="0"/>
              </a:rPr>
              <a:t>скирган</a:t>
            </a:r>
            <a:r>
              <a:rPr lang="ru-RU" sz="2400" dirty="0">
                <a:solidFill>
                  <a:schemeClr val="tx1"/>
                </a:solidFill>
                <a:latin typeface="Times New Roman" pitchFamily="18" charset="0"/>
                <a:cs typeface="Times New Roman" pitchFamily="18" charset="0"/>
              </a:rPr>
              <a:t> норма </a:t>
            </a:r>
            <a:r>
              <a:rPr lang="ru-RU" sz="2400" dirty="0" err="1">
                <a:solidFill>
                  <a:schemeClr val="tx1"/>
                </a:solidFill>
                <a:latin typeface="Times New Roman" pitchFamily="18" charset="0"/>
                <a:cs typeface="Times New Roman" pitchFamily="18" charset="0"/>
              </a:rPr>
              <a:t>ва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нормативлар</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янги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хўжалик</a:t>
            </a:r>
            <a:r>
              <a:rPr lang="ru-RU" sz="2400" dirty="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ҳ</a:t>
            </a:r>
            <a:r>
              <a:rPr lang="ru-RU" sz="2400" dirty="0" err="1">
                <a:solidFill>
                  <a:schemeClr val="tx1"/>
                </a:solidFill>
                <a:latin typeface="Times New Roman" pitchFamily="18" charset="0"/>
                <a:cs typeface="Times New Roman" pitchFamily="18" charset="0"/>
              </a:rPr>
              <a:t>аёти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ва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давр</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талабларига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жавоб</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берувчи</a:t>
            </a:r>
            <a:r>
              <a:rPr lang="ru-RU" sz="2400" dirty="0">
                <a:solidFill>
                  <a:schemeClr val="tx1"/>
                </a:solidFill>
                <a:latin typeface="Times New Roman" pitchFamily="18" charset="0"/>
                <a:cs typeface="Times New Roman" pitchFamily="18" charset="0"/>
              </a:rPr>
              <a:t> норма </a:t>
            </a:r>
            <a:r>
              <a:rPr lang="ru-RU" sz="2400" dirty="0" err="1">
                <a:solidFill>
                  <a:schemeClr val="tx1"/>
                </a:solidFill>
                <a:latin typeface="Times New Roman" pitchFamily="18" charset="0"/>
                <a:cs typeface="Times New Roman" pitchFamily="18" charset="0"/>
              </a:rPr>
              <a:t>ва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нормативлар</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билан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алмаштирилиши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лозим</a:t>
            </a:r>
            <a:r>
              <a:rPr lang="ru-RU" sz="2400" dirty="0">
                <a:solidFill>
                  <a:schemeClr val="tx1"/>
                </a:solidFill>
                <a:latin typeface="Times New Roman" pitchFamily="18" charset="0"/>
                <a:cs typeface="Times New Roman" pitchFamily="18" charset="0"/>
              </a:rPr>
              <a:t>.</a:t>
            </a:r>
          </a:p>
          <a:p>
            <a:pPr algn="just"/>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974065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a:solidFill>
                  <a:schemeClr val="tx1"/>
                </a:solidFill>
                <a:latin typeface="Times New Roman" pitchFamily="18" charset="0"/>
                <a:cs typeface="Times New Roman" pitchFamily="18" charset="0"/>
              </a:rPr>
              <a:t>Норма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нормативлар</a:t>
            </a:r>
            <a:r>
              <a:rPr lang="ru-RU" dirty="0">
                <a:solidFill>
                  <a:schemeClr val="tx1"/>
                </a:solidFill>
                <a:latin typeface="Times New Roman" pitchFamily="18" charset="0"/>
                <a:cs typeface="Times New Roman" pitchFamily="18" charset="0"/>
              </a:rPr>
              <a:t> </a:t>
            </a:r>
            <a:r>
              <a:rPr lang="uz-Cyrl-UZ" dirty="0">
                <a:solidFill>
                  <a:schemeClr val="tx1"/>
                </a:solidFill>
                <a:latin typeface="Times New Roman" pitchFamily="18" charset="0"/>
                <a:cs typeface="Times New Roman" pitchFamily="18" charset="0"/>
              </a:rPr>
              <a:t>қ</a:t>
            </a:r>
            <a:r>
              <a:rPr lang="ru-RU" dirty="0" err="1">
                <a:solidFill>
                  <a:schemeClr val="tx1"/>
                </a:solidFill>
                <a:latin typeface="Times New Roman" pitchFamily="18" charset="0"/>
                <a:cs typeface="Times New Roman" pitchFamily="18" charset="0"/>
              </a:rPr>
              <a:t>уйидаги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асосий</a:t>
            </a:r>
            <a:r>
              <a:rPr lang="ru-RU" dirty="0">
                <a:solidFill>
                  <a:schemeClr val="tx1"/>
                </a:solidFill>
                <a:latin typeface="Times New Roman" pitchFamily="18" charset="0"/>
                <a:cs typeface="Times New Roman" pitchFamily="18" charset="0"/>
              </a:rPr>
              <a:t> гуру</a:t>
            </a:r>
            <a:r>
              <a:rPr lang="uz-Cyrl-UZ" dirty="0">
                <a:solidFill>
                  <a:schemeClr val="tx1"/>
                </a:solidFill>
                <a:latin typeface="Times New Roman" pitchFamily="18" charset="0"/>
                <a:cs typeface="Times New Roman" pitchFamily="18" charset="0"/>
              </a:rPr>
              <a:t>ҳ</a:t>
            </a:r>
            <a:r>
              <a:rPr lang="ru-RU" dirty="0" err="1">
                <a:solidFill>
                  <a:schemeClr val="tx1"/>
                </a:solidFill>
                <a:latin typeface="Times New Roman" pitchFamily="18" charset="0"/>
                <a:cs typeface="Times New Roman" pitchFamily="18" charset="0"/>
              </a:rPr>
              <a:t>лар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асосида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ишлаб</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чиқилади</a:t>
            </a:r>
            <a:r>
              <a:rPr lang="ru-RU" dirty="0">
                <a:solidFill>
                  <a:schemeClr val="tx1"/>
                </a:solidFill>
                <a:latin typeface="Times New Roman" pitchFamily="18" charset="0"/>
                <a:cs typeface="Times New Roman" pitchFamily="18" charset="0"/>
              </a:rPr>
              <a:t>:</a:t>
            </a:r>
          </a:p>
        </p:txBody>
      </p:sp>
      <p:sp>
        <p:nvSpPr>
          <p:cNvPr id="3" name="Объект 2"/>
          <p:cNvSpPr>
            <a:spLocks noGrp="1"/>
          </p:cNvSpPr>
          <p:nvPr>
            <p:ph idx="1"/>
          </p:nvPr>
        </p:nvSpPr>
        <p:spPr>
          <a:xfrm>
            <a:off x="664634" y="2082800"/>
            <a:ext cx="9279466" cy="4673599"/>
          </a:xfrm>
        </p:spPr>
        <p:txBody>
          <a:bodyPr/>
          <a:lstStyle/>
          <a:p>
            <a:pPr lvl="0"/>
            <a:r>
              <a:rPr lang="ru-RU" b="1" i="1" dirty="0" err="1">
                <a:solidFill>
                  <a:schemeClr val="tx1"/>
                </a:solidFill>
                <a:latin typeface="Times New Roman" pitchFamily="18" charset="0"/>
                <a:cs typeface="Times New Roman" pitchFamily="18" charset="0"/>
              </a:rPr>
              <a:t>тирик</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меҳнат</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харажати</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нормалари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маҳсулот</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бирилигига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сарфланувчи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иш</a:t>
            </a:r>
            <a:r>
              <a:rPr lang="ru-RU" dirty="0">
                <a:solidFill>
                  <a:schemeClr val="tx1"/>
                </a:solidFill>
                <a:latin typeface="Times New Roman" pitchFamily="18" charset="0"/>
                <a:cs typeface="Times New Roman" pitchFamily="18" charset="0"/>
              </a:rPr>
              <a:t> ват</a:t>
            </a:r>
            <a:r>
              <a:rPr lang="uz-Cyrl-UZ" dirty="0">
                <a:solidFill>
                  <a:schemeClr val="tx1"/>
                </a:solidFill>
                <a:latin typeface="Times New Roman" pitchFamily="18" charset="0"/>
                <a:cs typeface="Times New Roman" pitchFamily="18" charset="0"/>
              </a:rPr>
              <a:t>қ</a:t>
            </a:r>
            <a:r>
              <a:rPr lang="ru-RU" dirty="0">
                <a:solidFill>
                  <a:schemeClr val="tx1"/>
                </a:solidFill>
                <a:latin typeface="Times New Roman" pitchFamily="18" charset="0"/>
                <a:cs typeface="Times New Roman" pitchFamily="18" charset="0"/>
              </a:rPr>
              <a:t>и </a:t>
            </a:r>
            <a:r>
              <a:rPr lang="ru-RU" dirty="0" err="1">
                <a:solidFill>
                  <a:schemeClr val="tx1"/>
                </a:solidFill>
                <a:latin typeface="Times New Roman" pitchFamily="18" charset="0"/>
                <a:cs typeface="Times New Roman" pitchFamily="18" charset="0"/>
              </a:rPr>
              <a:t>нормаси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uz-Cyrl-UZ" dirty="0">
                <a:solidFill>
                  <a:schemeClr val="tx1"/>
                </a:solidFill>
                <a:latin typeface="Times New Roman" pitchFamily="18" charset="0"/>
                <a:cs typeface="Times New Roman" pitchFamily="18" charset="0"/>
              </a:rPr>
              <a:t>қ</a:t>
            </a:r>
            <a:r>
              <a:rPr lang="ru-RU" dirty="0">
                <a:solidFill>
                  <a:schemeClr val="tx1"/>
                </a:solidFill>
                <a:latin typeface="Times New Roman" pitchFamily="18" charset="0"/>
                <a:cs typeface="Times New Roman" pitchFamily="18" charset="0"/>
              </a:rPr>
              <a:t>т </a:t>
            </a:r>
            <a:r>
              <a:rPr lang="ru-RU" dirty="0" err="1">
                <a:solidFill>
                  <a:schemeClr val="tx1"/>
                </a:solidFill>
                <a:latin typeface="Times New Roman" pitchFamily="18" charset="0"/>
                <a:cs typeface="Times New Roman" pitchFamily="18" charset="0"/>
              </a:rPr>
              <a:t>бирилигида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ишлаб</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чиқариш</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нормаси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хизмат</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кўрсатиш</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нормаси</a:t>
            </a:r>
            <a:r>
              <a:rPr lang="ru-RU" dirty="0">
                <a:solidFill>
                  <a:schemeClr val="tx1"/>
                </a:solidFill>
                <a:latin typeface="Times New Roman" pitchFamily="18" charset="0"/>
                <a:cs typeface="Times New Roman" pitchFamily="18" charset="0"/>
              </a:rPr>
              <a:t>, ми</a:t>
            </a:r>
            <a:r>
              <a:rPr lang="uz-Cyrl-UZ" dirty="0">
                <a:solidFill>
                  <a:schemeClr val="tx1"/>
                </a:solidFill>
                <a:latin typeface="Times New Roman" pitchFamily="18" charset="0"/>
                <a:cs typeface="Times New Roman" pitchFamily="18" charset="0"/>
              </a:rPr>
              <a:t>қ</a:t>
            </a:r>
            <a:r>
              <a:rPr lang="ru-RU" dirty="0">
                <a:solidFill>
                  <a:schemeClr val="tx1"/>
                </a:solidFill>
                <a:latin typeface="Times New Roman" pitchFamily="18" charset="0"/>
                <a:cs typeface="Times New Roman" pitchFamily="18" charset="0"/>
              </a:rPr>
              <a:t>дор </a:t>
            </a:r>
            <a:r>
              <a:rPr lang="ru-RU" dirty="0" err="1">
                <a:solidFill>
                  <a:schemeClr val="tx1"/>
                </a:solidFill>
                <a:latin typeface="Times New Roman" pitchFamily="18" charset="0"/>
                <a:cs typeface="Times New Roman" pitchFamily="18" charset="0"/>
              </a:rPr>
              <a:t>нормативи</a:t>
            </a:r>
            <a:r>
              <a:rPr lang="ru-RU" dirty="0">
                <a:solidFill>
                  <a:schemeClr val="tx1"/>
                </a:solidFill>
                <a:latin typeface="Times New Roman" pitchFamily="18" charset="0"/>
                <a:cs typeface="Times New Roman" pitchFamily="18" charset="0"/>
              </a:rPr>
              <a:t>);</a:t>
            </a:r>
          </a:p>
          <a:p>
            <a:pPr lvl="0"/>
            <a:r>
              <a:rPr lang="ru-RU" b="1" i="1" dirty="0" err="1">
                <a:solidFill>
                  <a:schemeClr val="tx1"/>
                </a:solidFill>
                <a:latin typeface="Times New Roman" pitchFamily="18" charset="0"/>
                <a:cs typeface="Times New Roman" pitchFamily="18" charset="0"/>
              </a:rPr>
              <a:t>моддий</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харажат</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нормалари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хом</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ашё</a:t>
            </a:r>
            <a:r>
              <a:rPr lang="ru-RU" dirty="0">
                <a:solidFill>
                  <a:schemeClr val="tx1"/>
                </a:solidFill>
                <a:latin typeface="Times New Roman" pitchFamily="18" charset="0"/>
                <a:cs typeface="Times New Roman" pitchFamily="18" charset="0"/>
              </a:rPr>
              <a:t>, материал, ё</a:t>
            </a:r>
            <a:r>
              <a:rPr lang="uz-Cyrl-UZ" dirty="0">
                <a:solidFill>
                  <a:schemeClr val="tx1"/>
                </a:solidFill>
                <a:latin typeface="Times New Roman" pitchFamily="18" charset="0"/>
                <a:cs typeface="Times New Roman" pitchFamily="18" charset="0"/>
              </a:rPr>
              <a:t>қ</a:t>
            </a:r>
            <a:r>
              <a:rPr lang="ru-RU" dirty="0">
                <a:solidFill>
                  <a:schemeClr val="tx1"/>
                </a:solidFill>
                <a:latin typeface="Times New Roman" pitchFamily="18" charset="0"/>
                <a:cs typeface="Times New Roman" pitchFamily="18" charset="0"/>
              </a:rPr>
              <a:t>ил</a:t>
            </a:r>
            <a:r>
              <a:rPr lang="uz-Cyrl-UZ" dirty="0">
                <a:solidFill>
                  <a:schemeClr val="tx1"/>
                </a:solidFill>
                <a:latin typeface="Times New Roman" pitchFamily="18" charset="0"/>
                <a:cs typeface="Times New Roman" pitchFamily="18" charset="0"/>
              </a:rPr>
              <a:t>ғ</a:t>
            </a:r>
            <a:r>
              <a:rPr lang="ru-RU" dirty="0">
                <a:solidFill>
                  <a:schemeClr val="tx1"/>
                </a:solidFill>
                <a:latin typeface="Times New Roman" pitchFamily="18" charset="0"/>
                <a:cs typeface="Times New Roman" pitchFamily="18" charset="0"/>
              </a:rPr>
              <a:t>и, </a:t>
            </a:r>
            <a:r>
              <a:rPr lang="uz-Cyrl-UZ" dirty="0">
                <a:solidFill>
                  <a:schemeClr val="tx1"/>
                </a:solidFill>
                <a:latin typeface="Times New Roman" pitchFamily="18" charset="0"/>
                <a:cs typeface="Times New Roman" pitchFamily="18" charset="0"/>
              </a:rPr>
              <a:t>э</a:t>
            </a:r>
            <a:r>
              <a:rPr lang="ru-RU" dirty="0" err="1">
                <a:solidFill>
                  <a:schemeClr val="tx1"/>
                </a:solidFill>
                <a:latin typeface="Times New Roman" pitchFamily="18" charset="0"/>
                <a:cs typeface="Times New Roman" pitchFamily="18" charset="0"/>
              </a:rPr>
              <a:t>нергия</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бутловчи</a:t>
            </a:r>
            <a:r>
              <a:rPr lang="ru-RU" dirty="0">
                <a:solidFill>
                  <a:schemeClr val="tx1"/>
                </a:solidFill>
                <a:latin typeface="Times New Roman" pitchFamily="18" charset="0"/>
                <a:cs typeface="Times New Roman" pitchFamily="18" charset="0"/>
              </a:rPr>
              <a:t> </a:t>
            </a:r>
            <a:r>
              <a:rPr lang="uz-Cyrl-UZ" dirty="0">
                <a:solidFill>
                  <a:schemeClr val="tx1"/>
                </a:solidFill>
                <a:latin typeface="Times New Roman" pitchFamily="18" charset="0"/>
                <a:cs typeface="Times New Roman" pitchFamily="18" charset="0"/>
              </a:rPr>
              <a:t>қ</a:t>
            </a:r>
            <a:r>
              <a:rPr lang="ru-RU" dirty="0" err="1">
                <a:solidFill>
                  <a:schemeClr val="tx1"/>
                </a:solidFill>
                <a:latin typeface="Times New Roman" pitchFamily="18" charset="0"/>
                <a:cs typeface="Times New Roman" pitchFamily="18" charset="0"/>
              </a:rPr>
              <a:t>исмлар</a:t>
            </a:r>
            <a:r>
              <a:rPr lang="ru-RU" dirty="0">
                <a:solidFill>
                  <a:schemeClr val="tx1"/>
                </a:solidFill>
                <a:latin typeface="Times New Roman" pitchFamily="18" charset="0"/>
                <a:cs typeface="Times New Roman" pitchFamily="18" charset="0"/>
              </a:rPr>
              <a:t>);</a:t>
            </a:r>
          </a:p>
          <a:p>
            <a:pPr lvl="0"/>
            <a:r>
              <a:rPr lang="ru-RU" b="1" i="1" dirty="0" err="1">
                <a:solidFill>
                  <a:schemeClr val="tx1"/>
                </a:solidFill>
                <a:latin typeface="Times New Roman" pitchFamily="18" charset="0"/>
                <a:cs typeface="Times New Roman" pitchFamily="18" charset="0"/>
              </a:rPr>
              <a:t>ишлаб</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чиқариш</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жараёнини</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ташкил</a:t>
            </a:r>
            <a:r>
              <a:rPr lang="ru-RU" b="1" i="1" dirty="0">
                <a:solidFill>
                  <a:schemeClr val="tx1"/>
                </a:solidFill>
                <a:latin typeface="Times New Roman" pitchFamily="18" charset="0"/>
                <a:cs typeface="Times New Roman" pitchFamily="18" charset="0"/>
              </a:rPr>
              <a:t> </a:t>
            </a:r>
            <a:r>
              <a:rPr lang="uz-Cyrl-UZ" b="1" i="1" dirty="0">
                <a:solidFill>
                  <a:schemeClr val="tx1"/>
                </a:solidFill>
                <a:latin typeface="Times New Roman" pitchFamily="18" charset="0"/>
                <a:cs typeface="Times New Roman" pitchFamily="18" charset="0"/>
              </a:rPr>
              <a:t>э</a:t>
            </a:r>
            <a:r>
              <a:rPr lang="ru-RU" b="1" i="1" dirty="0" err="1">
                <a:solidFill>
                  <a:schemeClr val="tx1"/>
                </a:solidFill>
                <a:latin typeface="Times New Roman" pitchFamily="18" charset="0"/>
                <a:cs typeface="Times New Roman" pitchFamily="18" charset="0"/>
              </a:rPr>
              <a:t>тиш</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нормативлари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ишлаб</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чиқариш</a:t>
            </a:r>
            <a:r>
              <a:rPr lang="ru-RU" dirty="0">
                <a:solidFill>
                  <a:schemeClr val="tx1"/>
                </a:solidFill>
                <a:latin typeface="Times New Roman" pitchFamily="18" charset="0"/>
                <a:cs typeface="Times New Roman" pitchFamily="18" charset="0"/>
              </a:rPr>
              <a:t> </a:t>
            </a:r>
            <a:r>
              <a:rPr lang="uz-Cyrl-UZ" dirty="0">
                <a:solidFill>
                  <a:schemeClr val="tx1"/>
                </a:solidFill>
                <a:latin typeface="Times New Roman" pitchFamily="18" charset="0"/>
                <a:cs typeface="Times New Roman" pitchFamily="18" charset="0"/>
              </a:rPr>
              <a:t>ц</a:t>
            </a:r>
            <a:r>
              <a:rPr lang="ru-RU" dirty="0" err="1">
                <a:solidFill>
                  <a:schemeClr val="tx1"/>
                </a:solidFill>
                <a:latin typeface="Times New Roman" pitchFamily="18" charset="0"/>
                <a:cs typeface="Times New Roman" pitchFamily="18" charset="0"/>
              </a:rPr>
              <a:t>иклининг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давомийлиги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тугалланмаган</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ишлаб</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чиқариш</a:t>
            </a:r>
            <a:r>
              <a:rPr lang="ru-RU" dirty="0">
                <a:solidFill>
                  <a:schemeClr val="tx1"/>
                </a:solidFill>
                <a:latin typeface="Times New Roman" pitchFamily="18" charset="0"/>
                <a:cs typeface="Times New Roman" pitchFamily="18" charset="0"/>
              </a:rPr>
              <a:t> </a:t>
            </a:r>
            <a:r>
              <a:rPr lang="uz-Cyrl-UZ" dirty="0">
                <a:solidFill>
                  <a:schemeClr val="tx1"/>
                </a:solidFill>
                <a:latin typeface="Times New Roman" pitchFamily="18" charset="0"/>
                <a:cs typeface="Times New Roman" pitchFamily="18" charset="0"/>
              </a:rPr>
              <a:t>ҳ</a:t>
            </a:r>
            <a:r>
              <a:rPr lang="ru-RU" dirty="0" err="1">
                <a:solidFill>
                  <a:schemeClr val="tx1"/>
                </a:solidFill>
                <a:latin typeface="Times New Roman" pitchFamily="18" charset="0"/>
                <a:cs typeface="Times New Roman" pitchFamily="18" charset="0"/>
              </a:rPr>
              <a:t>ажми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ишлаб</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чиқариш</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заҳиралари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uz-Cyrl-UZ" dirty="0">
                <a:solidFill>
                  <a:schemeClr val="tx1"/>
                </a:solidFill>
                <a:latin typeface="Times New Roman" pitchFamily="18" charset="0"/>
                <a:cs typeface="Times New Roman" pitchFamily="18" charset="0"/>
              </a:rPr>
              <a:t>ҳ</a:t>
            </a:r>
            <a:r>
              <a:rPr lang="ru-RU" dirty="0" err="1">
                <a:solidFill>
                  <a:schemeClr val="tx1"/>
                </a:solidFill>
                <a:latin typeface="Times New Roman" pitchFamily="18" charset="0"/>
                <a:cs typeface="Times New Roman" pitchFamily="18" charset="0"/>
              </a:rPr>
              <a:t>оказо</a:t>
            </a:r>
            <a:r>
              <a:rPr lang="ru-RU" dirty="0">
                <a:solidFill>
                  <a:schemeClr val="tx1"/>
                </a:solidFill>
                <a:latin typeface="Times New Roman" pitchFamily="18" charset="0"/>
                <a:cs typeface="Times New Roman" pitchFamily="18" charset="0"/>
              </a:rPr>
              <a:t>);</a:t>
            </a:r>
          </a:p>
          <a:p>
            <a:pPr lvl="0"/>
            <a:r>
              <a:rPr lang="ru-RU" b="1" i="1" dirty="0" err="1">
                <a:solidFill>
                  <a:schemeClr val="tx1"/>
                </a:solidFill>
                <a:latin typeface="Times New Roman" pitchFamily="18" charset="0"/>
                <a:cs typeface="Times New Roman" pitchFamily="18" charset="0"/>
              </a:rPr>
              <a:t>меҳнат</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воситаларидан</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фойдаланиш</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нормалари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машиналар</a:t>
            </a:r>
            <a:r>
              <a:rPr lang="ru-RU" dirty="0">
                <a:solidFill>
                  <a:schemeClr val="tx1"/>
                </a:solidFill>
                <a:latin typeface="Times New Roman" pitchFamily="18" charset="0"/>
                <a:cs typeface="Times New Roman" pitchFamily="18" charset="0"/>
              </a:rPr>
              <a:t>, ас</a:t>
            </a:r>
            <a:r>
              <a:rPr lang="uz-Cyrl-UZ" dirty="0">
                <a:solidFill>
                  <a:schemeClr val="tx1"/>
                </a:solidFill>
                <a:latin typeface="Times New Roman" pitchFamily="18" charset="0"/>
                <a:cs typeface="Times New Roman" pitchFamily="18" charset="0"/>
              </a:rPr>
              <a:t>боб</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ускуналар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механизмлар</a:t>
            </a:r>
            <a:r>
              <a:rPr lang="ru-RU" dirty="0">
                <a:solidFill>
                  <a:schemeClr val="tx1"/>
                </a:solidFill>
                <a:latin typeface="Times New Roman" pitchFamily="18" charset="0"/>
                <a:cs typeface="Times New Roman" pitchFamily="18" charset="0"/>
              </a:rPr>
              <a:t>, </a:t>
            </a:r>
            <a:r>
              <a:rPr lang="uz-Cyrl-UZ" dirty="0">
                <a:solidFill>
                  <a:schemeClr val="tx1"/>
                </a:solidFill>
                <a:latin typeface="Times New Roman" pitchFamily="18" charset="0"/>
                <a:cs typeface="Times New Roman" pitchFamily="18" charset="0"/>
              </a:rPr>
              <a:t>қ</a:t>
            </a:r>
            <a:r>
              <a:rPr lang="ru-RU" dirty="0" err="1">
                <a:solidFill>
                  <a:schemeClr val="tx1"/>
                </a:solidFill>
                <a:latin typeface="Times New Roman" pitchFamily="18" charset="0"/>
                <a:cs typeface="Times New Roman" pitchFamily="18" charset="0"/>
              </a:rPr>
              <a:t>урилмалар</a:t>
            </a:r>
            <a:r>
              <a:rPr lang="ru-RU" dirty="0">
                <a:solidFill>
                  <a:schemeClr val="tx1"/>
                </a:solidFill>
                <a:latin typeface="Times New Roman" pitchFamily="18" charset="0"/>
                <a:cs typeface="Times New Roman" pitchFamily="18" charset="0"/>
              </a:rPr>
              <a:t>);</a:t>
            </a:r>
          </a:p>
          <a:p>
            <a:pPr lvl="0"/>
            <a:r>
              <a:rPr lang="ru-RU" b="1" i="1" dirty="0" err="1">
                <a:solidFill>
                  <a:schemeClr val="tx1"/>
                </a:solidFill>
                <a:latin typeface="Times New Roman" pitchFamily="18" charset="0"/>
                <a:cs typeface="Times New Roman" pitchFamily="18" charset="0"/>
              </a:rPr>
              <a:t>корхона</a:t>
            </a:r>
            <a:r>
              <a:rPr lang="ru-RU" b="1" i="1" dirty="0">
                <a:solidFill>
                  <a:schemeClr val="tx1"/>
                </a:solidFill>
                <a:latin typeface="Times New Roman" pitchFamily="18" charset="0"/>
                <a:cs typeface="Times New Roman" pitchFamily="18" charset="0"/>
              </a:rPr>
              <a:t>, </a:t>
            </a:r>
            <a:r>
              <a:rPr lang="uz-Cyrl-UZ" b="1" i="1" dirty="0">
                <a:solidFill>
                  <a:schemeClr val="tx1"/>
                </a:solidFill>
                <a:latin typeface="Times New Roman" pitchFamily="18" charset="0"/>
                <a:cs typeface="Times New Roman" pitchFamily="18" charset="0"/>
              </a:rPr>
              <a:t>бўлим</a:t>
            </a:r>
            <a:r>
              <a:rPr lang="ru-RU" b="1" i="1" dirty="0">
                <a:solidFill>
                  <a:schemeClr val="tx1"/>
                </a:solidFill>
                <a:latin typeface="Times New Roman" pitchFamily="18" charset="0"/>
                <a:cs typeface="Times New Roman" pitchFamily="18" charset="0"/>
              </a:rPr>
              <a:t>, ас</a:t>
            </a:r>
            <a:r>
              <a:rPr lang="uz-Cyrl-UZ" b="1" i="1" dirty="0">
                <a:solidFill>
                  <a:schemeClr val="tx1"/>
                </a:solidFill>
                <a:latin typeface="Times New Roman" pitchFamily="18" charset="0"/>
                <a:cs typeface="Times New Roman" pitchFamily="18" charset="0"/>
              </a:rPr>
              <a:t>боб</a:t>
            </a:r>
            <a:r>
              <a:rPr lang="ru-RU" b="1" i="1" dirty="0">
                <a:solidFill>
                  <a:schemeClr val="tx1"/>
                </a:solidFill>
                <a:latin typeface="Times New Roman" pitchFamily="18" charset="0"/>
                <a:cs typeface="Times New Roman" pitchFamily="18" charset="0"/>
              </a:rPr>
              <a:t>-</a:t>
            </a:r>
            <a:r>
              <a:rPr lang="ru-RU" b="1" i="1" dirty="0" err="1">
                <a:solidFill>
                  <a:schemeClr val="tx1"/>
                </a:solidFill>
                <a:latin typeface="Times New Roman" pitchFamily="18" charset="0"/>
                <a:cs typeface="Times New Roman" pitchFamily="18" charset="0"/>
              </a:rPr>
              <a:t>ускуналарнинг</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лойи</a:t>
            </a:r>
            <a:r>
              <a:rPr lang="uz-Cyrl-UZ" b="1" i="1" dirty="0">
                <a:solidFill>
                  <a:schemeClr val="tx1"/>
                </a:solidFill>
                <a:latin typeface="Times New Roman" pitchFamily="18" charset="0"/>
                <a:cs typeface="Times New Roman" pitchFamily="18" charset="0"/>
              </a:rPr>
              <a:t>ҳ</a:t>
            </a:r>
            <a:r>
              <a:rPr lang="ru-RU" b="1" i="1" dirty="0">
                <a:solidFill>
                  <a:schemeClr val="tx1"/>
                </a:solidFill>
                <a:latin typeface="Times New Roman" pitchFamily="18" charset="0"/>
                <a:cs typeface="Times New Roman" pitchFamily="18" charset="0"/>
              </a:rPr>
              <a:t>а </a:t>
            </a:r>
            <a:r>
              <a:rPr lang="uz-Cyrl-UZ" b="1" i="1" dirty="0">
                <a:solidFill>
                  <a:schemeClr val="tx1"/>
                </a:solidFill>
                <a:latin typeface="Times New Roman" pitchFamily="18" charset="0"/>
                <a:cs typeface="Times New Roman" pitchFamily="18" charset="0"/>
              </a:rPr>
              <a:t>қ</a:t>
            </a:r>
            <a:r>
              <a:rPr lang="ru-RU" b="1" i="1" dirty="0" err="1">
                <a:solidFill>
                  <a:schemeClr val="tx1"/>
                </a:solidFill>
                <a:latin typeface="Times New Roman" pitchFamily="18" charset="0"/>
                <a:cs typeface="Times New Roman" pitchFamily="18" charset="0"/>
              </a:rPr>
              <a:t>увватига</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чиқиш</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ва</a:t>
            </a:r>
            <a:r>
              <a:rPr lang="uz-Cyrl-UZ" b="1" i="1" dirty="0">
                <a:solidFill>
                  <a:schemeClr val="tx1"/>
                </a:solidFill>
                <a:latin typeface="Times New Roman" pitchFamily="18" charset="0"/>
                <a:cs typeface="Times New Roman" pitchFamily="18" charset="0"/>
              </a:rPr>
              <a:t>қ</a:t>
            </a:r>
            <a:r>
              <a:rPr lang="ru-RU" b="1" i="1" dirty="0" err="1">
                <a:solidFill>
                  <a:schemeClr val="tx1"/>
                </a:solidFill>
                <a:latin typeface="Times New Roman" pitchFamily="18" charset="0"/>
                <a:cs typeface="Times New Roman" pitchFamily="18" charset="0"/>
              </a:rPr>
              <a:t>ти</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нормалари</a:t>
            </a:r>
            <a:r>
              <a:rPr lang="ru-RU" b="1" i="1"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a:p>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287606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677334" y="609600"/>
            <a:ext cx="8456968" cy="1003300"/>
          </a:xfrm>
          <a:prstGeom prst="roundRect">
            <a:avLst/>
          </a:prstGeom>
          <a:ln>
            <a:solidFill>
              <a:srgbClr val="F52B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i="1" dirty="0">
                <a:solidFill>
                  <a:schemeClr val="tx1"/>
                </a:solidFill>
                <a:latin typeface="Times New Roman" pitchFamily="18" charset="0"/>
                <a:cs typeface="Times New Roman" pitchFamily="18" charset="0"/>
              </a:rPr>
              <a:t>Вариант </a:t>
            </a:r>
            <a:r>
              <a:rPr lang="uz-Cyrl-UZ" sz="2800" dirty="0">
                <a:solidFill>
                  <a:schemeClr val="tx1"/>
                </a:solidFill>
                <a:latin typeface="Times New Roman" pitchFamily="18" charset="0"/>
                <a:cs typeface="Times New Roman" pitchFamily="18" charset="0"/>
              </a:rPr>
              <a:t>ёки</a:t>
            </a:r>
            <a:r>
              <a:rPr lang="uz-Cyrl-UZ" sz="2800" b="1" i="1" dirty="0">
                <a:solidFill>
                  <a:schemeClr val="tx1"/>
                </a:solidFill>
                <a:latin typeface="Times New Roman" pitchFamily="18" charset="0"/>
                <a:cs typeface="Times New Roman" pitchFamily="18" charset="0"/>
              </a:rPr>
              <a:t> ҳисоб-конструктив усул</a:t>
            </a:r>
            <a:endParaRPr lang="ru-RU" sz="2800" dirty="0">
              <a:solidFill>
                <a:schemeClr val="tx1"/>
              </a:solidFill>
              <a:latin typeface="Times New Roman" pitchFamily="18" charset="0"/>
              <a:cs typeface="Times New Roman" pitchFamily="18" charset="0"/>
            </a:endParaRPr>
          </a:p>
        </p:txBody>
      </p:sp>
      <p:sp>
        <p:nvSpPr>
          <p:cNvPr id="5" name="Стрелка вниз 4"/>
          <p:cNvSpPr/>
          <p:nvPr/>
        </p:nvSpPr>
        <p:spPr>
          <a:xfrm>
            <a:off x="4492052" y="1690356"/>
            <a:ext cx="827532" cy="812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Овал 5"/>
          <p:cNvSpPr/>
          <p:nvPr/>
        </p:nvSpPr>
        <p:spPr>
          <a:xfrm>
            <a:off x="677334" y="2576975"/>
            <a:ext cx="8115300" cy="304800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just"/>
            <a:r>
              <a:rPr lang="uz-Cyrl-UZ" sz="2000" dirty="0">
                <a:solidFill>
                  <a:schemeClr val="tx1"/>
                </a:solidFill>
                <a:latin typeface="Times New Roman" pitchFamily="18" charset="0"/>
                <a:cs typeface="Times New Roman" pitchFamily="18" charset="0"/>
              </a:rPr>
              <a:t>техникавий-иқтисодий коэффицентларнинг, моддий-пул харажатларининг, тармоқлараро ва ишлаб чиқариш элементлари мутаносиблигининг турли вариантларини ишлаб чиқиш ётади</a:t>
            </a:r>
            <a:r>
              <a:rPr lang="uz-Cyrl-UZ" dirty="0">
                <a:solidFill>
                  <a:schemeClr val="tx1"/>
                </a:solidFill>
                <a:latin typeface="Times New Roman" pitchFamily="18" charset="0"/>
                <a:cs typeface="Times New Roman" pitchFamily="18" charset="0"/>
              </a:rPr>
              <a:t>. </a:t>
            </a:r>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5600774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кругленный прямоугольник 5"/>
          <p:cNvSpPr/>
          <p:nvPr/>
        </p:nvSpPr>
        <p:spPr>
          <a:xfrm>
            <a:off x="1708150" y="2420112"/>
            <a:ext cx="7016750" cy="3984752"/>
          </a:xfrm>
          <a:prstGeom prst="roundRect">
            <a:avLst>
              <a:gd name="adj" fmla="val 16254"/>
            </a:avLst>
          </a:prstGeom>
        </p:spPr>
        <p:style>
          <a:lnRef idx="1">
            <a:schemeClr val="accent3"/>
          </a:lnRef>
          <a:fillRef idx="3">
            <a:schemeClr val="accent3"/>
          </a:fillRef>
          <a:effectRef idx="2">
            <a:schemeClr val="accent3"/>
          </a:effectRef>
          <a:fontRef idx="minor">
            <a:schemeClr val="lt1"/>
          </a:fontRef>
        </p:style>
        <p:txBody>
          <a:bodyPr rtlCol="0" anchor="ctr"/>
          <a:lstStyle/>
          <a:p>
            <a:r>
              <a:rPr lang="uz-Cyrl-UZ" sz="3200" dirty="0">
                <a:solidFill>
                  <a:schemeClr val="tx2"/>
                </a:solidFill>
                <a:latin typeface="Times New Roman" pitchFamily="18" charset="0"/>
                <a:cs typeface="Times New Roman" pitchFamily="18" charset="0"/>
              </a:rPr>
              <a:t>К</a:t>
            </a:r>
            <a:r>
              <a:rPr lang="uz-Cyrl-UZ" sz="3200" dirty="0" smtClean="0">
                <a:solidFill>
                  <a:schemeClr val="tx2"/>
                </a:solidFill>
                <a:latin typeface="Times New Roman" pitchFamily="18" charset="0"/>
                <a:cs typeface="Times New Roman" pitchFamily="18" charset="0"/>
              </a:rPr>
              <a:t>орхонани </a:t>
            </a:r>
            <a:r>
              <a:rPr lang="uz-Cyrl-UZ" sz="3200" dirty="0">
                <a:solidFill>
                  <a:schemeClr val="tx2"/>
                </a:solidFill>
                <a:latin typeface="Times New Roman" pitchFamily="18" charset="0"/>
                <a:cs typeface="Times New Roman" pitchFamily="18" charset="0"/>
              </a:rPr>
              <a:t>ривожлантиришнинг асосий вазифаси, мақсади аниқланиб, уни ҳал қилишнинг воситалари ва йўллари ишлаб чиқилади. Бу усул узоқ муддатли истиқбол режаларни ишлаб чиқишда ҳал қилувчи аҳамиятга эга бўлади. </a:t>
            </a:r>
            <a:endParaRPr lang="ru-RU" sz="3200" dirty="0">
              <a:solidFill>
                <a:schemeClr val="tx2"/>
              </a:solidFill>
              <a:latin typeface="Times New Roman" pitchFamily="18" charset="0"/>
              <a:cs typeface="Times New Roman" pitchFamily="18" charset="0"/>
            </a:endParaRPr>
          </a:p>
        </p:txBody>
      </p:sp>
      <p:sp>
        <p:nvSpPr>
          <p:cNvPr id="7" name="Стрелка вниз 6"/>
          <p:cNvSpPr/>
          <p:nvPr/>
        </p:nvSpPr>
        <p:spPr>
          <a:xfrm>
            <a:off x="4614068" y="1441704"/>
            <a:ext cx="1008064" cy="978408"/>
          </a:xfrm>
          <a:prstGeom prst="downArrow">
            <a:avLst/>
          </a:prstGeom>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ru-RU"/>
          </a:p>
        </p:txBody>
      </p:sp>
      <p:sp>
        <p:nvSpPr>
          <p:cNvPr id="8" name="Блок-схема: знак завершения 7"/>
          <p:cNvSpPr/>
          <p:nvPr/>
        </p:nvSpPr>
        <p:spPr>
          <a:xfrm>
            <a:off x="1193800" y="432308"/>
            <a:ext cx="7848600" cy="838200"/>
          </a:xfrm>
          <a:prstGeom prst="flowChartTerminator">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r>
              <a:rPr lang="uz-Cyrl-UZ" sz="3200" b="1" i="1" dirty="0">
                <a:solidFill>
                  <a:schemeClr val="tx2"/>
                </a:solidFill>
                <a:latin typeface="Times New Roman" pitchFamily="18" charset="0"/>
                <a:cs typeface="Times New Roman" pitchFamily="18" charset="0"/>
              </a:rPr>
              <a:t>Мақсадли дастурлаш усули</a:t>
            </a:r>
            <a:r>
              <a:rPr lang="uz-Cyrl-UZ" sz="3200" dirty="0">
                <a:solidFill>
                  <a:schemeClr val="tx2"/>
                </a:solidFill>
                <a:latin typeface="Times New Roman" pitchFamily="18" charset="0"/>
                <a:cs typeface="Times New Roman" pitchFamily="18" charset="0"/>
              </a:rPr>
              <a:t> </a:t>
            </a:r>
            <a:endParaRPr lang="ru-RU" sz="3200" dirty="0">
              <a:solidFill>
                <a:schemeClr val="tx2"/>
              </a:solidFill>
              <a:latin typeface="Times New Roman" pitchFamily="18" charset="0"/>
              <a:cs typeface="Times New Roman" pitchFamily="18" charset="0"/>
            </a:endParaRPr>
          </a:p>
        </p:txBody>
      </p:sp>
    </p:spTree>
    <p:extLst>
      <p:ext uri="{BB962C8B-B14F-4D97-AF65-F5344CB8AC3E}">
        <p14:creationId xmlns:p14="http://schemas.microsoft.com/office/powerpoint/2010/main" val="3351487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78934" y="469900"/>
            <a:ext cx="8596668" cy="1320800"/>
          </a:xfrm>
        </p:spPr>
        <p:txBody>
          <a:bodyPr/>
          <a:lstStyle/>
          <a:p>
            <a:pPr algn="ctr"/>
            <a:r>
              <a:rPr lang="ru-RU" b="1" dirty="0" err="1">
                <a:solidFill>
                  <a:schemeClr val="tx1"/>
                </a:solidFill>
                <a:latin typeface="Times New Roman" pitchFamily="18" charset="0"/>
                <a:cs typeface="Times New Roman" pitchFamily="18" charset="0"/>
              </a:rPr>
              <a:t>Далилларни</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йиғиш</a:t>
            </a:r>
            <a:r>
              <a:rPr lang="ru-RU" dirty="0">
                <a:solidFill>
                  <a:schemeClr val="tx1"/>
                </a:solidFill>
                <a:latin typeface="Times New Roman" pitchFamily="18" charset="0"/>
                <a:cs typeface="Times New Roman" pitchFamily="18" charset="0"/>
              </a:rPr>
              <a:t> </a:t>
            </a:r>
            <a:r>
              <a:rPr lang="en-US" dirty="0" smtClean="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p:txBody>
      </p:sp>
      <p:sp>
        <p:nvSpPr>
          <p:cNvPr id="3" name="Объект 2"/>
          <p:cNvSpPr>
            <a:spLocks noGrp="1"/>
          </p:cNvSpPr>
          <p:nvPr>
            <p:ph idx="1"/>
          </p:nvPr>
        </p:nvSpPr>
        <p:spPr>
          <a:xfrm>
            <a:off x="609600" y="1473199"/>
            <a:ext cx="10553700" cy="3251201"/>
          </a:xfrm>
        </p:spPr>
        <p:txBody>
          <a:bodyPr>
            <a:normAutofit/>
          </a:bodyPr>
          <a:lstStyle/>
          <a:p>
            <a:pPr algn="just"/>
            <a:r>
              <a:rPr lang="ru-RU" sz="2400" dirty="0" err="1">
                <a:solidFill>
                  <a:schemeClr val="tx1"/>
                </a:solidFill>
                <a:latin typeface="Times New Roman" pitchFamily="18" charset="0"/>
                <a:cs typeface="Times New Roman" pitchFamily="18" charset="0"/>
              </a:rPr>
              <a:t>Б</a:t>
            </a:r>
            <a:r>
              <a:rPr lang="ru-RU" sz="2400" dirty="0" err="1" smtClean="0">
                <a:solidFill>
                  <a:schemeClr val="tx1"/>
                </a:solidFill>
                <a:latin typeface="Times New Roman" pitchFamily="18" charset="0"/>
                <a:cs typeface="Times New Roman" pitchFamily="18" charset="0"/>
              </a:rPr>
              <a:t>орлиқни</a:t>
            </a:r>
            <a:r>
              <a:rPr lang="ru-RU" sz="2400" dirty="0" smtClean="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илмий</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англашнинг</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бошланиши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холос</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Қишлоқ</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хўжалиги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корхоналари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табиий-иқлим</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уй</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шарт-шароитлар</a:t>
            </a:r>
            <a:r>
              <a:rPr lang="ru-RU" sz="2400" dirty="0">
                <a:solidFill>
                  <a:schemeClr val="tx1"/>
                </a:solidFill>
                <a:latin typeface="Times New Roman" pitchFamily="18" charset="0"/>
                <a:cs typeface="Times New Roman" pitchFamily="18" charset="0"/>
              </a:rPr>
              <a:t> техник-</a:t>
            </a:r>
            <a:r>
              <a:rPr lang="ru-RU" sz="2400" dirty="0" err="1">
                <a:solidFill>
                  <a:schemeClr val="tx1"/>
                </a:solidFill>
                <a:latin typeface="Times New Roman" pitchFamily="18" charset="0"/>
                <a:cs typeface="Times New Roman" pitchFamily="18" charset="0"/>
              </a:rPr>
              <a:t>технологик</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таъминланганлик</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ишлаб</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чиқаришни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ташкил</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этилиши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меҳнат</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унумдорлиги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ва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иқтисодий</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самарадорлик</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жиҳатидан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турли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даражада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ривожланиш</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хусусиятларига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эга</a:t>
            </a:r>
            <a:r>
              <a:rPr lang="ru-RU" sz="2400" dirty="0">
                <a:solidFill>
                  <a:schemeClr val="tx1"/>
                </a:solidFill>
                <a:latin typeface="Times New Roman" pitchFamily="18" charset="0"/>
                <a:cs typeface="Times New Roman" pitchFamily="18" charset="0"/>
              </a:rPr>
              <a:t>. Шу </a:t>
            </a:r>
            <a:r>
              <a:rPr lang="ru-RU" sz="2400" dirty="0" err="1">
                <a:solidFill>
                  <a:schemeClr val="tx1"/>
                </a:solidFill>
                <a:latin typeface="Times New Roman" pitchFamily="18" charset="0"/>
                <a:cs typeface="Times New Roman" pitchFamily="18" charset="0"/>
              </a:rPr>
              <a:t>туфайли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алоҳида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олинган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хўжаликнинг</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маълумотлари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бошқа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шароитларда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жойлашган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хўжаликлар</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учун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мос</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келмаслиги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мумкин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Бунинг</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учун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турли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маълумотлар</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ва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далилларни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чуқур</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таҳлил</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этиш</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асосида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назарий</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умумлаштириш</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лозим</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бўлади</a:t>
            </a:r>
            <a:r>
              <a:rPr lang="ru-RU" sz="2400" dirty="0" smtClean="0">
                <a:solidFill>
                  <a:schemeClr val="tx1"/>
                </a:solidFill>
                <a:latin typeface="Times New Roman" pitchFamily="18" charset="0"/>
                <a:cs typeface="Times New Roman" pitchFamily="18" charset="0"/>
              </a:rPr>
              <a:t>.</a:t>
            </a:r>
          </a:p>
          <a:p>
            <a:pPr marL="0" indent="0" algn="just">
              <a:buNone/>
            </a:pP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1869841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10409766" cy="1320800"/>
          </a:xfrm>
        </p:spPr>
        <p:txBody>
          <a:bodyPr>
            <a:normAutofit/>
          </a:bodyPr>
          <a:lstStyle/>
          <a:p>
            <a:pPr algn="just"/>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Далилларни</a:t>
            </a:r>
            <a:r>
              <a:rPr lang="ru-RU" sz="2000" dirty="0" smtClean="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кенг</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қамровли таҳлил этиш</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учун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иқтисодий тадқиқотнинг турли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усулларидан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фойдаланилади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Уларнинг</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ичида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энг</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кўп</a:t>
            </a:r>
            <a:r>
              <a:rPr lang="ru-RU" sz="2000" dirty="0">
                <a:solidFill>
                  <a:schemeClr val="tx1"/>
                </a:solidFill>
                <a:latin typeface="Times New Roman" pitchFamily="18" charset="0"/>
                <a:cs typeface="Times New Roman" pitchFamily="18" charset="0"/>
              </a:rPr>
              <a:t> </a:t>
            </a:r>
            <a:r>
              <a:rPr lang="ru-RU" sz="2000" b="1" dirty="0">
                <a:solidFill>
                  <a:schemeClr val="tx1"/>
                </a:solidFill>
                <a:latin typeface="Times New Roman" pitchFamily="18" charset="0"/>
                <a:cs typeface="Times New Roman" pitchFamily="18" charset="0"/>
              </a:rPr>
              <a:t>статистик, </a:t>
            </a:r>
            <a:r>
              <a:rPr lang="ru-RU" sz="2000" b="1" dirty="0" err="1">
                <a:solidFill>
                  <a:schemeClr val="tx1"/>
                </a:solidFill>
                <a:latin typeface="Times New Roman" pitchFamily="18" charset="0"/>
                <a:cs typeface="Times New Roman" pitchFamily="18" charset="0"/>
              </a:rPr>
              <a:t>иқтисодий</a:t>
            </a:r>
            <a:r>
              <a:rPr lang="ru-RU" sz="2000" b="1" dirty="0">
                <a:solidFill>
                  <a:schemeClr val="tx1"/>
                </a:solidFill>
                <a:latin typeface="Times New Roman" pitchFamily="18" charset="0"/>
                <a:cs typeface="Times New Roman" pitchFamily="18" charset="0"/>
              </a:rPr>
              <a:t>-математик, </a:t>
            </a:r>
            <a:r>
              <a:rPr lang="ru-RU" sz="2000" b="1" dirty="0" err="1">
                <a:solidFill>
                  <a:schemeClr val="tx1"/>
                </a:solidFill>
                <a:latin typeface="Times New Roman" pitchFamily="18" charset="0"/>
                <a:cs typeface="Times New Roman" pitchFamily="18" charset="0"/>
              </a:rPr>
              <a:t>монографик</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тажриба</a:t>
            </a:r>
            <a:r>
              <a:rPr lang="ru-RU" sz="2000" b="1"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усулларидан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фойдаланилади</a:t>
            </a:r>
            <a:r>
              <a:rPr lang="ru-RU" sz="2000" dirty="0">
                <a:solidFill>
                  <a:schemeClr val="tx1"/>
                </a:solidFill>
                <a:latin typeface="Times New Roman" pitchFamily="18" charset="0"/>
                <a:cs typeface="Times New Roman" pitchFamily="18" charset="0"/>
              </a:rPr>
              <a:t>.</a:t>
            </a:r>
          </a:p>
        </p:txBody>
      </p:sp>
      <p:sp>
        <p:nvSpPr>
          <p:cNvPr id="3" name="Объект 2"/>
          <p:cNvSpPr>
            <a:spLocks noGrp="1"/>
          </p:cNvSpPr>
          <p:nvPr>
            <p:ph idx="1"/>
          </p:nvPr>
        </p:nvSpPr>
        <p:spPr>
          <a:xfrm>
            <a:off x="664634" y="1677989"/>
            <a:ext cx="10676466" cy="3880773"/>
          </a:xfrm>
        </p:spPr>
        <p:txBody>
          <a:bodyPr>
            <a:normAutofit/>
          </a:bodyPr>
          <a:lstStyle/>
          <a:p>
            <a:pPr algn="just"/>
            <a:r>
              <a:rPr lang="ru-RU" sz="2000" b="1" dirty="0">
                <a:solidFill>
                  <a:schemeClr val="tx1"/>
                </a:solidFill>
                <a:latin typeface="Times New Roman" pitchFamily="18" charset="0"/>
                <a:cs typeface="Times New Roman" pitchFamily="18" charset="0"/>
              </a:rPr>
              <a:t>Статистик</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яъни</a:t>
            </a:r>
            <a:r>
              <a:rPr lang="ru-RU" sz="2000" dirty="0">
                <a:solidFill>
                  <a:schemeClr val="tx1"/>
                </a:solidFill>
                <a:latin typeface="Times New Roman" pitchFamily="18" charset="0"/>
                <a:cs typeface="Times New Roman" pitchFamily="18" charset="0"/>
              </a:rPr>
              <a:t> динамика </a:t>
            </a:r>
            <a:r>
              <a:rPr lang="ru-RU" sz="2000" dirty="0" err="1">
                <a:solidFill>
                  <a:schemeClr val="tx1"/>
                </a:solidFill>
                <a:latin typeface="Times New Roman" pitchFamily="18" charset="0"/>
                <a:cs typeface="Times New Roman" pitchFamily="18" charset="0"/>
              </a:rPr>
              <a:t>қарорлари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ўртача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сонлар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гуруҳлаштириш</a:t>
            </a:r>
            <a:r>
              <a:rPr lang="ru-RU" sz="2000" dirty="0">
                <a:solidFill>
                  <a:schemeClr val="tx1"/>
                </a:solidFill>
                <a:latin typeface="Times New Roman" pitchFamily="18" charset="0"/>
                <a:cs typeface="Times New Roman" pitchFamily="18" charset="0"/>
              </a:rPr>
              <a:t> аналитик, </a:t>
            </a:r>
            <a:r>
              <a:rPr lang="ru-RU" sz="2000" dirty="0" err="1">
                <a:solidFill>
                  <a:schemeClr val="tx1"/>
                </a:solidFill>
                <a:latin typeface="Times New Roman" pitchFamily="18" charset="0"/>
                <a:cs typeface="Times New Roman" pitchFamily="18" charset="0"/>
              </a:rPr>
              <a:t>кореляцион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дисперсион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ва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регрессион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таҳлил</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усуллари</a:t>
            </a:r>
            <a:r>
              <a:rPr lang="ru-RU" sz="2000" dirty="0">
                <a:solidFill>
                  <a:schemeClr val="tx1"/>
                </a:solidFill>
                <a:latin typeface="Times New Roman" pitchFamily="18" charset="0"/>
                <a:cs typeface="Times New Roman" pitchFamily="18" charset="0"/>
              </a:rPr>
              <a:t> динамик </a:t>
            </a:r>
            <a:r>
              <a:rPr lang="ru-RU" sz="2000" dirty="0" err="1">
                <a:solidFill>
                  <a:schemeClr val="tx1"/>
                </a:solidFill>
                <a:latin typeface="Times New Roman" pitchFamily="18" charset="0"/>
                <a:cs typeface="Times New Roman" pitchFamily="18" charset="0"/>
              </a:rPr>
              <a:t>қаторлар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ўртача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сонлар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гуруҳлаштириш</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усуллари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орқали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хўжаликда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содир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бўладиган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миқдор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ўзгаришлар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қандай</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сифат</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ўзгаришларига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олиб</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келиши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айрим</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омиллар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ва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далиллар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ўртасида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қандай</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алоқа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ва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боғланишлар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борлиги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анқланади</a:t>
            </a:r>
            <a:r>
              <a:rPr lang="ru-RU" sz="2000" dirty="0">
                <a:solidFill>
                  <a:schemeClr val="tx1"/>
                </a:solidFill>
                <a:latin typeface="Times New Roman" pitchFamily="18" charset="0"/>
                <a:cs typeface="Times New Roman" pitchFamily="18" charset="0"/>
              </a:rPr>
              <a:t>. </a:t>
            </a:r>
            <a:endParaRPr lang="ru-RU" sz="2000" dirty="0" smtClean="0">
              <a:solidFill>
                <a:schemeClr val="tx1"/>
              </a:solidFill>
              <a:latin typeface="Times New Roman" pitchFamily="18" charset="0"/>
              <a:cs typeface="Times New Roman" pitchFamily="18" charset="0"/>
            </a:endParaRPr>
          </a:p>
          <a:p>
            <a:pPr algn="just"/>
            <a:r>
              <a:rPr lang="ru-RU" sz="2000" b="1" dirty="0" err="1">
                <a:solidFill>
                  <a:schemeClr val="tx1"/>
                </a:solidFill>
                <a:latin typeface="Times New Roman" pitchFamily="18" charset="0"/>
                <a:cs typeface="Times New Roman" pitchFamily="18" charset="0"/>
              </a:rPr>
              <a:t>Монографик</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усул</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орқали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бирон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воқеа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ёки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далил</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унга</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таъсир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этувчи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ҳар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бир</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жараён</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ўрганилиши</a:t>
            </a:r>
            <a:r>
              <a:rPr lang="ru-RU" sz="2000" dirty="0">
                <a:solidFill>
                  <a:schemeClr val="tx1"/>
                </a:solidFill>
                <a:latin typeface="Times New Roman" pitchFamily="18" charset="0"/>
                <a:cs typeface="Times New Roman" pitchFamily="18" charset="0"/>
              </a:rPr>
              <a:t> </a:t>
            </a:r>
            <a:r>
              <a:rPr lang="ru-RU" sz="2000" dirty="0" err="1">
                <a:solidFill>
                  <a:schemeClr val="tx1"/>
                </a:solidFill>
                <a:latin typeface="Times New Roman" pitchFamily="18" charset="0"/>
                <a:cs typeface="Times New Roman" pitchFamily="18" charset="0"/>
              </a:rPr>
              <a:t>таъминланади</a:t>
            </a:r>
            <a:r>
              <a:rPr lang="ru-RU" sz="2000" dirty="0">
                <a:solidFill>
                  <a:schemeClr val="tx1"/>
                </a:solidFill>
                <a:latin typeface="Times New Roman" pitchFamily="18" charset="0"/>
                <a:cs typeface="Times New Roman" pitchFamily="18" charset="0"/>
              </a:rPr>
              <a:t>. </a:t>
            </a:r>
          </a:p>
          <a:p>
            <a:pPr algn="just"/>
            <a:endParaRPr lang="ru-RU" sz="2000" dirty="0">
              <a:solidFill>
                <a:schemeClr val="tx1"/>
              </a:solidFill>
              <a:latin typeface="Times New Roman" pitchFamily="18" charset="0"/>
              <a:cs typeface="Times New Roman" pitchFamily="18" charset="0"/>
            </a:endParaRPr>
          </a:p>
          <a:p>
            <a:pPr algn="just"/>
            <a:endParaRPr lang="ru-RU" sz="20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5266830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60400" y="463540"/>
            <a:ext cx="10998200" cy="3416320"/>
          </a:xfrm>
          <a:prstGeom prst="rect">
            <a:avLst/>
          </a:prstGeom>
        </p:spPr>
        <p:txBody>
          <a:bodyPr wrap="square">
            <a:spAutoFit/>
          </a:bodyPr>
          <a:lstStyle/>
          <a:p>
            <a:pPr algn="just"/>
            <a:r>
              <a:rPr lang="ru-RU" sz="2400" b="1" dirty="0" err="1" smtClean="0">
                <a:solidFill>
                  <a:srgbClr val="FF0000"/>
                </a:solidFill>
                <a:latin typeface="Times New Roman" pitchFamily="18" charset="0"/>
                <a:cs typeface="Times New Roman" pitchFamily="18" charset="0"/>
              </a:rPr>
              <a:t>Ҳисоб-аналитик</a:t>
            </a:r>
            <a:r>
              <a:rPr lang="ru-RU" sz="2400" dirty="0" err="1" smtClean="0">
                <a:latin typeface="Times New Roman" pitchFamily="18" charset="0"/>
                <a:cs typeface="Times New Roman" pitchFamily="18" charset="0"/>
              </a:rPr>
              <a:t> усул</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бирон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тадбирни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белгилашда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ёки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хўжаликнинг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истиқболи билан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боғлиқ тадбирларни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ишлаб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чиқишда кенг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фойдаланилади</a:t>
            </a:r>
            <a:r>
              <a:rPr lang="ru-RU" sz="2400" dirty="0" smtClean="0">
                <a:latin typeface="Times New Roman" pitchFamily="18" charset="0"/>
                <a:cs typeface="Times New Roman" pitchFamily="18" charset="0"/>
              </a:rPr>
              <a:t>.</a:t>
            </a:r>
          </a:p>
          <a:p>
            <a:pPr algn="just"/>
            <a:endParaRPr lang="ru-RU" sz="2400" dirty="0" smtClean="0">
              <a:latin typeface="Times New Roman" pitchFamily="18" charset="0"/>
              <a:cs typeface="Times New Roman" pitchFamily="18" charset="0"/>
            </a:endParaRPr>
          </a:p>
          <a:p>
            <a:pPr algn="just"/>
            <a:r>
              <a:rPr lang="ru-RU" sz="2400" b="1" dirty="0" err="1" smtClean="0">
                <a:solidFill>
                  <a:srgbClr val="FF0000"/>
                </a:solidFill>
                <a:latin typeface="Times New Roman" pitchFamily="18" charset="0"/>
                <a:cs typeface="Times New Roman" pitchFamily="18" charset="0"/>
              </a:rPr>
              <a:t>Тажриба</a:t>
            </a:r>
            <a:r>
              <a:rPr lang="ru-RU" sz="2400" b="1" dirty="0" smtClean="0">
                <a:solidFill>
                  <a:srgbClr val="FF0000"/>
                </a:solidFill>
                <a:latin typeface="Times New Roman" pitchFamily="18" charset="0"/>
                <a:cs typeface="Times New Roman" pitchFamily="18" charset="0"/>
              </a:rPr>
              <a:t> </a:t>
            </a:r>
            <a:r>
              <a:rPr lang="ru-RU" sz="2400" b="1" dirty="0" err="1" smtClean="0">
                <a:solidFill>
                  <a:srgbClr val="FF0000"/>
                </a:solidFill>
                <a:latin typeface="Times New Roman" pitchFamily="18" charset="0"/>
                <a:cs typeface="Times New Roman" pitchFamily="18" charset="0"/>
              </a:rPr>
              <a:t>усули</a:t>
            </a:r>
            <a:r>
              <a:rPr lang="ru-RU" sz="2400" dirty="0" smtClean="0">
                <a:solidFill>
                  <a:srgbClr val="FF0000"/>
                </a:solidFill>
                <a:latin typeface="Times New Roman" pitchFamily="18" charset="0"/>
                <a:cs typeface="Times New Roman" pitchFamily="18" charset="0"/>
              </a:rPr>
              <a:t> </a:t>
            </a:r>
            <a:r>
              <a:rPr lang="ru-RU" sz="2400" dirty="0" smtClean="0">
                <a:latin typeface="Times New Roman" pitchFamily="18" charset="0"/>
                <a:cs typeface="Times New Roman" pitchFamily="18" charset="0"/>
              </a:rPr>
              <a:t>норматив </a:t>
            </a:r>
            <a:r>
              <a:rPr lang="ru-RU" sz="2400" dirty="0" err="1" smtClean="0">
                <a:latin typeface="Times New Roman" pitchFamily="18" charset="0"/>
                <a:cs typeface="Times New Roman" pitchFamily="18" charset="0"/>
              </a:rPr>
              <a:t>асосда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белгиланган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меъёрий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тадбирни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ёки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бирон-бир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назарияни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кенг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миқиёсда қўллашдан олдин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кичик</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доирада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синаб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кўришдир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Агар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синов</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натижалари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амалда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ўзини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оқласа, худди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шу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шароит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бўлган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жойларда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уларни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кенг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қўллашга тавсия</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этишдир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Чунки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амалиёт-ҳақиқат мезонидир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Маълумки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бирон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бир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натижа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масалан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хўжаликнинг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фойдалилик</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даражаси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жуда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кўп</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омилларга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боғлиқ.</a:t>
            </a:r>
            <a:r>
              <a:rPr lang="ru-RU" sz="2400" dirty="0" smtClean="0">
                <a:latin typeface="Times New Roman" pitchFamily="18" charset="0"/>
                <a:cs typeface="Times New Roman" pitchFamily="18" charset="0"/>
              </a:rPr>
              <a:t> </a:t>
            </a:r>
          </a:p>
        </p:txBody>
      </p:sp>
      <p:pic>
        <p:nvPicPr>
          <p:cNvPr id="3" name="Рисунок 2"/>
          <p:cNvPicPr/>
          <p:nvPr/>
        </p:nvPicPr>
        <p:blipFill>
          <a:blip r:embed="rId2"/>
          <a:srcRect l="25559" t="46883" r="32432" b="21138"/>
          <a:stretch>
            <a:fillRect/>
          </a:stretch>
        </p:blipFill>
        <p:spPr bwMode="auto">
          <a:xfrm>
            <a:off x="1900692" y="3987045"/>
            <a:ext cx="7268707" cy="2489955"/>
          </a:xfrm>
          <a:prstGeom prst="rect">
            <a:avLst/>
          </a:prstGeom>
          <a:noFill/>
          <a:ln w="9525">
            <a:noFill/>
            <a:miter lim="800000"/>
            <a:headEnd/>
            <a:tailEnd/>
          </a:ln>
        </p:spPr>
      </p:pic>
    </p:spTree>
    <p:extLst>
      <p:ext uri="{BB962C8B-B14F-4D97-AF65-F5344CB8AC3E}">
        <p14:creationId xmlns:p14="http://schemas.microsoft.com/office/powerpoint/2010/main" val="3299055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77334" y="723901"/>
            <a:ext cx="11044766" cy="5317462"/>
          </a:xfrm>
        </p:spPr>
        <p:txBody>
          <a:bodyPr>
            <a:normAutofit/>
          </a:bodyPr>
          <a:lstStyle/>
          <a:p>
            <a:pPr algn="just"/>
            <a:r>
              <a:rPr lang="ru-RU" sz="2400" b="1" dirty="0" err="1">
                <a:solidFill>
                  <a:srgbClr val="FF0000"/>
                </a:solidFill>
                <a:latin typeface="Times New Roman" pitchFamily="18" charset="0"/>
                <a:cs typeface="Times New Roman" pitchFamily="18" charset="0"/>
              </a:rPr>
              <a:t>иқтисодий</a:t>
            </a:r>
            <a:r>
              <a:rPr lang="ru-RU" sz="2400" b="1" dirty="0">
                <a:solidFill>
                  <a:srgbClr val="FF0000"/>
                </a:solidFill>
                <a:latin typeface="Times New Roman" pitchFamily="18" charset="0"/>
                <a:cs typeface="Times New Roman" pitchFamily="18" charset="0"/>
              </a:rPr>
              <a:t>-математик</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усул</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қўлланилган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ҳолда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ҳамма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омиллар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таъсирини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миқдор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жиҳатдан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ҳисобга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олиш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имкониятини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берадиган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моделлардан</a:t>
            </a:r>
            <a:r>
              <a:rPr lang="ru-RU" sz="2400" dirty="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фойдаланилади</a:t>
            </a:r>
            <a:r>
              <a:rPr lang="ru-RU" sz="2400" dirty="0" smtClean="0">
                <a:latin typeface="Times New Roman" pitchFamily="18" charset="0"/>
                <a:cs typeface="Times New Roman" pitchFamily="18" charset="0"/>
              </a:rPr>
              <a:t>.</a:t>
            </a:r>
          </a:p>
          <a:p>
            <a:pPr algn="just"/>
            <a:r>
              <a:rPr lang="ru-RU" sz="2400" b="1" i="1" dirty="0" err="1">
                <a:solidFill>
                  <a:srgbClr val="FF0000"/>
                </a:solidFill>
                <a:latin typeface="Times New Roman" pitchFamily="18" charset="0"/>
                <a:cs typeface="Times New Roman" pitchFamily="18" charset="0"/>
              </a:rPr>
              <a:t>Иқтисодий</a:t>
            </a:r>
            <a:r>
              <a:rPr lang="ru-RU" sz="2400" b="1" i="1" dirty="0">
                <a:solidFill>
                  <a:srgbClr val="FF0000"/>
                </a:solidFill>
                <a:latin typeface="Times New Roman" pitchFamily="18" charset="0"/>
                <a:cs typeface="Times New Roman" pitchFamily="18" charset="0"/>
              </a:rPr>
              <a:t>-математик </a:t>
            </a:r>
            <a:r>
              <a:rPr lang="ru-RU" sz="2400" b="1" i="1" dirty="0" err="1">
                <a:solidFill>
                  <a:srgbClr val="FF0000"/>
                </a:solidFill>
                <a:latin typeface="Times New Roman" pitchFamily="18" charset="0"/>
                <a:cs typeface="Times New Roman" pitchFamily="18" charset="0"/>
              </a:rPr>
              <a:t>усул</a:t>
            </a:r>
            <a:r>
              <a:rPr lang="ru-RU" sz="2400" dirty="0">
                <a:solidFill>
                  <a:srgbClr val="FF0000"/>
                </a:solidFill>
                <a:latin typeface="Times New Roman" pitchFamily="18" charset="0"/>
                <a:cs typeface="Times New Roman" pitchFamily="18" charset="0"/>
              </a:rPr>
              <a:t> </a:t>
            </a:r>
            <a:r>
              <a:rPr lang="ru-RU" sz="2400" dirty="0" err="1">
                <a:latin typeface="Times New Roman" pitchFamily="18" charset="0"/>
                <a:cs typeface="Times New Roman" pitchFamily="18" charset="0"/>
              </a:rPr>
              <a:t>режанинг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энг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мақсадга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мувофиқ</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оптимал</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вариантларини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аниқлашда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иқтисодий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ташкилий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ҳамда</a:t>
            </a:r>
            <a:r>
              <a:rPr lang="ru-RU" sz="2400" dirty="0">
                <a:latin typeface="Times New Roman" pitchFamily="18" charset="0"/>
                <a:cs typeface="Times New Roman" pitchFamily="18" charset="0"/>
              </a:rPr>
              <a:t> техник </a:t>
            </a:r>
            <a:r>
              <a:rPr lang="ru-RU" sz="2400" dirty="0" err="1">
                <a:latin typeface="Times New Roman" pitchFamily="18" charset="0"/>
                <a:cs typeface="Times New Roman" pitchFamily="18" charset="0"/>
              </a:rPr>
              <a:t>жараёнларни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оптималлаштиришда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кенг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фойдаланилади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Масалан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экин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майдонларини</a:t>
            </a:r>
            <a:r>
              <a:rPr lang="ru-RU" sz="2400" dirty="0">
                <a:latin typeface="Times New Roman" pitchFamily="18" charset="0"/>
                <a:cs typeface="Times New Roman" pitchFamily="18" charset="0"/>
              </a:rPr>
              <a:t>, пода </a:t>
            </a:r>
            <a:r>
              <a:rPr lang="ru-RU" sz="2400" dirty="0" err="1">
                <a:latin typeface="Times New Roman" pitchFamily="18" charset="0"/>
                <a:cs typeface="Times New Roman" pitchFamily="18" charset="0"/>
              </a:rPr>
              <a:t>структурасини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ҳамда</a:t>
            </a:r>
            <a:r>
              <a:rPr lang="ru-RU" sz="2400" dirty="0">
                <a:latin typeface="Times New Roman" pitchFamily="18" charset="0"/>
                <a:cs typeface="Times New Roman" pitchFamily="18" charset="0"/>
              </a:rPr>
              <a:t> механизация </a:t>
            </a:r>
            <a:r>
              <a:rPr lang="ru-RU" sz="2400" dirty="0" err="1">
                <a:latin typeface="Times New Roman" pitchFamily="18" charset="0"/>
                <a:cs typeface="Times New Roman" pitchFamily="18" charset="0"/>
              </a:rPr>
              <a:t>ишларини</a:t>
            </a:r>
            <a:r>
              <a:rPr lang="ru-RU" sz="2400" dirty="0">
                <a:latin typeface="Times New Roman" pitchFamily="18" charset="0"/>
                <a:cs typeface="Times New Roman" pitchFamily="18" charset="0"/>
              </a:rPr>
              <a:t> трактор </a:t>
            </a:r>
            <a:r>
              <a:rPr lang="ru-RU" sz="2400" dirty="0" err="1">
                <a:latin typeface="Times New Roman" pitchFamily="18" charset="0"/>
                <a:cs typeface="Times New Roman" pitchFamily="18" charset="0"/>
              </a:rPr>
              <a:t>маркалари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ўртасида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тақсимлашнинг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оптимал</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йўлларини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аниқлашда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жуда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қўл</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келади</a:t>
            </a:r>
            <a:r>
              <a:rPr lang="ru-RU" sz="2400" dirty="0">
                <a:latin typeface="Times New Roman" pitchFamily="18" charset="0"/>
                <a:cs typeface="Times New Roman" pitchFamily="18" charset="0"/>
              </a:rPr>
              <a:t>. </a:t>
            </a:r>
          </a:p>
          <a:p>
            <a:pPr algn="just"/>
            <a:endParaRPr lang="ru-RU" sz="2400" dirty="0">
              <a:latin typeface="Times New Roman" pitchFamily="18" charset="0"/>
              <a:cs typeface="Times New Roman" pitchFamily="18" charset="0"/>
            </a:endParaRPr>
          </a:p>
        </p:txBody>
      </p:sp>
      <p:pic>
        <p:nvPicPr>
          <p:cNvPr id="4" name="Рисунок 3"/>
          <p:cNvPicPr/>
          <p:nvPr/>
        </p:nvPicPr>
        <p:blipFill>
          <a:blip r:embed="rId2"/>
          <a:srcRect l="69457" t="23035" r="13654" b="33875"/>
          <a:stretch>
            <a:fillRect/>
          </a:stretch>
        </p:blipFill>
        <p:spPr bwMode="auto">
          <a:xfrm>
            <a:off x="3365500" y="3979249"/>
            <a:ext cx="4343399" cy="2383451"/>
          </a:xfrm>
          <a:prstGeom prst="rect">
            <a:avLst/>
          </a:prstGeom>
          <a:noFill/>
          <a:ln w="9525">
            <a:noFill/>
            <a:miter lim="800000"/>
            <a:headEnd/>
            <a:tailEnd/>
          </a:ln>
        </p:spPr>
      </p:pic>
    </p:spTree>
    <p:extLst>
      <p:ext uri="{BB962C8B-B14F-4D97-AF65-F5344CB8AC3E}">
        <p14:creationId xmlns:p14="http://schemas.microsoft.com/office/powerpoint/2010/main" val="9668857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solidFill>
                  <a:schemeClr val="accent2">
                    <a:lumMod val="75000"/>
                  </a:schemeClr>
                </a:solidFill>
                <a:latin typeface="Times New Roman" pitchFamily="18" charset="0"/>
                <a:cs typeface="Times New Roman" pitchFamily="18" charset="0"/>
              </a:rPr>
              <a:t>3.</a:t>
            </a:r>
            <a:r>
              <a:rPr lang="ru-RU" b="1" dirty="0" smtClean="0">
                <a:solidFill>
                  <a:schemeClr val="accent2">
                    <a:lumMod val="75000"/>
                  </a:schemeClr>
                </a:solidFill>
                <a:latin typeface="Times New Roman" pitchFamily="18" charset="0"/>
                <a:cs typeface="Times New Roman" pitchFamily="18" charset="0"/>
              </a:rPr>
              <a:t> </a:t>
            </a:r>
            <a:r>
              <a:rPr lang="ru-RU" b="1" dirty="0" err="1">
                <a:solidFill>
                  <a:schemeClr val="accent2">
                    <a:lumMod val="75000"/>
                  </a:schemeClr>
                </a:solidFill>
                <a:latin typeface="Times New Roman" pitchFamily="18" charset="0"/>
                <a:cs typeface="Times New Roman" pitchFamily="18" charset="0"/>
              </a:rPr>
              <a:t>Режалаштиришнинг</a:t>
            </a:r>
            <a:r>
              <a:rPr lang="ru-RU" b="1" dirty="0">
                <a:solidFill>
                  <a:schemeClr val="accent2">
                    <a:lumMod val="75000"/>
                  </a:schemeClr>
                </a:solidFill>
                <a:latin typeface="Times New Roman" pitchFamily="18" charset="0"/>
                <a:cs typeface="Times New Roman" pitchFamily="18" charset="0"/>
              </a:rPr>
              <a:t> </a:t>
            </a:r>
            <a:r>
              <a:rPr lang="ru-RU" b="1" dirty="0" err="1">
                <a:solidFill>
                  <a:schemeClr val="accent2">
                    <a:lumMod val="75000"/>
                  </a:schemeClr>
                </a:solidFill>
                <a:latin typeface="Times New Roman" pitchFamily="18" charset="0"/>
                <a:cs typeface="Times New Roman" pitchFamily="18" charset="0"/>
              </a:rPr>
              <a:t>асосий</a:t>
            </a:r>
            <a:r>
              <a:rPr lang="ru-RU" b="1" dirty="0">
                <a:solidFill>
                  <a:schemeClr val="accent2">
                    <a:lumMod val="75000"/>
                  </a:schemeClr>
                </a:solidFill>
                <a:latin typeface="Times New Roman" pitchFamily="18" charset="0"/>
                <a:cs typeface="Times New Roman" pitchFamily="18" charset="0"/>
              </a:rPr>
              <a:t> </a:t>
            </a:r>
            <a:r>
              <a:rPr lang="ru-RU" b="1" dirty="0" err="1" smtClean="0">
                <a:solidFill>
                  <a:schemeClr val="accent2">
                    <a:lumMod val="75000"/>
                  </a:schemeClr>
                </a:solidFill>
                <a:latin typeface="Times New Roman" pitchFamily="18" charset="0"/>
                <a:cs typeface="Times New Roman" pitchFamily="18" charset="0"/>
              </a:rPr>
              <a:t>тамойиллари</a:t>
            </a:r>
            <a:r>
              <a:rPr lang="en-US" b="1" dirty="0" smtClean="0">
                <a:solidFill>
                  <a:schemeClr val="accent2">
                    <a:lumMod val="75000"/>
                  </a:schemeClr>
                </a:solidFill>
                <a:latin typeface="Times New Roman" pitchFamily="18" charset="0"/>
                <a:cs typeface="Times New Roman" pitchFamily="18" charset="0"/>
              </a:rPr>
              <a:t>:</a:t>
            </a:r>
            <a:endParaRPr lang="ru-RU" dirty="0">
              <a:solidFill>
                <a:schemeClr val="accent2">
                  <a:lumMod val="75000"/>
                </a:schemeClr>
              </a:solidFill>
              <a:latin typeface="Times New Roman" pitchFamily="18" charset="0"/>
              <a:cs typeface="Times New Roman" pitchFamily="18" charset="0"/>
            </a:endParaRPr>
          </a:p>
        </p:txBody>
      </p:sp>
      <p:sp>
        <p:nvSpPr>
          <p:cNvPr id="3" name="Объект 2"/>
          <p:cNvSpPr>
            <a:spLocks noGrp="1"/>
          </p:cNvSpPr>
          <p:nvPr>
            <p:ph idx="1"/>
          </p:nvPr>
        </p:nvSpPr>
        <p:spPr>
          <a:xfrm>
            <a:off x="804334" y="1930400"/>
            <a:ext cx="10473266" cy="4559299"/>
          </a:xfrm>
        </p:spPr>
        <p:txBody>
          <a:bodyPr>
            <a:normAutofit/>
          </a:bodyPr>
          <a:lstStyle/>
          <a:p>
            <a:pPr algn="just"/>
            <a:r>
              <a:rPr lang="ru-RU" dirty="0" err="1">
                <a:solidFill>
                  <a:schemeClr val="tx1"/>
                </a:solidFill>
                <a:latin typeface="Times New Roman" pitchFamily="18" charset="0"/>
                <a:cs typeface="Times New Roman" pitchFamily="18" charset="0"/>
              </a:rPr>
              <a:t>Қишлоқ</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хўжалиги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корхоналарида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ишлаб</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чиқаришни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ривожлантиришнинг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ижтимоий-иқтисодий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ташкилий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техникавий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технологик</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кўрсаткичлари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ўртасидаги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ўзаро</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боғлиқлик</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нисбатларни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таъминлаш</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ривожланиш</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йўллари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суръатлари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тармоқлар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бўлинмалар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такрор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ишлаб</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чиқаришнинг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асосий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бўғинлари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ўртасида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тўғри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мутаносибликни</a:t>
            </a:r>
            <a:r>
              <a:rPr lang="ru-RU" dirty="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шакллантириш</a:t>
            </a:r>
            <a:r>
              <a:rPr lang="ru-RU" dirty="0" smtClean="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жараёнига</a:t>
            </a:r>
            <a:r>
              <a:rPr lang="ru-RU"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режалаштириш</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деб</a:t>
            </a:r>
            <a:r>
              <a:rPr lang="ru-RU" dirty="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аталади</a:t>
            </a:r>
            <a:r>
              <a:rPr lang="en-US" dirty="0" smtClean="0">
                <a:solidFill>
                  <a:schemeClr val="tx1"/>
                </a:solidFill>
                <a:latin typeface="Times New Roman" pitchFamily="18" charset="0"/>
                <a:cs typeface="Times New Roman" pitchFamily="18" charset="0"/>
              </a:rPr>
              <a:t>.</a:t>
            </a:r>
          </a:p>
          <a:p>
            <a:pPr algn="just"/>
            <a:r>
              <a:rPr lang="ru-RU" dirty="0" err="1">
                <a:solidFill>
                  <a:schemeClr val="tx1"/>
                </a:solidFill>
                <a:latin typeface="Times New Roman" pitchFamily="18" charset="0"/>
                <a:cs typeface="Times New Roman" pitchFamily="18" charset="0"/>
              </a:rPr>
              <a:t>Режалаштиришнинг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яна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бир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му</a:t>
            </a:r>
            <a:r>
              <a:rPr lang="uz-Cyrl-UZ" dirty="0">
                <a:solidFill>
                  <a:schemeClr val="tx1"/>
                </a:solidFill>
                <a:latin typeface="Times New Roman" pitchFamily="18" charset="0"/>
                <a:cs typeface="Times New Roman" pitchFamily="18" charset="0"/>
              </a:rPr>
              <a:t>ҳ</a:t>
            </a:r>
            <a:r>
              <a:rPr lang="ru-RU" dirty="0">
                <a:solidFill>
                  <a:schemeClr val="tx1"/>
                </a:solidFill>
                <a:latin typeface="Times New Roman" pitchFamily="18" charset="0"/>
                <a:cs typeface="Times New Roman" pitchFamily="18" charset="0"/>
              </a:rPr>
              <a:t>им </a:t>
            </a:r>
            <a:r>
              <a:rPr lang="ru-RU" dirty="0" err="1">
                <a:solidFill>
                  <a:schemeClr val="tx1"/>
                </a:solidFill>
                <a:latin typeface="Times New Roman" pitchFamily="18" charset="0"/>
                <a:cs typeface="Times New Roman" pitchFamily="18" charset="0"/>
              </a:rPr>
              <a:t>тамойили</a:t>
            </a:r>
            <a:r>
              <a:rPr lang="ru-RU"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илмийлик</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бўлиб</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аввало</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тайёрланаётган</a:t>
            </a:r>
            <a:r>
              <a:rPr lang="ru-RU" dirty="0">
                <a:solidFill>
                  <a:schemeClr val="tx1"/>
                </a:solidFill>
                <a:latin typeface="Times New Roman" pitchFamily="18" charset="0"/>
                <a:cs typeface="Times New Roman" pitchFamily="18" charset="0"/>
              </a:rPr>
              <a:t> </a:t>
            </a:r>
            <a:r>
              <a:rPr lang="uz-Cyrl-UZ" dirty="0">
                <a:solidFill>
                  <a:schemeClr val="tx1"/>
                </a:solidFill>
                <a:latin typeface="Times New Roman" pitchFamily="18" charset="0"/>
                <a:cs typeface="Times New Roman" pitchFamily="18" charset="0"/>
              </a:rPr>
              <a:t>р</a:t>
            </a:r>
            <a:r>
              <a:rPr lang="ru-RU" dirty="0" err="1">
                <a:solidFill>
                  <a:schemeClr val="tx1"/>
                </a:solidFill>
                <a:latin typeface="Times New Roman" pitchFamily="18" charset="0"/>
                <a:cs typeface="Times New Roman" pitchFamily="18" charset="0"/>
              </a:rPr>
              <a:t>ежалар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бажарилиши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учун</a:t>
            </a:r>
            <a:r>
              <a:rPr lang="ru-RU" dirty="0">
                <a:solidFill>
                  <a:schemeClr val="tx1"/>
                </a:solidFill>
                <a:latin typeface="Times New Roman" pitchFamily="18" charset="0"/>
                <a:cs typeface="Times New Roman" pitchFamily="18" charset="0"/>
              </a:rPr>
              <a:t> улар </a:t>
            </a:r>
            <a:r>
              <a:rPr lang="ru-RU" b="1" i="1" dirty="0" err="1">
                <a:solidFill>
                  <a:schemeClr val="tx1"/>
                </a:solidFill>
                <a:latin typeface="Times New Roman" pitchFamily="18" charset="0"/>
                <a:cs typeface="Times New Roman" pitchFamily="18" charset="0"/>
              </a:rPr>
              <a:t>илмий</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жиҳатдан</a:t>
            </a:r>
            <a:r>
              <a:rPr lang="ru-RU" b="1" i="1" dirty="0">
                <a:solidFill>
                  <a:schemeClr val="tx1"/>
                </a:solidFill>
                <a:latin typeface="Times New Roman" pitchFamily="18" charset="0"/>
                <a:cs typeface="Times New Roman" pitchFamily="18" charset="0"/>
              </a:rPr>
              <a:t> </a:t>
            </a:r>
            <a:r>
              <a:rPr lang="ru-RU" b="1" i="1" dirty="0" err="1">
                <a:solidFill>
                  <a:schemeClr val="tx1"/>
                </a:solidFill>
                <a:latin typeface="Times New Roman" pitchFamily="18" charset="0"/>
                <a:cs typeface="Times New Roman" pitchFamily="18" charset="0"/>
              </a:rPr>
              <a:t>асосланган</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бўлиши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керак</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Режалар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жамиятни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ишлаб</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чиқаришни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ривожлантиришнинг</a:t>
            </a:r>
            <a:r>
              <a:rPr lang="ru-RU" dirty="0">
                <a:solidFill>
                  <a:schemeClr val="tx1"/>
                </a:solidFill>
                <a:latin typeface="Times New Roman" pitchFamily="18" charset="0"/>
                <a:cs typeface="Times New Roman" pitchFamily="18" charset="0"/>
              </a:rPr>
              <a:t> объектив </a:t>
            </a:r>
            <a:r>
              <a:rPr lang="ru-RU" dirty="0" err="1">
                <a:solidFill>
                  <a:schemeClr val="tx1"/>
                </a:solidFill>
                <a:latin typeface="Times New Roman" pitchFamily="18" charset="0"/>
                <a:cs typeface="Times New Roman" pitchFamily="18" charset="0"/>
              </a:rPr>
              <a:t>иқтисодий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қонунлари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қонуниятларига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мос</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келиши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фан</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техниканинг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энг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сўнгги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ютуқларига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табиий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ра</a:t>
            </a:r>
            <a:r>
              <a:rPr lang="uz-Cyrl-UZ" dirty="0">
                <a:solidFill>
                  <a:schemeClr val="tx1"/>
                </a:solidFill>
                <a:latin typeface="Times New Roman" pitchFamily="18" charset="0"/>
                <a:cs typeface="Times New Roman" pitchFamily="18" charset="0"/>
              </a:rPr>
              <a:t>қ</a:t>
            </a:r>
            <a:r>
              <a:rPr lang="ru-RU" dirty="0" err="1">
                <a:solidFill>
                  <a:schemeClr val="tx1"/>
                </a:solidFill>
                <a:latin typeface="Times New Roman" pitchFamily="18" charset="0"/>
                <a:cs typeface="Times New Roman" pitchFamily="18" charset="0"/>
              </a:rPr>
              <a:t>обатчилик</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бозор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талабларини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ҳисобга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олишга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иқтисодий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маҳаллий</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шарт-шароитларга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илғорлар</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тажрибаларига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таяниши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корхонанинг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мавжуд</a:t>
            </a:r>
            <a:r>
              <a:rPr lang="ru-RU" dirty="0">
                <a:solidFill>
                  <a:schemeClr val="tx1"/>
                </a:solidFill>
                <a:latin typeface="Times New Roman" pitchFamily="18" charset="0"/>
                <a:cs typeface="Times New Roman" pitchFamily="18" charset="0"/>
              </a:rPr>
              <a:t> ресурс </a:t>
            </a:r>
            <a:r>
              <a:rPr lang="ru-RU" dirty="0" err="1">
                <a:solidFill>
                  <a:schemeClr val="tx1"/>
                </a:solidFill>
                <a:latin typeface="Times New Roman" pitchFamily="18" charset="0"/>
                <a:cs typeface="Times New Roman" pitchFamily="18" charset="0"/>
              </a:rPr>
              <a:t>салоҳиятига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асосланиши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лозим</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Режалаштиришнинг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илмийлиги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жонли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меҳнат</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ва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маҳсулотга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айланган</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меҳнат</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харажатларининг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энг</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кам</a:t>
            </a:r>
            <a:r>
              <a:rPr lang="ru-RU" dirty="0">
                <a:solidFill>
                  <a:schemeClr val="tx1"/>
                </a:solidFill>
                <a:latin typeface="Times New Roman" pitchFamily="18" charset="0"/>
                <a:cs typeface="Times New Roman" pitchFamily="18" charset="0"/>
              </a:rPr>
              <a:t> ми</a:t>
            </a:r>
            <a:r>
              <a:rPr lang="uz-Cyrl-UZ" dirty="0">
                <a:solidFill>
                  <a:schemeClr val="tx1"/>
                </a:solidFill>
                <a:latin typeface="Times New Roman" pitchFamily="18" charset="0"/>
                <a:cs typeface="Times New Roman" pitchFamily="18" charset="0"/>
              </a:rPr>
              <a:t>қ</a:t>
            </a:r>
            <a:r>
              <a:rPr lang="ru-RU" dirty="0" err="1">
                <a:solidFill>
                  <a:schemeClr val="tx1"/>
                </a:solidFill>
                <a:latin typeface="Times New Roman" pitchFamily="18" charset="0"/>
                <a:cs typeface="Times New Roman" pitchFamily="18" charset="0"/>
              </a:rPr>
              <a:t>дорида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иложи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борича</a:t>
            </a:r>
            <a:r>
              <a:rPr lang="ru-RU" dirty="0">
                <a:solidFill>
                  <a:schemeClr val="tx1"/>
                </a:solidFill>
                <a:latin typeface="Times New Roman" pitchFamily="18" charset="0"/>
                <a:cs typeface="Times New Roman" pitchFamily="18" charset="0"/>
              </a:rPr>
              <a:t> ю</a:t>
            </a:r>
            <a:r>
              <a:rPr lang="uz-Cyrl-UZ" dirty="0">
                <a:solidFill>
                  <a:schemeClr val="tx1"/>
                </a:solidFill>
                <a:latin typeface="Times New Roman" pitchFamily="18" charset="0"/>
                <a:cs typeface="Times New Roman" pitchFamily="18" charset="0"/>
              </a:rPr>
              <a:t>қ</a:t>
            </a:r>
            <a:r>
              <a:rPr lang="ru-RU" dirty="0">
                <a:solidFill>
                  <a:schemeClr val="tx1"/>
                </a:solidFill>
                <a:latin typeface="Times New Roman" pitchFamily="18" charset="0"/>
                <a:cs typeface="Times New Roman" pitchFamily="18" charset="0"/>
              </a:rPr>
              <a:t>ори </a:t>
            </a:r>
            <a:r>
              <a:rPr lang="ru-RU" dirty="0" err="1">
                <a:solidFill>
                  <a:schemeClr val="tx1"/>
                </a:solidFill>
                <a:latin typeface="Times New Roman" pitchFamily="18" charset="0"/>
                <a:cs typeface="Times New Roman" pitchFamily="18" charset="0"/>
              </a:rPr>
              <a:t>натижаларга</a:t>
            </a:r>
            <a:r>
              <a:rPr lang="ru-RU" dirty="0">
                <a:solidFill>
                  <a:schemeClr val="tx1"/>
                </a:solidFill>
                <a:latin typeface="Times New Roman" pitchFamily="18" charset="0"/>
                <a:cs typeface="Times New Roman" pitchFamily="18" charset="0"/>
              </a:rPr>
              <a:t> </a:t>
            </a:r>
            <a:r>
              <a:rPr lang="uz-Cyrl-UZ" dirty="0">
                <a:solidFill>
                  <a:schemeClr val="tx1"/>
                </a:solidFill>
                <a:latin typeface="Times New Roman" pitchFamily="18" charset="0"/>
                <a:cs typeface="Times New Roman" pitchFamily="18" charset="0"/>
              </a:rPr>
              <a:t>э</a:t>
            </a:r>
            <a:r>
              <a:rPr lang="ru-RU" dirty="0" err="1">
                <a:solidFill>
                  <a:schemeClr val="tx1"/>
                </a:solidFill>
                <a:latin typeface="Times New Roman" pitchFamily="18" charset="0"/>
                <a:cs typeface="Times New Roman" pitchFamily="18" charset="0"/>
              </a:rPr>
              <a:t>ришишга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шунингдек</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корхона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ходимлари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манфаатдорлигини</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оширишга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кўмаклашади</a:t>
            </a:r>
            <a:r>
              <a:rPr lang="ru-RU" dirty="0">
                <a:solidFill>
                  <a:schemeClr val="tx1"/>
                </a:solidFill>
                <a:latin typeface="Times New Roman" pitchFamily="18" charset="0"/>
                <a:cs typeface="Times New Roman" pitchFamily="18" charset="0"/>
              </a:rPr>
              <a:t>.</a:t>
            </a:r>
          </a:p>
          <a:p>
            <a:pPr algn="just"/>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7091639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57200" y="467648"/>
            <a:ext cx="11061700" cy="4401205"/>
          </a:xfrm>
          <a:prstGeom prst="rect">
            <a:avLst/>
          </a:prstGeom>
        </p:spPr>
        <p:txBody>
          <a:bodyPr wrap="square">
            <a:spAutoFit/>
          </a:bodyPr>
          <a:lstStyle/>
          <a:p>
            <a:r>
              <a:rPr lang="uz-Cyrl-UZ" sz="2000" b="1" i="1" dirty="0" smtClean="0">
                <a:solidFill>
                  <a:srgbClr val="FF0000"/>
                </a:solidFill>
                <a:latin typeface="Times New Roman" pitchFamily="18" charset="0"/>
                <a:cs typeface="Times New Roman" pitchFamily="18" charset="0"/>
              </a:rPr>
              <a:t>Комплекслилик</a:t>
            </a:r>
            <a:r>
              <a:rPr lang="uz-Cyrl-UZ" sz="2000" dirty="0" smtClean="0">
                <a:latin typeface="Times New Roman" pitchFamily="18" charset="0"/>
                <a:cs typeface="Times New Roman" pitchFamily="18" charset="0"/>
              </a:rPr>
              <a:t> тамойили ишлаб чиқаришни, биринчидан, замон ва маконда, иккинчидан, ишлаб чиқаришни бошқаришнинг горизонтал ва вертикалида, учинчидан, ишлаб чиқаришнинг ресурс асосларини таъминлашда, тўртинчидан, ишлаб чиқаришдаги “тор жойларни” ҳисобга олиш ва уларни йўқотиш чора-тадбиралрида, бешинчидан, ходимларнинг ўз меҳнатлари натижасидан моддий ва маънавий қониишида, олтинчидан, корхонанинг мўлжалланаётган даромад ёки фойда олишини амалга оширишни кўзда тутади.</a:t>
            </a:r>
            <a:endParaRPr lang="en-US" sz="2000" dirty="0" smtClean="0">
              <a:latin typeface="Times New Roman" pitchFamily="18" charset="0"/>
              <a:cs typeface="Times New Roman" pitchFamily="18" charset="0"/>
            </a:endParaRPr>
          </a:p>
          <a:p>
            <a:r>
              <a:rPr lang="uz-Cyrl-UZ" sz="2000" b="1" i="1" dirty="0" smtClean="0">
                <a:solidFill>
                  <a:srgbClr val="FF0000"/>
                </a:solidFill>
                <a:latin typeface="Times New Roman" pitchFamily="18" charset="0"/>
                <a:cs typeface="Times New Roman" pitchFamily="18" charset="0"/>
              </a:rPr>
              <a:t>Пропортционаллик</a:t>
            </a:r>
            <a:r>
              <a:rPr lang="uz-Cyrl-UZ" sz="2000" dirty="0" smtClean="0">
                <a:solidFill>
                  <a:srgbClr val="FF0000"/>
                </a:solidFill>
                <a:latin typeface="Times New Roman" pitchFamily="18" charset="0"/>
                <a:cs typeface="Times New Roman" pitchFamily="18" charset="0"/>
              </a:rPr>
              <a:t> н</a:t>
            </a:r>
            <a:r>
              <a:rPr lang="uz-Cyrl-UZ" sz="2000" dirty="0" smtClean="0">
                <a:latin typeface="Times New Roman" pitchFamily="18" charset="0"/>
                <a:cs typeface="Times New Roman" pitchFamily="18" charset="0"/>
              </a:rPr>
              <a:t>афаат ишлаб чиқаришни режалаштиришда, балки ишлаб чиқаришни бошқаришда ҳам муҳим аҳамият касб етади. Зарур пропортцияларга амал қилиш ишлаб чиқариш воситалари ва ишчи кучининг цехлар ва иш жойлари бўйича ҳамда ишлаб чиқариш босқичларида тўғри тақсимланишига ва улардан тўғри фойдаланишга кўмаклашади. Пропортцияларга амал қилмаслик эса, аксинча, ишлаб чиқаришнинг баъзи участкаларда кучайиб, бошқаларида пасайишига, яъни диспропортцияларнинг вужудга келишига ҳамда корхоналарнинг норитмик тарзда фаолият юритишига сабаб бўлади. Зарурий пропортционалликни таъминлашда ишлаб чиқаришни ташкил этишни техник-иқтисодий нормалаштириш катта рол ўйнайди.</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805944735"/>
      </p:ext>
    </p:extLst>
  </p:cSld>
  <p:clrMapOvr>
    <a:masterClrMapping/>
  </p:clrMapOvr>
</p:sld>
</file>

<file path=ppt/theme/theme1.xml><?xml version="1.0" encoding="utf-8"?>
<a:theme xmlns:a="http://schemas.openxmlformats.org/drawingml/2006/main" name="Грань">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205</TotalTime>
  <Words>1526</Words>
  <Application>Microsoft Office PowerPoint</Application>
  <PresentationFormat>Произвольный</PresentationFormat>
  <Paragraphs>60</Paragraphs>
  <Slides>22</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Грань</vt:lpstr>
      <vt:lpstr>1-МАВЗУ.  КЎП ТАРМОҚЛИ ФЕРМЕР ХЎЖАЛИГИ ФАОЛИЯТИНИ БАҲОЛАШ ВА БИЗНЕС РЕЖАЛАШТИРИШ” ФАНИНИНГ ПРЕДМЕТИ, МАҚСАДИ, ВАЗИФАСИ ВА ЎРГАНИШ УСУЛЛАРИ  </vt:lpstr>
      <vt:lpstr>Режа:</vt:lpstr>
      <vt:lpstr>Фанининг  предмети ҳамда мақсад ва вазифалари</vt:lpstr>
      <vt:lpstr>Презентация PowerPoint</vt:lpstr>
      <vt:lpstr>Қўйилган мақсаддан келиб чиқиб қуйидаги асосий вазифалар ечимининг назарий, услубий асосларини ўргатиш лозим:  </vt:lpstr>
      <vt:lpstr>Презентация PowerPoint</vt:lpstr>
      <vt:lpstr>2. Фаннинг ўрганиш ва тадқиқот усуллари </vt:lpstr>
      <vt:lpstr> Бошқа фанлар каби «Кўп тармоқли фермер хўжалиги фаолиятини боҳолаш ва бизнес  режалаштири» фанининг услубий асосини илмий тафаккурнинг диалектика усули ташкил этади.</vt:lpstr>
      <vt:lpstr>Презентация PowerPoint</vt:lpstr>
      <vt:lpstr> Иқтисодий тадқиқот айрим далиллардан иқтисодий назарияга қараб ҳаракат қилганда индуктив усулни, назариядан айрим далилларга қараб ҳаракат қилганда дедуктив усулни ифода қилади. </vt:lpstr>
      <vt:lpstr>Позитив усулда ҳақиқий маълумотлар ва далиллар ўрганилиб маълум хулосалар чиқарилади. Масалан, позитив усул орқали фермер хўжаликларида кейинги йил режа кўрсаткичлари шаклланишига таъсири аниқланади. </vt:lpstr>
      <vt:lpstr>Баланс усули режалаштиришнинг энг асосий усули бўлиб, ер ресурслари, меҳнат ресурслари, энергетик ресурслар, материал ресурслар ва молиявий ресурслар балансларини тузиш орқали режанинг айрим бўлимлари ва кўрсаткичлари ўртасида мувофиқлик ҳамда муттаносиблик таъминланади. </vt:lpstr>
      <vt:lpstr>Норматив – бу, нисбий катталик бўлиб, асосан фоизлар ёки коэффитциентлар ёрдамида акс эттирилади. У меҳнат воситалари ва предметларидан фойдаланиш даражасини, уларнинг ҳар бир майдон бирлиги, оғирлик бирлиги, ҳажм бирлигига сарфланишини тавсифлаб беради. Масалан, асосий фондларнинг бирлик қийматига маҳсулот ишлаб чиқариш (фонд қайтими), сутнинг мойлилик, винонинг спиртлилик даражаси (фоизларда), автомашинанинг босиб ўтган йўли, автомобил шинасининг эксплуататцияси ва ҳоказо</vt:lpstr>
      <vt:lpstr>Норма ва нормативлар қуйидаги асосий гуруҳлар асосида ишлаб чиқилади:</vt:lpstr>
      <vt:lpstr>Презентация PowerPoint</vt:lpstr>
      <vt:lpstr>Презентация PowerPoint</vt:lpstr>
      <vt:lpstr>Далилларни йиғиш :</vt:lpstr>
      <vt:lpstr>  Далилларни кенг қамровли таҳлил этиш учун иқтисодий тадқиқотнинг турли усулларидан фойдаланилади. Уларнинг ичида энг кўп статистик, иқтисодий-математик, монографик, тажриба усулларидан фойдаланилади.</vt:lpstr>
      <vt:lpstr>Презентация PowerPoint</vt:lpstr>
      <vt:lpstr>Презентация PowerPoint</vt:lpstr>
      <vt:lpstr>3. Режалаштиришнинг асосий тамойиллари:</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КЎП ТАРМОҚЛИ ФЕРМЕР ХЎЖАЛИГИ ФАОЛИЯТИНИ БАҲОЛАШ ВА БИЗНЕС РЕЖАЛАШТИРИШ” ФАНИНИНГ ПРЕДМЕТИ, МАҚСАДИ, ВАЗИФАСИ ВА ЎРГАНИШ УСУЛЛАРИ</dc:title>
  <dc:creator>Пользователь</dc:creator>
  <cp:lastModifiedBy>Komp</cp:lastModifiedBy>
  <cp:revision>17</cp:revision>
  <dcterms:created xsi:type="dcterms:W3CDTF">2021-04-12T11:25:27Z</dcterms:created>
  <dcterms:modified xsi:type="dcterms:W3CDTF">2021-04-15T05:40:58Z</dcterms:modified>
</cp:coreProperties>
</file>