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73" d="100"/>
          <a:sy n="73" d="100"/>
        </p:scale>
        <p:origin x="-624"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pPr/>
              <a:t>4/14/2021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pPr/>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pPr/>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pPr/>
              <a:t>4/14/2021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rot="21420000">
            <a:off x="788170" y="894476"/>
            <a:ext cx="9755187" cy="2766528"/>
          </a:xfrm>
        </p:spPr>
        <p:txBody>
          <a:bodyPr>
            <a:noAutofit/>
          </a:bodyPr>
          <a:lstStyle/>
          <a:p>
            <a:pPr algn="ctr"/>
            <a:r>
              <a:rPr lang="ru-RU" sz="4000" b="1" dirty="0">
                <a:latin typeface="Times New Roman" panose="02020603050405020304" pitchFamily="18" charset="0"/>
                <a:cs typeface="Times New Roman" panose="02020603050405020304" pitchFamily="18" charset="0"/>
              </a:rPr>
              <a:t>3-МАВЗУ. ЕР  РЕСУРСЛАРИДАН ФОЙДАЛАНИШ ВА ИШЛАБ ЧИҚАРИРИШИНИ ИНТЕПСИВЛАШТИРИШНИ БАҲОЛАШ.</a:t>
            </a:r>
          </a:p>
        </p:txBody>
      </p:sp>
    </p:spTree>
    <p:extLst>
      <p:ext uri="{BB962C8B-B14F-4D97-AF65-F5344CB8AC3E}">
        <p14:creationId xmlns:p14="http://schemas.microsoft.com/office/powerpoint/2010/main" xmlns="" val="4140605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3600" b="1" dirty="0">
                <a:latin typeface="Times New Roman" panose="02020603050405020304" pitchFamily="18" charset="0"/>
                <a:cs typeface="Times New Roman" panose="02020603050405020304" pitchFamily="18" charset="0"/>
              </a:rPr>
              <a:t>3-МАВЗУ. ЕР  РЕСУРСЛАРИДАН ФОЙДАЛАНИШ ВА ИШЛАБ ЧИҚАРИРИШИНИ ИНТЕПСИВЛАШТИРИШНИ БАҲОЛАШ.</a:t>
            </a:r>
            <a:r>
              <a:rPr lang="ru-RU" dirty="0"/>
              <a:t/>
            </a:r>
            <a:br>
              <a:rPr lang="ru-RU" dirty="0"/>
            </a:br>
            <a:endParaRPr lang="ru-RU" dirty="0"/>
          </a:p>
        </p:txBody>
      </p:sp>
      <p:sp>
        <p:nvSpPr>
          <p:cNvPr id="3" name="Объект 2"/>
          <p:cNvSpPr>
            <a:spLocks noGrp="1"/>
          </p:cNvSpPr>
          <p:nvPr>
            <p:ph sz="quarter" idx="13"/>
          </p:nvPr>
        </p:nvSpPr>
        <p:spPr>
          <a:xfrm>
            <a:off x="685801" y="1837765"/>
            <a:ext cx="10394707" cy="3311189"/>
          </a:xfrm>
        </p:spPr>
        <p:txBody>
          <a:bodyPr>
            <a:normAutofit fontScale="92500" lnSpcReduction="10000"/>
          </a:bodyPr>
          <a:lstStyle/>
          <a:p>
            <a:endParaRPr lang="ru-RU" dirty="0"/>
          </a:p>
          <a:p>
            <a:pPr marL="0" indent="0" algn="just">
              <a:buNone/>
            </a:pPr>
            <a:r>
              <a:rPr lang="ru-RU" dirty="0">
                <a:latin typeface="Times New Roman" panose="02020603050405020304" pitchFamily="18" charset="0"/>
                <a:cs typeface="Times New Roman" panose="02020603050405020304" pitchFamily="18" charset="0"/>
              </a:rPr>
              <a:t>1</a:t>
            </a:r>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Ердан</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баҳолаш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кўрсаткичлари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усуллари</a:t>
            </a:r>
            <a:r>
              <a:rPr lang="ru-RU" dirty="0">
                <a:latin typeface="Times New Roman" panose="02020603050405020304" pitchFamily="18" charset="0"/>
                <a:cs typeface="Times New Roman" panose="02020603050405020304" pitchFamily="18" charset="0"/>
              </a:rPr>
              <a:t>. </a:t>
            </a:r>
          </a:p>
          <a:p>
            <a:pPr marL="0" indent="0" algn="just">
              <a:buNone/>
            </a:pPr>
            <a:r>
              <a:rPr lang="ru-RU" dirty="0">
                <a:latin typeface="Times New Roman" panose="02020603050405020304" pitchFamily="18" charset="0"/>
                <a:cs typeface="Times New Roman" panose="02020603050405020304" pitchFamily="18" charset="0"/>
              </a:rPr>
              <a:t>2</a:t>
            </a:r>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Ер </a:t>
            </a:r>
            <a:r>
              <a:rPr lang="ru-RU" dirty="0" err="1">
                <a:latin typeface="Times New Roman" panose="02020603050405020304" pitchFamily="18" charset="0"/>
                <a:cs typeface="Times New Roman" panose="02020603050405020304" pitchFamily="18" charset="0"/>
              </a:rPr>
              <a:t>учаскалари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таркиби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майдонлари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структурасини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баҳолаш</a:t>
            </a:r>
            <a:r>
              <a:rPr lang="ru-RU" dirty="0">
                <a:latin typeface="Times New Roman" panose="02020603050405020304" pitchFamily="18" charset="0"/>
                <a:cs typeface="Times New Roman" panose="02020603050405020304" pitchFamily="18" charset="0"/>
              </a:rPr>
              <a:t>.    </a:t>
            </a:r>
          </a:p>
          <a:p>
            <a:pPr marL="0" indent="0" algn="just">
              <a:buNone/>
            </a:pPr>
            <a:r>
              <a:rPr lang="ru-RU" dirty="0">
                <a:latin typeface="Times New Roman" panose="02020603050405020304" pitchFamily="18" charset="0"/>
                <a:cs typeface="Times New Roman" panose="02020603050405020304" pitchFamily="18" charset="0"/>
              </a:rPr>
              <a:t>3</a:t>
            </a:r>
            <a:r>
              <a:rPr lang="ru-RU"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Қишлоқ</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хўжалигида</a:t>
            </a:r>
            <a:r>
              <a:rPr lang="ru-RU" dirty="0">
                <a:latin typeface="Times New Roman" panose="02020603050405020304" pitchFamily="18" charset="0"/>
                <a:cs typeface="Times New Roman" panose="02020603050405020304" pitchFamily="18" charset="0"/>
              </a:rPr>
              <a:t> ер </a:t>
            </a:r>
            <a:r>
              <a:rPr lang="ru-RU" dirty="0" err="1">
                <a:latin typeface="Times New Roman" panose="02020603050405020304" pitchFamily="18" charset="0"/>
                <a:cs typeface="Times New Roman" panose="02020603050405020304" pitchFamily="18" charset="0"/>
              </a:rPr>
              <a:t>солиғи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иқтисодий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самарадорлиги</a:t>
            </a:r>
            <a:endParaRPr lang="ru-RU"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a:p>
            <a:pPr marL="0" indent="0">
              <a:buNone/>
            </a:pPr>
            <a:r>
              <a:rPr lang="ru-RU" b="1" dirty="0" err="1">
                <a:latin typeface="Times New Roman" panose="02020603050405020304" pitchFamily="18" charset="0"/>
                <a:cs typeface="Times New Roman" panose="02020603050405020304" pitchFamily="18" charset="0"/>
              </a:rPr>
              <a:t>Қўлланиладиган</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педогогик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технологиялар</a:t>
            </a:r>
            <a:r>
              <a:rPr lang="ru-RU" b="1"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Маъруза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ақлий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ҳужум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намойиш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этиш</a:t>
            </a:r>
            <a:endParaRPr lang="ru-RU"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41281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0"/>
            <a:ext cx="10396882" cy="949817"/>
          </a:xfrm>
        </p:spPr>
        <p:txBody>
          <a:bodyPr>
            <a:noAutofit/>
          </a:bodyPr>
          <a:lstStyle/>
          <a:p>
            <a:pPr algn="ctr"/>
            <a:r>
              <a:rPr lang="ru-RU" sz="3000" dirty="0">
                <a:latin typeface="Times New Roman" panose="02020603050405020304" pitchFamily="18" charset="0"/>
                <a:cs typeface="Times New Roman" panose="02020603050405020304" pitchFamily="18" charset="0"/>
              </a:rPr>
              <a:t>1.Ердан </a:t>
            </a:r>
            <a:r>
              <a:rPr lang="ru-RU" sz="3000" dirty="0" err="1">
                <a:latin typeface="Times New Roman" panose="02020603050405020304" pitchFamily="18" charset="0"/>
                <a:cs typeface="Times New Roman" panose="02020603050405020304" pitchFamily="18" charset="0"/>
              </a:rPr>
              <a:t>фойдаланишни</a:t>
            </a:r>
            <a:r>
              <a:rPr lang="ru-RU" sz="3000" dirty="0">
                <a:latin typeface="Times New Roman" panose="02020603050405020304" pitchFamily="18" charset="0"/>
                <a:cs typeface="Times New Roman" panose="02020603050405020304" pitchFamily="18" charset="0"/>
              </a:rPr>
              <a:t> </a:t>
            </a:r>
            <a:r>
              <a:rPr lang="ru-RU" sz="3000" dirty="0" err="1">
                <a:latin typeface="Times New Roman" panose="02020603050405020304" pitchFamily="18" charset="0"/>
                <a:cs typeface="Times New Roman" panose="02020603050405020304" pitchFamily="18" charset="0"/>
              </a:rPr>
              <a:t>баҳолаш</a:t>
            </a:r>
            <a:r>
              <a:rPr lang="ru-RU" sz="3000" dirty="0">
                <a:latin typeface="Times New Roman" panose="02020603050405020304" pitchFamily="18" charset="0"/>
                <a:cs typeface="Times New Roman" panose="02020603050405020304" pitchFamily="18" charset="0"/>
              </a:rPr>
              <a:t> </a:t>
            </a:r>
            <a:r>
              <a:rPr lang="ru-RU" sz="3000" dirty="0" err="1">
                <a:latin typeface="Times New Roman" panose="02020603050405020304" pitchFamily="18" charset="0"/>
                <a:cs typeface="Times New Roman" panose="02020603050405020304" pitchFamily="18" charset="0"/>
              </a:rPr>
              <a:t>кўрсаткичлари</a:t>
            </a:r>
            <a:r>
              <a:rPr lang="ru-RU" sz="3000" dirty="0">
                <a:latin typeface="Times New Roman" panose="02020603050405020304" pitchFamily="18" charset="0"/>
                <a:cs typeface="Times New Roman" panose="02020603050405020304" pitchFamily="18" charset="0"/>
              </a:rPr>
              <a:t> </a:t>
            </a:r>
            <a:r>
              <a:rPr lang="ru-RU" sz="3000" dirty="0" err="1">
                <a:latin typeface="Times New Roman" panose="02020603050405020304" pitchFamily="18" charset="0"/>
                <a:cs typeface="Times New Roman" panose="02020603050405020304" pitchFamily="18" charset="0"/>
              </a:rPr>
              <a:t>ва</a:t>
            </a:r>
            <a:r>
              <a:rPr lang="ru-RU" sz="3000" dirty="0">
                <a:latin typeface="Times New Roman" panose="02020603050405020304" pitchFamily="18" charset="0"/>
                <a:cs typeface="Times New Roman" panose="02020603050405020304" pitchFamily="18" charset="0"/>
              </a:rPr>
              <a:t> </a:t>
            </a:r>
            <a:r>
              <a:rPr lang="ru-RU" sz="3000" dirty="0" err="1">
                <a:latin typeface="Times New Roman" panose="02020603050405020304" pitchFamily="18" charset="0"/>
                <a:cs typeface="Times New Roman" panose="02020603050405020304" pitchFamily="18" charset="0"/>
              </a:rPr>
              <a:t>усуллари</a:t>
            </a:r>
            <a:r>
              <a:rPr lang="ru-RU" sz="3000" dirty="0">
                <a:latin typeface="Times New Roman" panose="02020603050405020304" pitchFamily="18" charset="0"/>
                <a:cs typeface="Times New Roman" panose="02020603050405020304" pitchFamily="18" charset="0"/>
              </a:rPr>
              <a:t>. </a:t>
            </a:r>
          </a:p>
        </p:txBody>
      </p:sp>
      <p:sp>
        <p:nvSpPr>
          <p:cNvPr id="6" name="Прямоугольник 5"/>
          <p:cNvSpPr/>
          <p:nvPr/>
        </p:nvSpPr>
        <p:spPr>
          <a:xfrm>
            <a:off x="998525" y="882888"/>
            <a:ext cx="10084157" cy="4801314"/>
          </a:xfrm>
          <a:prstGeom prst="rect">
            <a:avLst/>
          </a:prstGeom>
        </p:spPr>
        <p:txBody>
          <a:bodyPr wrap="square">
            <a:spAutoFit/>
          </a:bodyPr>
          <a:lstStyle/>
          <a:p>
            <a:pPr indent="450215" algn="just">
              <a:spcAft>
                <a:spcPts val="0"/>
              </a:spcAft>
              <a:tabLst>
                <a:tab pos="2098040" algn="l"/>
              </a:tabLst>
            </a:pPr>
            <a:r>
              <a:rPr lang="uz-Cyrl-UZ" dirty="0">
                <a:latin typeface="Times New Roman" panose="02020603050405020304" pitchFamily="18" charset="0"/>
                <a:ea typeface="Times New Roman" panose="02020603050405020304" pitchFamily="18" charset="0"/>
              </a:rPr>
              <a:t>Қишлоқ хўжалигида ер ишлаб чиқаришнинг асосий воситаси ҳисобланади. У, бир томондан инсон унинг ёрдамида қишлоқ хўжалиги экинларини экиб, меҳнат воситаси вазифасини бажарса, иккинчи томондан меҳнат предмети вазифасини бажаради ва инсон унга таъсир кўрсатиб зсимлик ва чорва маҳсулотларини олади. Хўжалик томонилан эгалланган ер қисмларга бўлиниб, улар муайян ишлаб чиқариш йўналишига эгадир (қайта ишловдаги шудгор, партов ерлар, бўз ерлар, қўриқ ерлар, пичанзорлар, ўтлоқлар, яйловлар ва кўп йиллик кўчатлар), ишлаб чиқариш учун фойдаланилмайдиган қисмлар: ўрмон, бутазорлар, ўрмон мелиорацияси кўчатлари, кўллар, ҳавзалар, ва бошқа ер-сув мулклари (йўллар, ариқлар, ботқоқлар, қўрғон ерлари ва ҳ.). Қишлоқ хўжалиги корхонаси ер фондинингбу иккита қисмга бўлиниши, уларнинг ичида эса алоҳида қисмларга бўлиниши ўзгаришсиз бўлмайди. Хўжалик ривожланиши жараёнида битта ер-сув мулки бошқаларига, одатда, экстенсив ва интенсивларига ўтади. Масалан, кам ҳосилли яйловлар шудгорга, қўриқ ва бўз ерлар бузилади ва ҳ..</a:t>
            </a:r>
            <a:endParaRPr lang="ru-RU" sz="1600" dirty="0">
              <a:latin typeface="Times New Roman" panose="02020603050405020304" pitchFamily="18"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Ерлардан фойдаланиш даражаси ҳақида муҳокама қилиш учун, аввало ер фондининг тузилишини таҳлил қилиб чиқиш лозим. Ерлардан фойдаланиш даражасини ўрганиш учун ишлаб чиқариш йўналишидаги барча ерлар майдонининг хўжалик эгаллаб турган ерларнинг умумий натижасига нисбатини, ҳайдалган ерларнинг қишлоқ хўжалиги йўналишидаги ерлардаги улушини ва шудгорнинг – ҳайдалган ерлардаги улушини белгилаш лозим. </a:t>
            </a:r>
            <a:endParaRPr lang="ru-RU" dirty="0"/>
          </a:p>
        </p:txBody>
      </p:sp>
    </p:spTree>
    <p:extLst>
      <p:ext uri="{BB962C8B-B14F-4D97-AF65-F5344CB8AC3E}">
        <p14:creationId xmlns:p14="http://schemas.microsoft.com/office/powerpoint/2010/main" xmlns="" val="46381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643944" y="516151"/>
            <a:ext cx="10740980" cy="4401205"/>
          </a:xfrm>
          <a:prstGeom prst="rect">
            <a:avLst/>
          </a:prstGeom>
        </p:spPr>
        <p:txBody>
          <a:bodyPr wrap="square">
            <a:spAutoFit/>
          </a:bodyPr>
          <a:lstStyle/>
          <a:p>
            <a:pPr indent="450215" algn="just">
              <a:spcAft>
                <a:spcPts val="0"/>
              </a:spcAft>
              <a:tabLst>
                <a:tab pos="2098040" algn="l"/>
              </a:tabLst>
            </a:pPr>
            <a:r>
              <a:rPr lang="uz-Cyrl-UZ" sz="2000" dirty="0">
                <a:latin typeface="Times New Roman" panose="02020603050405020304" pitchFamily="18" charset="0"/>
                <a:ea typeface="Times New Roman" panose="02020603050405020304" pitchFamily="18" charset="0"/>
              </a:rPr>
              <a:t>Кейин ҳисобот йилида ҳисобланган кўрсаткичларни ўтган йилнинг худди шундайлари билан, шунингдек бир хил табиий-иқтисодий шароитларга эга бўлган илғор хўжаликларнинг тегишли кўрсаткичлари билан солиштириш зарур. Ерлар тузилиши билан бир қаторда ер-сув мулкларидан фойдаланиш самарадорлигини ўрганиш лозим. Ер-сув мулкларидан фойдаланишнинг иқтисодий самарадорлиги кўрсаткичи бу майдон бирлигидан чиққан маҳсулот миқдоридир. Қишлоқ хўжалиги ер-сув мулкларидан фойдаланишнинг иқтисодий самарадорлигини таҳлил қилишда чиқаётган маҳсулот миқдорининг ўзгаришини ва хўжалик фойдаланаётган ерларнинг 100 гектарига тўғри келадиган чорванинг мавжудлигини аниқлаш лозим. Кейин, аниқланган фарқлар кўрсаткичларига таянган ҳолда у ёки бу ўзгаришларнинг сабаблари ўрганилади.</a:t>
            </a:r>
            <a:endParaRPr lang="ru-RU" dirty="0">
              <a:latin typeface="Times New Roman" panose="02020603050405020304" pitchFamily="18" charset="0"/>
              <a:ea typeface="Times New Roman" panose="02020603050405020304" pitchFamily="18" charset="0"/>
            </a:endParaRPr>
          </a:p>
          <a:p>
            <a:pPr algn="just"/>
            <a:r>
              <a:rPr lang="uz-Cyrl-UZ" sz="2000" dirty="0">
                <a:latin typeface="Times New Roman" panose="02020603050405020304" pitchFamily="18" charset="0"/>
                <a:ea typeface="Times New Roman" panose="02020603050405020304" pitchFamily="18" charset="0"/>
              </a:rPr>
              <a:t>Маҳсулотнинг муайян турлари ишлаб чиқарилишининг кўрсаткичларини ҳисоблашда қишлоқ хўжалиги йўналишидаги ерларнинг бутун майдони эмас, балки хўжаликнинг кўрсатилган тармоқлар билан ўзаро боғланган қисмлари ҳисобга олинади. Масалан, ўсимликшунослик маҳсулотларини ишлаб чиқариш </a:t>
            </a:r>
            <a:endParaRPr lang="ru-RU" sz="2000" dirty="0"/>
          </a:p>
        </p:txBody>
      </p:sp>
    </p:spTree>
    <p:extLst>
      <p:ext uri="{BB962C8B-B14F-4D97-AF65-F5344CB8AC3E}">
        <p14:creationId xmlns:p14="http://schemas.microsoft.com/office/powerpoint/2010/main" xmlns="" val="13249175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244700" y="346200"/>
            <a:ext cx="11320528" cy="440120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eaLnBrk="0" fontAlgn="base" hangingPunct="0">
              <a:spcBef>
                <a:spcPct val="0"/>
              </a:spcBef>
              <a:spcAft>
                <a:spcPct val="0"/>
              </a:spcAft>
              <a:tabLst>
                <a:tab pos="2098675" algn="l"/>
              </a:tabLst>
              <a:defRPr>
                <a:solidFill>
                  <a:schemeClr val="tx1"/>
                </a:solidFill>
                <a:latin typeface="Arial" panose="020B0604020202020204" pitchFamily="34" charset="0"/>
              </a:defRPr>
            </a:lvl1pPr>
            <a:lvl2pPr eaLnBrk="0" fontAlgn="base" hangingPunct="0">
              <a:spcBef>
                <a:spcPct val="0"/>
              </a:spcBef>
              <a:spcAft>
                <a:spcPct val="0"/>
              </a:spcAft>
              <a:tabLst>
                <a:tab pos="2098675" algn="l"/>
              </a:tabLst>
              <a:defRPr>
                <a:solidFill>
                  <a:schemeClr val="tx1"/>
                </a:solidFill>
                <a:latin typeface="Arial" panose="020B0604020202020204" pitchFamily="34" charset="0"/>
              </a:defRPr>
            </a:lvl2pPr>
            <a:lvl3pPr eaLnBrk="0" fontAlgn="base" hangingPunct="0">
              <a:spcBef>
                <a:spcPct val="0"/>
              </a:spcBef>
              <a:spcAft>
                <a:spcPct val="0"/>
              </a:spcAft>
              <a:tabLst>
                <a:tab pos="2098675" algn="l"/>
              </a:tabLst>
              <a:defRPr>
                <a:solidFill>
                  <a:schemeClr val="tx1"/>
                </a:solidFill>
                <a:latin typeface="Arial" panose="020B0604020202020204" pitchFamily="34" charset="0"/>
              </a:defRPr>
            </a:lvl3pPr>
            <a:lvl4pPr eaLnBrk="0" fontAlgn="base" hangingPunct="0">
              <a:spcBef>
                <a:spcPct val="0"/>
              </a:spcBef>
              <a:spcAft>
                <a:spcPct val="0"/>
              </a:spcAft>
              <a:tabLst>
                <a:tab pos="2098675" algn="l"/>
              </a:tabLst>
              <a:defRPr>
                <a:solidFill>
                  <a:schemeClr val="tx1"/>
                </a:solidFill>
                <a:latin typeface="Arial" panose="020B0604020202020204" pitchFamily="34" charset="0"/>
              </a:defRPr>
            </a:lvl4pPr>
            <a:lvl5pPr eaLnBrk="0" fontAlgn="base" hangingPunct="0">
              <a:spcBef>
                <a:spcPct val="0"/>
              </a:spcBef>
              <a:spcAft>
                <a:spcPct val="0"/>
              </a:spcAft>
              <a:tabLst>
                <a:tab pos="2098675" algn="l"/>
              </a:tabLst>
              <a:defRPr>
                <a:solidFill>
                  <a:schemeClr val="tx1"/>
                </a:solidFill>
                <a:latin typeface="Arial" panose="020B0604020202020204" pitchFamily="34" charset="0"/>
              </a:defRPr>
            </a:lvl5pPr>
            <a:lvl6pPr eaLnBrk="0" fontAlgn="base" hangingPunct="0">
              <a:spcBef>
                <a:spcPct val="0"/>
              </a:spcBef>
              <a:spcAft>
                <a:spcPct val="0"/>
              </a:spcAft>
              <a:tabLst>
                <a:tab pos="2098675" algn="l"/>
              </a:tabLst>
              <a:defRPr>
                <a:solidFill>
                  <a:schemeClr val="tx1"/>
                </a:solidFill>
                <a:latin typeface="Arial" panose="020B0604020202020204" pitchFamily="34" charset="0"/>
              </a:defRPr>
            </a:lvl6pPr>
            <a:lvl7pPr eaLnBrk="0" fontAlgn="base" hangingPunct="0">
              <a:spcBef>
                <a:spcPct val="0"/>
              </a:spcBef>
              <a:spcAft>
                <a:spcPct val="0"/>
              </a:spcAft>
              <a:tabLst>
                <a:tab pos="2098675" algn="l"/>
              </a:tabLst>
              <a:defRPr>
                <a:solidFill>
                  <a:schemeClr val="tx1"/>
                </a:solidFill>
                <a:latin typeface="Arial" panose="020B0604020202020204" pitchFamily="34" charset="0"/>
              </a:defRPr>
            </a:lvl7pPr>
            <a:lvl8pPr eaLnBrk="0" fontAlgn="base" hangingPunct="0">
              <a:spcBef>
                <a:spcPct val="0"/>
              </a:spcBef>
              <a:spcAft>
                <a:spcPct val="0"/>
              </a:spcAft>
              <a:tabLst>
                <a:tab pos="2098675" algn="l"/>
              </a:tabLst>
              <a:defRPr>
                <a:solidFill>
                  <a:schemeClr val="tx1"/>
                </a:solidFill>
                <a:latin typeface="Arial" panose="020B0604020202020204" pitchFamily="34" charset="0"/>
              </a:defRPr>
            </a:lvl8pPr>
            <a:lvl9pPr eaLnBrk="0" fontAlgn="base" hangingPunct="0">
              <a:spcBef>
                <a:spcPct val="0"/>
              </a:spcBef>
              <a:spcAft>
                <a:spcPct val="0"/>
              </a:spcAft>
              <a:tabLst>
                <a:tab pos="2098675" algn="l"/>
              </a:tabLst>
              <a:defRPr>
                <a:solidFill>
                  <a:schemeClr val="tx1"/>
                </a:solidFill>
                <a:latin typeface="Arial" panose="020B0604020202020204" pitchFamily="34" charset="0"/>
              </a:defRPr>
            </a:lvl9pPr>
          </a:lstStyle>
          <a:p>
            <a:pPr marL="0" marR="0" lvl="0" indent="450850" algn="just" defTabSz="914400" rtl="0" eaLnBrk="0" fontAlgn="base" latinLnBrk="0" hangingPunct="0">
              <a:lnSpc>
                <a:spcPct val="100000"/>
              </a:lnSpc>
              <a:spcBef>
                <a:spcPct val="0"/>
              </a:spcBef>
              <a:spcAft>
                <a:spcPct val="0"/>
              </a:spcAft>
              <a:buClrTx/>
              <a:buSzTx/>
              <a:buFontTx/>
              <a:buNone/>
              <a:tabLst>
                <a:tab pos="2098675" algn="l"/>
              </a:tabLst>
            </a:pP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(табиий ерларнинг ем-хашакларидан ва кўп йиллик кўчатларнинг ҳосилидан ташқари) шудгордан фойдаланиш билан боғлиқ. Шунинг учун ўсимликшунослик тармоқларининг ривожланиш кўрсаткичларини аниқловчи сифатида шудгорнинг 100 гектарига чиққан маҳсулот миқдори олинади. Чорвачиликнинг сут ва жун каби маҳсулотларининг ишлаб чиқарилган миқдори ерларнинг 100 гектарига ҳисобланади, гўштники эса – алоҳида 100 гектар шудгор ва 100 гектар бошқа қишлоқ хўжалиги йўналишидаги ерларга ҳисобланади. Тухум каби паррандачилик маҳсулоти дуккакли ғалла экинларининг 100 гектарига ҳисобланади.</a:t>
            </a:r>
            <a:endPar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tab pos="2098675" algn="l"/>
              </a:tabLst>
            </a:pP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Ердан фойдаланишда ишлаб чиқариш ва меҳнат воситаларини оқилона қўллаш нуқтаи назаридан алмашлаб экишни текширишга алоҳида эътибор қаратиш лозим.</a:t>
            </a:r>
            <a:endPar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tab pos="2098675" algn="l"/>
              </a:tabLst>
            </a:pP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Давлат ердан фойдаланувчиларга ҳамда қишлоқ хўжалик корхоналарига қонунда белгиланган тартибда ер участкаси ажратиб беради. </a:t>
            </a:r>
            <a:endPar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450850" algn="just" defTabSz="914400" rtl="0" eaLnBrk="0" fontAlgn="base" latinLnBrk="0" hangingPunct="0">
              <a:lnSpc>
                <a:spcPct val="100000"/>
              </a:lnSpc>
              <a:spcBef>
                <a:spcPct val="0"/>
              </a:spcBef>
              <a:spcAft>
                <a:spcPct val="0"/>
              </a:spcAft>
              <a:buClrTx/>
              <a:buSzTx/>
              <a:buFontTx/>
              <a:buNone/>
              <a:tabLst>
                <a:tab pos="2098675" algn="l"/>
              </a:tabLst>
            </a:pPr>
            <a:r>
              <a:rPr kumimoji="0" lang="uz-Cyrl-UZ" altLang="ru-RU" sz="20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Ер участкаси - ер фондининг қайд этилган чегарага, майдонга, жойлашиш манзилига, ҳуқуқий режими ҳамда давлат ер кадастри ва ер участкасига бўлган ҳуқуқларига, давлат рўйхатидан ўтказиш ҳужжатларида акс эттириладиган бошқа жаҳатларга эга бўлган муайян қисмидир. </a:t>
            </a:r>
            <a:endParaRPr kumimoji="0" lang="uz-Cyrl-UZ"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631471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3283" y="389339"/>
            <a:ext cx="11144519" cy="4154984"/>
          </a:xfrm>
          <a:prstGeom prst="rect">
            <a:avLst/>
          </a:prstGeom>
        </p:spPr>
        <p:txBody>
          <a:bodyPr wrap="square">
            <a:spAutoFit/>
          </a:bodyPr>
          <a:lstStyle/>
          <a:p>
            <a:pPr indent="450215" algn="just">
              <a:spcAft>
                <a:spcPts val="0"/>
              </a:spcAft>
            </a:pPr>
            <a:r>
              <a:rPr lang="uz-Cyrl-UZ" sz="2400" dirty="0">
                <a:latin typeface="Times New Roman" panose="02020603050405020304" pitchFamily="18" charset="0"/>
                <a:ea typeface="Times New Roman" panose="02020603050405020304" pitchFamily="18" charset="0"/>
              </a:rPr>
              <a:t>Ҳар бир қишлоқ хўжалик корхонаси маълум ер майдонига эга бўлиб, қишлоқ хўжалик маҳсулотлари етиштириш билан шуғулланади. Корхонанинг умумий ер майдони табиий шароитлари ҳамда хўжаликда фойдаланиш хусусиятига кўра бир хил эмас. Ҳамма ерлардан ҳам қишлоқ хўжалик маҳсулотлари етиштиришда фойдаланилмайди. Шунинг учун ер майдонларидан қишлоқ хўжалигига яроқлилари ажратилади.</a:t>
            </a:r>
            <a:endParaRPr lang="ru-RU" sz="2400" dirty="0">
              <a:latin typeface="Times New Roman" panose="02020603050405020304" pitchFamily="18" charset="0"/>
              <a:ea typeface="Times New Roman" panose="02020603050405020304" pitchFamily="18" charset="0"/>
            </a:endParaRPr>
          </a:p>
          <a:p>
            <a:pPr indent="450215" algn="just">
              <a:spcAft>
                <a:spcPts val="0"/>
              </a:spcAft>
            </a:pPr>
            <a:r>
              <a:rPr lang="uz-Cyrl-UZ" sz="2400" dirty="0">
                <a:latin typeface="Times New Roman" panose="02020603050405020304" pitchFamily="18" charset="0"/>
                <a:ea typeface="Times New Roman" panose="02020603050405020304" pitchFamily="18" charset="0"/>
              </a:rPr>
              <a:t>Қишлоқ хўжалигига яроқли ерлар деганда, доимий қишлоқ хўжалиги маҳсулотлари етиштириш учун фойдаланиладиган ерлар тушунилади. Уларга ҳайдаладиган ерлар, экинзорлар, боғлар ва узумзорлар, пичанзорлар ва яйловлар киради. Қишлоқ хўжалигига яроқли ерлар майдони ва унинг таркиби бир хил бўлмасдан ўзгариб туради.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252155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870262" y="167962"/>
            <a:ext cx="10484004" cy="5382832"/>
          </a:xfrm>
          <a:prstGeom prst="rect">
            <a:avLst/>
          </a:prstGeom>
        </p:spPr>
      </p:pic>
    </p:spTree>
    <p:extLst>
      <p:ext uri="{BB962C8B-B14F-4D97-AF65-F5344CB8AC3E}">
        <p14:creationId xmlns:p14="http://schemas.microsoft.com/office/powerpoint/2010/main" xmlns="" val="1619118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51773" y="296214"/>
            <a:ext cx="9856631" cy="5632311"/>
          </a:xfrm>
          <a:prstGeom prst="rect">
            <a:avLst/>
          </a:prstGeom>
        </p:spPr>
        <p:txBody>
          <a:bodyPr wrap="square">
            <a:spAutoFit/>
          </a:bodyPr>
          <a:lstStyle/>
          <a:p>
            <a:pPr indent="450215" algn="just">
              <a:spcAft>
                <a:spcPts val="0"/>
              </a:spcAft>
            </a:pPr>
            <a:r>
              <a:rPr lang="uz-Cyrl-UZ" dirty="0">
                <a:latin typeface="Times New Roman" panose="02020603050405020304" pitchFamily="18" charset="0"/>
                <a:ea typeface="Times New Roman" panose="02020603050405020304" pitchFamily="18" charset="0"/>
              </a:rPr>
              <a:t>Фермер хўжаликлари тасарруфида 2016 йилнинг 1 январи ҳолатига жами 5899,2 минг гектар ер майдони мавжуд бўлиб, унинг 5265,9 минг гектарини қишлоқ хўжалигига яроқли ерлар, шу жумладан, 3557,2 минг гектарини ҳайдаладиган ерлар, 256,4 минг гектарини боғлар ва узумзорлар, 1410,2 минг гектарини пичанзорлар ва яйловлар ташкил этган. </a:t>
            </a:r>
            <a:endParaRPr lang="ru-RU"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Бу санада қишлоқ хўжалиги корхоналари ва хўжаликлари умумий ер майдонининг 26,5 % и, қишлоқ хўжалигига яроқли ерларнинг 30,5 % и, ҳайдаладиган ерларнинг 87,8 % и, боғлар ва узумзорларнинг 78,1 % и, яйловлар ва пичанзорларнинг 11,0 % и фермер хўжаликлари тасарруфида бўлган.</a:t>
            </a:r>
            <a:endParaRPr lang="ru-RU"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Деҳқон хўжаликлари тасарруфида 2016 йилнинг 1 январи ҳолатига жами 621,7 минг гектар ер майдони мавжуд бўлиб, унинг 506,0 минг гектарини қишлоқ хўжалигига яроқли ерлар, шу жумладан, 460,5 минг гектарини ҳайдаладиган ерлар, 92,2 минг гектарини боғлар ва узумзорлар ташкил этган.</a:t>
            </a:r>
            <a:endParaRPr lang="ru-RU"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Ўзбекистон Республикасининг 1998 йил 30 апрелдаги 598-I-сонли  қонуни</a:t>
            </a:r>
            <a:r>
              <a:rPr lang="uz-Cyrl-UZ" b="1"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билан тасдиқланган “Ер Кодекси”нинг 1-бандига</a:t>
            </a:r>
            <a:r>
              <a:rPr lang="uz-Cyrl-UZ" b="1"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мувофиқ: “Ер умуммиллий бойликдир, Ўзбекистон Республикаси халқи ҳаёти, фаолияти ва фаровонлигининг асоси сифатида ундан оқилона фойдаланиш зарур ва у давлат томонидан муҳофаза қилинади</a:t>
            </a:r>
            <a:r>
              <a:rPr lang="uz-Cyrl-UZ" dirty="0" smtClean="0">
                <a:latin typeface="Times New Roman" panose="02020603050405020304" pitchFamily="18" charset="0"/>
                <a:ea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Фермер ва деҳқон</a:t>
            </a:r>
            <a:r>
              <a:rPr lang="uz-Cyrl-UZ" b="1"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хўжаликларида ердан фойдаланиш қуйидаги асосий принципларга асосланади:</a:t>
            </a:r>
            <a:endParaRPr lang="ru-RU" dirty="0">
              <a:latin typeface="Times New Roman" panose="02020603050405020304" pitchFamily="18" charset="0"/>
              <a:ea typeface="Times New Roman" panose="02020603050405020304" pitchFamily="18" charset="0"/>
            </a:endParaRPr>
          </a:p>
          <a:p>
            <a:pPr indent="450215" algn="just">
              <a:spcAft>
                <a:spcPts val="0"/>
              </a:spcAft>
              <a:tabLst>
                <a:tab pos="593725" algn="l"/>
              </a:tabLst>
            </a:pPr>
            <a:r>
              <a:rPr lang="uz-Cyrl-UZ" dirty="0">
                <a:latin typeface="Times New Roman" panose="02020603050405020304" pitchFamily="18" charset="0"/>
                <a:ea typeface="Times New Roman" panose="02020603050405020304" pitchFamily="18" charset="0"/>
              </a:rPr>
              <a:t>- энг муҳим табиий ресурс, фуқаролар ҳаётий фаолиятининг асоси тариқасида ер фондини асраш, тупроқ сифатини яхшилаш ҳамда унинг унумдорлигини ошириш;</a:t>
            </a:r>
            <a:endParaRPr lang="ru-RU" dirty="0">
              <a:latin typeface="Times New Roman" panose="02020603050405020304" pitchFamily="18" charset="0"/>
              <a:ea typeface="Times New Roman" panose="02020603050405020304" pitchFamily="18" charset="0"/>
            </a:endParaRPr>
          </a:p>
          <a:p>
            <a:pPr indent="450215" algn="just">
              <a:spcAft>
                <a:spcPts val="0"/>
              </a:spcAft>
            </a:pP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4162929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05308" y="143322"/>
            <a:ext cx="10715222" cy="5262979"/>
          </a:xfrm>
          <a:prstGeom prst="rect">
            <a:avLst/>
          </a:prstGeom>
        </p:spPr>
        <p:txBody>
          <a:bodyPr wrap="square">
            <a:spAutoFit/>
          </a:bodyPr>
          <a:lstStyle/>
          <a:p>
            <a:pPr indent="450215" algn="just">
              <a:spcAft>
                <a:spcPts val="0"/>
              </a:spcAft>
              <a:tabLst>
                <a:tab pos="593725" algn="l"/>
              </a:tabLst>
            </a:pPr>
            <a:r>
              <a:rPr lang="ru-RU" sz="1600" dirty="0" smtClean="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оқилона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самарали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белгиланган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мақсадда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фойдаланишни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таъминлаш</a:t>
            </a:r>
            <a:r>
              <a:rPr lang="ru-RU" sz="1600" dirty="0">
                <a:latin typeface="Times New Roman" panose="02020603050405020304" pitchFamily="18" charset="0"/>
                <a:ea typeface="Times New Roman" panose="02020603050405020304" pitchFamily="18" charset="0"/>
              </a:rPr>
              <a:t>;</a:t>
            </a:r>
          </a:p>
          <a:p>
            <a:pPr indent="450215" algn="just">
              <a:spcAft>
                <a:spcPts val="0"/>
              </a:spcAft>
              <a:tabLst>
                <a:tab pos="593725" algn="l"/>
              </a:tabLs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қишлоқ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хўжалиги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ерларининг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унумдорлигини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ошириш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мелиоратив</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ҳолатини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яхшилаш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ҳамда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муҳофаза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қилиш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тадбирларини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амалга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ошириш</a:t>
            </a:r>
            <a:r>
              <a:rPr lang="uz-Cyrl-UZ" sz="1600"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450215" algn="just">
              <a:spcAft>
                <a:spcPts val="0"/>
              </a:spcAft>
              <a:tabLst>
                <a:tab pos="593725" algn="l"/>
              </a:tabLst>
            </a:pP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ерга ва бутун атроф табиий муҳитга зарар етказилишининг олдини олиш, экологик хавфсизликни таъминлаш;</a:t>
            </a:r>
            <a:endParaRPr lang="ru-RU" sz="1600" dirty="0">
              <a:latin typeface="Times New Roman" panose="02020603050405020304" pitchFamily="18" charset="0"/>
              <a:ea typeface="Times New Roman" panose="02020603050405020304" pitchFamily="18" charset="0"/>
            </a:endParaRPr>
          </a:p>
          <a:p>
            <a:pPr indent="450215" algn="just">
              <a:spcAft>
                <a:spcPts val="0"/>
              </a:spcAft>
              <a:tabLst>
                <a:tab pos="593725" algn="l"/>
              </a:tabLst>
            </a:pPr>
            <a:r>
              <a:rPr lang="uz-Cyrl-UZ" sz="1600" dirty="0">
                <a:latin typeface="Times New Roman" panose="02020603050405020304" pitchFamily="18" charset="0"/>
                <a:ea typeface="Times New Roman" panose="02020603050405020304" pitchFamily="18" charset="0"/>
              </a:rPr>
              <a:t>- ерга эгалик қилиш ва ундан фойдаланиш шаклларининг хилма-хиллиги, ер муносабатлари иштирокчиларининг тенг ҳуқуқлилигини таъминлаш ҳамда уларнинг қонуний ҳуқуқ ва манфаатларини ҳимоя этиш;</a:t>
            </a:r>
            <a:endParaRPr lang="ru-RU" sz="1600" dirty="0">
              <a:latin typeface="Times New Roman" panose="02020603050405020304" pitchFamily="18" charset="0"/>
              <a:ea typeface="Times New Roman" panose="02020603050405020304" pitchFamily="18" charset="0"/>
            </a:endParaRPr>
          </a:p>
          <a:p>
            <a:pPr indent="450215" algn="just">
              <a:spcAft>
                <a:spcPts val="0"/>
              </a:spcAft>
              <a:tabLst>
                <a:tab pos="593725" algn="l"/>
              </a:tabLst>
            </a:pPr>
            <a:r>
              <a:rPr lang="uz-Cyrl-UZ" sz="1600" dirty="0">
                <a:latin typeface="Times New Roman" panose="02020603050405020304" pitchFamily="18" charset="0"/>
                <a:ea typeface="Times New Roman" panose="02020603050405020304" pitchFamily="18" charset="0"/>
              </a:rPr>
              <a:t>- ердан фойдаланганлик учун ҳақ тўлаш.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Фермер </a:t>
            </a:r>
            <a:r>
              <a:rPr lang="ru-RU" sz="1600" dirty="0" err="1">
                <a:latin typeface="Times New Roman" panose="02020603050405020304" pitchFamily="18" charset="0"/>
                <a:ea typeface="Times New Roman" panose="02020603050405020304" pitchFamily="18" charset="0"/>
              </a:rPr>
              <a:t>хўжалигига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берилган</a:t>
            </a:r>
            <a:r>
              <a:rPr lang="ru-RU" sz="1600" dirty="0">
                <a:latin typeface="Times New Roman" panose="02020603050405020304" pitchFamily="18" charset="0"/>
                <a:ea typeface="Times New Roman" panose="02020603050405020304" pitchFamily="18" charset="0"/>
              </a:rPr>
              <a:t> ер </a:t>
            </a:r>
            <a:r>
              <a:rPr lang="ru-RU" sz="1600" dirty="0" err="1">
                <a:latin typeface="Times New Roman" panose="02020603050405020304" pitchFamily="18" charset="0"/>
                <a:ea typeface="Times New Roman" panose="02020603050405020304" pitchFamily="18" charset="0"/>
              </a:rPr>
              <a:t>участкаларидан</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атъий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белгиланган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садда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фойдаланилади</a:t>
            </a:r>
            <a:r>
              <a:rPr lang="ru-RU" sz="1600" dirty="0">
                <a:latin typeface="Times New Roman" panose="02020603050405020304" pitchFamily="18" charset="0"/>
                <a:ea typeface="Times New Roman" panose="02020603050405020304" pitchFamily="18" charset="0"/>
              </a:rPr>
              <a:t>. Улар </a:t>
            </a:r>
            <a:r>
              <a:rPr lang="ru-RU" sz="1600" dirty="0" err="1">
                <a:latin typeface="Times New Roman" panose="02020603050405020304" pitchFamily="18" charset="0"/>
                <a:ea typeface="Times New Roman" panose="02020603050405020304" pitchFamily="18" charset="0"/>
              </a:rPr>
              <a:t>хусусийлаштирилиши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шунингдек</a:t>
            </a:r>
            <a:r>
              <a:rPr lang="ru-RU" sz="1600" dirty="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олди-сотди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гаров</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ҳадя</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айирбошлаш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объекти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бўлиши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иккиламчи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ижарага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берилиши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мумкин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эмас</a:t>
            </a:r>
            <a:r>
              <a:rPr lang="ru-RU" sz="1600" dirty="0">
                <a:latin typeface="Times New Roman" panose="02020603050405020304" pitchFamily="18" charset="0"/>
                <a:ea typeface="Times New Roman" panose="02020603050405020304" pitchFamily="18" charset="0"/>
              </a:rPr>
              <a:t>. </a:t>
            </a:r>
          </a:p>
          <a:p>
            <a:pPr indent="450215" algn="just">
              <a:spcAft>
                <a:spcPts val="0"/>
              </a:spcAft>
            </a:pPr>
            <a:r>
              <a:rPr lang="ru-RU" sz="1600" dirty="0">
                <a:latin typeface="Times New Roman" panose="02020603050405020304" pitchFamily="18" charset="0"/>
                <a:ea typeface="Times New Roman" panose="02020603050405020304" pitchFamily="18" charset="0"/>
              </a:rPr>
              <a:t>Ер </a:t>
            </a:r>
            <a:r>
              <a:rPr lang="ru-RU" sz="1600" dirty="0" err="1">
                <a:latin typeface="Times New Roman" panose="02020603050405020304" pitchFamily="18" charset="0"/>
                <a:ea typeface="Times New Roman" panose="02020603050405020304" pitchFamily="18" charset="0"/>
              </a:rPr>
              <a:t>участкасининг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ўлчами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чегаралари</a:t>
            </a:r>
            <a:r>
              <a:rPr lang="ru-RU" sz="1600" dirty="0">
                <a:latin typeface="Times New Roman" panose="02020603050405020304" pitchFamily="18" charset="0"/>
                <a:ea typeface="Times New Roman" panose="02020603050405020304" pitchFamily="18" charset="0"/>
              </a:rPr>
              <a:t> фа</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ат</a:t>
            </a:r>
            <a:r>
              <a:rPr lang="ru-RU" sz="1600" dirty="0">
                <a:latin typeface="Times New Roman" panose="02020603050405020304" pitchFamily="18" charset="0"/>
                <a:ea typeface="Times New Roman" panose="02020603050405020304" pitchFamily="18" charset="0"/>
              </a:rPr>
              <a:t> фермер </a:t>
            </a:r>
            <a:r>
              <a:rPr lang="ru-RU" sz="1600" dirty="0" err="1">
                <a:latin typeface="Times New Roman" panose="02020603050405020304" pitchFamily="18" charset="0"/>
                <a:ea typeface="Times New Roman" panose="02020603050405020304" pitchFamily="18" charset="0"/>
              </a:rPr>
              <a:t>хўжалиги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бошли</a:t>
            </a:r>
            <a:r>
              <a:rPr lang="uz-Cyrl-UZ" sz="1600" dirty="0">
                <a:latin typeface="Times New Roman" panose="02020603050405020304" pitchFamily="18" charset="0"/>
                <a:ea typeface="Times New Roman" panose="02020603050405020304" pitchFamily="18" charset="0"/>
              </a:rPr>
              <a:t>ғ</a:t>
            </a:r>
            <a:r>
              <a:rPr lang="ru-RU" sz="1600" dirty="0" err="1">
                <a:latin typeface="Times New Roman" panose="02020603050405020304" pitchFamily="18" charset="0"/>
                <a:ea typeface="Times New Roman" panose="02020603050405020304" pitchFamily="18" charset="0"/>
              </a:rPr>
              <a:t>ининг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розилиги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билан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ўзгартирилиши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мумкин</a:t>
            </a:r>
            <a:r>
              <a:rPr lang="ru-RU" sz="1600" dirty="0">
                <a:latin typeface="Times New Roman" panose="02020603050405020304" pitchFamily="18" charset="0"/>
                <a:ea typeface="Times New Roman" panose="02020603050405020304" pitchFamily="18" charset="0"/>
              </a:rPr>
              <a:t>. </a:t>
            </a:r>
          </a:p>
          <a:p>
            <a:pPr indent="450215" algn="just">
              <a:spcAft>
                <a:spcPts val="0"/>
              </a:spcAft>
            </a:pPr>
            <a:r>
              <a:rPr lang="ru-RU" sz="1600" dirty="0">
                <a:latin typeface="Times New Roman" panose="02020603050405020304" pitchFamily="18" charset="0"/>
                <a:ea typeface="Times New Roman" panose="02020603050405020304" pitchFamily="18" charset="0"/>
              </a:rPr>
              <a:t>Фермер </a:t>
            </a:r>
            <a:r>
              <a:rPr lang="ru-RU" sz="1600" dirty="0" err="1">
                <a:latin typeface="Times New Roman" panose="02020603050405020304" pitchFamily="18" charset="0"/>
                <a:ea typeface="Times New Roman" panose="02020603050405020304" pitchFamily="18" charset="0"/>
              </a:rPr>
              <a:t>хўжалиги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бошли</a:t>
            </a:r>
            <a:r>
              <a:rPr lang="uz-Cyrl-UZ" sz="1600" dirty="0">
                <a:latin typeface="Times New Roman" panose="02020603050405020304" pitchFamily="18" charset="0"/>
                <a:ea typeface="Times New Roman" panose="02020603050405020304" pitchFamily="18" charset="0"/>
              </a:rPr>
              <a:t>ғ</a:t>
            </a:r>
            <a:r>
              <a:rPr lang="ru-RU" sz="1600" dirty="0">
                <a:latin typeface="Times New Roman" panose="02020603050405020304" pitchFamily="18" charset="0"/>
                <a:ea typeface="Times New Roman" panose="02020603050405020304" pitchFamily="18" charset="0"/>
              </a:rPr>
              <a:t>и </a:t>
            </a:r>
            <a:r>
              <a:rPr lang="ru-RU" sz="1600" dirty="0" err="1">
                <a:latin typeface="Times New Roman" panose="02020603050405020304" pitchFamily="18" charset="0"/>
                <a:ea typeface="Times New Roman" panose="02020603050405020304" pitchFamily="18" charset="0"/>
              </a:rPr>
              <a:t>вафот</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этган</a:t>
            </a:r>
            <a:r>
              <a:rPr lang="ru-RU" sz="1600" dirty="0">
                <a:latin typeface="Times New Roman" panose="02020603050405020304" pitchFamily="18" charset="0"/>
                <a:ea typeface="Times New Roman" panose="02020603050405020304" pitchFamily="18" charset="0"/>
              </a:rPr>
              <a:t> та</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дирда</a:t>
            </a:r>
            <a:r>
              <a:rPr lang="ru-RU" sz="1600" dirty="0">
                <a:latin typeface="Times New Roman" panose="02020603050405020304" pitchFamily="18" charset="0"/>
                <a:ea typeface="Times New Roman" panose="02020603050405020304" pitchFamily="18" charset="0"/>
              </a:rPr>
              <a:t>, ер </a:t>
            </a:r>
            <a:r>
              <a:rPr lang="ru-RU" sz="1600" dirty="0" err="1">
                <a:latin typeface="Times New Roman" panose="02020603050405020304" pitchFamily="18" charset="0"/>
                <a:ea typeface="Times New Roman" panose="02020603050405020304" pitchFamily="18" charset="0"/>
              </a:rPr>
              <a:t>участкасини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ижарага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олиш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ҳу</a:t>
            </a:r>
            <a:r>
              <a:rPr lang="uz-Cyrl-UZ" sz="1600" dirty="0">
                <a:latin typeface="Times New Roman" panose="02020603050405020304" pitchFamily="18" charset="0"/>
                <a:ea typeface="Times New Roman" panose="02020603050405020304" pitchFamily="18" charset="0"/>
              </a:rPr>
              <a:t>қ</a:t>
            </a:r>
            <a:r>
              <a:rPr lang="ru-RU" sz="1600" dirty="0">
                <a:latin typeface="Times New Roman" panose="02020603050405020304" pitchFamily="18" charset="0"/>
                <a:ea typeface="Times New Roman" panose="02020603050405020304" pitchFamily="18" charset="0"/>
              </a:rPr>
              <a:t>у</a:t>
            </a:r>
            <a:r>
              <a:rPr lang="uz-Cyrl-UZ" sz="1600" dirty="0">
                <a:latin typeface="Times New Roman" panose="02020603050405020304" pitchFamily="18" charset="0"/>
                <a:ea typeface="Times New Roman" panose="02020603050405020304" pitchFamily="18" charset="0"/>
              </a:rPr>
              <a:t>қ</a:t>
            </a:r>
            <a:r>
              <a:rPr lang="ru-RU" sz="1600" dirty="0">
                <a:latin typeface="Times New Roman" panose="02020603050405020304" pitchFamily="18" charset="0"/>
                <a:ea typeface="Times New Roman" panose="02020603050405020304" pitchFamily="18" charset="0"/>
              </a:rPr>
              <a:t>и </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онун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ҳужжатларига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мувофи</a:t>
            </a:r>
            <a:r>
              <a:rPr lang="uz-Cyrl-UZ" sz="1600" dirty="0">
                <a:latin typeface="Times New Roman" panose="02020603050405020304" pitchFamily="18" charset="0"/>
                <a:ea typeface="Times New Roman" panose="02020603050405020304" pitchFamily="18" charset="0"/>
              </a:rPr>
              <a:t>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ижарага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олиш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шартномасининг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амал</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илиш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муддатига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мерос</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бўйича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ўтади</a:t>
            </a:r>
            <a:r>
              <a:rPr lang="ru-RU" sz="1600" dirty="0">
                <a:latin typeface="Times New Roman" panose="02020603050405020304" pitchFamily="18" charset="0"/>
                <a:ea typeface="Times New Roman" panose="02020603050405020304" pitchFamily="18" charset="0"/>
              </a:rPr>
              <a:t>. </a:t>
            </a:r>
          </a:p>
          <a:p>
            <a:pPr indent="450215" algn="just"/>
            <a:r>
              <a:rPr lang="ru-RU" sz="1600" dirty="0" smtClean="0">
                <a:latin typeface="Times New Roman" panose="02020603050405020304" pitchFamily="18" charset="0"/>
                <a:ea typeface="Times New Roman" panose="02020603050405020304" pitchFamily="18" charset="0"/>
              </a:rPr>
              <a:t>Ер </a:t>
            </a:r>
            <a:r>
              <a:rPr lang="ru-RU" sz="1600" dirty="0" err="1" smtClean="0">
                <a:latin typeface="Times New Roman" panose="02020603050405020304" pitchFamily="18" charset="0"/>
                <a:ea typeface="Times New Roman" panose="02020603050405020304" pitchFamily="18" charset="0"/>
              </a:rPr>
              <a:t>участкасини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ижарага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олиш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шартномасининг</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амал</a:t>
            </a:r>
            <a:r>
              <a:rPr lang="ru-RU" sz="1600" dirty="0" smtClean="0">
                <a:latin typeface="Times New Roman" panose="02020603050405020304" pitchFamily="18" charset="0"/>
                <a:ea typeface="Times New Roman" panose="02020603050405020304" pitchFamily="18" charset="0"/>
              </a:rPr>
              <a:t> </a:t>
            </a:r>
            <a:r>
              <a:rPr lang="uz-Cyrl-UZ" sz="1600" dirty="0" smtClean="0">
                <a:latin typeface="Times New Roman" panose="02020603050405020304" pitchFamily="18" charset="0"/>
                <a:ea typeface="Times New Roman" panose="02020603050405020304" pitchFamily="18" charset="0"/>
              </a:rPr>
              <a:t>қ</a:t>
            </a:r>
            <a:r>
              <a:rPr lang="ru-RU" sz="1600" dirty="0" err="1" smtClean="0">
                <a:latin typeface="Times New Roman" panose="02020603050405020304" pitchFamily="18" charset="0"/>
                <a:ea typeface="Times New Roman" panose="02020603050405020304" pitchFamily="18" charset="0"/>
              </a:rPr>
              <a:t>илиш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муддати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тугаганидан</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кейин</a:t>
            </a:r>
            <a:r>
              <a:rPr lang="ru-RU" sz="1600" dirty="0" smtClean="0">
                <a:latin typeface="Times New Roman" panose="02020603050405020304" pitchFamily="18" charset="0"/>
                <a:ea typeface="Times New Roman" panose="02020603050405020304" pitchFamily="18" charset="0"/>
              </a:rPr>
              <a:t> фермер </a:t>
            </a:r>
            <a:r>
              <a:rPr lang="ru-RU" sz="1600" dirty="0" err="1" smtClean="0">
                <a:latin typeface="Times New Roman" panose="02020603050405020304" pitchFamily="18" charset="0"/>
                <a:ea typeface="Times New Roman" panose="02020603050405020304" pitchFamily="18" charset="0"/>
              </a:rPr>
              <a:t>хўжалиги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ижарага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олиш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шартномасини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янги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муддатга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узайтириш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ҳу</a:t>
            </a:r>
            <a:r>
              <a:rPr lang="uz-Cyrl-UZ" sz="1600" dirty="0" smtClean="0">
                <a:latin typeface="Times New Roman" panose="02020603050405020304" pitchFamily="18" charset="0"/>
                <a:ea typeface="Times New Roman" panose="02020603050405020304" pitchFamily="18" charset="0"/>
              </a:rPr>
              <a:t>қ</a:t>
            </a:r>
            <a:r>
              <a:rPr lang="ru-RU" sz="1600" dirty="0" smtClean="0">
                <a:latin typeface="Times New Roman" panose="02020603050405020304" pitchFamily="18" charset="0"/>
                <a:ea typeface="Times New Roman" panose="02020603050405020304" pitchFamily="18" charset="0"/>
              </a:rPr>
              <a:t>у</a:t>
            </a:r>
            <a:r>
              <a:rPr lang="uz-Cyrl-UZ" sz="1600" dirty="0" smtClean="0">
                <a:latin typeface="Times New Roman" panose="02020603050405020304" pitchFamily="18" charset="0"/>
                <a:ea typeface="Times New Roman" panose="02020603050405020304" pitchFamily="18" charset="0"/>
              </a:rPr>
              <a:t>қ</a:t>
            </a:r>
            <a:r>
              <a:rPr lang="ru-RU" sz="1600" dirty="0" smtClean="0">
                <a:latin typeface="Times New Roman" panose="02020603050405020304" pitchFamily="18" charset="0"/>
                <a:ea typeface="Times New Roman" panose="02020603050405020304" pitchFamily="18" charset="0"/>
              </a:rPr>
              <a:t>ига </a:t>
            </a:r>
            <a:r>
              <a:rPr lang="ru-RU" sz="1600" dirty="0" err="1" smtClean="0">
                <a:latin typeface="Times New Roman" panose="02020603050405020304" pitchFamily="18" charset="0"/>
                <a:ea typeface="Times New Roman" panose="02020603050405020304" pitchFamily="18" charset="0"/>
              </a:rPr>
              <a:t>эга</a:t>
            </a:r>
            <a:r>
              <a:rPr lang="ru-RU" sz="1600" dirty="0" smtClean="0">
                <a:latin typeface="Times New Roman" panose="02020603050405020304" pitchFamily="18" charset="0"/>
                <a:ea typeface="Times New Roman" panose="02020603050405020304" pitchFamily="18" charset="0"/>
              </a:rPr>
              <a:t>. Фермер </a:t>
            </a:r>
            <a:r>
              <a:rPr lang="ru-RU" sz="1600" dirty="0" err="1" smtClean="0">
                <a:latin typeface="Times New Roman" panose="02020603050405020304" pitchFamily="18" charset="0"/>
                <a:ea typeface="Times New Roman" panose="02020603050405020304" pitchFamily="18" charset="0"/>
              </a:rPr>
              <a:t>хўжалигининг</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бошли</a:t>
            </a:r>
            <a:r>
              <a:rPr lang="uz-Cyrl-UZ" sz="1600" dirty="0" smtClean="0">
                <a:latin typeface="Times New Roman" panose="02020603050405020304" pitchFamily="18" charset="0"/>
                <a:ea typeface="Times New Roman" panose="02020603050405020304" pitchFamily="18" charset="0"/>
              </a:rPr>
              <a:t>ғ</a:t>
            </a:r>
            <a:r>
              <a:rPr lang="ru-RU" sz="1600" dirty="0" smtClean="0">
                <a:latin typeface="Times New Roman" panose="02020603050405020304" pitchFamily="18" charset="0"/>
                <a:ea typeface="Times New Roman" panose="02020603050405020304" pitchFamily="18" charset="0"/>
              </a:rPr>
              <a:t>и </a:t>
            </a:r>
            <a:r>
              <a:rPr lang="ru-RU" sz="1600" dirty="0" err="1" smtClean="0">
                <a:latin typeface="Times New Roman" panose="02020603050405020304" pitchFamily="18" charset="0"/>
                <a:ea typeface="Times New Roman" panose="02020603050405020304" pitchFamily="18" charset="0"/>
              </a:rPr>
              <a:t>вафот</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этган</a:t>
            </a:r>
            <a:r>
              <a:rPr lang="ru-RU" sz="1600" dirty="0" smtClean="0">
                <a:latin typeface="Times New Roman" panose="02020603050405020304" pitchFamily="18" charset="0"/>
                <a:ea typeface="Times New Roman" panose="02020603050405020304" pitchFamily="18" charset="0"/>
              </a:rPr>
              <a:t> та</a:t>
            </a:r>
            <a:r>
              <a:rPr lang="uz-Cyrl-UZ" sz="1600" dirty="0" smtClean="0">
                <a:latin typeface="Times New Roman" panose="02020603050405020304" pitchFamily="18" charset="0"/>
                <a:ea typeface="Times New Roman" panose="02020603050405020304" pitchFamily="18" charset="0"/>
              </a:rPr>
              <a:t>қ</a:t>
            </a:r>
            <a:r>
              <a:rPr lang="ru-RU" sz="1600" dirty="0" err="1" smtClean="0">
                <a:latin typeface="Times New Roman" panose="02020603050405020304" pitchFamily="18" charset="0"/>
                <a:ea typeface="Times New Roman" panose="02020603050405020304" pitchFamily="18" charset="0"/>
              </a:rPr>
              <a:t>дирда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ижарага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олиш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шартномасини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янги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муддатга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узайтириш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ҳу</a:t>
            </a:r>
            <a:r>
              <a:rPr lang="uz-Cyrl-UZ" sz="1600" dirty="0" smtClean="0">
                <a:latin typeface="Times New Roman" panose="02020603050405020304" pitchFamily="18" charset="0"/>
                <a:ea typeface="Times New Roman" panose="02020603050405020304" pitchFamily="18" charset="0"/>
              </a:rPr>
              <a:t>қ</a:t>
            </a:r>
            <a:r>
              <a:rPr lang="ru-RU" sz="1600" dirty="0" smtClean="0">
                <a:latin typeface="Times New Roman" panose="02020603050405020304" pitchFamily="18" charset="0"/>
                <a:ea typeface="Times New Roman" panose="02020603050405020304" pitchFamily="18" charset="0"/>
              </a:rPr>
              <a:t>у</a:t>
            </a:r>
            <a:r>
              <a:rPr lang="uz-Cyrl-UZ" sz="1600" dirty="0" smtClean="0">
                <a:latin typeface="Times New Roman" panose="02020603050405020304" pitchFamily="18" charset="0"/>
                <a:ea typeface="Times New Roman" panose="02020603050405020304" pitchFamily="18" charset="0"/>
              </a:rPr>
              <a:t>қ</a:t>
            </a:r>
            <a:r>
              <a:rPr lang="ru-RU" sz="1600" dirty="0" smtClean="0">
                <a:latin typeface="Times New Roman" panose="02020603050405020304" pitchFamily="18" charset="0"/>
                <a:ea typeface="Times New Roman" panose="02020603050405020304" pitchFamily="18" charset="0"/>
              </a:rPr>
              <a:t>ига </a:t>
            </a:r>
            <a:r>
              <a:rPr lang="ru-RU" sz="1600" dirty="0" err="1" smtClean="0">
                <a:latin typeface="Times New Roman" panose="02020603050405020304" pitchFamily="18" charset="0"/>
                <a:ea typeface="Times New Roman" panose="02020603050405020304" pitchFamily="18" charset="0"/>
              </a:rPr>
              <a:t>унинг</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меросхўри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эга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бўлади</a:t>
            </a:r>
            <a:r>
              <a:rPr lang="ru-RU" sz="1600" dirty="0" smtClean="0">
                <a:latin typeface="Times New Roman" panose="02020603050405020304" pitchFamily="18" charset="0"/>
                <a:ea typeface="Times New Roman" panose="02020603050405020304" pitchFamily="18" charset="0"/>
              </a:rPr>
              <a:t>. Ер </a:t>
            </a:r>
            <a:r>
              <a:rPr lang="ru-RU" sz="1600" dirty="0" err="1" smtClean="0">
                <a:latin typeface="Times New Roman" panose="02020603050405020304" pitchFamily="18" charset="0"/>
                <a:ea typeface="Times New Roman" panose="02020603050405020304" pitchFamily="18" charset="0"/>
              </a:rPr>
              <a:t>участкасини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ижарага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олиш</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шартномаси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тарафларнинг</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келишувига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биноан</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тарафлар</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келишувга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эришмаган</a:t>
            </a:r>
            <a:r>
              <a:rPr lang="ru-RU" sz="1600" dirty="0" smtClean="0">
                <a:latin typeface="Times New Roman" panose="02020603050405020304" pitchFamily="18" charset="0"/>
                <a:ea typeface="Times New Roman" panose="02020603050405020304" pitchFamily="18" charset="0"/>
              </a:rPr>
              <a:t> та</a:t>
            </a:r>
            <a:r>
              <a:rPr lang="uz-Cyrl-UZ" sz="1600" dirty="0" smtClean="0">
                <a:latin typeface="Times New Roman" panose="02020603050405020304" pitchFamily="18" charset="0"/>
                <a:ea typeface="Times New Roman" panose="02020603050405020304" pitchFamily="18" charset="0"/>
              </a:rPr>
              <a:t>қ</a:t>
            </a:r>
            <a:r>
              <a:rPr lang="ru-RU" sz="1600" dirty="0" err="1" smtClean="0">
                <a:latin typeface="Times New Roman" panose="02020603050405020304" pitchFamily="18" charset="0"/>
                <a:ea typeface="Times New Roman" panose="02020603050405020304" pitchFamily="18" charset="0"/>
              </a:rPr>
              <a:t>дирда</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эса</a:t>
            </a:r>
            <a:r>
              <a:rPr lang="ru-RU" sz="1600" dirty="0" smtClean="0">
                <a:latin typeface="Times New Roman" panose="02020603050405020304" pitchFamily="18" charset="0"/>
                <a:ea typeface="Times New Roman" panose="02020603050405020304" pitchFamily="18" charset="0"/>
              </a:rPr>
              <a:t>, суд </a:t>
            </a:r>
            <a:r>
              <a:rPr lang="ru-RU" sz="1600" dirty="0" err="1" smtClean="0">
                <a:latin typeface="Times New Roman" panose="02020603050405020304" pitchFamily="18" charset="0"/>
                <a:ea typeface="Times New Roman" panose="02020603050405020304" pitchFamily="18" charset="0"/>
              </a:rPr>
              <a:t>томонидан</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ўзгартирилиши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ёки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бекор</a:t>
            </a:r>
            <a:r>
              <a:rPr lang="ru-RU" sz="1600" dirty="0" smtClean="0">
                <a:latin typeface="Times New Roman" panose="02020603050405020304" pitchFamily="18" charset="0"/>
                <a:ea typeface="Times New Roman" panose="02020603050405020304" pitchFamily="18" charset="0"/>
              </a:rPr>
              <a:t> </a:t>
            </a:r>
            <a:r>
              <a:rPr lang="uz-Cyrl-UZ" sz="1600" dirty="0" smtClean="0">
                <a:latin typeface="Times New Roman" panose="02020603050405020304" pitchFamily="18" charset="0"/>
                <a:ea typeface="Times New Roman" panose="02020603050405020304" pitchFamily="18" charset="0"/>
              </a:rPr>
              <a:t>қ</a:t>
            </a:r>
            <a:r>
              <a:rPr lang="ru-RU" sz="1600" dirty="0" err="1" smtClean="0">
                <a:latin typeface="Times New Roman" panose="02020603050405020304" pitchFamily="18" charset="0"/>
                <a:ea typeface="Times New Roman" panose="02020603050405020304" pitchFamily="18" charset="0"/>
              </a:rPr>
              <a:t>илиниши</a:t>
            </a:r>
            <a:r>
              <a:rPr lang="ru-RU" sz="1600" dirty="0" smtClean="0">
                <a:latin typeface="Times New Roman" panose="02020603050405020304" pitchFamily="18" charset="0"/>
                <a:ea typeface="Times New Roman" panose="02020603050405020304" pitchFamily="18" charset="0"/>
              </a:rPr>
              <a:t> </a:t>
            </a:r>
            <a:r>
              <a:rPr lang="ru-RU" sz="1600" dirty="0" err="1" smtClean="0">
                <a:latin typeface="Times New Roman" panose="02020603050405020304" pitchFamily="18" charset="0"/>
                <a:ea typeface="Times New Roman" panose="02020603050405020304" pitchFamily="18" charset="0"/>
              </a:rPr>
              <a:t>мумкин</a:t>
            </a:r>
            <a:r>
              <a:rPr lang="ru-RU" sz="1600" dirty="0" smtClean="0">
                <a:latin typeface="Times New Roman" panose="02020603050405020304" pitchFamily="18" charset="0"/>
                <a:ea typeface="Times New Roman" panose="02020603050405020304" pitchFamily="18" charset="0"/>
              </a:rPr>
              <a:t>.</a:t>
            </a:r>
            <a:r>
              <a:rPr lang="en-US" sz="1600" dirty="0" smtClean="0">
                <a:latin typeface="Times New Roman" panose="02020603050405020304" pitchFamily="18" charset="0"/>
                <a:ea typeface="Times New Roman" panose="02020603050405020304" pitchFamily="18" charset="0"/>
              </a:rPr>
              <a:t> </a:t>
            </a:r>
            <a:r>
              <a:rPr lang="ru-RU" sz="1600" dirty="0">
                <a:latin typeface="Times New Roman" panose="02020603050405020304" pitchFamily="18" charset="0"/>
                <a:ea typeface="Times New Roman" panose="02020603050405020304" pitchFamily="18" charset="0"/>
              </a:rPr>
              <a:t>Фермер </a:t>
            </a:r>
            <a:r>
              <a:rPr lang="ru-RU" sz="1600" dirty="0" err="1">
                <a:latin typeface="Times New Roman" panose="02020603050405020304" pitchFamily="18" charset="0"/>
                <a:ea typeface="Times New Roman" panose="02020603050405020304" pitchFamily="18" charset="0"/>
              </a:rPr>
              <a:t>хўжалиги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тугатилган</a:t>
            </a:r>
            <a:r>
              <a:rPr lang="ru-RU" sz="1600" dirty="0">
                <a:latin typeface="Times New Roman" panose="02020603050405020304" pitchFamily="18" charset="0"/>
                <a:ea typeface="Times New Roman" panose="02020603050405020304" pitchFamily="18" charset="0"/>
              </a:rPr>
              <a:t> та</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дирда</a:t>
            </a:r>
            <a:r>
              <a:rPr lang="ru-RU" sz="1600" dirty="0">
                <a:latin typeface="Times New Roman" panose="02020603050405020304" pitchFamily="18" charset="0"/>
                <a:ea typeface="Times New Roman" panose="02020603050405020304" pitchFamily="18" charset="0"/>
              </a:rPr>
              <a:t>, ер </a:t>
            </a:r>
            <a:r>
              <a:rPr lang="ru-RU" sz="1600" dirty="0" err="1">
                <a:latin typeface="Times New Roman" panose="02020603050405020304" pitchFamily="18" charset="0"/>
                <a:ea typeface="Times New Roman" panose="02020603050405020304" pitchFamily="18" charset="0"/>
              </a:rPr>
              <a:t>участкасини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ижарага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олиш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шартномаси</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онун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ҳужжатларида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белгиланган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тартибда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бекор</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қ</a:t>
            </a:r>
            <a:r>
              <a:rPr lang="ru-RU" sz="1600" dirty="0" err="1">
                <a:latin typeface="Times New Roman" panose="02020603050405020304" pitchFamily="18" charset="0"/>
                <a:ea typeface="Times New Roman" panose="02020603050405020304" pitchFamily="18" charset="0"/>
              </a:rPr>
              <a:t>илиниши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лозим</a:t>
            </a:r>
            <a:r>
              <a:rPr lang="ru-RU" sz="1600" dirty="0">
                <a:latin typeface="Times New Roman" panose="02020603050405020304" pitchFamily="18" charset="0"/>
                <a:ea typeface="Times New Roman" panose="02020603050405020304" pitchFamily="18" charset="0"/>
              </a:rPr>
              <a:t>. </a:t>
            </a:r>
          </a:p>
          <a:p>
            <a:pPr indent="450215" algn="just">
              <a:spcAft>
                <a:spcPts val="0"/>
              </a:spcAft>
            </a:pPr>
            <a:endParaRPr lang="ru-RU"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99936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91178" y="0"/>
            <a:ext cx="6096000" cy="646331"/>
          </a:xfrm>
          <a:prstGeom prst="rect">
            <a:avLst/>
          </a:prstGeom>
        </p:spPr>
        <p:txBody>
          <a:bodyPr>
            <a:spAutoFit/>
          </a:bodyPr>
          <a:lstStyle/>
          <a:p>
            <a:pPr algn="ctr">
              <a:spcAft>
                <a:spcPts val="0"/>
              </a:spcAft>
            </a:pPr>
            <a:r>
              <a:rPr lang="uz-Cyrl-UZ" b="1" dirty="0">
                <a:latin typeface="Times New Roman" panose="02020603050405020304" pitchFamily="18" charset="0"/>
                <a:ea typeface="Times New Roman" panose="02020603050405020304" pitchFamily="18" charset="0"/>
              </a:rPr>
              <a:t>2.Ер учаскалари таркиби ва экин майдонлари структурасини баҳолаш.</a:t>
            </a:r>
            <a:endParaRPr lang="ru-RU" sz="1600"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553792" y="646331"/>
            <a:ext cx="10328856" cy="2308324"/>
          </a:xfrm>
          <a:prstGeom prst="rect">
            <a:avLst/>
          </a:prstGeom>
        </p:spPr>
        <p:txBody>
          <a:bodyPr wrap="square">
            <a:spAutoFit/>
          </a:bodyPr>
          <a:lstStyle/>
          <a:p>
            <a:pPr marL="179705" indent="474980" algn="just" hangingPunct="0">
              <a:spcAft>
                <a:spcPts val="600"/>
              </a:spcAft>
            </a:pPr>
            <a:r>
              <a:rPr lang="uz-Cyrl-UZ" dirty="0">
                <a:latin typeface="Times New Roman" panose="02020603050405020304" pitchFamily="18" charset="0"/>
                <a:ea typeface="Batang" panose="02030600000101010101" pitchFamily="18" charset="-127"/>
              </a:rPr>
              <a:t>Фермер хўжаликларида ер ресурсларидан фойдаланиш энг аввало ерларнинг мелиоратив ҳолатини ва тупроқ унумдорлигини яхшилаш масалаларига бориб тақалади. Агротехник тадбирларнинг муддати вақтида бажарилмай, кечиктириб юборилиши ерларнинг умумий шўрланиш даражасининг ошиб боришига ва ҳосилдорликнинг пасайишига олиб келади. Алмашлаб экиш тизимининг бузилиши, минерал ўғитларни қўллашнинг мақбул нисбатларига амал қилмаслик тупроқдан ҳар йили кўп миқдордаги фойдали элементларнинг чиқиб кетишига, тупроқ сифат кўрсаткичларининг пасайиши  ва оқибатда, бир гектар ҳисобига олинаётган маҳсулот бирлигининг кам бўлишига сабаб бўлиши мумкин.</a:t>
            </a:r>
            <a:endParaRPr lang="ru-RU" sz="1100" dirty="0">
              <a:effectLst/>
              <a:latin typeface="Times New Roman" panose="02020603050405020304" pitchFamily="18" charset="0"/>
              <a:ea typeface="Batang" panose="02030600000101010101" pitchFamily="18" charset="-127"/>
            </a:endParaRPr>
          </a:p>
        </p:txBody>
      </p:sp>
      <p:sp>
        <p:nvSpPr>
          <p:cNvPr id="6" name="Прямоугольник 5"/>
          <p:cNvSpPr/>
          <p:nvPr/>
        </p:nvSpPr>
        <p:spPr>
          <a:xfrm>
            <a:off x="553792" y="2954655"/>
            <a:ext cx="10328856" cy="1754326"/>
          </a:xfrm>
          <a:prstGeom prst="rect">
            <a:avLst/>
          </a:prstGeom>
        </p:spPr>
        <p:txBody>
          <a:bodyPr wrap="square">
            <a:spAutoFit/>
          </a:bodyPr>
          <a:lstStyle/>
          <a:p>
            <a:pPr marL="179705" indent="450215" algn="just" hangingPunct="0">
              <a:spcAft>
                <a:spcPts val="0"/>
              </a:spcAft>
            </a:pPr>
            <a:r>
              <a:rPr lang="uz-Cyrl-UZ" dirty="0">
                <a:latin typeface="Times New Roman" panose="02020603050405020304" pitchFamily="18" charset="0"/>
                <a:ea typeface="Batang" panose="02030600000101010101" pitchFamily="18" charset="-127"/>
              </a:rPr>
              <a:t>2016	 йил якунига келиб қишлоқ хўжалигидаги жами экин майдонларининг 84,4 фоизи, пахта майдонининг 98,4 фоизи, дон экинлари майдонининг 83,4 фоизи, полиз экинларининг 53,8 фоизи ва ем-хашак экинларининг 69,7 фоизи фермер хўжаликлари ҳиссасига тўғри келган бўлса, шу йиллар оралиғида деҳқон хўжаликларининг жами экин майдонларидаги салмоғи 13,0 фоизни, дон экинлари майдонида 14,2 фоизни, картошка майдонида 82,8 фоизни, сабзавотларда 64,7 фоизни, полиз экинларида 44,5 фоизни ва ем-хашак экинларида 22,7 фоизни ташкил этди (3-жадвал). </a:t>
            </a:r>
            <a:endParaRPr lang="ru-RU" sz="1100" dirty="0">
              <a:effectLst/>
              <a:latin typeface="Times New Roman" panose="02020603050405020304" pitchFamily="18" charset="0"/>
              <a:ea typeface="Batang" panose="02030600000101010101" pitchFamily="18" charset="-127"/>
            </a:endParaRPr>
          </a:p>
        </p:txBody>
      </p:sp>
    </p:spTree>
    <p:extLst>
      <p:ext uri="{BB962C8B-B14F-4D97-AF65-F5344CB8AC3E}">
        <p14:creationId xmlns:p14="http://schemas.microsoft.com/office/powerpoint/2010/main" xmlns="" val="30484774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1404012" y="153327"/>
            <a:ext cx="8643201" cy="4835531"/>
          </a:xfrm>
          <a:prstGeom prst="rect">
            <a:avLst/>
          </a:prstGeom>
        </p:spPr>
      </p:pic>
    </p:spTree>
    <p:extLst>
      <p:ext uri="{BB962C8B-B14F-4D97-AF65-F5344CB8AC3E}">
        <p14:creationId xmlns:p14="http://schemas.microsoft.com/office/powerpoint/2010/main" xmlns="" val="469645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4812" y="99623"/>
            <a:ext cx="11255188" cy="5509200"/>
          </a:xfrm>
          <a:prstGeom prst="rect">
            <a:avLst/>
          </a:prstGeom>
        </p:spPr>
        <p:txBody>
          <a:bodyPr wrap="square">
            <a:spAutoFit/>
          </a:bodyPr>
          <a:lstStyle/>
          <a:p>
            <a:pPr marL="179705" indent="450215" algn="just" hangingPunct="0">
              <a:spcAft>
                <a:spcPts val="0"/>
              </a:spcAft>
            </a:pPr>
            <a:r>
              <a:rPr lang="uz-Cyrl-UZ" sz="1600" dirty="0">
                <a:latin typeface="Times New Roman" panose="02020603050405020304" pitchFamily="18" charset="0"/>
                <a:ea typeface="Batang" panose="02030600000101010101" pitchFamily="18" charset="-127"/>
              </a:rPr>
              <a:t>2016	 йил якунига келиб қишлоқ хўжалигидаги жами экин майдонларининг 84,4 фоизи, пахта майдонининг 98,4 фоизи, дон экинлари майдонининг 83,4 фоизи, полиз экинларининг 53,8 фоизи ва ем-хашак экинларининг 69,7 фоизи фермер хўжаликлари ҳиссасига тўғри келган бўлса, шу йиллар оралиғида деҳқон хўжаликларининг жами экин майдонларидаги салмоғи 13,0 фоизни, дон экинлари майдонида 14,2 фоизни, картошка майдонида 82,8 фоизни, сабзавотларда 64,7 фоизни, полиз экинларида 44,5 фоизни ва ем-хашак экинларида 22,7 фоизни ташкил этди (3-жадвал). </a:t>
            </a:r>
            <a:endParaRPr lang="ru-RU" sz="1100" dirty="0">
              <a:latin typeface="Times New Roman" panose="02020603050405020304" pitchFamily="18" charset="0"/>
              <a:ea typeface="Batang" panose="02030600000101010101" pitchFamily="18" charset="-127"/>
            </a:endParaRPr>
          </a:p>
          <a:p>
            <a:pPr marL="179705" indent="450215" algn="just" hangingPunct="0">
              <a:spcAft>
                <a:spcPts val="0"/>
              </a:spcAft>
            </a:pPr>
            <a:r>
              <a:rPr lang="uz-Cyrl-UZ" sz="1600" dirty="0">
                <a:latin typeface="Times New Roman" panose="02020603050405020304" pitchFamily="18" charset="0"/>
                <a:ea typeface="Batang" panose="02030600000101010101" pitchFamily="18" charset="-127"/>
              </a:rPr>
              <a:t>Тупроқ унумдорлигини ошириш чораларини кўрмай туриб, технологик ишлов бермасдан ва барча агротехник тадбирларни амалга оширмасдан қишлоқ хўжалиги экинларидан юқори ҳосил олиш ва яхши натижага эришиш мумкин эмас</a:t>
            </a:r>
            <a:r>
              <a:rPr lang="uz-Cyrl-UZ" sz="1600" b="1" dirty="0">
                <a:latin typeface="Times New Roman" panose="02020603050405020304" pitchFamily="18" charset="0"/>
                <a:ea typeface="Batang" panose="02030600000101010101" pitchFamily="18" charset="-127"/>
              </a:rPr>
              <a:t>. </a:t>
            </a:r>
            <a:endParaRPr lang="ru-RU" sz="1100" dirty="0">
              <a:latin typeface="Times New Roman" panose="02020603050405020304" pitchFamily="18" charset="0"/>
              <a:ea typeface="Batang" panose="02030600000101010101" pitchFamily="18" charset="-127"/>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Фермер ва деҳқон хўжаликларида ер ресурсларидан фойдаланишни тўғри ташкил қилиш, энг аввало, ундан иқтисодий жиҳатдан самарали фойдаланиш ва шу билан боғлиқ бўлган тадбирларни амалга оширишга қаратилиши керак. Бунинг учун:</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 кам унумли ерларни ўзлаштириб, юқори унумли ерларга айлантириш билан бир қаторда, мавжуд фойдаланилаётган ерларда мелиорация ишларини ўтказиш;</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a:t>
            </a:r>
            <a:r>
              <a:rPr lang="ru-RU" sz="1600" dirty="0">
                <a:latin typeface="Times New Roman" panose="02020603050405020304" pitchFamily="18" charset="0"/>
                <a:ea typeface="Times New Roman" panose="02020603050405020304" pitchFamily="18" charset="0"/>
              </a:rPr>
              <a:t> капитал </a:t>
            </a:r>
            <a:r>
              <a:rPr lang="ru-RU" sz="1600" dirty="0" err="1">
                <a:latin typeface="Times New Roman" panose="02020603050405020304" pitchFamily="18" charset="0"/>
                <a:ea typeface="Times New Roman" panose="02020603050405020304" pitchFamily="18" charset="0"/>
              </a:rPr>
              <a:t>тиклаш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шамол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сув</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эрозиясига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қарши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тадбирлар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ўтказиш</a:t>
            </a:r>
            <a:r>
              <a:rPr lang="ru-RU" sz="1600" dirty="0">
                <a:latin typeface="Times New Roman" panose="02020603050405020304" pitchFamily="18" charset="0"/>
                <a:ea typeface="Times New Roman" panose="02020603050405020304" pitchFamily="18" charset="0"/>
              </a:rPr>
              <a:t>;</a:t>
            </a:r>
          </a:p>
          <a:p>
            <a:pPr indent="450215" algn="just">
              <a:spcAft>
                <a:spcPts val="0"/>
              </a:spcAf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маҳаллий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минерал </a:t>
            </a:r>
            <a:r>
              <a:rPr lang="ru-RU" sz="1600" dirty="0" err="1">
                <a:latin typeface="Times New Roman" panose="02020603050405020304" pitchFamily="18" charset="0"/>
                <a:ea typeface="Times New Roman" panose="02020603050405020304" pitchFamily="18" charset="0"/>
              </a:rPr>
              <a:t>ўғитлардан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тўғри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нисбатларда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фойдаланиш</a:t>
            </a:r>
            <a:r>
              <a:rPr lang="ru-RU" sz="1600" dirty="0">
                <a:latin typeface="Times New Roman" panose="02020603050405020304" pitchFamily="18" charset="0"/>
                <a:ea typeface="Times New Roman" panose="02020603050405020304" pitchFamily="18" charset="0"/>
              </a:rPr>
              <a:t>;</a:t>
            </a:r>
          </a:p>
          <a:p>
            <a:pPr indent="450215" algn="just">
              <a:spcAft>
                <a:spcPts val="0"/>
              </a:spcAf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алмашлаб</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экишни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оқилона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жорий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қилиш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тадбирларини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белгилаш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қатъий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равишда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алмашлаб</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экиш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технологиясига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амал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қилиш</a:t>
            </a:r>
            <a:r>
              <a:rPr lang="ru-RU" sz="1600" dirty="0">
                <a:latin typeface="Times New Roman" panose="02020603050405020304" pitchFamily="18" charset="0"/>
                <a:ea typeface="Times New Roman" panose="02020603050405020304" pitchFamily="18" charset="0"/>
              </a:rPr>
              <a:t>; </a:t>
            </a:r>
          </a:p>
          <a:p>
            <a:pPr indent="450215" algn="just">
              <a:spcAft>
                <a:spcPts val="0"/>
              </a:spcAf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мунтазам</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равишда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шўрини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ювиб</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туриш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ўз</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вақтида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экишга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тайёрлаш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тупроққа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ишлов</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культивациялаш</a:t>
            </a:r>
            <a:r>
              <a:rPr lang="ru-RU" sz="1600" dirty="0">
                <a:latin typeface="Times New Roman" panose="02020603050405020304" pitchFamily="18" charset="0"/>
                <a:ea typeface="Times New Roman" panose="02020603050405020304" pitchFamily="18" charset="0"/>
              </a:rPr>
              <a:t>;</a:t>
            </a:r>
          </a:p>
          <a:p>
            <a:pPr indent="450215" algn="just">
              <a:spcAft>
                <a:spcPts val="0"/>
              </a:spcAf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барча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ҳайдаладиган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майдонлари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тупроқ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таркиби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сифатини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махсус</a:t>
            </a:r>
            <a:r>
              <a:rPr lang="ru-RU" sz="1600" dirty="0">
                <a:latin typeface="Times New Roman" panose="02020603050405020304" pitchFamily="18" charset="0"/>
                <a:ea typeface="Times New Roman" panose="02020603050405020304" pitchFamily="18" charset="0"/>
              </a:rPr>
              <a:t> лаборатория </a:t>
            </a:r>
            <a:r>
              <a:rPr lang="ru-RU" sz="1600" dirty="0" err="1">
                <a:latin typeface="Times New Roman" panose="02020603050405020304" pitchFamily="18" charset="0"/>
                <a:ea typeface="Times New Roman" panose="02020603050405020304" pitchFamily="18" charset="0"/>
              </a:rPr>
              <a:t>шароитида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қайта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ўрганиб</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чиқиш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баҳолаш</a:t>
            </a:r>
            <a:r>
              <a:rPr lang="ru-RU" sz="1600" dirty="0">
                <a:latin typeface="Times New Roman" panose="02020603050405020304" pitchFamily="18" charset="0"/>
                <a:ea typeface="Times New Roman" panose="02020603050405020304" pitchFamily="18" charset="0"/>
              </a:rPr>
              <a:t>;</a:t>
            </a:r>
          </a:p>
          <a:p>
            <a:pPr indent="450215" algn="just">
              <a:spcAft>
                <a:spcPts val="0"/>
              </a:spcAft>
            </a:pP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барча</a:t>
            </a:r>
            <a:r>
              <a:rPr lang="ru-RU" sz="1600" dirty="0">
                <a:latin typeface="Times New Roman" panose="02020603050405020304" pitchFamily="18" charset="0"/>
                <a:ea typeface="Times New Roman" panose="02020603050405020304" pitchFamily="18" charset="0"/>
              </a:rPr>
              <a:t> агротехник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агрокимё</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чора-тадбирларини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илм-фан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тавсияларига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илғорлар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тажрибаларини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эътиборга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олган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ҳолда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амалга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ошириш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бошқалар</a:t>
            </a:r>
            <a:r>
              <a:rPr lang="ru-RU" sz="160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831430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50761" y="128789"/>
            <a:ext cx="11050074" cy="5262979"/>
          </a:xfrm>
          <a:prstGeom prst="rect">
            <a:avLst/>
          </a:prstGeom>
        </p:spPr>
        <p:txBody>
          <a:bodyPr wrap="square">
            <a:spAutoFit/>
          </a:bodyPr>
          <a:lstStyle/>
          <a:p>
            <a:pPr algn="ctr">
              <a:spcAft>
                <a:spcPts val="0"/>
              </a:spcAft>
            </a:pPr>
            <a:r>
              <a:rPr lang="uz-Cyrl-UZ" sz="1600" b="1" dirty="0">
                <a:latin typeface="Times New Roman" panose="02020603050405020304" pitchFamily="18" charset="0"/>
                <a:ea typeface="Times New Roman" panose="02020603050405020304" pitchFamily="18" charset="0"/>
              </a:rPr>
              <a:t>3.Қишлоқ хўжалигида ер солиғи  ва ердан фойдаланишнинг иқтисодий самарадорлиги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Ўзбекистон Республикаси Адлия Вазирлигида 08.02.2005 й. 1324-1-сон билан рўйхатга олинган “Қишлоқ хўжалиги ерларининг норматив қийматидан келиб чиққан ҳолда қишлоқ хўжалиги товар ишлаб чиқарувчилари томонидан ягона ер солиғини ҳисоблаб чиқариш ва тўлаш тартиби тўғрисида вақтинчалик Низом”га кўра ягона ер солиғининг солиқ солиш объекти бўлиб қишлоқ хўжалиги майдонлари ва жамоат қурилмалари ва ҳовлилари билан банд бўлган ерларнинг норматив қиймати ҳисобланади.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Қишлоқ хўжалиги ерларининг меъёрий қиймати Ўзбекистон Республикаси Ер ресурслари, геодезия, картография ва давлат кадастри бўйича давлат қўмитаси томонидан аниқланади ва Ўзбекистон Республикаси Давлат солиқ қўмитаси билан биргаликда ҳар бир қишлоқ хўжалиги товар ишлаб чиқарувчисига ягона ер солиғини ҳисоблаб чиқариш учун етказилади.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Қишлоқ хўжалиги ерлари ва жамоат иморатлари билан банд бўлган ерларнинг умумий майдонига солиқ суммаси, уларнинг меъёрий қийматидан ва солиқ ставкасидан келиб чиқиб, қуйидаги формула бўйича аниқланади:</a:t>
            </a:r>
            <a:endParaRPr lang="ru-RU" sz="1600" dirty="0">
              <a:latin typeface="Times New Roman" panose="02020603050405020304" pitchFamily="18" charset="0"/>
              <a:ea typeface="Times New Roman" panose="02020603050405020304" pitchFamily="18" charset="0"/>
            </a:endParaRPr>
          </a:p>
          <a:p>
            <a:pPr indent="450215" algn="ctr">
              <a:spcAft>
                <a:spcPts val="0"/>
              </a:spcAft>
            </a:pPr>
            <a:r>
              <a:rPr lang="uz-Cyrl-UZ" sz="1600" i="1"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indent="450215" algn="ctr">
              <a:spcAft>
                <a:spcPts val="0"/>
              </a:spcAft>
            </a:pPr>
            <a:r>
              <a:rPr lang="ru-RU" sz="1600" i="1" dirty="0">
                <a:latin typeface="Times New Roman" panose="02020603050405020304" pitchFamily="18" charset="0"/>
                <a:ea typeface="Times New Roman" panose="02020603050405020304" pitchFamily="18" charset="0"/>
              </a:rPr>
              <a:t>Н</a:t>
            </a:r>
            <a:r>
              <a:rPr lang="ru-RU" sz="1600" i="1" baseline="-25000" dirty="0">
                <a:latin typeface="Times New Roman" panose="02020603050405020304" pitchFamily="18" charset="0"/>
                <a:ea typeface="Times New Roman" panose="02020603050405020304" pitchFamily="18" charset="0"/>
              </a:rPr>
              <a:t>1</a:t>
            </a:r>
            <a:r>
              <a:rPr lang="ru-RU" sz="1600" i="1" dirty="0">
                <a:latin typeface="Times New Roman" panose="02020603050405020304" pitchFamily="18" charset="0"/>
                <a:ea typeface="Times New Roman" panose="02020603050405020304" pitchFamily="18" charset="0"/>
              </a:rPr>
              <a:t> = (N</a:t>
            </a:r>
            <a:r>
              <a:rPr lang="ru-RU" sz="1600" i="1" baseline="-25000" dirty="0">
                <a:latin typeface="Times New Roman" panose="02020603050405020304" pitchFamily="18" charset="0"/>
                <a:ea typeface="Times New Roman" panose="02020603050405020304" pitchFamily="18" charset="0"/>
              </a:rPr>
              <a:t>1</a:t>
            </a:r>
            <a:r>
              <a:rPr lang="ru-RU" sz="1600" i="1" dirty="0">
                <a:latin typeface="Times New Roman" panose="02020603050405020304" pitchFamily="18" charset="0"/>
                <a:ea typeface="Times New Roman" panose="02020603050405020304" pitchFamily="18" charset="0"/>
              </a:rPr>
              <a:t> х C/100);</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sz="1600" dirty="0">
                <a:latin typeface="Times New Roman" panose="02020603050405020304" pitchFamily="18" charset="0"/>
                <a:ea typeface="Times New Roman" panose="02020603050405020304" pitchFamily="18" charset="0"/>
              </a:rPr>
              <a:t>бунда:</a:t>
            </a:r>
          </a:p>
          <a:p>
            <a:pPr indent="450215" algn="just">
              <a:spcAft>
                <a:spcPts val="0"/>
              </a:spcAft>
            </a:pPr>
            <a:r>
              <a:rPr lang="ru-RU" sz="1600" i="1" dirty="0">
                <a:latin typeface="Times New Roman" panose="02020603050405020304" pitchFamily="18" charset="0"/>
                <a:ea typeface="Times New Roman" panose="02020603050405020304" pitchFamily="18" charset="0"/>
              </a:rPr>
              <a:t>Н</a:t>
            </a:r>
            <a:r>
              <a:rPr lang="ru-RU" sz="1600" i="1" baseline="-25000" dirty="0">
                <a:latin typeface="Times New Roman" panose="02020603050405020304" pitchFamily="18" charset="0"/>
                <a:ea typeface="Times New Roman" panose="02020603050405020304" pitchFamily="18" charset="0"/>
              </a:rPr>
              <a:t>1</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қишлоқ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хўжалиги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жамоат</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иморатлари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билан</a:t>
            </a:r>
            <a:r>
              <a:rPr lang="ru-RU" sz="1600" dirty="0">
                <a:latin typeface="Times New Roman" panose="02020603050405020304" pitchFamily="18" charset="0"/>
                <a:ea typeface="Times New Roman" panose="02020603050405020304" pitchFamily="18" charset="0"/>
              </a:rPr>
              <a:t> банд </a:t>
            </a:r>
            <a:r>
              <a:rPr lang="ru-RU" sz="1600" dirty="0" err="1">
                <a:latin typeface="Times New Roman" panose="02020603050405020304" pitchFamily="18" charset="0"/>
                <a:ea typeface="Times New Roman" panose="02020603050405020304" pitchFamily="18" charset="0"/>
              </a:rPr>
              <a:t>бўлган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умумий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майдонига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солиқ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суммаси</a:t>
            </a:r>
            <a:r>
              <a:rPr lang="ru-RU" sz="1600" dirty="0">
                <a:latin typeface="Times New Roman" panose="02020603050405020304" pitchFamily="18" charset="0"/>
                <a:ea typeface="Times New Roman" panose="02020603050405020304" pitchFamily="18" charset="0"/>
              </a:rPr>
              <a:t>; </a:t>
            </a:r>
          </a:p>
          <a:p>
            <a:pPr indent="450215" algn="just">
              <a:spcAft>
                <a:spcPts val="0"/>
              </a:spcAft>
            </a:pPr>
            <a:r>
              <a:rPr lang="ru-RU" sz="1600" i="1" dirty="0">
                <a:latin typeface="Times New Roman" panose="02020603050405020304" pitchFamily="18" charset="0"/>
                <a:ea typeface="Times New Roman" panose="02020603050405020304" pitchFamily="18" charset="0"/>
              </a:rPr>
              <a:t>N</a:t>
            </a:r>
            <a:r>
              <a:rPr lang="ru-RU" sz="1600" i="1" baseline="-25000" dirty="0">
                <a:latin typeface="Times New Roman" panose="02020603050405020304" pitchFamily="18" charset="0"/>
                <a:ea typeface="Times New Roman" panose="02020603050405020304" pitchFamily="18" charset="0"/>
              </a:rPr>
              <a:t>1</a:t>
            </a:r>
            <a:r>
              <a:rPr lang="ru-RU" sz="1600" dirty="0">
                <a:latin typeface="Times New Roman" panose="02020603050405020304" pitchFamily="18" charset="0"/>
                <a:ea typeface="Times New Roman" panose="02020603050405020304" pitchFamily="18" charset="0"/>
              </a:rPr>
              <a:t> - </a:t>
            </a:r>
            <a:r>
              <a:rPr lang="ru-RU" sz="1600" dirty="0" err="1">
                <a:latin typeface="Times New Roman" panose="02020603050405020304" pitchFamily="18" charset="0"/>
                <a:ea typeface="Times New Roman" panose="02020603050405020304" pitchFamily="18" charset="0"/>
              </a:rPr>
              <a:t>қишлоқ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хўжалиги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жамоат</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иморатлари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билан</a:t>
            </a:r>
            <a:r>
              <a:rPr lang="ru-RU" sz="1600" dirty="0">
                <a:latin typeface="Times New Roman" panose="02020603050405020304" pitchFamily="18" charset="0"/>
                <a:ea typeface="Times New Roman" panose="02020603050405020304" pitchFamily="18" charset="0"/>
              </a:rPr>
              <a:t> банд </a:t>
            </a:r>
            <a:r>
              <a:rPr lang="ru-RU" sz="1600" dirty="0" err="1">
                <a:latin typeface="Times New Roman" panose="02020603050405020304" pitchFamily="18" charset="0"/>
                <a:ea typeface="Times New Roman" panose="02020603050405020304" pitchFamily="18" charset="0"/>
              </a:rPr>
              <a:t>бўлган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ерларнинг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меъёрий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қиймати</a:t>
            </a:r>
            <a:r>
              <a:rPr lang="ru-RU" sz="1600" dirty="0">
                <a:latin typeface="Times New Roman" panose="02020603050405020304" pitchFamily="18" charset="0"/>
                <a:ea typeface="Times New Roman" panose="02020603050405020304" pitchFamily="18" charset="0"/>
              </a:rPr>
              <a:t>;</a:t>
            </a:r>
          </a:p>
          <a:p>
            <a:pPr indent="450215"/>
            <a:r>
              <a:rPr lang="ru-RU" sz="1600" i="1" dirty="0">
                <a:latin typeface="Times New Roman" panose="02020603050405020304" pitchFamily="18" charset="0"/>
                <a:ea typeface="Times New Roman" panose="02020603050405020304" pitchFamily="18" charset="0"/>
                <a:cs typeface="Bodo_uzb"/>
              </a:rPr>
              <a:t>С</a:t>
            </a:r>
            <a:r>
              <a:rPr lang="ru-RU" sz="1600" dirty="0">
                <a:latin typeface="Times New Roman" panose="02020603050405020304" pitchFamily="18" charset="0"/>
                <a:ea typeface="Times New Roman" panose="02020603050405020304" pitchFamily="18" charset="0"/>
                <a:cs typeface="Bodo_uzb"/>
              </a:rPr>
              <a:t> - </a:t>
            </a:r>
            <a:r>
              <a:rPr lang="ru-RU" sz="1600" dirty="0" err="1">
                <a:latin typeface="Times New Roman" panose="02020603050405020304" pitchFamily="18" charset="0"/>
                <a:ea typeface="Times New Roman" panose="02020603050405020304" pitchFamily="18" charset="0"/>
                <a:cs typeface="Bodo_uzb"/>
              </a:rPr>
              <a:t>солиқ</a:t>
            </a:r>
            <a:r>
              <a:rPr lang="ru-RU" sz="1600" dirty="0">
                <a:latin typeface="Times New Roman" panose="02020603050405020304" pitchFamily="18" charset="0"/>
                <a:ea typeface="Times New Roman" panose="02020603050405020304" pitchFamily="18" charset="0"/>
                <a:cs typeface="Bodo_uzb"/>
              </a:rPr>
              <a:t> </a:t>
            </a:r>
            <a:r>
              <a:rPr lang="ru-RU" sz="1600" dirty="0" err="1">
                <a:latin typeface="Times New Roman" panose="02020603050405020304" pitchFamily="18" charset="0"/>
                <a:ea typeface="Times New Roman" panose="02020603050405020304" pitchFamily="18" charset="0"/>
                <a:cs typeface="Bodo_uzb"/>
              </a:rPr>
              <a:t>ставкаси</a:t>
            </a:r>
            <a:r>
              <a:rPr lang="ru-RU" sz="1600" dirty="0">
                <a:latin typeface="Times New Roman" panose="02020603050405020304" pitchFamily="18" charset="0"/>
                <a:ea typeface="Times New Roman" panose="02020603050405020304" pitchFamily="18" charset="0"/>
                <a:cs typeface="Bodo_uzb"/>
              </a:rPr>
              <a:t>, </a:t>
            </a:r>
            <a:r>
              <a:rPr lang="ru-RU" sz="1600" dirty="0" err="1">
                <a:latin typeface="Times New Roman" panose="02020603050405020304" pitchFamily="18" charset="0"/>
                <a:ea typeface="Times New Roman" panose="02020603050405020304" pitchFamily="18" charset="0"/>
                <a:cs typeface="Bodo_uzb"/>
              </a:rPr>
              <a:t>фоизларда</a:t>
            </a:r>
            <a:r>
              <a:rPr lang="ru-RU" sz="1600" dirty="0">
                <a:latin typeface="Times New Roman" panose="02020603050405020304" pitchFamily="18" charset="0"/>
                <a:ea typeface="Times New Roman" panose="02020603050405020304" pitchFamily="18" charset="0"/>
                <a:cs typeface="Bodo_uzb"/>
              </a:rPr>
              <a:t>.</a:t>
            </a:r>
            <a:endParaRPr lang="ru-RU" sz="2000" dirty="0">
              <a:latin typeface="Bodo_uzb"/>
              <a:ea typeface="Times New Roman" panose="02020603050405020304" pitchFamily="18" charset="0"/>
              <a:cs typeface="Bodo_uzb"/>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Ерларнинг меъёрий қийматидан келиб чиқиб тўлаши лозим бўлган ягона ер солиғининг ҳисоб-китоби 3-жадвалда келтирилган шакл бўйича амалга оширилади . </a:t>
            </a:r>
            <a:endParaRPr lang="ru-RU" sz="1600" dirty="0">
              <a:latin typeface="Times New Roman" panose="02020603050405020304" pitchFamily="18" charset="0"/>
              <a:ea typeface="Times New Roman" panose="02020603050405020304" pitchFamily="18" charset="0"/>
            </a:endParaRPr>
          </a:p>
          <a:p>
            <a:pPr algn="just">
              <a:spcAft>
                <a:spcPts val="0"/>
              </a:spcAft>
            </a:pPr>
            <a:r>
              <a:rPr lang="uz-Cyrl-UZ" sz="1600" dirty="0">
                <a:latin typeface="Times New Roman" panose="02020603050405020304" pitchFamily="18" charset="0"/>
                <a:ea typeface="Times New Roman" panose="02020603050405020304" pitchFamily="18" charset="0"/>
              </a:rPr>
              <a:t>Юридик шахс ташкил этган ҳолда ҳамда юридик шахс ташкил этмасдан тузилган деҳқон хўжалиги қонун ҳужжатларига мувофиқ ер солиғи, сув ресурсларидан фойдаланганлик учун солиқ ва мол-мулк солиғи тўлайди.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721035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476518" y="0"/>
            <a:ext cx="5190222" cy="5612980"/>
          </a:xfrm>
          <a:prstGeom prst="rect">
            <a:avLst/>
          </a:prstGeom>
        </p:spPr>
      </p:pic>
      <p:sp>
        <p:nvSpPr>
          <p:cNvPr id="6" name="Прямоугольник 5"/>
          <p:cNvSpPr/>
          <p:nvPr/>
        </p:nvSpPr>
        <p:spPr>
          <a:xfrm>
            <a:off x="5997263" y="1046161"/>
            <a:ext cx="5593724" cy="2662267"/>
          </a:xfrm>
          <a:prstGeom prst="rect">
            <a:avLst/>
          </a:prstGeom>
        </p:spPr>
        <p:txBody>
          <a:bodyPr wrap="square">
            <a:spAutoFit/>
          </a:bodyPr>
          <a:lstStyle/>
          <a:p>
            <a:pPr algn="just">
              <a:spcAft>
                <a:spcPts val="0"/>
              </a:spcAft>
            </a:pPr>
            <a:r>
              <a:rPr lang="uz-Cyrl-UZ" sz="1400" dirty="0">
                <a:latin typeface="Times New Roman" panose="02020603050405020304" pitchFamily="18" charset="0"/>
                <a:ea typeface="Times New Roman" panose="02020603050405020304" pitchFamily="18" charset="0"/>
              </a:rPr>
              <a:t>Деҳқон хўжалигидан ер солиғи томорқа ер участкасининг сифатига, жойлашган манзилига ва сув билан таъминланиш даражасига қараб, унинг кадастр баҳосини ҳисобга олган ҳолда белгиланадиган миқдорда ундирилади. Солиқ солиш тартиби ҳамда деҳқон хўжалиги тўлайдиган ер солиғининг ставкалари қонун ҳужжатлари билан белгиланади. </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uz-Cyrl-UZ" sz="1400" dirty="0">
                <a:latin typeface="Times New Roman" panose="02020603050405020304" pitchFamily="18" charset="0"/>
                <a:ea typeface="Times New Roman" panose="02020603050405020304" pitchFamily="18" charset="0"/>
              </a:rPr>
              <a:t>Деҳқон хўжаликларидан ундириладиган ер солиғини ҳисоблаб чиқариш чоғида ер солиғи ставкаларига, ер сифатига боғлиқ ҳолда, қуйидаги коэффициентлар қўлланилади:</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uz-Cyrl-UZ" sz="1400" dirty="0">
                <a:latin typeface="Times New Roman" panose="02020603050405020304" pitchFamily="18" charset="0"/>
                <a:ea typeface="Times New Roman" panose="02020603050405020304" pitchFamily="18" charset="0"/>
              </a:rPr>
              <a:t>- тупроқ бонитети 40 баллгача бўлса - 0,75;</a:t>
            </a:r>
            <a:endParaRPr lang="ru-RU" sz="1400" dirty="0">
              <a:latin typeface="Times New Roman" panose="02020603050405020304" pitchFamily="18" charset="0"/>
              <a:ea typeface="Times New Roman" panose="02020603050405020304" pitchFamily="18" charset="0"/>
            </a:endParaRPr>
          </a:p>
          <a:p>
            <a:pPr indent="450215" algn="just">
              <a:spcAft>
                <a:spcPts val="0"/>
              </a:spcAft>
            </a:pPr>
            <a:r>
              <a:rPr lang="ru-RU" sz="1400" dirty="0">
                <a:latin typeface="Times New Roman" panose="02020603050405020304" pitchFamily="18" charset="0"/>
                <a:ea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rPr>
              <a:t>тупро</a:t>
            </a:r>
            <a:r>
              <a:rPr lang="uz-Cyrl-UZ" sz="1400" dirty="0">
                <a:latin typeface="Times New Roman" panose="02020603050405020304" pitchFamily="18" charset="0"/>
                <a:ea typeface="Times New Roman" panose="02020603050405020304" pitchFamily="18" charset="0"/>
              </a:rPr>
              <a:t>қ</a:t>
            </a:r>
            <a:r>
              <a:rPr lang="ru-RU" sz="1400" dirty="0">
                <a:latin typeface="Times New Roman" panose="02020603050405020304" pitchFamily="18" charset="0"/>
                <a:ea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rPr>
              <a:t>бонитети</a:t>
            </a:r>
            <a:r>
              <a:rPr lang="ru-RU" sz="1400" dirty="0">
                <a:latin typeface="Times New Roman" panose="02020603050405020304" pitchFamily="18" charset="0"/>
                <a:ea typeface="Times New Roman" panose="02020603050405020304" pitchFamily="18" charset="0"/>
              </a:rPr>
              <a:t> 41 дан 70 </a:t>
            </a:r>
            <a:r>
              <a:rPr lang="ru-RU" sz="1400" dirty="0" err="1">
                <a:latin typeface="Times New Roman" panose="02020603050405020304" pitchFamily="18" charset="0"/>
                <a:ea typeface="Times New Roman" panose="02020603050405020304" pitchFamily="18" charset="0"/>
              </a:rPr>
              <a:t>баллгача</a:t>
            </a:r>
            <a:r>
              <a:rPr lang="ru-RU" sz="1400" dirty="0">
                <a:latin typeface="Times New Roman" panose="02020603050405020304" pitchFamily="18" charset="0"/>
                <a:ea typeface="Times New Roman" panose="02020603050405020304" pitchFamily="18" charset="0"/>
              </a:rPr>
              <a:t> </a:t>
            </a:r>
            <a:r>
              <a:rPr lang="ru-RU" sz="1400" dirty="0" err="1">
                <a:latin typeface="Times New Roman" panose="02020603050405020304" pitchFamily="18" charset="0"/>
                <a:ea typeface="Times New Roman" panose="02020603050405020304" pitchFamily="18" charset="0"/>
              </a:rPr>
              <a:t>бўлса</a:t>
            </a:r>
            <a:r>
              <a:rPr lang="ru-RU" sz="1400" dirty="0">
                <a:latin typeface="Times New Roman" panose="02020603050405020304" pitchFamily="18" charset="0"/>
                <a:ea typeface="Times New Roman" panose="02020603050405020304" pitchFamily="18" charset="0"/>
              </a:rPr>
              <a:t> - 1,0;</a:t>
            </a:r>
          </a:p>
          <a:p>
            <a:pPr indent="450215" algn="just">
              <a:spcAft>
                <a:spcPts val="0"/>
              </a:spcAft>
            </a:pPr>
            <a:r>
              <a:rPr lang="ru-RU" sz="1400" dirty="0">
                <a:latin typeface="Times New Roman" panose="02020603050405020304" pitchFamily="18" charset="0"/>
                <a:ea typeface="Times New Roman" panose="02020603050405020304" pitchFamily="18" charset="0"/>
                <a:cs typeface="Bodo_uzb"/>
              </a:rPr>
              <a:t>- </a:t>
            </a:r>
            <a:r>
              <a:rPr lang="ru-RU" sz="1400" dirty="0" err="1">
                <a:latin typeface="Times New Roman" panose="02020603050405020304" pitchFamily="18" charset="0"/>
                <a:ea typeface="Times New Roman" panose="02020603050405020304" pitchFamily="18" charset="0"/>
                <a:cs typeface="Bodo_uzb"/>
              </a:rPr>
              <a:t>тупро</a:t>
            </a:r>
            <a:r>
              <a:rPr lang="uz-Cyrl-UZ" sz="1400" dirty="0">
                <a:latin typeface="Times New Roman" panose="02020603050405020304" pitchFamily="18" charset="0"/>
                <a:ea typeface="Times New Roman" panose="02020603050405020304" pitchFamily="18" charset="0"/>
                <a:cs typeface="Bodo_uzb"/>
              </a:rPr>
              <a:t>қ</a:t>
            </a:r>
            <a:r>
              <a:rPr lang="ru-RU" sz="1400" dirty="0">
                <a:latin typeface="Times New Roman" panose="02020603050405020304" pitchFamily="18" charset="0"/>
                <a:ea typeface="Times New Roman" panose="02020603050405020304" pitchFamily="18" charset="0"/>
                <a:cs typeface="Bodo_uzb"/>
              </a:rPr>
              <a:t> </a:t>
            </a:r>
            <a:r>
              <a:rPr lang="ru-RU" sz="1400" dirty="0" err="1">
                <a:latin typeface="Times New Roman" panose="02020603050405020304" pitchFamily="18" charset="0"/>
                <a:ea typeface="Times New Roman" panose="02020603050405020304" pitchFamily="18" charset="0"/>
                <a:cs typeface="Bodo_uzb"/>
              </a:rPr>
              <a:t>бонитети</a:t>
            </a:r>
            <a:r>
              <a:rPr lang="ru-RU" sz="1400" dirty="0">
                <a:latin typeface="Times New Roman" panose="02020603050405020304" pitchFamily="18" charset="0"/>
                <a:ea typeface="Times New Roman" panose="02020603050405020304" pitchFamily="18" charset="0"/>
                <a:cs typeface="Bodo_uzb"/>
              </a:rPr>
              <a:t> 70 </a:t>
            </a:r>
            <a:r>
              <a:rPr lang="ru-RU" sz="1400" dirty="0" err="1">
                <a:latin typeface="Times New Roman" panose="02020603050405020304" pitchFamily="18" charset="0"/>
                <a:ea typeface="Times New Roman" panose="02020603050405020304" pitchFamily="18" charset="0"/>
                <a:cs typeface="Bodo_uzb"/>
              </a:rPr>
              <a:t>баллдан</a:t>
            </a:r>
            <a:r>
              <a:rPr lang="ru-RU" sz="1400" dirty="0">
                <a:latin typeface="Times New Roman" panose="02020603050405020304" pitchFamily="18" charset="0"/>
                <a:ea typeface="Times New Roman" panose="02020603050405020304" pitchFamily="18" charset="0"/>
                <a:cs typeface="Bodo_uzb"/>
              </a:rPr>
              <a:t> </a:t>
            </a:r>
            <a:r>
              <a:rPr lang="ru-RU" sz="1400" dirty="0" err="1">
                <a:latin typeface="Times New Roman" panose="02020603050405020304" pitchFamily="18" charset="0"/>
                <a:ea typeface="Times New Roman" panose="02020603050405020304" pitchFamily="18" charset="0"/>
                <a:cs typeface="Bodo_uzb"/>
              </a:rPr>
              <a:t>орти</a:t>
            </a:r>
            <a:r>
              <a:rPr lang="uz-Cyrl-UZ" sz="1400" dirty="0">
                <a:latin typeface="Times New Roman" panose="02020603050405020304" pitchFamily="18" charset="0"/>
                <a:ea typeface="Times New Roman" panose="02020603050405020304" pitchFamily="18" charset="0"/>
                <a:cs typeface="Bodo_uzb"/>
              </a:rPr>
              <a:t>қ</a:t>
            </a:r>
            <a:r>
              <a:rPr lang="ru-RU" sz="1400" dirty="0">
                <a:latin typeface="Times New Roman" panose="02020603050405020304" pitchFamily="18" charset="0"/>
                <a:ea typeface="Times New Roman" panose="02020603050405020304" pitchFamily="18" charset="0"/>
                <a:cs typeface="Bodo_uzb"/>
              </a:rPr>
              <a:t> </a:t>
            </a:r>
            <a:r>
              <a:rPr lang="ru-RU" sz="1400" dirty="0" err="1">
                <a:latin typeface="Times New Roman" panose="02020603050405020304" pitchFamily="18" charset="0"/>
                <a:ea typeface="Times New Roman" panose="02020603050405020304" pitchFamily="18" charset="0"/>
                <a:cs typeface="Bodo_uzb"/>
              </a:rPr>
              <a:t>бўлса</a:t>
            </a:r>
            <a:r>
              <a:rPr lang="ru-RU" sz="1400" dirty="0">
                <a:latin typeface="Times New Roman" panose="02020603050405020304" pitchFamily="18" charset="0"/>
                <a:ea typeface="Times New Roman" panose="02020603050405020304" pitchFamily="18" charset="0"/>
                <a:cs typeface="Bodo_uzb"/>
              </a:rPr>
              <a:t> - 1,25.</a:t>
            </a:r>
            <a:endParaRPr lang="ru-RU" dirty="0">
              <a:effectLst/>
              <a:latin typeface="Bodo_uzb"/>
              <a:ea typeface="Times New Roman" panose="02020603050405020304" pitchFamily="18" charset="0"/>
              <a:cs typeface="Bodo_uzb"/>
            </a:endParaRPr>
          </a:p>
        </p:txBody>
      </p:sp>
    </p:spTree>
    <p:extLst>
      <p:ext uri="{BB962C8B-B14F-4D97-AF65-F5344CB8AC3E}">
        <p14:creationId xmlns:p14="http://schemas.microsoft.com/office/powerpoint/2010/main" xmlns="" val="194557016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xmlns=""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TM04033927[[fn=Главное мероприятие]]</Template>
  <TotalTime>30</TotalTime>
  <Words>1465</Words>
  <Application>Microsoft Office PowerPoint</Application>
  <PresentationFormat>Произвольный</PresentationFormat>
  <Paragraphs>63</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Главное мероприятие</vt:lpstr>
      <vt:lpstr>3-МАВЗУ. ЕР  РЕСУРСЛАРИДАН ФОЙДАЛАНИШ ВА ИШЛАБ ЧИҚАРИРИШИНИ ИНТЕПСИВЛАШТИРИШНИ БАҲОЛАШ.</vt:lpstr>
      <vt:lpstr>3-МАВЗУ. ЕР  РЕСУРСЛАРИДАН ФОЙДАЛАНИШ ВА ИШЛАБ ЧИҚАРИРИШИНИ ИНТЕПСИВЛАШТИРИШНИ БАҲОЛАШ. </vt:lpstr>
      <vt:lpstr>1.Ердан фойдаланишни баҳолаш кўрсаткичлари ва усуллари. </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3-МАВЗУ. ЕР  РЕСУРСЛАРИДАН ФОЙДАЛАНИШ ВА ИШЛАБ ЧИҚАРИРИШИНИ ИНТЕПСИВЛАШТИРИШНИ БАҲОЛАШ.</dc:title>
  <dc:creator>Админ</dc:creator>
  <cp:lastModifiedBy>User</cp:lastModifiedBy>
  <cp:revision>4</cp:revision>
  <dcterms:created xsi:type="dcterms:W3CDTF">2021-04-13T04:28:22Z</dcterms:created>
  <dcterms:modified xsi:type="dcterms:W3CDTF">2021-04-14T02:50:04Z</dcterms:modified>
</cp:coreProperties>
</file>