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37.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6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Override PartName="/ppt/slideLayouts/slideLayout53.xml" ContentType="application/vnd.openxmlformats-officedocument.presentationml.slideLayout+xml"/>
  <Override PartName="/ppt/slideLayouts/slideLayout6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slideLayouts/slideLayout60.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Layouts/slideLayout59.xml" ContentType="application/vnd.openxmlformats-officedocument.presentationml.slide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669" r:id="rId2"/>
    <p:sldMasterId id="2147483686" r:id="rId3"/>
    <p:sldMasterId id="214748370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p:scale>
          <a:sx n="66" d="100"/>
          <a:sy n="66" d="100"/>
        </p:scale>
        <p:origin x="-900" y="-24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xmlns=""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pPr/>
              <a:t>4/14/2021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ru-RU" smtClean="0"/>
              <a:t>Образец заголовка</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41410" y="3073397"/>
            <a:ext cx="4878391" cy="271780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3073397"/>
            <a:ext cx="4875210" cy="271780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ru-RU" smtClean="0"/>
              <a:t>Образец заголовка</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ru-RU" smtClean="0"/>
              <a:t>Вставка рисунка</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ru-RU" smtClean="0"/>
              <a:t>Образец заголовка</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ru-RU" smtClean="0"/>
              <a:t>Образец заголовка</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smtClean="0"/>
              <a:t>Вставка рисунка</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smtClean="0"/>
              <a:t>Вставка рисунка</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ru-RU" smtClean="0"/>
              <a:t>Вставка рисунка</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7105748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7394764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2769129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414675429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3349855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4669146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9818227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9210506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3620748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9089019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6D22F896-40B5-4ADD-8801-0D06FADFA09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52886787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7387757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xmlns="" val="24778558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87467786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0415397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5097082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4698245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47887435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1511513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5780110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8720610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78037272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7246271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02087543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ru-RU" smtClean="0"/>
              <a:t>Образец заголовка</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420473102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407363199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81602950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35025840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51907790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4182753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83816112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24629900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2005165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87037643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22892980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99273938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51541600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86685945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89010873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28554445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25084858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97301460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47676004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270388336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409501543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19578139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4473115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235173276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227475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theme" Target="../theme/theme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theme" Target="../theme/theme3.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slideLayout" Target="../slideLayouts/slideLayout50.xml"/><Relationship Id="rId2" Type="http://schemas.openxmlformats.org/officeDocument/2006/relationships/slideLayout" Target="../slideLayouts/slideLayout35.xml"/><Relationship Id="rId16" Type="http://schemas.openxmlformats.org/officeDocument/2006/relationships/slideLayout" Target="../slideLayouts/slideLayout49.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theme" Target="../theme/theme4.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xmlns=""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4/14/2021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3416850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1623533271"/>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4/14/2021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xmlns="" val="3385811463"/>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445239" y="218941"/>
            <a:ext cx="8452432" cy="1184857"/>
          </a:xfrm>
        </p:spPr>
        <p:txBody>
          <a:bodyPr>
            <a:noAutofit/>
          </a:bodyPr>
          <a:lstStyle/>
          <a:p>
            <a:pPr algn="ctr"/>
            <a:r>
              <a:rPr lang="uz-Cyrl-UZ" sz="2400" b="1" dirty="0">
                <a:latin typeface="Times New Roman" panose="02020603050405020304" pitchFamily="18" charset="0"/>
                <a:cs typeface="Times New Roman" panose="02020603050405020304" pitchFamily="18" charset="0"/>
              </a:rPr>
              <a:t>4-МАВЗУ. ФЕРМЕР ХЎЖАЛИГИНИНГ МОЛ-МУЛКИ ВА УНДАН ФОЙДАЛАНИШНИ БАҲОЛАШ.</a:t>
            </a:r>
            <a:r>
              <a:rPr lang="ru-RU" sz="2800" dirty="0"/>
              <a:t/>
            </a:r>
            <a:br>
              <a:rPr lang="ru-RU" sz="2800" dirty="0"/>
            </a:br>
            <a:endParaRPr lang="ru-RU" sz="2800" dirty="0"/>
          </a:p>
        </p:txBody>
      </p:sp>
      <p:sp>
        <p:nvSpPr>
          <p:cNvPr id="3" name="Подзаголовок 2"/>
          <p:cNvSpPr>
            <a:spLocks noGrp="1"/>
          </p:cNvSpPr>
          <p:nvPr>
            <p:ph type="subTitle" idx="1"/>
          </p:nvPr>
        </p:nvSpPr>
        <p:spPr>
          <a:xfrm>
            <a:off x="2445239" y="1403798"/>
            <a:ext cx="8791575" cy="4421501"/>
          </a:xfrm>
        </p:spPr>
        <p:txBody>
          <a:bodyPr>
            <a:normAutofit fontScale="25000" lnSpcReduction="20000"/>
          </a:bodyPr>
          <a:lstStyle/>
          <a:p>
            <a:pPr algn="just"/>
            <a:r>
              <a:rPr lang="uz-Cyrl-UZ" sz="6400" dirty="0" smtClean="0">
                <a:solidFill>
                  <a:schemeClr val="tx2">
                    <a:lumMod val="95000"/>
                    <a:lumOff val="5000"/>
                  </a:schemeClr>
                </a:solidFill>
                <a:latin typeface="Times New Roman" panose="02020603050405020304" pitchFamily="18" charset="0"/>
                <a:cs typeface="Times New Roman" panose="02020603050405020304" pitchFamily="18" charset="0"/>
              </a:rPr>
              <a:t>1</a:t>
            </a:r>
            <a:r>
              <a:rPr lang="en-US" sz="6400" dirty="0" smtClean="0">
                <a:solidFill>
                  <a:schemeClr val="tx2">
                    <a:lumMod val="95000"/>
                    <a:lumOff val="5000"/>
                  </a:schemeClr>
                </a:solidFill>
                <a:latin typeface="Times New Roman" panose="02020603050405020304" pitchFamily="18" charset="0"/>
                <a:cs typeface="Times New Roman" panose="02020603050405020304" pitchFamily="18" charset="0"/>
              </a:rPr>
              <a:t>. </a:t>
            </a:r>
            <a:r>
              <a:rPr lang="uz-Cyrl-UZ" sz="6400" dirty="0" smtClean="0">
                <a:solidFill>
                  <a:schemeClr val="tx2">
                    <a:lumMod val="95000"/>
                    <a:lumOff val="5000"/>
                  </a:schemeClr>
                </a:solidFill>
                <a:latin typeface="Times New Roman" panose="02020603050405020304" pitchFamily="18" charset="0"/>
                <a:cs typeface="Times New Roman" panose="02020603050405020304" pitchFamily="18" charset="0"/>
              </a:rPr>
              <a:t> </a:t>
            </a:r>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Фермер </a:t>
            </a:r>
            <a:r>
              <a:rPr lang="ru-RU" sz="6400" dirty="0" err="1">
                <a:solidFill>
                  <a:schemeClr val="tx2">
                    <a:lumMod val="95000"/>
                    <a:lumOff val="5000"/>
                  </a:schemeClr>
                </a:solidFill>
                <a:latin typeface="Times New Roman" panose="02020603050405020304" pitchFamily="18" charset="0"/>
                <a:cs typeface="Times New Roman" panose="02020603050405020304" pitchFamily="18" charset="0"/>
              </a:rPr>
              <a:t>хўжалигининг</a:t>
            </a:r>
            <a:r>
              <a:rPr lang="ru-RU" sz="6400" b="1" dirty="0">
                <a:solidFill>
                  <a:schemeClr val="tx2">
                    <a:lumMod val="95000"/>
                    <a:lumOff val="5000"/>
                  </a:schemeClr>
                </a:solidFill>
                <a:latin typeface="Times New Roman" panose="02020603050405020304" pitchFamily="18" charset="0"/>
                <a:cs typeface="Times New Roman" panose="02020603050405020304" pitchFamily="18" charset="0"/>
              </a:rPr>
              <a:t> </a:t>
            </a:r>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м</a:t>
            </a:r>
            <a:r>
              <a:rPr lang="ru-RU" sz="6400" dirty="0" err="1">
                <a:solidFill>
                  <a:schemeClr val="tx2">
                    <a:lumMod val="95000"/>
                    <a:lumOff val="5000"/>
                  </a:schemeClr>
                </a:solidFill>
                <a:latin typeface="Times New Roman" panose="02020603050405020304" pitchFamily="18" charset="0"/>
                <a:cs typeface="Times New Roman" panose="02020603050405020304" pitchFamily="18" charset="0"/>
              </a:rPr>
              <a:t>оддий</a:t>
            </a:r>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a:t>
            </a:r>
            <a:r>
              <a:rPr lang="ru-RU" sz="6400" dirty="0">
                <a:solidFill>
                  <a:schemeClr val="tx2">
                    <a:lumMod val="95000"/>
                    <a:lumOff val="5000"/>
                  </a:schemeClr>
                </a:solidFill>
                <a:latin typeface="Times New Roman" panose="02020603050405020304" pitchFamily="18" charset="0"/>
                <a:cs typeface="Times New Roman" panose="02020603050405020304" pitchFamily="18" charset="0"/>
              </a:rPr>
              <a:t>техника</a:t>
            </a:r>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сини баҳолаш кўрсаткичлари ва усуллари.</a:t>
            </a:r>
            <a:endParaRPr lang="ru-RU" sz="6400" dirty="0">
              <a:solidFill>
                <a:schemeClr val="tx2">
                  <a:lumMod val="95000"/>
                  <a:lumOff val="5000"/>
                </a:schemeClr>
              </a:solidFill>
              <a:latin typeface="Times New Roman" panose="02020603050405020304" pitchFamily="18" charset="0"/>
              <a:cs typeface="Times New Roman" panose="02020603050405020304" pitchFamily="18" charset="0"/>
            </a:endParaRPr>
          </a:p>
          <a:p>
            <a:pPr algn="just"/>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2</a:t>
            </a:r>
            <a:r>
              <a:rPr lang="uz-Cyrl-UZ" sz="6400" dirty="0" smtClean="0">
                <a:solidFill>
                  <a:schemeClr val="tx2">
                    <a:lumMod val="95000"/>
                    <a:lumOff val="5000"/>
                  </a:schemeClr>
                </a:solidFill>
                <a:latin typeface="Times New Roman" panose="02020603050405020304" pitchFamily="18" charset="0"/>
                <a:cs typeface="Times New Roman" panose="02020603050405020304" pitchFamily="18" charset="0"/>
              </a:rPr>
              <a:t>.</a:t>
            </a:r>
            <a:r>
              <a:rPr lang="en-US" sz="6400" dirty="0" smtClean="0">
                <a:solidFill>
                  <a:schemeClr val="tx2">
                    <a:lumMod val="95000"/>
                    <a:lumOff val="5000"/>
                  </a:schemeClr>
                </a:solidFill>
                <a:latin typeface="Times New Roman" panose="02020603050405020304" pitchFamily="18" charset="0"/>
                <a:cs typeface="Times New Roman" panose="02020603050405020304" pitchFamily="18" charset="0"/>
              </a:rPr>
              <a:t> </a:t>
            </a:r>
            <a:r>
              <a:rPr lang="uz-Cyrl-UZ" sz="6400" dirty="0" smtClean="0">
                <a:solidFill>
                  <a:schemeClr val="tx2">
                    <a:lumMod val="95000"/>
                    <a:lumOff val="5000"/>
                  </a:schemeClr>
                </a:solidFill>
                <a:latin typeface="Times New Roman" panose="02020603050405020304" pitchFamily="18" charset="0"/>
                <a:cs typeface="Times New Roman" panose="02020603050405020304" pitchFamily="18" charset="0"/>
              </a:rPr>
              <a:t>Мол-мулкдан </a:t>
            </a:r>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фойдаланиш ҳолати, ҳаракати, таркиби ва ундан фойдаланишни баҳолаш. </a:t>
            </a:r>
            <a:endParaRPr lang="ru-RU" sz="6400" dirty="0">
              <a:solidFill>
                <a:schemeClr val="tx2">
                  <a:lumMod val="95000"/>
                  <a:lumOff val="5000"/>
                </a:schemeClr>
              </a:solidFill>
              <a:latin typeface="Times New Roman" panose="02020603050405020304" pitchFamily="18" charset="0"/>
              <a:cs typeface="Times New Roman" panose="02020603050405020304" pitchFamily="18" charset="0"/>
            </a:endParaRPr>
          </a:p>
          <a:p>
            <a:pPr algn="just"/>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3. Хўжалик юритувчи субъектларнинг асосий воситалар билан таъминланишини боҳолаш </a:t>
            </a:r>
            <a:endParaRPr lang="ru-RU" sz="6400" dirty="0">
              <a:solidFill>
                <a:schemeClr val="tx2">
                  <a:lumMod val="95000"/>
                  <a:lumOff val="5000"/>
                </a:schemeClr>
              </a:solidFill>
              <a:latin typeface="Times New Roman" panose="02020603050405020304" pitchFamily="18" charset="0"/>
              <a:cs typeface="Times New Roman" panose="02020603050405020304" pitchFamily="18" charset="0"/>
            </a:endParaRPr>
          </a:p>
          <a:p>
            <a:pPr algn="just"/>
            <a:r>
              <a:rPr lang="ru-RU" sz="6400" dirty="0">
                <a:solidFill>
                  <a:schemeClr val="tx2">
                    <a:lumMod val="95000"/>
                    <a:lumOff val="5000"/>
                  </a:schemeClr>
                </a:solidFill>
                <a:latin typeface="Times New Roman" panose="02020603050405020304" pitchFamily="18" charset="0"/>
                <a:cs typeface="Times New Roman" panose="02020603050405020304" pitchFamily="18" charset="0"/>
              </a:rPr>
              <a:t>4</a:t>
            </a:r>
            <a:r>
              <a:rPr lang="ru-RU" sz="6400" dirty="0" smtClean="0">
                <a:solidFill>
                  <a:schemeClr val="tx2">
                    <a:lumMod val="95000"/>
                    <a:lumOff val="5000"/>
                  </a:schemeClr>
                </a:solidFill>
                <a:latin typeface="Times New Roman" panose="02020603050405020304" pitchFamily="18" charset="0"/>
                <a:cs typeface="Times New Roman" panose="02020603050405020304" pitchFamily="18" charset="0"/>
              </a:rPr>
              <a:t>.</a:t>
            </a:r>
            <a:r>
              <a:rPr lang="en-US" sz="6400" dirty="0" smtClean="0">
                <a:solidFill>
                  <a:schemeClr val="tx2">
                    <a:lumMod val="95000"/>
                    <a:lumOff val="5000"/>
                  </a:schemeClr>
                </a:solidFill>
                <a:latin typeface="Times New Roman" panose="02020603050405020304" pitchFamily="18" charset="0"/>
                <a:cs typeface="Times New Roman" panose="02020603050405020304" pitchFamily="18" charset="0"/>
              </a:rPr>
              <a:t> </a:t>
            </a:r>
            <a:r>
              <a:rPr lang="ru-RU" sz="6400" dirty="0" smtClean="0">
                <a:solidFill>
                  <a:schemeClr val="tx2">
                    <a:lumMod val="95000"/>
                    <a:lumOff val="5000"/>
                  </a:schemeClr>
                </a:solidFill>
                <a:latin typeface="Times New Roman" panose="02020603050405020304" pitchFamily="18" charset="0"/>
                <a:cs typeface="Times New Roman" panose="02020603050405020304" pitchFamily="18" charset="0"/>
              </a:rPr>
              <a:t>А</a:t>
            </a:r>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с</a:t>
            </a:r>
            <a:r>
              <a:rPr lang="ru-RU" sz="6400" dirty="0" err="1">
                <a:solidFill>
                  <a:schemeClr val="tx2">
                    <a:lumMod val="95000"/>
                    <a:lumOff val="5000"/>
                  </a:schemeClr>
                </a:solidFill>
                <a:latin typeface="Times New Roman" panose="02020603050405020304" pitchFamily="18" charset="0"/>
                <a:cs typeface="Times New Roman" panose="02020603050405020304" pitchFamily="18" charset="0"/>
              </a:rPr>
              <a:t>осий</a:t>
            </a:r>
            <a:r>
              <a:rPr lang="ru-RU" sz="6400" dirty="0">
                <a:solidFill>
                  <a:schemeClr val="tx2">
                    <a:lumMod val="95000"/>
                    <a:lumOff val="5000"/>
                  </a:schemeClr>
                </a:solidFill>
                <a:latin typeface="Times New Roman" panose="02020603050405020304" pitchFamily="18" charset="0"/>
                <a:cs typeface="Times New Roman" panose="02020603050405020304" pitchFamily="18" charset="0"/>
              </a:rPr>
              <a:t> </a:t>
            </a:r>
            <a:r>
              <a:rPr lang="ru-RU" sz="6400" dirty="0" err="1">
                <a:solidFill>
                  <a:schemeClr val="tx2">
                    <a:lumMod val="95000"/>
                    <a:lumOff val="5000"/>
                  </a:schemeClr>
                </a:solidFill>
                <a:latin typeface="Times New Roman" panose="02020603050405020304" pitchFamily="18" charset="0"/>
                <a:cs typeface="Times New Roman" panose="02020603050405020304" pitchFamily="18" charset="0"/>
              </a:rPr>
              <a:t>воситалар</a:t>
            </a:r>
            <a:r>
              <a:rPr lang="ru-RU" sz="6400" dirty="0">
                <a:solidFill>
                  <a:schemeClr val="tx2">
                    <a:lumMod val="95000"/>
                    <a:lumOff val="5000"/>
                  </a:schemeClr>
                </a:solidFill>
                <a:latin typeface="Times New Roman" panose="02020603050405020304" pitchFamily="18" charset="0"/>
                <a:cs typeface="Times New Roman" panose="02020603050405020304" pitchFamily="18" charset="0"/>
              </a:rPr>
              <a:t> </a:t>
            </a:r>
            <a:r>
              <a:rPr lang="ru-RU" sz="6400" dirty="0" err="1">
                <a:solidFill>
                  <a:schemeClr val="tx2">
                    <a:lumMod val="95000"/>
                    <a:lumOff val="5000"/>
                  </a:schemeClr>
                </a:solidFill>
                <a:latin typeface="Times New Roman" panose="02020603050405020304" pitchFamily="18" charset="0"/>
                <a:cs typeface="Times New Roman" panose="02020603050405020304" pitchFamily="18" charset="0"/>
              </a:rPr>
              <a:t>таркиби</a:t>
            </a:r>
            <a:r>
              <a:rPr lang="ru-RU" sz="6400" dirty="0">
                <a:solidFill>
                  <a:schemeClr val="tx2">
                    <a:lumMod val="95000"/>
                    <a:lumOff val="5000"/>
                  </a:schemeClr>
                </a:solidFill>
                <a:latin typeface="Times New Roman" panose="02020603050405020304" pitchFamily="18" charset="0"/>
                <a:cs typeface="Times New Roman" panose="02020603050405020304" pitchFamily="18" charset="0"/>
              </a:rPr>
              <a:t>, </a:t>
            </a:r>
            <a:r>
              <a:rPr lang="ru-RU" sz="6400" dirty="0" err="1">
                <a:solidFill>
                  <a:schemeClr val="tx2">
                    <a:lumMod val="95000"/>
                    <a:lumOff val="5000"/>
                  </a:schemeClr>
                </a:solidFill>
                <a:latin typeface="Times New Roman" panose="02020603050405020304" pitchFamily="18" charset="0"/>
                <a:cs typeface="Times New Roman" panose="02020603050405020304" pitchFamily="18" charset="0"/>
              </a:rPr>
              <a:t>тузилиши</a:t>
            </a:r>
            <a:r>
              <a:rPr lang="ru-RU" sz="6400" dirty="0">
                <a:solidFill>
                  <a:schemeClr val="tx2">
                    <a:lumMod val="95000"/>
                    <a:lumOff val="5000"/>
                  </a:schemeClr>
                </a:solidFill>
                <a:latin typeface="Times New Roman" panose="02020603050405020304" pitchFamily="18" charset="0"/>
                <a:cs typeface="Times New Roman" panose="02020603050405020304" pitchFamily="18" charset="0"/>
              </a:rPr>
              <a:t> </a:t>
            </a:r>
            <a:r>
              <a:rPr lang="ru-RU" sz="6400" dirty="0" err="1">
                <a:solidFill>
                  <a:schemeClr val="tx2">
                    <a:lumMod val="95000"/>
                    <a:lumOff val="5000"/>
                  </a:schemeClr>
                </a:solidFill>
                <a:latin typeface="Times New Roman" panose="02020603050405020304" pitchFamily="18" charset="0"/>
                <a:cs typeface="Times New Roman" panose="02020603050405020304" pitchFamily="18" charset="0"/>
              </a:rPr>
              <a:t>ва</a:t>
            </a:r>
            <a:r>
              <a:rPr lang="ru-RU" sz="6400" dirty="0">
                <a:solidFill>
                  <a:schemeClr val="tx2">
                    <a:lumMod val="95000"/>
                    <a:lumOff val="5000"/>
                  </a:schemeClr>
                </a:solidFill>
                <a:latin typeface="Times New Roman" panose="02020603050405020304" pitchFamily="18" charset="0"/>
                <a:cs typeface="Times New Roman" panose="02020603050405020304" pitchFamily="18" charset="0"/>
              </a:rPr>
              <a:t> </a:t>
            </a:r>
            <a:r>
              <a:rPr lang="ru-RU" sz="6400" dirty="0" err="1">
                <a:solidFill>
                  <a:schemeClr val="tx2">
                    <a:lumMod val="95000"/>
                    <a:lumOff val="5000"/>
                  </a:schemeClr>
                </a:solidFill>
                <a:latin typeface="Times New Roman" panose="02020603050405020304" pitchFamily="18" charset="0"/>
                <a:cs typeface="Times New Roman" panose="02020603050405020304" pitchFamily="18" charset="0"/>
              </a:rPr>
              <a:t>динамикасини</a:t>
            </a:r>
            <a:r>
              <a:rPr lang="ru-RU" sz="6400" dirty="0">
                <a:solidFill>
                  <a:schemeClr val="tx2">
                    <a:lumMod val="95000"/>
                    <a:lumOff val="5000"/>
                  </a:schemeClr>
                </a:solidFill>
                <a:latin typeface="Times New Roman" panose="02020603050405020304" pitchFamily="18" charset="0"/>
                <a:cs typeface="Times New Roman" panose="02020603050405020304" pitchFamily="18" charset="0"/>
              </a:rPr>
              <a:t> </a:t>
            </a:r>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боҳолаш</a:t>
            </a:r>
            <a:endParaRPr lang="ru-RU" sz="6400" dirty="0">
              <a:solidFill>
                <a:schemeClr val="tx2">
                  <a:lumMod val="95000"/>
                  <a:lumOff val="5000"/>
                </a:schemeClr>
              </a:solidFill>
              <a:latin typeface="Times New Roman" panose="02020603050405020304" pitchFamily="18" charset="0"/>
              <a:cs typeface="Times New Roman" panose="02020603050405020304" pitchFamily="18" charset="0"/>
            </a:endParaRPr>
          </a:p>
          <a:p>
            <a:pPr algn="just"/>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5. Меҳнат воситалари омиллари таҳлили.</a:t>
            </a:r>
            <a:endParaRPr lang="ru-RU" sz="6400" b="1" dirty="0">
              <a:solidFill>
                <a:schemeClr val="tx2">
                  <a:lumMod val="95000"/>
                  <a:lumOff val="5000"/>
                </a:schemeClr>
              </a:solidFill>
              <a:latin typeface="Times New Roman" panose="02020603050405020304" pitchFamily="18" charset="0"/>
              <a:cs typeface="Times New Roman" panose="02020603050405020304" pitchFamily="18" charset="0"/>
            </a:endParaRPr>
          </a:p>
          <a:p>
            <a:pPr algn="just"/>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6</a:t>
            </a:r>
            <a:r>
              <a:rPr lang="uz-Cyrl-UZ" sz="6400" dirty="0" smtClean="0">
                <a:solidFill>
                  <a:schemeClr val="tx2">
                    <a:lumMod val="95000"/>
                    <a:lumOff val="5000"/>
                  </a:schemeClr>
                </a:solidFill>
                <a:latin typeface="Times New Roman" panose="02020603050405020304" pitchFamily="18" charset="0"/>
                <a:cs typeface="Times New Roman" panose="02020603050405020304" pitchFamily="18" charset="0"/>
              </a:rPr>
              <a:t>.</a:t>
            </a:r>
            <a:r>
              <a:rPr lang="en-US" sz="6400" dirty="0" smtClean="0">
                <a:solidFill>
                  <a:schemeClr val="tx2">
                    <a:lumMod val="95000"/>
                    <a:lumOff val="5000"/>
                  </a:schemeClr>
                </a:solidFill>
                <a:latin typeface="Times New Roman" panose="02020603050405020304" pitchFamily="18" charset="0"/>
                <a:cs typeface="Times New Roman" panose="02020603050405020304" pitchFamily="18" charset="0"/>
              </a:rPr>
              <a:t> </a:t>
            </a:r>
            <a:r>
              <a:rPr lang="uz-Cyrl-UZ" sz="6400" dirty="0" smtClean="0">
                <a:solidFill>
                  <a:schemeClr val="tx2">
                    <a:lumMod val="95000"/>
                    <a:lumOff val="5000"/>
                  </a:schemeClr>
                </a:solidFill>
                <a:latin typeface="Times New Roman" panose="02020603050405020304" pitchFamily="18" charset="0"/>
                <a:cs typeface="Times New Roman" panose="02020603050405020304" pitchFamily="18" charset="0"/>
              </a:rPr>
              <a:t>Асосий </a:t>
            </a:r>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ишлаб чиқариш фондларидан самарали фойдаланишни ошириш имкониятлари</a:t>
            </a:r>
            <a:endParaRPr lang="ru-RU" sz="6400" dirty="0">
              <a:solidFill>
                <a:schemeClr val="tx2">
                  <a:lumMod val="95000"/>
                  <a:lumOff val="5000"/>
                </a:schemeClr>
              </a:solidFill>
              <a:latin typeface="Times New Roman" panose="02020603050405020304" pitchFamily="18" charset="0"/>
              <a:cs typeface="Times New Roman" panose="02020603050405020304" pitchFamily="18" charset="0"/>
            </a:endParaRPr>
          </a:p>
          <a:p>
            <a:pPr algn="just"/>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 </a:t>
            </a:r>
            <a:endParaRPr lang="ru-RU" sz="6400" dirty="0">
              <a:solidFill>
                <a:schemeClr val="tx2">
                  <a:lumMod val="95000"/>
                  <a:lumOff val="5000"/>
                </a:schemeClr>
              </a:solidFill>
              <a:latin typeface="Times New Roman" panose="02020603050405020304" pitchFamily="18" charset="0"/>
              <a:cs typeface="Times New Roman" panose="02020603050405020304" pitchFamily="18" charset="0"/>
            </a:endParaRPr>
          </a:p>
          <a:p>
            <a:pPr algn="just" hangingPunct="0"/>
            <a:r>
              <a:rPr lang="uz-Cyrl-UZ" sz="6400" b="1" dirty="0">
                <a:solidFill>
                  <a:schemeClr val="tx2">
                    <a:lumMod val="95000"/>
                    <a:lumOff val="5000"/>
                  </a:schemeClr>
                </a:solidFill>
                <a:latin typeface="Times New Roman" panose="02020603050405020304" pitchFamily="18" charset="0"/>
                <a:cs typeface="Times New Roman" panose="02020603050405020304" pitchFamily="18" charset="0"/>
              </a:rPr>
              <a:t>Қўлланиладиган педогогик технологиялар:</a:t>
            </a:r>
            <a:r>
              <a:rPr lang="uz-Cyrl-UZ" sz="6400" dirty="0">
                <a:solidFill>
                  <a:schemeClr val="tx2">
                    <a:lumMod val="95000"/>
                    <a:lumOff val="5000"/>
                  </a:schemeClr>
                </a:solidFill>
                <a:latin typeface="Times New Roman" panose="02020603050405020304" pitchFamily="18" charset="0"/>
                <a:cs typeface="Times New Roman" panose="02020603050405020304" pitchFamily="18" charset="0"/>
              </a:rPr>
              <a:t> Маъруза, «ақлий ҳужум», намойиш этиш</a:t>
            </a:r>
            <a:r>
              <a:rPr lang="uz-Cyrl-UZ" dirty="0">
                <a:solidFill>
                  <a:schemeClr val="tx2">
                    <a:lumMod val="95000"/>
                    <a:lumOff val="5000"/>
                  </a:schemeClr>
                </a:solidFill>
                <a:latin typeface="Times New Roman" panose="02020603050405020304" pitchFamily="18" charset="0"/>
                <a:cs typeface="Times New Roman" panose="02020603050405020304" pitchFamily="18" charset="0"/>
              </a:rPr>
              <a:t>.</a:t>
            </a:r>
            <a:endParaRPr lang="ru-RU" dirty="0">
              <a:solidFill>
                <a:schemeClr val="tx2">
                  <a:lumMod val="95000"/>
                  <a:lumOff val="5000"/>
                </a:schemeClr>
              </a:solidFill>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xmlns="" val="28176279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850006" y="0"/>
            <a:ext cx="10534917" cy="6586418"/>
          </a:xfrm>
          <a:prstGeom prst="rect">
            <a:avLst/>
          </a:prstGeom>
        </p:spPr>
        <p:txBody>
          <a:bodyPr wrap="square">
            <a:spAutoFit/>
          </a:bodyPr>
          <a:lstStyle/>
          <a:p>
            <a:pPr marL="457200" indent="-457200" algn="ctr">
              <a:spcAft>
                <a:spcPts val="0"/>
              </a:spcAft>
              <a:buAutoNum type="arabicPeriod"/>
            </a:pPr>
            <a:r>
              <a:rPr lang="uz-Cyrl-UZ" sz="2000" b="1" dirty="0" smtClean="0">
                <a:latin typeface="Times New Roman" panose="02020603050405020304" pitchFamily="18" charset="0"/>
                <a:ea typeface="Times New Roman" panose="02020603050405020304" pitchFamily="18" charset="0"/>
              </a:rPr>
              <a:t>Фермер </a:t>
            </a:r>
            <a:r>
              <a:rPr lang="ru-RU" sz="2000" b="1" dirty="0" err="1">
                <a:latin typeface="Times New Roman" panose="02020603050405020304" pitchFamily="18" charset="0"/>
                <a:ea typeface="Times New Roman" panose="02020603050405020304" pitchFamily="18" charset="0"/>
              </a:rPr>
              <a:t>хўжалигининг</a:t>
            </a:r>
            <a:r>
              <a:rPr lang="ru-RU" sz="2000" b="1" dirty="0">
                <a:latin typeface="Times New Roman" panose="02020603050405020304" pitchFamily="18" charset="0"/>
                <a:ea typeface="Times New Roman" panose="02020603050405020304" pitchFamily="18" charset="0"/>
              </a:rPr>
              <a:t> </a:t>
            </a:r>
            <a:r>
              <a:rPr lang="ru-RU" sz="2000" b="1" dirty="0" err="1">
                <a:latin typeface="Times New Roman" panose="02020603050405020304" pitchFamily="18" charset="0"/>
                <a:ea typeface="Times New Roman" panose="02020603050405020304" pitchFamily="18" charset="0"/>
              </a:rPr>
              <a:t>моддий</a:t>
            </a:r>
            <a:r>
              <a:rPr lang="ru-RU" sz="2000" b="1" dirty="0">
                <a:latin typeface="Times New Roman" panose="02020603050405020304" pitchFamily="18" charset="0"/>
                <a:ea typeface="Times New Roman" panose="02020603050405020304" pitchFamily="18" charset="0"/>
              </a:rPr>
              <a:t>-техника</a:t>
            </a:r>
            <a:r>
              <a:rPr lang="uz-Cyrl-UZ" sz="2000" b="1" dirty="0">
                <a:latin typeface="Times New Roman" panose="02020603050405020304" pitchFamily="18" charset="0"/>
                <a:ea typeface="Times New Roman" panose="02020603050405020304" pitchFamily="18" charset="0"/>
              </a:rPr>
              <a:t>сини баҳолаш </a:t>
            </a:r>
            <a:endParaRPr lang="en-US" sz="2000" b="1" dirty="0" smtClean="0">
              <a:latin typeface="Times New Roman" panose="02020603050405020304" pitchFamily="18" charset="0"/>
              <a:ea typeface="Times New Roman" panose="02020603050405020304" pitchFamily="18" charset="0"/>
            </a:endParaRPr>
          </a:p>
          <a:p>
            <a:pPr algn="ctr">
              <a:spcAft>
                <a:spcPts val="0"/>
              </a:spcAft>
            </a:pPr>
            <a:r>
              <a:rPr lang="uz-Cyrl-UZ" sz="2000" b="1" dirty="0" smtClean="0">
                <a:latin typeface="Times New Roman" panose="02020603050405020304" pitchFamily="18" charset="0"/>
                <a:ea typeface="Times New Roman" panose="02020603050405020304" pitchFamily="18" charset="0"/>
              </a:rPr>
              <a:t>кўрсаткичлари </a:t>
            </a:r>
            <a:r>
              <a:rPr lang="uz-Cyrl-UZ" sz="2000" b="1" dirty="0">
                <a:latin typeface="Times New Roman" panose="02020603050405020304" pitchFamily="18" charset="0"/>
                <a:ea typeface="Times New Roman" panose="02020603050405020304" pitchFamily="18" charset="0"/>
              </a:rPr>
              <a:t>ва усуллари</a:t>
            </a:r>
            <a:endParaRPr lang="ru-RU" sz="2000" dirty="0">
              <a:latin typeface="Times New Roman" panose="02020603050405020304" pitchFamily="18" charset="0"/>
              <a:ea typeface="Times New Roman" panose="02020603050405020304" pitchFamily="18" charset="0"/>
            </a:endParaRPr>
          </a:p>
          <a:p>
            <a:pPr indent="450215" algn="just">
              <a:spcAft>
                <a:spcPts val="0"/>
              </a:spcAft>
            </a:pPr>
            <a:endParaRPr lang="en-US" sz="2000" dirty="0" smtClean="0">
              <a:latin typeface="Times New Roman" panose="02020603050405020304" pitchFamily="18" charset="0"/>
              <a:ea typeface="Times New Roman" panose="02020603050405020304" pitchFamily="18" charset="0"/>
            </a:endParaRPr>
          </a:p>
          <a:p>
            <a:pPr indent="450215" algn="just">
              <a:spcAft>
                <a:spcPts val="0"/>
              </a:spcAft>
            </a:pPr>
            <a:r>
              <a:rPr lang="ru-RU" sz="2000" dirty="0" err="1" smtClean="0">
                <a:latin typeface="Times New Roman" panose="02020603050405020304" pitchFamily="18" charset="0"/>
                <a:ea typeface="Times New Roman" panose="02020603050405020304" pitchFamily="18" charset="0"/>
              </a:rPr>
              <a:t>Қишлоқ</a:t>
            </a:r>
            <a:r>
              <a:rPr lang="ru-RU" sz="2000" dirty="0" smtClean="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хўжалигининг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моддий</a:t>
            </a:r>
            <a:r>
              <a:rPr lang="ru-RU" sz="2000" dirty="0">
                <a:latin typeface="Times New Roman" panose="02020603050405020304" pitchFamily="18" charset="0"/>
                <a:ea typeface="Times New Roman" panose="02020603050405020304" pitchFamily="18" charset="0"/>
              </a:rPr>
              <a:t>-техника </a:t>
            </a:r>
            <a:r>
              <a:rPr lang="ru-RU" sz="2000" dirty="0" err="1">
                <a:latin typeface="Times New Roman" panose="02020603050405020304" pitchFamily="18" charset="0"/>
                <a:ea typeface="Times New Roman" panose="02020603050405020304" pitchFamily="18" charset="0"/>
              </a:rPr>
              <a:t>базаси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дейилганда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моддий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бойлик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ишлаб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чиқариш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шароитида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бевосита</a:t>
            </a:r>
            <a:r>
              <a:rPr lang="ru-RU" sz="2000" dirty="0">
                <a:latin typeface="Times New Roman" panose="02020603050405020304" pitchFamily="18" charset="0"/>
                <a:ea typeface="Times New Roman" panose="02020603050405020304" pitchFamily="18" charset="0"/>
              </a:rPr>
              <a:t> банд </a:t>
            </a:r>
            <a:r>
              <a:rPr lang="ru-RU" sz="2000" dirty="0" err="1">
                <a:latin typeface="Times New Roman" panose="02020603050405020304" pitchFamily="18" charset="0"/>
                <a:ea typeface="Times New Roman" panose="02020603050405020304" pitchFamily="18" charset="0"/>
              </a:rPr>
              <a:t>бўлган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меҳнат</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воситалари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меҳнат</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буюмлари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йиғиндиси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тушунилади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Қишлоқ</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хўжалигининг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моддий</a:t>
            </a:r>
            <a:r>
              <a:rPr lang="ru-RU" sz="2000" dirty="0">
                <a:latin typeface="Times New Roman" panose="02020603050405020304" pitchFamily="18" charset="0"/>
                <a:ea typeface="Times New Roman" panose="02020603050405020304" pitchFamily="18" charset="0"/>
              </a:rPr>
              <a:t>-техника </a:t>
            </a:r>
            <a:r>
              <a:rPr lang="ru-RU" sz="2000" dirty="0" err="1">
                <a:latin typeface="Times New Roman" panose="02020603050405020304" pitchFamily="18" charset="0"/>
                <a:ea typeface="Times New Roman" panose="02020603050405020304" pitchFamily="18" charset="0"/>
              </a:rPr>
              <a:t>базаси</a:t>
            </a:r>
            <a:r>
              <a:rPr lang="ru-RU" sz="2000" dirty="0">
                <a:latin typeface="Times New Roman" panose="02020603050405020304" pitchFamily="18" charset="0"/>
                <a:ea typeface="Times New Roman" panose="02020603050405020304" pitchFamily="18" charset="0"/>
              </a:rPr>
              <a:t> – </a:t>
            </a:r>
            <a:r>
              <a:rPr lang="ru-RU" sz="2000" dirty="0" err="1">
                <a:latin typeface="Times New Roman" panose="02020603050405020304" pitchFamily="18" charset="0"/>
                <a:ea typeface="Times New Roman" panose="02020603050405020304" pitchFamily="18" charset="0"/>
              </a:rPr>
              <a:t>фан</a:t>
            </a:r>
            <a:r>
              <a:rPr lang="ru-RU" sz="2000" dirty="0">
                <a:latin typeface="Times New Roman" panose="02020603050405020304" pitchFamily="18" charset="0"/>
                <a:ea typeface="Times New Roman" panose="02020603050405020304" pitchFamily="18" charset="0"/>
              </a:rPr>
              <a:t>-техника </a:t>
            </a:r>
            <a:r>
              <a:rPr lang="ru-RU" sz="2000" dirty="0" err="1">
                <a:latin typeface="Times New Roman" panose="02020603050405020304" pitchFamily="18" charset="0"/>
                <a:ea typeface="Times New Roman" panose="02020603050405020304" pitchFamily="18" charset="0"/>
              </a:rPr>
              <a:t>янгиликларидан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кенг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кўламдан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фойдаланиладиган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электрлашган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йирик</a:t>
            </a:r>
            <a:r>
              <a:rPr lang="ru-RU" sz="2000" dirty="0">
                <a:latin typeface="Times New Roman" panose="02020603050405020304" pitchFamily="18" charset="0"/>
                <a:ea typeface="Times New Roman" panose="02020603050405020304" pitchFamily="18" charset="0"/>
              </a:rPr>
              <a:t> машина </a:t>
            </a:r>
            <a:r>
              <a:rPr lang="ru-RU" sz="2000" dirty="0" err="1">
                <a:latin typeface="Times New Roman" panose="02020603050405020304" pitchFamily="18" charset="0"/>
                <a:ea typeface="Times New Roman" panose="02020603050405020304" pitchFamily="18" charset="0"/>
              </a:rPr>
              <a:t>ишлаб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чиқаришидир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Масалан</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деҳқончиликнинг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моддий</a:t>
            </a:r>
            <a:r>
              <a:rPr lang="ru-RU" sz="2000" dirty="0">
                <a:latin typeface="Times New Roman" panose="02020603050405020304" pitchFamily="18" charset="0"/>
                <a:ea typeface="Times New Roman" panose="02020603050405020304" pitchFamily="18" charset="0"/>
              </a:rPr>
              <a:t>-техника </a:t>
            </a:r>
            <a:r>
              <a:rPr lang="ru-RU" sz="2000" dirty="0" err="1">
                <a:latin typeface="Times New Roman" panose="02020603050405020304" pitchFamily="18" charset="0"/>
                <a:ea typeface="Times New Roman" panose="02020603050405020304" pitchFamily="18" charset="0"/>
              </a:rPr>
              <a:t>базасини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тавсифласак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моддий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асосда</a:t>
            </a:r>
            <a:r>
              <a:rPr lang="ru-RU" sz="2000" dirty="0">
                <a:latin typeface="Times New Roman" panose="02020603050405020304" pitchFamily="18" charset="0"/>
                <a:ea typeface="Times New Roman" panose="02020603050405020304" pitchFamily="18" charset="0"/>
              </a:rPr>
              <a:t>, техника </a:t>
            </a:r>
            <a:r>
              <a:rPr lang="ru-RU" sz="2000" dirty="0" err="1">
                <a:latin typeface="Times New Roman" panose="02020603050405020304" pitchFamily="18" charset="0"/>
                <a:ea typeface="Times New Roman" panose="02020603050405020304" pitchFamily="18" charset="0"/>
              </a:rPr>
              <a:t>асосида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тракторлар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машиналарни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деҳқончиликда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кўплаб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ишлатиш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электрлаштиришни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оммавий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миқёсда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амалга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ошириш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асосидагина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ҳал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қилиш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мумкин</a:t>
            </a:r>
            <a:r>
              <a:rPr lang="ru-RU" sz="2000" dirty="0">
                <a:latin typeface="Times New Roman" panose="02020603050405020304" pitchFamily="18" charset="0"/>
                <a:ea typeface="Times New Roman" panose="02020603050405020304" pitchFamily="18" charset="0"/>
              </a:rPr>
              <a:t>.</a:t>
            </a:r>
          </a:p>
          <a:p>
            <a:pPr algn="just"/>
            <a:r>
              <a:rPr lang="ru-RU" sz="2000" dirty="0" err="1">
                <a:latin typeface="Times New Roman" panose="02020603050405020304" pitchFamily="18" charset="0"/>
                <a:ea typeface="Times New Roman" panose="02020603050405020304" pitchFamily="18" charset="0"/>
              </a:rPr>
              <a:t>Қишлоқ</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хўжалигининг</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моддий</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базаси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таркибига</a:t>
            </a:r>
            <a:r>
              <a:rPr lang="ru-RU" sz="2000" dirty="0">
                <a:latin typeface="Times New Roman" panose="02020603050405020304" pitchFamily="18" charset="0"/>
                <a:ea typeface="Times New Roman" panose="02020603050405020304" pitchFamily="18" charset="0"/>
              </a:rPr>
              <a:t> ер </a:t>
            </a:r>
            <a:r>
              <a:rPr lang="ru-RU" sz="2000" dirty="0" err="1">
                <a:latin typeface="Times New Roman" panose="02020603050405020304" pitchFamily="18" charset="0"/>
                <a:ea typeface="Times New Roman" panose="02020603050405020304" pitchFamily="18" charset="0"/>
              </a:rPr>
              <a:t>ресурслари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тракторлар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машиналар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меҳнат</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қуроллари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буюмлари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электр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жиҳозлари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ёнилғи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мойлаш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материаллари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таъмир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техникаси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ишлаб</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чиқариш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бинолари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меторация</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йўл</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иншоотлари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алоқа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воситалари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маҳсулдор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ишчи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ҳайвонлар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кўп</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йиллик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дарахтлар</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уруғлик</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озиқ</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ҳоказолар</a:t>
            </a:r>
            <a:r>
              <a:rPr lang="ru-RU" sz="2000" dirty="0">
                <a:latin typeface="Times New Roman" panose="02020603050405020304" pitchFamily="18" charset="0"/>
                <a:ea typeface="Times New Roman" panose="02020603050405020304" pitchFamily="18" charset="0"/>
              </a:rPr>
              <a:t> </a:t>
            </a:r>
            <a:r>
              <a:rPr lang="ru-RU" sz="2000" dirty="0" err="1" smtClean="0">
                <a:latin typeface="Times New Roman" panose="02020603050405020304" pitchFamily="18" charset="0"/>
                <a:ea typeface="Times New Roman" panose="02020603050405020304" pitchFamily="18" charset="0"/>
              </a:rPr>
              <a:t>киради</a:t>
            </a:r>
            <a:r>
              <a:rPr lang="en-US" sz="2000" dirty="0" smtClean="0">
                <a:latin typeface="Times New Roman" panose="02020603050405020304" pitchFamily="18" charset="0"/>
                <a:ea typeface="Times New Roman" panose="02020603050405020304" pitchFamily="18" charset="0"/>
              </a:rPr>
              <a:t>. </a:t>
            </a:r>
          </a:p>
          <a:p>
            <a:pPr algn="just"/>
            <a:r>
              <a:rPr lang="uz-Cyrl-UZ" sz="2000" dirty="0">
                <a:latin typeface="Times New Roman" panose="02020603050405020304" pitchFamily="18" charset="0"/>
                <a:ea typeface="Times New Roman" panose="02020603050405020304" pitchFamily="18" charset="0"/>
              </a:rPr>
              <a:t>Қишлоқ хўжалиги моддий-техника базаси халқ хўжалигининг бошқа соҳалари моддий-техника базасига нисбатан ўзига хос бир қатор хусусиятларга эга. Юқорида айтганимиздек, айниқса, қишлоқ хўжалиги моддий-техника базасида энергетика ресурслари катта роль ўйнайди. Қишлоқ хўжалиги корхоналари ихтиёридаги барча двигателлар, куч берувчи механизмлар ва ишчи ҳайвонлар қуввати йиғиндиси уларнинг энергетика ресурсларини ташкил этади.</a:t>
            </a:r>
          </a:p>
          <a:p>
            <a:endParaRPr lang="ru-RU" sz="2200" dirty="0"/>
          </a:p>
        </p:txBody>
      </p:sp>
    </p:spTree>
    <p:extLst>
      <p:ext uri="{BB962C8B-B14F-4D97-AF65-F5344CB8AC3E}">
        <p14:creationId xmlns:p14="http://schemas.microsoft.com/office/powerpoint/2010/main" xmlns="" val="23010102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236372" y="271451"/>
            <a:ext cx="10358907" cy="2308324"/>
          </a:xfrm>
          <a:prstGeom prst="rect">
            <a:avLst/>
          </a:prstGeom>
        </p:spPr>
        <p:txBody>
          <a:bodyPr wrap="square">
            <a:spAutoFit/>
          </a:bodyPr>
          <a:lstStyle/>
          <a:p>
            <a:pPr indent="450215" algn="just">
              <a:spcAft>
                <a:spcPts val="0"/>
              </a:spcAft>
            </a:pPr>
            <a:r>
              <a:rPr lang="uz-Cyrl-UZ" dirty="0" smtClean="0">
                <a:latin typeface="Times New Roman" panose="02020603050405020304" pitchFamily="18" charset="0"/>
                <a:ea typeface="Times New Roman" panose="02020603050405020304" pitchFamily="18" charset="0"/>
              </a:rPr>
              <a:t>Қишлоқ хўжалигининг энергетика ресурсларига хўжалик ихтиёридаги тракторлар, комбайнлар, пахта териш машиналари, стационар двигателлар, автомашиналар, электр генераторлар, пасайтирувчи трансформаторлар, ишчи ҳайвонлар ва бошқа турдаги механизмлар киради.</a:t>
            </a:r>
            <a:endParaRPr lang="uz-Cyrl-UZ" sz="1600" dirty="0" smtClean="0">
              <a:latin typeface="Times New Roman" panose="02020603050405020304" pitchFamily="18" charset="0"/>
              <a:ea typeface="Times New Roman" panose="02020603050405020304" pitchFamily="18" charset="0"/>
            </a:endParaRPr>
          </a:p>
          <a:p>
            <a:pPr indent="450215" algn="just">
              <a:spcAft>
                <a:spcPts val="0"/>
              </a:spcAft>
            </a:pPr>
            <a:r>
              <a:rPr lang="uz-Cyrl-UZ" dirty="0" smtClean="0">
                <a:latin typeface="Times New Roman" panose="02020603050405020304" pitchFamily="18" charset="0"/>
                <a:ea typeface="Times New Roman" panose="02020603050405020304" pitchFamily="18" charset="0"/>
              </a:rPr>
              <a:t>Қишлоқ хўжалигининг энергетика ресурслари доимо ривожланиб, такомиллашиб бормоқда. Кам қувватли ва тезлиги кам тракторлар кучли, тезюрар ва иқтисодий жиҳатдан қулай тракторлар билан алмаштирилмоқда. Бунга мисол қилиб, республикамиз сотиб олаётган «Кейс» ва «Магнум» тракторларини кўрсатишимиз мумкин. Бу эса қишлоқ хўжалиги корхоналарини юқори сифатли энегия қувватлари билан таъминламоқда.</a:t>
            </a:r>
            <a:endParaRPr lang="uz-Cyrl-UZ" sz="1600" dirty="0">
              <a:effectLst/>
              <a:latin typeface="Times New Roman" panose="02020603050405020304" pitchFamily="18" charset="0"/>
              <a:ea typeface="Times New Roman" panose="02020603050405020304" pitchFamily="18" charset="0"/>
            </a:endParaRPr>
          </a:p>
        </p:txBody>
      </p:sp>
      <p:sp>
        <p:nvSpPr>
          <p:cNvPr id="6" name="Прямоугольник 5"/>
          <p:cNvSpPr/>
          <p:nvPr/>
        </p:nvSpPr>
        <p:spPr>
          <a:xfrm>
            <a:off x="1236372" y="2583775"/>
            <a:ext cx="10187189" cy="4121128"/>
          </a:xfrm>
          <a:prstGeom prst="rect">
            <a:avLst/>
          </a:prstGeom>
        </p:spPr>
        <p:txBody>
          <a:bodyPr wrap="square">
            <a:spAutoFit/>
          </a:bodyPr>
          <a:lstStyle/>
          <a:p>
            <a:pPr indent="450215" algn="just">
              <a:spcAft>
                <a:spcPts val="0"/>
              </a:spcAft>
            </a:pPr>
            <a:r>
              <a:rPr lang="uz-Cyrl-UZ" dirty="0">
                <a:latin typeface="Times New Roman" panose="02020603050405020304" pitchFamily="18" charset="0"/>
                <a:ea typeface="Times New Roman" panose="02020603050405020304" pitchFamily="18" charset="0"/>
              </a:rPr>
              <a:t>Комплекс иқтисодий таҳлилнинг бу борадаги асосий вазифа-лари  қуйидагилардан иборат:</a:t>
            </a:r>
            <a:endParaRPr lang="ru-RU" sz="1600" dirty="0">
              <a:latin typeface="Times New Roman" panose="02020603050405020304" pitchFamily="18" charset="0"/>
              <a:ea typeface="Times New Roman" panose="02020603050405020304" pitchFamily="18" charset="0"/>
            </a:endParaRPr>
          </a:p>
          <a:p>
            <a:pPr marL="457200" indent="450215" algn="just">
              <a:lnSpc>
                <a:spcPct val="115000"/>
              </a:lnSpc>
              <a:spcAft>
                <a:spcPts val="0"/>
              </a:spcAft>
              <a:tabLst>
                <a:tab pos="4572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корхонанинг моддий ресурслар билан таъминланиш даража-сини аниқлаш;</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tabLst>
                <a:tab pos="4572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шартномадаги материал ресурсларини етказиб бериш муд-датларига риоя қилишини назорат қилиш;</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tabLst>
                <a:tab pos="4572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транспорт-тайёрлов харажатларини  ҳисоблаш;</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tabLst>
                <a:tab pos="4572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моддий ресурслардан самарали фойдаланиш йўлларини бел-гилаш;</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tabLst>
                <a:tab pos="4572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захира ва харажатларни самарали бошқарилишини ўрганиш.</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Таҳлил этишнинг ахборот манбалари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0215" algn="just">
              <a:lnSpc>
                <a:spcPct val="115000"/>
              </a:lnSpc>
            </a:pPr>
            <a:r>
              <a:rPr lang="uz-Cyrl-UZ" dirty="0">
                <a:latin typeface="Times New Roman" panose="02020603050405020304" pitchFamily="18" charset="0"/>
                <a:ea typeface="Times New Roman" panose="02020603050405020304" pitchFamily="18" charset="0"/>
                <a:cs typeface="Times New Roman" panose="02020603050405020304" pitchFamily="18" charset="0"/>
              </a:rPr>
              <a:t>Моддий-техника таъминоти бўйича бизнес-режа; хом ашё ва материаллар бўйича тузилган шартнома; моддий ресурслар мав-жудлиги ва улардан фойдаланиш тўғрисидаги статистик ҳисобот; моддий-техник таъминоти бўлимининг тезкор маълумотлари ҳамда хом ашё ва материалларнинг кирими, сарфи бўйича бухгалтерия ҳисоби маълумотлари ва бошқа манбалар.</a:t>
            </a:r>
            <a:endParaRPr lang="ru-RU" dirty="0">
              <a:latin typeface="Times New Roman" panose="02020603050405020304" pitchFamily="18"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927301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112134" y="178483"/>
            <a:ext cx="9491730" cy="6338658"/>
          </a:xfrm>
          <a:prstGeom prst="rect">
            <a:avLst/>
          </a:prstGeom>
        </p:spPr>
        <p:txBody>
          <a:bodyPr wrap="square">
            <a:spAutoFit/>
          </a:bodyPr>
          <a:lstStyle/>
          <a:p>
            <a:pPr indent="450215" algn="ctr">
              <a:lnSpc>
                <a:spcPct val="150000"/>
              </a:lnSpc>
              <a:spcAft>
                <a:spcPts val="0"/>
              </a:spcAft>
            </a:pPr>
            <a:r>
              <a:rPr lang="uz-Cyrl-UZ" b="1" dirty="0">
                <a:latin typeface="Times New Roman" panose="02020603050405020304" pitchFamily="18" charset="0"/>
              </a:rPr>
              <a:t>2.Мол-мулкдан фойдаланиш ҳолати, ҳаракати, таркиби ва ундан фойдаланишни баҳолаш.</a:t>
            </a:r>
            <a:endParaRPr lang="ru-RU" b="1" dirty="0">
              <a:latin typeface="Times New Roman" panose="02020603050405020304" pitchFamily="18" charset="0"/>
            </a:endParaRPr>
          </a:p>
          <a:p>
            <a:pPr marL="457200" indent="45021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Моддий ресурслардан самарали фойдаланиш ва маҳсулот сотиш ҳажмини ошириш учун  корхона хом ашё, ёқилғи, энергия ва бошқа ресурслар билан етарли миқдорда таъмин этилиши керак. Материалларни белгиланган миқдорда, ассортиментда келиб туш-маслиги, муддатларини узайиши ишлаб чиқаришни тўлиқ қувват билан ишлашини таъмин этмайди. Шу билан бирга, ортиқча хом ашё захираларига эга бўлиш, маблағлар айланишини секинлаш-тиради, нақд пул маблағларининг етишмаслигига олиб келади.</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Демак, комплекс иқтисодий таҳлилнинг асосий вазифаларидан  бири ишлаб чиқаришни нормал ташкил этиш учун корхонанинг оптимал миқдордаги моддий-техник ресурсларга бўлган талабини аниқлашдан иборат. Моддий-техник ресурсларга бўлган  эҳтиёж икки манба ҳисобига қондирилади.</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ташқи таъминот;</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 ички таъминот.</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Ташқи таъминот деганда хом ашё биржалари, кўргазмалари орқали тузилган шартномалар асосида хом ашё, ёқилғи ва бошқа ресурсларни келиб тушиши тушунилади.</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Ички таъминот, таъминот режасининг бажарилиши ички ре-сурслардан унумли фойдаланиш, чиқиндиларни камайтириш, иқти-сод режимига риоя қилиш эвазига амалга оширилади.</a:t>
            </a: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24479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xmlns="" Requires="a14">
          <p:sp>
            <p:nvSpPr>
              <p:cNvPr id="4" name="Прямоугольник 3"/>
              <p:cNvSpPr/>
              <p:nvPr/>
            </p:nvSpPr>
            <p:spPr>
              <a:xfrm>
                <a:off x="1622737" y="128787"/>
                <a:ext cx="10006885" cy="4226478"/>
              </a:xfrm>
              <a:prstGeom prst="rect">
                <a:avLst/>
              </a:prstGeom>
            </p:spPr>
            <p:txBody>
              <a:bodyPr wrap="square">
                <a:spAutoFit/>
              </a:bodyPr>
              <a:lstStyle/>
              <a:p>
                <a:pPr marL="457200" indent="450215" algn="just">
                  <a:lnSpc>
                    <a:spcPct val="115000"/>
                  </a:lnSpc>
                  <a:spcAft>
                    <a:spcPts val="0"/>
                  </a:spcAft>
                </a:pP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Республика иқтисодиётининг шаклланишида лизинг кредитла-рини роли каттадир. Лизинг кредитларидан фойдаланиш учун дастлаб лизинг компаниялари ёки лизингни амалга оширувчи субъ-ектлари билан лизинг кредитлари бўйича шартномалар тузилади. Бунда уч томон қатнашиши мумкин.</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Лизинг кредитини амалга оширувчи молиявий маблағга эга бўлганлиги учун моддий-техник ресурсларни ижарага берувчилар-дан олиб, уларни фойдаланувчиларга етказиб бериш билан шуғул-ланиши мумкин. Айрим ҳолларда эса моддий-техник ресурсларни тўғридан-тўғри  ижарага берувчилар уларни ижарага олувчиларга етказиб беришлари мумкин. Бу масалалар шартномаларда батафсил ўз аксини топиши зарур.</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Таҳлил давомида корхонани моддий ресурслар билан таъмин-ланиш коэффициенти аниқланади</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ctr">
                  <a:lnSpc>
                    <a:spcPct val="115000"/>
                  </a:lnSpc>
                  <a:spcAft>
                    <a:spcPts val="0"/>
                  </a:spcAft>
                </a:pPr>
                <a14:m>
                  <m:oMath xmlns:m="http://schemas.openxmlformats.org/officeDocument/2006/math">
                    <m:sSub>
                      <m:sSubPr>
                        <m:ctrlPr>
                          <a:rPr lang="ru-RU" sz="1600" i="1">
                            <a:latin typeface="Cambria Math" panose="02040503050406030204" pitchFamily="18" charset="0"/>
                            <a:ea typeface="Times New Roman" panose="02020603050405020304" pitchFamily="18" charset="0"/>
                            <a:cs typeface="Times New Roman" panose="02020603050405020304" pitchFamily="18" charset="0"/>
                          </a:rPr>
                        </m:ctrlPr>
                      </m:sSubPr>
                      <m:e>
                        <m:r>
                          <a:rPr lang="uz-Cyrl-UZ" sz="1600" i="1">
                            <a:latin typeface="Cambria Math" panose="02040503050406030204" pitchFamily="18" charset="0"/>
                            <a:ea typeface="Times New Roman" panose="02020603050405020304" pitchFamily="18" charset="0"/>
                            <a:cs typeface="Times New Roman" panose="02020603050405020304" pitchFamily="18" charset="0"/>
                          </a:rPr>
                          <m:t>К</m:t>
                        </m:r>
                      </m:e>
                      <m:sub>
                        <m:r>
                          <a:rPr lang="uz-Cyrl-UZ" sz="1600" i="1">
                            <a:latin typeface="Cambria Math" panose="02040503050406030204" pitchFamily="18" charset="0"/>
                            <a:ea typeface="Times New Roman" panose="02020603050405020304" pitchFamily="18" charset="0"/>
                            <a:cs typeface="Times New Roman" panose="02020603050405020304" pitchFamily="18" charset="0"/>
                          </a:rPr>
                          <m:t>Т</m:t>
                        </m:r>
                      </m:sub>
                    </m:sSub>
                    <m:r>
                      <a:rPr lang="uz-Cyrl-UZ" sz="1600" i="1">
                        <a:latin typeface="Cambria Math" panose="02040503050406030204" pitchFamily="18" charset="0"/>
                        <a:ea typeface="Times New Roman" panose="02020603050405020304" pitchFamily="18" charset="0"/>
                        <a:cs typeface="Times New Roman" panose="02020603050405020304" pitchFamily="18" charset="0"/>
                      </a:rPr>
                      <m:t>=</m:t>
                    </m:r>
                    <m:f>
                      <m:fPr>
                        <m:ctrlPr>
                          <a:rPr lang="ru-RU" sz="1600" i="1">
                            <a:latin typeface="Cambria Math" panose="02040503050406030204" pitchFamily="18" charset="0"/>
                            <a:ea typeface="Times New Roman" panose="02020603050405020304" pitchFamily="18" charset="0"/>
                            <a:cs typeface="Times New Roman" panose="02020603050405020304" pitchFamily="18" charset="0"/>
                          </a:rPr>
                        </m:ctrlPr>
                      </m:fPr>
                      <m:num>
                        <m:sSub>
                          <m:sSubPr>
                            <m:ctrlPr>
                              <a:rPr lang="ru-RU" sz="1600" i="1">
                                <a:latin typeface="Cambria Math" panose="02040503050406030204" pitchFamily="18" charset="0"/>
                                <a:ea typeface="Times New Roman" panose="02020603050405020304" pitchFamily="18" charset="0"/>
                                <a:cs typeface="Times New Roman" panose="02020603050405020304" pitchFamily="18" charset="0"/>
                              </a:rPr>
                            </m:ctrlPr>
                          </m:sSubPr>
                          <m:e>
                            <m:r>
                              <a:rPr lang="ru-RU" sz="1600" i="1">
                                <a:latin typeface="Cambria Math" panose="02040503050406030204" pitchFamily="18" charset="0"/>
                                <a:ea typeface="Times New Roman" panose="02020603050405020304" pitchFamily="18" charset="0"/>
                                <a:cs typeface="Times New Roman" panose="02020603050405020304" pitchFamily="18" charset="0"/>
                              </a:rPr>
                              <m:t>М</m:t>
                            </m:r>
                          </m:e>
                          <m:sub>
                            <m:r>
                              <a:rPr lang="ru-RU" sz="1600" i="1">
                                <a:latin typeface="Cambria Math" panose="02040503050406030204" pitchFamily="18" charset="0"/>
                                <a:ea typeface="Times New Roman" panose="02020603050405020304" pitchFamily="18" charset="0"/>
                                <a:cs typeface="Times New Roman" panose="02020603050405020304" pitchFamily="18" charset="0"/>
                              </a:rPr>
                              <m:t>х</m:t>
                            </m:r>
                          </m:sub>
                        </m:sSub>
                      </m:num>
                      <m:den>
                        <m:sSub>
                          <m:sSubPr>
                            <m:ctrlPr>
                              <a:rPr lang="ru-RU" sz="1600" i="1">
                                <a:latin typeface="Cambria Math" panose="02040503050406030204" pitchFamily="18" charset="0"/>
                                <a:ea typeface="Times New Roman" panose="02020603050405020304" pitchFamily="18" charset="0"/>
                                <a:cs typeface="Times New Roman" panose="02020603050405020304" pitchFamily="18" charset="0"/>
                              </a:rPr>
                            </m:ctrlPr>
                          </m:sSubPr>
                          <m:e>
                            <m:r>
                              <a:rPr lang="ru-RU" sz="1600" i="1">
                                <a:latin typeface="Cambria Math" panose="02040503050406030204" pitchFamily="18" charset="0"/>
                                <a:ea typeface="Times New Roman" panose="02020603050405020304" pitchFamily="18" charset="0"/>
                                <a:cs typeface="Times New Roman" panose="02020603050405020304" pitchFamily="18" charset="0"/>
                              </a:rPr>
                              <m:t>М</m:t>
                            </m:r>
                          </m:e>
                          <m:sub>
                            <m:r>
                              <a:rPr lang="ru-RU" sz="1600" i="1">
                                <a:latin typeface="Cambria Math" panose="02040503050406030204" pitchFamily="18" charset="0"/>
                                <a:ea typeface="Times New Roman" panose="02020603050405020304" pitchFamily="18" charset="0"/>
                                <a:cs typeface="Times New Roman" panose="02020603050405020304" pitchFamily="18" charset="0"/>
                              </a:rPr>
                              <m:t>р</m:t>
                            </m:r>
                          </m:sub>
                        </m:sSub>
                      </m:den>
                    </m:f>
                  </m:oMath>
                </a14:m>
                <a:r>
                  <a:rPr lang="ru-RU" sz="1600" i="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бунда М</a:t>
                </a:r>
                <a:r>
                  <a:rPr lang="uz-Cyrl-UZ" sz="1600" baseline="-25000" dirty="0">
                    <a:latin typeface="Times New Roman" panose="02020603050405020304" pitchFamily="18" charset="0"/>
                    <a:ea typeface="Times New Roman" panose="02020603050405020304" pitchFamily="18" charset="0"/>
                    <a:cs typeface="Times New Roman" panose="02020603050405020304" pitchFamily="18" charset="0"/>
                  </a:rPr>
                  <a:t>х</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,М</a:t>
                </a:r>
                <a:r>
                  <a:rPr lang="uz-Cyrl-UZ" sz="1600" baseline="-25000" dirty="0">
                    <a:latin typeface="Times New Roman" panose="02020603050405020304" pitchFamily="18" charset="0"/>
                    <a:ea typeface="Times New Roman" panose="02020603050405020304" pitchFamily="18" charset="0"/>
                    <a:cs typeface="Times New Roman" panose="02020603050405020304" pitchFamily="18" charset="0"/>
                  </a:rPr>
                  <a:t>р </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материалларни ҳақиқий тушуми ва материал-ларга бўлган талаб (шартнома).</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Моддий ресурсларнинг меъёр захираси  жорий ва муҳофаза (ҳар эҳтимолга  қарши) захираларидан иборат.</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ctr">
                  <a:lnSpc>
                    <a:spcPct val="115000"/>
                  </a:lnSpc>
                  <a:spcAft>
                    <a:spcPts val="0"/>
                  </a:spcAft>
                </a:pP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З</a:t>
                </a:r>
                <a:r>
                  <a:rPr lang="uz-Cyrl-UZ" sz="1600" baseline="-25000" dirty="0">
                    <a:latin typeface="Times New Roman" panose="02020603050405020304" pitchFamily="18" charset="0"/>
                    <a:ea typeface="Times New Roman" panose="02020603050405020304" pitchFamily="18" charset="0"/>
                    <a:cs typeface="Times New Roman" panose="02020603050405020304" pitchFamily="18" charset="0"/>
                  </a:rPr>
                  <a:t>меъёр</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З</a:t>
                </a:r>
                <a:r>
                  <a:rPr lang="uz-Cyrl-UZ" sz="1600" baseline="-25000" dirty="0">
                    <a:latin typeface="Times New Roman" panose="02020603050405020304" pitchFamily="18" charset="0"/>
                    <a:ea typeface="Times New Roman" panose="02020603050405020304" pitchFamily="18" charset="0"/>
                    <a:cs typeface="Times New Roman" panose="02020603050405020304" pitchFamily="18" charset="0"/>
                  </a:rPr>
                  <a:t>жорий</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+З</a:t>
                </a:r>
                <a:r>
                  <a:rPr lang="uz-Cyrl-UZ" sz="1600" baseline="-25000" dirty="0">
                    <a:latin typeface="Times New Roman" panose="02020603050405020304" pitchFamily="18" charset="0"/>
                    <a:ea typeface="Times New Roman" panose="02020603050405020304" pitchFamily="18" charset="0"/>
                    <a:cs typeface="Times New Roman" panose="02020603050405020304" pitchFamily="18" charset="0"/>
                  </a:rPr>
                  <a:t>мухофаза</a:t>
                </a:r>
                <a:endParaRPr lang="ru-RU" sz="1600" dirty="0">
                  <a:effectLst/>
                  <a:latin typeface="Calibri" panose="020F0502020204030204" pitchFamily="34" charset="0"/>
                  <a:ea typeface="Times New Roman" panose="02020603050405020304" pitchFamily="18" charset="0"/>
                  <a:cs typeface="Times New Roman" panose="02020603050405020304" pitchFamily="18" charset="0"/>
                </a:endParaRPr>
              </a:p>
            </p:txBody>
          </p:sp>
        </mc:Choice>
        <mc:Fallback>
          <p:sp>
            <p:nvSpPr>
              <p:cNvPr id="4" name="Прямоугольник 3"/>
              <p:cNvSpPr>
                <a:spLocks noRot="1" noChangeAspect="1" noMove="1" noResize="1" noEditPoints="1" noAdjustHandles="1" noChangeArrowheads="1" noChangeShapeType="1" noTextEdit="1"/>
              </p:cNvSpPr>
              <p:nvPr/>
            </p:nvSpPr>
            <p:spPr>
              <a:xfrm>
                <a:off x="1622737" y="128787"/>
                <a:ext cx="10006885" cy="4226478"/>
              </a:xfrm>
              <a:prstGeom prst="rect">
                <a:avLst/>
              </a:prstGeom>
              <a:blipFill>
                <a:blip r:embed="rId2"/>
                <a:stretch>
                  <a:fillRect r="-305" b="-866"/>
                </a:stretch>
              </a:blipFill>
            </p:spPr>
            <p:txBody>
              <a:bodyPr/>
              <a:lstStyle/>
              <a:p>
                <a:r>
                  <a:rPr lang="ru-RU">
                    <a:noFill/>
                  </a:rPr>
                  <a:t> </a:t>
                </a:r>
              </a:p>
            </p:txBody>
          </p:sp>
        </mc:Fallback>
      </mc:AlternateContent>
      <p:sp>
        <p:nvSpPr>
          <p:cNvPr id="5" name="Прямоугольник 4"/>
          <p:cNvSpPr/>
          <p:nvPr/>
        </p:nvSpPr>
        <p:spPr>
          <a:xfrm>
            <a:off x="1888901" y="4355265"/>
            <a:ext cx="9740721" cy="2322174"/>
          </a:xfrm>
          <a:prstGeom prst="rect">
            <a:avLst/>
          </a:prstGeom>
        </p:spPr>
        <p:txBody>
          <a:bodyPr wrap="square">
            <a:spAutoFit/>
          </a:bodyPr>
          <a:lstStyle/>
          <a:p>
            <a:pPr marL="457200" indent="450215" algn="just">
              <a:lnSpc>
                <a:spcPct val="115000"/>
              </a:lnSpc>
              <a:spcAft>
                <a:spcPts val="0"/>
              </a:spcAft>
            </a:pPr>
            <a:r>
              <a:rPr lang="uz-Cyrl-UZ" spc="-30" dirty="0">
                <a:latin typeface="Times New Roman" panose="02020603050405020304" pitchFamily="18" charset="0"/>
                <a:ea typeface="Times New Roman" panose="02020603050405020304" pitchFamily="18" charset="0"/>
                <a:cs typeface="Times New Roman" panose="02020603050405020304" pitchFamily="18" charset="0"/>
              </a:rPr>
              <a:t>Жорий захира етказиб бериш интервали (Инт) кунда ва мате-риалларни бир кунлик сарфлари (С</a:t>
            </a:r>
            <a:r>
              <a:rPr lang="uz-Cyrl-UZ" spc="-30" baseline="-25000" dirty="0">
                <a:latin typeface="Times New Roman" panose="02020603050405020304" pitchFamily="18" charset="0"/>
                <a:ea typeface="Times New Roman" panose="02020603050405020304" pitchFamily="18" charset="0"/>
                <a:cs typeface="Times New Roman" panose="02020603050405020304" pitchFamily="18" charset="0"/>
              </a:rPr>
              <a:t>кун</a:t>
            </a:r>
            <a:r>
              <a:rPr lang="uz-Cyrl-UZ" spc="-30" dirty="0">
                <a:latin typeface="Times New Roman" panose="02020603050405020304" pitchFamily="18" charset="0"/>
                <a:ea typeface="Times New Roman" panose="02020603050405020304" pitchFamily="18" charset="0"/>
                <a:cs typeface="Times New Roman" panose="02020603050405020304" pitchFamily="18" charset="0"/>
              </a:rPr>
              <a:t>) кўпайтмасидан ҳосил бўлади.</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ctr">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З</a:t>
            </a:r>
            <a:r>
              <a:rPr lang="uz-Cyrl-UZ" baseline="-25000" dirty="0">
                <a:latin typeface="Times New Roman" panose="02020603050405020304" pitchFamily="18" charset="0"/>
                <a:ea typeface="Times New Roman" panose="02020603050405020304" pitchFamily="18" charset="0"/>
                <a:cs typeface="Times New Roman" panose="02020603050405020304" pitchFamily="18" charset="0"/>
              </a:rPr>
              <a:t>жорий</a:t>
            </a:r>
            <a:r>
              <a:rPr lang="uz-Cyrl-UZ" dirty="0">
                <a:latin typeface="Times New Roman" panose="02020603050405020304" pitchFamily="18" charset="0"/>
                <a:ea typeface="Times New Roman" panose="02020603050405020304" pitchFamily="18" charset="0"/>
                <a:cs typeface="Times New Roman" panose="02020603050405020304" pitchFamily="18" charset="0"/>
              </a:rPr>
              <a:t>= Инт* С</a:t>
            </a:r>
            <a:r>
              <a:rPr lang="uz-Cyrl-UZ" baseline="-25000" dirty="0">
                <a:latin typeface="Times New Roman" panose="02020603050405020304" pitchFamily="18" charset="0"/>
                <a:ea typeface="Times New Roman" panose="02020603050405020304" pitchFamily="18" charset="0"/>
                <a:cs typeface="Times New Roman" panose="02020603050405020304" pitchFamily="18" charset="0"/>
              </a:rPr>
              <a:t>кун</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Муҳофаза захиралари ишлаб чиқаришни узлуксиз  давом эти-шини кафолатловчи, моддий ресурслар таъминотидаги узилишлар рўй берган ҳоллар учун зарур.</a:t>
            </a:r>
            <a:endParaRPr lang="ru-RU" sz="1400" dirty="0">
              <a:latin typeface="Calibri" panose="020F0502020204030204" pitchFamily="34" charset="0"/>
              <a:ea typeface="Times New Roman" panose="02020603050405020304" pitchFamily="18" charset="0"/>
              <a:cs typeface="Times New Roman" panose="02020603050405020304" pitchFamily="18" charset="0"/>
            </a:endParaRPr>
          </a:p>
          <a:p>
            <a:pPr marL="457200" indent="45021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Моддий-техник таъминотни комплекс таҳлил этишда талаб-нинг шартнома бўйича қопланиши ва бажарилиши аниқланади.</a:t>
            </a:r>
            <a:endParaRPr lang="ru-RU" sz="1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511100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584100" y="380199"/>
            <a:ext cx="10290220" cy="5770811"/>
          </a:xfrm>
          <a:prstGeom prst="rect">
            <a:avLst/>
          </a:prstGeom>
        </p:spPr>
        <p:txBody>
          <a:bodyPr wrap="square">
            <a:spAutoFit/>
          </a:bodyPr>
          <a:lstStyle/>
          <a:p>
            <a:pPr indent="450215" algn="ctr">
              <a:lnSpc>
                <a:spcPct val="150000"/>
              </a:lnSpc>
              <a:spcAft>
                <a:spcPts val="0"/>
              </a:spcAft>
            </a:pPr>
            <a:r>
              <a:rPr lang="uz-Cyrl-UZ" b="1" dirty="0">
                <a:latin typeface="Times New Roman" panose="02020603050405020304" pitchFamily="18" charset="0"/>
              </a:rPr>
              <a:t>3.Хўжалик юритувчи субъектларнинг асосий воситалар билан таъминланиши боҳолаш</a:t>
            </a:r>
            <a:endParaRPr lang="ru-RU" b="1" dirty="0">
              <a:latin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Асосий воситалар деб моддий ишлаб чиқариш соҳасида ҳамда ноишлаб чиқариш соҳасида узоқ вақт мобайнида (бир йилдан ортиқ) ишлатиладиган, шунингдек ижарага бериш учун ҳам фойда-ланиладиган моддий активлар (5-сон БҲМА 7-банди)га айтилади. </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Асосий воситалар корхонанинг ишлаб чиқариш жараёнида муҳим ўрин тутади, улар жамликда корхона таянадиган ишлаб чиқариш-техника  базасини ташкил этади ва корхонанинг ишлаб чиқариш қувватини баҳолаш мезони ҳисобланади. </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Асосий воситалар ва корхонанинг ишлаб чиқариш қувватларидан самарали фойдаланиш натижасида барча техник-иқтисодий кўрсаткичлар бўйича юқори даражага эришилади, жумладан, маҳ-сулот ҳажми меҳнат унумдорлиги ўсиши туфайли ортади, унинг таннархи пасаяди. Экспорт ҳажмининг ортиши, маҳсулот рақобатбардошлиги корхонанинг замонавий илғор техника билан таъминланишига, иқтисодиётга йўналтирилган инвестиция ҳажмига кўп жиҳатдан боғлиқ.</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Мамлакатимиздаги инвестиция муҳитини яхшилаш ва хорижий сармояларни жалб этиш жараёнларига бозор ислоҳотларини чуқурлаштириш, иқтисодиётни эркинлаштириш ва мулк ҳуқуқини ҳимоя қилишни мустаҳкамлашга оид чора-тадбирлар таъсири юқо-ри бўлмоқда. Инвестицияларни молиялаштириш манбалари орасида корхонанинг хусусий маблағлари ҳамда тўғридан-тўғри  хорижий инвестицияларнинг улуши ортган ҳолда, давлат бюджети ва банкнинг марказлашган кредитларининг ҳиссаси кейинги йилларда қисқариб бормоқда.</a:t>
            </a:r>
            <a:endParaRPr lang="ru-RU" sz="1600" dirty="0">
              <a:latin typeface="Times New Roman" panose="02020603050405020304" pitchFamily="18" charset="0"/>
              <a:ea typeface="Times New Roman" panose="02020603050405020304" pitchFamily="18" charset="0"/>
            </a:endParaRPr>
          </a:p>
          <a:p>
            <a:r>
              <a:rPr lang="uz-Cyrl-UZ" dirty="0">
                <a:latin typeface="Times New Roman" panose="02020603050405020304" pitchFamily="18" charset="0"/>
                <a:ea typeface="Times New Roman" panose="02020603050405020304" pitchFamily="18" charset="0"/>
              </a:rPr>
              <a:t>Айниқса, асосий капиталга инвестициялар оқимининг қайта тақсимланиши билан боғлиқ бўлган саноат ва инфратузилма тар-моқларининг ривожланиши иқтисодий ўсишга катта таъсир кўрсатмоқда. </a:t>
            </a:r>
            <a:endParaRPr lang="ru-RU" dirty="0"/>
          </a:p>
        </p:txBody>
      </p:sp>
    </p:spTree>
    <p:extLst>
      <p:ext uri="{BB962C8B-B14F-4D97-AF65-F5344CB8AC3E}">
        <p14:creationId xmlns:p14="http://schemas.microsoft.com/office/powerpoint/2010/main" xmlns="" val="3054978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29555" y="0"/>
            <a:ext cx="10277341" cy="6740307"/>
          </a:xfrm>
          <a:prstGeom prst="rect">
            <a:avLst/>
          </a:prstGeom>
        </p:spPr>
        <p:txBody>
          <a:bodyPr wrap="square">
            <a:spAutoFit/>
          </a:bodyPr>
          <a:lstStyle/>
          <a:p>
            <a:pPr indent="450215" algn="just">
              <a:spcAft>
                <a:spcPts val="0"/>
              </a:spcAft>
            </a:pPr>
            <a:r>
              <a:rPr lang="uz-Cyrl-UZ" dirty="0">
                <a:latin typeface="Times New Roman" panose="02020603050405020304" pitchFamily="18" charset="0"/>
                <a:ea typeface="Times New Roman" panose="02020603050405020304" pitchFamily="18" charset="0"/>
              </a:rPr>
              <a:t>Бу ҳолат асосий капиталга инвестицияларни иқтисодиёт тармоқлари бўйича таркибининг ўзгаришига олиб келмоқда. </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Асосий воситаларни таҳлил этишда корхонанинг асосий воситалар билан таъминланиши, асосий воситалар ҳаракати, техник ҳо-лати, улардан унумли фойдаланиш кўрсаткичлари ва ишга солин-маган имкониятлар аниқланади. </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Асосий воситалар таҳлили бир неча йўналишларда олиб борилади ва асосий воситаларнинг тузилиши, динамикаси, улардан ҳамда узоқ муддатли инвестициялардан самарали фойдаланиш кўрсаткичларига асосланган ҳолда таҳлил натижаларига кўра баҳо берилади. </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Хўжалик юритувчи субъектларнинг асосий воситалар билан таъминланиши ва улардан самарали фойдаланишни ўрганишдаги таҳлилнинг асосий вазифалари:</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 хўжалик юритувчи субъектларнинг асосий воситалар билан таъминланишини аниқлаш ва унга баҳо бериш;</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 а</a:t>
            </a:r>
            <a:r>
              <a:rPr lang="ru-RU" dirty="0" err="1">
                <a:latin typeface="Times New Roman" panose="02020603050405020304" pitchFamily="18" charset="0"/>
                <a:ea typeface="Times New Roman" panose="02020603050405020304" pitchFamily="18" charset="0"/>
              </a:rPr>
              <a:t>сосий</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воситалар таркиби, тузилишидаги ўзгаришларни аниқлаш;</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 асосий воситалар ҳаракатини ифодаловчи кўрсаткичларни ҳисоблаш ва ўзгариш сабабларини аниқлаш;</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 а</a:t>
            </a:r>
            <a:r>
              <a:rPr lang="ru-RU" dirty="0" err="1">
                <a:latin typeface="Times New Roman" panose="02020603050405020304" pitchFamily="18" charset="0"/>
                <a:ea typeface="Times New Roman" panose="02020603050405020304" pitchFamily="18" charset="0"/>
              </a:rPr>
              <a:t>сосий</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воситалардан самарали фойдаланиш кўрсаткичларига </a:t>
            </a:r>
            <a:r>
              <a:rPr lang="ru-RU" dirty="0" err="1">
                <a:latin typeface="Times New Roman" panose="02020603050405020304" pitchFamily="18" charset="0"/>
                <a:ea typeface="Times New Roman" panose="02020603050405020304" pitchFamily="18" charset="0"/>
              </a:rPr>
              <a:t>омиллар</a:t>
            </a:r>
            <a:r>
              <a:rPr lang="ru-RU" dirty="0">
                <a:latin typeface="Times New Roman" panose="02020603050405020304" pitchFamily="18" charset="0"/>
                <a:ea typeface="Times New Roman" panose="02020603050405020304" pitchFamily="18" charset="0"/>
              </a:rPr>
              <a:t> </a:t>
            </a:r>
            <a:r>
              <a:rPr lang="ru-RU" dirty="0" err="1">
                <a:latin typeface="Times New Roman" panose="02020603050405020304" pitchFamily="18" charset="0"/>
                <a:ea typeface="Times New Roman" panose="02020603050405020304" pitchFamily="18" charset="0"/>
              </a:rPr>
              <a:t>таъсирини</a:t>
            </a:r>
            <a:r>
              <a:rPr lang="ru-RU"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ҳисоблаш;</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 ишлаб чиқариш асосий фондларидан самарали фойдаланишни ошириш имкониятларини аниқлаш.</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Таҳлилнинг ахборот манбалари:</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 “Асосий  воситалар ҳаракати тўғрисидаги ҳисобот” (3-сонли шакл);</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 “Бухгалтерия баланси” (1-сонли шакл);</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 Асосий ишлаб чиқариш фондларининг ишга туширилишига оид маълумот;</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 Ишлаб чиқариш қувватлари баланси;</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 Ишлаб чиқариш ускуналаридан фойдаланишга оид ҳисобот ва ҳ.к.</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6642691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584101" y="171445"/>
            <a:ext cx="10406130" cy="6370975"/>
          </a:xfrm>
          <a:prstGeom prst="rect">
            <a:avLst/>
          </a:prstGeom>
        </p:spPr>
        <p:txBody>
          <a:bodyPr wrap="square">
            <a:spAutoFit/>
          </a:bodyPr>
          <a:lstStyle/>
          <a:p>
            <a:pPr indent="450215" algn="ctr">
              <a:lnSpc>
                <a:spcPct val="150000"/>
              </a:lnSpc>
              <a:spcAft>
                <a:spcPts val="0"/>
              </a:spcAft>
            </a:pPr>
            <a:r>
              <a:rPr lang="uz-Cyrl-UZ" sz="1600" b="1" dirty="0">
                <a:latin typeface="Times New Roman" panose="02020603050405020304" pitchFamily="18" charset="0"/>
              </a:rPr>
              <a:t>4.Асосий воситалар таркиби, тузилиши ва динамикасини боҳолаш.</a:t>
            </a:r>
            <a:endParaRPr lang="ru-RU" b="1" dirty="0">
              <a:latin typeface="Times New Roman" panose="02020603050405020304" pitchFamily="18" charset="0"/>
            </a:endParaRPr>
          </a:p>
          <a:p>
            <a:pPr indent="450215" algn="just">
              <a:spcAft>
                <a:spcPts val="0"/>
              </a:spcAft>
            </a:pPr>
            <a:r>
              <a:rPr lang="uz-Cyrl-UZ" sz="1600" dirty="0">
                <a:latin typeface="Times New Roman" panose="02020603050405020304" pitchFamily="18" charset="0"/>
                <a:ea typeface="Times New Roman" panose="02020603050405020304" pitchFamily="18" charset="0"/>
              </a:rPr>
              <a:t>Асосий воситалар фақат меҳнат воситалари бўлмай, балки корхоналарнинг моддий бойлиги ҳамдир.</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sz="1600" dirty="0">
                <a:latin typeface="Times New Roman" panose="02020603050405020304" pitchFamily="18" charset="0"/>
                <a:ea typeface="Times New Roman" panose="02020603050405020304" pitchFamily="18" charset="0"/>
              </a:rPr>
              <a:t>У қийматга эга, шу боис мулк сифатида гаровга қўйиш мумкин. Бундан ташқари, корхона тугатилаётганда қарзларни узиш учун ўз маблағлари етишмаган ҳолларда ушбу кўчмас мулкни сотиш орқали қарзни узиш мумкин. Асосий воситалар мулк эгасининг бойлиги ҳисобланади. </a:t>
            </a:r>
            <a:r>
              <a:rPr lang="ru-RU" sz="1600" dirty="0" err="1">
                <a:latin typeface="Times New Roman" panose="02020603050405020304" pitchFamily="18" charset="0"/>
                <a:ea typeface="Times New Roman" panose="02020603050405020304" pitchFamily="18" charset="0"/>
              </a:rPr>
              <a:t>Улардан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самарали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фойдаланишдан</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давлат</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корхона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манфаатдор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Чунки</a:t>
            </a: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корхона самара натижасига кўра молиявий натижаси ортади. Даромад (фойда)дан эса солиқ тўлайди.</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ru-RU" sz="1600" dirty="0" err="1">
                <a:latin typeface="Times New Roman" panose="02020603050405020304" pitchFamily="18" charset="0"/>
                <a:ea typeface="Times New Roman" panose="02020603050405020304" pitchFamily="18" charset="0"/>
              </a:rPr>
              <a:t>Асосий</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восит</a:t>
            </a:r>
            <a:r>
              <a:rPr lang="uz-Cyrl-UZ" sz="1600" dirty="0">
                <a:latin typeface="Times New Roman" panose="02020603050405020304" pitchFamily="18" charset="0"/>
                <a:ea typeface="Times New Roman" panose="02020603050405020304" pitchFamily="18" charset="0"/>
              </a:rPr>
              <a:t>а</a:t>
            </a:r>
            <a:r>
              <a:rPr lang="ru-RU" sz="1600" dirty="0" err="1">
                <a:latin typeface="Times New Roman" panose="02020603050405020304" pitchFamily="18" charset="0"/>
                <a:ea typeface="Times New Roman" panose="02020603050405020304" pitchFamily="18" charset="0"/>
              </a:rPr>
              <a:t>лар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қуйидаги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гуруҳларга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бўлинади</a:t>
            </a:r>
            <a:r>
              <a:rPr lang="ru-RU" sz="1600" dirty="0">
                <a:latin typeface="Times New Roman" panose="02020603050405020304" pitchFamily="18" charset="0"/>
                <a:ea typeface="Times New Roman" panose="02020603050405020304" pitchFamily="18" charset="0"/>
              </a:rPr>
              <a:t>.</a:t>
            </a:r>
          </a:p>
          <a:p>
            <a:pPr lvl="0" algn="just">
              <a:spcAft>
                <a:spcPts val="0"/>
              </a:spcAft>
              <a:tabLst>
                <a:tab pos="685800" algn="l"/>
              </a:tabLst>
            </a:pPr>
            <a:r>
              <a:rPr lang="en-US" sz="1600" b="1" dirty="0" smtClean="0">
                <a:latin typeface="Times New Roman" panose="02020603050405020304" pitchFamily="18" charset="0"/>
                <a:ea typeface="Times New Roman" panose="02020603050405020304" pitchFamily="18" charset="0"/>
                <a:cs typeface="Times New Roman" panose="02020603050405020304" pitchFamily="18" charset="0"/>
              </a:rPr>
              <a:t>1. </a:t>
            </a:r>
            <a:r>
              <a:rPr lang="uz-Cyrl-UZ" sz="1600" b="1" dirty="0" smtClean="0">
                <a:latin typeface="Times New Roman" panose="02020603050405020304" pitchFamily="18" charset="0"/>
                <a:ea typeface="Times New Roman" panose="02020603050405020304" pitchFamily="18" charset="0"/>
                <a:cs typeface="Times New Roman" panose="02020603050405020304" pitchFamily="18" charset="0"/>
              </a:rPr>
              <a:t>Ишлаб </a:t>
            </a:r>
            <a:r>
              <a:rPr lang="uz-Cyrl-UZ" sz="1600" b="1" dirty="0">
                <a:latin typeface="Times New Roman" panose="02020603050405020304" pitchFamily="18" charset="0"/>
                <a:ea typeface="Times New Roman" panose="02020603050405020304" pitchFamily="18" charset="0"/>
                <a:cs typeface="Times New Roman" panose="02020603050405020304" pitchFamily="18" charset="0"/>
              </a:rPr>
              <a:t>чиқариш жараёнида қатнашувига қараб:</a:t>
            </a:r>
            <a:endParaRPr lang="ru-RU" sz="16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685800" algn="l"/>
              </a:tabLst>
            </a:pPr>
            <a:r>
              <a:rPr lang="uz-Cyrl-UZ" sz="1600" dirty="0">
                <a:latin typeface="Times New Roman" panose="02020603050405020304" pitchFamily="18" charset="0"/>
                <a:ea typeface="Times New Roman" panose="02020603050405020304" pitchFamily="18" charset="0"/>
              </a:rPr>
              <a:t>– а</a:t>
            </a:r>
            <a:r>
              <a:rPr lang="ru-RU" sz="1600" dirty="0" err="1">
                <a:latin typeface="Times New Roman" panose="02020603050405020304" pitchFamily="18" charset="0"/>
                <a:ea typeface="Times New Roman" panose="02020603050405020304" pitchFamily="18" charset="0"/>
              </a:rPr>
              <a:t>ктив</a:t>
            </a: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асосий воситала</a:t>
            </a:r>
            <a:r>
              <a:rPr lang="ru-RU" sz="1600" dirty="0">
                <a:latin typeface="Times New Roman" panose="02020603050405020304" pitchFamily="18" charset="0"/>
                <a:ea typeface="Times New Roman" panose="02020603050405020304" pitchFamily="18" charset="0"/>
              </a:rPr>
              <a:t>р;</a:t>
            </a:r>
          </a:p>
          <a:p>
            <a:pPr algn="just">
              <a:spcAft>
                <a:spcPts val="0"/>
              </a:spcAft>
              <a:tabLst>
                <a:tab pos="685800" algn="l"/>
              </a:tabLst>
            </a:pPr>
            <a:r>
              <a:rPr lang="uz-Cyrl-UZ" sz="1600" dirty="0">
                <a:latin typeface="Times New Roman" panose="02020603050405020304" pitchFamily="18" charset="0"/>
                <a:ea typeface="Times New Roman" panose="02020603050405020304" pitchFamily="18" charset="0"/>
              </a:rPr>
              <a:t>– п</a:t>
            </a:r>
            <a:r>
              <a:rPr lang="ru-RU" sz="1600" dirty="0" err="1">
                <a:latin typeface="Times New Roman" panose="02020603050405020304" pitchFamily="18" charset="0"/>
                <a:ea typeface="Times New Roman" panose="02020603050405020304" pitchFamily="18" charset="0"/>
              </a:rPr>
              <a:t>ассив</a:t>
            </a: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асосий воситалар.</a:t>
            </a:r>
            <a:endParaRPr lang="ru-RU" sz="1600" dirty="0">
              <a:latin typeface="Times New Roman" panose="02020603050405020304" pitchFamily="18" charset="0"/>
              <a:ea typeface="Times New Roman" panose="02020603050405020304" pitchFamily="18" charset="0"/>
            </a:endParaRPr>
          </a:p>
          <a:p>
            <a:pPr lvl="0" algn="just">
              <a:spcAft>
                <a:spcPts val="0"/>
              </a:spcAft>
              <a:tabLst>
                <a:tab pos="685800" algn="l"/>
              </a:tabLst>
            </a:pPr>
            <a:r>
              <a:rPr lang="en-US" sz="1600" b="1" dirty="0" smtClean="0">
                <a:latin typeface="Times New Roman" panose="02020603050405020304" pitchFamily="18" charset="0"/>
                <a:ea typeface="Times New Roman" panose="02020603050405020304" pitchFamily="18" charset="0"/>
                <a:cs typeface="Times New Roman" panose="02020603050405020304" pitchFamily="18" charset="0"/>
              </a:rPr>
              <a:t>2. </a:t>
            </a:r>
            <a:r>
              <a:rPr lang="uz-Cyrl-UZ" sz="1600" b="1" dirty="0" smtClean="0">
                <a:latin typeface="Times New Roman" panose="02020603050405020304" pitchFamily="18" charset="0"/>
                <a:ea typeface="Times New Roman" panose="02020603050405020304" pitchFamily="18" charset="0"/>
                <a:cs typeface="Times New Roman" panose="02020603050405020304" pitchFamily="18" charset="0"/>
              </a:rPr>
              <a:t>Фойдаланишига </a:t>
            </a:r>
            <a:r>
              <a:rPr lang="uz-Cyrl-UZ" sz="1600" b="1" dirty="0">
                <a:latin typeface="Times New Roman" panose="02020603050405020304" pitchFamily="18" charset="0"/>
                <a:ea typeface="Times New Roman" panose="02020603050405020304" pitchFamily="18" charset="0"/>
                <a:cs typeface="Times New Roman" panose="02020603050405020304" pitchFamily="18" charset="0"/>
              </a:rPr>
              <a:t>қараб:</a:t>
            </a:r>
            <a:endParaRPr lang="ru-RU" sz="16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685800" algn="l"/>
              </a:tabLst>
            </a:pPr>
            <a:r>
              <a:rPr lang="uz-Cyrl-UZ" sz="1600" dirty="0">
                <a:latin typeface="Times New Roman" panose="02020603050405020304" pitchFamily="18" charset="0"/>
                <a:ea typeface="Times New Roman" panose="02020603050405020304" pitchFamily="18" charset="0"/>
              </a:rPr>
              <a:t>– ф</a:t>
            </a:r>
            <a:r>
              <a:rPr lang="ru-RU" sz="1600" dirty="0" err="1">
                <a:latin typeface="Times New Roman" panose="02020603050405020304" pitchFamily="18" charset="0"/>
                <a:ea typeface="Times New Roman" panose="02020603050405020304" pitchFamily="18" charset="0"/>
              </a:rPr>
              <a:t>ойдаланишдаги</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асосий</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воситалар</a:t>
            </a:r>
            <a:r>
              <a:rPr lang="ru-RU" sz="1600" dirty="0">
                <a:latin typeface="Times New Roman" panose="02020603050405020304" pitchFamily="18" charset="0"/>
                <a:ea typeface="Times New Roman" panose="02020603050405020304" pitchFamily="18" charset="0"/>
              </a:rPr>
              <a:t>;</a:t>
            </a:r>
          </a:p>
          <a:p>
            <a:pPr algn="just">
              <a:spcAft>
                <a:spcPts val="0"/>
              </a:spcAft>
              <a:tabLst>
                <a:tab pos="685800" algn="l"/>
              </a:tabLst>
            </a:pPr>
            <a:r>
              <a:rPr lang="uz-Cyrl-UZ" sz="1600" dirty="0">
                <a:latin typeface="Times New Roman" panose="02020603050405020304" pitchFamily="18" charset="0"/>
                <a:ea typeface="Times New Roman" panose="02020603050405020304" pitchFamily="18" charset="0"/>
              </a:rPr>
              <a:t>– з</a:t>
            </a:r>
            <a:r>
              <a:rPr lang="ru-RU" sz="1600" dirty="0" err="1">
                <a:latin typeface="Times New Roman" panose="02020603050405020304" pitchFamily="18" charset="0"/>
                <a:ea typeface="Times New Roman" panose="02020603050405020304" pitchFamily="18" charset="0"/>
              </a:rPr>
              <a:t>ахирадаги</a:t>
            </a: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асосий воситалар.</a:t>
            </a:r>
            <a:endParaRPr lang="ru-RU" sz="1600" dirty="0">
              <a:latin typeface="Times New Roman" panose="02020603050405020304" pitchFamily="18" charset="0"/>
              <a:ea typeface="Times New Roman" panose="02020603050405020304" pitchFamily="18" charset="0"/>
            </a:endParaRPr>
          </a:p>
          <a:p>
            <a:pPr lvl="0" algn="just">
              <a:spcAft>
                <a:spcPts val="0"/>
              </a:spcAft>
              <a:tabLst>
                <a:tab pos="685800" algn="l"/>
              </a:tabLst>
            </a:pPr>
            <a:r>
              <a:rPr lang="en-US" sz="1600" b="1" dirty="0" smtClean="0">
                <a:latin typeface="Times New Roman" panose="02020603050405020304" pitchFamily="18" charset="0"/>
                <a:ea typeface="Times New Roman" panose="02020603050405020304" pitchFamily="18" charset="0"/>
                <a:cs typeface="Times New Roman" panose="02020603050405020304" pitchFamily="18" charset="0"/>
              </a:rPr>
              <a:t>3. </a:t>
            </a:r>
            <a:r>
              <a:rPr lang="uz-Cyrl-UZ" sz="1600" b="1" dirty="0" smtClean="0">
                <a:latin typeface="Times New Roman" panose="02020603050405020304" pitchFamily="18" charset="0"/>
                <a:ea typeface="Times New Roman" panose="02020603050405020304" pitchFamily="18" charset="0"/>
                <a:cs typeface="Times New Roman" panose="02020603050405020304" pitchFamily="18" charset="0"/>
              </a:rPr>
              <a:t>Тури </a:t>
            </a:r>
            <a:r>
              <a:rPr lang="uz-Cyrl-UZ" sz="1600" b="1" dirty="0">
                <a:latin typeface="Times New Roman" panose="02020603050405020304" pitchFamily="18" charset="0"/>
                <a:ea typeface="Times New Roman" panose="02020603050405020304" pitchFamily="18" charset="0"/>
                <a:cs typeface="Times New Roman" panose="02020603050405020304" pitchFamily="18" charset="0"/>
              </a:rPr>
              <a:t>бўйича:</a:t>
            </a:r>
            <a:endParaRPr lang="ru-RU" sz="16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685800" algn="l"/>
              </a:tabLst>
            </a:pPr>
            <a:r>
              <a:rPr lang="uz-Cyrl-UZ" sz="1600" dirty="0">
                <a:latin typeface="Times New Roman" panose="02020603050405020304" pitchFamily="18" charset="0"/>
                <a:ea typeface="Times New Roman" panose="02020603050405020304" pitchFamily="18" charset="0"/>
              </a:rPr>
              <a:t>ер, бино иншоот, узатиш мосламалари, машина ва ускуналар, мебель ва офис жиҳозлари, компьютер жиҳозлари ва ҳисоблаш тех-никаси, транспорт воситалари, ишчи ҳайвонлар, маҳсулдор ҳайвонлар, кўп йиллик ўсимликлар, бошқа асосий воситалар.</a:t>
            </a:r>
            <a:endParaRPr lang="ru-RU" sz="1600" dirty="0">
              <a:latin typeface="Times New Roman" panose="02020603050405020304" pitchFamily="18" charset="0"/>
              <a:ea typeface="Times New Roman" panose="02020603050405020304" pitchFamily="18" charset="0"/>
            </a:endParaRPr>
          </a:p>
          <a:p>
            <a:pPr lvl="0" algn="just">
              <a:spcAft>
                <a:spcPts val="0"/>
              </a:spcAft>
              <a:tabLst>
                <a:tab pos="685800" algn="l"/>
              </a:tabLst>
            </a:pPr>
            <a:r>
              <a:rPr lang="en-US" sz="1600" b="1" dirty="0" smtClean="0">
                <a:latin typeface="Times New Roman" panose="02020603050405020304" pitchFamily="18" charset="0"/>
                <a:ea typeface="Times New Roman" panose="02020603050405020304" pitchFamily="18" charset="0"/>
                <a:cs typeface="Times New Roman" panose="02020603050405020304" pitchFamily="18" charset="0"/>
              </a:rPr>
              <a:t>4. </a:t>
            </a:r>
            <a:r>
              <a:rPr lang="uz-Cyrl-UZ" sz="1600" b="1" dirty="0" smtClean="0">
                <a:latin typeface="Times New Roman" panose="02020603050405020304" pitchFamily="18" charset="0"/>
                <a:ea typeface="Times New Roman" panose="02020603050405020304" pitchFamily="18" charset="0"/>
                <a:cs typeface="Times New Roman" panose="02020603050405020304" pitchFamily="18" charset="0"/>
              </a:rPr>
              <a:t>М</a:t>
            </a:r>
            <a:r>
              <a:rPr lang="ru-RU" sz="1600" b="1" dirty="0" err="1">
                <a:latin typeface="Times New Roman" panose="02020603050405020304" pitchFamily="18" charset="0"/>
                <a:ea typeface="Times New Roman" panose="02020603050405020304" pitchFamily="18" charset="0"/>
                <a:cs typeface="Times New Roman" panose="02020603050405020304" pitchFamily="18" charset="0"/>
              </a:rPr>
              <a:t>улкий</a:t>
            </a:r>
            <a:r>
              <a:rPr lang="uz-Cyrl-UZ" sz="1600" b="1" dirty="0">
                <a:latin typeface="Times New Roman" panose="02020603050405020304" pitchFamily="18" charset="0"/>
                <a:ea typeface="Times New Roman" panose="02020603050405020304" pitchFamily="18" charset="0"/>
                <a:cs typeface="Times New Roman" panose="02020603050405020304" pitchFamily="18" charset="0"/>
              </a:rPr>
              <a:t> эгалигига қараб:</a:t>
            </a:r>
            <a:endParaRPr lang="ru-RU" sz="16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tabLst>
                <a:tab pos="685800" algn="l"/>
              </a:tabLst>
            </a:pP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ў</a:t>
            </a:r>
            <a:r>
              <a:rPr lang="ru-RU" sz="1600" dirty="0">
                <a:latin typeface="Times New Roman" panose="02020603050405020304" pitchFamily="18" charset="0"/>
                <a:ea typeface="Times New Roman" panose="02020603050405020304" pitchFamily="18" charset="0"/>
              </a:rPr>
              <a:t>зига </a:t>
            </a:r>
            <a:r>
              <a:rPr lang="uz-Cyrl-UZ" sz="1600" dirty="0">
                <a:latin typeface="Times New Roman" panose="02020603050405020304" pitchFamily="18" charset="0"/>
                <a:ea typeface="Times New Roman" panose="02020603050405020304" pitchFamily="18" charset="0"/>
              </a:rPr>
              <a:t>тегишли асосий воситалар;</a:t>
            </a:r>
            <a:endParaRPr lang="ru-RU" sz="1600" dirty="0">
              <a:latin typeface="Times New Roman" panose="02020603050405020304" pitchFamily="18" charset="0"/>
              <a:ea typeface="Times New Roman" panose="02020603050405020304" pitchFamily="18" charset="0"/>
            </a:endParaRPr>
          </a:p>
          <a:p>
            <a:pPr algn="just">
              <a:spcAft>
                <a:spcPts val="0"/>
              </a:spcAft>
              <a:tabLst>
                <a:tab pos="685800" algn="l"/>
              </a:tabLst>
            </a:pP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и</a:t>
            </a:r>
            <a:r>
              <a:rPr lang="ru-RU" sz="1600" dirty="0">
                <a:latin typeface="Times New Roman" panose="02020603050405020304" pitchFamily="18" charset="0"/>
                <a:ea typeface="Times New Roman" panose="02020603050405020304" pitchFamily="18" charset="0"/>
              </a:rPr>
              <a:t>жара</a:t>
            </a:r>
            <a:r>
              <a:rPr lang="uz-Cyrl-UZ" sz="1600" dirty="0">
                <a:latin typeface="Times New Roman" panose="02020603050405020304" pitchFamily="18" charset="0"/>
                <a:ea typeface="Times New Roman" panose="02020603050405020304" pitchFamily="18" charset="0"/>
              </a:rPr>
              <a:t>га олинган асосий воситалар</a:t>
            </a:r>
            <a:r>
              <a:rPr lang="ru-RU" sz="1600" dirty="0">
                <a:latin typeface="Times New Roman" panose="02020603050405020304" pitchFamily="18" charset="0"/>
                <a:ea typeface="Times New Roman" panose="02020603050405020304" pitchFamily="18" charset="0"/>
              </a:rPr>
              <a:t>.</a:t>
            </a:r>
          </a:p>
          <a:p>
            <a:pPr lvl="0" algn="just">
              <a:spcAft>
                <a:spcPts val="0"/>
              </a:spcAft>
              <a:tabLst>
                <a:tab pos="685800" algn="l"/>
              </a:tabLst>
            </a:pPr>
            <a:r>
              <a:rPr lang="en-US" sz="1600" b="1" dirty="0" smtClean="0">
                <a:latin typeface="Times New Roman" panose="02020603050405020304" pitchFamily="18" charset="0"/>
                <a:ea typeface="Times New Roman" panose="02020603050405020304" pitchFamily="18" charset="0"/>
                <a:cs typeface="Times New Roman" panose="02020603050405020304" pitchFamily="18" charset="0"/>
              </a:rPr>
              <a:t>5. </a:t>
            </a:r>
            <a:r>
              <a:rPr lang="uz-Cyrl-UZ" sz="1600" b="1" dirty="0" smtClean="0">
                <a:latin typeface="Times New Roman" panose="02020603050405020304" pitchFamily="18" charset="0"/>
                <a:ea typeface="Times New Roman" panose="02020603050405020304" pitchFamily="18" charset="0"/>
                <a:cs typeface="Times New Roman" panose="02020603050405020304" pitchFamily="18" charset="0"/>
              </a:rPr>
              <a:t>Ташкил </a:t>
            </a:r>
            <a:r>
              <a:rPr lang="uz-Cyrl-UZ" sz="1600" b="1" dirty="0">
                <a:latin typeface="Times New Roman" panose="02020603050405020304" pitchFamily="18" charset="0"/>
                <a:ea typeface="Times New Roman" panose="02020603050405020304" pitchFamily="18" charset="0"/>
                <a:cs typeface="Times New Roman" panose="02020603050405020304" pitchFamily="18" charset="0"/>
              </a:rPr>
              <a:t>топиш манбаи бўйича:</a:t>
            </a:r>
            <a:endParaRPr lang="ru-RU" sz="1600"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spcAft>
                <a:spcPts val="0"/>
              </a:spcAft>
            </a:pP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ў</a:t>
            </a:r>
            <a:r>
              <a:rPr lang="ru-RU" sz="1600" dirty="0">
                <a:latin typeface="Times New Roman" panose="02020603050405020304" pitchFamily="18" charset="0"/>
                <a:ea typeface="Times New Roman" panose="02020603050405020304" pitchFamily="18" charset="0"/>
              </a:rPr>
              <a:t>з </a:t>
            </a:r>
            <a:r>
              <a:rPr lang="uz-Cyrl-UZ" sz="1600" dirty="0">
                <a:latin typeface="Times New Roman" panose="02020603050405020304" pitchFamily="18" charset="0"/>
                <a:ea typeface="Times New Roman" panose="02020603050405020304" pitchFamily="18" charset="0"/>
              </a:rPr>
              <a:t>маблағлари ҳисобига;</a:t>
            </a:r>
            <a:endParaRPr lang="ru-RU" sz="1600" dirty="0">
              <a:latin typeface="Times New Roman" panose="02020603050405020304" pitchFamily="18" charset="0"/>
              <a:ea typeface="Times New Roman" panose="02020603050405020304" pitchFamily="18" charset="0"/>
            </a:endParaRPr>
          </a:p>
          <a:p>
            <a:pPr algn="just">
              <a:spcAft>
                <a:spcPts val="0"/>
              </a:spcAft>
            </a:pP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б</a:t>
            </a:r>
            <a:r>
              <a:rPr lang="ru-RU" sz="1600" dirty="0" err="1">
                <a:latin typeface="Times New Roman" panose="02020603050405020304" pitchFamily="18" charset="0"/>
                <a:ea typeface="Times New Roman" panose="02020603050405020304" pitchFamily="18" charset="0"/>
              </a:rPr>
              <a:t>анк</a:t>
            </a: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кредитлари ҳисобиг</a:t>
            </a:r>
            <a:r>
              <a:rPr lang="ru-RU" sz="1600" dirty="0">
                <a:latin typeface="Times New Roman" panose="02020603050405020304" pitchFamily="18" charset="0"/>
                <a:ea typeface="Times New Roman" panose="02020603050405020304" pitchFamily="18" charset="0"/>
              </a:rPr>
              <a:t>а;</a:t>
            </a:r>
          </a:p>
          <a:p>
            <a:pPr algn="just">
              <a:spcAft>
                <a:spcPts val="0"/>
              </a:spcAft>
            </a:pPr>
            <a:r>
              <a:rPr lang="ru-RU" sz="1600" dirty="0">
                <a:latin typeface="Times New Roman" panose="02020603050405020304" pitchFamily="18" charset="0"/>
                <a:ea typeface="Times New Roman" panose="02020603050405020304" pitchFamily="18" charset="0"/>
              </a:rPr>
              <a:t>– </a:t>
            </a:r>
            <a:r>
              <a:rPr lang="uz-Cyrl-UZ" sz="1600" dirty="0">
                <a:latin typeface="Times New Roman" panose="02020603050405020304" pitchFamily="18" charset="0"/>
                <a:ea typeface="Times New Roman" panose="02020603050405020304" pitchFamily="18" charset="0"/>
              </a:rPr>
              <a:t>б</a:t>
            </a:r>
            <a:r>
              <a:rPr lang="ru-RU" sz="1600" dirty="0" err="1">
                <a:latin typeface="Times New Roman" panose="02020603050405020304" pitchFamily="18" charset="0"/>
                <a:ea typeface="Times New Roman" panose="02020603050405020304" pitchFamily="18" charset="0"/>
              </a:rPr>
              <a:t>ошқа</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манбалар</a:t>
            </a:r>
            <a:r>
              <a:rPr lang="ru-RU" sz="1600" dirty="0">
                <a:latin typeface="Times New Roman" panose="02020603050405020304" pitchFamily="18" charset="0"/>
                <a:ea typeface="Times New Roman" panose="02020603050405020304" pitchFamily="18" charset="0"/>
              </a:rPr>
              <a:t> </a:t>
            </a:r>
            <a:r>
              <a:rPr lang="ru-RU" sz="1600" dirty="0" err="1">
                <a:latin typeface="Times New Roman" panose="02020603050405020304" pitchFamily="18" charset="0"/>
                <a:ea typeface="Times New Roman" panose="02020603050405020304" pitchFamily="18" charset="0"/>
              </a:rPr>
              <a:t>ҳисоби</a:t>
            </a:r>
            <a:r>
              <a:rPr lang="uz-Cyrl-UZ" sz="1600" dirty="0">
                <a:latin typeface="Times New Roman" panose="02020603050405020304" pitchFamily="18" charset="0"/>
                <a:ea typeface="Times New Roman" panose="02020603050405020304" pitchFamily="18" charset="0"/>
              </a:rPr>
              <a:t>г</a:t>
            </a:r>
            <a:r>
              <a:rPr lang="ru-RU" sz="1600" dirty="0">
                <a:latin typeface="Times New Roman" panose="02020603050405020304" pitchFamily="18" charset="0"/>
                <a:ea typeface="Times New Roman" panose="02020603050405020304" pitchFamily="18" charset="0"/>
              </a:rPr>
              <a:t>а</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2853005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01780" y="387609"/>
            <a:ext cx="10049814" cy="6186309"/>
          </a:xfrm>
          <a:prstGeom prst="rect">
            <a:avLst/>
          </a:prstGeom>
        </p:spPr>
        <p:txBody>
          <a:bodyPr wrap="square">
            <a:spAutoFit/>
          </a:bodyPr>
          <a:lstStyle/>
          <a:p>
            <a:pPr indent="450215" algn="just">
              <a:spcAft>
                <a:spcPts val="0"/>
              </a:spcAft>
            </a:pPr>
            <a:r>
              <a:rPr lang="uz-Cyrl-UZ" sz="2200" dirty="0">
                <a:latin typeface="Times New Roman" panose="02020603050405020304" pitchFamily="18" charset="0"/>
                <a:ea typeface="Times New Roman" panose="02020603050405020304" pitchFamily="18" charset="0"/>
              </a:rPr>
              <a:t>Асосий воситаларни</a:t>
            </a:r>
            <a:r>
              <a:rPr lang="ru-RU" sz="2200" dirty="0" err="1">
                <a:latin typeface="Times New Roman" panose="02020603050405020304" pitchFamily="18" charset="0"/>
                <a:ea typeface="Times New Roman" panose="02020603050405020304" pitchFamily="18" charset="0"/>
              </a:rPr>
              <a:t>нг</a:t>
            </a:r>
            <a:r>
              <a:rPr lang="uz-Cyrl-UZ" sz="2200" dirty="0">
                <a:latin typeface="Times New Roman" panose="02020603050405020304" pitchFamily="18" charset="0"/>
                <a:ea typeface="Times New Roman" panose="02020603050405020304" pitchFamily="18" charset="0"/>
              </a:rPr>
              <a:t> таркиби, тузилиши ва динамикасини ўрганишдан таҳлил бошланади. Йил давомида асосий воситалар таркибида ўзгаришлар рўй беради. Шу боис улар таркибидаги структуравий ўзгаришларни  атрофлича таҳлил этмоқ лозим.</a:t>
            </a:r>
            <a:endParaRPr lang="ru-RU" sz="2200" dirty="0">
              <a:latin typeface="Times New Roman" panose="02020603050405020304" pitchFamily="18" charset="0"/>
              <a:ea typeface="Times New Roman" panose="02020603050405020304" pitchFamily="18" charset="0"/>
            </a:endParaRPr>
          </a:p>
          <a:p>
            <a:pPr indent="450215" algn="just">
              <a:spcAft>
                <a:spcPts val="0"/>
              </a:spcAft>
            </a:pPr>
            <a:r>
              <a:rPr lang="uz-Cyrl-UZ" sz="2200" dirty="0">
                <a:latin typeface="Times New Roman" panose="02020603050405020304" pitchFamily="18" charset="0"/>
                <a:ea typeface="Times New Roman" panose="02020603050405020304" pitchFamily="18" charset="0"/>
              </a:rPr>
              <a:t>Асосий воситаларнинг ҳар бир турини жами асосий воситаларда тутган улуши унинг структурасини ифодалайди.  Структура ишлаб чиқаришнинг хусусияти, характери, ихтисослашув даражаси, технологиясига боғлиқ. Структурани таҳлил этишда асосий во-ситалардаги актив ва пассив қисмларнинг нисбатига эътибор қара-тилади. Ишлаб чиқариш ҳажми асосий воситаларнинг актив қисмига кўп жиҳатдан боғлиқ. Уларнинг пассив қисми эса ишлаб чиқариш билан узвий боғлиқликка эга эмас, улар фақат ишлаб чиқариш учун шароит яратади, холос.</a:t>
            </a:r>
            <a:endParaRPr lang="ru-RU" sz="2200" dirty="0">
              <a:latin typeface="Times New Roman" panose="02020603050405020304" pitchFamily="18" charset="0"/>
              <a:ea typeface="Times New Roman" panose="02020603050405020304" pitchFamily="18" charset="0"/>
            </a:endParaRPr>
          </a:p>
          <a:p>
            <a:pPr indent="450215" algn="just">
              <a:spcAft>
                <a:spcPts val="0"/>
              </a:spcAft>
            </a:pPr>
            <a:r>
              <a:rPr lang="uz-Cyrl-UZ" sz="2200" dirty="0">
                <a:latin typeface="Times New Roman" panose="02020603050405020304" pitchFamily="18" charset="0"/>
                <a:ea typeface="Times New Roman" panose="02020603050405020304" pitchFamily="18" charset="0"/>
              </a:rPr>
              <a:t>Иқтисодиётга оид адабиётларда асосий воситаларнинг актив қисми тўғрисида аниқ бир тўхтамга келинмаган. Бир гуруҳ иқтисодчилар бино ва иншоотлардан ташқари жами асосий воситаларни, иккинчи гуруҳдагилар машина ва ускуналар, транспорт воситаларини актив қисмга киритадилар. Бино ва иншоатлар асосий воситаларнинг пассив қисмига кирса ҳам, аммо электр қуввати, нефтни қайта ишлаш, газ ва бошқа соҳаларда иншоатлар актив қисм таркибига киради. </a:t>
            </a:r>
            <a:endParaRPr lang="ru-RU" sz="2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1077233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91177" y="764015"/>
            <a:ext cx="9019504" cy="5324535"/>
          </a:xfrm>
          <a:prstGeom prst="rect">
            <a:avLst/>
          </a:prstGeom>
        </p:spPr>
        <p:txBody>
          <a:bodyPr wrap="square">
            <a:spAutoFit/>
          </a:bodyPr>
          <a:lstStyle/>
          <a:p>
            <a:pPr indent="450215" algn="just">
              <a:spcAft>
                <a:spcPts val="0"/>
              </a:spcAft>
            </a:pPr>
            <a:r>
              <a:rPr lang="ru-RU" sz="2000" dirty="0" err="1">
                <a:latin typeface="Times New Roman" panose="02020603050405020304" pitchFamily="18" charset="0"/>
                <a:ea typeface="Times New Roman" panose="02020603050405020304" pitchFamily="18" charset="0"/>
              </a:rPr>
              <a:t>Демак</a:t>
            </a:r>
            <a:r>
              <a:rPr lang="ru-RU" sz="2000" dirty="0">
                <a:latin typeface="Times New Roman" panose="02020603050405020304" pitchFamily="18" charset="0"/>
                <a:ea typeface="Times New Roman" panose="02020603050405020304" pitchFamily="18" charset="0"/>
              </a:rPr>
              <a:t>,</a:t>
            </a:r>
            <a:r>
              <a:rPr lang="uz-Cyrl-UZ" sz="2000" dirty="0">
                <a:latin typeface="Times New Roman" panose="02020603050405020304" pitchFamily="18" charset="0"/>
                <a:ea typeface="Times New Roman" panose="02020603050405020304" pitchFamily="18" charset="0"/>
              </a:rPr>
              <a:t> асосий воситаларнинг актив қисмига машина ва ускуналар, компью</a:t>
            </a:r>
            <a:r>
              <a:rPr lang="ru-RU" sz="2000" dirty="0">
                <a:latin typeface="Times New Roman" panose="02020603050405020304" pitchFamily="18" charset="0"/>
                <a:ea typeface="Times New Roman" panose="02020603050405020304" pitchFamily="18" charset="0"/>
              </a:rPr>
              <a:t>тер </a:t>
            </a:r>
            <a:r>
              <a:rPr lang="ru-RU" sz="2000" dirty="0" err="1">
                <a:latin typeface="Times New Roman" panose="02020603050405020304" pitchFamily="18" charset="0"/>
                <a:ea typeface="Times New Roman" panose="02020603050405020304" pitchFamily="18" charset="0"/>
              </a:rPr>
              <a:t>жиҳозлари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ва</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ҳисоблаш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техникаси</a:t>
            </a:r>
            <a:r>
              <a:rPr lang="ru-RU" sz="2000" dirty="0">
                <a:latin typeface="Times New Roman" panose="02020603050405020304" pitchFamily="18" charset="0"/>
                <a:ea typeface="Times New Roman" panose="02020603050405020304" pitchFamily="18" charset="0"/>
              </a:rPr>
              <a:t>, транспорт </a:t>
            </a:r>
            <a:r>
              <a:rPr lang="ru-RU" sz="2000" dirty="0" err="1">
                <a:latin typeface="Times New Roman" panose="02020603050405020304" pitchFamily="18" charset="0"/>
                <a:ea typeface="Times New Roman" panose="02020603050405020304" pitchFamily="18" charset="0"/>
              </a:rPr>
              <a:t>воситаларини</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киритиш</a:t>
            </a:r>
            <a:r>
              <a:rPr lang="ru-RU" sz="2000" dirty="0">
                <a:latin typeface="Times New Roman" panose="02020603050405020304" pitchFamily="18" charset="0"/>
                <a:ea typeface="Times New Roman" panose="02020603050405020304" pitchFamily="18" charset="0"/>
              </a:rPr>
              <a:t> </a:t>
            </a:r>
            <a:r>
              <a:rPr lang="ru-RU" sz="2000" dirty="0" err="1">
                <a:latin typeface="Times New Roman" panose="02020603050405020304" pitchFamily="18" charset="0"/>
                <a:ea typeface="Times New Roman" panose="02020603050405020304" pitchFamily="18" charset="0"/>
              </a:rPr>
              <a:t>мумкин</a:t>
            </a:r>
            <a:r>
              <a:rPr lang="ru-RU" sz="2000" dirty="0">
                <a:latin typeface="Times New Roman" panose="02020603050405020304" pitchFamily="18" charset="0"/>
                <a:ea typeface="Times New Roman" panose="02020603050405020304" pitchFamily="18" charset="0"/>
              </a:rPr>
              <a:t>. </a:t>
            </a:r>
          </a:p>
          <a:p>
            <a:pPr indent="450215" algn="just">
              <a:spcAft>
                <a:spcPts val="0"/>
              </a:spcAft>
            </a:pPr>
            <a:r>
              <a:rPr lang="uz-Cyrl-UZ" sz="2000" dirty="0">
                <a:latin typeface="Times New Roman" panose="02020603050405020304" pitchFamily="18" charset="0"/>
                <a:ea typeface="Times New Roman" panose="02020603050405020304" pitchFamily="18" charset="0"/>
              </a:rPr>
              <a:t>Актив қисмининг юқори бўлиши фонд щыувчанлигини ифодалайди.</a:t>
            </a:r>
            <a:endParaRPr lang="ru-RU" sz="2000" dirty="0">
              <a:latin typeface="Times New Roman" panose="02020603050405020304" pitchFamily="18" charset="0"/>
              <a:ea typeface="Times New Roman" panose="02020603050405020304" pitchFamily="18" charset="0"/>
            </a:endParaRPr>
          </a:p>
          <a:p>
            <a:pPr indent="450215" algn="just">
              <a:spcAft>
                <a:spcPts val="0"/>
              </a:spcAft>
            </a:pPr>
            <a:r>
              <a:rPr lang="uz-Cyrl-UZ" sz="2000" spc="-20" dirty="0">
                <a:latin typeface="Times New Roman" panose="02020603050405020304" pitchFamily="18" charset="0"/>
                <a:ea typeface="Times New Roman" panose="02020603050405020304" pitchFamily="18" charset="0"/>
              </a:rPr>
              <a:t>Бугунги кунда меҳнат қуролларини жалб этишнинг янги шакллари,</a:t>
            </a:r>
            <a:r>
              <a:rPr lang="uz-Cyrl-UZ" sz="2000" dirty="0">
                <a:latin typeface="Times New Roman" panose="02020603050405020304" pitchFamily="18" charset="0"/>
                <a:ea typeface="Times New Roman" panose="02020603050405020304" pitchFamily="18" charset="0"/>
              </a:rPr>
              <a:t> масалан, лизинг ва ижаранинг бошқа шаклларидан кенг фой</a:t>
            </a:r>
            <a:r>
              <a:rPr lang="uz-Cyrl-UZ" sz="2000" spc="-20" dirty="0">
                <a:latin typeface="Times New Roman" panose="02020603050405020304" pitchFamily="18" charset="0"/>
                <a:ea typeface="Times New Roman" panose="02020603050405020304" pitchFamily="18" charset="0"/>
              </a:rPr>
              <a:t>даланилмоқда. Ўзбекистон Республикаси “Фуқаролик кодекси” нинг</a:t>
            </a:r>
            <a:r>
              <a:rPr lang="uz-Cyrl-UZ" sz="2000" dirty="0">
                <a:latin typeface="Times New Roman" panose="02020603050405020304" pitchFamily="18" charset="0"/>
                <a:ea typeface="Times New Roman" panose="02020603050405020304" pitchFamily="18" charset="0"/>
              </a:rPr>
              <a:t> </a:t>
            </a:r>
            <a:r>
              <a:rPr lang="uz-Cyrl-UZ" sz="2000" spc="-20" dirty="0">
                <a:latin typeface="Times New Roman" panose="02020603050405020304" pitchFamily="18" charset="0"/>
                <a:ea typeface="Times New Roman" panose="02020603050405020304" pitchFamily="18" charset="0"/>
              </a:rPr>
              <a:t>587-моддаси лизинг шартномасини қуйидагича шарҳлайди: “Лизинг</a:t>
            </a:r>
            <a:r>
              <a:rPr lang="uz-Cyrl-UZ" sz="2000" dirty="0">
                <a:latin typeface="Times New Roman" panose="02020603050405020304" pitchFamily="18" charset="0"/>
                <a:ea typeface="Times New Roman" panose="02020603050405020304" pitchFamily="18" charset="0"/>
              </a:rPr>
              <a:t> шартномаси бўйича бир тараф – лизинг  берувчи (ижарага берувчи) бошқа тараф – лизинг  олувчи (ижарачи)нинг топшириғи бўйича учинчи тараф – сотувчи  билан ундан лизинг олувчи учун </a:t>
            </a:r>
            <a:r>
              <a:rPr lang="uz-Cyrl-UZ" sz="2000" spc="-30" dirty="0">
                <a:latin typeface="Times New Roman" panose="02020603050405020304" pitchFamily="18" charset="0"/>
                <a:ea typeface="Times New Roman" panose="02020603050405020304" pitchFamily="18" charset="0"/>
              </a:rPr>
              <a:t>мол-мулкни  харид қилиш учун битимга киришиш мажбуриятини ўз зиммасига олади, лизинг олувчи эса бунинг учун лизинг берувчига лизинг тўлов-ларини тўлаш мажбуриятини ўз зиммасига олади”.</a:t>
            </a:r>
            <a:endParaRPr lang="ru-RU" sz="2000" dirty="0">
              <a:latin typeface="Times New Roman" panose="02020603050405020304" pitchFamily="18" charset="0"/>
              <a:ea typeface="Times New Roman" panose="02020603050405020304" pitchFamily="18" charset="0"/>
            </a:endParaRPr>
          </a:p>
          <a:p>
            <a:r>
              <a:rPr lang="uz-Cyrl-UZ" sz="2000" dirty="0">
                <a:latin typeface="Times New Roman" panose="02020603050405020304" pitchFamily="18" charset="0"/>
                <a:ea typeface="Times New Roman" panose="02020603050405020304" pitchFamily="18" charset="0"/>
              </a:rPr>
              <a:t>Асосий воситалар ҳаракати тўғрисидаги ҳисобот (3-сонли шакл)да консервация қилинган асосий воситалар, узоқ муддатли ижара (лизинг)га олинган асосий воситалар тўғрисидаги маълумот-ларнинг ифодаланиши асосий воситаларни комплекс иқтисодий таҳлил этиш объектини янада кенгайтиради. </a:t>
            </a:r>
            <a:endParaRPr lang="ru-RU" sz="2000" dirty="0"/>
          </a:p>
        </p:txBody>
      </p:sp>
    </p:spTree>
    <p:extLst>
      <p:ext uri="{BB962C8B-B14F-4D97-AF65-F5344CB8AC3E}">
        <p14:creationId xmlns:p14="http://schemas.microsoft.com/office/powerpoint/2010/main" xmlns="" val="1469741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017689" y="167425"/>
            <a:ext cx="9882389" cy="5478423"/>
          </a:xfrm>
          <a:prstGeom prst="rect">
            <a:avLst/>
          </a:prstGeom>
        </p:spPr>
        <p:txBody>
          <a:bodyPr wrap="square">
            <a:spAutoFit/>
          </a:bodyPr>
          <a:lstStyle/>
          <a:p>
            <a:pPr indent="450215" algn="ctr">
              <a:lnSpc>
                <a:spcPct val="150000"/>
              </a:lnSpc>
              <a:spcAft>
                <a:spcPts val="0"/>
              </a:spcAft>
            </a:pPr>
            <a:r>
              <a:rPr lang="uz-Cyrl-UZ" sz="2000" b="1" dirty="0">
                <a:latin typeface="Times New Roman" panose="02020603050405020304" pitchFamily="18" charset="0"/>
              </a:rPr>
              <a:t>5</a:t>
            </a:r>
            <a:r>
              <a:rPr lang="uz-Cyrl-UZ" sz="2000" dirty="0">
                <a:latin typeface="Times New Roman" panose="02020603050405020304" pitchFamily="18" charset="0"/>
              </a:rPr>
              <a:t>.</a:t>
            </a:r>
            <a:r>
              <a:rPr lang="uz-Cyrl-UZ" sz="2000" b="1" dirty="0">
                <a:latin typeface="Times New Roman" panose="02020603050405020304" pitchFamily="18" charset="0"/>
              </a:rPr>
              <a:t> Меҳнат воситалари омиллари таҳлили.</a:t>
            </a:r>
            <a:endParaRPr lang="ru-RU" sz="2400" b="1" dirty="0">
              <a:latin typeface="Times New Roman" panose="02020603050405020304" pitchFamily="18" charset="0"/>
            </a:endParaRPr>
          </a:p>
          <a:p>
            <a:pPr indent="450215" algn="just">
              <a:spcAft>
                <a:spcPts val="0"/>
              </a:spcAft>
            </a:pPr>
            <a:r>
              <a:rPr lang="uz-Cyrl-UZ" sz="2000" dirty="0">
                <a:latin typeface="Times New Roman" panose="02020603050405020304" pitchFamily="18" charset="0"/>
                <a:ea typeface="Times New Roman" panose="02020603050405020304" pitchFamily="18" charset="0"/>
              </a:rPr>
              <a:t>Қишлоқ хўжалиги корхоналари да меҳнат воситаларига қуйидагилар киради: ер, бино, иншоотлар, куч ва иш машиналари ҳамда ускуналари, транспорт воситалари, ишчи ва маҳсулдор чорва, кўп йиллик кўчатлар ва ҳ. Бу ерда ҳам асосий фондлар саноатдаги каби ишлаб чиқариш ва ноишлаб чиқариш кабиларга бўлинади.</a:t>
            </a:r>
            <a:endParaRPr lang="ru-RU" sz="2000" dirty="0">
              <a:latin typeface="Times New Roman" panose="02020603050405020304" pitchFamily="18" charset="0"/>
              <a:ea typeface="Times New Roman" panose="02020603050405020304" pitchFamily="18" charset="0"/>
            </a:endParaRPr>
          </a:p>
          <a:p>
            <a:pPr indent="450215" algn="just">
              <a:spcAft>
                <a:spcPts val="0"/>
              </a:spcAft>
            </a:pPr>
            <a:r>
              <a:rPr lang="uz-Cyrl-UZ" sz="2000" dirty="0">
                <a:latin typeface="Times New Roman" panose="02020603050405020304" pitchFamily="18" charset="0"/>
                <a:ea typeface="Times New Roman" panose="02020603050405020304" pitchFamily="18" charset="0"/>
              </a:rPr>
              <a:t>Меҳнат воситаларининг энг фаол қисми бу куч ва иш машиналари ҳамда ускуналари, транспорт воситалари (тракторлар, электр двигателлари, ерни қайта ишловчи машиналар, экиш ва ўтказиш машиналари, йиғим-терим машиналари) ва ҳ.</a:t>
            </a:r>
            <a:endParaRPr lang="ru-RU" sz="2000" dirty="0">
              <a:latin typeface="Times New Roman" panose="02020603050405020304" pitchFamily="18" charset="0"/>
              <a:ea typeface="Times New Roman" panose="02020603050405020304" pitchFamily="18" charset="0"/>
            </a:endParaRPr>
          </a:p>
          <a:p>
            <a:pPr indent="450215" algn="just">
              <a:spcAft>
                <a:spcPts val="0"/>
              </a:spcAft>
            </a:pPr>
            <a:r>
              <a:rPr lang="uz-Cyrl-UZ" sz="2000" dirty="0">
                <a:latin typeface="Times New Roman" panose="02020603050405020304" pitchFamily="18" charset="0"/>
                <a:ea typeface="Times New Roman" panose="02020603050405020304" pitchFamily="18" charset="0"/>
              </a:rPr>
              <a:t>Бу ерда асосий фондлар билан таъминланганлик ва улардан фойдаланиш самарадорлиги таҳлилининг усуллари саноат корхонасининг ушбу кўрсаткичлари таҳлилидан кам фарқ қилади.</a:t>
            </a:r>
            <a:endParaRPr lang="ru-RU" sz="2000" dirty="0">
              <a:latin typeface="Times New Roman" panose="02020603050405020304" pitchFamily="18" charset="0"/>
              <a:ea typeface="Times New Roman" panose="02020603050405020304" pitchFamily="18" charset="0"/>
            </a:endParaRPr>
          </a:p>
          <a:p>
            <a:pPr indent="450215" algn="just">
              <a:spcAft>
                <a:spcPts val="0"/>
              </a:spcAft>
            </a:pPr>
            <a:r>
              <a:rPr lang="uz-Cyrl-UZ" sz="2000" dirty="0">
                <a:latin typeface="Times New Roman" panose="02020603050405020304" pitchFamily="18" charset="0"/>
                <a:ea typeface="Times New Roman" panose="02020603050405020304" pitchFamily="18" charset="0"/>
              </a:rPr>
              <a:t>Қишлоқ хўжалигида асосий фондларни таҳлил қилишнинг қишлоқ хўжалиги техникаларини қўллаш билан боғлиқ бўлган айрим хусусиятлари мавжуд. Мисол учун, хўжаликнинг техника билан таъминланганлик кўрсаткичи битта ўртача рўйхатдаги машинага энерго қуролланганлик ва ишлар оғирлиги ҳисобланади. Уларнинг биринчиси битта от кучига тўғри келадиган, иккинчиси эса битта машинага тўғри келадиган шудгор ҳажмини тавсифлайди.</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3731259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01026" y="238739"/>
            <a:ext cx="9148292" cy="5632311"/>
          </a:xfrm>
          <a:prstGeom prst="rect">
            <a:avLst/>
          </a:prstGeom>
        </p:spPr>
        <p:txBody>
          <a:bodyPr wrap="square">
            <a:spAutoFit/>
          </a:bodyPr>
          <a:lstStyle/>
          <a:p>
            <a:pPr indent="450215" algn="just">
              <a:spcAft>
                <a:spcPts val="0"/>
              </a:spcAft>
            </a:pPr>
            <a:r>
              <a:rPr lang="uz-Cyrl-UZ" dirty="0">
                <a:latin typeface="Times New Roman" panose="02020603050405020304" pitchFamily="18" charset="0"/>
                <a:ea typeface="Times New Roman" panose="02020603050405020304" pitchFamily="18" charset="0"/>
              </a:rPr>
              <a:t>Энерго қуролланганликни аниқлаш учун тракторлар, комбайнлар ва ҳ.нинг ўртача рўйхат миқдорини уларнинг маркаси бўйича моторнинг от кучидаги тегишли қувватига кўпайтириш ва шудгор майдонига бўлиш лозим. Битта машинага оғирлик шудгор гектарларини битта машинага бўлиш орқали келиб чиқади. Оғирлик жисмоний бирликларда каби (машиналар маркаси бўйича), шартли бирликларда ҳам ҳисобланиши мумкин (15-кучли трактор, 15-футли комбайн).</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Ҳисобот йилида энерго қуролланганликни ва битта машинага тўғри келадиган ҳақиқатдаги оғирликни режа ва ўтган йиллар кўрсаткичлари билан солиштира туриб, хўжаликнинг техника билан таъминланганлигида, қўшимча талаб қилинадиган машиналар миқдори ва турлари аниқланади.</a:t>
            </a:r>
            <a:endParaRPr lang="ru-RU" sz="1600" dirty="0">
              <a:latin typeface="Times New Roman" panose="02020603050405020304" pitchFamily="18" charset="0"/>
              <a:ea typeface="Times New Roman" panose="02020603050405020304" pitchFamily="18" charset="0"/>
            </a:endParaRPr>
          </a:p>
          <a:p>
            <a:pPr indent="450215" algn="just">
              <a:spcAft>
                <a:spcPts val="0"/>
              </a:spcAft>
            </a:pPr>
            <a:r>
              <a:rPr lang="uz-Cyrl-UZ" dirty="0">
                <a:latin typeface="Times New Roman" panose="02020603050405020304" pitchFamily="18" charset="0"/>
                <a:ea typeface="Times New Roman" panose="02020603050405020304" pitchFamily="18" charset="0"/>
              </a:rPr>
              <a:t>Қишлоқ хўжалиги ишларининг муваффақиятли бажарилиши нафақат хўжаликнинг техника билан таъминланганлигига, балки машиналар қувватидан тўлалигича фойдаланишга ҳам боғлиқдир. Бунда техникаданфойдаланиш самарадорлигини машиналарнинг турлари ва ҳаттоки маркалари бўйича амалга ошириш лозим.</a:t>
            </a:r>
            <a:endParaRPr lang="ru-RU" sz="1600" dirty="0">
              <a:latin typeface="Times New Roman" panose="02020603050405020304" pitchFamily="18" charset="0"/>
              <a:ea typeface="Times New Roman" panose="02020603050405020304" pitchFamily="18" charset="0"/>
            </a:endParaRPr>
          </a:p>
          <a:p>
            <a:r>
              <a:rPr lang="uz-Cyrl-UZ" dirty="0">
                <a:latin typeface="Times New Roman" panose="02020603050405020304" pitchFamily="18" charset="0"/>
                <a:ea typeface="Times New Roman" panose="02020603050405020304" pitchFamily="18" charset="0"/>
              </a:rPr>
              <a:t>Трактор паркидан фойдаланишнинг таҳлилида олдиндан ўртача йиллик машиналар сони ва тракторнинг ҳар бир маркасининг умумий иш маҳсулини жисмоний ва шартли бирликларда аниқлаш лозим. Машиналарнинг ҳар бир маркасининг ўртача йиллик сонини аниқлаш учун машиналарнинг бир йилда хўжаликда бўлиши кунларинининг умумий миқдорини 365га бўлиш лозим. Шартли тракторларнинг (15-кучли) ўртача йиллик сони бутун трактор паркининг тортиш қувватини 15га бўлиш орқали ҳисобланади. </a:t>
            </a:r>
            <a:endParaRPr lang="ru-RU" dirty="0"/>
          </a:p>
        </p:txBody>
      </p:sp>
    </p:spTree>
    <p:extLst>
      <p:ext uri="{BB962C8B-B14F-4D97-AF65-F5344CB8AC3E}">
        <p14:creationId xmlns:p14="http://schemas.microsoft.com/office/powerpoint/2010/main" xmlns="" val="638485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060269" y="290462"/>
            <a:ext cx="9320980" cy="5632311"/>
          </a:xfrm>
          <a:prstGeom prst="rect">
            <a:avLst/>
          </a:prstGeom>
        </p:spPr>
        <p:txBody>
          <a:bodyPr wrap="square">
            <a:spAutoFit/>
          </a:bodyPr>
          <a:lstStyle/>
          <a:p>
            <a:pPr algn="just"/>
            <a:r>
              <a:rPr lang="en-US" dirty="0" smtClean="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Тракторлар</a:t>
            </a:r>
            <a:r>
              <a:rPr lang="uz-Cyrl-UZ" dirty="0" smtClean="0">
                <a:latin typeface="Times New Roman" panose="02020603050405020304" pitchFamily="18" charset="0"/>
                <a:cs typeface="Times New Roman" panose="02020603050405020304" pitchFamily="18" charset="0"/>
              </a:rPr>
              <a:t> билан бажарлиган ишлар юмшоқ ҳайдаш гектарларида кўрсатилади. Ишларнинг турли хилларини юмшоқ ҳайдаш гектарларига ўтказиш битта бирлигига 20-22 см. чуқурликдаги чимқирқарли омоч билан эски ҳайдалган ернинг бир гектарини ҳайдашда тракторнинг тортиш қуввати қабул қилинган махсус коэффициентлар бўйича амалга оширилади.</a:t>
            </a:r>
          </a:p>
          <a:p>
            <a:pPr algn="just"/>
            <a:r>
              <a:rPr lang="uz-Cyrl-UZ" dirty="0">
                <a:latin typeface="Times New Roman" panose="02020603050405020304" pitchFamily="18" charset="0"/>
                <a:cs typeface="Times New Roman" panose="02020603050405020304" pitchFamily="18" charset="0"/>
              </a:rPr>
              <a:t>Машиналарнинг хўжалик томонидан </a:t>
            </a:r>
            <a:r>
              <a:rPr lang="ru-RU" dirty="0" err="1">
                <a:latin typeface="Times New Roman" panose="02020603050405020304" pitchFamily="18" charset="0"/>
                <a:cs typeface="Times New Roman" panose="02020603050405020304" pitchFamily="18" charset="0"/>
              </a:rPr>
              <a:t>белгиланган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унумдорлиги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вақт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бирлигига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меъёрини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ҳолдаги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қувватининг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ҳисоб-китоби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асосланади</a:t>
            </a:r>
            <a:r>
              <a:rPr lang="ru-RU" dirty="0">
                <a:latin typeface="Times New Roman" panose="02020603050405020304" pitchFamily="18" charset="0"/>
                <a:cs typeface="Times New Roman" panose="02020603050405020304" pitchFamily="18" charset="0"/>
              </a:rPr>
              <a:t>. Трактор </a:t>
            </a:r>
            <a:r>
              <a:rPr lang="ru-RU" dirty="0" err="1">
                <a:latin typeface="Times New Roman" panose="02020603050405020304" pitchFamily="18" charset="0"/>
                <a:cs typeface="Times New Roman" panose="02020603050405020304" pitchFamily="18" charset="0"/>
              </a:rPr>
              <a:t>паркининг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қувватидан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кўрсаткичи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ҳисобот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даврида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ҳақиқатда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бажарилган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юмшоқ</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ҳайдаш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гектарларида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ўша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давр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мумкин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юқори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нисбати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ҳисобланади</a:t>
            </a:r>
            <a:r>
              <a:rPr lang="ru-RU" dirty="0">
                <a:latin typeface="Times New Roman" panose="02020603050405020304" pitchFamily="18" charset="0"/>
                <a:cs typeface="Times New Roman" panose="02020603050405020304" pitchFamily="18" charset="0"/>
              </a:rPr>
              <a:t>.</a:t>
            </a:r>
          </a:p>
          <a:p>
            <a:pPr algn="just"/>
            <a:r>
              <a:rPr lang="en-US"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Машиналар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қувватининг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энг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яхши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қўлланилиши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ҳисобига</a:t>
            </a:r>
            <a:r>
              <a:rPr lang="ru-RU" dirty="0">
                <a:latin typeface="Times New Roman" panose="02020603050405020304" pitchFamily="18" charset="0"/>
                <a:cs typeface="Times New Roman" panose="02020603050405020304" pitchFamily="18" charset="0"/>
              </a:rPr>
              <a:t> улар </a:t>
            </a:r>
            <a:r>
              <a:rPr lang="ru-RU" dirty="0" err="1">
                <a:latin typeface="Times New Roman" panose="02020603050405020304" pitchFamily="18" charset="0"/>
                <a:cs typeface="Times New Roman" panose="02020603050405020304" pitchFamily="18" charset="0"/>
              </a:rPr>
              <a:t>унумдорлиги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ўсишининг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заҳиралари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таъсири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қуйидаги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йўналишда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олиб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борилади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шартли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жисмоний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тракторга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ўртача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аниқланади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давомида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ишланган</a:t>
            </a:r>
            <a:r>
              <a:rPr lang="ru-RU" dirty="0">
                <a:latin typeface="Times New Roman" panose="02020603050405020304" pitchFamily="18" charset="0"/>
                <a:cs typeface="Times New Roman" panose="02020603050405020304" pitchFamily="18" charset="0"/>
              </a:rPr>
              <a:t> машина-кун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машина-</a:t>
            </a:r>
            <a:r>
              <a:rPr lang="ru-RU" dirty="0" err="1">
                <a:latin typeface="Times New Roman" panose="02020603050405020304" pitchFamily="18" charset="0"/>
                <a:cs typeface="Times New Roman" panose="02020603050405020304" pitchFamily="18" charset="0"/>
              </a:rPr>
              <a:t>сменалар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миқдори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аниқланади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яъни</a:t>
            </a:r>
            <a:r>
              <a:rPr lang="ru-RU" dirty="0">
                <a:latin typeface="Times New Roman" panose="02020603050405020304" pitchFamily="18" charset="0"/>
                <a:cs typeface="Times New Roman" panose="02020603050405020304" pitchFamily="18" charset="0"/>
              </a:rPr>
              <a:t> трактор </a:t>
            </a:r>
            <a:r>
              <a:rPr lang="ru-RU" dirty="0" err="1">
                <a:latin typeface="Times New Roman" panose="02020603050405020304" pitchFamily="18" charset="0"/>
                <a:cs typeface="Times New Roman" panose="02020603050405020304" pitchFamily="18" charset="0"/>
              </a:rPr>
              <a:t>паркининг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вақт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бўйича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ишлатилиши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ўртача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ойлик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ўртача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кунлик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аниқланади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Тракторлардан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самарадорлигини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тавсифлаш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қуйидаги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жадвал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тузилади</a:t>
            </a:r>
            <a:r>
              <a:rPr lang="ru-RU" dirty="0">
                <a:latin typeface="Times New Roman" panose="02020603050405020304" pitchFamily="18" charset="0"/>
                <a:cs typeface="Times New Roman" panose="02020603050405020304" pitchFamily="18" charset="0"/>
              </a:rPr>
              <a:t>.</a:t>
            </a:r>
          </a:p>
          <a:p>
            <a:pPr algn="just"/>
            <a:r>
              <a:rPr lang="ru-RU" dirty="0">
                <a:latin typeface="Times New Roman" panose="02020603050405020304" pitchFamily="18" charset="0"/>
                <a:cs typeface="Times New Roman" panose="02020603050405020304" pitchFamily="18" charset="0"/>
              </a:rPr>
              <a:t>4-жадвал </a:t>
            </a:r>
            <a:r>
              <a:rPr lang="ru-RU" dirty="0" err="1">
                <a:latin typeface="Times New Roman" panose="02020603050405020304" pitchFamily="18" charset="0"/>
                <a:cs typeface="Times New Roman" panose="02020603050405020304" pitchFamily="18" charset="0"/>
              </a:rPr>
              <a:t>маълумотларидан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кўриниб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турибдики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ҳисобот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ширкат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хўжалигида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механизациялаштирилган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бўйича</a:t>
            </a:r>
            <a:r>
              <a:rPr lang="ru-RU" dirty="0">
                <a:latin typeface="Times New Roman" panose="02020603050405020304" pitchFamily="18" charset="0"/>
                <a:cs typeface="Times New Roman" panose="02020603050405020304" pitchFamily="18" charset="0"/>
              </a:rPr>
              <a:t> бизнес-режа 11926 </a:t>
            </a:r>
            <a:r>
              <a:rPr lang="ru-RU" dirty="0" err="1">
                <a:latin typeface="Times New Roman" panose="02020603050405020304" pitchFamily="18" charset="0"/>
                <a:cs typeface="Times New Roman" panose="02020603050405020304" pitchFamily="18" charset="0"/>
              </a:rPr>
              <a:t>га.га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ёки</a:t>
            </a:r>
            <a:r>
              <a:rPr lang="ru-RU" dirty="0">
                <a:latin typeface="Times New Roman" panose="02020603050405020304" pitchFamily="18" charset="0"/>
                <a:cs typeface="Times New Roman" panose="02020603050405020304" pitchFamily="18" charset="0"/>
              </a:rPr>
              <a:t> 7,8 %га </a:t>
            </a:r>
            <a:r>
              <a:rPr lang="ru-RU" dirty="0" err="1">
                <a:latin typeface="Times New Roman" panose="02020603050405020304" pitchFamily="18" charset="0"/>
                <a:cs typeface="Times New Roman" panose="02020603050405020304" pitchFamily="18" charset="0"/>
              </a:rPr>
              <a:t>бажарилмаган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Бу</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камайишга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қуйидаги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иккита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омил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таъсир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кўрсатган</a:t>
            </a:r>
            <a:r>
              <a:rPr lang="ru-RU" dirty="0">
                <a:latin typeface="Times New Roman" panose="02020603050405020304" pitchFamily="18" charset="0"/>
                <a:cs typeface="Times New Roman" panose="02020603050405020304" pitchFamily="18" charset="0"/>
              </a:rPr>
              <a:t>:</a:t>
            </a:r>
          </a:p>
          <a:p>
            <a:pPr algn="just"/>
            <a:r>
              <a:rPr lang="ru-RU" dirty="0" err="1">
                <a:latin typeface="Times New Roman" panose="02020603050405020304" pitchFamily="18" charset="0"/>
                <a:cs typeface="Times New Roman" panose="02020603050405020304" pitchFamily="18" charset="0"/>
              </a:rPr>
              <a:t>Тракторлар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ўртача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сонининг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ўзгариши</a:t>
            </a:r>
            <a:r>
              <a:rPr lang="ru-RU" dirty="0">
                <a:latin typeface="Times New Roman" panose="02020603050405020304" pitchFamily="18" charset="0"/>
                <a:cs typeface="Times New Roman" panose="02020603050405020304" pitchFamily="18" charset="0"/>
              </a:rPr>
              <a:t>: -1 х 2141 = -2141 га.</a:t>
            </a:r>
          </a:p>
        </p:txBody>
      </p:sp>
    </p:spTree>
    <p:extLst>
      <p:ext uri="{BB962C8B-B14F-4D97-AF65-F5344CB8AC3E}">
        <p14:creationId xmlns:p14="http://schemas.microsoft.com/office/powerpoint/2010/main" xmlns="" val="9987343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2525484" y="376933"/>
            <a:ext cx="9100458" cy="5355312"/>
          </a:xfrm>
          <a:prstGeom prst="rect">
            <a:avLst/>
          </a:prstGeom>
        </p:spPr>
        <p:txBody>
          <a:bodyPr wrap="square">
            <a:spAutoFit/>
          </a:bodyPr>
          <a:lstStyle/>
          <a:p>
            <a:pPr algn="just"/>
            <a:r>
              <a:rPr lang="ru-RU" dirty="0"/>
              <a:t>1.	 </a:t>
            </a:r>
            <a:r>
              <a:rPr lang="ru-RU" dirty="0" err="1">
                <a:latin typeface="Times New Roman" panose="02020603050405020304" pitchFamily="18" charset="0"/>
                <a:cs typeface="Times New Roman" panose="02020603050405020304" pitchFamily="18" charset="0"/>
              </a:rPr>
              <a:t>Мавсум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шартли</a:t>
            </a:r>
            <a:r>
              <a:rPr lang="ru-RU" dirty="0">
                <a:latin typeface="Times New Roman" panose="02020603050405020304" pitchFamily="18" charset="0"/>
                <a:cs typeface="Times New Roman" panose="02020603050405020304" pitchFamily="18" charset="0"/>
              </a:rPr>
              <a:t> эталон </a:t>
            </a:r>
            <a:r>
              <a:rPr lang="ru-RU" dirty="0" err="1">
                <a:latin typeface="Times New Roman" panose="02020603050405020304" pitchFamily="18" charset="0"/>
                <a:cs typeface="Times New Roman" panose="02020603050405020304" pitchFamily="18" charset="0"/>
              </a:rPr>
              <a:t>тракторига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ўзгариши</a:t>
            </a:r>
            <a:r>
              <a:rPr lang="ru-RU" dirty="0">
                <a:latin typeface="Times New Roman" panose="02020603050405020304" pitchFamily="18" charset="0"/>
                <a:cs typeface="Times New Roman" panose="02020603050405020304" pitchFamily="18" charset="0"/>
              </a:rPr>
              <a:t>:  - 139,8 х 70 = 9786 га.</a:t>
            </a:r>
          </a:p>
          <a:p>
            <a:pPr algn="just"/>
            <a:r>
              <a:rPr lang="ru-RU" dirty="0" err="1">
                <a:latin typeface="Times New Roman" panose="02020603050405020304" pitchFamily="18" charset="0"/>
                <a:cs typeface="Times New Roman" panose="02020603050405020304" pitchFamily="18" charset="0"/>
              </a:rPr>
              <a:t>Омиллар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мувозанати</a:t>
            </a:r>
            <a:r>
              <a:rPr lang="ru-RU" dirty="0">
                <a:latin typeface="Times New Roman" panose="02020603050405020304" pitchFamily="18" charset="0"/>
                <a:cs typeface="Times New Roman" panose="02020603050405020304" pitchFamily="18" charset="0"/>
              </a:rPr>
              <a:t>: (-2141) + (-9786) = - 11927 га.</a:t>
            </a:r>
          </a:p>
          <a:p>
            <a:pPr algn="just"/>
            <a:r>
              <a:rPr lang="ru-RU" dirty="0" err="1">
                <a:latin typeface="Times New Roman" panose="02020603050405020304" pitchFamily="18" charset="0"/>
                <a:cs typeface="Times New Roman" panose="02020603050405020304" pitchFamily="18" charset="0"/>
              </a:rPr>
              <a:t>Кейинги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таҳлил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кўрсатадики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ширкат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хўжалиги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битта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шартли</a:t>
            </a:r>
            <a:r>
              <a:rPr lang="ru-RU" dirty="0">
                <a:latin typeface="Times New Roman" panose="02020603050405020304" pitchFamily="18" charset="0"/>
                <a:cs typeface="Times New Roman" panose="02020603050405020304" pitchFamily="18" charset="0"/>
              </a:rPr>
              <a:t> эталон </a:t>
            </a:r>
            <a:r>
              <a:rPr lang="ru-RU" dirty="0" err="1">
                <a:latin typeface="Times New Roman" panose="02020603050405020304" pitchFamily="18" charset="0"/>
                <a:cs typeface="Times New Roman" panose="02020603050405020304" pitchFamily="18" charset="0"/>
              </a:rPr>
              <a:t>тракторига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режадаги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оғирликни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бажарган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ҳақиқий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ҳажмини</a:t>
            </a:r>
            <a:r>
              <a:rPr lang="ru-RU" dirty="0">
                <a:latin typeface="Times New Roman" panose="02020603050405020304" pitchFamily="18" charset="0"/>
                <a:cs typeface="Times New Roman" panose="02020603050405020304" pitchFamily="18" charset="0"/>
              </a:rPr>
              <a:t> 65та </a:t>
            </a:r>
            <a:r>
              <a:rPr lang="ru-RU" dirty="0" err="1">
                <a:latin typeface="Times New Roman" panose="02020603050405020304" pitchFamily="18" charset="0"/>
                <a:cs typeface="Times New Roman" panose="02020603050405020304" pitchFamily="18" charset="0"/>
              </a:rPr>
              <a:t>тракторлар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бажариш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уддасидан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чиқди</a:t>
            </a:r>
            <a:r>
              <a:rPr lang="ru-RU" dirty="0">
                <a:latin typeface="Times New Roman" panose="02020603050405020304" pitchFamily="18" charset="0"/>
                <a:cs typeface="Times New Roman" panose="02020603050405020304" pitchFamily="18" charset="0"/>
              </a:rPr>
              <a:t> (140086:2141).</a:t>
            </a:r>
          </a:p>
          <a:p>
            <a:pPr algn="just"/>
            <a:r>
              <a:rPr lang="ru-RU" dirty="0" err="1">
                <a:latin typeface="Times New Roman" panose="02020603050405020304" pitchFamily="18" charset="0"/>
                <a:cs typeface="Times New Roman" panose="02020603050405020304" pitchFamily="18" charset="0"/>
              </a:rPr>
              <a:t>Комбайнлардан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ўхшаш</a:t>
            </a:r>
            <a:r>
              <a:rPr lang="ru-RU" dirty="0">
                <a:latin typeface="Times New Roman" panose="02020603050405020304" pitchFamily="18" charset="0"/>
                <a:cs typeface="Times New Roman" panose="02020603050405020304" pitchFamily="18" charset="0"/>
              </a:rPr>
              <a:t>. Бунда </a:t>
            </a:r>
            <a:r>
              <a:rPr lang="ru-RU" dirty="0" err="1">
                <a:latin typeface="Times New Roman" panose="02020603050405020304" pitchFamily="18" charset="0"/>
                <a:cs typeface="Times New Roman" panose="02020603050405020304" pitchFamily="18" charset="0"/>
              </a:rPr>
              <a:t>битта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ғалла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йиғувчи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маккажўхори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йиғувчи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комбайнга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лавлаги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комбайнга</a:t>
            </a:r>
            <a:r>
              <a:rPr lang="ru-RU" dirty="0">
                <a:latin typeface="Times New Roman" panose="02020603050405020304" pitchFamily="18" charset="0"/>
                <a:cs typeface="Times New Roman" panose="02020603050405020304" pitchFamily="18" charset="0"/>
              </a:rPr>
              <a:t>, силос </a:t>
            </a:r>
            <a:r>
              <a:rPr lang="ru-RU" dirty="0" err="1">
                <a:latin typeface="Times New Roman" panose="02020603050405020304" pitchFamily="18" charset="0"/>
                <a:cs typeface="Times New Roman" panose="02020603050405020304" pitchFamily="18" charset="0"/>
              </a:rPr>
              <a:t>йиғувчи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комбайнга</a:t>
            </a:r>
            <a:r>
              <a:rPr lang="ru-RU" dirty="0">
                <a:latin typeface="Times New Roman" panose="02020603050405020304" pitchFamily="18" charset="0"/>
                <a:cs typeface="Times New Roman" panose="02020603050405020304" pitchFamily="18" charset="0"/>
              </a:rPr>
              <a:t>, пахта </a:t>
            </a:r>
            <a:r>
              <a:rPr lang="ru-RU" dirty="0" err="1">
                <a:latin typeface="Times New Roman" panose="02020603050405020304" pitchFamily="18" charset="0"/>
                <a:cs typeface="Times New Roman" panose="02020603050405020304" pitchFamily="18" charset="0"/>
              </a:rPr>
              <a:t>териш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комбайнига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мавсумий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кунлик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аниқланади</a:t>
            </a:r>
            <a:r>
              <a:rPr lang="ru-RU" dirty="0">
                <a:latin typeface="Times New Roman" panose="02020603050405020304" pitchFamily="18" charset="0"/>
                <a:cs typeface="Times New Roman" panose="02020603050405020304" pitchFamily="18" charset="0"/>
              </a:rPr>
              <a:t>.</a:t>
            </a:r>
          </a:p>
          <a:p>
            <a:pPr algn="just"/>
            <a:r>
              <a:rPr lang="ru-RU" dirty="0">
                <a:latin typeface="Times New Roman" panose="02020603050405020304" pitchFamily="18" charset="0"/>
                <a:cs typeface="Times New Roman" panose="02020603050405020304" pitchFamily="18" charset="0"/>
              </a:rPr>
              <a:t>2.	</a:t>
            </a:r>
            <a:r>
              <a:rPr lang="ru-RU" dirty="0" err="1">
                <a:latin typeface="Times New Roman" panose="02020603050405020304" pitchFamily="18" charset="0"/>
                <a:cs typeface="Times New Roman" panose="02020603050405020304" pitchFamily="18" charset="0"/>
              </a:rPr>
              <a:t>Тракторлар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ўртача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йиллик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сонининг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ўзгариши</a:t>
            </a:r>
            <a:r>
              <a:rPr lang="ru-RU" dirty="0">
                <a:latin typeface="Times New Roman" panose="02020603050405020304" pitchFamily="18" charset="0"/>
                <a:cs typeface="Times New Roman" panose="02020603050405020304" pitchFamily="18" charset="0"/>
              </a:rPr>
              <a:t>: -1 х 2141 = -2141 га.</a:t>
            </a:r>
          </a:p>
          <a:p>
            <a:pPr algn="just"/>
            <a:r>
              <a:rPr lang="ru-RU" dirty="0">
                <a:latin typeface="Times New Roman" panose="02020603050405020304" pitchFamily="18" charset="0"/>
                <a:cs typeface="Times New Roman" panose="02020603050405020304" pitchFamily="18" charset="0"/>
              </a:rPr>
              <a:t>3.	 </a:t>
            </a:r>
            <a:r>
              <a:rPr lang="ru-RU" dirty="0" err="1">
                <a:latin typeface="Times New Roman" panose="02020603050405020304" pitchFamily="18" charset="0"/>
                <a:cs typeface="Times New Roman" panose="02020603050405020304" pitchFamily="18" charset="0"/>
              </a:rPr>
              <a:t>Мавсум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учун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шартли</a:t>
            </a:r>
            <a:r>
              <a:rPr lang="ru-RU" dirty="0">
                <a:latin typeface="Times New Roman" panose="02020603050405020304" pitchFamily="18" charset="0"/>
                <a:cs typeface="Times New Roman" panose="02020603050405020304" pitchFamily="18" charset="0"/>
              </a:rPr>
              <a:t> эталон </a:t>
            </a:r>
            <a:r>
              <a:rPr lang="ru-RU" dirty="0" err="1">
                <a:latin typeface="Times New Roman" panose="02020603050405020304" pitchFamily="18" charset="0"/>
                <a:cs typeface="Times New Roman" panose="02020603050405020304" pitchFamily="18" charset="0"/>
              </a:rPr>
              <a:t>тракторига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маҳсулининг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ўзгариши</a:t>
            </a:r>
            <a:r>
              <a:rPr lang="ru-RU" dirty="0">
                <a:latin typeface="Times New Roman" panose="02020603050405020304" pitchFamily="18" charset="0"/>
                <a:cs typeface="Times New Roman" panose="02020603050405020304" pitchFamily="18" charset="0"/>
              </a:rPr>
              <a:t>:  - 139,8 х 70 = 9786 га.</a:t>
            </a:r>
          </a:p>
          <a:p>
            <a:pPr algn="just"/>
            <a:r>
              <a:rPr lang="ru-RU" dirty="0" err="1">
                <a:latin typeface="Times New Roman" panose="02020603050405020304" pitchFamily="18" charset="0"/>
                <a:cs typeface="Times New Roman" panose="02020603050405020304" pitchFamily="18" charset="0"/>
              </a:rPr>
              <a:t>Омиллар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мувозанати</a:t>
            </a:r>
            <a:r>
              <a:rPr lang="ru-RU" dirty="0">
                <a:latin typeface="Times New Roman" panose="02020603050405020304" pitchFamily="18" charset="0"/>
                <a:cs typeface="Times New Roman" panose="02020603050405020304" pitchFamily="18" charset="0"/>
              </a:rPr>
              <a:t>: (-2141) + (-9786) = - 11927 га.</a:t>
            </a:r>
          </a:p>
          <a:p>
            <a:pPr algn="just"/>
            <a:r>
              <a:rPr lang="ru-RU" dirty="0" err="1">
                <a:latin typeface="Times New Roman" panose="02020603050405020304" pitchFamily="18" charset="0"/>
                <a:cs typeface="Times New Roman" panose="02020603050405020304" pitchFamily="18" charset="0"/>
              </a:rPr>
              <a:t>Кейинги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таҳлил</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кўрсатадики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ширкат</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хўжалиги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битта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шартли</a:t>
            </a:r>
            <a:r>
              <a:rPr lang="ru-RU" dirty="0">
                <a:latin typeface="Times New Roman" panose="02020603050405020304" pitchFamily="18" charset="0"/>
                <a:cs typeface="Times New Roman" panose="02020603050405020304" pitchFamily="18" charset="0"/>
              </a:rPr>
              <a:t> эталон </a:t>
            </a:r>
            <a:r>
              <a:rPr lang="ru-RU" dirty="0" err="1">
                <a:latin typeface="Times New Roman" panose="02020603050405020304" pitchFamily="18" charset="0"/>
                <a:cs typeface="Times New Roman" panose="02020603050405020304" pitchFamily="18" charset="0"/>
              </a:rPr>
              <a:t>тракторига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режадаги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оғирликни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бажарган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ҳолда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ишларнинг</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ҳақиқий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ҳажмини</a:t>
            </a:r>
            <a:r>
              <a:rPr lang="ru-RU" dirty="0">
                <a:latin typeface="Times New Roman" panose="02020603050405020304" pitchFamily="18" charset="0"/>
                <a:cs typeface="Times New Roman" panose="02020603050405020304" pitchFamily="18" charset="0"/>
              </a:rPr>
              <a:t> 65та </a:t>
            </a:r>
            <a:r>
              <a:rPr lang="ru-RU" dirty="0" err="1">
                <a:latin typeface="Times New Roman" panose="02020603050405020304" pitchFamily="18" charset="0"/>
                <a:cs typeface="Times New Roman" panose="02020603050405020304" pitchFamily="18" charset="0"/>
              </a:rPr>
              <a:t>тракторлар</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билан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бажариш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уддасидан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чиқди</a:t>
            </a:r>
            <a:r>
              <a:rPr lang="ru-RU" dirty="0">
                <a:latin typeface="Times New Roman" panose="02020603050405020304" pitchFamily="18" charset="0"/>
                <a:cs typeface="Times New Roman" panose="02020603050405020304" pitchFamily="18" charset="0"/>
              </a:rPr>
              <a:t> (140086:2141).</a:t>
            </a:r>
          </a:p>
          <a:p>
            <a:pPr algn="just"/>
            <a:r>
              <a:rPr lang="ru-RU" dirty="0" err="1">
                <a:latin typeface="Times New Roman" panose="02020603050405020304" pitchFamily="18" charset="0"/>
                <a:cs typeface="Times New Roman" panose="02020603050405020304" pitchFamily="18" charset="0"/>
              </a:rPr>
              <a:t>Комбайнлардан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фойдаланиш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ҳам</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шунга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ўхшаш</a:t>
            </a:r>
            <a:r>
              <a:rPr lang="ru-RU" dirty="0">
                <a:latin typeface="Times New Roman" panose="02020603050405020304" pitchFamily="18" charset="0"/>
                <a:cs typeface="Times New Roman" panose="02020603050405020304" pitchFamily="18" charset="0"/>
              </a:rPr>
              <a:t>. Бунда </a:t>
            </a:r>
            <a:r>
              <a:rPr lang="ru-RU" dirty="0" err="1">
                <a:latin typeface="Times New Roman" panose="02020603050405020304" pitchFamily="18" charset="0"/>
                <a:cs typeface="Times New Roman" panose="02020603050405020304" pitchFamily="18" charset="0"/>
              </a:rPr>
              <a:t>битта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ғалла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йиғувчи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маккажўхори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йиғувчи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комбайнга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лавлаги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комбайнга</a:t>
            </a:r>
            <a:r>
              <a:rPr lang="ru-RU" dirty="0">
                <a:latin typeface="Times New Roman" panose="02020603050405020304" pitchFamily="18" charset="0"/>
                <a:cs typeface="Times New Roman" panose="02020603050405020304" pitchFamily="18" charset="0"/>
              </a:rPr>
              <a:t>, силос </a:t>
            </a:r>
            <a:r>
              <a:rPr lang="ru-RU" dirty="0" err="1">
                <a:latin typeface="Times New Roman" panose="02020603050405020304" pitchFamily="18" charset="0"/>
                <a:cs typeface="Times New Roman" panose="02020603050405020304" pitchFamily="18" charset="0"/>
              </a:rPr>
              <a:t>йиғувчи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комбайнга</a:t>
            </a:r>
            <a:r>
              <a:rPr lang="ru-RU" dirty="0">
                <a:latin typeface="Times New Roman" panose="02020603050405020304" pitchFamily="18" charset="0"/>
                <a:cs typeface="Times New Roman" panose="02020603050405020304" pitchFamily="18" charset="0"/>
              </a:rPr>
              <a:t>, пахта </a:t>
            </a:r>
            <a:r>
              <a:rPr lang="ru-RU" dirty="0" err="1">
                <a:latin typeface="Times New Roman" panose="02020603050405020304" pitchFamily="18" charset="0"/>
                <a:cs typeface="Times New Roman" panose="02020603050405020304" pitchFamily="18" charset="0"/>
              </a:rPr>
              <a:t>териш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комбайнига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тўғри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келадиган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мавсумий</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кунлик</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маҳсули</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аниқланади</a:t>
            </a:r>
            <a:r>
              <a:rPr lang="ru-RU"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xmlns="" val="2589957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xmlns="" val="3509782407"/>
              </p:ext>
            </p:extLst>
          </p:nvPr>
        </p:nvGraphicFramePr>
        <p:xfrm>
          <a:off x="2041753" y="983344"/>
          <a:ext cx="9555160" cy="5011057"/>
        </p:xfrm>
        <a:graphic>
          <a:graphicData uri="http://schemas.openxmlformats.org/drawingml/2006/table">
            <a:tbl>
              <a:tblPr>
                <a:tableStyleId>{5C22544A-7EE6-4342-B048-85BDC9FD1C3A}</a:tableStyleId>
              </a:tblPr>
              <a:tblGrid>
                <a:gridCol w="555175">
                  <a:extLst>
                    <a:ext uri="{9D8B030D-6E8A-4147-A177-3AD203B41FA5}">
                      <a16:colId xmlns:a16="http://schemas.microsoft.com/office/drawing/2014/main" xmlns="" val="2552634851"/>
                    </a:ext>
                  </a:extLst>
                </a:gridCol>
                <a:gridCol w="4626450">
                  <a:extLst>
                    <a:ext uri="{9D8B030D-6E8A-4147-A177-3AD203B41FA5}">
                      <a16:colId xmlns:a16="http://schemas.microsoft.com/office/drawing/2014/main" xmlns="" val="2407852941"/>
                    </a:ext>
                  </a:extLst>
                </a:gridCol>
                <a:gridCol w="1457845">
                  <a:extLst>
                    <a:ext uri="{9D8B030D-6E8A-4147-A177-3AD203B41FA5}">
                      <a16:colId xmlns:a16="http://schemas.microsoft.com/office/drawing/2014/main" xmlns="" val="2606337683"/>
                    </a:ext>
                  </a:extLst>
                </a:gridCol>
                <a:gridCol w="1457845">
                  <a:extLst>
                    <a:ext uri="{9D8B030D-6E8A-4147-A177-3AD203B41FA5}">
                      <a16:colId xmlns:a16="http://schemas.microsoft.com/office/drawing/2014/main" xmlns="" val="98212869"/>
                    </a:ext>
                  </a:extLst>
                </a:gridCol>
                <a:gridCol w="1457845">
                  <a:extLst>
                    <a:ext uri="{9D8B030D-6E8A-4147-A177-3AD203B41FA5}">
                      <a16:colId xmlns:a16="http://schemas.microsoft.com/office/drawing/2014/main" xmlns="" val="2600918325"/>
                    </a:ext>
                  </a:extLst>
                </a:gridCol>
              </a:tblGrid>
              <a:tr h="629097">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a:t>
                      </a:r>
                      <a:endParaRPr lang="ru-RU" sz="1600" dirty="0">
                        <a:effectLst/>
                        <a:latin typeface="Times New Roman" panose="02020603050405020304" pitchFamily="18" charset="0"/>
                        <a:cs typeface="Times New Roman" panose="02020603050405020304" pitchFamily="18" charset="0"/>
                      </a:endParaRPr>
                    </a:p>
                    <a:p>
                      <a:pPr algn="ctr">
                        <a:spcAft>
                          <a:spcPts val="0"/>
                        </a:spcAft>
                      </a:pPr>
                      <a:r>
                        <a:rPr lang="uz-Cyrl-UZ" sz="1600" dirty="0">
                          <a:effectLst/>
                          <a:latin typeface="Times New Roman" panose="02020603050405020304" pitchFamily="18" charset="0"/>
                          <a:cs typeface="Times New Roman" panose="02020603050405020304" pitchFamily="18" charset="0"/>
                        </a:rPr>
                        <a:t>т/р</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Кўрсаткичлар</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Бизнес-режа бўйича</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Ҳисобот бўйича</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Фарқ</a:t>
                      </a:r>
                      <a:endParaRPr lang="ru-RU" sz="1600">
                        <a:effectLst/>
                        <a:latin typeface="Times New Roman" panose="02020603050405020304" pitchFamily="18" charset="0"/>
                        <a:cs typeface="Times New Roman" panose="02020603050405020304" pitchFamily="18" charset="0"/>
                      </a:endParaRPr>
                    </a:p>
                    <a:p>
                      <a:pPr algn="ctr">
                        <a:spcAft>
                          <a:spcPts val="0"/>
                        </a:spcAft>
                      </a:pPr>
                      <a:r>
                        <a:rPr lang="uz-Cyrl-UZ" sz="1600">
                          <a:effectLst/>
                          <a:latin typeface="Times New Roman" panose="02020603050405020304" pitchFamily="18" charset="0"/>
                          <a:cs typeface="Times New Roman" panose="02020603050405020304" pitchFamily="18" charset="0"/>
                        </a:rPr>
                        <a:t>(+,–)</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extLst>
                  <a:ext uri="{0D108BD9-81ED-4DB2-BD59-A6C34878D82A}">
                    <a16:rowId xmlns:a16="http://schemas.microsoft.com/office/drawing/2014/main" xmlns="" val="686758190"/>
                  </a:ext>
                </a:extLst>
              </a:tr>
              <a:tr h="245852">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А</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Б</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2</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3</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extLst>
                  <a:ext uri="{0D108BD9-81ED-4DB2-BD59-A6C34878D82A}">
                    <a16:rowId xmlns:a16="http://schemas.microsoft.com/office/drawing/2014/main" xmlns="" val="550779648"/>
                  </a:ext>
                </a:extLst>
              </a:tr>
              <a:tr h="491703">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1.</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spcAft>
                          <a:spcPts val="0"/>
                        </a:spcAft>
                      </a:pPr>
                      <a:r>
                        <a:rPr lang="uz-Cyrl-UZ" sz="1600" dirty="0">
                          <a:effectLst/>
                          <a:latin typeface="Times New Roman" panose="02020603050405020304" pitchFamily="18" charset="0"/>
                          <a:cs typeface="Times New Roman" panose="02020603050405020304" pitchFamily="18" charset="0"/>
                        </a:rPr>
                        <a:t>Эталон шартларга қайта ҳисобланган тракторларнинг ўртача йиллик сони</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71</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70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extLst>
                  <a:ext uri="{0D108BD9-81ED-4DB2-BD59-A6C34878D82A}">
                    <a16:rowId xmlns:a16="http://schemas.microsoft.com/office/drawing/2014/main" xmlns="" val="1686465102"/>
                  </a:ext>
                </a:extLst>
              </a:tr>
              <a:tr h="491703">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2.</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spcAft>
                          <a:spcPts val="0"/>
                        </a:spcAft>
                      </a:pPr>
                      <a:r>
                        <a:rPr lang="uz-Cyrl-UZ" sz="1600" dirty="0">
                          <a:effectLst/>
                          <a:latin typeface="Times New Roman" panose="02020603050405020304" pitchFamily="18" charset="0"/>
                          <a:cs typeface="Times New Roman" panose="02020603050405020304" pitchFamily="18" charset="0"/>
                        </a:rPr>
                        <a:t>Шартли ҳайдашга қайта ҳисобланган жами бажарилган ишлар, га</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152912</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140086</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-11926</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extLst>
                  <a:ext uri="{0D108BD9-81ED-4DB2-BD59-A6C34878D82A}">
                    <a16:rowId xmlns:a16="http://schemas.microsoft.com/office/drawing/2014/main" xmlns="" val="3228572393"/>
                  </a:ext>
                </a:extLst>
              </a:tr>
              <a:tr h="629097">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3.</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spcAft>
                          <a:spcPts val="0"/>
                        </a:spcAft>
                      </a:pPr>
                      <a:r>
                        <a:rPr lang="uz-Cyrl-UZ" sz="1600" dirty="0">
                          <a:effectLst/>
                          <a:latin typeface="Times New Roman" panose="02020603050405020304" pitchFamily="18" charset="0"/>
                          <a:cs typeface="Times New Roman" panose="02020603050405020304" pitchFamily="18" charset="0"/>
                        </a:rPr>
                        <a:t>Мавсумда эталон шартли тракторга тўғри келадиган иш маҳсули (2-қатор:1-қатор), га</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2141</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2001,2</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-139,8</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extLst>
                  <a:ext uri="{0D108BD9-81ED-4DB2-BD59-A6C34878D82A}">
                    <a16:rowId xmlns:a16="http://schemas.microsoft.com/office/drawing/2014/main" xmlns="" val="3285744136"/>
                  </a:ext>
                </a:extLst>
              </a:tr>
              <a:tr h="245852">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4.</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spcAft>
                          <a:spcPts val="0"/>
                        </a:spcAft>
                      </a:pPr>
                      <a:r>
                        <a:rPr lang="uz-Cyrl-UZ" sz="1600">
                          <a:effectLst/>
                          <a:latin typeface="Times New Roman" panose="02020603050405020304" pitchFamily="18" charset="0"/>
                          <a:cs typeface="Times New Roman" panose="02020603050405020304" pitchFamily="18" charset="0"/>
                        </a:rPr>
                        <a:t>Ишланган машина-кунлар сони </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13977</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12807</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-1170</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extLst>
                  <a:ext uri="{0D108BD9-81ED-4DB2-BD59-A6C34878D82A}">
                    <a16:rowId xmlns:a16="http://schemas.microsoft.com/office/drawing/2014/main" xmlns="" val="3419904249"/>
                  </a:ext>
                </a:extLst>
              </a:tr>
              <a:tr h="491703">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5.</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spcAft>
                          <a:spcPts val="0"/>
                        </a:spcAft>
                      </a:pPr>
                      <a:r>
                        <a:rPr lang="uz-Cyrl-UZ" sz="1600">
                          <a:effectLst/>
                          <a:latin typeface="Times New Roman" panose="02020603050405020304" pitchFamily="18" charset="0"/>
                          <a:cs typeface="Times New Roman" panose="02020603050405020304" pitchFamily="18" charset="0"/>
                        </a:rPr>
                        <a:t>Битта машина-кунга тўғри келадиган иш маҳсули (2-қатор:4-қатор), га</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10,9</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10,9</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extLst>
                  <a:ext uri="{0D108BD9-81ED-4DB2-BD59-A6C34878D82A}">
                    <a16:rowId xmlns:a16="http://schemas.microsoft.com/office/drawing/2014/main" xmlns="" val="2415388611"/>
                  </a:ext>
                </a:extLst>
              </a:tr>
              <a:tr h="245852">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6.</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spcAft>
                          <a:spcPts val="0"/>
                        </a:spcAft>
                      </a:pPr>
                      <a:r>
                        <a:rPr lang="uz-Cyrl-UZ" sz="1600">
                          <a:effectLst/>
                          <a:latin typeface="Times New Roman" panose="02020603050405020304" pitchFamily="18" charset="0"/>
                          <a:cs typeface="Times New Roman" panose="02020603050405020304" pitchFamily="18" charset="0"/>
                        </a:rPr>
                        <a:t>Ишланган машина-сменалар сони</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17461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15731</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-1730</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extLst>
                  <a:ext uri="{0D108BD9-81ED-4DB2-BD59-A6C34878D82A}">
                    <a16:rowId xmlns:a16="http://schemas.microsoft.com/office/drawing/2014/main" xmlns="" val="3154734647"/>
                  </a:ext>
                </a:extLst>
              </a:tr>
              <a:tr h="629097">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7.</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spcAft>
                          <a:spcPts val="0"/>
                        </a:spcAft>
                      </a:pPr>
                      <a:r>
                        <a:rPr lang="uz-Cyrl-UZ" sz="1600">
                          <a:effectLst/>
                          <a:latin typeface="Times New Roman" panose="02020603050405020304" pitchFamily="18" charset="0"/>
                          <a:cs typeface="Times New Roman" panose="02020603050405020304" pitchFamily="18" charset="0"/>
                        </a:rPr>
                        <a:t>Битта машина-сменага тўғри келадиган иш маҳсули (2-қатор:6-қатор), га</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8,7</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8,9</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+0,9</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extLst>
                  <a:ext uri="{0D108BD9-81ED-4DB2-BD59-A6C34878D82A}">
                    <a16:rowId xmlns:a16="http://schemas.microsoft.com/office/drawing/2014/main" xmlns="" val="2427376544"/>
                  </a:ext>
                </a:extLst>
              </a:tr>
              <a:tr h="419398">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8.</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spcAft>
                          <a:spcPts val="0"/>
                        </a:spcAft>
                      </a:pPr>
                      <a:r>
                        <a:rPr lang="uz-Cyrl-UZ" sz="1600">
                          <a:effectLst/>
                          <a:latin typeface="Times New Roman" panose="02020603050405020304" pitchFamily="18" charset="0"/>
                          <a:cs typeface="Times New Roman" panose="02020603050405020304" pitchFamily="18" charset="0"/>
                        </a:rPr>
                        <a:t>Сменалик коэффициенти (5-қатор:7-қатор)</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1,25</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1,23</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-0,02</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extLst>
                  <a:ext uri="{0D108BD9-81ED-4DB2-BD59-A6C34878D82A}">
                    <a16:rowId xmlns:a16="http://schemas.microsoft.com/office/drawing/2014/main" xmlns="" val="2038994870"/>
                  </a:ext>
                </a:extLst>
              </a:tr>
              <a:tr h="491703">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9.</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spcAft>
                          <a:spcPts val="0"/>
                        </a:spcAft>
                      </a:pPr>
                      <a:r>
                        <a:rPr lang="uz-Cyrl-UZ" sz="1600" dirty="0">
                          <a:effectLst/>
                          <a:latin typeface="Times New Roman" panose="02020603050405020304" pitchFamily="18" charset="0"/>
                          <a:cs typeface="Times New Roman" panose="02020603050405020304" pitchFamily="18" charset="0"/>
                        </a:rPr>
                        <a:t>Битта шартли тракторга машина-сменалар миқдори</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245,9</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a:effectLst/>
                          <a:latin typeface="Times New Roman" panose="02020603050405020304" pitchFamily="18" charset="0"/>
                          <a:cs typeface="Times New Roman" panose="02020603050405020304" pitchFamily="18" charset="0"/>
                        </a:rPr>
                        <a:t>224,7</a:t>
                      </a:r>
                      <a:endParaRPr lang="ru-RU"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tc>
                  <a:txBody>
                    <a:bodyPr/>
                    <a:lstStyle/>
                    <a:p>
                      <a:pPr algn="ctr">
                        <a:spcAft>
                          <a:spcPts val="0"/>
                        </a:spcAft>
                      </a:pPr>
                      <a:r>
                        <a:rPr lang="uz-Cyrl-UZ" sz="1600" dirty="0">
                          <a:effectLst/>
                          <a:latin typeface="Times New Roman" panose="02020603050405020304" pitchFamily="18" charset="0"/>
                          <a:cs typeface="Times New Roman" panose="02020603050405020304" pitchFamily="18" charset="0"/>
                        </a:rPr>
                        <a:t>-21,2</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9157" marR="49157" marT="0" marB="0" anchor="ctr"/>
                </a:tc>
                <a:extLst>
                  <a:ext uri="{0D108BD9-81ED-4DB2-BD59-A6C34878D82A}">
                    <a16:rowId xmlns:a16="http://schemas.microsoft.com/office/drawing/2014/main" xmlns="" val="1962531143"/>
                  </a:ext>
                </a:extLst>
              </a:tr>
            </a:tbl>
          </a:graphicData>
        </a:graphic>
      </p:graphicFrame>
      <p:pic>
        <p:nvPicPr>
          <p:cNvPr id="5" name="Рисунок 4"/>
          <p:cNvPicPr>
            <a:picLocks noChangeAspect="1"/>
          </p:cNvPicPr>
          <p:nvPr/>
        </p:nvPicPr>
        <p:blipFill>
          <a:blip r:embed="rId2"/>
          <a:stretch>
            <a:fillRect/>
          </a:stretch>
        </p:blipFill>
        <p:spPr>
          <a:xfrm>
            <a:off x="1934043" y="233585"/>
            <a:ext cx="9237546" cy="593729"/>
          </a:xfrm>
          <a:prstGeom prst="rect">
            <a:avLst/>
          </a:prstGeom>
        </p:spPr>
      </p:pic>
    </p:spTree>
    <p:extLst>
      <p:ext uri="{BB962C8B-B14F-4D97-AF65-F5344CB8AC3E}">
        <p14:creationId xmlns:p14="http://schemas.microsoft.com/office/powerpoint/2010/main" xmlns="" val="37341427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86972" y="398092"/>
            <a:ext cx="8258628" cy="6186309"/>
          </a:xfrm>
          <a:prstGeom prst="rect">
            <a:avLst/>
          </a:prstGeom>
        </p:spPr>
        <p:txBody>
          <a:bodyPr wrap="square">
            <a:spAutoFit/>
          </a:bodyPr>
          <a:lstStyle/>
          <a:p>
            <a:pPr indent="431800" algn="ctr">
              <a:spcAft>
                <a:spcPts val="0"/>
              </a:spcAft>
            </a:pPr>
            <a:r>
              <a:rPr lang="uz-Cyrl-UZ" b="1" dirty="0">
                <a:latin typeface="Times New Roman" panose="02020603050405020304" pitchFamily="18" charset="0"/>
                <a:ea typeface="Times New Roman" panose="02020603050405020304" pitchFamily="18" charset="0"/>
              </a:rPr>
              <a:t>6.Асосий ишлаб чиқариш фондларидан самарали фойдаланишни ошириш имкониятлари</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Асосий воситаларни комплекс таҳлил этишнинг асосий вазифаларидан бири </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 ишлаб чиқариш фондларидан унумли фойдаланишни оши-риш имкониятларини аниқлашдир. Фонд қайтимини оширишнинг қуйидаги йўналишларини корхона учун тавсия этиш мумкин.</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i="1" dirty="0">
                <a:latin typeface="Times New Roman" panose="02020603050405020304" pitchFamily="18" charset="0"/>
                <a:ea typeface="Times New Roman" panose="02020603050405020304" pitchFamily="18" charset="0"/>
              </a:rPr>
              <a:t>Ташкилий йўналишлар бўйича:</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 асосий воситалар таркибини қайта кўриб чиқиш:</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 ортиқча асосий воситаларни сақлаб турмаслик;</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 жисмоний ва маънавий эскирган қисмларини ҳисобдан чи-қариш;</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 асосий воситалар амортизациясини ҳисоблашнинг корхона учун мақбул бўлган вариантини қўллаш.</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i="1" dirty="0">
                <a:latin typeface="Times New Roman" panose="02020603050405020304" pitchFamily="18" charset="0"/>
                <a:ea typeface="Times New Roman" panose="02020603050405020304" pitchFamily="18" charset="0"/>
              </a:rPr>
              <a:t>Техник йўналишлар бўйича:</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 ускуна ва дастгоҳларни таъмирлаш чораларини ўз муддати-да амалга ошириш;</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spc="-30" dirty="0">
                <a:latin typeface="Times New Roman" panose="02020603050405020304" pitchFamily="18" charset="0"/>
                <a:ea typeface="Times New Roman" panose="02020603050405020304" pitchFamily="18" charset="0"/>
              </a:rPr>
              <a:t>– машина ва ускуна паркини янги техника билан кенгайтириш;</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 компьютерлаштирилган машина ва ускуналар салмоғини ошириш;</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 автоматлаштирилган тизимга ўтиш.</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i="1" dirty="0">
                <a:latin typeface="Times New Roman" panose="02020603050405020304" pitchFamily="18" charset="0"/>
                <a:ea typeface="Times New Roman" panose="02020603050405020304" pitchFamily="18" charset="0"/>
              </a:rPr>
              <a:t>Эксплуатация  йўналишлари бўйича:</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 бир сменалик ва кўп сменалик;</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 асосий воситаларни техник ҳолатини яхшилаш;</a:t>
            </a:r>
            <a:endParaRPr lang="ru-RU" sz="1600" dirty="0">
              <a:latin typeface="Times New Roman" panose="02020603050405020304" pitchFamily="18" charset="0"/>
              <a:ea typeface="Times New Roman" panose="02020603050405020304" pitchFamily="18" charset="0"/>
            </a:endParaRPr>
          </a:p>
          <a:p>
            <a:pPr indent="431800" algn="just">
              <a:spcAft>
                <a:spcPts val="0"/>
              </a:spcAft>
            </a:pPr>
            <a:r>
              <a:rPr lang="uz-Cyrl-UZ" dirty="0">
                <a:latin typeface="Times New Roman" panose="02020603050405020304" pitchFamily="18" charset="0"/>
                <a:ea typeface="Times New Roman" panose="02020603050405020304" pitchFamily="18" charset="0"/>
              </a:rPr>
              <a:t>– кадрларни тайёрлаш ва қайта тайёрлаш.</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xmlns="" val="7885681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2170" y="835975"/>
            <a:ext cx="8694057" cy="4801314"/>
          </a:xfrm>
          <a:prstGeom prst="rect">
            <a:avLst/>
          </a:prstGeom>
        </p:spPr>
        <p:txBody>
          <a:bodyPr wrap="square">
            <a:spAutoFit/>
          </a:bodyPr>
          <a:lstStyle/>
          <a:p>
            <a:pPr indent="431800" algn="ctr">
              <a:spcAft>
                <a:spcPts val="0"/>
              </a:spcAft>
            </a:pPr>
            <a:r>
              <a:rPr lang="uz-Cyrl-UZ" b="1" dirty="0">
                <a:latin typeface="Times New Roman" panose="02020603050405020304" pitchFamily="18" charset="0"/>
                <a:ea typeface="Times New Roman" panose="02020603050405020304" pitchFamily="18" charset="0"/>
              </a:rPr>
              <a:t>Назорат саволлари</a:t>
            </a:r>
            <a:endParaRPr lang="ru-RU" sz="1600" dirty="0">
              <a:latin typeface="Times New Roman" panose="02020603050405020304" pitchFamily="18" charset="0"/>
              <a:ea typeface="Times New Roman" panose="02020603050405020304" pitchFamily="18" charset="0"/>
            </a:endParaRPr>
          </a:p>
          <a:p>
            <a:pPr marL="342900" lvl="0" indent="-342900" algn="just">
              <a:spcAft>
                <a:spcPts val="0"/>
              </a:spcAft>
              <a:buFont typeface="+mj-lt"/>
              <a:buAutoNum type="arabicPeriod"/>
              <a:tabLst>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Моддий ресурсларни комплекс таҳлил этишнинг мақсади ва вазифалари нималардан иборат?</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Ташқи таъминот ва ички таъминот деб нимага айтилади?</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Моддий ресурслар билан таъминланиш коэффициенти қан-дай аниқланади?</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Захира ҳолатини таҳлил этиш усулларини айтинг.</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Асосий воситалар деб нимага айтилади?</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Асосий воситалар структурасини таҳлил этишдан мақсад нима?</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Асосий воситалар ҳаракатини ифодаловчи коэффициентлар қандай ҳисоблаб топилади?</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Асосий воситаларни яроқлилик ва эскириш даражалари қандай аниқланади?</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Асосий ишлаб чиқариш фондларидан самарали фойдала</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r>
              <a:rPr lang="uz-Cyrl-UZ" dirty="0">
                <a:latin typeface="Times New Roman" panose="02020603050405020304" pitchFamily="18" charset="0"/>
                <a:ea typeface="Times New Roman" panose="02020603050405020304" pitchFamily="18" charset="0"/>
                <a:cs typeface="Times New Roman" panose="02020603050405020304" pitchFamily="18" charset="0"/>
              </a:rPr>
              <a:t>ниш кўрсаткичларига нималар киради?</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Фонд қайтимини таҳлил этиш услубини тушунтиринг.</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Ишлаб чиқариш ускуналаридан экстенсив, интенсив ва ин-теграл фойдаланиш коэффициентлари қандай ҳисоблаб топилади?</a:t>
            </a:r>
            <a:endParaRPr lang="ru-RU" sz="1600"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spcAft>
                <a:spcPts val="0"/>
              </a:spcAft>
              <a:buFont typeface="+mj-lt"/>
              <a:buAutoNum type="arabicPeriod"/>
              <a:tabLst>
                <a:tab pos="457200" algn="l"/>
                <a:tab pos="6858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Фонд қайтимини ошириш резервларига нималар киради?</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8237553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Контур">
  <a:themeElements>
    <a:clrScheme name="Другая 3">
      <a:dk1>
        <a:sysClr val="windowText" lastClr="000000"/>
      </a:dk1>
      <a:lt1>
        <a:srgbClr val="000000"/>
      </a:lt1>
      <a:dk2>
        <a:srgbClr val="FFFFFF"/>
      </a:dk2>
      <a:lt2>
        <a:srgbClr val="000000"/>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ppt/theme/theme2.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24B1A44C-C006-48B2-A4D7-E5549B3D8CD4}"/>
    </a:ext>
  </a:extLst>
</a:theme>
</file>

<file path=ppt/theme/theme3.xml><?xml version="1.0" encoding="utf-8"?>
<a:theme xmlns:a="http://schemas.openxmlformats.org/drawingml/2006/main" name="Параллакс">
  <a:themeElements>
    <a:clrScheme name="Другая 4">
      <a:dk1>
        <a:sysClr val="windowText" lastClr="000000"/>
      </a:dk1>
      <a:lt1>
        <a:sysClr val="window" lastClr="FFFFFF"/>
      </a:lt1>
      <a:dk2>
        <a:srgbClr val="212121"/>
      </a:dk2>
      <a:lt2>
        <a:srgbClr val="F2F2F2"/>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Параллакс">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Параллакс">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xmlns="" name="Parallax" id="{3388167B-A2EB-4685-9635-1831D9AEF8C4}" vid="{4F7A876A-7598-49CA-AFC8-8EDA2551E4A7}"/>
    </a:ext>
  </a:extLst>
</a:theme>
</file>

<file path=ppt/theme/theme4.xml><?xml version="1.0" encoding="utf-8"?>
<a:theme xmlns:a="http://schemas.openxmlformats.org/drawingml/2006/main" name="Аспект">
  <a:themeElements>
    <a:clrScheme name="Другая 6">
      <a:dk1>
        <a:sysClr val="windowText" lastClr="000000"/>
      </a:dk1>
      <a:lt1>
        <a:sysClr val="window" lastClr="FFFFFF"/>
      </a:lt1>
      <a:dk2>
        <a:srgbClr val="2C3C43"/>
      </a:dk2>
      <a:lt2>
        <a:srgbClr val="EBEBEB"/>
      </a:lt2>
      <a:accent1>
        <a:srgbClr val="7F7F7F"/>
      </a:accent1>
      <a:accent2>
        <a:srgbClr val="6E91A0"/>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TM04033919[[fn=Контур]]</Template>
  <TotalTime>29</TotalTime>
  <Words>2209</Words>
  <Application>Microsoft Office PowerPoint</Application>
  <PresentationFormat>Произвольный</PresentationFormat>
  <Paragraphs>194</Paragraphs>
  <Slides>17</Slides>
  <Notes>0</Notes>
  <HiddenSlides>0</HiddenSlides>
  <MMClips>0</MMClips>
  <ScaleCrop>false</ScaleCrop>
  <HeadingPairs>
    <vt:vector size="4" baseType="variant">
      <vt:variant>
        <vt:lpstr>Тема</vt:lpstr>
      </vt:variant>
      <vt:variant>
        <vt:i4>4</vt:i4>
      </vt:variant>
      <vt:variant>
        <vt:lpstr>Заголовки слайдов</vt:lpstr>
      </vt:variant>
      <vt:variant>
        <vt:i4>17</vt:i4>
      </vt:variant>
    </vt:vector>
  </HeadingPairs>
  <TitlesOfParts>
    <vt:vector size="21" baseType="lpstr">
      <vt:lpstr>Контур</vt:lpstr>
      <vt:lpstr>Легкий дым</vt:lpstr>
      <vt:lpstr>Параллакс</vt:lpstr>
      <vt:lpstr>Аспект</vt:lpstr>
      <vt:lpstr>4-МАВЗУ. ФЕРМЕР ХЎЖАЛИГИНИНГ МОЛ-МУЛКИ ВА УНДАН ФОЙДАЛАНИШНИ БАҲОЛАШ.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4-МАВЗУ. ФЕРМЕР ХЎЖАЛИГИНИНГ МОЛ-МУЛКИ ВА УНДАН ФОЙДАЛАНИШНИ БАҲОЛАШ.</dc:title>
  <dc:creator>Админ</dc:creator>
  <cp:lastModifiedBy>User</cp:lastModifiedBy>
  <cp:revision>4</cp:revision>
  <dcterms:created xsi:type="dcterms:W3CDTF">2021-04-14T04:09:30Z</dcterms:created>
  <dcterms:modified xsi:type="dcterms:W3CDTF">2021-04-14T04:41:38Z</dcterms:modified>
</cp:coreProperties>
</file>