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33"/>
  </p:notesMasterIdLst>
  <p:sldIdLst>
    <p:sldId id="256" r:id="rId2"/>
    <p:sldId id="267" r:id="rId3"/>
    <p:sldId id="298" r:id="rId4"/>
    <p:sldId id="284" r:id="rId5"/>
    <p:sldId id="285" r:id="rId6"/>
    <p:sldId id="286" r:id="rId7"/>
    <p:sldId id="300" r:id="rId8"/>
    <p:sldId id="301" r:id="rId9"/>
    <p:sldId id="302" r:id="rId10"/>
    <p:sldId id="287" r:id="rId11"/>
    <p:sldId id="288" r:id="rId12"/>
    <p:sldId id="303" r:id="rId13"/>
    <p:sldId id="290" r:id="rId14"/>
    <p:sldId id="291" r:id="rId15"/>
    <p:sldId id="304" r:id="rId16"/>
    <p:sldId id="305" r:id="rId17"/>
    <p:sldId id="306" r:id="rId18"/>
    <p:sldId id="295" r:id="rId19"/>
    <p:sldId id="296" r:id="rId20"/>
    <p:sldId id="297" r:id="rId21"/>
    <p:sldId id="307" r:id="rId22"/>
    <p:sldId id="308" r:id="rId23"/>
    <p:sldId id="309" r:id="rId24"/>
    <p:sldId id="310" r:id="rId25"/>
    <p:sldId id="311" r:id="rId26"/>
    <p:sldId id="315" r:id="rId27"/>
    <p:sldId id="312" r:id="rId28"/>
    <p:sldId id="314" r:id="rId29"/>
    <p:sldId id="313" r:id="rId30"/>
    <p:sldId id="316" r:id="rId31"/>
    <p:sldId id="278" r:id="rId32"/>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1" d="100"/>
          <a:sy n="111" d="100"/>
        </p:scale>
        <p:origin x="-51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ru-RU" sz="2800" b="1" dirty="0" smtClean="0">
              <a:solidFill>
                <a:srgbClr val="FF0000"/>
              </a:solidFill>
              <a:latin typeface="Times New Roman" pitchFamily="18" charset="0"/>
              <a:cs typeface="Times New Roman" pitchFamily="18" charset="0"/>
            </a:rPr>
            <a:t>ДЕХҚОНЧИЛИК  ИШЛАБ ЧИҚАРИШИНИНГ БАЖАРАЛИШИНИ  БОҲОЛАШ</a:t>
          </a:r>
          <a:endParaRPr lang="ru-RU" sz="2000" b="1" i="0" baseline="0" dirty="0">
            <a:solidFill>
              <a:srgbClr val="FF0000"/>
            </a:solidFill>
            <a:latin typeface="Times New Roman" pitchFamily="18" charset="0"/>
            <a:cs typeface="Times New Roman" pitchFamily="18" charset="0"/>
          </a:endParaRPr>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r>
            <a:rPr lang="uz-Cyrl-UZ" dirty="0" smtClean="0">
              <a:solidFill>
                <a:srgbClr val="7030A0"/>
              </a:solidFill>
            </a:rPr>
            <a:t>Қишлоқ хўжалиги корхоналари ишлаб чиқариш дастурининг бажаралиши таҳлили ялпи ва товар маҳсулотини ишлаб чиқариш режаси бажарилишини кўриб чиқишдан бошланади. Қишлоқ хўжалиги корхоналарида ялпи маҳсулот деҳқончилик ва чорвачилик маҳсулотларидан такшил топган бўлиб, йил давомида ишлаб чиқарилган ялпи ижтимоий маҳсулот қисми ҳисобланади.</a:t>
          </a:r>
          <a:r>
            <a:rPr lang="en-US" b="0" i="0" baseline="0" dirty="0" smtClean="0">
              <a:solidFill>
                <a:srgbClr val="7030A0"/>
              </a:solidFill>
              <a:latin typeface="Times New Roman" pitchFamily="18" charset="0"/>
              <a:cs typeface="Times New Roman" pitchFamily="18" charset="0"/>
            </a:rPr>
            <a:t> </a:t>
          </a:r>
          <a:endParaRPr lang="en-US" b="0" i="0" baseline="0" dirty="0">
            <a:solidFill>
              <a:srgbClr val="7030A0"/>
            </a:solidFill>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12519" custLinFactNeighborX="-310" custLinFactNeighborY="6651"/>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LinFactNeighborX="349"/>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68967"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71542" custLinFactNeighborX="-349" custLinFactNeighborY="18250"/>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6B060297-CF03-45C4-A02A-E6B178F87268}" type="presOf" srcId="{1FB770D6-6D3D-4BDA-B37D-003A95AFFB76}" destId="{FA2D6034-5DA5-4ACE-8FF5-097F0D4D9339}" srcOrd="0" destOrd="0" presId="urn:microsoft.com/office/officeart/2005/8/layout/target3"/>
    <dgm:cxn modelId="{70A2445C-1D71-4466-BD34-D851705C94F2}" type="presOf" srcId="{5F7B290B-0835-462B-AB22-CF906C50844E}" destId="{CE38F55D-9632-4398-88C5-6A2CE40683F5}" srcOrd="0" destOrd="0" presId="urn:microsoft.com/office/officeart/2005/8/layout/target3"/>
    <dgm:cxn modelId="{4A0766B4-1E33-4AEA-B55A-E761777BFEF8}" type="presOf" srcId="{C7297ED8-6BF0-4598-80D5-3994A56B4926}" destId="{AE444D55-5B27-4671-8E7E-E6B49DF0616B}" srcOrd="1" destOrd="0" presId="urn:microsoft.com/office/officeart/2005/8/layout/target3"/>
    <dgm:cxn modelId="{C5F434D2-F2D6-40E0-A8D4-D059DB12ED80}" type="presOf" srcId="{C7297ED8-6BF0-4598-80D5-3994A56B4926}" destId="{8032EE7B-A9ED-49BF-8AF7-05ACDEBCBE57}" srcOrd="0" destOrd="0" presId="urn:microsoft.com/office/officeart/2005/8/layout/target3"/>
    <dgm:cxn modelId="{641E8E31-F59C-4D12-AE66-38A24104D377}" srcId="{5F7B290B-0835-462B-AB22-CF906C50844E}" destId="{C7297ED8-6BF0-4598-80D5-3994A56B4926}" srcOrd="1" destOrd="0" parTransId="{057A35E2-1644-4111-956A-267EAF9A47A7}" sibTransId="{2C833B0E-17E6-4536-8E27-05CB50EC0C41}"/>
    <dgm:cxn modelId="{9F648E72-BEBC-4FB9-83AD-0073DB41F99D}" srcId="{5F7B290B-0835-462B-AB22-CF906C50844E}" destId="{1FB770D6-6D3D-4BDA-B37D-003A95AFFB76}" srcOrd="0" destOrd="0" parTransId="{817A6619-84CE-4142-9FF1-70F84E9DFD3B}" sibTransId="{4FDC25D4-9811-4454-9D5B-71F1A1193878}"/>
    <dgm:cxn modelId="{FF6A5EFF-3F20-40EA-AB08-3BB23742CAF0}" type="presOf" srcId="{1FB770D6-6D3D-4BDA-B37D-003A95AFFB76}" destId="{578AA506-A0A3-4CE0-B722-3EE68EE2B497}" srcOrd="1" destOrd="0" presId="urn:microsoft.com/office/officeart/2005/8/layout/target3"/>
    <dgm:cxn modelId="{87FDDAF3-9402-43FE-86E7-517C1AD751A3}" type="presParOf" srcId="{CE38F55D-9632-4398-88C5-6A2CE40683F5}" destId="{E6182770-FA28-493E-81EB-DDCE90DC0A66}" srcOrd="0" destOrd="0" presId="urn:microsoft.com/office/officeart/2005/8/layout/target3"/>
    <dgm:cxn modelId="{C926AE96-0B5C-4B90-A194-9435C7C5D275}" type="presParOf" srcId="{CE38F55D-9632-4398-88C5-6A2CE40683F5}" destId="{EB6B02C8-72E2-4CB7-A49D-44D8718A1A6B}" srcOrd="1" destOrd="0" presId="urn:microsoft.com/office/officeart/2005/8/layout/target3"/>
    <dgm:cxn modelId="{1D22586C-B015-42CA-9E72-A5A8C7F3E0DE}" type="presParOf" srcId="{CE38F55D-9632-4398-88C5-6A2CE40683F5}" destId="{FA2D6034-5DA5-4ACE-8FF5-097F0D4D9339}" srcOrd="2" destOrd="0" presId="urn:microsoft.com/office/officeart/2005/8/layout/target3"/>
    <dgm:cxn modelId="{FD97DAF5-852F-47B2-BEB2-250651DD6CB1}" type="presParOf" srcId="{CE38F55D-9632-4398-88C5-6A2CE40683F5}" destId="{A628F69A-D98E-4EE7-B743-CF452AD67D88}" srcOrd="3" destOrd="0" presId="urn:microsoft.com/office/officeart/2005/8/layout/target3"/>
    <dgm:cxn modelId="{4E7C9C76-DB64-4A40-A224-DF49CCAAF829}" type="presParOf" srcId="{CE38F55D-9632-4398-88C5-6A2CE40683F5}" destId="{79B76FF2-F9E4-479C-AAF6-B7D07FBC76DD}" srcOrd="4" destOrd="0" presId="urn:microsoft.com/office/officeart/2005/8/layout/target3"/>
    <dgm:cxn modelId="{A17A2A09-FE80-4A00-9142-616B9A6A6923}" type="presParOf" srcId="{CE38F55D-9632-4398-88C5-6A2CE40683F5}" destId="{8032EE7B-A9ED-49BF-8AF7-05ACDEBCBE57}" srcOrd="5" destOrd="0" presId="urn:microsoft.com/office/officeart/2005/8/layout/target3"/>
    <dgm:cxn modelId="{1184C93F-AC73-4249-9975-0C46BA72B7F5}" type="presParOf" srcId="{CE38F55D-9632-4398-88C5-6A2CE40683F5}" destId="{578AA506-A0A3-4CE0-B722-3EE68EE2B497}" srcOrd="6" destOrd="0" presId="urn:microsoft.com/office/officeart/2005/8/layout/target3"/>
    <dgm:cxn modelId="{24E84E3E-B60B-42F9-9120-1E7162C7BFBE}" type="presParOf" srcId="{CE38F55D-9632-4398-88C5-6A2CE40683F5}" destId="{AE444D55-5B27-4671-8E7E-E6B49DF0616B}"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2A5BAF-23C5-4493-9ECC-9AE962A968FB}"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ru-RU"/>
        </a:p>
      </dgm:t>
    </dgm:pt>
    <dgm:pt modelId="{58446A08-C445-4630-8DB8-5960BEA54297}">
      <dgm:prSet custT="1"/>
      <dgm:spPr>
        <a:solidFill>
          <a:srgbClr val="FFFF00"/>
        </a:solidFill>
        <a:ln>
          <a:solidFill>
            <a:srgbClr val="FF0000"/>
          </a:solidFill>
        </a:ln>
      </dgm:spPr>
      <dgm:t>
        <a:bodyPr/>
        <a:lstStyle/>
        <a:p>
          <a:pPr rtl="0"/>
          <a:r>
            <a:rPr lang="uz-Cyrl-UZ" sz="4000" b="1" dirty="0" smtClean="0">
              <a:solidFill>
                <a:srgbClr val="FF0000"/>
              </a:solidFill>
              <a:latin typeface="Times New Roman" pitchFamily="18" charset="0"/>
              <a:cs typeface="Times New Roman" pitchFamily="18" charset="0"/>
            </a:rPr>
            <a:t>ЯЛПИ МАҲСУЛОТГА ҚУЙИДАГИЛАР КИРАДИ</a:t>
          </a:r>
          <a:r>
            <a:rPr lang="uz-Cyrl-UZ" sz="2100" b="1" dirty="0" smtClean="0">
              <a:solidFill>
                <a:srgbClr val="FF0000"/>
              </a:solidFill>
              <a:latin typeface="Times New Roman" pitchFamily="18" charset="0"/>
              <a:cs typeface="Times New Roman" pitchFamily="18" charset="0"/>
            </a:rPr>
            <a:t>:</a:t>
          </a:r>
          <a:endParaRPr lang="ru-RU" sz="2100" b="1" dirty="0">
            <a:solidFill>
              <a:srgbClr val="FF0000"/>
            </a:solidFill>
            <a:latin typeface="Times New Roman" pitchFamily="18" charset="0"/>
            <a:cs typeface="Times New Roman" pitchFamily="18" charset="0"/>
          </a:endParaRPr>
        </a:p>
      </dgm:t>
    </dgm:pt>
    <dgm:pt modelId="{4AE24970-8BC2-4169-996A-59068B5BF4FB}" type="parTrans" cxnId="{3A764323-7F72-41EB-957E-063EFDEA7CBE}">
      <dgm:prSet/>
      <dgm:spPr/>
      <dgm:t>
        <a:bodyPr/>
        <a:lstStyle/>
        <a:p>
          <a:endParaRPr lang="ru-RU"/>
        </a:p>
      </dgm:t>
    </dgm:pt>
    <dgm:pt modelId="{6353C720-21E8-40E1-BE45-729DF7943EB4}" type="sibTrans" cxnId="{3A764323-7F72-41EB-957E-063EFDEA7CBE}">
      <dgm:prSet/>
      <dgm:spPr/>
      <dgm:t>
        <a:bodyPr/>
        <a:lstStyle/>
        <a:p>
          <a:endParaRPr lang="ru-RU"/>
        </a:p>
      </dgm:t>
    </dgm:pt>
    <dgm:pt modelId="{2FA17DEA-6FF3-4DEE-85BB-A4991BA96405}">
      <dgm:prSet/>
      <dgm:spPr>
        <a:solidFill>
          <a:srgbClr val="FFFF00"/>
        </a:solidFill>
        <a:ln>
          <a:solidFill>
            <a:srgbClr val="FF0000"/>
          </a:solidFill>
        </a:ln>
      </dgm:spPr>
      <dgm:t>
        <a:bodyPr/>
        <a:lstStyle/>
        <a:p>
          <a:pPr rtl="0"/>
          <a:r>
            <a:rPr lang="uz-Cyrl-UZ" b="1" dirty="0" smtClean="0">
              <a:solidFill>
                <a:srgbClr val="FF0000"/>
              </a:solidFill>
              <a:latin typeface="Times New Roman" pitchFamily="18" charset="0"/>
              <a:cs typeface="Times New Roman" pitchFamily="18" charset="0"/>
            </a:rPr>
            <a:t>Деҳқончилик бўйича: </a:t>
          </a:r>
          <a:r>
            <a:rPr lang="uz-Cyrl-UZ" dirty="0" smtClean="0">
              <a:solidFill>
                <a:srgbClr val="7030A0"/>
              </a:solidFill>
              <a:latin typeface="Times New Roman" pitchFamily="18" charset="0"/>
              <a:cs typeface="Times New Roman" pitchFamily="18" charset="0"/>
            </a:rPr>
            <a:t>шу йилнинг ҳосилидан олинган хом маҳсулотлар қиймати, янги кўп йиллик ниҳолларни етиштириш қиймати ва тугалланмаган ишлаб чиқариш қийматининг ўзгариши;</a:t>
          </a:r>
          <a:endParaRPr lang="ru-RU" dirty="0">
            <a:solidFill>
              <a:srgbClr val="7030A0"/>
            </a:solidFill>
            <a:latin typeface="Times New Roman" pitchFamily="18" charset="0"/>
            <a:cs typeface="Times New Roman" pitchFamily="18" charset="0"/>
          </a:endParaRPr>
        </a:p>
      </dgm:t>
    </dgm:pt>
    <dgm:pt modelId="{58A4FDA8-3D0A-49FB-AFEB-B323B3AF3A14}" type="parTrans" cxnId="{C821FBD1-DD32-417A-89A1-837464775801}">
      <dgm:prSet/>
      <dgm:spPr/>
      <dgm:t>
        <a:bodyPr/>
        <a:lstStyle/>
        <a:p>
          <a:endParaRPr lang="ru-RU"/>
        </a:p>
      </dgm:t>
    </dgm:pt>
    <dgm:pt modelId="{E6B3E213-DC3A-4FDD-AAFB-0876563E0709}" type="sibTrans" cxnId="{C821FBD1-DD32-417A-89A1-837464775801}">
      <dgm:prSet/>
      <dgm:spPr/>
      <dgm:t>
        <a:bodyPr/>
        <a:lstStyle/>
        <a:p>
          <a:endParaRPr lang="ru-RU"/>
        </a:p>
      </dgm:t>
    </dgm:pt>
    <dgm:pt modelId="{ABB632B8-9224-4896-B8A7-1FEA417C9646}">
      <dgm:prSet/>
      <dgm:spPr>
        <a:solidFill>
          <a:srgbClr val="FFFF00"/>
        </a:solidFill>
        <a:ln>
          <a:solidFill>
            <a:srgbClr val="FF0000"/>
          </a:solidFill>
        </a:ln>
      </dgm:spPr>
      <dgm:t>
        <a:bodyPr/>
        <a:lstStyle/>
        <a:p>
          <a:pPr rtl="0"/>
          <a:r>
            <a:rPr lang="uz-Cyrl-UZ" b="1" dirty="0" smtClean="0">
              <a:solidFill>
                <a:srgbClr val="FF0000"/>
              </a:solidFill>
              <a:latin typeface="Times New Roman" pitchFamily="18" charset="0"/>
              <a:cs typeface="Times New Roman" pitchFamily="18" charset="0"/>
            </a:rPr>
            <a:t>Чорвачилик бўйича: </a:t>
          </a:r>
          <a:r>
            <a:rPr lang="uz-Cyrl-UZ" dirty="0" smtClean="0">
              <a:solidFill>
                <a:srgbClr val="7030A0"/>
              </a:solidFill>
              <a:latin typeface="Times New Roman" pitchFamily="18" charset="0"/>
              <a:cs typeface="Times New Roman" pitchFamily="18" charset="0"/>
            </a:rPr>
            <a:t>чорвани етиштириш ва ундан фойдааланиш натижасида олинган хом маҳсулотлар қиймати (сут, жун, тухум, асал ва ҳ.), чорва, парранда ва бошқа қишлоқ хўжалиги ҳайвонларини етиштириш қиймати (янги туғилган ва қўшилган вазн қиймати). Ялпи маҳсулот жорий ва солиштирма нархларда аниқланади.</a:t>
          </a:r>
          <a:endParaRPr lang="ru-RU" dirty="0">
            <a:solidFill>
              <a:srgbClr val="7030A0"/>
            </a:solidFill>
            <a:latin typeface="Times New Roman" pitchFamily="18" charset="0"/>
            <a:cs typeface="Times New Roman" pitchFamily="18" charset="0"/>
          </a:endParaRPr>
        </a:p>
      </dgm:t>
    </dgm:pt>
    <dgm:pt modelId="{25A7A894-3032-4E19-81DD-DA603B345D46}" type="parTrans" cxnId="{AECFA668-AC0B-48A2-8900-B3215C396AE9}">
      <dgm:prSet/>
      <dgm:spPr/>
      <dgm:t>
        <a:bodyPr/>
        <a:lstStyle/>
        <a:p>
          <a:endParaRPr lang="ru-RU"/>
        </a:p>
      </dgm:t>
    </dgm:pt>
    <dgm:pt modelId="{0798E953-9BA7-4F43-B270-066FF3ECA849}" type="sibTrans" cxnId="{AECFA668-AC0B-48A2-8900-B3215C396AE9}">
      <dgm:prSet/>
      <dgm:spPr/>
      <dgm:t>
        <a:bodyPr/>
        <a:lstStyle/>
        <a:p>
          <a:endParaRPr lang="ru-RU"/>
        </a:p>
      </dgm:t>
    </dgm:pt>
    <dgm:pt modelId="{8FD04814-ACD1-47A2-95AC-F55AB35E69F5}" type="pres">
      <dgm:prSet presAssocID="{4B2A5BAF-23C5-4493-9ECC-9AE962A968FB}" presName="Name0" presStyleCnt="0">
        <dgm:presLayoutVars>
          <dgm:dir/>
          <dgm:animLvl val="lvl"/>
          <dgm:resizeHandles val="exact"/>
        </dgm:presLayoutVars>
      </dgm:prSet>
      <dgm:spPr/>
      <dgm:t>
        <a:bodyPr/>
        <a:lstStyle/>
        <a:p>
          <a:endParaRPr lang="ru-RU"/>
        </a:p>
      </dgm:t>
    </dgm:pt>
    <dgm:pt modelId="{80BFF339-C188-4339-B26E-F4DDAB27673C}" type="pres">
      <dgm:prSet presAssocID="{ABB632B8-9224-4896-B8A7-1FEA417C9646}" presName="boxAndChildren" presStyleCnt="0"/>
      <dgm:spPr/>
    </dgm:pt>
    <dgm:pt modelId="{B3B24501-CDE6-4094-8E37-5C320DD059D1}" type="pres">
      <dgm:prSet presAssocID="{ABB632B8-9224-4896-B8A7-1FEA417C9646}" presName="parentTextBox" presStyleLbl="node1" presStyleIdx="0" presStyleCnt="3" custScaleY="187631"/>
      <dgm:spPr/>
      <dgm:t>
        <a:bodyPr/>
        <a:lstStyle/>
        <a:p>
          <a:endParaRPr lang="ru-RU"/>
        </a:p>
      </dgm:t>
    </dgm:pt>
    <dgm:pt modelId="{7A914D58-FA4C-4F9E-92A1-86001356A4E3}" type="pres">
      <dgm:prSet presAssocID="{E6B3E213-DC3A-4FDD-AAFB-0876563E0709}" presName="sp" presStyleCnt="0"/>
      <dgm:spPr/>
    </dgm:pt>
    <dgm:pt modelId="{AEA9EB1F-4DA0-4FAF-9F2C-2673EDCB2DDE}" type="pres">
      <dgm:prSet presAssocID="{2FA17DEA-6FF3-4DEE-85BB-A4991BA96405}" presName="arrowAndChildren" presStyleCnt="0"/>
      <dgm:spPr/>
    </dgm:pt>
    <dgm:pt modelId="{9A530715-C562-4FB9-A8E0-00873941A728}" type="pres">
      <dgm:prSet presAssocID="{2FA17DEA-6FF3-4DEE-85BB-A4991BA96405}" presName="parentTextArrow" presStyleLbl="node1" presStyleIdx="1" presStyleCnt="3"/>
      <dgm:spPr/>
      <dgm:t>
        <a:bodyPr/>
        <a:lstStyle/>
        <a:p>
          <a:endParaRPr lang="ru-RU"/>
        </a:p>
      </dgm:t>
    </dgm:pt>
    <dgm:pt modelId="{FBAAE714-0D1F-438A-8083-8E9C11681331}" type="pres">
      <dgm:prSet presAssocID="{6353C720-21E8-40E1-BE45-729DF7943EB4}" presName="sp" presStyleCnt="0"/>
      <dgm:spPr/>
    </dgm:pt>
    <dgm:pt modelId="{D289702D-C98A-43A9-A1B2-1DA34B7A8E78}" type="pres">
      <dgm:prSet presAssocID="{58446A08-C445-4630-8DB8-5960BEA54297}" presName="arrowAndChildren" presStyleCnt="0"/>
      <dgm:spPr/>
    </dgm:pt>
    <dgm:pt modelId="{5B0DDFD7-BE9E-4F1B-B26F-007FCF5E2CFB}" type="pres">
      <dgm:prSet presAssocID="{58446A08-C445-4630-8DB8-5960BEA54297}" presName="parentTextArrow" presStyleLbl="node1" presStyleIdx="2" presStyleCnt="3"/>
      <dgm:spPr/>
      <dgm:t>
        <a:bodyPr/>
        <a:lstStyle/>
        <a:p>
          <a:endParaRPr lang="ru-RU"/>
        </a:p>
      </dgm:t>
    </dgm:pt>
  </dgm:ptLst>
  <dgm:cxnLst>
    <dgm:cxn modelId="{C821FBD1-DD32-417A-89A1-837464775801}" srcId="{4B2A5BAF-23C5-4493-9ECC-9AE962A968FB}" destId="{2FA17DEA-6FF3-4DEE-85BB-A4991BA96405}" srcOrd="1" destOrd="0" parTransId="{58A4FDA8-3D0A-49FB-AFEB-B323B3AF3A14}" sibTransId="{E6B3E213-DC3A-4FDD-AAFB-0876563E0709}"/>
    <dgm:cxn modelId="{EA632E70-EAE6-4630-817D-EBD06088D6E9}" type="presOf" srcId="{ABB632B8-9224-4896-B8A7-1FEA417C9646}" destId="{B3B24501-CDE6-4094-8E37-5C320DD059D1}" srcOrd="0" destOrd="0" presId="urn:microsoft.com/office/officeart/2005/8/layout/process4"/>
    <dgm:cxn modelId="{31849F97-E23A-472D-955E-2F2FAE0932F0}" type="presOf" srcId="{58446A08-C445-4630-8DB8-5960BEA54297}" destId="{5B0DDFD7-BE9E-4F1B-B26F-007FCF5E2CFB}" srcOrd="0" destOrd="0" presId="urn:microsoft.com/office/officeart/2005/8/layout/process4"/>
    <dgm:cxn modelId="{132F5774-EC00-485C-9398-C41108F1FEF3}" type="presOf" srcId="{2FA17DEA-6FF3-4DEE-85BB-A4991BA96405}" destId="{9A530715-C562-4FB9-A8E0-00873941A728}" srcOrd="0" destOrd="0" presId="urn:microsoft.com/office/officeart/2005/8/layout/process4"/>
    <dgm:cxn modelId="{AECFA668-AC0B-48A2-8900-B3215C396AE9}" srcId="{4B2A5BAF-23C5-4493-9ECC-9AE962A968FB}" destId="{ABB632B8-9224-4896-B8A7-1FEA417C9646}" srcOrd="2" destOrd="0" parTransId="{25A7A894-3032-4E19-81DD-DA603B345D46}" sibTransId="{0798E953-9BA7-4F43-B270-066FF3ECA849}"/>
    <dgm:cxn modelId="{D8715BF5-7C0E-49E7-BFFA-8AA6FB4BAB29}" type="presOf" srcId="{4B2A5BAF-23C5-4493-9ECC-9AE962A968FB}" destId="{8FD04814-ACD1-47A2-95AC-F55AB35E69F5}" srcOrd="0" destOrd="0" presId="urn:microsoft.com/office/officeart/2005/8/layout/process4"/>
    <dgm:cxn modelId="{3A764323-7F72-41EB-957E-063EFDEA7CBE}" srcId="{4B2A5BAF-23C5-4493-9ECC-9AE962A968FB}" destId="{58446A08-C445-4630-8DB8-5960BEA54297}" srcOrd="0" destOrd="0" parTransId="{4AE24970-8BC2-4169-996A-59068B5BF4FB}" sibTransId="{6353C720-21E8-40E1-BE45-729DF7943EB4}"/>
    <dgm:cxn modelId="{40902B2D-D2BB-4C60-9701-F16D56DF651F}" type="presParOf" srcId="{8FD04814-ACD1-47A2-95AC-F55AB35E69F5}" destId="{80BFF339-C188-4339-B26E-F4DDAB27673C}" srcOrd="0" destOrd="0" presId="urn:microsoft.com/office/officeart/2005/8/layout/process4"/>
    <dgm:cxn modelId="{3AA7FC99-58E5-4C87-858E-6522B45468F7}" type="presParOf" srcId="{80BFF339-C188-4339-B26E-F4DDAB27673C}" destId="{B3B24501-CDE6-4094-8E37-5C320DD059D1}" srcOrd="0" destOrd="0" presId="urn:microsoft.com/office/officeart/2005/8/layout/process4"/>
    <dgm:cxn modelId="{38247424-FF52-409D-85DA-CB0B10EB8921}" type="presParOf" srcId="{8FD04814-ACD1-47A2-95AC-F55AB35E69F5}" destId="{7A914D58-FA4C-4F9E-92A1-86001356A4E3}" srcOrd="1" destOrd="0" presId="urn:microsoft.com/office/officeart/2005/8/layout/process4"/>
    <dgm:cxn modelId="{B59A55BD-7A87-44FF-900C-7FDA34A30655}" type="presParOf" srcId="{8FD04814-ACD1-47A2-95AC-F55AB35E69F5}" destId="{AEA9EB1F-4DA0-4FAF-9F2C-2673EDCB2DDE}" srcOrd="2" destOrd="0" presId="urn:microsoft.com/office/officeart/2005/8/layout/process4"/>
    <dgm:cxn modelId="{2AE7CB6B-CFAE-4B18-8B5B-68FCDAE094AF}" type="presParOf" srcId="{AEA9EB1F-4DA0-4FAF-9F2C-2673EDCB2DDE}" destId="{9A530715-C562-4FB9-A8E0-00873941A728}" srcOrd="0" destOrd="0" presId="urn:microsoft.com/office/officeart/2005/8/layout/process4"/>
    <dgm:cxn modelId="{16AADBBE-8BD1-4C78-AFB9-B7BC105D1B9D}" type="presParOf" srcId="{8FD04814-ACD1-47A2-95AC-F55AB35E69F5}" destId="{FBAAE714-0D1F-438A-8083-8E9C11681331}" srcOrd="3" destOrd="0" presId="urn:microsoft.com/office/officeart/2005/8/layout/process4"/>
    <dgm:cxn modelId="{99448220-A77F-440D-B2B2-CE268CFD78A7}" type="presParOf" srcId="{8FD04814-ACD1-47A2-95AC-F55AB35E69F5}" destId="{D289702D-C98A-43A9-A1B2-1DA34B7A8E78}" srcOrd="4" destOrd="0" presId="urn:microsoft.com/office/officeart/2005/8/layout/process4"/>
    <dgm:cxn modelId="{FD74F37A-54B4-42ED-907A-FB5D796BCC64}" type="presParOf" srcId="{D289702D-C98A-43A9-A1B2-1DA34B7A8E78}" destId="{5B0DDFD7-BE9E-4F1B-B26F-007FCF5E2CFB}" srcOrd="0" destOrd="0" presId="urn:microsoft.com/office/officeart/2005/8/layout/process4"/>
  </dgm:cxnLst>
  <dgm:bg>
    <a:solidFill>
      <a:srgbClr val="00B0F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1347C0C-2D48-4E2E-B7AB-D6D2A66D8BF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ru-RU"/>
        </a:p>
      </dgm:t>
    </dgm:pt>
    <dgm:pt modelId="{96900D70-3B7D-47D8-84E4-C99FB13FDBEA}">
      <dgm:prSet/>
      <dgm:spPr>
        <a:solidFill>
          <a:srgbClr val="FFFF00">
            <a:alpha val="50000"/>
          </a:srgbClr>
        </a:solidFill>
        <a:ln>
          <a:solidFill>
            <a:srgbClr val="00B050"/>
          </a:solidFill>
        </a:ln>
      </dgm:spPr>
      <dgm:t>
        <a:bodyPr/>
        <a:lstStyle/>
        <a:p>
          <a:pPr rtl="0"/>
          <a:r>
            <a:rPr lang="uz-Cyrl-UZ" b="1" dirty="0" smtClean="0">
              <a:latin typeface="Times New Roman" pitchFamily="18" charset="0"/>
              <a:cs typeface="Times New Roman" pitchFamily="18" charset="0"/>
            </a:rPr>
            <a:t>Товар маҳсулот </a:t>
          </a:r>
          <a:r>
            <a:rPr lang="uz-Cyrl-UZ" dirty="0" smtClean="0">
              <a:latin typeface="Times New Roman" pitchFamily="18" charset="0"/>
              <a:cs typeface="Times New Roman" pitchFamily="18" charset="0"/>
            </a:rPr>
            <a:t>– давлатга топшириш, ходимларга берилган ва ялпи маҳсулотга кирувчи ҳ.</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Товар маҳсулоти деганда ишлаб чиқарилмаган ва хўжалик чегарасидан чиқмаган маҳсулот тушунилади.</a:t>
          </a:r>
          <a:endParaRPr lang="en-US" b="0" i="0" baseline="0" dirty="0">
            <a:latin typeface="Times New Roman" pitchFamily="18" charset="0"/>
            <a:cs typeface="Times New Roman" pitchFamily="18" charset="0"/>
          </a:endParaRPr>
        </a:p>
      </dgm:t>
    </dgm:pt>
    <dgm:pt modelId="{32A3FB74-1DF8-4344-93CF-8AB11EAE6653}" type="parTrans" cxnId="{3230E80A-7A2F-4BF8-A3B9-17CB3736AE38}">
      <dgm:prSet/>
      <dgm:spPr/>
      <dgm:t>
        <a:bodyPr/>
        <a:lstStyle/>
        <a:p>
          <a:endParaRPr lang="ru-RU"/>
        </a:p>
      </dgm:t>
    </dgm:pt>
    <dgm:pt modelId="{5B5E3B9F-0562-4F4E-86ED-1686A98CA231}" type="sibTrans" cxnId="{3230E80A-7A2F-4BF8-A3B9-17CB3736AE38}">
      <dgm:prSet/>
      <dgm:spPr/>
      <dgm:t>
        <a:bodyPr/>
        <a:lstStyle/>
        <a:p>
          <a:endParaRPr lang="ru-RU"/>
        </a:p>
      </dgm:t>
    </dgm:pt>
    <dgm:pt modelId="{8F2B2222-7914-479B-95D0-67EAFE9661CE}" type="pres">
      <dgm:prSet presAssocID="{F1347C0C-2D48-4E2E-B7AB-D6D2A66D8BFF}" presName="compositeShape" presStyleCnt="0">
        <dgm:presLayoutVars>
          <dgm:chMax val="7"/>
          <dgm:dir/>
          <dgm:resizeHandles val="exact"/>
        </dgm:presLayoutVars>
      </dgm:prSet>
      <dgm:spPr/>
      <dgm:t>
        <a:bodyPr/>
        <a:lstStyle/>
        <a:p>
          <a:endParaRPr lang="ru-RU"/>
        </a:p>
      </dgm:t>
    </dgm:pt>
    <dgm:pt modelId="{FDF46E56-0536-4BB6-A50C-E9F435DF444B}" type="pres">
      <dgm:prSet presAssocID="{96900D70-3B7D-47D8-84E4-C99FB13FDBEA}" presName="circ1TxSh" presStyleLbl="vennNode1" presStyleIdx="0" presStyleCnt="1" custScaleX="205825" custLinFactNeighborX="11439" custLinFactNeighborY="369"/>
      <dgm:spPr/>
      <dgm:t>
        <a:bodyPr/>
        <a:lstStyle/>
        <a:p>
          <a:endParaRPr lang="ru-RU"/>
        </a:p>
      </dgm:t>
    </dgm:pt>
  </dgm:ptLst>
  <dgm:cxnLst>
    <dgm:cxn modelId="{4EBFF867-55E8-4D66-A559-C68A37E03DC7}" type="presOf" srcId="{96900D70-3B7D-47D8-84E4-C99FB13FDBEA}" destId="{FDF46E56-0536-4BB6-A50C-E9F435DF444B}" srcOrd="0" destOrd="0" presId="urn:microsoft.com/office/officeart/2005/8/layout/venn1"/>
    <dgm:cxn modelId="{3230E80A-7A2F-4BF8-A3B9-17CB3736AE38}" srcId="{F1347C0C-2D48-4E2E-B7AB-D6D2A66D8BFF}" destId="{96900D70-3B7D-47D8-84E4-C99FB13FDBEA}" srcOrd="0" destOrd="0" parTransId="{32A3FB74-1DF8-4344-93CF-8AB11EAE6653}" sibTransId="{5B5E3B9F-0562-4F4E-86ED-1686A98CA231}"/>
    <dgm:cxn modelId="{4C6EFD23-F8C6-47FE-ABAC-D263BA8738BF}" type="presOf" srcId="{F1347C0C-2D48-4E2E-B7AB-D6D2A66D8BFF}" destId="{8F2B2222-7914-479B-95D0-67EAFE9661CE}" srcOrd="0" destOrd="0" presId="urn:microsoft.com/office/officeart/2005/8/layout/venn1"/>
    <dgm:cxn modelId="{F0DD35C4-0A4D-4C0B-BC45-8895DBB3719F}" type="presParOf" srcId="{8F2B2222-7914-479B-95D0-67EAFE9661CE}" destId="{FDF46E56-0536-4BB6-A50C-E9F435DF444B}"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EBB7FF0-A0ED-494A-A0E8-8B5052D455A2}"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ru-RU"/>
        </a:p>
      </dgm:t>
    </dgm:pt>
    <dgm:pt modelId="{0B0F1F34-A6EB-4BA9-B391-7B35646F40AE}">
      <dgm:prSet/>
      <dgm:spPr>
        <a:solidFill>
          <a:schemeClr val="bg1">
            <a:alpha val="90000"/>
          </a:schemeClr>
        </a:solidFill>
        <a:ln>
          <a:solidFill>
            <a:srgbClr val="7030A0"/>
          </a:solidFill>
        </a:ln>
      </dgm:spPr>
      <dgm:t>
        <a:bodyPr/>
        <a:lstStyle/>
        <a:p>
          <a:pPr rtl="0"/>
          <a:r>
            <a:rPr lang="uz-Cyrl-UZ" dirty="0" smtClean="0">
              <a:latin typeface="Times New Roman" pitchFamily="18" charset="0"/>
              <a:cs typeface="Times New Roman" pitchFamily="18" charset="0"/>
            </a:rPr>
            <a:t>Халқ хўжалигининг бошқа тармоқларидан фарқли ўлароқ, қишлоқ хўжалиги маҳсулотининг салмоқли қисми товар эмас, сабаби у хўжаликда ички истеъмол учун қолади.</a:t>
          </a:r>
          <a:endParaRPr lang="ru-RU" b="0" i="0" baseline="0" dirty="0">
            <a:solidFill>
              <a:schemeClr val="bg1"/>
            </a:solidFill>
            <a:latin typeface="Times New Roman" pitchFamily="18" charset="0"/>
            <a:cs typeface="Times New Roman" pitchFamily="18" charset="0"/>
          </a:endParaRPr>
        </a:p>
      </dgm:t>
    </dgm:pt>
    <dgm:pt modelId="{B6D64BE9-1051-4597-BC99-5DB845A3C54E}" type="parTrans" cxnId="{D3D292A6-521E-4649-956D-69208056D2DD}">
      <dgm:prSet/>
      <dgm:spPr/>
      <dgm:t>
        <a:bodyPr/>
        <a:lstStyle/>
        <a:p>
          <a:endParaRPr lang="ru-RU"/>
        </a:p>
      </dgm:t>
    </dgm:pt>
    <dgm:pt modelId="{3B8325C4-8DEE-4C8A-88B7-2D94533055BE}" type="sibTrans" cxnId="{D3D292A6-521E-4649-956D-69208056D2DD}">
      <dgm:prSet/>
      <dgm:spPr/>
      <dgm:t>
        <a:bodyPr/>
        <a:lstStyle/>
        <a:p>
          <a:endParaRPr lang="ru-RU"/>
        </a:p>
      </dgm:t>
    </dgm:pt>
    <dgm:pt modelId="{92C7A2A0-4997-4C2B-9771-15C7401FC8BA}">
      <dgm:prSet/>
      <dgm:spPr>
        <a:ln>
          <a:solidFill>
            <a:srgbClr val="7030A0"/>
          </a:solidFill>
        </a:ln>
        <a:scene3d>
          <a:camera prst="orthographicFront"/>
          <a:lightRig rig="threePt" dir="t"/>
        </a:scene3d>
        <a:sp3d>
          <a:bevelT prst="relaxedInset"/>
        </a:sp3d>
      </dgm:spPr>
      <dgm:t>
        <a:bodyPr/>
        <a:lstStyle/>
        <a:p>
          <a:pPr rtl="0"/>
          <a:r>
            <a:rPr lang="uz-Cyrl-UZ" dirty="0" smtClean="0">
              <a:latin typeface="Times New Roman" pitchFamily="18" charset="0"/>
              <a:cs typeface="Times New Roman" pitchFamily="18" charset="0"/>
            </a:rPr>
            <a:t>Товар маҳсулотларига давлатга топширилган, ходимларга берилган ва бошқа йўллар билан сотилган, воситачиликка топширилган маҳсулотлар киради. Шунинг учун таҳлил қилишда нафақат маҳсулот сотилиши режасининг бажарилишини, балки ишлаб чиқаришнинг товарлик даражасини ўрганиш лозим.</a:t>
          </a:r>
          <a:endParaRPr lang="en-US" b="0" i="0" baseline="0" dirty="0">
            <a:latin typeface="Times New Roman" pitchFamily="18" charset="0"/>
            <a:cs typeface="Times New Roman" pitchFamily="18" charset="0"/>
          </a:endParaRPr>
        </a:p>
      </dgm:t>
    </dgm:pt>
    <dgm:pt modelId="{8B0CB430-9C99-423D-8DC7-DF85FD375AA7}" type="parTrans" cxnId="{C29A7313-736D-49A8-B289-A3C4028C1D4E}">
      <dgm:prSet/>
      <dgm:spPr/>
      <dgm:t>
        <a:bodyPr/>
        <a:lstStyle/>
        <a:p>
          <a:endParaRPr lang="ru-RU"/>
        </a:p>
      </dgm:t>
    </dgm:pt>
    <dgm:pt modelId="{FBDEF4D5-F3AE-4C58-B0BA-45B88E8123C7}" type="sibTrans" cxnId="{C29A7313-736D-49A8-B289-A3C4028C1D4E}">
      <dgm:prSet/>
      <dgm:spPr/>
      <dgm:t>
        <a:bodyPr/>
        <a:lstStyle/>
        <a:p>
          <a:endParaRPr lang="ru-RU"/>
        </a:p>
      </dgm:t>
    </dgm:pt>
    <dgm:pt modelId="{9DF99B1E-2B65-421B-A6CA-207BEB3527B9}" type="pres">
      <dgm:prSet presAssocID="{EEBB7FF0-A0ED-494A-A0E8-8B5052D455A2}" presName="compositeShape" presStyleCnt="0">
        <dgm:presLayoutVars>
          <dgm:dir/>
          <dgm:resizeHandles/>
        </dgm:presLayoutVars>
      </dgm:prSet>
      <dgm:spPr/>
      <dgm:t>
        <a:bodyPr/>
        <a:lstStyle/>
        <a:p>
          <a:endParaRPr lang="ru-RU"/>
        </a:p>
      </dgm:t>
    </dgm:pt>
    <dgm:pt modelId="{1767AA17-204B-4453-BC6B-C111942A74F5}" type="pres">
      <dgm:prSet presAssocID="{EEBB7FF0-A0ED-494A-A0E8-8B5052D455A2}" presName="pyramid" presStyleLbl="node1" presStyleIdx="0" presStyleCnt="1" custScaleX="166003"/>
      <dgm:spPr>
        <a:solidFill>
          <a:srgbClr val="92D050"/>
        </a:solidFill>
        <a:ln>
          <a:solidFill>
            <a:srgbClr val="7030A0"/>
          </a:solidFill>
        </a:ln>
      </dgm:spPr>
      <dgm:t>
        <a:bodyPr/>
        <a:lstStyle/>
        <a:p>
          <a:endParaRPr lang="ru-RU"/>
        </a:p>
      </dgm:t>
    </dgm:pt>
    <dgm:pt modelId="{589C3D5D-FE45-4032-9B92-5BC948D65B20}" type="pres">
      <dgm:prSet presAssocID="{EEBB7FF0-A0ED-494A-A0E8-8B5052D455A2}" presName="theList" presStyleCnt="0"/>
      <dgm:spPr/>
    </dgm:pt>
    <dgm:pt modelId="{74AC91BE-037F-4C15-AC22-3CD1BA70D0D7}" type="pres">
      <dgm:prSet presAssocID="{0B0F1F34-A6EB-4BA9-B391-7B35646F40AE}" presName="aNode" presStyleLbl="fgAcc1" presStyleIdx="0" presStyleCnt="2" custScaleX="312261" custLinFactNeighborX="-12310" custLinFactNeighborY="7254">
        <dgm:presLayoutVars>
          <dgm:bulletEnabled val="1"/>
        </dgm:presLayoutVars>
      </dgm:prSet>
      <dgm:spPr/>
      <dgm:t>
        <a:bodyPr/>
        <a:lstStyle/>
        <a:p>
          <a:endParaRPr lang="ru-RU"/>
        </a:p>
      </dgm:t>
    </dgm:pt>
    <dgm:pt modelId="{F88E7D43-F126-4EC8-AC8D-046E0A99E7DC}" type="pres">
      <dgm:prSet presAssocID="{0B0F1F34-A6EB-4BA9-B391-7B35646F40AE}" presName="aSpace" presStyleCnt="0"/>
      <dgm:spPr/>
    </dgm:pt>
    <dgm:pt modelId="{C4E31EFD-411A-45D3-B4A3-A9B6DCFC4015}" type="pres">
      <dgm:prSet presAssocID="{92C7A2A0-4997-4C2B-9771-15C7401FC8BA}" presName="aNode" presStyleLbl="fgAcc1" presStyleIdx="1" presStyleCnt="2" custScaleX="237515" custScaleY="176762" custLinFactNeighborX="-11489" custLinFactNeighborY="-7254">
        <dgm:presLayoutVars>
          <dgm:bulletEnabled val="1"/>
        </dgm:presLayoutVars>
      </dgm:prSet>
      <dgm:spPr/>
      <dgm:t>
        <a:bodyPr/>
        <a:lstStyle/>
        <a:p>
          <a:endParaRPr lang="ru-RU"/>
        </a:p>
      </dgm:t>
    </dgm:pt>
    <dgm:pt modelId="{A843373F-F48C-4784-AB03-9FCB2D340E66}" type="pres">
      <dgm:prSet presAssocID="{92C7A2A0-4997-4C2B-9771-15C7401FC8BA}" presName="aSpace" presStyleCnt="0"/>
      <dgm:spPr/>
    </dgm:pt>
  </dgm:ptLst>
  <dgm:cxnLst>
    <dgm:cxn modelId="{D3D292A6-521E-4649-956D-69208056D2DD}" srcId="{EEBB7FF0-A0ED-494A-A0E8-8B5052D455A2}" destId="{0B0F1F34-A6EB-4BA9-B391-7B35646F40AE}" srcOrd="0" destOrd="0" parTransId="{B6D64BE9-1051-4597-BC99-5DB845A3C54E}" sibTransId="{3B8325C4-8DEE-4C8A-88B7-2D94533055BE}"/>
    <dgm:cxn modelId="{C29A7313-736D-49A8-B289-A3C4028C1D4E}" srcId="{EEBB7FF0-A0ED-494A-A0E8-8B5052D455A2}" destId="{92C7A2A0-4997-4C2B-9771-15C7401FC8BA}" srcOrd="1" destOrd="0" parTransId="{8B0CB430-9C99-423D-8DC7-DF85FD375AA7}" sibTransId="{FBDEF4D5-F3AE-4C58-B0BA-45B88E8123C7}"/>
    <dgm:cxn modelId="{374CB8C1-6AD6-4D17-8562-47D9016ECA86}" type="presOf" srcId="{EEBB7FF0-A0ED-494A-A0E8-8B5052D455A2}" destId="{9DF99B1E-2B65-421B-A6CA-207BEB3527B9}" srcOrd="0" destOrd="0" presId="urn:microsoft.com/office/officeart/2005/8/layout/pyramid2"/>
    <dgm:cxn modelId="{A1C29910-5F70-4417-BC72-CB494976C379}" type="presOf" srcId="{0B0F1F34-A6EB-4BA9-B391-7B35646F40AE}" destId="{74AC91BE-037F-4C15-AC22-3CD1BA70D0D7}" srcOrd="0" destOrd="0" presId="urn:microsoft.com/office/officeart/2005/8/layout/pyramid2"/>
    <dgm:cxn modelId="{9F7696B4-080A-4ABA-B6C8-CFFBB2551451}" type="presOf" srcId="{92C7A2A0-4997-4C2B-9771-15C7401FC8BA}" destId="{C4E31EFD-411A-45D3-B4A3-A9B6DCFC4015}" srcOrd="0" destOrd="0" presId="urn:microsoft.com/office/officeart/2005/8/layout/pyramid2"/>
    <dgm:cxn modelId="{BBDE41F9-CBBE-4E68-A1A9-265CC3DDD9DC}" type="presParOf" srcId="{9DF99B1E-2B65-421B-A6CA-207BEB3527B9}" destId="{1767AA17-204B-4453-BC6B-C111942A74F5}" srcOrd="0" destOrd="0" presId="urn:microsoft.com/office/officeart/2005/8/layout/pyramid2"/>
    <dgm:cxn modelId="{BEA9FEDA-60DA-4B1E-98A5-22F9C76683EA}" type="presParOf" srcId="{9DF99B1E-2B65-421B-A6CA-207BEB3527B9}" destId="{589C3D5D-FE45-4032-9B92-5BC948D65B20}" srcOrd="1" destOrd="0" presId="urn:microsoft.com/office/officeart/2005/8/layout/pyramid2"/>
    <dgm:cxn modelId="{7DB4EC35-E76D-4060-B9FC-787A3F2E87D0}" type="presParOf" srcId="{589C3D5D-FE45-4032-9B92-5BC948D65B20}" destId="{74AC91BE-037F-4C15-AC22-3CD1BA70D0D7}" srcOrd="0" destOrd="0" presId="urn:microsoft.com/office/officeart/2005/8/layout/pyramid2"/>
    <dgm:cxn modelId="{83065513-E54C-4748-A575-69BB5BBE6CE0}" type="presParOf" srcId="{589C3D5D-FE45-4032-9B92-5BC948D65B20}" destId="{F88E7D43-F126-4EC8-AC8D-046E0A99E7DC}" srcOrd="1" destOrd="0" presId="urn:microsoft.com/office/officeart/2005/8/layout/pyramid2"/>
    <dgm:cxn modelId="{7A6AE48E-25DC-497F-B697-D4EC1533456A}" type="presParOf" srcId="{589C3D5D-FE45-4032-9B92-5BC948D65B20}" destId="{C4E31EFD-411A-45D3-B4A3-A9B6DCFC4015}" srcOrd="2" destOrd="0" presId="urn:microsoft.com/office/officeart/2005/8/layout/pyramid2"/>
    <dgm:cxn modelId="{C41065AC-CD9D-46FF-81FA-5060FE441299}" type="presParOf" srcId="{589C3D5D-FE45-4032-9B92-5BC948D65B20}" destId="{A843373F-F48C-4784-AB03-9FCB2D340E66}"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87D9A1B-DB21-4BAE-AF16-361B343DFAD8}" type="doc">
      <dgm:prSet loTypeId="urn:microsoft.com/office/officeart/2005/8/layout/process4" loCatId="list" qsTypeId="urn:microsoft.com/office/officeart/2005/8/quickstyle/3d5" qsCatId="3D" csTypeId="urn:microsoft.com/office/officeart/2005/8/colors/accent1_2" csCatId="accent1" phldr="1"/>
      <dgm:spPr/>
      <dgm:t>
        <a:bodyPr/>
        <a:lstStyle/>
        <a:p>
          <a:endParaRPr lang="ru-RU"/>
        </a:p>
      </dgm:t>
    </dgm:pt>
    <dgm:pt modelId="{633A7C82-C234-4D3D-80C6-F351B4E41151}">
      <dgm:prSet/>
      <dgm:spPr>
        <a:solidFill>
          <a:srgbClr val="FFFF00"/>
        </a:solidFill>
        <a:ln>
          <a:solidFill>
            <a:srgbClr val="7030A0"/>
          </a:solidFill>
        </a:ln>
      </dgm:spPr>
      <dgm:t>
        <a:bodyPr/>
        <a:lstStyle/>
        <a:p>
          <a:pPr rtl="0"/>
          <a:r>
            <a:rPr lang="ru-RU" dirty="0" err="1" smtClean="0">
              <a:solidFill>
                <a:srgbClr val="FF0000"/>
              </a:solidFill>
            </a:rPr>
            <a:t>Товарлик</a:t>
          </a:r>
          <a:r>
            <a:rPr lang="ru-RU" dirty="0" smtClean="0">
              <a:solidFill>
                <a:srgbClr val="FF0000"/>
              </a:solidFill>
            </a:rPr>
            <a:t> </a:t>
          </a:r>
          <a:r>
            <a:rPr lang="ru-RU" dirty="0" err="1" smtClean="0">
              <a:solidFill>
                <a:srgbClr val="FF0000"/>
              </a:solidFill>
            </a:rPr>
            <a:t>даражаси</a:t>
          </a:r>
          <a:r>
            <a:rPr lang="ru-RU" dirty="0" smtClean="0">
              <a:solidFill>
                <a:srgbClr val="FF0000"/>
              </a:solidFill>
            </a:rPr>
            <a:t> товар </a:t>
          </a:r>
          <a:r>
            <a:rPr lang="ru-RU" dirty="0" err="1" smtClean="0">
              <a:solidFill>
                <a:srgbClr val="FF0000"/>
              </a:solidFill>
            </a:rPr>
            <a:t>маҳуслотининг</a:t>
          </a:r>
          <a:r>
            <a:rPr lang="ru-RU" dirty="0" smtClean="0">
              <a:solidFill>
                <a:srgbClr val="FF0000"/>
              </a:solidFill>
            </a:rPr>
            <a:t> </a:t>
          </a:r>
          <a:r>
            <a:rPr lang="ru-RU" dirty="0" err="1" smtClean="0">
              <a:solidFill>
                <a:srgbClr val="FF0000"/>
              </a:solidFill>
            </a:rPr>
            <a:t>ялпи</a:t>
          </a:r>
          <a:r>
            <a:rPr lang="ru-RU" dirty="0" smtClean="0">
              <a:solidFill>
                <a:srgbClr val="FF0000"/>
              </a:solidFill>
            </a:rPr>
            <a:t> </a:t>
          </a:r>
          <a:r>
            <a:rPr lang="ru-RU" dirty="0" err="1" smtClean="0">
              <a:solidFill>
                <a:srgbClr val="FF0000"/>
              </a:solidFill>
            </a:rPr>
            <a:t>маҳсулотга</a:t>
          </a:r>
          <a:r>
            <a:rPr lang="ru-RU" dirty="0" smtClean="0">
              <a:solidFill>
                <a:srgbClr val="FF0000"/>
              </a:solidFill>
            </a:rPr>
            <a:t> </a:t>
          </a:r>
          <a:r>
            <a:rPr lang="ru-RU" dirty="0" err="1" smtClean="0">
              <a:solidFill>
                <a:srgbClr val="FF0000"/>
              </a:solidFill>
            </a:rPr>
            <a:t>нисбати</a:t>
          </a:r>
          <a:r>
            <a:rPr lang="ru-RU" dirty="0" smtClean="0">
              <a:solidFill>
                <a:srgbClr val="FF0000"/>
              </a:solidFill>
            </a:rPr>
            <a:t> </a:t>
          </a:r>
          <a:r>
            <a:rPr lang="ru-RU" dirty="0" err="1" smtClean="0">
              <a:solidFill>
                <a:srgbClr val="FF0000"/>
              </a:solidFill>
            </a:rPr>
            <a:t>сифатида</a:t>
          </a:r>
          <a:r>
            <a:rPr lang="ru-RU" dirty="0" smtClean="0">
              <a:solidFill>
                <a:srgbClr val="FF0000"/>
              </a:solidFill>
            </a:rPr>
            <a:t> </a:t>
          </a:r>
          <a:r>
            <a:rPr lang="ru-RU" dirty="0" err="1" smtClean="0">
              <a:solidFill>
                <a:srgbClr val="FF0000"/>
              </a:solidFill>
            </a:rPr>
            <a:t>ҳисобланади</a:t>
          </a:r>
          <a:r>
            <a:rPr lang="ru-RU" dirty="0" smtClean="0">
              <a:solidFill>
                <a:srgbClr val="FF0000"/>
              </a:solidFill>
            </a:rPr>
            <a:t>. Товар </a:t>
          </a:r>
          <a:r>
            <a:rPr lang="ru-RU" dirty="0" err="1" smtClean="0">
              <a:solidFill>
                <a:srgbClr val="FF0000"/>
              </a:solidFill>
            </a:rPr>
            <a:t>маҳсулотлари</a:t>
          </a:r>
          <a:r>
            <a:rPr lang="ru-RU" dirty="0" smtClean="0">
              <a:solidFill>
                <a:srgbClr val="FF0000"/>
              </a:solidFill>
            </a:rPr>
            <a:t> </a:t>
          </a:r>
          <a:r>
            <a:rPr lang="ru-RU" dirty="0" err="1" smtClean="0">
              <a:solidFill>
                <a:srgbClr val="FF0000"/>
              </a:solidFill>
            </a:rPr>
            <a:t>режасининг</a:t>
          </a:r>
          <a:r>
            <a:rPr lang="ru-RU" dirty="0" smtClean="0">
              <a:solidFill>
                <a:srgbClr val="FF0000"/>
              </a:solidFill>
            </a:rPr>
            <a:t> </a:t>
          </a:r>
          <a:r>
            <a:rPr lang="ru-RU" dirty="0" err="1" smtClean="0">
              <a:solidFill>
                <a:srgbClr val="FF0000"/>
              </a:solidFill>
            </a:rPr>
            <a:t>бажарилишини</a:t>
          </a:r>
          <a:r>
            <a:rPr lang="ru-RU" dirty="0" smtClean="0">
              <a:solidFill>
                <a:srgbClr val="FF0000"/>
              </a:solidFill>
            </a:rPr>
            <a:t> </a:t>
          </a:r>
          <a:r>
            <a:rPr lang="ru-RU" dirty="0" err="1" smtClean="0">
              <a:solidFill>
                <a:srgbClr val="FF0000"/>
              </a:solidFill>
            </a:rPr>
            <a:t>аниқлаш</a:t>
          </a:r>
          <a:r>
            <a:rPr lang="ru-RU" dirty="0" smtClean="0">
              <a:solidFill>
                <a:srgbClr val="FF0000"/>
              </a:solidFill>
            </a:rPr>
            <a:t> </a:t>
          </a:r>
          <a:r>
            <a:rPr lang="ru-RU" dirty="0" err="1" smtClean="0">
              <a:solidFill>
                <a:srgbClr val="FF0000"/>
              </a:solidFill>
            </a:rPr>
            <a:t>учун</a:t>
          </a:r>
          <a:r>
            <a:rPr lang="ru-RU" dirty="0" smtClean="0">
              <a:solidFill>
                <a:srgbClr val="FF0000"/>
              </a:solidFill>
            </a:rPr>
            <a:t> </a:t>
          </a:r>
          <a:r>
            <a:rPr lang="ru-RU" dirty="0" err="1" smtClean="0">
              <a:solidFill>
                <a:srgbClr val="FF0000"/>
              </a:solidFill>
            </a:rPr>
            <a:t>ялпи</a:t>
          </a:r>
          <a:r>
            <a:rPr lang="ru-RU" dirty="0" smtClean="0">
              <a:solidFill>
                <a:srgbClr val="FF0000"/>
              </a:solidFill>
            </a:rPr>
            <a:t> </a:t>
          </a:r>
          <a:r>
            <a:rPr lang="ru-RU" dirty="0" err="1" smtClean="0">
              <a:solidFill>
                <a:srgbClr val="FF0000"/>
              </a:solidFill>
            </a:rPr>
            <a:t>маҳсулотни</a:t>
          </a:r>
          <a:r>
            <a:rPr lang="ru-RU" dirty="0" smtClean="0">
              <a:solidFill>
                <a:srgbClr val="FF0000"/>
              </a:solidFill>
            </a:rPr>
            <a:t> </a:t>
          </a:r>
          <a:r>
            <a:rPr lang="ru-RU" dirty="0" err="1" smtClean="0">
              <a:solidFill>
                <a:srgbClr val="FF0000"/>
              </a:solidFill>
            </a:rPr>
            <a:t>ҳисоблашда</a:t>
          </a:r>
          <a:r>
            <a:rPr lang="ru-RU" dirty="0" smtClean="0">
              <a:solidFill>
                <a:srgbClr val="FF0000"/>
              </a:solidFill>
            </a:rPr>
            <a:t> </a:t>
          </a:r>
          <a:r>
            <a:rPr lang="ru-RU" dirty="0" err="1" smtClean="0">
              <a:solidFill>
                <a:srgbClr val="FF0000"/>
              </a:solidFill>
            </a:rPr>
            <a:t>қўлланиладиган</a:t>
          </a:r>
          <a:r>
            <a:rPr lang="ru-RU" dirty="0" smtClean="0">
              <a:solidFill>
                <a:srgbClr val="FF0000"/>
              </a:solidFill>
            </a:rPr>
            <a:t> </a:t>
          </a:r>
          <a:r>
            <a:rPr lang="ru-RU" dirty="0" err="1" smtClean="0">
              <a:solidFill>
                <a:srgbClr val="FF0000"/>
              </a:solidFill>
            </a:rPr>
            <a:t>харид</a:t>
          </a:r>
          <a:r>
            <a:rPr lang="ru-RU" dirty="0" smtClean="0">
              <a:solidFill>
                <a:srgbClr val="FF0000"/>
              </a:solidFill>
            </a:rPr>
            <a:t> </a:t>
          </a:r>
          <a:r>
            <a:rPr lang="ru-RU" dirty="0" err="1" smtClean="0">
              <a:solidFill>
                <a:srgbClr val="FF0000"/>
              </a:solidFill>
            </a:rPr>
            <a:t>ва</a:t>
          </a:r>
          <a:r>
            <a:rPr lang="ru-RU" dirty="0" smtClean="0">
              <a:solidFill>
                <a:srgbClr val="FF0000"/>
              </a:solidFill>
            </a:rPr>
            <a:t> </a:t>
          </a:r>
          <a:r>
            <a:rPr lang="ru-RU" dirty="0" err="1" smtClean="0">
              <a:solidFill>
                <a:srgbClr val="FF0000"/>
              </a:solidFill>
            </a:rPr>
            <a:t>топшириш</a:t>
          </a:r>
          <a:r>
            <a:rPr lang="ru-RU" dirty="0" smtClean="0">
              <a:solidFill>
                <a:srgbClr val="FF0000"/>
              </a:solidFill>
            </a:rPr>
            <a:t> </a:t>
          </a:r>
          <a:r>
            <a:rPr lang="ru-RU" dirty="0" err="1" smtClean="0">
              <a:solidFill>
                <a:srgbClr val="FF0000"/>
              </a:solidFill>
            </a:rPr>
            <a:t>нархларидан</a:t>
          </a:r>
          <a:r>
            <a:rPr lang="ru-RU" dirty="0" smtClean="0">
              <a:solidFill>
                <a:srgbClr val="FF0000"/>
              </a:solidFill>
            </a:rPr>
            <a:t> </a:t>
          </a:r>
          <a:r>
            <a:rPr lang="ru-RU" dirty="0" err="1" smtClean="0">
              <a:solidFill>
                <a:srgbClr val="FF0000"/>
              </a:solidFill>
            </a:rPr>
            <a:t>фойдаланиш</a:t>
          </a:r>
          <a:r>
            <a:rPr lang="ru-RU" dirty="0" smtClean="0">
              <a:solidFill>
                <a:srgbClr val="FF0000"/>
              </a:solidFill>
            </a:rPr>
            <a:t> </a:t>
          </a:r>
          <a:r>
            <a:rPr lang="ru-RU" dirty="0" err="1" smtClean="0">
              <a:solidFill>
                <a:srgbClr val="FF0000"/>
              </a:solidFill>
            </a:rPr>
            <a:t>мақсадга</a:t>
          </a:r>
          <a:r>
            <a:rPr lang="ru-RU" dirty="0" smtClean="0">
              <a:solidFill>
                <a:srgbClr val="FF0000"/>
              </a:solidFill>
            </a:rPr>
            <a:t> </a:t>
          </a:r>
          <a:r>
            <a:rPr lang="ru-RU" dirty="0" err="1" smtClean="0">
              <a:solidFill>
                <a:srgbClr val="FF0000"/>
              </a:solidFill>
            </a:rPr>
            <a:t>мувофиқ</a:t>
          </a:r>
          <a:r>
            <a:rPr lang="ru-RU" dirty="0" smtClean="0">
              <a:solidFill>
                <a:srgbClr val="FF0000"/>
              </a:solidFill>
            </a:rPr>
            <a:t>.</a:t>
          </a:r>
          <a:endParaRPr lang="ru-RU" b="1" i="0" baseline="0" dirty="0">
            <a:solidFill>
              <a:srgbClr val="FF0000"/>
            </a:solidFill>
          </a:endParaRPr>
        </a:p>
      </dgm:t>
    </dgm:pt>
    <dgm:pt modelId="{0E2E5520-7DF4-450A-8CE6-99AE3C76B51C}" type="parTrans" cxnId="{2093F0F0-FD30-499B-B20D-D8DDAD6A6E63}">
      <dgm:prSet/>
      <dgm:spPr/>
      <dgm:t>
        <a:bodyPr/>
        <a:lstStyle/>
        <a:p>
          <a:endParaRPr lang="ru-RU"/>
        </a:p>
      </dgm:t>
    </dgm:pt>
    <dgm:pt modelId="{C30D887E-B95F-427F-8CCB-EC44E93EC482}" type="sibTrans" cxnId="{2093F0F0-FD30-499B-B20D-D8DDAD6A6E63}">
      <dgm:prSet/>
      <dgm:spPr/>
      <dgm:t>
        <a:bodyPr/>
        <a:lstStyle/>
        <a:p>
          <a:endParaRPr lang="ru-RU"/>
        </a:p>
      </dgm:t>
    </dgm:pt>
    <dgm:pt modelId="{0F8F417E-3FD6-48A4-B097-3267FC665BA9}">
      <dgm:prSet/>
      <dgm:spPr>
        <a:solidFill>
          <a:srgbClr val="FFFF00"/>
        </a:solidFill>
        <a:ln>
          <a:solidFill>
            <a:srgbClr val="7030A0"/>
          </a:solidFill>
        </a:ln>
      </dgm:spPr>
      <dgm:t>
        <a:bodyPr/>
        <a:lstStyle/>
        <a:p>
          <a:pPr rtl="0"/>
          <a:r>
            <a:rPr lang="ru-RU" dirty="0" err="1" smtClean="0">
              <a:solidFill>
                <a:srgbClr val="FF0000"/>
              </a:solidFill>
            </a:rPr>
            <a:t>Ўсимликшуносликни</a:t>
          </a:r>
          <a:r>
            <a:rPr lang="ru-RU" dirty="0" smtClean="0">
              <a:solidFill>
                <a:srgbClr val="FF0000"/>
              </a:solidFill>
            </a:rPr>
            <a:t> ер </a:t>
          </a:r>
          <a:r>
            <a:rPr lang="ru-RU" dirty="0" err="1" smtClean="0">
              <a:solidFill>
                <a:srgbClr val="FF0000"/>
              </a:solidFill>
            </a:rPr>
            <a:t>фондини</a:t>
          </a:r>
          <a:r>
            <a:rPr lang="ru-RU" dirty="0" smtClean="0">
              <a:solidFill>
                <a:srgbClr val="FF0000"/>
              </a:solidFill>
            </a:rPr>
            <a:t> </a:t>
          </a:r>
          <a:r>
            <a:rPr lang="ru-RU" dirty="0" err="1" smtClean="0">
              <a:solidFill>
                <a:srgbClr val="FF0000"/>
              </a:solidFill>
            </a:rPr>
            <a:t>ўрганишдан</a:t>
          </a:r>
          <a:r>
            <a:rPr lang="ru-RU" dirty="0" smtClean="0">
              <a:solidFill>
                <a:srgbClr val="FF0000"/>
              </a:solidFill>
            </a:rPr>
            <a:t> </a:t>
          </a:r>
          <a:r>
            <a:rPr lang="ru-RU" dirty="0" err="1" smtClean="0">
              <a:solidFill>
                <a:srgbClr val="FF0000"/>
              </a:solidFill>
            </a:rPr>
            <a:t>бошлаш</a:t>
          </a:r>
          <a:r>
            <a:rPr lang="ru-RU" dirty="0" smtClean="0">
              <a:solidFill>
                <a:srgbClr val="FF0000"/>
              </a:solidFill>
            </a:rPr>
            <a:t> </a:t>
          </a:r>
          <a:r>
            <a:rPr lang="ru-RU" dirty="0" err="1" smtClean="0">
              <a:solidFill>
                <a:srgbClr val="FF0000"/>
              </a:solidFill>
            </a:rPr>
            <a:t>керак</a:t>
          </a:r>
          <a:r>
            <a:rPr lang="ru-RU" dirty="0" smtClean="0">
              <a:solidFill>
                <a:srgbClr val="FF0000"/>
              </a:solidFill>
            </a:rPr>
            <a:t>, бунда </a:t>
          </a:r>
          <a:r>
            <a:rPr lang="ru-RU" dirty="0" err="1" smtClean="0">
              <a:solidFill>
                <a:srgbClr val="FF0000"/>
              </a:solidFill>
            </a:rPr>
            <a:t>унинг</a:t>
          </a:r>
          <a:r>
            <a:rPr lang="ru-RU" dirty="0" smtClean="0">
              <a:solidFill>
                <a:srgbClr val="FF0000"/>
              </a:solidFill>
            </a:rPr>
            <a:t> </a:t>
          </a:r>
          <a:r>
            <a:rPr lang="ru-RU" dirty="0" err="1" smtClean="0">
              <a:solidFill>
                <a:srgbClr val="FF0000"/>
              </a:solidFill>
            </a:rPr>
            <a:t>тузилиши</a:t>
          </a:r>
          <a:r>
            <a:rPr lang="ru-RU" dirty="0" smtClean="0">
              <a:solidFill>
                <a:srgbClr val="FF0000"/>
              </a:solidFill>
            </a:rPr>
            <a:t>, </a:t>
          </a:r>
          <a:r>
            <a:rPr lang="ru-RU" dirty="0" err="1" smtClean="0">
              <a:solidFill>
                <a:srgbClr val="FF0000"/>
              </a:solidFill>
            </a:rPr>
            <a:t>яъни</a:t>
          </a:r>
          <a:r>
            <a:rPr lang="ru-RU" dirty="0" smtClean="0">
              <a:solidFill>
                <a:srgbClr val="FF0000"/>
              </a:solidFill>
            </a:rPr>
            <a:t> </a:t>
          </a:r>
          <a:r>
            <a:rPr lang="ru-RU" dirty="0" err="1" smtClean="0">
              <a:solidFill>
                <a:srgbClr val="FF0000"/>
              </a:solidFill>
            </a:rPr>
            <a:t>шудгорлар</a:t>
          </a:r>
          <a:r>
            <a:rPr lang="ru-RU" dirty="0" smtClean="0">
              <a:solidFill>
                <a:srgbClr val="FF0000"/>
              </a:solidFill>
            </a:rPr>
            <a:t>, </a:t>
          </a:r>
          <a:r>
            <a:rPr lang="ru-RU" dirty="0" err="1" smtClean="0">
              <a:solidFill>
                <a:srgbClr val="FF0000"/>
              </a:solidFill>
            </a:rPr>
            <a:t>яйловлар</a:t>
          </a:r>
          <a:r>
            <a:rPr lang="ru-RU" dirty="0" smtClean="0">
              <a:solidFill>
                <a:srgbClr val="FF0000"/>
              </a:solidFill>
            </a:rPr>
            <a:t>, </a:t>
          </a:r>
          <a:r>
            <a:rPr lang="ru-RU" dirty="0" err="1" smtClean="0">
              <a:solidFill>
                <a:srgbClr val="FF0000"/>
              </a:solidFill>
            </a:rPr>
            <a:t>боғлар</a:t>
          </a:r>
          <a:r>
            <a:rPr lang="ru-RU" dirty="0" smtClean="0">
              <a:solidFill>
                <a:srgbClr val="FF0000"/>
              </a:solidFill>
            </a:rPr>
            <a:t>, </a:t>
          </a:r>
          <a:r>
            <a:rPr lang="ru-RU" dirty="0" err="1" smtClean="0">
              <a:solidFill>
                <a:srgbClr val="FF0000"/>
              </a:solidFill>
            </a:rPr>
            <a:t>узумзорлар</a:t>
          </a:r>
          <a:r>
            <a:rPr lang="ru-RU" dirty="0" smtClean="0">
              <a:solidFill>
                <a:srgbClr val="FF0000"/>
              </a:solidFill>
            </a:rPr>
            <a:t> </a:t>
          </a:r>
          <a:r>
            <a:rPr lang="ru-RU" dirty="0" err="1" smtClean="0">
              <a:solidFill>
                <a:srgbClr val="FF0000"/>
              </a:solidFill>
            </a:rPr>
            <a:t>ва</a:t>
          </a:r>
          <a:r>
            <a:rPr lang="ru-RU" dirty="0" smtClean="0">
              <a:solidFill>
                <a:srgbClr val="FF0000"/>
              </a:solidFill>
            </a:rPr>
            <a:t> </a:t>
          </a:r>
          <a:r>
            <a:rPr lang="ru-RU" dirty="0" err="1" smtClean="0">
              <a:solidFill>
                <a:srgbClr val="FF0000"/>
              </a:solidFill>
            </a:rPr>
            <a:t>бошқаларнинг</a:t>
          </a:r>
          <a:r>
            <a:rPr lang="ru-RU" dirty="0" smtClean="0">
              <a:solidFill>
                <a:srgbClr val="FF0000"/>
              </a:solidFill>
            </a:rPr>
            <a:t> ер </a:t>
          </a:r>
          <a:r>
            <a:rPr lang="ru-RU" dirty="0" err="1" smtClean="0">
              <a:solidFill>
                <a:srgbClr val="FF0000"/>
              </a:solidFill>
            </a:rPr>
            <a:t>фондидаги</a:t>
          </a:r>
          <a:r>
            <a:rPr lang="ru-RU" dirty="0" smtClean="0">
              <a:solidFill>
                <a:srgbClr val="FF0000"/>
              </a:solidFill>
            </a:rPr>
            <a:t> </a:t>
          </a:r>
          <a:r>
            <a:rPr lang="ru-RU" dirty="0" err="1" smtClean="0">
              <a:solidFill>
                <a:srgbClr val="FF0000"/>
              </a:solidFill>
            </a:rPr>
            <a:t>улуши</a:t>
          </a:r>
          <a:r>
            <a:rPr lang="ru-RU" dirty="0" smtClean="0">
              <a:solidFill>
                <a:srgbClr val="FF0000"/>
              </a:solidFill>
            </a:rPr>
            <a:t> </a:t>
          </a:r>
          <a:r>
            <a:rPr lang="ru-RU" dirty="0" err="1" smtClean="0">
              <a:solidFill>
                <a:srgbClr val="FF0000"/>
              </a:solidFill>
            </a:rPr>
            <a:t>аниқланади</a:t>
          </a:r>
          <a:r>
            <a:rPr lang="ru-RU" dirty="0" smtClean="0">
              <a:solidFill>
                <a:srgbClr val="FF0000"/>
              </a:solidFill>
            </a:rPr>
            <a:t>.</a:t>
          </a:r>
          <a:endParaRPr lang="en-US" b="1" i="0" baseline="0" dirty="0">
            <a:solidFill>
              <a:srgbClr val="FF0000"/>
            </a:solidFill>
          </a:endParaRPr>
        </a:p>
      </dgm:t>
    </dgm:pt>
    <dgm:pt modelId="{486D39EB-F02C-447B-8483-5CC786550560}" type="parTrans" cxnId="{323BB05F-AC75-41BC-B20D-9A3CF6499543}">
      <dgm:prSet/>
      <dgm:spPr/>
      <dgm:t>
        <a:bodyPr/>
        <a:lstStyle/>
        <a:p>
          <a:endParaRPr lang="ru-RU"/>
        </a:p>
      </dgm:t>
    </dgm:pt>
    <dgm:pt modelId="{C8033595-4BAC-4BA8-9FD1-AF11D028DF6F}" type="sibTrans" cxnId="{323BB05F-AC75-41BC-B20D-9A3CF6499543}">
      <dgm:prSet/>
      <dgm:spPr/>
      <dgm:t>
        <a:bodyPr/>
        <a:lstStyle/>
        <a:p>
          <a:endParaRPr lang="ru-RU"/>
        </a:p>
      </dgm:t>
    </dgm:pt>
    <dgm:pt modelId="{A6775CBB-8CA0-4F7B-97F6-D2D86A3AC43C}" type="pres">
      <dgm:prSet presAssocID="{587D9A1B-DB21-4BAE-AF16-361B343DFAD8}" presName="Name0" presStyleCnt="0">
        <dgm:presLayoutVars>
          <dgm:dir/>
          <dgm:animLvl val="lvl"/>
          <dgm:resizeHandles val="exact"/>
        </dgm:presLayoutVars>
      </dgm:prSet>
      <dgm:spPr/>
      <dgm:t>
        <a:bodyPr/>
        <a:lstStyle/>
        <a:p>
          <a:endParaRPr lang="ru-RU"/>
        </a:p>
      </dgm:t>
    </dgm:pt>
    <dgm:pt modelId="{46FBFDCF-3DD4-4144-8B59-53F32BF4076B}" type="pres">
      <dgm:prSet presAssocID="{0F8F417E-3FD6-48A4-B097-3267FC665BA9}" presName="boxAndChildren" presStyleCnt="0"/>
      <dgm:spPr/>
    </dgm:pt>
    <dgm:pt modelId="{0B771EE2-8428-4A95-A2E6-58D9E80BAE69}" type="pres">
      <dgm:prSet presAssocID="{0F8F417E-3FD6-48A4-B097-3267FC665BA9}" presName="parentTextBox" presStyleLbl="node1" presStyleIdx="0" presStyleCnt="2"/>
      <dgm:spPr/>
      <dgm:t>
        <a:bodyPr/>
        <a:lstStyle/>
        <a:p>
          <a:endParaRPr lang="ru-RU"/>
        </a:p>
      </dgm:t>
    </dgm:pt>
    <dgm:pt modelId="{AFC7D286-65E4-49BC-B226-1B4BD5296CF9}" type="pres">
      <dgm:prSet presAssocID="{C30D887E-B95F-427F-8CCB-EC44E93EC482}" presName="sp" presStyleCnt="0"/>
      <dgm:spPr/>
    </dgm:pt>
    <dgm:pt modelId="{164C0589-0DB0-4C31-9822-6A69EBAE2328}" type="pres">
      <dgm:prSet presAssocID="{633A7C82-C234-4D3D-80C6-F351B4E41151}" presName="arrowAndChildren" presStyleCnt="0"/>
      <dgm:spPr/>
    </dgm:pt>
    <dgm:pt modelId="{70FCA462-778A-4FC6-A234-647E9D49FBBA}" type="pres">
      <dgm:prSet presAssocID="{633A7C82-C234-4D3D-80C6-F351B4E41151}" presName="parentTextArrow" presStyleLbl="node1" presStyleIdx="1" presStyleCnt="2"/>
      <dgm:spPr/>
      <dgm:t>
        <a:bodyPr/>
        <a:lstStyle/>
        <a:p>
          <a:endParaRPr lang="ru-RU"/>
        </a:p>
      </dgm:t>
    </dgm:pt>
  </dgm:ptLst>
  <dgm:cxnLst>
    <dgm:cxn modelId="{2093F0F0-FD30-499B-B20D-D8DDAD6A6E63}" srcId="{587D9A1B-DB21-4BAE-AF16-361B343DFAD8}" destId="{633A7C82-C234-4D3D-80C6-F351B4E41151}" srcOrd="0" destOrd="0" parTransId="{0E2E5520-7DF4-450A-8CE6-99AE3C76B51C}" sibTransId="{C30D887E-B95F-427F-8CCB-EC44E93EC482}"/>
    <dgm:cxn modelId="{6736F205-5040-4AD4-A5BC-70A73DB8BEB6}" type="presOf" srcId="{0F8F417E-3FD6-48A4-B097-3267FC665BA9}" destId="{0B771EE2-8428-4A95-A2E6-58D9E80BAE69}" srcOrd="0" destOrd="0" presId="urn:microsoft.com/office/officeart/2005/8/layout/process4"/>
    <dgm:cxn modelId="{323BB05F-AC75-41BC-B20D-9A3CF6499543}" srcId="{587D9A1B-DB21-4BAE-AF16-361B343DFAD8}" destId="{0F8F417E-3FD6-48A4-B097-3267FC665BA9}" srcOrd="1" destOrd="0" parTransId="{486D39EB-F02C-447B-8483-5CC786550560}" sibTransId="{C8033595-4BAC-4BA8-9FD1-AF11D028DF6F}"/>
    <dgm:cxn modelId="{6B66AD0E-9F94-452A-B984-F72BE2EB888A}" type="presOf" srcId="{587D9A1B-DB21-4BAE-AF16-361B343DFAD8}" destId="{A6775CBB-8CA0-4F7B-97F6-D2D86A3AC43C}" srcOrd="0" destOrd="0" presId="urn:microsoft.com/office/officeart/2005/8/layout/process4"/>
    <dgm:cxn modelId="{4D8A78DF-B095-4F41-9146-ADC6E42673A1}" type="presOf" srcId="{633A7C82-C234-4D3D-80C6-F351B4E41151}" destId="{70FCA462-778A-4FC6-A234-647E9D49FBBA}" srcOrd="0" destOrd="0" presId="urn:microsoft.com/office/officeart/2005/8/layout/process4"/>
    <dgm:cxn modelId="{BE92551C-1A1D-442F-8A66-8B693654631E}" type="presParOf" srcId="{A6775CBB-8CA0-4F7B-97F6-D2D86A3AC43C}" destId="{46FBFDCF-3DD4-4144-8B59-53F32BF4076B}" srcOrd="0" destOrd="0" presId="urn:microsoft.com/office/officeart/2005/8/layout/process4"/>
    <dgm:cxn modelId="{0272504A-BE04-4444-832A-2C6CBF22FAD7}" type="presParOf" srcId="{46FBFDCF-3DD4-4144-8B59-53F32BF4076B}" destId="{0B771EE2-8428-4A95-A2E6-58D9E80BAE69}" srcOrd="0" destOrd="0" presId="urn:microsoft.com/office/officeart/2005/8/layout/process4"/>
    <dgm:cxn modelId="{AFD77A2C-1A85-4FA1-905D-2709AA8D98AD}" type="presParOf" srcId="{A6775CBB-8CA0-4F7B-97F6-D2D86A3AC43C}" destId="{AFC7D286-65E4-49BC-B226-1B4BD5296CF9}" srcOrd="1" destOrd="0" presId="urn:microsoft.com/office/officeart/2005/8/layout/process4"/>
    <dgm:cxn modelId="{30DC1BD5-57C8-4D88-8FBB-50FAACE11852}" type="presParOf" srcId="{A6775CBB-8CA0-4F7B-97F6-D2D86A3AC43C}" destId="{164C0589-0DB0-4C31-9822-6A69EBAE2328}" srcOrd="2" destOrd="0" presId="urn:microsoft.com/office/officeart/2005/8/layout/process4"/>
    <dgm:cxn modelId="{1E657528-CFB0-472A-B31F-B4212C13567C}" type="presParOf" srcId="{164C0589-0DB0-4C31-9822-6A69EBAE2328}" destId="{70FCA462-778A-4FC6-A234-647E9D49FBB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813125A-AB9F-40CA-A0F9-FFA3C9FFB8B1}" type="doc">
      <dgm:prSet loTypeId="urn:microsoft.com/office/officeart/2008/layout/HexagonCluster" loCatId="relationship" qsTypeId="urn:microsoft.com/office/officeart/2005/8/quickstyle/simple1" qsCatId="simple" csTypeId="urn:microsoft.com/office/officeart/2005/8/colors/accent1_2" csCatId="accent1" phldr="1"/>
      <dgm:spPr/>
      <dgm:t>
        <a:bodyPr/>
        <a:lstStyle/>
        <a:p>
          <a:endParaRPr lang="ru-RU"/>
        </a:p>
      </dgm:t>
    </dgm:pt>
    <dgm:pt modelId="{4BC3C66D-0296-4792-ABFE-E67A25E56C8E}">
      <dgm:prSet/>
      <dgm:spPr>
        <a:ln>
          <a:solidFill>
            <a:srgbClr val="7030A0"/>
          </a:solidFill>
        </a:ln>
      </dgm:spPr>
      <dgm:t>
        <a:bodyPr/>
        <a:lstStyle/>
        <a:p>
          <a:pPr algn="ctr" rtl="0"/>
          <a:r>
            <a:rPr lang="ru-RU" dirty="0" err="1" smtClean="0">
              <a:solidFill>
                <a:schemeClr val="tx1"/>
              </a:solidFill>
            </a:rPr>
            <a:t>Ўсимликшунослик</a:t>
          </a:r>
          <a:r>
            <a:rPr lang="ru-RU" dirty="0" smtClean="0">
              <a:solidFill>
                <a:schemeClr val="tx1"/>
              </a:solidFill>
            </a:rPr>
            <a:t> </a:t>
          </a:r>
          <a:r>
            <a:rPr lang="ru-RU" dirty="0" err="1" smtClean="0">
              <a:solidFill>
                <a:schemeClr val="tx1"/>
              </a:solidFill>
            </a:rPr>
            <a:t>маҳсулотининг</a:t>
          </a:r>
          <a:r>
            <a:rPr lang="ru-RU" dirty="0" smtClean="0">
              <a:solidFill>
                <a:schemeClr val="tx1"/>
              </a:solidFill>
            </a:rPr>
            <a:t> </a:t>
          </a:r>
          <a:r>
            <a:rPr lang="ru-RU" dirty="0" err="1" smtClean="0">
              <a:solidFill>
                <a:schemeClr val="tx1"/>
              </a:solidFill>
            </a:rPr>
            <a:t>ялпи</a:t>
          </a:r>
          <a:r>
            <a:rPr lang="ru-RU" dirty="0" smtClean="0">
              <a:solidFill>
                <a:schemeClr val="tx1"/>
              </a:solidFill>
            </a:rPr>
            <a:t> </a:t>
          </a:r>
          <a:r>
            <a:rPr lang="ru-RU" dirty="0" err="1" smtClean="0">
              <a:solidFill>
                <a:schemeClr val="tx1"/>
              </a:solidFill>
            </a:rPr>
            <a:t>ишлаб</a:t>
          </a:r>
          <a:r>
            <a:rPr lang="ru-RU" dirty="0" smtClean="0">
              <a:solidFill>
                <a:schemeClr val="tx1"/>
              </a:solidFill>
            </a:rPr>
            <a:t> </a:t>
          </a:r>
          <a:r>
            <a:rPr lang="ru-RU" dirty="0" err="1" smtClean="0">
              <a:solidFill>
                <a:schemeClr val="tx1"/>
              </a:solidFill>
            </a:rPr>
            <a:t>чиқарилиши</a:t>
          </a:r>
          <a:r>
            <a:rPr lang="ru-RU" dirty="0" smtClean="0">
              <a:solidFill>
                <a:schemeClr val="tx1"/>
              </a:solidFill>
            </a:rPr>
            <a:t> </a:t>
          </a:r>
          <a:r>
            <a:rPr lang="ru-RU" dirty="0" err="1" smtClean="0">
              <a:solidFill>
                <a:schemeClr val="tx1"/>
              </a:solidFill>
            </a:rPr>
            <a:t>ҳажми</a:t>
          </a:r>
          <a:r>
            <a:rPr lang="ru-RU" dirty="0" smtClean="0">
              <a:solidFill>
                <a:schemeClr val="tx1"/>
              </a:solidFill>
            </a:rPr>
            <a:t> </a:t>
          </a:r>
          <a:r>
            <a:rPr lang="ru-RU" dirty="0" err="1" smtClean="0">
              <a:solidFill>
                <a:schemeClr val="tx1"/>
              </a:solidFill>
            </a:rPr>
            <a:t>иккита</a:t>
          </a:r>
          <a:r>
            <a:rPr lang="ru-RU" dirty="0" smtClean="0">
              <a:solidFill>
                <a:schemeClr val="tx1"/>
              </a:solidFill>
            </a:rPr>
            <a:t> </a:t>
          </a:r>
          <a:r>
            <a:rPr lang="ru-RU" dirty="0" err="1" smtClean="0">
              <a:solidFill>
                <a:schemeClr val="tx1"/>
              </a:solidFill>
            </a:rPr>
            <a:t>кўрсаткич</a:t>
          </a:r>
          <a:r>
            <a:rPr lang="ru-RU" dirty="0" smtClean="0">
              <a:solidFill>
                <a:schemeClr val="tx1"/>
              </a:solidFill>
            </a:rPr>
            <a:t> </a:t>
          </a:r>
          <a:r>
            <a:rPr lang="ru-RU" dirty="0" err="1" smtClean="0">
              <a:solidFill>
                <a:schemeClr val="tx1"/>
              </a:solidFill>
            </a:rPr>
            <a:t>билан</a:t>
          </a:r>
          <a:r>
            <a:rPr lang="ru-RU" dirty="0" smtClean="0">
              <a:solidFill>
                <a:schemeClr val="tx1"/>
              </a:solidFill>
            </a:rPr>
            <a:t> </a:t>
          </a:r>
          <a:r>
            <a:rPr lang="ru-RU" dirty="0" err="1" smtClean="0">
              <a:solidFill>
                <a:schemeClr val="tx1"/>
              </a:solidFill>
            </a:rPr>
            <a:t>аниқланади</a:t>
          </a:r>
          <a:r>
            <a:rPr lang="ru-RU" dirty="0" smtClean="0">
              <a:solidFill>
                <a:schemeClr val="tx1"/>
              </a:solidFill>
            </a:rPr>
            <a:t>:</a:t>
          </a:r>
          <a:endParaRPr lang="ru-RU" dirty="0">
            <a:solidFill>
              <a:schemeClr val="tx1"/>
            </a:solidFill>
          </a:endParaRPr>
        </a:p>
      </dgm:t>
    </dgm:pt>
    <dgm:pt modelId="{212BD22D-B0A9-4AB5-857F-3347E3E2B329}" type="parTrans" cxnId="{2AA1E0B8-FB9A-4ACC-AA5F-6276245E06C9}">
      <dgm:prSet/>
      <dgm:spPr/>
      <dgm:t>
        <a:bodyPr/>
        <a:lstStyle/>
        <a:p>
          <a:endParaRPr lang="ru-RU"/>
        </a:p>
      </dgm:t>
    </dgm:pt>
    <dgm:pt modelId="{9AE6311A-22A5-42FD-922D-4BF5C1AFB984}" type="sibTrans" cxnId="{2AA1E0B8-FB9A-4ACC-AA5F-6276245E06C9}">
      <dgm:prSet/>
      <dgm:spPr/>
      <dgm:t>
        <a:bodyPr/>
        <a:lstStyle/>
        <a:p>
          <a:endParaRPr lang="ru-RU"/>
        </a:p>
      </dgm:t>
    </dgm:pt>
    <dgm:pt modelId="{6A51C0A6-427F-4DFD-AB54-BEDF5851DD5E}">
      <dgm:prSet/>
      <dgm:spPr>
        <a:ln>
          <a:solidFill>
            <a:srgbClr val="7030A0"/>
          </a:solidFill>
        </a:ln>
      </dgm:spPr>
      <dgm:t>
        <a:bodyPr/>
        <a:lstStyle/>
        <a:p>
          <a:pPr algn="ctr" rtl="0"/>
          <a:r>
            <a:rPr lang="ru-RU" dirty="0" smtClean="0">
              <a:solidFill>
                <a:srgbClr val="7030A0"/>
              </a:solidFill>
            </a:rPr>
            <a:t>1. ЭКИШ МАЙДОНИ;</a:t>
          </a:r>
          <a:endParaRPr lang="ru-RU" dirty="0">
            <a:solidFill>
              <a:srgbClr val="7030A0"/>
            </a:solidFill>
          </a:endParaRPr>
        </a:p>
      </dgm:t>
    </dgm:pt>
    <dgm:pt modelId="{B72BD93B-2365-4C10-99A2-5E859C7ACA72}" type="parTrans" cxnId="{2CEE61C4-5127-4516-B323-461A4A89E1A9}">
      <dgm:prSet/>
      <dgm:spPr/>
      <dgm:t>
        <a:bodyPr/>
        <a:lstStyle/>
        <a:p>
          <a:endParaRPr lang="ru-RU"/>
        </a:p>
      </dgm:t>
    </dgm:pt>
    <dgm:pt modelId="{E5982EFA-482A-4BA2-8D94-B139EAAED316}" type="sibTrans" cxnId="{2CEE61C4-5127-4516-B323-461A4A89E1A9}">
      <dgm:prSet/>
      <dgm:spPr/>
      <dgm:t>
        <a:bodyPr/>
        <a:lstStyle/>
        <a:p>
          <a:endParaRPr lang="ru-RU"/>
        </a:p>
      </dgm:t>
    </dgm:pt>
    <dgm:pt modelId="{E5E12417-5E32-4DEE-B843-C43FE275A396}">
      <dgm:prSet/>
      <dgm:spPr>
        <a:ln>
          <a:solidFill>
            <a:srgbClr val="7030A0"/>
          </a:solidFill>
        </a:ln>
      </dgm:spPr>
      <dgm:t>
        <a:bodyPr/>
        <a:lstStyle/>
        <a:p>
          <a:pPr algn="ctr" rtl="0"/>
          <a:r>
            <a:rPr lang="ru-RU" dirty="0" smtClean="0">
              <a:solidFill>
                <a:srgbClr val="7030A0"/>
              </a:solidFill>
            </a:rPr>
            <a:t>2. ҲОСИЛДОРЛИК.</a:t>
          </a:r>
          <a:endParaRPr lang="ru-RU" dirty="0">
            <a:solidFill>
              <a:srgbClr val="7030A0"/>
            </a:solidFill>
          </a:endParaRPr>
        </a:p>
      </dgm:t>
    </dgm:pt>
    <dgm:pt modelId="{7498CB0D-5DAD-413C-9354-E0DCBFDE1918}" type="parTrans" cxnId="{E8EF3431-422A-46B1-9B3F-40094C8621EA}">
      <dgm:prSet/>
      <dgm:spPr/>
      <dgm:t>
        <a:bodyPr/>
        <a:lstStyle/>
        <a:p>
          <a:endParaRPr lang="ru-RU"/>
        </a:p>
      </dgm:t>
    </dgm:pt>
    <dgm:pt modelId="{1E3105DF-6A53-41DC-B9A2-975493D172DF}" type="sibTrans" cxnId="{E8EF3431-422A-46B1-9B3F-40094C8621EA}">
      <dgm:prSet/>
      <dgm:spPr/>
      <dgm:t>
        <a:bodyPr/>
        <a:lstStyle/>
        <a:p>
          <a:endParaRPr lang="ru-RU"/>
        </a:p>
      </dgm:t>
    </dgm:pt>
    <dgm:pt modelId="{56E5321D-21AA-470C-8E80-2F07EF4CDC05}" type="pres">
      <dgm:prSet presAssocID="{2813125A-AB9F-40CA-A0F9-FFA3C9FFB8B1}" presName="Name0" presStyleCnt="0">
        <dgm:presLayoutVars>
          <dgm:chMax val="21"/>
          <dgm:chPref val="21"/>
        </dgm:presLayoutVars>
      </dgm:prSet>
      <dgm:spPr/>
      <dgm:t>
        <a:bodyPr/>
        <a:lstStyle/>
        <a:p>
          <a:endParaRPr lang="ru-RU"/>
        </a:p>
      </dgm:t>
    </dgm:pt>
    <dgm:pt modelId="{5B5B5BE0-69C8-4393-8922-727D1E2BC124}" type="pres">
      <dgm:prSet presAssocID="{4BC3C66D-0296-4792-ABFE-E67A25E56C8E}" presName="text1" presStyleCnt="0"/>
      <dgm:spPr/>
    </dgm:pt>
    <dgm:pt modelId="{C515A3B0-8DF8-4023-AF20-2BF3C9A4C4B1}" type="pres">
      <dgm:prSet presAssocID="{4BC3C66D-0296-4792-ABFE-E67A25E56C8E}" presName="textRepeatNode" presStyleLbl="alignNode1" presStyleIdx="0" presStyleCnt="1" custScaleX="244473" custScaleY="152905">
        <dgm:presLayoutVars>
          <dgm:chMax val="0"/>
          <dgm:chPref val="0"/>
          <dgm:bulletEnabled val="1"/>
        </dgm:presLayoutVars>
      </dgm:prSet>
      <dgm:spPr/>
      <dgm:t>
        <a:bodyPr/>
        <a:lstStyle/>
        <a:p>
          <a:endParaRPr lang="ru-RU"/>
        </a:p>
      </dgm:t>
    </dgm:pt>
    <dgm:pt modelId="{135EB73E-2F5A-4BF6-AAF7-F194C25B9939}" type="pres">
      <dgm:prSet presAssocID="{4BC3C66D-0296-4792-ABFE-E67A25E56C8E}" presName="textaccent1" presStyleCnt="0"/>
      <dgm:spPr/>
    </dgm:pt>
    <dgm:pt modelId="{4AA6CE96-0871-40B4-89CD-360018052115}" type="pres">
      <dgm:prSet presAssocID="{4BC3C66D-0296-4792-ABFE-E67A25E56C8E}" presName="accentRepeatNode" presStyleLbl="solidAlignAcc1" presStyleIdx="0" presStyleCnt="2" custLinFactX="687845" custLinFactY="-296166" custLinFactNeighborX="700000" custLinFactNeighborY="-300000"/>
      <dgm:spPr/>
    </dgm:pt>
    <dgm:pt modelId="{6D674162-7F5A-4FA4-B40A-6CAC2463C81E}" type="pres">
      <dgm:prSet presAssocID="{9AE6311A-22A5-42FD-922D-4BF5C1AFB984}" presName="image1" presStyleCnt="0"/>
      <dgm:spPr/>
    </dgm:pt>
    <dgm:pt modelId="{65722D33-F5FF-4748-B800-DE7DD0445EF1}" type="pres">
      <dgm:prSet presAssocID="{9AE6311A-22A5-42FD-922D-4BF5C1AFB984}" presName="imageRepeatNode" presStyleLbl="alignAcc1" presStyleIdx="0" presStyleCnt="1" custFlipVert="1" custScaleX="8789" custScaleY="7845" custLinFactX="100000" custLinFactY="25025" custLinFactNeighborX="100013" custLinFactNeighborY="100000"/>
      <dgm:spPr/>
      <dgm:t>
        <a:bodyPr/>
        <a:lstStyle/>
        <a:p>
          <a:endParaRPr lang="ru-RU"/>
        </a:p>
      </dgm:t>
    </dgm:pt>
    <dgm:pt modelId="{5019A220-48EE-431D-B915-2F43EE8AEE83}" type="pres">
      <dgm:prSet presAssocID="{9AE6311A-22A5-42FD-922D-4BF5C1AFB984}" presName="imageaccent1" presStyleCnt="0"/>
      <dgm:spPr/>
    </dgm:pt>
    <dgm:pt modelId="{1C6B3C14-F2D7-4894-8A6F-5BCB33B7BC3F}" type="pres">
      <dgm:prSet presAssocID="{9AE6311A-22A5-42FD-922D-4BF5C1AFB984}" presName="accentRepeatNode" presStyleLbl="solidAlignAcc1" presStyleIdx="1" presStyleCnt="2" custLinFactX="-293807" custLinFactY="-226887" custLinFactNeighborX="-300000" custLinFactNeighborY="-300000"/>
      <dgm:spPr/>
    </dgm:pt>
  </dgm:ptLst>
  <dgm:cxnLst>
    <dgm:cxn modelId="{2CEE61C4-5127-4516-B323-461A4A89E1A9}" srcId="{4BC3C66D-0296-4792-ABFE-E67A25E56C8E}" destId="{6A51C0A6-427F-4DFD-AB54-BEDF5851DD5E}" srcOrd="0" destOrd="0" parTransId="{B72BD93B-2365-4C10-99A2-5E859C7ACA72}" sibTransId="{E5982EFA-482A-4BA2-8D94-B139EAAED316}"/>
    <dgm:cxn modelId="{2AA1E0B8-FB9A-4ACC-AA5F-6276245E06C9}" srcId="{2813125A-AB9F-40CA-A0F9-FFA3C9FFB8B1}" destId="{4BC3C66D-0296-4792-ABFE-E67A25E56C8E}" srcOrd="0" destOrd="0" parTransId="{212BD22D-B0A9-4AB5-857F-3347E3E2B329}" sibTransId="{9AE6311A-22A5-42FD-922D-4BF5C1AFB984}"/>
    <dgm:cxn modelId="{002B3165-D1B0-4FC3-BDB6-3C9E32F6BABB}" type="presOf" srcId="{9AE6311A-22A5-42FD-922D-4BF5C1AFB984}" destId="{65722D33-F5FF-4748-B800-DE7DD0445EF1}" srcOrd="0" destOrd="0" presId="urn:microsoft.com/office/officeart/2008/layout/HexagonCluster"/>
    <dgm:cxn modelId="{B6FE3637-D5F2-4699-9726-2E515BE72D4B}" type="presOf" srcId="{E5E12417-5E32-4DEE-B843-C43FE275A396}" destId="{C515A3B0-8DF8-4023-AF20-2BF3C9A4C4B1}" srcOrd="0" destOrd="2" presId="urn:microsoft.com/office/officeart/2008/layout/HexagonCluster"/>
    <dgm:cxn modelId="{9B6DAA87-61D5-4591-B8EF-EDF77753283F}" type="presOf" srcId="{6A51C0A6-427F-4DFD-AB54-BEDF5851DD5E}" destId="{C515A3B0-8DF8-4023-AF20-2BF3C9A4C4B1}" srcOrd="0" destOrd="1" presId="urn:microsoft.com/office/officeart/2008/layout/HexagonCluster"/>
    <dgm:cxn modelId="{E8EF3431-422A-46B1-9B3F-40094C8621EA}" srcId="{4BC3C66D-0296-4792-ABFE-E67A25E56C8E}" destId="{E5E12417-5E32-4DEE-B843-C43FE275A396}" srcOrd="1" destOrd="0" parTransId="{7498CB0D-5DAD-413C-9354-E0DCBFDE1918}" sibTransId="{1E3105DF-6A53-41DC-B9A2-975493D172DF}"/>
    <dgm:cxn modelId="{C96E766C-967B-4C69-832B-F613781B3A71}" type="presOf" srcId="{2813125A-AB9F-40CA-A0F9-FFA3C9FFB8B1}" destId="{56E5321D-21AA-470C-8E80-2F07EF4CDC05}" srcOrd="0" destOrd="0" presId="urn:microsoft.com/office/officeart/2008/layout/HexagonCluster"/>
    <dgm:cxn modelId="{27D617E4-23B6-4AC3-AFD9-87B9117E7B99}" type="presOf" srcId="{4BC3C66D-0296-4792-ABFE-E67A25E56C8E}" destId="{C515A3B0-8DF8-4023-AF20-2BF3C9A4C4B1}" srcOrd="0" destOrd="0" presId="urn:microsoft.com/office/officeart/2008/layout/HexagonCluster"/>
    <dgm:cxn modelId="{76C27805-AFCE-481E-8977-F6E3A39F6BE8}" type="presParOf" srcId="{56E5321D-21AA-470C-8E80-2F07EF4CDC05}" destId="{5B5B5BE0-69C8-4393-8922-727D1E2BC124}" srcOrd="0" destOrd="0" presId="urn:microsoft.com/office/officeart/2008/layout/HexagonCluster"/>
    <dgm:cxn modelId="{0076DD59-0010-4361-85A8-460C5FA10BAA}" type="presParOf" srcId="{5B5B5BE0-69C8-4393-8922-727D1E2BC124}" destId="{C515A3B0-8DF8-4023-AF20-2BF3C9A4C4B1}" srcOrd="0" destOrd="0" presId="urn:microsoft.com/office/officeart/2008/layout/HexagonCluster"/>
    <dgm:cxn modelId="{82845497-8B49-4918-B3BF-C051E60E1B54}" type="presParOf" srcId="{56E5321D-21AA-470C-8E80-2F07EF4CDC05}" destId="{135EB73E-2F5A-4BF6-AAF7-F194C25B9939}" srcOrd="1" destOrd="0" presId="urn:microsoft.com/office/officeart/2008/layout/HexagonCluster"/>
    <dgm:cxn modelId="{6592B8A6-3ACA-41B3-9048-0FE838D21E9C}" type="presParOf" srcId="{135EB73E-2F5A-4BF6-AAF7-F194C25B9939}" destId="{4AA6CE96-0871-40B4-89CD-360018052115}" srcOrd="0" destOrd="0" presId="urn:microsoft.com/office/officeart/2008/layout/HexagonCluster"/>
    <dgm:cxn modelId="{C8ABD791-C0F3-4285-8D2A-C443BBB4F3F3}" type="presParOf" srcId="{56E5321D-21AA-470C-8E80-2F07EF4CDC05}" destId="{6D674162-7F5A-4FA4-B40A-6CAC2463C81E}" srcOrd="2" destOrd="0" presId="urn:microsoft.com/office/officeart/2008/layout/HexagonCluster"/>
    <dgm:cxn modelId="{7DAB157C-1468-4C20-A283-07A58B4A38D1}" type="presParOf" srcId="{6D674162-7F5A-4FA4-B40A-6CAC2463C81E}" destId="{65722D33-F5FF-4748-B800-DE7DD0445EF1}" srcOrd="0" destOrd="0" presId="urn:microsoft.com/office/officeart/2008/layout/HexagonCluster"/>
    <dgm:cxn modelId="{820E350A-D709-41E9-ABF0-6B53F15E1CA3}" type="presParOf" srcId="{56E5321D-21AA-470C-8E80-2F07EF4CDC05}" destId="{5019A220-48EE-431D-B915-2F43EE8AEE83}" srcOrd="3" destOrd="0" presId="urn:microsoft.com/office/officeart/2008/layout/HexagonCluster"/>
    <dgm:cxn modelId="{E028D283-901D-421B-A936-89F0720A8204}" type="presParOf" srcId="{5019A220-48EE-431D-B915-2F43EE8AEE83}" destId="{1C6B3C14-F2D7-4894-8A6F-5BCB33B7BC3F}" srcOrd="0" destOrd="0" presId="urn:microsoft.com/office/officeart/2008/layout/HexagonCluster"/>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B72DB52-B893-4BDA-B97B-A2737B963ED2}"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ru-RU"/>
        </a:p>
      </dgm:t>
    </dgm:pt>
    <dgm:pt modelId="{5C7B3065-11CC-49D3-828E-E090F4DEC359}">
      <dgm:prSet/>
      <dgm:spPr>
        <a:solidFill>
          <a:schemeClr val="bg1"/>
        </a:solidFill>
        <a:ln>
          <a:solidFill>
            <a:srgbClr val="FF0000"/>
          </a:solidFill>
        </a:ln>
      </dgm:spPr>
      <dgm:t>
        <a:bodyPr/>
        <a:lstStyle/>
        <a:p>
          <a:pPr rtl="0"/>
          <a:r>
            <a:rPr lang="uz-Cyrl-UZ" dirty="0" smtClean="0">
              <a:solidFill>
                <a:srgbClr val="7030A0"/>
              </a:solidFill>
              <a:latin typeface="Times New Roman" pitchFamily="18" charset="0"/>
              <a:cs typeface="Times New Roman" pitchFamily="18" charset="0"/>
            </a:rPr>
            <a:t>Жадвал маълумотларидан кўриниб турибдики, ҳисобот йилида ғалланинг ялпи йиғими режага қараганда ҳақиқатда 926 центнерга ошди. Бу ўсишга иккита омил таъсир кўрсатди:</a:t>
          </a:r>
          <a:endParaRPr lang="ru-RU" b="0" i="0" baseline="0" dirty="0">
            <a:solidFill>
              <a:srgbClr val="7030A0"/>
            </a:solidFill>
            <a:latin typeface="Times New Roman" pitchFamily="18" charset="0"/>
            <a:cs typeface="Times New Roman" pitchFamily="18" charset="0"/>
          </a:endParaRPr>
        </a:p>
      </dgm:t>
    </dgm:pt>
    <dgm:pt modelId="{D66E229D-6FBD-4027-AC69-6CEABB3C7C23}" type="parTrans" cxnId="{A22715A5-9A2F-4BAA-8FDB-1CB0999B5B89}">
      <dgm:prSet/>
      <dgm:spPr/>
      <dgm:t>
        <a:bodyPr/>
        <a:lstStyle/>
        <a:p>
          <a:endParaRPr lang="ru-RU"/>
        </a:p>
      </dgm:t>
    </dgm:pt>
    <dgm:pt modelId="{3BF4768D-F16F-452E-B95D-CC39DB0D0C6C}" type="sibTrans" cxnId="{A22715A5-9A2F-4BAA-8FDB-1CB0999B5B89}">
      <dgm:prSet/>
      <dgm:spPr/>
      <dgm:t>
        <a:bodyPr/>
        <a:lstStyle/>
        <a:p>
          <a:endParaRPr lang="ru-RU"/>
        </a:p>
      </dgm:t>
    </dgm:pt>
    <dgm:pt modelId="{9FBB7819-2E75-4A10-8392-9EEAC0962022}">
      <dgm:prSet/>
      <dgm:spPr>
        <a:solidFill>
          <a:srgbClr val="00B0F0"/>
        </a:solidFill>
        <a:ln>
          <a:solidFill>
            <a:srgbClr val="FF0000"/>
          </a:solidFill>
        </a:ln>
      </dgm:spPr>
      <dgm:t>
        <a:bodyPr/>
        <a:lstStyle/>
        <a:p>
          <a:pPr rtl="0"/>
          <a:r>
            <a:rPr lang="uz-Cyrl-UZ" dirty="0" smtClean="0">
              <a:latin typeface="Times New Roman" pitchFamily="18" charset="0"/>
              <a:cs typeface="Times New Roman" pitchFamily="18" charset="0"/>
            </a:rPr>
            <a:t>1. Экин майдонининг ўзгариши: ғалла экинларининг +25х21=+525 центнер ёки 56,7% [525х100:926] ўсиши экстенсив омил ҳисобига, яъни экин майдонини кўпайтириш натижасида олинган.</a:t>
          </a:r>
          <a:endParaRPr lang="ru-RU" b="0" i="0" baseline="0" dirty="0">
            <a:latin typeface="Times New Roman" pitchFamily="18" charset="0"/>
            <a:cs typeface="Times New Roman" pitchFamily="18" charset="0"/>
          </a:endParaRPr>
        </a:p>
      </dgm:t>
    </dgm:pt>
    <dgm:pt modelId="{6FD54C12-A894-476B-BC91-1277BBE7DE71}" type="parTrans" cxnId="{58B447F5-FD5E-4C70-BA3C-512C33BDFE1B}">
      <dgm:prSet/>
      <dgm:spPr/>
      <dgm:t>
        <a:bodyPr/>
        <a:lstStyle/>
        <a:p>
          <a:endParaRPr lang="ru-RU"/>
        </a:p>
      </dgm:t>
    </dgm:pt>
    <dgm:pt modelId="{A29D466D-CF86-4583-BF98-B9B86EB9E6DE}" type="sibTrans" cxnId="{58B447F5-FD5E-4C70-BA3C-512C33BDFE1B}">
      <dgm:prSet/>
      <dgm:spPr/>
      <dgm:t>
        <a:bodyPr/>
        <a:lstStyle/>
        <a:p>
          <a:endParaRPr lang="ru-RU"/>
        </a:p>
      </dgm:t>
    </dgm:pt>
    <dgm:pt modelId="{EEA3D161-B209-4271-BE72-038EF34E4D79}">
      <dgm:prSet/>
      <dgm:spPr>
        <a:solidFill>
          <a:schemeClr val="bg1"/>
        </a:solidFill>
        <a:ln>
          <a:solidFill>
            <a:srgbClr val="FF0000"/>
          </a:solidFill>
        </a:ln>
      </dgm:spPr>
      <dgm:t>
        <a:bodyPr/>
        <a:lstStyle/>
        <a:p>
          <a:pPr rtl="0"/>
          <a:r>
            <a:rPr lang="uz-Cyrl-UZ" dirty="0" smtClean="0">
              <a:solidFill>
                <a:srgbClr val="7030A0"/>
              </a:solidFill>
              <a:latin typeface="Times New Roman" pitchFamily="18" charset="0"/>
              <a:cs typeface="Times New Roman" pitchFamily="18" charset="0"/>
            </a:rPr>
            <a:t>2. Бир гектардан олинадиган ҳосилдорликнинг ўзгариши: =0,83 х 485 = +402,5 центнер ёки ғалла экинларининг 43,3% [402,5 х 100 : 926] ўсиши интенсив омил ҳисобига, яъни битта гектардан олинадиган ҳосилдорликнинг ўсиши натижасида олинган.</a:t>
          </a:r>
          <a:endParaRPr lang="en-US" b="0" i="0" baseline="0" dirty="0">
            <a:solidFill>
              <a:srgbClr val="7030A0"/>
            </a:solidFill>
            <a:latin typeface="Times New Roman" pitchFamily="18" charset="0"/>
            <a:cs typeface="Times New Roman" pitchFamily="18" charset="0"/>
          </a:endParaRPr>
        </a:p>
      </dgm:t>
    </dgm:pt>
    <dgm:pt modelId="{D1242458-0F4B-4697-A8DD-48AE327B536A}" type="parTrans" cxnId="{65D3185F-9C69-45FB-A414-007C24EDA8EA}">
      <dgm:prSet/>
      <dgm:spPr/>
      <dgm:t>
        <a:bodyPr/>
        <a:lstStyle/>
        <a:p>
          <a:endParaRPr lang="ru-RU"/>
        </a:p>
      </dgm:t>
    </dgm:pt>
    <dgm:pt modelId="{8BCBB6D2-A2A9-4413-BA42-E2A1743FA668}" type="sibTrans" cxnId="{65D3185F-9C69-45FB-A414-007C24EDA8EA}">
      <dgm:prSet/>
      <dgm:spPr/>
      <dgm:t>
        <a:bodyPr/>
        <a:lstStyle/>
        <a:p>
          <a:endParaRPr lang="ru-RU"/>
        </a:p>
      </dgm:t>
    </dgm:pt>
    <dgm:pt modelId="{15C608C5-379D-4321-A1FF-A65B535E63F8}" type="pres">
      <dgm:prSet presAssocID="{2B72DB52-B893-4BDA-B97B-A2737B963ED2}" presName="Name0" presStyleCnt="0">
        <dgm:presLayoutVars>
          <dgm:dir/>
          <dgm:animLvl val="lvl"/>
          <dgm:resizeHandles val="exact"/>
        </dgm:presLayoutVars>
      </dgm:prSet>
      <dgm:spPr/>
      <dgm:t>
        <a:bodyPr/>
        <a:lstStyle/>
        <a:p>
          <a:endParaRPr lang="ru-RU"/>
        </a:p>
      </dgm:t>
    </dgm:pt>
    <dgm:pt modelId="{0E6DD1AE-F7D3-43D3-BCD4-61CB603A9986}" type="pres">
      <dgm:prSet presAssocID="{5C7B3065-11CC-49D3-828E-E090F4DEC359}" presName="linNode" presStyleCnt="0"/>
      <dgm:spPr/>
    </dgm:pt>
    <dgm:pt modelId="{51244A76-8765-40B7-B8CD-48F678AED2ED}" type="pres">
      <dgm:prSet presAssocID="{5C7B3065-11CC-49D3-828E-E090F4DEC359}" presName="parentText" presStyleLbl="node1" presStyleIdx="0" presStyleCnt="3" custScaleX="214831" custLinFactNeighborX="27472" custLinFactNeighborY="797">
        <dgm:presLayoutVars>
          <dgm:chMax val="1"/>
          <dgm:bulletEnabled val="1"/>
        </dgm:presLayoutVars>
      </dgm:prSet>
      <dgm:spPr/>
      <dgm:t>
        <a:bodyPr/>
        <a:lstStyle/>
        <a:p>
          <a:endParaRPr lang="ru-RU"/>
        </a:p>
      </dgm:t>
    </dgm:pt>
    <dgm:pt modelId="{4927737A-4F99-44E2-8DBD-311D5A89054C}" type="pres">
      <dgm:prSet presAssocID="{3BF4768D-F16F-452E-B95D-CC39DB0D0C6C}" presName="sp" presStyleCnt="0"/>
      <dgm:spPr/>
    </dgm:pt>
    <dgm:pt modelId="{E82A5AEF-BF5F-448B-B44C-E95827571569}" type="pres">
      <dgm:prSet presAssocID="{9FBB7819-2E75-4A10-8392-9EEAC0962022}" presName="linNode" presStyleCnt="0"/>
      <dgm:spPr/>
    </dgm:pt>
    <dgm:pt modelId="{2BACA525-8CD3-421B-B120-B7EF5ADD5507}" type="pres">
      <dgm:prSet presAssocID="{9FBB7819-2E75-4A10-8392-9EEAC0962022}" presName="parentText" presStyleLbl="node1" presStyleIdx="1" presStyleCnt="3" custScaleX="266475">
        <dgm:presLayoutVars>
          <dgm:chMax val="1"/>
          <dgm:bulletEnabled val="1"/>
        </dgm:presLayoutVars>
      </dgm:prSet>
      <dgm:spPr/>
      <dgm:t>
        <a:bodyPr/>
        <a:lstStyle/>
        <a:p>
          <a:endParaRPr lang="ru-RU"/>
        </a:p>
      </dgm:t>
    </dgm:pt>
    <dgm:pt modelId="{96FDD8BC-7A57-444B-A530-C91C5085A9A8}" type="pres">
      <dgm:prSet presAssocID="{A29D466D-CF86-4583-BF98-B9B86EB9E6DE}" presName="sp" presStyleCnt="0"/>
      <dgm:spPr/>
    </dgm:pt>
    <dgm:pt modelId="{FBD5E13E-7A10-46F1-AD77-43E86A5DE4EB}" type="pres">
      <dgm:prSet presAssocID="{EEA3D161-B209-4271-BE72-038EF34E4D79}" presName="linNode" presStyleCnt="0"/>
      <dgm:spPr/>
    </dgm:pt>
    <dgm:pt modelId="{E7FC9BDD-3FE4-4836-861E-DE887FE504FA}" type="pres">
      <dgm:prSet presAssocID="{EEA3D161-B209-4271-BE72-038EF34E4D79}" presName="parentText" presStyleLbl="node1" presStyleIdx="2" presStyleCnt="3" custScaleX="214012" custLinFactNeighborX="28846" custLinFactNeighborY="-3185">
        <dgm:presLayoutVars>
          <dgm:chMax val="1"/>
          <dgm:bulletEnabled val="1"/>
        </dgm:presLayoutVars>
      </dgm:prSet>
      <dgm:spPr/>
      <dgm:t>
        <a:bodyPr/>
        <a:lstStyle/>
        <a:p>
          <a:endParaRPr lang="ru-RU"/>
        </a:p>
      </dgm:t>
    </dgm:pt>
  </dgm:ptLst>
  <dgm:cxnLst>
    <dgm:cxn modelId="{58B447F5-FD5E-4C70-BA3C-512C33BDFE1B}" srcId="{2B72DB52-B893-4BDA-B97B-A2737B963ED2}" destId="{9FBB7819-2E75-4A10-8392-9EEAC0962022}" srcOrd="1" destOrd="0" parTransId="{6FD54C12-A894-476B-BC91-1277BBE7DE71}" sibTransId="{A29D466D-CF86-4583-BF98-B9B86EB9E6DE}"/>
    <dgm:cxn modelId="{FA29AE0F-9FE9-4B4C-A8CF-AB25157052D8}" type="presOf" srcId="{2B72DB52-B893-4BDA-B97B-A2737B963ED2}" destId="{15C608C5-379D-4321-A1FF-A65B535E63F8}" srcOrd="0" destOrd="0" presId="urn:microsoft.com/office/officeart/2005/8/layout/vList5"/>
    <dgm:cxn modelId="{A22715A5-9A2F-4BAA-8FDB-1CB0999B5B89}" srcId="{2B72DB52-B893-4BDA-B97B-A2737B963ED2}" destId="{5C7B3065-11CC-49D3-828E-E090F4DEC359}" srcOrd="0" destOrd="0" parTransId="{D66E229D-6FBD-4027-AC69-6CEABB3C7C23}" sibTransId="{3BF4768D-F16F-452E-B95D-CC39DB0D0C6C}"/>
    <dgm:cxn modelId="{B7D99EBD-FF5F-4118-88BE-14D994C2FBA3}" type="presOf" srcId="{5C7B3065-11CC-49D3-828E-E090F4DEC359}" destId="{51244A76-8765-40B7-B8CD-48F678AED2ED}" srcOrd="0" destOrd="0" presId="urn:microsoft.com/office/officeart/2005/8/layout/vList5"/>
    <dgm:cxn modelId="{65D3185F-9C69-45FB-A414-007C24EDA8EA}" srcId="{2B72DB52-B893-4BDA-B97B-A2737B963ED2}" destId="{EEA3D161-B209-4271-BE72-038EF34E4D79}" srcOrd="2" destOrd="0" parTransId="{D1242458-0F4B-4697-A8DD-48AE327B536A}" sibTransId="{8BCBB6D2-A2A9-4413-BA42-E2A1743FA668}"/>
    <dgm:cxn modelId="{109DDE8B-FA91-4ACA-B87B-9BA3585857F6}" type="presOf" srcId="{EEA3D161-B209-4271-BE72-038EF34E4D79}" destId="{E7FC9BDD-3FE4-4836-861E-DE887FE504FA}" srcOrd="0" destOrd="0" presId="urn:microsoft.com/office/officeart/2005/8/layout/vList5"/>
    <dgm:cxn modelId="{D686439C-9D5E-4D02-8EDE-4E13CC0E358A}" type="presOf" srcId="{9FBB7819-2E75-4A10-8392-9EEAC0962022}" destId="{2BACA525-8CD3-421B-B120-B7EF5ADD5507}" srcOrd="0" destOrd="0" presId="urn:microsoft.com/office/officeart/2005/8/layout/vList5"/>
    <dgm:cxn modelId="{21C2CF1E-17AD-41AB-A4BC-371EC20B4BED}" type="presParOf" srcId="{15C608C5-379D-4321-A1FF-A65B535E63F8}" destId="{0E6DD1AE-F7D3-43D3-BCD4-61CB603A9986}" srcOrd="0" destOrd="0" presId="urn:microsoft.com/office/officeart/2005/8/layout/vList5"/>
    <dgm:cxn modelId="{670D54E5-421B-47D4-A6F0-0317EE8E9EBE}" type="presParOf" srcId="{0E6DD1AE-F7D3-43D3-BCD4-61CB603A9986}" destId="{51244A76-8765-40B7-B8CD-48F678AED2ED}" srcOrd="0" destOrd="0" presId="urn:microsoft.com/office/officeart/2005/8/layout/vList5"/>
    <dgm:cxn modelId="{163B5F62-351B-4EEF-96BA-6174064332B5}" type="presParOf" srcId="{15C608C5-379D-4321-A1FF-A65B535E63F8}" destId="{4927737A-4F99-44E2-8DBD-311D5A89054C}" srcOrd="1" destOrd="0" presId="urn:microsoft.com/office/officeart/2005/8/layout/vList5"/>
    <dgm:cxn modelId="{7E518057-E54F-47FF-B95E-E7C64B6F3E52}" type="presParOf" srcId="{15C608C5-379D-4321-A1FF-A65B535E63F8}" destId="{E82A5AEF-BF5F-448B-B44C-E95827571569}" srcOrd="2" destOrd="0" presId="urn:microsoft.com/office/officeart/2005/8/layout/vList5"/>
    <dgm:cxn modelId="{BA83FF59-ADAC-4538-BEA3-079E9EF080AC}" type="presParOf" srcId="{E82A5AEF-BF5F-448B-B44C-E95827571569}" destId="{2BACA525-8CD3-421B-B120-B7EF5ADD5507}" srcOrd="0" destOrd="0" presId="urn:microsoft.com/office/officeart/2005/8/layout/vList5"/>
    <dgm:cxn modelId="{5DC0FA11-2259-40EF-ABA2-2C66EA20E19E}" type="presParOf" srcId="{15C608C5-379D-4321-A1FF-A65B535E63F8}" destId="{96FDD8BC-7A57-444B-A530-C91C5085A9A8}" srcOrd="3" destOrd="0" presId="urn:microsoft.com/office/officeart/2005/8/layout/vList5"/>
    <dgm:cxn modelId="{F3EABD9F-4EB9-43CF-B172-888364B7742D}" type="presParOf" srcId="{15C608C5-379D-4321-A1FF-A65B535E63F8}" destId="{FBD5E13E-7A10-46F1-AD77-43E86A5DE4EB}" srcOrd="4" destOrd="0" presId="urn:microsoft.com/office/officeart/2005/8/layout/vList5"/>
    <dgm:cxn modelId="{5D6ECC91-8778-4334-A18F-A2DB1345F384}" type="presParOf" srcId="{FBD5E13E-7A10-46F1-AD77-43E86A5DE4EB}" destId="{E7FC9BDD-3FE4-4836-861E-DE887FE504FA}"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01F48E6-B689-41D4-AD06-77E602145F7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FDEF0A16-38B7-4418-8A65-3D50DA171BDB}">
      <dgm:prSet/>
      <dgm:spPr>
        <a:solidFill>
          <a:srgbClr val="7030A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pPr rtl="0"/>
          <a:r>
            <a:rPr lang="uz-Cyrl-UZ" b="1" dirty="0" smtClean="0">
              <a:solidFill>
                <a:srgbClr val="FFFF00"/>
              </a:solidFill>
              <a:latin typeface="Times New Roman" pitchFamily="18" charset="0"/>
              <a:cs typeface="Times New Roman" pitchFamily="18" charset="0"/>
            </a:rPr>
            <a:t>Омиллар мувозанати: </a:t>
          </a:r>
          <a:r>
            <a:rPr lang="uz-Cyrl-UZ" dirty="0" smtClean="0">
              <a:latin typeface="Times New Roman" pitchFamily="18" charset="0"/>
              <a:cs typeface="Times New Roman" pitchFamily="18" charset="0"/>
            </a:rPr>
            <a:t>525+402,5 </a:t>
          </a:r>
          <a:r>
            <a:rPr lang="ru-RU" dirty="0" smtClean="0">
              <a:latin typeface="Times New Roman" pitchFamily="18" charset="0"/>
              <a:cs typeface="Times New Roman" pitchFamily="18" charset="0"/>
            </a:rPr>
            <a:t>= 927,5 </a:t>
          </a:r>
          <a:r>
            <a:rPr lang="uz-Cyrl-UZ" dirty="0" smtClean="0">
              <a:latin typeface="Times New Roman" pitchFamily="18" charset="0"/>
              <a:cs typeface="Times New Roman" pitchFamily="18" charset="0"/>
            </a:rPr>
            <a:t>центнер, фоиз нисбатида 56,7 + 43,3 = 100%. Юқоридаги ҳисоб-китобдан кўриниб турибдики, ғалла экинларининг 56,7 %га ортиши экстенсив омил ҳисобига, 43,3%и интенсив омил ҳисобига олинган. Бу нисбат ҳам ижобий эмас. Бизнингча, қишлоқ хўжалиги маҳсулотларининг интенсив омил ҳисобига ўсиши 80-90%ни ташкил қилиши лозим.</a:t>
          </a:r>
          <a:endParaRPr lang="ru-RU" b="0" i="0" baseline="0" dirty="0">
            <a:latin typeface="Times New Roman" pitchFamily="18" charset="0"/>
            <a:cs typeface="Times New Roman" pitchFamily="18" charset="0"/>
          </a:endParaRPr>
        </a:p>
      </dgm:t>
    </dgm:pt>
    <dgm:pt modelId="{FDC9B52B-246E-412E-A56E-A023658E9E24}" type="parTrans" cxnId="{7CB9E93E-20FB-46A7-832A-EDC89A609900}">
      <dgm:prSet/>
      <dgm:spPr/>
      <dgm:t>
        <a:bodyPr/>
        <a:lstStyle/>
        <a:p>
          <a:endParaRPr lang="ru-RU"/>
        </a:p>
      </dgm:t>
    </dgm:pt>
    <dgm:pt modelId="{E57500BD-BABB-4684-B82C-4BAF406D0DF5}" type="sibTrans" cxnId="{7CB9E93E-20FB-46A7-832A-EDC89A609900}">
      <dgm:prSet/>
      <dgm:spPr/>
      <dgm:t>
        <a:bodyPr/>
        <a:lstStyle/>
        <a:p>
          <a:endParaRPr lang="ru-RU"/>
        </a:p>
      </dgm:t>
    </dgm:pt>
    <dgm:pt modelId="{FA44DB18-04C2-446F-A9A1-E96B78F1E17B}" type="pres">
      <dgm:prSet presAssocID="{701F48E6-B689-41D4-AD06-77E602145F7F}" presName="linear" presStyleCnt="0">
        <dgm:presLayoutVars>
          <dgm:animLvl val="lvl"/>
          <dgm:resizeHandles val="exact"/>
        </dgm:presLayoutVars>
      </dgm:prSet>
      <dgm:spPr/>
      <dgm:t>
        <a:bodyPr/>
        <a:lstStyle/>
        <a:p>
          <a:endParaRPr lang="ru-RU"/>
        </a:p>
      </dgm:t>
    </dgm:pt>
    <dgm:pt modelId="{5B4B393D-524E-40F5-8A32-3BEC6464E5B1}" type="pres">
      <dgm:prSet presAssocID="{FDEF0A16-38B7-4418-8A65-3D50DA171BDB}" presName="parentText" presStyleLbl="node1" presStyleIdx="0" presStyleCnt="1" custLinFactNeighborX="-5372" custLinFactNeighborY="2467">
        <dgm:presLayoutVars>
          <dgm:chMax val="0"/>
          <dgm:bulletEnabled val="1"/>
        </dgm:presLayoutVars>
      </dgm:prSet>
      <dgm:spPr/>
      <dgm:t>
        <a:bodyPr/>
        <a:lstStyle/>
        <a:p>
          <a:endParaRPr lang="ru-RU"/>
        </a:p>
      </dgm:t>
    </dgm:pt>
  </dgm:ptLst>
  <dgm:cxnLst>
    <dgm:cxn modelId="{7CB9E93E-20FB-46A7-832A-EDC89A609900}" srcId="{701F48E6-B689-41D4-AD06-77E602145F7F}" destId="{FDEF0A16-38B7-4418-8A65-3D50DA171BDB}" srcOrd="0" destOrd="0" parTransId="{FDC9B52B-246E-412E-A56E-A023658E9E24}" sibTransId="{E57500BD-BABB-4684-B82C-4BAF406D0DF5}"/>
    <dgm:cxn modelId="{651506E5-806E-45BE-9591-D1FC23A4467B}" type="presOf" srcId="{FDEF0A16-38B7-4418-8A65-3D50DA171BDB}" destId="{5B4B393D-524E-40F5-8A32-3BEC6464E5B1}" srcOrd="0" destOrd="0" presId="urn:microsoft.com/office/officeart/2005/8/layout/vList2"/>
    <dgm:cxn modelId="{F830589C-241A-49E0-A618-45FBCF06C9A9}" type="presOf" srcId="{701F48E6-B689-41D4-AD06-77E602145F7F}" destId="{FA44DB18-04C2-446F-A9A1-E96B78F1E17B}" srcOrd="0" destOrd="0" presId="urn:microsoft.com/office/officeart/2005/8/layout/vList2"/>
    <dgm:cxn modelId="{02911E5B-77E3-433D-BDD4-7B11E41B51D5}" type="presParOf" srcId="{FA44DB18-04C2-446F-A9A1-E96B78F1E17B}" destId="{5B4B393D-524E-40F5-8A32-3BEC6464E5B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uz-Cyrl-UZ" sz="2800" b="1" dirty="0" smtClean="0">
              <a:solidFill>
                <a:srgbClr val="FF0000"/>
              </a:solidFill>
              <a:latin typeface="Times New Roman" pitchFamily="18" charset="0"/>
              <a:cs typeface="Times New Roman" pitchFamily="18" charset="0"/>
            </a:rPr>
            <a:t>ДЕҲҚОНЧИЛИКДА ХАРАЖАТЛАР ҲИСОБИ </a:t>
          </a:r>
          <a:endParaRPr lang="ru-RU" sz="2000" b="1" i="0" baseline="0" dirty="0">
            <a:solidFill>
              <a:srgbClr val="FF0000"/>
            </a:solidFill>
            <a:latin typeface="Times New Roman" pitchFamily="18" charset="0"/>
            <a:cs typeface="Times New Roman" pitchFamily="18" charset="0"/>
          </a:endParaRPr>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r>
            <a:rPr lang="uz-Cyrl-UZ" dirty="0" smtClean="0">
              <a:solidFill>
                <a:srgbClr val="7030A0"/>
              </a:solidFill>
              <a:latin typeface="Times New Roman" pitchFamily="18" charset="0"/>
              <a:cs typeface="Times New Roman" pitchFamily="18" charset="0"/>
            </a:rPr>
            <a:t>Дехқончилик маҳсулотининг таннархини  хисоблашда қишлоқ хужалиэкинига сарфланган ишлаб чиқариш харажатларидан ноқулай об –ҳаво шароитлари туфайли олинган маҳсулотга тааллуқли бўлган ва  белгиланган тартибда зарарга ўтказиладиган суғурта товонлари суммаси истисно (фақат ҳисобга олишда ) қилинганми, йўқми шуни ҳам текшириши лозим.</a:t>
          </a:r>
          <a:endParaRPr lang="en-US" b="0" i="0" baseline="0" dirty="0">
            <a:solidFill>
              <a:srgbClr val="7030A0"/>
            </a:solidFill>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12519" custLinFactNeighborX="-310" custLinFactNeighborY="6651"/>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LinFactNeighborX="349"/>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68967"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71542" custLinFactNeighborX="-349" custLinFactNeighborY="18250"/>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010B719B-B60E-4352-A0DE-C7994DC38F3D}" type="presOf" srcId="{5F7B290B-0835-462B-AB22-CF906C50844E}" destId="{CE38F55D-9632-4398-88C5-6A2CE40683F5}" srcOrd="0" destOrd="0" presId="urn:microsoft.com/office/officeart/2005/8/layout/target3"/>
    <dgm:cxn modelId="{641E8E31-F59C-4D12-AE66-38A24104D377}" srcId="{5F7B290B-0835-462B-AB22-CF906C50844E}" destId="{C7297ED8-6BF0-4598-80D5-3994A56B4926}" srcOrd="1" destOrd="0" parTransId="{057A35E2-1644-4111-956A-267EAF9A47A7}" sibTransId="{2C833B0E-17E6-4536-8E27-05CB50EC0C41}"/>
    <dgm:cxn modelId="{D786EDEE-57AC-4A47-88AD-27628CDFC527}" type="presOf" srcId="{C7297ED8-6BF0-4598-80D5-3994A56B4926}" destId="{AE444D55-5B27-4671-8E7E-E6B49DF0616B}" srcOrd="1" destOrd="0" presId="urn:microsoft.com/office/officeart/2005/8/layout/target3"/>
    <dgm:cxn modelId="{8A708114-ED67-4B44-95B1-D264856FEABB}" type="presOf" srcId="{1FB770D6-6D3D-4BDA-B37D-003A95AFFB76}" destId="{578AA506-A0A3-4CE0-B722-3EE68EE2B497}" srcOrd="1" destOrd="0" presId="urn:microsoft.com/office/officeart/2005/8/layout/target3"/>
    <dgm:cxn modelId="{C157930E-FA4B-498E-B0F3-96A4E21C5273}" type="presOf" srcId="{1FB770D6-6D3D-4BDA-B37D-003A95AFFB76}" destId="{FA2D6034-5DA5-4ACE-8FF5-097F0D4D9339}" srcOrd="0" destOrd="0" presId="urn:microsoft.com/office/officeart/2005/8/layout/target3"/>
    <dgm:cxn modelId="{9F648E72-BEBC-4FB9-83AD-0073DB41F99D}" srcId="{5F7B290B-0835-462B-AB22-CF906C50844E}" destId="{1FB770D6-6D3D-4BDA-B37D-003A95AFFB76}" srcOrd="0" destOrd="0" parTransId="{817A6619-84CE-4142-9FF1-70F84E9DFD3B}" sibTransId="{4FDC25D4-9811-4454-9D5B-71F1A1193878}"/>
    <dgm:cxn modelId="{39165B6C-974E-4BD0-B6BC-9DFB816C6F64}" type="presOf" srcId="{C7297ED8-6BF0-4598-80D5-3994A56B4926}" destId="{8032EE7B-A9ED-49BF-8AF7-05ACDEBCBE57}" srcOrd="0" destOrd="0" presId="urn:microsoft.com/office/officeart/2005/8/layout/target3"/>
    <dgm:cxn modelId="{788C02E6-9A3C-4A9C-9B8F-E309AB3EFA4D}" type="presParOf" srcId="{CE38F55D-9632-4398-88C5-6A2CE40683F5}" destId="{E6182770-FA28-493E-81EB-DDCE90DC0A66}" srcOrd="0" destOrd="0" presId="urn:microsoft.com/office/officeart/2005/8/layout/target3"/>
    <dgm:cxn modelId="{2D00935B-ADDC-49AF-BCFF-B42815501B26}" type="presParOf" srcId="{CE38F55D-9632-4398-88C5-6A2CE40683F5}" destId="{EB6B02C8-72E2-4CB7-A49D-44D8718A1A6B}" srcOrd="1" destOrd="0" presId="urn:microsoft.com/office/officeart/2005/8/layout/target3"/>
    <dgm:cxn modelId="{59EA16FB-0B37-47EE-B7F3-260FAE0D2357}" type="presParOf" srcId="{CE38F55D-9632-4398-88C5-6A2CE40683F5}" destId="{FA2D6034-5DA5-4ACE-8FF5-097F0D4D9339}" srcOrd="2" destOrd="0" presId="urn:microsoft.com/office/officeart/2005/8/layout/target3"/>
    <dgm:cxn modelId="{4C1BA465-F38B-4DDC-80CB-520DDBCFBFE8}" type="presParOf" srcId="{CE38F55D-9632-4398-88C5-6A2CE40683F5}" destId="{A628F69A-D98E-4EE7-B743-CF452AD67D88}" srcOrd="3" destOrd="0" presId="urn:microsoft.com/office/officeart/2005/8/layout/target3"/>
    <dgm:cxn modelId="{1A3A573F-7DCD-467E-93C9-7766902C480A}" type="presParOf" srcId="{CE38F55D-9632-4398-88C5-6A2CE40683F5}" destId="{79B76FF2-F9E4-479C-AAF6-B7D07FBC76DD}" srcOrd="4" destOrd="0" presId="urn:microsoft.com/office/officeart/2005/8/layout/target3"/>
    <dgm:cxn modelId="{DB536095-E26D-4F45-BAAD-C9F17CF5DE37}" type="presParOf" srcId="{CE38F55D-9632-4398-88C5-6A2CE40683F5}" destId="{8032EE7B-A9ED-49BF-8AF7-05ACDEBCBE57}" srcOrd="5" destOrd="0" presId="urn:microsoft.com/office/officeart/2005/8/layout/target3"/>
    <dgm:cxn modelId="{57674777-3240-42DB-B8A2-A54D345233ED}" type="presParOf" srcId="{CE38F55D-9632-4398-88C5-6A2CE40683F5}" destId="{578AA506-A0A3-4CE0-B722-3EE68EE2B497}" srcOrd="6" destOrd="0" presId="urn:microsoft.com/office/officeart/2005/8/layout/target3"/>
    <dgm:cxn modelId="{A3971FC9-4C08-46AB-A42F-A2D4CC24208F}" type="presParOf" srcId="{CE38F55D-9632-4398-88C5-6A2CE40683F5}" destId="{AE444D55-5B27-4671-8E7E-E6B49DF0616B}"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9F966F7-BD14-43FB-9A38-EF24188B5488}" type="doc">
      <dgm:prSet loTypeId="urn:microsoft.com/office/officeart/2005/8/layout/vList3#1" loCatId="list" qsTypeId="urn:microsoft.com/office/officeart/2005/8/quickstyle/simple1" qsCatId="simple" csTypeId="urn:microsoft.com/office/officeart/2005/8/colors/accent1_2" csCatId="accent1" phldr="1"/>
      <dgm:spPr/>
      <dgm:t>
        <a:bodyPr/>
        <a:lstStyle/>
        <a:p>
          <a:endParaRPr lang="ru-RU"/>
        </a:p>
      </dgm:t>
    </dgm:pt>
    <dgm:pt modelId="{69F47635-91B2-4E35-BF31-47E8E3601DEF}">
      <dgm:prSet custT="1"/>
      <dgm:spPr>
        <a:solidFill>
          <a:srgbClr val="7030A0"/>
        </a:solidFill>
      </dgm:spPr>
      <dgm:t>
        <a:bodyPr/>
        <a:lstStyle/>
        <a:p>
          <a:pPr rtl="0"/>
          <a:r>
            <a:rPr lang="uz-Cyrl-UZ" sz="3200" dirty="0" smtClean="0"/>
            <a:t>Қишлоқ хўжалик экинлари( экин турлари) бўйича деҳқончилик маҳсулотининг таннархи:</a:t>
          </a:r>
          <a:endParaRPr lang="ru-RU" sz="2400" b="0" i="0" baseline="0" dirty="0"/>
        </a:p>
      </dgm:t>
    </dgm:pt>
    <dgm:pt modelId="{F69C60E4-1284-4AAF-9F1F-D5F2E48EEE3F}" type="parTrans" cxnId="{11EB94E9-82A8-4E9F-B318-62E2FAC9FC21}">
      <dgm:prSet/>
      <dgm:spPr/>
      <dgm:t>
        <a:bodyPr/>
        <a:lstStyle/>
        <a:p>
          <a:endParaRPr lang="ru-RU"/>
        </a:p>
      </dgm:t>
    </dgm:pt>
    <dgm:pt modelId="{A0EE7C18-13C4-4FD4-BEF9-890C35D434DA}" type="sibTrans" cxnId="{11EB94E9-82A8-4E9F-B318-62E2FAC9FC21}">
      <dgm:prSet/>
      <dgm:spPr/>
      <dgm:t>
        <a:bodyPr/>
        <a:lstStyle/>
        <a:p>
          <a:endParaRPr lang="ru-RU"/>
        </a:p>
      </dgm:t>
    </dgm:pt>
    <dgm:pt modelId="{93636C4B-E7E6-40CF-8700-E0717174D6A7}">
      <dgm:prSet/>
      <dgm:spPr>
        <a:solidFill>
          <a:srgbClr val="92D050"/>
        </a:solidFill>
      </dgm:spPr>
      <dgm:t>
        <a:bodyPr/>
        <a:lstStyle/>
        <a:p>
          <a:pPr algn="just" rtl="0"/>
          <a:r>
            <a:rPr lang="ru-RU" dirty="0" smtClean="0">
              <a:solidFill>
                <a:srgbClr val="7030A0"/>
              </a:solidFill>
            </a:rPr>
            <a:t>     </a:t>
          </a:r>
          <a:r>
            <a:rPr lang="ru-RU" dirty="0" smtClean="0">
              <a:solidFill>
                <a:srgbClr val="7030A0"/>
              </a:solidFill>
              <a:latin typeface="Times New Roman" pitchFamily="18" charset="0"/>
              <a:cs typeface="Times New Roman" pitchFamily="18" charset="0"/>
            </a:rPr>
            <a:t>А) дон, пахта, </a:t>
          </a:r>
          <a:r>
            <a:rPr lang="ru-RU" dirty="0" err="1" smtClean="0">
              <a:solidFill>
                <a:srgbClr val="7030A0"/>
              </a:solidFill>
              <a:latin typeface="Times New Roman" pitchFamily="18" charset="0"/>
              <a:cs typeface="Times New Roman" pitchFamily="18" charset="0"/>
            </a:rPr>
            <a:t>кунгабоқар</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уруғи</a:t>
          </a:r>
          <a:r>
            <a:rPr lang="ru-RU" dirty="0" smtClean="0">
              <a:solidFill>
                <a:srgbClr val="7030A0"/>
              </a:solidFill>
              <a:latin typeface="Times New Roman" pitchFamily="18" charset="0"/>
              <a:cs typeface="Times New Roman" pitchFamily="18" charset="0"/>
            </a:rPr>
            <a:t>-франко-дала (</a:t>
          </a:r>
          <a:r>
            <a:rPr lang="ru-RU" dirty="0" err="1" smtClean="0">
              <a:solidFill>
                <a:srgbClr val="7030A0"/>
              </a:solidFill>
              <a:latin typeface="Times New Roman" pitchFamily="18" charset="0"/>
              <a:cs typeface="Times New Roman" pitchFamily="18" charset="0"/>
            </a:rPr>
            <a:t>хирмон</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ёки</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дастлабки</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ишлов</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бириладиган</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жой</a:t>
          </a:r>
          <a:r>
            <a:rPr lang="ru-RU" dirty="0" smtClean="0">
              <a:solidFill>
                <a:srgbClr val="7030A0"/>
              </a:solidFill>
              <a:latin typeface="Times New Roman" pitchFamily="18" charset="0"/>
              <a:cs typeface="Times New Roman" pitchFamily="18" charset="0"/>
            </a:rPr>
            <a:t> ), </a:t>
          </a:r>
        </a:p>
        <a:p>
          <a:pPr algn="just"/>
          <a:r>
            <a:rPr lang="ru-RU" dirty="0" smtClean="0">
              <a:solidFill>
                <a:srgbClr val="7030A0"/>
              </a:solidFill>
              <a:latin typeface="Times New Roman" pitchFamily="18" charset="0"/>
              <a:cs typeface="Times New Roman" pitchFamily="18" charset="0"/>
            </a:rPr>
            <a:t>    Б) сомон, </a:t>
          </a:r>
          <a:r>
            <a:rPr lang="ru-RU" dirty="0" err="1" smtClean="0">
              <a:solidFill>
                <a:srgbClr val="7030A0"/>
              </a:solidFill>
              <a:latin typeface="Times New Roman" pitchFamily="18" charset="0"/>
              <a:cs typeface="Times New Roman" pitchFamily="18" charset="0"/>
            </a:rPr>
            <a:t>хашак</a:t>
          </a:r>
          <a:r>
            <a:rPr lang="ru-RU" dirty="0" smtClean="0">
              <a:solidFill>
                <a:srgbClr val="7030A0"/>
              </a:solidFill>
              <a:latin typeface="Times New Roman" pitchFamily="18" charset="0"/>
              <a:cs typeface="Times New Roman" pitchFamily="18" charset="0"/>
            </a:rPr>
            <a:t>-франко-</a:t>
          </a:r>
          <a:r>
            <a:rPr lang="ru-RU" dirty="0" err="1" smtClean="0">
              <a:solidFill>
                <a:srgbClr val="7030A0"/>
              </a:solidFill>
              <a:latin typeface="Times New Roman" pitchFamily="18" charset="0"/>
              <a:cs typeface="Times New Roman" pitchFamily="18" charset="0"/>
            </a:rPr>
            <a:t>сақлаш</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жойи</a:t>
          </a:r>
          <a:r>
            <a:rPr lang="ru-RU" dirty="0" smtClean="0">
              <a:solidFill>
                <a:srgbClr val="7030A0"/>
              </a:solidFill>
              <a:latin typeface="Times New Roman" pitchFamily="18" charset="0"/>
              <a:cs typeface="Times New Roman" pitchFamily="18" charset="0"/>
            </a:rPr>
            <a:t>,</a:t>
          </a:r>
        </a:p>
        <a:p>
          <a:pPr algn="just"/>
          <a:r>
            <a:rPr lang="ru-RU" dirty="0" smtClean="0">
              <a:solidFill>
                <a:srgbClr val="7030A0"/>
              </a:solidFill>
              <a:latin typeface="Times New Roman" pitchFamily="18" charset="0"/>
              <a:cs typeface="Times New Roman" pitchFamily="18" charset="0"/>
            </a:rPr>
            <a:t>    В) </a:t>
          </a:r>
          <a:r>
            <a:rPr lang="ru-RU" dirty="0" err="1" smtClean="0">
              <a:solidFill>
                <a:srgbClr val="7030A0"/>
              </a:solidFill>
              <a:latin typeface="Times New Roman" pitchFamily="18" charset="0"/>
              <a:cs typeface="Times New Roman" pitchFamily="18" charset="0"/>
            </a:rPr>
            <a:t>қанд</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лавлаги</a:t>
          </a:r>
          <a:r>
            <a:rPr lang="ru-RU" dirty="0" smtClean="0">
              <a:solidFill>
                <a:srgbClr val="7030A0"/>
              </a:solidFill>
              <a:latin typeface="Times New Roman" pitchFamily="18" charset="0"/>
              <a:cs typeface="Times New Roman" pitchFamily="18" charset="0"/>
            </a:rPr>
            <a:t>, картошка, </a:t>
          </a:r>
          <a:r>
            <a:rPr lang="ru-RU" dirty="0" err="1" smtClean="0">
              <a:solidFill>
                <a:srgbClr val="7030A0"/>
              </a:solidFill>
              <a:latin typeface="Times New Roman" pitchFamily="18" charset="0"/>
              <a:cs typeface="Times New Roman" pitchFamily="18" charset="0"/>
            </a:rPr>
            <a:t>полиз</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экинлари</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сабзавот</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қанд</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лавлаги</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тугунчалари</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илдизмевалар</a:t>
          </a:r>
          <a:r>
            <a:rPr lang="ru-RU" dirty="0" smtClean="0">
              <a:solidFill>
                <a:srgbClr val="7030A0"/>
              </a:solidFill>
              <a:latin typeface="Times New Roman" pitchFamily="18" charset="0"/>
              <a:cs typeface="Times New Roman" pitchFamily="18" charset="0"/>
            </a:rPr>
            <a:t>- франко – дала(</a:t>
          </a:r>
          <a:r>
            <a:rPr lang="uz-Cyrl-UZ" dirty="0" smtClean="0">
              <a:solidFill>
                <a:srgbClr val="7030A0"/>
              </a:solidFill>
              <a:latin typeface="Times New Roman" pitchFamily="18" charset="0"/>
              <a:cs typeface="Times New Roman" pitchFamily="18" charset="0"/>
            </a:rPr>
            <a:t>сақлаш жойи)</a:t>
          </a:r>
          <a:endParaRPr lang="ru-RU" dirty="0" smtClean="0">
            <a:solidFill>
              <a:srgbClr val="7030A0"/>
            </a:solidFill>
            <a:latin typeface="Times New Roman" pitchFamily="18" charset="0"/>
            <a:cs typeface="Times New Roman" pitchFamily="18" charset="0"/>
          </a:endParaRPr>
        </a:p>
        <a:p>
          <a:pPr algn="just"/>
          <a:r>
            <a:rPr lang="uz-Cyrl-UZ" dirty="0" smtClean="0">
              <a:solidFill>
                <a:srgbClr val="7030A0"/>
              </a:solidFill>
              <a:latin typeface="Times New Roman" pitchFamily="18" charset="0"/>
              <a:cs typeface="Times New Roman" pitchFamily="18" charset="0"/>
            </a:rPr>
            <a:t>    Г) мевалар, резавор, узум, тамаки, махорка ва чой барги доривор эфирмой экинлари ва гулчилик маҳсулотлари, ҳимоя қилинган ер сабзавотлари-франко-қабул (сақлаш) жойлари.</a:t>
          </a:r>
          <a:endParaRPr lang="ru-RU" dirty="0" smtClean="0">
            <a:solidFill>
              <a:srgbClr val="7030A0"/>
            </a:solidFill>
            <a:latin typeface="Times New Roman" pitchFamily="18" charset="0"/>
            <a:cs typeface="Times New Roman" pitchFamily="18" charset="0"/>
          </a:endParaRPr>
        </a:p>
        <a:p>
          <a:pPr algn="just"/>
          <a:r>
            <a:rPr lang="uz-Cyrl-UZ" dirty="0" smtClean="0">
              <a:solidFill>
                <a:srgbClr val="7030A0"/>
              </a:solidFill>
              <a:latin typeface="Times New Roman" pitchFamily="18" charset="0"/>
              <a:cs typeface="Times New Roman" pitchFamily="18" charset="0"/>
            </a:rPr>
            <a:t>    Д) зиғир-похол, ивитилган зиғир поя-франко-сақлаш қайта ишлаш (хўжаликда) жойи.</a:t>
          </a:r>
          <a:endParaRPr lang="ru-RU" dirty="0" smtClean="0">
            <a:solidFill>
              <a:srgbClr val="7030A0"/>
            </a:solidFill>
            <a:latin typeface="Times New Roman" pitchFamily="18" charset="0"/>
            <a:cs typeface="Times New Roman" pitchFamily="18" charset="0"/>
          </a:endParaRPr>
        </a:p>
        <a:p>
          <a:pPr algn="just"/>
          <a:r>
            <a:rPr lang="uz-Cyrl-UZ" dirty="0" smtClean="0">
              <a:solidFill>
                <a:srgbClr val="7030A0"/>
              </a:solidFill>
              <a:latin typeface="Times New Roman" pitchFamily="18" charset="0"/>
              <a:cs typeface="Times New Roman" pitchFamily="18" charset="0"/>
            </a:rPr>
            <a:t>    Е) ўт, зиғир, сабзавот ва бошқа экин уруғлари-франко-сақлаш жойи.</a:t>
          </a:r>
          <a:endParaRPr lang="ru-RU" dirty="0" smtClean="0">
            <a:solidFill>
              <a:srgbClr val="7030A0"/>
            </a:solidFill>
            <a:latin typeface="Times New Roman" pitchFamily="18" charset="0"/>
            <a:cs typeface="Times New Roman" pitchFamily="18" charset="0"/>
          </a:endParaRPr>
        </a:p>
        <a:p>
          <a:pPr algn="just"/>
          <a:r>
            <a:rPr lang="ru-RU" dirty="0" smtClean="0">
              <a:solidFill>
                <a:srgbClr val="7030A0"/>
              </a:solidFill>
              <a:latin typeface="Times New Roman" pitchFamily="18" charset="0"/>
              <a:cs typeface="Times New Roman" pitchFamily="18" charset="0"/>
            </a:rPr>
            <a:t>    Ж) </a:t>
          </a:r>
          <a:r>
            <a:rPr lang="ru-RU" dirty="0" err="1" smtClean="0">
              <a:solidFill>
                <a:srgbClr val="7030A0"/>
              </a:solidFill>
              <a:latin typeface="Times New Roman" pitchFamily="18" charset="0"/>
              <a:cs typeface="Times New Roman" pitchFamily="18" charset="0"/>
            </a:rPr>
            <a:t>озуқа</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учун</a:t>
          </a:r>
          <a:r>
            <a:rPr lang="ru-RU" dirty="0" smtClean="0">
              <a:solidFill>
                <a:srgbClr val="7030A0"/>
              </a:solidFill>
              <a:latin typeface="Times New Roman" pitchFamily="18" charset="0"/>
              <a:cs typeface="Times New Roman" pitchFamily="18" charset="0"/>
            </a:rPr>
            <a:t> </a:t>
          </a:r>
          <a:r>
            <a:rPr lang="ru-RU" dirty="0" err="1" smtClean="0">
              <a:solidFill>
                <a:srgbClr val="7030A0"/>
              </a:solidFill>
              <a:latin typeface="Times New Roman" pitchFamily="18" charset="0"/>
              <a:cs typeface="Times New Roman" pitchFamily="18" charset="0"/>
            </a:rPr>
            <a:t>кўк</a:t>
          </a:r>
          <a:r>
            <a:rPr lang="ru-RU" dirty="0" smtClean="0">
              <a:solidFill>
                <a:srgbClr val="7030A0"/>
              </a:solidFill>
              <a:latin typeface="Times New Roman" pitchFamily="18" charset="0"/>
              <a:cs typeface="Times New Roman" pitchFamily="18" charset="0"/>
            </a:rPr>
            <a:t> масса – франко-</a:t>
          </a:r>
          <a:r>
            <a:rPr lang="uz-Cyrl-UZ" dirty="0" smtClean="0">
              <a:solidFill>
                <a:srgbClr val="7030A0"/>
              </a:solidFill>
              <a:latin typeface="Times New Roman" pitchFamily="18" charset="0"/>
              <a:cs typeface="Times New Roman" pitchFamily="18" charset="0"/>
            </a:rPr>
            <a:t>истеъмол жойи.</a:t>
          </a:r>
          <a:endParaRPr lang="ru-RU" dirty="0" smtClean="0">
            <a:solidFill>
              <a:srgbClr val="7030A0"/>
            </a:solidFill>
            <a:latin typeface="Times New Roman" pitchFamily="18" charset="0"/>
            <a:cs typeface="Times New Roman" pitchFamily="18" charset="0"/>
          </a:endParaRPr>
        </a:p>
        <a:p>
          <a:pPr algn="just"/>
          <a:r>
            <a:rPr lang="uz-Cyrl-UZ" dirty="0" smtClean="0">
              <a:solidFill>
                <a:srgbClr val="7030A0"/>
              </a:solidFill>
              <a:latin typeface="Times New Roman" pitchFamily="18" charset="0"/>
              <a:cs typeface="Times New Roman" pitchFamily="18" charset="0"/>
            </a:rPr>
            <a:t>    З) силос, ўт уни сенач, гранула учун кўк масса, франко – силос босиш, сенач                  қилиш (минора, зовур, ўра) жойи, ўт уни, гранула тайёрлаш жойи ва х.к.</a:t>
          </a:r>
          <a:endParaRPr lang="en-US" b="0" i="0" baseline="0" dirty="0">
            <a:solidFill>
              <a:srgbClr val="7030A0"/>
            </a:solidFill>
            <a:latin typeface="Times New Roman" pitchFamily="18" charset="0"/>
            <a:cs typeface="Times New Roman" pitchFamily="18" charset="0"/>
          </a:endParaRPr>
        </a:p>
      </dgm:t>
    </dgm:pt>
    <dgm:pt modelId="{5628F603-F3F2-4F90-80C8-67D8540F900A}" type="parTrans" cxnId="{9F9A8CBB-5FA0-4460-B6ED-CBB8BD82EBC1}">
      <dgm:prSet/>
      <dgm:spPr/>
      <dgm:t>
        <a:bodyPr/>
        <a:lstStyle/>
        <a:p>
          <a:endParaRPr lang="ru-RU"/>
        </a:p>
      </dgm:t>
    </dgm:pt>
    <dgm:pt modelId="{2FE735CB-DE46-4731-A938-A83C33E54F86}" type="sibTrans" cxnId="{9F9A8CBB-5FA0-4460-B6ED-CBB8BD82EBC1}">
      <dgm:prSet/>
      <dgm:spPr/>
      <dgm:t>
        <a:bodyPr/>
        <a:lstStyle/>
        <a:p>
          <a:endParaRPr lang="ru-RU"/>
        </a:p>
      </dgm:t>
    </dgm:pt>
    <dgm:pt modelId="{E9E6AC42-463A-4746-9244-5637944D9379}" type="pres">
      <dgm:prSet presAssocID="{49F966F7-BD14-43FB-9A38-EF24188B5488}" presName="linearFlow" presStyleCnt="0">
        <dgm:presLayoutVars>
          <dgm:dir/>
          <dgm:resizeHandles val="exact"/>
        </dgm:presLayoutVars>
      </dgm:prSet>
      <dgm:spPr/>
      <dgm:t>
        <a:bodyPr/>
        <a:lstStyle/>
        <a:p>
          <a:endParaRPr lang="ru-RU"/>
        </a:p>
      </dgm:t>
    </dgm:pt>
    <dgm:pt modelId="{06F3D788-D9E3-4B3E-B0C6-8A5A6128B75B}" type="pres">
      <dgm:prSet presAssocID="{69F47635-91B2-4E35-BF31-47E8E3601DEF}" presName="composite" presStyleCnt="0"/>
      <dgm:spPr/>
    </dgm:pt>
    <dgm:pt modelId="{22B25302-F6F1-4AA2-99F5-41A2E4B27B47}" type="pres">
      <dgm:prSet presAssocID="{69F47635-91B2-4E35-BF31-47E8E3601DEF}" presName="imgShp" presStyleLbl="fgImgPlace1" presStyleIdx="0" presStyleCnt="2" custScaleX="46616" custScaleY="45595"/>
      <dgm:spPr/>
    </dgm:pt>
    <dgm:pt modelId="{9E8AE356-2F40-4B64-A709-2F8DCC641EDC}" type="pres">
      <dgm:prSet presAssocID="{69F47635-91B2-4E35-BF31-47E8E3601DEF}" presName="txShp" presStyleLbl="node1" presStyleIdx="0" presStyleCnt="2">
        <dgm:presLayoutVars>
          <dgm:bulletEnabled val="1"/>
        </dgm:presLayoutVars>
      </dgm:prSet>
      <dgm:spPr/>
      <dgm:t>
        <a:bodyPr/>
        <a:lstStyle/>
        <a:p>
          <a:endParaRPr lang="ru-RU"/>
        </a:p>
      </dgm:t>
    </dgm:pt>
    <dgm:pt modelId="{F2ACC172-044E-494C-BEAC-E2E9CC26EC56}" type="pres">
      <dgm:prSet presAssocID="{A0EE7C18-13C4-4FD4-BEF9-890C35D434DA}" presName="spacing" presStyleCnt="0"/>
      <dgm:spPr/>
    </dgm:pt>
    <dgm:pt modelId="{B1333E07-B58D-4B4F-9181-8A1A39057623}" type="pres">
      <dgm:prSet presAssocID="{93636C4B-E7E6-40CF-8700-E0717174D6A7}" presName="composite" presStyleCnt="0"/>
      <dgm:spPr/>
    </dgm:pt>
    <dgm:pt modelId="{E44DEDF6-1B3D-4905-BA80-DAE5729B89F7}" type="pres">
      <dgm:prSet presAssocID="{93636C4B-E7E6-40CF-8700-E0717174D6A7}" presName="imgShp" presStyleLbl="fgImgPlace1" presStyleIdx="1" presStyleCnt="2" custScaleX="55961" custScaleY="57430" custLinFactNeighborX="-62297" custLinFactNeighborY="-779"/>
      <dgm:spPr/>
    </dgm:pt>
    <dgm:pt modelId="{E5986C45-B5D5-48B3-8889-73603A081208}" type="pres">
      <dgm:prSet presAssocID="{93636C4B-E7E6-40CF-8700-E0717174D6A7}" presName="txShp" presStyleLbl="node1" presStyleIdx="1" presStyleCnt="2" custScaleX="142560" custScaleY="339644">
        <dgm:presLayoutVars>
          <dgm:bulletEnabled val="1"/>
        </dgm:presLayoutVars>
      </dgm:prSet>
      <dgm:spPr/>
      <dgm:t>
        <a:bodyPr/>
        <a:lstStyle/>
        <a:p>
          <a:endParaRPr lang="ru-RU"/>
        </a:p>
      </dgm:t>
    </dgm:pt>
  </dgm:ptLst>
  <dgm:cxnLst>
    <dgm:cxn modelId="{2FF2A4A2-62D3-4847-8D8C-6655F7DA23B2}" type="presOf" srcId="{69F47635-91B2-4E35-BF31-47E8E3601DEF}" destId="{9E8AE356-2F40-4B64-A709-2F8DCC641EDC}" srcOrd="0" destOrd="0" presId="urn:microsoft.com/office/officeart/2005/8/layout/vList3#1"/>
    <dgm:cxn modelId="{C43AE414-2D44-4F88-B44E-60958878E253}" type="presOf" srcId="{49F966F7-BD14-43FB-9A38-EF24188B5488}" destId="{E9E6AC42-463A-4746-9244-5637944D9379}" srcOrd="0" destOrd="0" presId="urn:microsoft.com/office/officeart/2005/8/layout/vList3#1"/>
    <dgm:cxn modelId="{9F9A8CBB-5FA0-4460-B6ED-CBB8BD82EBC1}" srcId="{49F966F7-BD14-43FB-9A38-EF24188B5488}" destId="{93636C4B-E7E6-40CF-8700-E0717174D6A7}" srcOrd="1" destOrd="0" parTransId="{5628F603-F3F2-4F90-80C8-67D8540F900A}" sibTransId="{2FE735CB-DE46-4731-A938-A83C33E54F86}"/>
    <dgm:cxn modelId="{11EB94E9-82A8-4E9F-B318-62E2FAC9FC21}" srcId="{49F966F7-BD14-43FB-9A38-EF24188B5488}" destId="{69F47635-91B2-4E35-BF31-47E8E3601DEF}" srcOrd="0" destOrd="0" parTransId="{F69C60E4-1284-4AAF-9F1F-D5F2E48EEE3F}" sibTransId="{A0EE7C18-13C4-4FD4-BEF9-890C35D434DA}"/>
    <dgm:cxn modelId="{BB53B9B8-D1DE-4548-8A97-AA93B19F59D0}" type="presOf" srcId="{93636C4B-E7E6-40CF-8700-E0717174D6A7}" destId="{E5986C45-B5D5-48B3-8889-73603A081208}" srcOrd="0" destOrd="0" presId="urn:microsoft.com/office/officeart/2005/8/layout/vList3#1"/>
    <dgm:cxn modelId="{34E496E8-775E-43E8-8A7E-C094B0122FF0}" type="presParOf" srcId="{E9E6AC42-463A-4746-9244-5637944D9379}" destId="{06F3D788-D9E3-4B3E-B0C6-8A5A6128B75B}" srcOrd="0" destOrd="0" presId="urn:microsoft.com/office/officeart/2005/8/layout/vList3#1"/>
    <dgm:cxn modelId="{FA834E58-F7FB-46C6-9651-3BB86755AA3F}" type="presParOf" srcId="{06F3D788-D9E3-4B3E-B0C6-8A5A6128B75B}" destId="{22B25302-F6F1-4AA2-99F5-41A2E4B27B47}" srcOrd="0" destOrd="0" presId="urn:microsoft.com/office/officeart/2005/8/layout/vList3#1"/>
    <dgm:cxn modelId="{59F1D8EB-6B85-482B-9019-3EA79A5CE9CF}" type="presParOf" srcId="{06F3D788-D9E3-4B3E-B0C6-8A5A6128B75B}" destId="{9E8AE356-2F40-4B64-A709-2F8DCC641EDC}" srcOrd="1" destOrd="0" presId="urn:microsoft.com/office/officeart/2005/8/layout/vList3#1"/>
    <dgm:cxn modelId="{7F7E014D-5B6A-4341-BF9A-DF54A10821C0}" type="presParOf" srcId="{E9E6AC42-463A-4746-9244-5637944D9379}" destId="{F2ACC172-044E-494C-BEAC-E2E9CC26EC56}" srcOrd="1" destOrd="0" presId="urn:microsoft.com/office/officeart/2005/8/layout/vList3#1"/>
    <dgm:cxn modelId="{56C15533-276E-4FB5-957D-86D5C45668FD}" type="presParOf" srcId="{E9E6AC42-463A-4746-9244-5637944D9379}" destId="{B1333E07-B58D-4B4F-9181-8A1A39057623}" srcOrd="2" destOrd="0" presId="urn:microsoft.com/office/officeart/2005/8/layout/vList3#1"/>
    <dgm:cxn modelId="{40ED5110-647E-48D2-BACD-C4FDABA2AA7F}" type="presParOf" srcId="{B1333E07-B58D-4B4F-9181-8A1A39057623}" destId="{E44DEDF6-1B3D-4905-BA80-DAE5729B89F7}" srcOrd="0" destOrd="0" presId="urn:microsoft.com/office/officeart/2005/8/layout/vList3#1"/>
    <dgm:cxn modelId="{599AE946-5D89-4D2A-AF57-4038CDD8A66B}" type="presParOf" srcId="{B1333E07-B58D-4B4F-9181-8A1A39057623}" destId="{E5986C45-B5D5-48B3-8889-73603A081208}"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67713B6-C6FB-4FB7-96AE-E6A3D084194C}"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77E8BCA2-3450-4107-92AD-1C98F7917408}">
      <dgm:prSet custT="1"/>
      <dgm:spPr>
        <a:solidFill>
          <a:srgbClr val="00B050"/>
        </a:solidFill>
      </dgm:spPr>
      <dgm:t>
        <a:bodyPr/>
        <a:lstStyle/>
        <a:p>
          <a:pPr rtl="0"/>
          <a:r>
            <a:rPr lang="uz-Cyrl-UZ" sz="2000" dirty="0" smtClean="0">
              <a:latin typeface="Times New Roman" pitchFamily="18" charset="0"/>
              <a:cs typeface="Times New Roman" pitchFamily="18" charset="0"/>
            </a:rPr>
            <a:t>Жорий йилдаги деҳқончилик маҳсулотининг таннархига йиғилган, аммо янчилмаган ёки йиғилмаган экинлар бўйича харажатлар киритилмайди. Агарда йил охирида деҳқончиликда янчилмаган экинлар бўлса, ҳақиқий харажатлар қуйидагича тақсимланади. </a:t>
          </a:r>
          <a:endParaRPr lang="ru-RU" sz="2000" b="0" i="0" baseline="0" dirty="0">
            <a:latin typeface="Times New Roman" pitchFamily="18" charset="0"/>
            <a:cs typeface="Times New Roman" pitchFamily="18" charset="0"/>
          </a:endParaRPr>
        </a:p>
      </dgm:t>
    </dgm:pt>
    <dgm:pt modelId="{0CFB258E-64A4-4EAE-B9B6-68010078F0B9}" type="parTrans" cxnId="{696D6AD0-3A86-4864-AC77-2052B3974D79}">
      <dgm:prSet/>
      <dgm:spPr/>
      <dgm:t>
        <a:bodyPr/>
        <a:lstStyle/>
        <a:p>
          <a:endParaRPr lang="ru-RU"/>
        </a:p>
      </dgm:t>
    </dgm:pt>
    <dgm:pt modelId="{0516EDA4-876D-4C32-B32B-DF580C702D48}" type="sibTrans" cxnId="{696D6AD0-3A86-4864-AC77-2052B3974D79}">
      <dgm:prSet/>
      <dgm:spPr/>
      <dgm:t>
        <a:bodyPr/>
        <a:lstStyle/>
        <a:p>
          <a:endParaRPr lang="ru-RU"/>
        </a:p>
      </dgm:t>
    </dgm:pt>
    <dgm:pt modelId="{1D2296E4-C9D4-41D8-8B6B-6D9C673E0AD4}">
      <dgm:prSet custT="1"/>
      <dgm:spPr>
        <a:solidFill>
          <a:srgbClr val="FFFF00"/>
        </a:solidFill>
      </dgm:spPr>
      <dgm:t>
        <a:bodyPr/>
        <a:lstStyle/>
        <a:p>
          <a:pPr rtl="0"/>
          <a:r>
            <a:rPr lang="uz-Cyrl-UZ" sz="2000" dirty="0" smtClean="0">
              <a:solidFill>
                <a:srgbClr val="FF0000"/>
              </a:solidFill>
              <a:latin typeface="Times New Roman" pitchFamily="18" charset="0"/>
              <a:cs typeface="Times New Roman" pitchFamily="18" charset="0"/>
            </a:rPr>
            <a:t>Йиғиштириб янчилган ва йиғилган, аммо янчилмаган экин бўйича сарфланган ҳақиқий харажатларнинг умумий суммасидан маҳсулотни янчиш ва даладан олиб келиш харажатлари чегирилади. Ана шундан кейин қолган  харажатлар суммаси йиғиштириб янчилган экин ўртасида гектарлар миқдорига мутаносиб равишда тақсимланади. </a:t>
          </a:r>
          <a:endParaRPr lang="ru-RU" sz="2000" b="0" i="0" baseline="0" dirty="0">
            <a:solidFill>
              <a:srgbClr val="FF0000"/>
            </a:solidFill>
            <a:latin typeface="Times New Roman" pitchFamily="18" charset="0"/>
            <a:cs typeface="Times New Roman" pitchFamily="18" charset="0"/>
          </a:endParaRPr>
        </a:p>
      </dgm:t>
    </dgm:pt>
    <dgm:pt modelId="{600A0BBC-2717-40D1-8FED-8700753F6544}" type="parTrans" cxnId="{F63806A3-90FD-40FC-BE31-199A5E3FA77B}">
      <dgm:prSet/>
      <dgm:spPr/>
      <dgm:t>
        <a:bodyPr/>
        <a:lstStyle/>
        <a:p>
          <a:endParaRPr lang="ru-RU"/>
        </a:p>
      </dgm:t>
    </dgm:pt>
    <dgm:pt modelId="{9164B969-E44F-40A1-8E49-0C5CF517F9E9}" type="sibTrans" cxnId="{F63806A3-90FD-40FC-BE31-199A5E3FA77B}">
      <dgm:prSet/>
      <dgm:spPr/>
      <dgm:t>
        <a:bodyPr/>
        <a:lstStyle/>
        <a:p>
          <a:endParaRPr lang="ru-RU"/>
        </a:p>
      </dgm:t>
    </dgm:pt>
    <dgm:pt modelId="{DF1935EA-3758-4557-9BCB-310A54B28FA4}">
      <dgm:prSet/>
      <dgm:spPr>
        <a:solidFill>
          <a:srgbClr val="00B050"/>
        </a:solidFill>
      </dgm:spPr>
      <dgm:t>
        <a:bodyPr/>
        <a:lstStyle/>
        <a:p>
          <a:pPr defTabSz="889000" rtl="0">
            <a:lnSpc>
              <a:spcPct val="90000"/>
            </a:lnSpc>
            <a:spcBef>
              <a:spcPct val="0"/>
            </a:spcBef>
            <a:spcAft>
              <a:spcPct val="35000"/>
            </a:spcAft>
          </a:pPr>
          <a:r>
            <a:rPr lang="uz-Cyrl-UZ" dirty="0" smtClean="0">
              <a:latin typeface="Times New Roman" pitchFamily="18" charset="0"/>
              <a:cs typeface="Times New Roman" pitchFamily="18" charset="0"/>
            </a:rPr>
            <a:t>Йиғиштириб янчилган экинлар маҳсулотнинг ҳақиқий таннархини аниқлаш мақсадларида йиғиштирилган экинларга сарфланган харажатлар суммасига уларни янчиш, ташиш бўйича харажатлар қўшилади. Келгуси йилда таннархни ҳисоблашда янчилмаган экинлар ва йиғиштириш бўйича харажатлар маҳсулотни янчиш, тозалаш ва ташиш харажатларига қўшилади.</a:t>
          </a:r>
          <a:endParaRPr lang="ru-RU" b="0" i="0" baseline="0" dirty="0">
            <a:latin typeface="Times New Roman" pitchFamily="18" charset="0"/>
            <a:cs typeface="Times New Roman" pitchFamily="18" charset="0"/>
          </a:endParaRPr>
        </a:p>
      </dgm:t>
    </dgm:pt>
    <dgm:pt modelId="{A1536E6D-3CA9-4782-9915-C5F3534A7ED6}" type="parTrans" cxnId="{B0B63F89-B36D-4755-9A50-B5C4F81F9352}">
      <dgm:prSet/>
      <dgm:spPr/>
      <dgm:t>
        <a:bodyPr/>
        <a:lstStyle/>
        <a:p>
          <a:endParaRPr lang="ru-RU"/>
        </a:p>
      </dgm:t>
    </dgm:pt>
    <dgm:pt modelId="{70BF663A-5CB2-45CD-8A79-48C8F9D285E2}" type="sibTrans" cxnId="{B0B63F89-B36D-4755-9A50-B5C4F81F9352}">
      <dgm:prSet/>
      <dgm:spPr/>
      <dgm:t>
        <a:bodyPr/>
        <a:lstStyle/>
        <a:p>
          <a:endParaRPr lang="ru-RU"/>
        </a:p>
      </dgm:t>
    </dgm:pt>
    <dgm:pt modelId="{6F57EDFE-31D5-4660-83BE-81004D90D263}" type="pres">
      <dgm:prSet presAssocID="{967713B6-C6FB-4FB7-96AE-E6A3D084194C}" presName="Name0" presStyleCnt="0">
        <dgm:presLayoutVars>
          <dgm:dir/>
          <dgm:resizeHandles val="exact"/>
        </dgm:presLayoutVars>
      </dgm:prSet>
      <dgm:spPr/>
      <dgm:t>
        <a:bodyPr/>
        <a:lstStyle/>
        <a:p>
          <a:endParaRPr lang="ru-RU"/>
        </a:p>
      </dgm:t>
    </dgm:pt>
    <dgm:pt modelId="{015010CD-BDE2-4866-BB82-0518771BD667}" type="pres">
      <dgm:prSet presAssocID="{77E8BCA2-3450-4107-92AD-1C98F7917408}" presName="node" presStyleLbl="node1" presStyleIdx="0" presStyleCnt="3" custScaleX="113983">
        <dgm:presLayoutVars>
          <dgm:bulletEnabled val="1"/>
        </dgm:presLayoutVars>
      </dgm:prSet>
      <dgm:spPr/>
      <dgm:t>
        <a:bodyPr/>
        <a:lstStyle/>
        <a:p>
          <a:endParaRPr lang="ru-RU"/>
        </a:p>
      </dgm:t>
    </dgm:pt>
    <dgm:pt modelId="{103C141B-1D26-4EDC-9A41-1B6F2F815C97}" type="pres">
      <dgm:prSet presAssocID="{0516EDA4-876D-4C32-B32B-DF580C702D48}" presName="sibTrans" presStyleCnt="0"/>
      <dgm:spPr/>
    </dgm:pt>
    <dgm:pt modelId="{A9824A1C-0BC7-40BA-88B4-8C43BA339C87}" type="pres">
      <dgm:prSet presAssocID="{1D2296E4-C9D4-41D8-8B6B-6D9C673E0AD4}" presName="node" presStyleLbl="node1" presStyleIdx="1" presStyleCnt="3" custScaleX="143083">
        <dgm:presLayoutVars>
          <dgm:bulletEnabled val="1"/>
        </dgm:presLayoutVars>
      </dgm:prSet>
      <dgm:spPr/>
      <dgm:t>
        <a:bodyPr/>
        <a:lstStyle/>
        <a:p>
          <a:endParaRPr lang="ru-RU"/>
        </a:p>
      </dgm:t>
    </dgm:pt>
    <dgm:pt modelId="{03B3FAB1-2447-471C-ADDF-1FB4EB80BD97}" type="pres">
      <dgm:prSet presAssocID="{9164B969-E44F-40A1-8E49-0C5CF517F9E9}" presName="sibTrans" presStyleCnt="0"/>
      <dgm:spPr/>
    </dgm:pt>
    <dgm:pt modelId="{8F67597D-BCBA-48DB-8ADC-38646BAA9BEF}" type="pres">
      <dgm:prSet presAssocID="{DF1935EA-3758-4557-9BCB-310A54B28FA4}" presName="node" presStyleLbl="node1" presStyleIdx="2" presStyleCnt="3" custScaleX="122936">
        <dgm:presLayoutVars>
          <dgm:bulletEnabled val="1"/>
        </dgm:presLayoutVars>
      </dgm:prSet>
      <dgm:spPr/>
      <dgm:t>
        <a:bodyPr/>
        <a:lstStyle/>
        <a:p>
          <a:endParaRPr lang="ru-RU"/>
        </a:p>
      </dgm:t>
    </dgm:pt>
  </dgm:ptLst>
  <dgm:cxnLst>
    <dgm:cxn modelId="{6A09079E-B25C-4B4F-B8FD-3A24A07C96A3}" type="presOf" srcId="{DF1935EA-3758-4557-9BCB-310A54B28FA4}" destId="{8F67597D-BCBA-48DB-8ADC-38646BAA9BEF}" srcOrd="0" destOrd="0" presId="urn:microsoft.com/office/officeart/2005/8/layout/hList6"/>
    <dgm:cxn modelId="{EA017C7C-F8D2-4811-9C5D-1E8FE2C0F083}" type="presOf" srcId="{77E8BCA2-3450-4107-92AD-1C98F7917408}" destId="{015010CD-BDE2-4866-BB82-0518771BD667}" srcOrd="0" destOrd="0" presId="urn:microsoft.com/office/officeart/2005/8/layout/hList6"/>
    <dgm:cxn modelId="{B0B63F89-B36D-4755-9A50-B5C4F81F9352}" srcId="{967713B6-C6FB-4FB7-96AE-E6A3D084194C}" destId="{DF1935EA-3758-4557-9BCB-310A54B28FA4}" srcOrd="2" destOrd="0" parTransId="{A1536E6D-3CA9-4782-9915-C5F3534A7ED6}" sibTransId="{70BF663A-5CB2-45CD-8A79-48C8F9D285E2}"/>
    <dgm:cxn modelId="{696D6AD0-3A86-4864-AC77-2052B3974D79}" srcId="{967713B6-C6FB-4FB7-96AE-E6A3D084194C}" destId="{77E8BCA2-3450-4107-92AD-1C98F7917408}" srcOrd="0" destOrd="0" parTransId="{0CFB258E-64A4-4EAE-B9B6-68010078F0B9}" sibTransId="{0516EDA4-876D-4C32-B32B-DF580C702D48}"/>
    <dgm:cxn modelId="{F63806A3-90FD-40FC-BE31-199A5E3FA77B}" srcId="{967713B6-C6FB-4FB7-96AE-E6A3D084194C}" destId="{1D2296E4-C9D4-41D8-8B6B-6D9C673E0AD4}" srcOrd="1" destOrd="0" parTransId="{600A0BBC-2717-40D1-8FED-8700753F6544}" sibTransId="{9164B969-E44F-40A1-8E49-0C5CF517F9E9}"/>
    <dgm:cxn modelId="{0E6B56FF-D118-4B95-87F0-7AE360EC4D7C}" type="presOf" srcId="{1D2296E4-C9D4-41D8-8B6B-6D9C673E0AD4}" destId="{A9824A1C-0BC7-40BA-88B4-8C43BA339C87}" srcOrd="0" destOrd="0" presId="urn:microsoft.com/office/officeart/2005/8/layout/hList6"/>
    <dgm:cxn modelId="{B4A4340C-63BE-4159-8ADE-A1B81E4A886F}" type="presOf" srcId="{967713B6-C6FB-4FB7-96AE-E6A3D084194C}" destId="{6F57EDFE-31D5-4660-83BE-81004D90D263}" srcOrd="0" destOrd="0" presId="urn:microsoft.com/office/officeart/2005/8/layout/hList6"/>
    <dgm:cxn modelId="{16EB8718-E202-415C-A536-278E9C51A0B7}" type="presParOf" srcId="{6F57EDFE-31D5-4660-83BE-81004D90D263}" destId="{015010CD-BDE2-4866-BB82-0518771BD667}" srcOrd="0" destOrd="0" presId="urn:microsoft.com/office/officeart/2005/8/layout/hList6"/>
    <dgm:cxn modelId="{6655BF1D-8FFC-4040-864A-68495BB0990C}" type="presParOf" srcId="{6F57EDFE-31D5-4660-83BE-81004D90D263}" destId="{103C141B-1D26-4EDC-9A41-1B6F2F815C97}" srcOrd="1" destOrd="0" presId="urn:microsoft.com/office/officeart/2005/8/layout/hList6"/>
    <dgm:cxn modelId="{43C0484F-5624-4CDB-9906-6094EDFF1A78}" type="presParOf" srcId="{6F57EDFE-31D5-4660-83BE-81004D90D263}" destId="{A9824A1C-0BC7-40BA-88B4-8C43BA339C87}" srcOrd="2" destOrd="0" presId="urn:microsoft.com/office/officeart/2005/8/layout/hList6"/>
    <dgm:cxn modelId="{35CCD439-75E3-47A6-8B01-266FF900EF81}" type="presParOf" srcId="{6F57EDFE-31D5-4660-83BE-81004D90D263}" destId="{03B3FAB1-2447-471C-ADDF-1FB4EB80BD97}" srcOrd="3" destOrd="0" presId="urn:microsoft.com/office/officeart/2005/8/layout/hList6"/>
    <dgm:cxn modelId="{D6EF9AFD-7B32-4CA4-8D81-04AD8CABBECE}" type="presParOf" srcId="{6F57EDFE-31D5-4660-83BE-81004D90D263}" destId="{8F67597D-BCBA-48DB-8ADC-38646BAA9BEF}"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D63CA3F-C0A0-4C13-9D2C-BDF205BA5C5F}" type="doc">
      <dgm:prSet loTypeId="urn:microsoft.com/office/officeart/2005/8/layout/vProcess5" loCatId="process" qsTypeId="urn:microsoft.com/office/officeart/2005/8/quickstyle/3d3" qsCatId="3D" csTypeId="urn:microsoft.com/office/officeart/2005/8/colors/accent1_2" csCatId="accent1" phldr="1"/>
      <dgm:spPr/>
      <dgm:t>
        <a:bodyPr/>
        <a:lstStyle/>
        <a:p>
          <a:endParaRPr lang="ru-RU"/>
        </a:p>
      </dgm:t>
    </dgm:pt>
    <dgm:pt modelId="{F7E57433-28E3-435B-9168-A20094C95085}">
      <dgm:prSet/>
      <dgm:spPr>
        <a:solidFill>
          <a:srgbClr val="FF0000"/>
        </a:solidFill>
      </dgm:spPr>
      <dgm:t>
        <a:bodyPr/>
        <a:lstStyle/>
        <a:p>
          <a:pPr rtl="0"/>
          <a:r>
            <a:rPr lang="uz-Cyrl-UZ" smtClean="0"/>
            <a:t>Сомон (чори), жўхорипоя барги ва ғўзапоя кунгабоқар тўпгули, карам барги, шох-шабба (тут ва шу кабиларнинг таннархи ушбу маҳсулотни йиғиштириш, пресслаш, ташиш, ғарамлаш ва тайёрлашга оид бошқа ишлар харажатлари асосида белгиланган меъёрлар бўйича уларга сарфланган харажатлардан келиб чиқиб аниқланади.</a:t>
          </a:r>
          <a:endParaRPr lang="ru-RU"/>
        </a:p>
      </dgm:t>
    </dgm:pt>
    <dgm:pt modelId="{F9B0F12D-CA21-48EE-BBD9-59B38783D834}" type="parTrans" cxnId="{5FE8F00D-4B63-4C52-BE55-857E161459D8}">
      <dgm:prSet/>
      <dgm:spPr/>
      <dgm:t>
        <a:bodyPr/>
        <a:lstStyle/>
        <a:p>
          <a:endParaRPr lang="ru-RU"/>
        </a:p>
      </dgm:t>
    </dgm:pt>
    <dgm:pt modelId="{14B72FB9-B348-4C17-BA42-D70677C1022F}" type="sibTrans" cxnId="{5FE8F00D-4B63-4C52-BE55-857E161459D8}">
      <dgm:prSet/>
      <dgm:spPr/>
      <dgm:t>
        <a:bodyPr/>
        <a:lstStyle/>
        <a:p>
          <a:endParaRPr lang="ru-RU"/>
        </a:p>
      </dgm:t>
    </dgm:pt>
    <dgm:pt modelId="{F004B119-DDA7-4819-91F4-5CB8EBB8342D}">
      <dgm:prSet/>
      <dgm:spPr>
        <a:solidFill>
          <a:srgbClr val="7030A0"/>
        </a:solidFill>
      </dgm:spPr>
      <dgm:t>
        <a:bodyPr/>
        <a:lstStyle/>
        <a:p>
          <a:pPr rtl="0"/>
          <a:r>
            <a:rPr lang="uz-Cyrl-UZ" smtClean="0"/>
            <a:t>Дон экинларини экиш ва йиғиштириш харажатлари (донни хирмонда тозалаш ва қуритиш харажатлари қўшилиб дон, дон чиқитлари ва сомоннинг таннархини ташкил қилади.</a:t>
          </a:r>
          <a:endParaRPr lang="ru-RU"/>
        </a:p>
      </dgm:t>
    </dgm:pt>
    <dgm:pt modelId="{1EC72BE6-691A-4DAF-8374-F29DE45EAB98}" type="parTrans" cxnId="{2EEC4B22-ACF3-4B2D-ABEF-AC94774E8E8C}">
      <dgm:prSet/>
      <dgm:spPr/>
      <dgm:t>
        <a:bodyPr/>
        <a:lstStyle/>
        <a:p>
          <a:endParaRPr lang="ru-RU"/>
        </a:p>
      </dgm:t>
    </dgm:pt>
    <dgm:pt modelId="{91575DC3-BBDA-4210-A13A-F14CCC2FE926}" type="sibTrans" cxnId="{2EEC4B22-ACF3-4B2D-ABEF-AC94774E8E8C}">
      <dgm:prSet/>
      <dgm:spPr/>
      <dgm:t>
        <a:bodyPr/>
        <a:lstStyle/>
        <a:p>
          <a:endParaRPr lang="ru-RU"/>
        </a:p>
      </dgm:t>
    </dgm:pt>
    <dgm:pt modelId="{B16F459F-705B-432B-8C31-D8AD41D42F21}">
      <dgm:prSet/>
      <dgm:spPr>
        <a:solidFill>
          <a:srgbClr val="FFFF00"/>
        </a:solidFill>
      </dgm:spPr>
      <dgm:t>
        <a:bodyPr/>
        <a:lstStyle/>
        <a:p>
          <a:pPr rtl="0"/>
          <a:r>
            <a:rPr lang="uz-Cyrl-UZ" dirty="0" smtClean="0">
              <a:solidFill>
                <a:srgbClr val="7030A0"/>
              </a:solidFill>
            </a:rPr>
            <a:t>Дон ва дон чиқитларининг таннархини аниқлаш учун, аввало унга тегишли жами харажатларда сомоннинг белгиланган қиймати чегириб ташланади. Қолган харажатлар дон ва дон чиқитларининг таннархини ташкил этади. Доннинг таннархини аниқлаш учун дон чиқитлари соф донга айлантирилади, сўнгра уларга тегишли жами харажатлар шартли дон миқдорига бўлиниб 1ц доннинг таннархи аниқланади.</a:t>
          </a:r>
          <a:endParaRPr lang="ru-RU" dirty="0">
            <a:solidFill>
              <a:srgbClr val="7030A0"/>
            </a:solidFill>
          </a:endParaRPr>
        </a:p>
      </dgm:t>
    </dgm:pt>
    <dgm:pt modelId="{4A449D98-C008-469E-A2ED-F9076D31BB0D}" type="parTrans" cxnId="{3FF8A12F-5A8A-46B0-B809-96007811469B}">
      <dgm:prSet/>
      <dgm:spPr/>
      <dgm:t>
        <a:bodyPr/>
        <a:lstStyle/>
        <a:p>
          <a:endParaRPr lang="ru-RU"/>
        </a:p>
      </dgm:t>
    </dgm:pt>
    <dgm:pt modelId="{8030F91D-27AF-450D-9E61-994C554806E7}" type="sibTrans" cxnId="{3FF8A12F-5A8A-46B0-B809-96007811469B}">
      <dgm:prSet/>
      <dgm:spPr/>
      <dgm:t>
        <a:bodyPr/>
        <a:lstStyle/>
        <a:p>
          <a:endParaRPr lang="ru-RU"/>
        </a:p>
      </dgm:t>
    </dgm:pt>
    <dgm:pt modelId="{46882CB8-6F8D-4BFA-81DB-6C100311DA8F}" type="pres">
      <dgm:prSet presAssocID="{8D63CA3F-C0A0-4C13-9D2C-BDF205BA5C5F}" presName="outerComposite" presStyleCnt="0">
        <dgm:presLayoutVars>
          <dgm:chMax val="5"/>
          <dgm:dir/>
          <dgm:resizeHandles val="exact"/>
        </dgm:presLayoutVars>
      </dgm:prSet>
      <dgm:spPr/>
      <dgm:t>
        <a:bodyPr/>
        <a:lstStyle/>
        <a:p>
          <a:endParaRPr lang="ru-RU"/>
        </a:p>
      </dgm:t>
    </dgm:pt>
    <dgm:pt modelId="{DD7A542F-458C-420E-9D19-F9A928483E21}" type="pres">
      <dgm:prSet presAssocID="{8D63CA3F-C0A0-4C13-9D2C-BDF205BA5C5F}" presName="dummyMaxCanvas" presStyleCnt="0">
        <dgm:presLayoutVars/>
      </dgm:prSet>
      <dgm:spPr/>
    </dgm:pt>
    <dgm:pt modelId="{020F11F2-3DFB-4587-94ED-3985AC25C32D}" type="pres">
      <dgm:prSet presAssocID="{8D63CA3F-C0A0-4C13-9D2C-BDF205BA5C5F}" presName="ThreeNodes_1" presStyleLbl="node1" presStyleIdx="0" presStyleCnt="3">
        <dgm:presLayoutVars>
          <dgm:bulletEnabled val="1"/>
        </dgm:presLayoutVars>
      </dgm:prSet>
      <dgm:spPr/>
      <dgm:t>
        <a:bodyPr/>
        <a:lstStyle/>
        <a:p>
          <a:endParaRPr lang="ru-RU"/>
        </a:p>
      </dgm:t>
    </dgm:pt>
    <dgm:pt modelId="{E775E17C-1007-4C68-ADD1-4DE5CD10325E}" type="pres">
      <dgm:prSet presAssocID="{8D63CA3F-C0A0-4C13-9D2C-BDF205BA5C5F}" presName="ThreeNodes_2" presStyleLbl="node1" presStyleIdx="1" presStyleCnt="3" custScaleY="110644">
        <dgm:presLayoutVars>
          <dgm:bulletEnabled val="1"/>
        </dgm:presLayoutVars>
      </dgm:prSet>
      <dgm:spPr/>
      <dgm:t>
        <a:bodyPr/>
        <a:lstStyle/>
        <a:p>
          <a:endParaRPr lang="ru-RU"/>
        </a:p>
      </dgm:t>
    </dgm:pt>
    <dgm:pt modelId="{066D17AC-177E-484F-90A2-5D971BDEE096}" type="pres">
      <dgm:prSet presAssocID="{8D63CA3F-C0A0-4C13-9D2C-BDF205BA5C5F}" presName="ThreeNodes_3" presStyleLbl="node1" presStyleIdx="2" presStyleCnt="3" custScaleY="116816">
        <dgm:presLayoutVars>
          <dgm:bulletEnabled val="1"/>
        </dgm:presLayoutVars>
      </dgm:prSet>
      <dgm:spPr/>
      <dgm:t>
        <a:bodyPr/>
        <a:lstStyle/>
        <a:p>
          <a:endParaRPr lang="ru-RU"/>
        </a:p>
      </dgm:t>
    </dgm:pt>
    <dgm:pt modelId="{AF74F79B-6933-4B7E-8A6C-9E6A16FD3A7E}" type="pres">
      <dgm:prSet presAssocID="{8D63CA3F-C0A0-4C13-9D2C-BDF205BA5C5F}" presName="ThreeConn_1-2" presStyleLbl="fgAccFollowNode1" presStyleIdx="0" presStyleCnt="2">
        <dgm:presLayoutVars>
          <dgm:bulletEnabled val="1"/>
        </dgm:presLayoutVars>
      </dgm:prSet>
      <dgm:spPr/>
      <dgm:t>
        <a:bodyPr/>
        <a:lstStyle/>
        <a:p>
          <a:endParaRPr lang="ru-RU"/>
        </a:p>
      </dgm:t>
    </dgm:pt>
    <dgm:pt modelId="{F2159804-9F46-4FA8-99DF-585D4942016E}" type="pres">
      <dgm:prSet presAssocID="{8D63CA3F-C0A0-4C13-9D2C-BDF205BA5C5F}" presName="ThreeConn_2-3" presStyleLbl="fgAccFollowNode1" presStyleIdx="1" presStyleCnt="2">
        <dgm:presLayoutVars>
          <dgm:bulletEnabled val="1"/>
        </dgm:presLayoutVars>
      </dgm:prSet>
      <dgm:spPr/>
      <dgm:t>
        <a:bodyPr/>
        <a:lstStyle/>
        <a:p>
          <a:endParaRPr lang="ru-RU"/>
        </a:p>
      </dgm:t>
    </dgm:pt>
    <dgm:pt modelId="{100323A4-51CB-4967-97A3-059411C61A1A}" type="pres">
      <dgm:prSet presAssocID="{8D63CA3F-C0A0-4C13-9D2C-BDF205BA5C5F}" presName="ThreeNodes_1_text" presStyleLbl="node1" presStyleIdx="2" presStyleCnt="3">
        <dgm:presLayoutVars>
          <dgm:bulletEnabled val="1"/>
        </dgm:presLayoutVars>
      </dgm:prSet>
      <dgm:spPr/>
      <dgm:t>
        <a:bodyPr/>
        <a:lstStyle/>
        <a:p>
          <a:endParaRPr lang="ru-RU"/>
        </a:p>
      </dgm:t>
    </dgm:pt>
    <dgm:pt modelId="{9F17911B-13D5-45BC-89E1-7354ACBE9C56}" type="pres">
      <dgm:prSet presAssocID="{8D63CA3F-C0A0-4C13-9D2C-BDF205BA5C5F}" presName="ThreeNodes_2_text" presStyleLbl="node1" presStyleIdx="2" presStyleCnt="3">
        <dgm:presLayoutVars>
          <dgm:bulletEnabled val="1"/>
        </dgm:presLayoutVars>
      </dgm:prSet>
      <dgm:spPr/>
      <dgm:t>
        <a:bodyPr/>
        <a:lstStyle/>
        <a:p>
          <a:endParaRPr lang="ru-RU"/>
        </a:p>
      </dgm:t>
    </dgm:pt>
    <dgm:pt modelId="{2B6C5466-1E7C-4248-88FE-06CBFF81735F}" type="pres">
      <dgm:prSet presAssocID="{8D63CA3F-C0A0-4C13-9D2C-BDF205BA5C5F}" presName="ThreeNodes_3_text" presStyleLbl="node1" presStyleIdx="2" presStyleCnt="3">
        <dgm:presLayoutVars>
          <dgm:bulletEnabled val="1"/>
        </dgm:presLayoutVars>
      </dgm:prSet>
      <dgm:spPr/>
      <dgm:t>
        <a:bodyPr/>
        <a:lstStyle/>
        <a:p>
          <a:endParaRPr lang="ru-RU"/>
        </a:p>
      </dgm:t>
    </dgm:pt>
  </dgm:ptLst>
  <dgm:cxnLst>
    <dgm:cxn modelId="{5FE8F00D-4B63-4C52-BE55-857E161459D8}" srcId="{8D63CA3F-C0A0-4C13-9D2C-BDF205BA5C5F}" destId="{F7E57433-28E3-435B-9168-A20094C95085}" srcOrd="0" destOrd="0" parTransId="{F9B0F12D-CA21-48EE-BBD9-59B38783D834}" sibTransId="{14B72FB9-B348-4C17-BA42-D70677C1022F}"/>
    <dgm:cxn modelId="{EF07D018-9644-436B-9CAE-D6BEAA03B965}" type="presOf" srcId="{8D63CA3F-C0A0-4C13-9D2C-BDF205BA5C5F}" destId="{46882CB8-6F8D-4BFA-81DB-6C100311DA8F}" srcOrd="0" destOrd="0" presId="urn:microsoft.com/office/officeart/2005/8/layout/vProcess5"/>
    <dgm:cxn modelId="{5CD1F12A-8B74-4412-97CA-84A0D4E5660D}" type="presOf" srcId="{F004B119-DDA7-4819-91F4-5CB8EBB8342D}" destId="{9F17911B-13D5-45BC-89E1-7354ACBE9C56}" srcOrd="1" destOrd="0" presId="urn:microsoft.com/office/officeart/2005/8/layout/vProcess5"/>
    <dgm:cxn modelId="{CBAE4F3C-6733-4364-AB52-DA18EDA6EB0C}" type="presOf" srcId="{F004B119-DDA7-4819-91F4-5CB8EBB8342D}" destId="{E775E17C-1007-4C68-ADD1-4DE5CD10325E}" srcOrd="0" destOrd="0" presId="urn:microsoft.com/office/officeart/2005/8/layout/vProcess5"/>
    <dgm:cxn modelId="{37367375-C93B-4E6C-A494-40DD9D67A0A3}" type="presOf" srcId="{91575DC3-BBDA-4210-A13A-F14CCC2FE926}" destId="{F2159804-9F46-4FA8-99DF-585D4942016E}" srcOrd="0" destOrd="0" presId="urn:microsoft.com/office/officeart/2005/8/layout/vProcess5"/>
    <dgm:cxn modelId="{5159E6F6-9BB5-42E0-B284-3DC477080C46}" type="presOf" srcId="{B16F459F-705B-432B-8C31-D8AD41D42F21}" destId="{066D17AC-177E-484F-90A2-5D971BDEE096}" srcOrd="0" destOrd="0" presId="urn:microsoft.com/office/officeart/2005/8/layout/vProcess5"/>
    <dgm:cxn modelId="{9CBAAF92-1D11-4F02-92C3-71E508F239A7}" type="presOf" srcId="{14B72FB9-B348-4C17-BA42-D70677C1022F}" destId="{AF74F79B-6933-4B7E-8A6C-9E6A16FD3A7E}" srcOrd="0" destOrd="0" presId="urn:microsoft.com/office/officeart/2005/8/layout/vProcess5"/>
    <dgm:cxn modelId="{66CE0D59-01B2-417E-8D51-50D0F1EEF8D1}" type="presOf" srcId="{F7E57433-28E3-435B-9168-A20094C95085}" destId="{100323A4-51CB-4967-97A3-059411C61A1A}" srcOrd="1" destOrd="0" presId="urn:microsoft.com/office/officeart/2005/8/layout/vProcess5"/>
    <dgm:cxn modelId="{2EEC4B22-ACF3-4B2D-ABEF-AC94774E8E8C}" srcId="{8D63CA3F-C0A0-4C13-9D2C-BDF205BA5C5F}" destId="{F004B119-DDA7-4819-91F4-5CB8EBB8342D}" srcOrd="1" destOrd="0" parTransId="{1EC72BE6-691A-4DAF-8374-F29DE45EAB98}" sibTransId="{91575DC3-BBDA-4210-A13A-F14CCC2FE926}"/>
    <dgm:cxn modelId="{C8C76053-6B45-4BAE-88F6-77F04647C0E5}" type="presOf" srcId="{B16F459F-705B-432B-8C31-D8AD41D42F21}" destId="{2B6C5466-1E7C-4248-88FE-06CBFF81735F}" srcOrd="1" destOrd="0" presId="urn:microsoft.com/office/officeart/2005/8/layout/vProcess5"/>
    <dgm:cxn modelId="{44B26C01-0571-4AF4-95E7-BBA4146BC98D}" type="presOf" srcId="{F7E57433-28E3-435B-9168-A20094C95085}" destId="{020F11F2-3DFB-4587-94ED-3985AC25C32D}" srcOrd="0" destOrd="0" presId="urn:microsoft.com/office/officeart/2005/8/layout/vProcess5"/>
    <dgm:cxn modelId="{3FF8A12F-5A8A-46B0-B809-96007811469B}" srcId="{8D63CA3F-C0A0-4C13-9D2C-BDF205BA5C5F}" destId="{B16F459F-705B-432B-8C31-D8AD41D42F21}" srcOrd="2" destOrd="0" parTransId="{4A449D98-C008-469E-A2ED-F9076D31BB0D}" sibTransId="{8030F91D-27AF-450D-9E61-994C554806E7}"/>
    <dgm:cxn modelId="{C4F1BF88-77B1-481B-899B-00D1DE2B3EBE}" type="presParOf" srcId="{46882CB8-6F8D-4BFA-81DB-6C100311DA8F}" destId="{DD7A542F-458C-420E-9D19-F9A928483E21}" srcOrd="0" destOrd="0" presId="urn:microsoft.com/office/officeart/2005/8/layout/vProcess5"/>
    <dgm:cxn modelId="{615E6997-0722-4FAD-BBDC-D1EAFBBC5D11}" type="presParOf" srcId="{46882CB8-6F8D-4BFA-81DB-6C100311DA8F}" destId="{020F11F2-3DFB-4587-94ED-3985AC25C32D}" srcOrd="1" destOrd="0" presId="urn:microsoft.com/office/officeart/2005/8/layout/vProcess5"/>
    <dgm:cxn modelId="{1F8E1374-A60D-4695-B18C-CA5EDC5EB169}" type="presParOf" srcId="{46882CB8-6F8D-4BFA-81DB-6C100311DA8F}" destId="{E775E17C-1007-4C68-ADD1-4DE5CD10325E}" srcOrd="2" destOrd="0" presId="urn:microsoft.com/office/officeart/2005/8/layout/vProcess5"/>
    <dgm:cxn modelId="{F382C06A-8409-45F0-91B4-5450AE29AEF5}" type="presParOf" srcId="{46882CB8-6F8D-4BFA-81DB-6C100311DA8F}" destId="{066D17AC-177E-484F-90A2-5D971BDEE096}" srcOrd="3" destOrd="0" presId="urn:microsoft.com/office/officeart/2005/8/layout/vProcess5"/>
    <dgm:cxn modelId="{0772B438-8E41-4D13-8B92-7F3CF3149FB6}" type="presParOf" srcId="{46882CB8-6F8D-4BFA-81DB-6C100311DA8F}" destId="{AF74F79B-6933-4B7E-8A6C-9E6A16FD3A7E}" srcOrd="4" destOrd="0" presId="urn:microsoft.com/office/officeart/2005/8/layout/vProcess5"/>
    <dgm:cxn modelId="{1B192410-F70F-4729-A8FA-23150EF48E0D}" type="presParOf" srcId="{46882CB8-6F8D-4BFA-81DB-6C100311DA8F}" destId="{F2159804-9F46-4FA8-99DF-585D4942016E}" srcOrd="5" destOrd="0" presId="urn:microsoft.com/office/officeart/2005/8/layout/vProcess5"/>
    <dgm:cxn modelId="{286FA24C-E47C-43D0-A7C8-2DCC22C33EBE}" type="presParOf" srcId="{46882CB8-6F8D-4BFA-81DB-6C100311DA8F}" destId="{100323A4-51CB-4967-97A3-059411C61A1A}" srcOrd="6" destOrd="0" presId="urn:microsoft.com/office/officeart/2005/8/layout/vProcess5"/>
    <dgm:cxn modelId="{39C58D8A-B5B4-4A1E-83A9-7471DA85A2DD}" type="presParOf" srcId="{46882CB8-6F8D-4BFA-81DB-6C100311DA8F}" destId="{9F17911B-13D5-45BC-89E1-7354ACBE9C56}" srcOrd="7" destOrd="0" presId="urn:microsoft.com/office/officeart/2005/8/layout/vProcess5"/>
    <dgm:cxn modelId="{E9307C27-8BD7-4E2B-AE6B-BD8614810DA2}" type="presParOf" srcId="{46882CB8-6F8D-4BFA-81DB-6C100311DA8F}" destId="{2B6C5466-1E7C-4248-88FE-06CBFF81735F}" srcOrd="8" destOrd="0" presId="urn:microsoft.com/office/officeart/2005/8/layout/vProcess5"/>
  </dgm:cxnLst>
  <dgm:bg>
    <a:solidFill>
      <a:srgbClr val="92D05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D7D8AD5-CFE8-456D-8C4A-DE35E859BA67}" type="doc">
      <dgm:prSet loTypeId="urn:microsoft.com/office/officeart/2005/8/layout/hierarchy3" loCatId="hierarchy" qsTypeId="urn:microsoft.com/office/officeart/2005/8/quickstyle/3d3" qsCatId="3D" csTypeId="urn:microsoft.com/office/officeart/2005/8/colors/accent1_2" csCatId="accent1" phldr="1"/>
      <dgm:spPr/>
      <dgm:t>
        <a:bodyPr/>
        <a:lstStyle/>
        <a:p>
          <a:endParaRPr lang="ru-RU"/>
        </a:p>
      </dgm:t>
    </dgm:pt>
    <dgm:pt modelId="{5EF7B1ED-D805-4B8A-B8F8-9016E507CB79}">
      <dgm:prSet/>
      <dgm:spPr/>
      <dgm:t>
        <a:bodyPr/>
        <a:lstStyle/>
        <a:p>
          <a:pPr rtl="0"/>
          <a:r>
            <a:rPr lang="uz-Cyrl-UZ" dirty="0" smtClean="0">
              <a:latin typeface="Times New Roman" pitchFamily="18" charset="0"/>
              <a:cs typeface="Times New Roman" pitchFamily="18" charset="0"/>
            </a:rPr>
            <a:t>Аудитор уруғчилик экинлари бўйича умумий харажатлар тегишли репродукциядаги уруғлик донни олишга алоқадор қўшимча харажатларни ҳам қўшиб, уруғлар таннархига юқоридаги тартибда ўтказилганлигига эътибор бериши керак. 1ц уруғнинг таннархи тегишли уруғга ўтказилган харажатларнинг умумий суммаси тозаланган ва қуритилган уруғ массасига реализация баҳосига мутаносиб тақсимланади.</a:t>
          </a:r>
          <a:endParaRPr lang="ru-RU" dirty="0">
            <a:latin typeface="Times New Roman" pitchFamily="18" charset="0"/>
            <a:cs typeface="Times New Roman" pitchFamily="18" charset="0"/>
          </a:endParaRPr>
        </a:p>
      </dgm:t>
    </dgm:pt>
    <dgm:pt modelId="{371C429A-F20A-40BB-A7B1-86E11F0E1C69}" type="parTrans" cxnId="{B74A5C72-8E07-4133-B938-50F044B1A4A4}">
      <dgm:prSet/>
      <dgm:spPr/>
      <dgm:t>
        <a:bodyPr/>
        <a:lstStyle/>
        <a:p>
          <a:endParaRPr lang="ru-RU"/>
        </a:p>
      </dgm:t>
    </dgm:pt>
    <dgm:pt modelId="{4141BD11-D71E-477B-9D33-02CEDE0F9214}" type="sibTrans" cxnId="{B74A5C72-8E07-4133-B938-50F044B1A4A4}">
      <dgm:prSet/>
      <dgm:spPr/>
      <dgm:t>
        <a:bodyPr/>
        <a:lstStyle/>
        <a:p>
          <a:endParaRPr lang="ru-RU"/>
        </a:p>
      </dgm:t>
    </dgm:pt>
    <dgm:pt modelId="{D5D13381-EC7A-4D94-BC8D-B855A5DA3274}">
      <dgm:prSet/>
      <dgm:spPr/>
      <dgm:t>
        <a:bodyPr/>
        <a:lstStyle/>
        <a:p>
          <a:pPr rtl="0"/>
          <a:r>
            <a:rPr lang="uz-Cyrl-UZ" dirty="0" smtClean="0">
              <a:latin typeface="Times New Roman" pitchFamily="18" charset="0"/>
              <a:cs typeface="Times New Roman" pitchFamily="18" charset="0"/>
            </a:rPr>
            <a:t>1ц маккажўхори донининг таннархини ҳисоблашга дон қабул қилиш пунктларида суткалик ўртача намуналарни суткадаги доннинг базис намлигини ҳисобга олиб янчиш натижасида аниқланган сўталардан қуруқ донга ўтказиш хўжаликнинг давлатга сотган маккажўхори сўталаридан базис намликдаги дон чиқишининг ўртача фоизидан аниқланади. </a:t>
          </a:r>
          <a:endParaRPr lang="ru-RU" dirty="0">
            <a:latin typeface="Times New Roman" pitchFamily="18" charset="0"/>
            <a:cs typeface="Times New Roman" pitchFamily="18" charset="0"/>
          </a:endParaRPr>
        </a:p>
      </dgm:t>
    </dgm:pt>
    <dgm:pt modelId="{EDE2F3D2-12B4-44DF-9A86-C17764F15D68}" type="parTrans" cxnId="{2B932077-8A74-42FC-B8D4-9F562CC72221}">
      <dgm:prSet/>
      <dgm:spPr/>
      <dgm:t>
        <a:bodyPr/>
        <a:lstStyle/>
        <a:p>
          <a:endParaRPr lang="ru-RU"/>
        </a:p>
      </dgm:t>
    </dgm:pt>
    <dgm:pt modelId="{4742676F-95D6-4799-9680-4D215851C74C}" type="sibTrans" cxnId="{2B932077-8A74-42FC-B8D4-9F562CC72221}">
      <dgm:prSet/>
      <dgm:spPr/>
      <dgm:t>
        <a:bodyPr/>
        <a:lstStyle/>
        <a:p>
          <a:endParaRPr lang="ru-RU"/>
        </a:p>
      </dgm:t>
    </dgm:pt>
    <dgm:pt modelId="{6CABB316-CCD7-47D4-B796-C7E6BA9F02C9}" type="pres">
      <dgm:prSet presAssocID="{ED7D8AD5-CFE8-456D-8C4A-DE35E859BA67}" presName="diagram" presStyleCnt="0">
        <dgm:presLayoutVars>
          <dgm:chPref val="1"/>
          <dgm:dir/>
          <dgm:animOne val="branch"/>
          <dgm:animLvl val="lvl"/>
          <dgm:resizeHandles/>
        </dgm:presLayoutVars>
      </dgm:prSet>
      <dgm:spPr/>
      <dgm:t>
        <a:bodyPr/>
        <a:lstStyle/>
        <a:p>
          <a:endParaRPr lang="ru-RU"/>
        </a:p>
      </dgm:t>
    </dgm:pt>
    <dgm:pt modelId="{92B236D0-F38E-4791-814D-455334091ED4}" type="pres">
      <dgm:prSet presAssocID="{5EF7B1ED-D805-4B8A-B8F8-9016E507CB79}" presName="root" presStyleCnt="0"/>
      <dgm:spPr/>
    </dgm:pt>
    <dgm:pt modelId="{B89CA65D-ECE0-4598-A547-D50D22F5F373}" type="pres">
      <dgm:prSet presAssocID="{5EF7B1ED-D805-4B8A-B8F8-9016E507CB79}" presName="rootComposite" presStyleCnt="0"/>
      <dgm:spPr/>
    </dgm:pt>
    <dgm:pt modelId="{65315279-5FC5-4BC0-AAC4-BCE6B17E720A}" type="pres">
      <dgm:prSet presAssocID="{5EF7B1ED-D805-4B8A-B8F8-9016E507CB79}" presName="rootText" presStyleLbl="node1" presStyleIdx="0" presStyleCnt="2" custScaleY="234257"/>
      <dgm:spPr/>
      <dgm:t>
        <a:bodyPr/>
        <a:lstStyle/>
        <a:p>
          <a:endParaRPr lang="ru-RU"/>
        </a:p>
      </dgm:t>
    </dgm:pt>
    <dgm:pt modelId="{2669714D-DD3D-4372-B015-17EF0215AB45}" type="pres">
      <dgm:prSet presAssocID="{5EF7B1ED-D805-4B8A-B8F8-9016E507CB79}" presName="rootConnector" presStyleLbl="node1" presStyleIdx="0" presStyleCnt="2"/>
      <dgm:spPr/>
      <dgm:t>
        <a:bodyPr/>
        <a:lstStyle/>
        <a:p>
          <a:endParaRPr lang="ru-RU"/>
        </a:p>
      </dgm:t>
    </dgm:pt>
    <dgm:pt modelId="{556066C6-6E3B-40D7-A3F1-52B7D540D436}" type="pres">
      <dgm:prSet presAssocID="{5EF7B1ED-D805-4B8A-B8F8-9016E507CB79}" presName="childShape" presStyleCnt="0"/>
      <dgm:spPr/>
    </dgm:pt>
    <dgm:pt modelId="{6ED44C53-B8CB-4717-86C7-A992B45B7AF2}" type="pres">
      <dgm:prSet presAssocID="{D5D13381-EC7A-4D94-BC8D-B855A5DA3274}" presName="root" presStyleCnt="0"/>
      <dgm:spPr/>
    </dgm:pt>
    <dgm:pt modelId="{AD77676B-CFEB-4057-9DE4-FDC80616B2CA}" type="pres">
      <dgm:prSet presAssocID="{D5D13381-EC7A-4D94-BC8D-B855A5DA3274}" presName="rootComposite" presStyleCnt="0"/>
      <dgm:spPr/>
    </dgm:pt>
    <dgm:pt modelId="{80F36E0B-7B32-4E23-940F-D97B3DD3E616}" type="pres">
      <dgm:prSet presAssocID="{D5D13381-EC7A-4D94-BC8D-B855A5DA3274}" presName="rootText" presStyleLbl="node1" presStyleIdx="1" presStyleCnt="2" custScaleY="237209"/>
      <dgm:spPr/>
      <dgm:t>
        <a:bodyPr/>
        <a:lstStyle/>
        <a:p>
          <a:endParaRPr lang="ru-RU"/>
        </a:p>
      </dgm:t>
    </dgm:pt>
    <dgm:pt modelId="{16F379E4-B478-4D9C-9855-A5E3702F4CC4}" type="pres">
      <dgm:prSet presAssocID="{D5D13381-EC7A-4D94-BC8D-B855A5DA3274}" presName="rootConnector" presStyleLbl="node1" presStyleIdx="1" presStyleCnt="2"/>
      <dgm:spPr/>
      <dgm:t>
        <a:bodyPr/>
        <a:lstStyle/>
        <a:p>
          <a:endParaRPr lang="ru-RU"/>
        </a:p>
      </dgm:t>
    </dgm:pt>
    <dgm:pt modelId="{42535497-5EA0-44B7-99D3-E2F22772C521}" type="pres">
      <dgm:prSet presAssocID="{D5D13381-EC7A-4D94-BC8D-B855A5DA3274}" presName="childShape" presStyleCnt="0"/>
      <dgm:spPr/>
    </dgm:pt>
  </dgm:ptLst>
  <dgm:cxnLst>
    <dgm:cxn modelId="{B74A5C72-8E07-4133-B938-50F044B1A4A4}" srcId="{ED7D8AD5-CFE8-456D-8C4A-DE35E859BA67}" destId="{5EF7B1ED-D805-4B8A-B8F8-9016E507CB79}" srcOrd="0" destOrd="0" parTransId="{371C429A-F20A-40BB-A7B1-86E11F0E1C69}" sibTransId="{4141BD11-D71E-477B-9D33-02CEDE0F9214}"/>
    <dgm:cxn modelId="{06591B10-D1B5-4F34-8D42-94389D14F01F}" type="presOf" srcId="{5EF7B1ED-D805-4B8A-B8F8-9016E507CB79}" destId="{2669714D-DD3D-4372-B015-17EF0215AB45}" srcOrd="1" destOrd="0" presId="urn:microsoft.com/office/officeart/2005/8/layout/hierarchy3"/>
    <dgm:cxn modelId="{9F5FFACB-2CB4-4513-AF03-1D3A5403D729}" type="presOf" srcId="{D5D13381-EC7A-4D94-BC8D-B855A5DA3274}" destId="{16F379E4-B478-4D9C-9855-A5E3702F4CC4}" srcOrd="1" destOrd="0" presId="urn:microsoft.com/office/officeart/2005/8/layout/hierarchy3"/>
    <dgm:cxn modelId="{E862F759-4101-4C24-8271-B5526948B4A5}" type="presOf" srcId="{ED7D8AD5-CFE8-456D-8C4A-DE35E859BA67}" destId="{6CABB316-CCD7-47D4-B796-C7E6BA9F02C9}" srcOrd="0" destOrd="0" presId="urn:microsoft.com/office/officeart/2005/8/layout/hierarchy3"/>
    <dgm:cxn modelId="{2ECEF71B-B4CE-4A08-973D-F2525C451CB6}" type="presOf" srcId="{D5D13381-EC7A-4D94-BC8D-B855A5DA3274}" destId="{80F36E0B-7B32-4E23-940F-D97B3DD3E616}" srcOrd="0" destOrd="0" presId="urn:microsoft.com/office/officeart/2005/8/layout/hierarchy3"/>
    <dgm:cxn modelId="{294EB3C4-7DBA-43E8-880C-4C03EAA339E8}" type="presOf" srcId="{5EF7B1ED-D805-4B8A-B8F8-9016E507CB79}" destId="{65315279-5FC5-4BC0-AAC4-BCE6B17E720A}" srcOrd="0" destOrd="0" presId="urn:microsoft.com/office/officeart/2005/8/layout/hierarchy3"/>
    <dgm:cxn modelId="{2B932077-8A74-42FC-B8D4-9F562CC72221}" srcId="{ED7D8AD5-CFE8-456D-8C4A-DE35E859BA67}" destId="{D5D13381-EC7A-4D94-BC8D-B855A5DA3274}" srcOrd="1" destOrd="0" parTransId="{EDE2F3D2-12B4-44DF-9A86-C17764F15D68}" sibTransId="{4742676F-95D6-4799-9680-4D215851C74C}"/>
    <dgm:cxn modelId="{BBC44F0B-D567-4095-811D-D1F29CEF5C84}" type="presParOf" srcId="{6CABB316-CCD7-47D4-B796-C7E6BA9F02C9}" destId="{92B236D0-F38E-4791-814D-455334091ED4}" srcOrd="0" destOrd="0" presId="urn:microsoft.com/office/officeart/2005/8/layout/hierarchy3"/>
    <dgm:cxn modelId="{E98C12BA-50B9-455A-9909-C4A08CF636DF}" type="presParOf" srcId="{92B236D0-F38E-4791-814D-455334091ED4}" destId="{B89CA65D-ECE0-4598-A547-D50D22F5F373}" srcOrd="0" destOrd="0" presId="urn:microsoft.com/office/officeart/2005/8/layout/hierarchy3"/>
    <dgm:cxn modelId="{60A8BF4F-5F2E-48DD-909B-687E31B55F43}" type="presParOf" srcId="{B89CA65D-ECE0-4598-A547-D50D22F5F373}" destId="{65315279-5FC5-4BC0-AAC4-BCE6B17E720A}" srcOrd="0" destOrd="0" presId="urn:microsoft.com/office/officeart/2005/8/layout/hierarchy3"/>
    <dgm:cxn modelId="{4976B492-1B32-48C9-84CA-11B078ACDE00}" type="presParOf" srcId="{B89CA65D-ECE0-4598-A547-D50D22F5F373}" destId="{2669714D-DD3D-4372-B015-17EF0215AB45}" srcOrd="1" destOrd="0" presId="urn:microsoft.com/office/officeart/2005/8/layout/hierarchy3"/>
    <dgm:cxn modelId="{E028269A-4376-42FB-A4ED-D349A066C23B}" type="presParOf" srcId="{92B236D0-F38E-4791-814D-455334091ED4}" destId="{556066C6-6E3B-40D7-A3F1-52B7D540D436}" srcOrd="1" destOrd="0" presId="urn:microsoft.com/office/officeart/2005/8/layout/hierarchy3"/>
    <dgm:cxn modelId="{EFF540BD-2252-4281-AD50-902918EE28D0}" type="presParOf" srcId="{6CABB316-CCD7-47D4-B796-C7E6BA9F02C9}" destId="{6ED44C53-B8CB-4717-86C7-A992B45B7AF2}" srcOrd="1" destOrd="0" presId="urn:microsoft.com/office/officeart/2005/8/layout/hierarchy3"/>
    <dgm:cxn modelId="{D5F4CB7C-29E4-4A94-A87E-F62ECE101EF2}" type="presParOf" srcId="{6ED44C53-B8CB-4717-86C7-A992B45B7AF2}" destId="{AD77676B-CFEB-4057-9DE4-FDC80616B2CA}" srcOrd="0" destOrd="0" presId="urn:microsoft.com/office/officeart/2005/8/layout/hierarchy3"/>
    <dgm:cxn modelId="{71136F4F-0EE8-425A-97AB-B62677495AE0}" type="presParOf" srcId="{AD77676B-CFEB-4057-9DE4-FDC80616B2CA}" destId="{80F36E0B-7B32-4E23-940F-D97B3DD3E616}" srcOrd="0" destOrd="0" presId="urn:microsoft.com/office/officeart/2005/8/layout/hierarchy3"/>
    <dgm:cxn modelId="{794D6224-32B2-46EF-A8F9-BF2AD673C3FE}" type="presParOf" srcId="{AD77676B-CFEB-4057-9DE4-FDC80616B2CA}" destId="{16F379E4-B478-4D9C-9855-A5E3702F4CC4}" srcOrd="1" destOrd="0" presId="urn:microsoft.com/office/officeart/2005/8/layout/hierarchy3"/>
    <dgm:cxn modelId="{4A905FF2-C47F-4E54-83C1-084DD5787AEA}" type="presParOf" srcId="{6ED44C53-B8CB-4717-86C7-A992B45B7AF2}" destId="{42535497-5EA0-44B7-99D3-E2F22772C52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93CAA9B-EBFD-4C52-93E8-4F15BB73A679}" type="doc">
      <dgm:prSet loTypeId="urn:microsoft.com/office/officeart/2005/8/layout/target3" loCatId="relationship" qsTypeId="urn:microsoft.com/office/officeart/2005/8/quickstyle/3d5" qsCatId="3D" csTypeId="urn:microsoft.com/office/officeart/2005/8/colors/accent1_2" csCatId="accent1" phldr="1"/>
      <dgm:spPr/>
      <dgm:t>
        <a:bodyPr/>
        <a:lstStyle/>
        <a:p>
          <a:endParaRPr lang="ru-RU"/>
        </a:p>
      </dgm:t>
    </dgm:pt>
    <dgm:pt modelId="{383F780A-D8C0-4235-A1C3-960360E1DA73}">
      <dgm:prSet/>
      <dgm:spPr>
        <a:ln>
          <a:solidFill>
            <a:srgbClr val="FF0000"/>
          </a:solidFill>
        </a:ln>
      </dgm:spPr>
      <dgm:t>
        <a:bodyPr/>
        <a:lstStyle/>
        <a:p>
          <a:pPr rtl="0"/>
          <a:r>
            <a:rPr lang="uz-Cyrl-UZ" dirty="0" smtClean="0">
              <a:latin typeface="Times New Roman" pitchFamily="18" charset="0"/>
              <a:cs typeface="Times New Roman" pitchFamily="18" charset="0"/>
            </a:rPr>
            <a:t>1ц мойли ўсимликлар уруғининг таннархи донли экинлар учун белгиланган тартибда аниқланади.</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1ц пахтанинг таннархи уни етиштириш ва йиғиштириш харажатлари суммасини унинг ҳисобга олинган миқдорига тақсимлаб аниқланади. Пахтнинг таннархи алоҳида навлар бўйича аниқланганда харажатларнинг умумий суммаси унинг харид нархларининг қийматига мутаносиб тақсимланади.</a:t>
          </a:r>
          <a:endParaRPr lang="en-US" b="0" i="0" baseline="0" dirty="0">
            <a:latin typeface="Times New Roman" pitchFamily="18" charset="0"/>
            <a:cs typeface="Times New Roman" pitchFamily="18" charset="0"/>
          </a:endParaRPr>
        </a:p>
      </dgm:t>
    </dgm:pt>
    <dgm:pt modelId="{3A78A322-AE63-4A74-82E1-F85193E6A8F8}" type="parTrans" cxnId="{76670BE1-F2BD-4D60-87BF-BEA0D8708DFB}">
      <dgm:prSet/>
      <dgm:spPr/>
      <dgm:t>
        <a:bodyPr/>
        <a:lstStyle/>
        <a:p>
          <a:endParaRPr lang="ru-RU"/>
        </a:p>
      </dgm:t>
    </dgm:pt>
    <dgm:pt modelId="{902D4A75-01C6-4D2F-A6EF-915D8213409C}" type="sibTrans" cxnId="{76670BE1-F2BD-4D60-87BF-BEA0D8708DFB}">
      <dgm:prSet/>
      <dgm:spPr/>
      <dgm:t>
        <a:bodyPr/>
        <a:lstStyle/>
        <a:p>
          <a:endParaRPr lang="ru-RU"/>
        </a:p>
      </dgm:t>
    </dgm:pt>
    <dgm:pt modelId="{7664F397-4922-472F-B9A5-D276C44C42E2}" type="pres">
      <dgm:prSet presAssocID="{A93CAA9B-EBFD-4C52-93E8-4F15BB73A679}" presName="Name0" presStyleCnt="0">
        <dgm:presLayoutVars>
          <dgm:chMax val="7"/>
          <dgm:dir/>
          <dgm:animLvl val="lvl"/>
          <dgm:resizeHandles val="exact"/>
        </dgm:presLayoutVars>
      </dgm:prSet>
      <dgm:spPr/>
      <dgm:t>
        <a:bodyPr/>
        <a:lstStyle/>
        <a:p>
          <a:endParaRPr lang="ru-RU"/>
        </a:p>
      </dgm:t>
    </dgm:pt>
    <dgm:pt modelId="{61B943C4-02DE-4865-AFF6-CBC044A267D7}" type="pres">
      <dgm:prSet presAssocID="{383F780A-D8C0-4235-A1C3-960360E1DA73}" presName="circle1" presStyleLbl="node1" presStyleIdx="0" presStyleCnt="1"/>
      <dgm:spPr>
        <a:solidFill>
          <a:srgbClr val="FFFF00"/>
        </a:solidFill>
      </dgm:spPr>
    </dgm:pt>
    <dgm:pt modelId="{1EDB8C73-242D-42DE-8FE9-73AC36CC9CA6}" type="pres">
      <dgm:prSet presAssocID="{383F780A-D8C0-4235-A1C3-960360E1DA73}" presName="space" presStyleCnt="0"/>
      <dgm:spPr/>
    </dgm:pt>
    <dgm:pt modelId="{8CE765F6-42CE-489D-9169-A8DFEBF60F34}" type="pres">
      <dgm:prSet presAssocID="{383F780A-D8C0-4235-A1C3-960360E1DA73}" presName="rect1" presStyleLbl="alignAcc1" presStyleIdx="0" presStyleCnt="1"/>
      <dgm:spPr/>
      <dgm:t>
        <a:bodyPr/>
        <a:lstStyle/>
        <a:p>
          <a:endParaRPr lang="ru-RU"/>
        </a:p>
      </dgm:t>
    </dgm:pt>
    <dgm:pt modelId="{B218CE7E-384D-4644-A0C3-4710F16D4243}" type="pres">
      <dgm:prSet presAssocID="{383F780A-D8C0-4235-A1C3-960360E1DA73}" presName="rect1ParTxNoCh" presStyleLbl="alignAcc1" presStyleIdx="0" presStyleCnt="1">
        <dgm:presLayoutVars>
          <dgm:chMax val="1"/>
          <dgm:bulletEnabled val="1"/>
        </dgm:presLayoutVars>
      </dgm:prSet>
      <dgm:spPr/>
      <dgm:t>
        <a:bodyPr/>
        <a:lstStyle/>
        <a:p>
          <a:endParaRPr lang="ru-RU"/>
        </a:p>
      </dgm:t>
    </dgm:pt>
  </dgm:ptLst>
  <dgm:cxnLst>
    <dgm:cxn modelId="{273C62F0-ADF8-471E-B8F4-216EA5255278}" type="presOf" srcId="{A93CAA9B-EBFD-4C52-93E8-4F15BB73A679}" destId="{7664F397-4922-472F-B9A5-D276C44C42E2}" srcOrd="0" destOrd="0" presId="urn:microsoft.com/office/officeart/2005/8/layout/target3"/>
    <dgm:cxn modelId="{6BEEF74C-F21F-4A21-96DD-B6093406D7EF}" type="presOf" srcId="{383F780A-D8C0-4235-A1C3-960360E1DA73}" destId="{B218CE7E-384D-4644-A0C3-4710F16D4243}" srcOrd="1" destOrd="0" presId="urn:microsoft.com/office/officeart/2005/8/layout/target3"/>
    <dgm:cxn modelId="{76670BE1-F2BD-4D60-87BF-BEA0D8708DFB}" srcId="{A93CAA9B-EBFD-4C52-93E8-4F15BB73A679}" destId="{383F780A-D8C0-4235-A1C3-960360E1DA73}" srcOrd="0" destOrd="0" parTransId="{3A78A322-AE63-4A74-82E1-F85193E6A8F8}" sibTransId="{902D4A75-01C6-4D2F-A6EF-915D8213409C}"/>
    <dgm:cxn modelId="{92C0609B-C2AF-446B-8930-756ECD043709}" type="presOf" srcId="{383F780A-D8C0-4235-A1C3-960360E1DA73}" destId="{8CE765F6-42CE-489D-9169-A8DFEBF60F34}" srcOrd="0" destOrd="0" presId="urn:microsoft.com/office/officeart/2005/8/layout/target3"/>
    <dgm:cxn modelId="{1F5D8A9B-6B43-4C82-BCA8-680297CF1FD3}" type="presParOf" srcId="{7664F397-4922-472F-B9A5-D276C44C42E2}" destId="{61B943C4-02DE-4865-AFF6-CBC044A267D7}" srcOrd="0" destOrd="0" presId="urn:microsoft.com/office/officeart/2005/8/layout/target3"/>
    <dgm:cxn modelId="{CA7294FB-2111-4996-8C8A-5216779C8E1A}" type="presParOf" srcId="{7664F397-4922-472F-B9A5-D276C44C42E2}" destId="{1EDB8C73-242D-42DE-8FE9-73AC36CC9CA6}" srcOrd="1" destOrd="0" presId="urn:microsoft.com/office/officeart/2005/8/layout/target3"/>
    <dgm:cxn modelId="{713ED62D-98F0-403A-9B1C-40C9B82B42B1}" type="presParOf" srcId="{7664F397-4922-472F-B9A5-D276C44C42E2}" destId="{8CE765F6-42CE-489D-9169-A8DFEBF60F34}" srcOrd="2" destOrd="0" presId="urn:microsoft.com/office/officeart/2005/8/layout/target3"/>
    <dgm:cxn modelId="{0D842781-AA04-411E-B5E1-9DAAC813E01D}" type="presParOf" srcId="{7664F397-4922-472F-B9A5-D276C44C42E2}" destId="{B218CE7E-384D-4644-A0C3-4710F16D4243}"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1E7BDD6-93CE-4426-A309-949DEA7F362A}" type="doc">
      <dgm:prSet loTypeId="urn:microsoft.com/office/officeart/2005/8/layout/hList7#1" loCatId="list" qsTypeId="urn:microsoft.com/office/officeart/2005/8/quickstyle/simple1" qsCatId="simple" csTypeId="urn:microsoft.com/office/officeart/2005/8/colors/accent1_2" csCatId="accent1" phldr="1"/>
      <dgm:spPr/>
      <dgm:t>
        <a:bodyPr/>
        <a:lstStyle/>
        <a:p>
          <a:endParaRPr lang="ru-RU"/>
        </a:p>
      </dgm:t>
    </dgm:pt>
    <dgm:pt modelId="{A22CA9D1-FD0B-42B1-9C88-A644D80BCBBA}">
      <dgm:prSet custT="1"/>
      <dgm:spPr>
        <a:solidFill>
          <a:srgbClr val="FFFF00"/>
        </a:solidFill>
        <a:ln>
          <a:solidFill>
            <a:srgbClr val="FF0000"/>
          </a:solidFill>
        </a:ln>
      </dgm:spPr>
      <dgm:t>
        <a:bodyPr/>
        <a:lstStyle/>
        <a:p>
          <a:pPr algn="ctr" rtl="0"/>
          <a:r>
            <a:rPr lang="uz-Cyrl-UZ" sz="2800" dirty="0" smtClean="0">
              <a:solidFill>
                <a:srgbClr val="7030A0"/>
              </a:solidFill>
              <a:latin typeface="Times New Roman" pitchFamily="18" charset="0"/>
              <a:cs typeface="Times New Roman" pitchFamily="18" charset="0"/>
            </a:rPr>
            <a:t>Боҳолаш жараёнида аудитор, тамаки ва мохорка хом ашёсининг таннархи ишлаб чиқариш харажатларининг умумий суммаси ва хом ашёнинг ҳисобга олинган массасидан келиб чиқиб, харажатларни маҳсулотларнинг алоҳида турларига уларнинг харид баҳоларидаги қийматига мутаносиб тақсимлаб аниқланаганлигини ҳам текшириб чиқиши керак. Уруғчиликда 1ц тамаки, мохорка хом ашёси, уруғнинг таннархи муайян маҳсулотни ишлаб чиқариш харажатларининг тегишли суммаси ва хом ашё, уруғнинг ҳисобга олинган массасидан келиб чиқиб аниқланади</a:t>
          </a:r>
          <a:r>
            <a:rPr lang="uz-Cyrl-UZ" sz="2600" dirty="0" smtClean="0">
              <a:solidFill>
                <a:srgbClr val="7030A0"/>
              </a:solidFill>
              <a:latin typeface="Times New Roman" pitchFamily="18" charset="0"/>
              <a:cs typeface="Times New Roman" pitchFamily="18" charset="0"/>
            </a:rPr>
            <a:t>.</a:t>
          </a:r>
          <a:endParaRPr lang="en-US" sz="2600" b="0" i="0" baseline="0" dirty="0">
            <a:solidFill>
              <a:srgbClr val="7030A0"/>
            </a:solidFill>
            <a:latin typeface="Times New Roman" pitchFamily="18" charset="0"/>
            <a:cs typeface="Times New Roman" pitchFamily="18" charset="0"/>
          </a:endParaRPr>
        </a:p>
      </dgm:t>
    </dgm:pt>
    <dgm:pt modelId="{9E0BBCE2-B4C1-43BA-BAC2-4DD6F01193B8}" type="parTrans" cxnId="{DF4C0A1A-8F99-4493-9313-9ED7EF048110}">
      <dgm:prSet/>
      <dgm:spPr/>
      <dgm:t>
        <a:bodyPr/>
        <a:lstStyle/>
        <a:p>
          <a:endParaRPr lang="ru-RU"/>
        </a:p>
      </dgm:t>
    </dgm:pt>
    <dgm:pt modelId="{F41B0B71-0087-4230-88CD-C4CF0A29E1F9}" type="sibTrans" cxnId="{DF4C0A1A-8F99-4493-9313-9ED7EF048110}">
      <dgm:prSet/>
      <dgm:spPr/>
      <dgm:t>
        <a:bodyPr/>
        <a:lstStyle/>
        <a:p>
          <a:endParaRPr lang="ru-RU"/>
        </a:p>
      </dgm:t>
    </dgm:pt>
    <dgm:pt modelId="{8977CC61-8A8D-4765-97B4-66FC81283C6A}" type="pres">
      <dgm:prSet presAssocID="{11E7BDD6-93CE-4426-A309-949DEA7F362A}" presName="Name0" presStyleCnt="0">
        <dgm:presLayoutVars>
          <dgm:dir/>
          <dgm:resizeHandles val="exact"/>
        </dgm:presLayoutVars>
      </dgm:prSet>
      <dgm:spPr/>
      <dgm:t>
        <a:bodyPr/>
        <a:lstStyle/>
        <a:p>
          <a:endParaRPr lang="ru-RU"/>
        </a:p>
      </dgm:t>
    </dgm:pt>
    <dgm:pt modelId="{61336CF7-7F73-43ED-B963-B221EC44654F}" type="pres">
      <dgm:prSet presAssocID="{11E7BDD6-93CE-4426-A309-949DEA7F362A}" presName="fgShape" presStyleLbl="fgShp" presStyleIdx="0" presStyleCnt="1" custLinFactNeighborX="152" custLinFactNeighborY="36294"/>
      <dgm:spPr>
        <a:solidFill>
          <a:srgbClr val="00B050"/>
        </a:solidFill>
        <a:ln>
          <a:solidFill>
            <a:srgbClr val="FF0000"/>
          </a:solidFill>
        </a:ln>
      </dgm:spPr>
    </dgm:pt>
    <dgm:pt modelId="{F4C0D102-4F07-4480-B307-C8A293787D2A}" type="pres">
      <dgm:prSet presAssocID="{11E7BDD6-93CE-4426-A309-949DEA7F362A}" presName="linComp" presStyleCnt="0"/>
      <dgm:spPr/>
    </dgm:pt>
    <dgm:pt modelId="{EDB2BC8D-9D6C-4093-AD24-E9500D719245}" type="pres">
      <dgm:prSet presAssocID="{A22CA9D1-FD0B-42B1-9C88-A644D80BCBBA}" presName="compNode" presStyleCnt="0"/>
      <dgm:spPr/>
    </dgm:pt>
    <dgm:pt modelId="{16ED0597-39D2-4DED-A30C-52A429DE0421}" type="pres">
      <dgm:prSet presAssocID="{A22CA9D1-FD0B-42B1-9C88-A644D80BCBBA}" presName="bkgdShape" presStyleLbl="node1" presStyleIdx="0" presStyleCnt="1"/>
      <dgm:spPr/>
      <dgm:t>
        <a:bodyPr/>
        <a:lstStyle/>
        <a:p>
          <a:endParaRPr lang="ru-RU"/>
        </a:p>
      </dgm:t>
    </dgm:pt>
    <dgm:pt modelId="{3B685DCA-0640-4CAD-941A-122182C250A8}" type="pres">
      <dgm:prSet presAssocID="{A22CA9D1-FD0B-42B1-9C88-A644D80BCBBA}" presName="nodeTx" presStyleLbl="node1" presStyleIdx="0" presStyleCnt="1">
        <dgm:presLayoutVars>
          <dgm:bulletEnabled val="1"/>
        </dgm:presLayoutVars>
      </dgm:prSet>
      <dgm:spPr/>
      <dgm:t>
        <a:bodyPr/>
        <a:lstStyle/>
        <a:p>
          <a:endParaRPr lang="ru-RU"/>
        </a:p>
      </dgm:t>
    </dgm:pt>
    <dgm:pt modelId="{116F7C19-6C7E-42EC-A75B-04E40B3AF400}" type="pres">
      <dgm:prSet presAssocID="{A22CA9D1-FD0B-42B1-9C88-A644D80BCBBA}" presName="invisiNode" presStyleLbl="node1" presStyleIdx="0" presStyleCnt="1"/>
      <dgm:spPr/>
    </dgm:pt>
    <dgm:pt modelId="{CD1FA446-EC28-49CA-BDE5-75186DEC73C7}" type="pres">
      <dgm:prSet presAssocID="{A22CA9D1-FD0B-42B1-9C88-A644D80BCBBA}" presName="imagNode" presStyleLbl="fgImgPlace1" presStyleIdx="0" presStyleCnt="1" custScaleX="39581" custScaleY="41219" custLinFactNeighborY="-35279"/>
      <dgm:spPr/>
    </dgm:pt>
  </dgm:ptLst>
  <dgm:cxnLst>
    <dgm:cxn modelId="{DF4C0A1A-8F99-4493-9313-9ED7EF048110}" srcId="{11E7BDD6-93CE-4426-A309-949DEA7F362A}" destId="{A22CA9D1-FD0B-42B1-9C88-A644D80BCBBA}" srcOrd="0" destOrd="0" parTransId="{9E0BBCE2-B4C1-43BA-BAC2-4DD6F01193B8}" sibTransId="{F41B0B71-0087-4230-88CD-C4CF0A29E1F9}"/>
    <dgm:cxn modelId="{69F0AB8C-B486-45EA-B98B-7E9FB15194BB}" type="presOf" srcId="{11E7BDD6-93CE-4426-A309-949DEA7F362A}" destId="{8977CC61-8A8D-4765-97B4-66FC81283C6A}" srcOrd="0" destOrd="0" presId="urn:microsoft.com/office/officeart/2005/8/layout/hList7#1"/>
    <dgm:cxn modelId="{E73DD71D-74AD-403C-A796-88765DA60635}" type="presOf" srcId="{A22CA9D1-FD0B-42B1-9C88-A644D80BCBBA}" destId="{3B685DCA-0640-4CAD-941A-122182C250A8}" srcOrd="1" destOrd="0" presId="urn:microsoft.com/office/officeart/2005/8/layout/hList7#1"/>
    <dgm:cxn modelId="{B3FF4B67-236E-45AF-8F76-3BC4260EB1E1}" type="presOf" srcId="{A22CA9D1-FD0B-42B1-9C88-A644D80BCBBA}" destId="{16ED0597-39D2-4DED-A30C-52A429DE0421}" srcOrd="0" destOrd="0" presId="urn:microsoft.com/office/officeart/2005/8/layout/hList7#1"/>
    <dgm:cxn modelId="{98F2D6E8-8C8E-439D-941A-6D32395CCE41}" type="presParOf" srcId="{8977CC61-8A8D-4765-97B4-66FC81283C6A}" destId="{61336CF7-7F73-43ED-B963-B221EC44654F}" srcOrd="0" destOrd="0" presId="urn:microsoft.com/office/officeart/2005/8/layout/hList7#1"/>
    <dgm:cxn modelId="{A777557E-2EF4-4653-BA08-DB7022F171FD}" type="presParOf" srcId="{8977CC61-8A8D-4765-97B4-66FC81283C6A}" destId="{F4C0D102-4F07-4480-B307-C8A293787D2A}" srcOrd="1" destOrd="0" presId="urn:microsoft.com/office/officeart/2005/8/layout/hList7#1"/>
    <dgm:cxn modelId="{1383F992-2907-44AB-B5D1-4E5923A21B2B}" type="presParOf" srcId="{F4C0D102-4F07-4480-B307-C8A293787D2A}" destId="{EDB2BC8D-9D6C-4093-AD24-E9500D719245}" srcOrd="0" destOrd="0" presId="urn:microsoft.com/office/officeart/2005/8/layout/hList7#1"/>
    <dgm:cxn modelId="{ABB38950-2302-4D63-A7CB-D44F9072A69E}" type="presParOf" srcId="{EDB2BC8D-9D6C-4093-AD24-E9500D719245}" destId="{16ED0597-39D2-4DED-A30C-52A429DE0421}" srcOrd="0" destOrd="0" presId="urn:microsoft.com/office/officeart/2005/8/layout/hList7#1"/>
    <dgm:cxn modelId="{894367AA-8D58-4AE9-8FAD-3A99B217B0F5}" type="presParOf" srcId="{EDB2BC8D-9D6C-4093-AD24-E9500D719245}" destId="{3B685DCA-0640-4CAD-941A-122182C250A8}" srcOrd="1" destOrd="0" presId="urn:microsoft.com/office/officeart/2005/8/layout/hList7#1"/>
    <dgm:cxn modelId="{C1307DE4-F4C3-4A9B-8952-028F8EDCE1B3}" type="presParOf" srcId="{EDB2BC8D-9D6C-4093-AD24-E9500D719245}" destId="{116F7C19-6C7E-42EC-A75B-04E40B3AF400}" srcOrd="2" destOrd="0" presId="urn:microsoft.com/office/officeart/2005/8/layout/hList7#1"/>
    <dgm:cxn modelId="{5DF723E1-552A-4D55-B25A-6F0C3C93EB17}" type="presParOf" srcId="{EDB2BC8D-9D6C-4093-AD24-E9500D719245}" destId="{CD1FA446-EC28-49CA-BDE5-75186DEC73C7}"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2666F90-2E1B-46CB-9087-A10F93E0E7BF}"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ru-RU"/>
        </a:p>
      </dgm:t>
    </dgm:pt>
    <dgm:pt modelId="{2EE7BC7A-7E71-4ABD-A880-C71E1E8E3341}">
      <dgm:prSet custT="1"/>
      <dgm:spPr>
        <a:solidFill>
          <a:srgbClr val="7030A0"/>
        </a:solidFill>
        <a:ln>
          <a:solidFill>
            <a:srgbClr val="FF0000"/>
          </a:solidFill>
        </a:ln>
      </dgm:spPr>
      <dgm:t>
        <a:bodyPr/>
        <a:lstStyle/>
        <a:p>
          <a:pPr rtl="0"/>
          <a:r>
            <a:rPr lang="uz-Cyrl-UZ" sz="1800" dirty="0" smtClean="0"/>
            <a:t>1ц картошканинг таннархи картошкани етиштиришга тааллуқли барча харажатларни палак қийматини чегириб, картошка ҳосилига тақсимлаб аниқланади.</a:t>
          </a:r>
          <a:endParaRPr lang="ru-RU" sz="1800" dirty="0"/>
        </a:p>
      </dgm:t>
    </dgm:pt>
    <dgm:pt modelId="{388083C8-43B6-4970-8316-4CFE02E0750D}" type="parTrans" cxnId="{9B89960B-B8F3-4A91-A494-14EFEE96B0C2}">
      <dgm:prSet/>
      <dgm:spPr/>
      <dgm:t>
        <a:bodyPr/>
        <a:lstStyle/>
        <a:p>
          <a:endParaRPr lang="ru-RU"/>
        </a:p>
      </dgm:t>
    </dgm:pt>
    <dgm:pt modelId="{F0B553B5-B987-4F2F-8423-874F38E95065}" type="sibTrans" cxnId="{9B89960B-B8F3-4A91-A494-14EFEE96B0C2}">
      <dgm:prSet/>
      <dgm:spPr/>
      <dgm:t>
        <a:bodyPr/>
        <a:lstStyle/>
        <a:p>
          <a:endParaRPr lang="ru-RU"/>
        </a:p>
      </dgm:t>
    </dgm:pt>
    <dgm:pt modelId="{ED620427-4B9F-4276-80DF-C386D3A73F9D}">
      <dgm:prSet custT="1"/>
      <dgm:spPr>
        <a:solidFill>
          <a:srgbClr val="7030A0"/>
        </a:solidFill>
        <a:ln>
          <a:solidFill>
            <a:srgbClr val="FF0000"/>
          </a:solidFill>
        </a:ln>
      </dgm:spPr>
      <dgm:t>
        <a:bodyPr/>
        <a:lstStyle/>
        <a:p>
          <a:pPr rtl="0"/>
          <a:r>
            <a:rPr lang="uz-Cyrl-UZ" sz="1600" dirty="0" smtClean="0"/>
            <a:t>Айрим сабзавот экинлари 1ц ҳосилнинг таннархи очиқ сабзавотчилик ва ҳимоя қилинган ердаги сабзавотчилик бўйича алоҳида тарзда харажатлар суммасини палак харажатларини қўшиб маҳсулот массасига бўлиш йўли билан аниқланганлигини хам текшириб чиқиш мақсадга мувофиқ бўлади.</a:t>
          </a:r>
          <a:endParaRPr lang="ru-RU" sz="1600" dirty="0"/>
        </a:p>
      </dgm:t>
    </dgm:pt>
    <dgm:pt modelId="{531A453C-EC53-4A96-BA90-F3B4162D766A}" type="parTrans" cxnId="{4BCF8D4C-13B0-4A32-A6CA-5E455CE2A196}">
      <dgm:prSet/>
      <dgm:spPr/>
      <dgm:t>
        <a:bodyPr/>
        <a:lstStyle/>
        <a:p>
          <a:endParaRPr lang="ru-RU"/>
        </a:p>
      </dgm:t>
    </dgm:pt>
    <dgm:pt modelId="{682D3C1E-1A23-4D14-B3B3-3D57A13F2AEA}" type="sibTrans" cxnId="{4BCF8D4C-13B0-4A32-A6CA-5E455CE2A196}">
      <dgm:prSet/>
      <dgm:spPr/>
      <dgm:t>
        <a:bodyPr/>
        <a:lstStyle/>
        <a:p>
          <a:endParaRPr lang="ru-RU"/>
        </a:p>
      </dgm:t>
    </dgm:pt>
    <dgm:pt modelId="{98402F57-0742-4AB9-8E66-FCC6B1E0A5CB}">
      <dgm:prSet custT="1"/>
      <dgm:spPr>
        <a:solidFill>
          <a:srgbClr val="7030A0"/>
        </a:solidFill>
        <a:ln>
          <a:solidFill>
            <a:srgbClr val="FF0000"/>
          </a:solidFill>
        </a:ln>
      </dgm:spPr>
      <dgm:t>
        <a:bodyPr/>
        <a:lstStyle/>
        <a:p>
          <a:pPr rtl="0"/>
          <a:r>
            <a:rPr lang="uz-Cyrl-UZ" sz="1800" dirty="0" smtClean="0"/>
            <a:t>1ц шампиньонлар таннархини ҳисоблашда барча харажатлар ишлатилган субстрат қийматини чегириб маҳсулот массасига ўтказилади.</a:t>
          </a:r>
          <a:endParaRPr lang="ru-RU" sz="1800" dirty="0"/>
        </a:p>
      </dgm:t>
    </dgm:pt>
    <dgm:pt modelId="{77DEB32C-1F75-4FB1-A770-0484AFBBABD0}" type="parTrans" cxnId="{FC6E3F66-9586-42B1-88A0-5D5016CCDE02}">
      <dgm:prSet/>
      <dgm:spPr/>
      <dgm:t>
        <a:bodyPr/>
        <a:lstStyle/>
        <a:p>
          <a:endParaRPr lang="ru-RU"/>
        </a:p>
      </dgm:t>
    </dgm:pt>
    <dgm:pt modelId="{6CF83E2F-0153-467D-AC3D-AAED3D915537}" type="sibTrans" cxnId="{FC6E3F66-9586-42B1-88A0-5D5016CCDE02}">
      <dgm:prSet/>
      <dgm:spPr/>
      <dgm:t>
        <a:bodyPr/>
        <a:lstStyle/>
        <a:p>
          <a:endParaRPr lang="ru-RU"/>
        </a:p>
      </dgm:t>
    </dgm:pt>
    <dgm:pt modelId="{3B9A608D-4B38-4B45-9D4A-0473FE0D69CE}">
      <dgm:prSet custT="1"/>
      <dgm:spPr>
        <a:solidFill>
          <a:srgbClr val="7030A0"/>
        </a:solidFill>
        <a:ln>
          <a:solidFill>
            <a:srgbClr val="FF0000"/>
          </a:solidFill>
        </a:ln>
      </dgm:spPr>
      <dgm:t>
        <a:bodyPr/>
        <a:lstStyle/>
        <a:p>
          <a:pPr rtl="0"/>
          <a:r>
            <a:rPr lang="uz-Cyrl-UZ" sz="1600" dirty="0" smtClean="0"/>
            <a:t>Озиқ-овқат экини сифатида полиз экинлари айрим турлари 1ц ҳосилнинг таннархини ўстириш ва ҳосилни йиғиштиришга  тааллуқли барча харажатларни маҳсулот массасига тақсимлаб аниқланади. </a:t>
          </a:r>
          <a:r>
            <a:rPr lang="ru-RU" sz="1600" dirty="0" smtClean="0"/>
            <a:t>Бунда </a:t>
          </a:r>
          <a:r>
            <a:rPr lang="uz-Cyrl-UZ" sz="1600" dirty="0" smtClean="0"/>
            <a:t>харажатлар айрим экинларга маҳсулот реализациясидан тушган даромадга мутаносиб тақсимланади.</a:t>
          </a:r>
          <a:endParaRPr lang="ru-RU" sz="1600" dirty="0"/>
        </a:p>
      </dgm:t>
    </dgm:pt>
    <dgm:pt modelId="{83CD4AB8-305E-4B93-BD5C-895A54C61AA7}" type="parTrans" cxnId="{F8DD57F7-F48E-4C74-BAA8-1B6365A97C5D}">
      <dgm:prSet/>
      <dgm:spPr/>
      <dgm:t>
        <a:bodyPr/>
        <a:lstStyle/>
        <a:p>
          <a:endParaRPr lang="ru-RU"/>
        </a:p>
      </dgm:t>
    </dgm:pt>
    <dgm:pt modelId="{486B23D4-E3B2-4625-8270-DBF97E800D69}" type="sibTrans" cxnId="{F8DD57F7-F48E-4C74-BAA8-1B6365A97C5D}">
      <dgm:prSet/>
      <dgm:spPr/>
      <dgm:t>
        <a:bodyPr/>
        <a:lstStyle/>
        <a:p>
          <a:endParaRPr lang="ru-RU"/>
        </a:p>
      </dgm:t>
    </dgm:pt>
    <dgm:pt modelId="{DB1A6FAE-E0D7-472D-85CC-178FAD55DD67}" type="pres">
      <dgm:prSet presAssocID="{C2666F90-2E1B-46CB-9087-A10F93E0E7BF}" presName="CompostProcess" presStyleCnt="0">
        <dgm:presLayoutVars>
          <dgm:dir/>
          <dgm:resizeHandles val="exact"/>
        </dgm:presLayoutVars>
      </dgm:prSet>
      <dgm:spPr/>
      <dgm:t>
        <a:bodyPr/>
        <a:lstStyle/>
        <a:p>
          <a:endParaRPr lang="ru-RU"/>
        </a:p>
      </dgm:t>
    </dgm:pt>
    <dgm:pt modelId="{B6705ADB-A126-4F7A-A2BE-0B052072076E}" type="pres">
      <dgm:prSet presAssocID="{C2666F90-2E1B-46CB-9087-A10F93E0E7BF}" presName="arrow" presStyleLbl="bgShp" presStyleIdx="0" presStyleCnt="1" custScaleX="117647"/>
      <dgm:spPr>
        <a:solidFill>
          <a:srgbClr val="92D050"/>
        </a:solidFill>
      </dgm:spPr>
    </dgm:pt>
    <dgm:pt modelId="{E9DF7FB0-FAB5-4666-ABDC-B93F5A590890}" type="pres">
      <dgm:prSet presAssocID="{C2666F90-2E1B-46CB-9087-A10F93E0E7BF}" presName="linearProcess" presStyleCnt="0"/>
      <dgm:spPr/>
    </dgm:pt>
    <dgm:pt modelId="{22985080-D6A6-4415-9121-ED98CDA649C9}" type="pres">
      <dgm:prSet presAssocID="{2EE7BC7A-7E71-4ABD-A880-C71E1E8E3341}" presName="textNode" presStyleLbl="node1" presStyleIdx="0" presStyleCnt="4" custScaleY="184274">
        <dgm:presLayoutVars>
          <dgm:bulletEnabled val="1"/>
        </dgm:presLayoutVars>
      </dgm:prSet>
      <dgm:spPr/>
      <dgm:t>
        <a:bodyPr/>
        <a:lstStyle/>
        <a:p>
          <a:endParaRPr lang="ru-RU"/>
        </a:p>
      </dgm:t>
    </dgm:pt>
    <dgm:pt modelId="{B302A56C-C54C-429B-B5C1-54DF9141A555}" type="pres">
      <dgm:prSet presAssocID="{F0B553B5-B987-4F2F-8423-874F38E95065}" presName="sibTrans" presStyleCnt="0"/>
      <dgm:spPr/>
    </dgm:pt>
    <dgm:pt modelId="{1F9AED70-1300-42E8-9EF5-B9FF23EAA6D0}" type="pres">
      <dgm:prSet presAssocID="{ED620427-4B9F-4276-80DF-C386D3A73F9D}" presName="textNode" presStyleLbl="node1" presStyleIdx="1" presStyleCnt="4" custScaleY="187309">
        <dgm:presLayoutVars>
          <dgm:bulletEnabled val="1"/>
        </dgm:presLayoutVars>
      </dgm:prSet>
      <dgm:spPr/>
      <dgm:t>
        <a:bodyPr/>
        <a:lstStyle/>
        <a:p>
          <a:endParaRPr lang="ru-RU"/>
        </a:p>
      </dgm:t>
    </dgm:pt>
    <dgm:pt modelId="{16F01AD3-1FAD-430A-8684-5F038E71AB71}" type="pres">
      <dgm:prSet presAssocID="{682D3C1E-1A23-4D14-B3B3-3D57A13F2AEA}" presName="sibTrans" presStyleCnt="0"/>
      <dgm:spPr/>
    </dgm:pt>
    <dgm:pt modelId="{7464276F-B8A7-4030-8FBA-951FAB99D861}" type="pres">
      <dgm:prSet presAssocID="{98402F57-0742-4AB9-8E66-FCC6B1E0A5CB}" presName="textNode" presStyleLbl="node1" presStyleIdx="2" presStyleCnt="4" custScaleY="185792">
        <dgm:presLayoutVars>
          <dgm:bulletEnabled val="1"/>
        </dgm:presLayoutVars>
      </dgm:prSet>
      <dgm:spPr/>
      <dgm:t>
        <a:bodyPr/>
        <a:lstStyle/>
        <a:p>
          <a:endParaRPr lang="ru-RU"/>
        </a:p>
      </dgm:t>
    </dgm:pt>
    <dgm:pt modelId="{5F5A18A9-F02D-46E8-B96C-A5153E00998C}" type="pres">
      <dgm:prSet presAssocID="{6CF83E2F-0153-467D-AC3D-AAED3D915537}" presName="sibTrans" presStyleCnt="0"/>
      <dgm:spPr/>
    </dgm:pt>
    <dgm:pt modelId="{6304F726-DCAC-4E84-BE83-2057F4707387}" type="pres">
      <dgm:prSet presAssocID="{3B9A608D-4B38-4B45-9D4A-0473FE0D69CE}" presName="textNode" presStyleLbl="node1" presStyleIdx="3" presStyleCnt="4" custScaleY="183516">
        <dgm:presLayoutVars>
          <dgm:bulletEnabled val="1"/>
        </dgm:presLayoutVars>
      </dgm:prSet>
      <dgm:spPr/>
      <dgm:t>
        <a:bodyPr/>
        <a:lstStyle/>
        <a:p>
          <a:endParaRPr lang="ru-RU"/>
        </a:p>
      </dgm:t>
    </dgm:pt>
  </dgm:ptLst>
  <dgm:cxnLst>
    <dgm:cxn modelId="{F8DD57F7-F48E-4C74-BAA8-1B6365A97C5D}" srcId="{C2666F90-2E1B-46CB-9087-A10F93E0E7BF}" destId="{3B9A608D-4B38-4B45-9D4A-0473FE0D69CE}" srcOrd="3" destOrd="0" parTransId="{83CD4AB8-305E-4B93-BD5C-895A54C61AA7}" sibTransId="{486B23D4-E3B2-4625-8270-DBF97E800D69}"/>
    <dgm:cxn modelId="{D6845978-259A-4E34-968C-7023EE37FF00}" type="presOf" srcId="{ED620427-4B9F-4276-80DF-C386D3A73F9D}" destId="{1F9AED70-1300-42E8-9EF5-B9FF23EAA6D0}" srcOrd="0" destOrd="0" presId="urn:microsoft.com/office/officeart/2005/8/layout/hProcess9"/>
    <dgm:cxn modelId="{FC6E3F66-9586-42B1-88A0-5D5016CCDE02}" srcId="{C2666F90-2E1B-46CB-9087-A10F93E0E7BF}" destId="{98402F57-0742-4AB9-8E66-FCC6B1E0A5CB}" srcOrd="2" destOrd="0" parTransId="{77DEB32C-1F75-4FB1-A770-0484AFBBABD0}" sibTransId="{6CF83E2F-0153-467D-AC3D-AAED3D915537}"/>
    <dgm:cxn modelId="{FCE21AD3-6C46-4232-90DB-DA0080F84247}" type="presOf" srcId="{98402F57-0742-4AB9-8E66-FCC6B1E0A5CB}" destId="{7464276F-B8A7-4030-8FBA-951FAB99D861}" srcOrd="0" destOrd="0" presId="urn:microsoft.com/office/officeart/2005/8/layout/hProcess9"/>
    <dgm:cxn modelId="{4BCF8D4C-13B0-4A32-A6CA-5E455CE2A196}" srcId="{C2666F90-2E1B-46CB-9087-A10F93E0E7BF}" destId="{ED620427-4B9F-4276-80DF-C386D3A73F9D}" srcOrd="1" destOrd="0" parTransId="{531A453C-EC53-4A96-BA90-F3B4162D766A}" sibTransId="{682D3C1E-1A23-4D14-B3B3-3D57A13F2AEA}"/>
    <dgm:cxn modelId="{9B89960B-B8F3-4A91-A494-14EFEE96B0C2}" srcId="{C2666F90-2E1B-46CB-9087-A10F93E0E7BF}" destId="{2EE7BC7A-7E71-4ABD-A880-C71E1E8E3341}" srcOrd="0" destOrd="0" parTransId="{388083C8-43B6-4970-8316-4CFE02E0750D}" sibTransId="{F0B553B5-B987-4F2F-8423-874F38E95065}"/>
    <dgm:cxn modelId="{AB156FA4-215F-44E3-AEE3-971EFE11A2DB}" type="presOf" srcId="{C2666F90-2E1B-46CB-9087-A10F93E0E7BF}" destId="{DB1A6FAE-E0D7-472D-85CC-178FAD55DD67}" srcOrd="0" destOrd="0" presId="urn:microsoft.com/office/officeart/2005/8/layout/hProcess9"/>
    <dgm:cxn modelId="{84656DF2-0758-4F43-B2C5-B21EBA36DC8C}" type="presOf" srcId="{2EE7BC7A-7E71-4ABD-A880-C71E1E8E3341}" destId="{22985080-D6A6-4415-9121-ED98CDA649C9}" srcOrd="0" destOrd="0" presId="urn:microsoft.com/office/officeart/2005/8/layout/hProcess9"/>
    <dgm:cxn modelId="{B66153B2-0CF3-4E8F-9820-3278F0D936FD}" type="presOf" srcId="{3B9A608D-4B38-4B45-9D4A-0473FE0D69CE}" destId="{6304F726-DCAC-4E84-BE83-2057F4707387}" srcOrd="0" destOrd="0" presId="urn:microsoft.com/office/officeart/2005/8/layout/hProcess9"/>
    <dgm:cxn modelId="{7BF35F73-2A19-485C-A681-15CF6DA2D7F6}" type="presParOf" srcId="{DB1A6FAE-E0D7-472D-85CC-178FAD55DD67}" destId="{B6705ADB-A126-4F7A-A2BE-0B052072076E}" srcOrd="0" destOrd="0" presId="urn:microsoft.com/office/officeart/2005/8/layout/hProcess9"/>
    <dgm:cxn modelId="{62A0751D-5034-4EFB-B462-C8F47ECDF90F}" type="presParOf" srcId="{DB1A6FAE-E0D7-472D-85CC-178FAD55DD67}" destId="{E9DF7FB0-FAB5-4666-ABDC-B93F5A590890}" srcOrd="1" destOrd="0" presId="urn:microsoft.com/office/officeart/2005/8/layout/hProcess9"/>
    <dgm:cxn modelId="{B49109EC-AE53-45EA-86DC-12843E4FF9E8}" type="presParOf" srcId="{E9DF7FB0-FAB5-4666-ABDC-B93F5A590890}" destId="{22985080-D6A6-4415-9121-ED98CDA649C9}" srcOrd="0" destOrd="0" presId="urn:microsoft.com/office/officeart/2005/8/layout/hProcess9"/>
    <dgm:cxn modelId="{1CD1F80C-A7F3-49B6-BC4F-DB6E98B98BA6}" type="presParOf" srcId="{E9DF7FB0-FAB5-4666-ABDC-B93F5A590890}" destId="{B302A56C-C54C-429B-B5C1-54DF9141A555}" srcOrd="1" destOrd="0" presId="urn:microsoft.com/office/officeart/2005/8/layout/hProcess9"/>
    <dgm:cxn modelId="{5740763B-3252-4874-86E3-9ED09C8AC323}" type="presParOf" srcId="{E9DF7FB0-FAB5-4666-ABDC-B93F5A590890}" destId="{1F9AED70-1300-42E8-9EF5-B9FF23EAA6D0}" srcOrd="2" destOrd="0" presId="urn:microsoft.com/office/officeart/2005/8/layout/hProcess9"/>
    <dgm:cxn modelId="{DDE79E65-D4B9-4781-A8DA-254B73DCA271}" type="presParOf" srcId="{E9DF7FB0-FAB5-4666-ABDC-B93F5A590890}" destId="{16F01AD3-1FAD-430A-8684-5F038E71AB71}" srcOrd="3" destOrd="0" presId="urn:microsoft.com/office/officeart/2005/8/layout/hProcess9"/>
    <dgm:cxn modelId="{5089DDA2-7F80-4432-ADD0-24B0A67A8CE8}" type="presParOf" srcId="{E9DF7FB0-FAB5-4666-ABDC-B93F5A590890}" destId="{7464276F-B8A7-4030-8FBA-951FAB99D861}" srcOrd="4" destOrd="0" presId="urn:microsoft.com/office/officeart/2005/8/layout/hProcess9"/>
    <dgm:cxn modelId="{19BA3842-D789-47E4-9A34-B67604FBA1FE}" type="presParOf" srcId="{E9DF7FB0-FAB5-4666-ABDC-B93F5A590890}" destId="{5F5A18A9-F02D-46E8-B96C-A5153E00998C}" srcOrd="5" destOrd="0" presId="urn:microsoft.com/office/officeart/2005/8/layout/hProcess9"/>
    <dgm:cxn modelId="{3A582E48-6F3B-477B-BEF5-4AB0C5FF473C}" type="presParOf" srcId="{E9DF7FB0-FAB5-4666-ABDC-B93F5A590890}" destId="{6304F726-DCAC-4E84-BE83-2057F4707387}"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2ED9516-27A3-4EF8-839F-DA20A11DDC07}" type="doc">
      <dgm:prSet loTypeId="urn:microsoft.com/office/officeart/2005/8/layout/hierarchy4" loCatId="list" qsTypeId="urn:microsoft.com/office/officeart/2005/8/quickstyle/3d2" qsCatId="3D" csTypeId="urn:microsoft.com/office/officeart/2005/8/colors/accent1_2" csCatId="accent1"/>
      <dgm:spPr/>
      <dgm:t>
        <a:bodyPr/>
        <a:lstStyle/>
        <a:p>
          <a:endParaRPr lang="ru-RU"/>
        </a:p>
      </dgm:t>
    </dgm:pt>
    <dgm:pt modelId="{44D23EC1-01AB-4CFF-BF8D-4774603A713D}">
      <dgm:prSet/>
      <dgm:spPr/>
      <dgm:t>
        <a:bodyPr/>
        <a:lstStyle/>
        <a:p>
          <a:pPr rtl="0"/>
          <a:r>
            <a:rPr lang="uz-Cyrl-UZ" smtClean="0"/>
            <a:t>Кўп йиллик ўтларни сепиш харажатлари тугалланмаган ишлаб чиқаришга тегишли  алмашиб экишда экинлардан фойдаланиш йиллари миқдорига мутаносиб тарзда йиллар бўйича тақсимланади ва уларни ўстириш харажатлари тегишли харажат моддалари бўйича киритилади.</a:t>
          </a:r>
          <a:endParaRPr lang="ru-RU"/>
        </a:p>
      </dgm:t>
    </dgm:pt>
    <dgm:pt modelId="{F17979B4-4FEB-428B-9D1B-56FF575FB4EB}" type="parTrans" cxnId="{3F1EB1A4-DDF1-4D65-AE5F-99B13FDE147E}">
      <dgm:prSet/>
      <dgm:spPr/>
      <dgm:t>
        <a:bodyPr/>
        <a:lstStyle/>
        <a:p>
          <a:endParaRPr lang="ru-RU"/>
        </a:p>
      </dgm:t>
    </dgm:pt>
    <dgm:pt modelId="{27CB2F7C-17FB-4B4A-978D-E02BE26DBF5E}" type="sibTrans" cxnId="{3F1EB1A4-DDF1-4D65-AE5F-99B13FDE147E}">
      <dgm:prSet/>
      <dgm:spPr/>
      <dgm:t>
        <a:bodyPr/>
        <a:lstStyle/>
        <a:p>
          <a:endParaRPr lang="ru-RU"/>
        </a:p>
      </dgm:t>
    </dgm:pt>
    <dgm:pt modelId="{D8E4E68B-9782-43CF-8DFF-42F255D29F19}">
      <dgm:prSet/>
      <dgm:spPr/>
      <dgm:t>
        <a:bodyPr/>
        <a:lstStyle/>
        <a:p>
          <a:pPr rtl="0"/>
          <a:r>
            <a:rPr lang="uz-Cyrl-UZ" smtClean="0"/>
            <a:t>Кўп йиллик ўт бошқа экин орасига экилганда ва экилган йили ўт ҳосили олинганида тугалланмаган ишлаб чиқариш бўйича умумхаражатлар ҳар икала экин ўртасида 1 га ердан олинган ҳосилга мутаносиб тақсимланади. Агарда экилган йил ҳосил иккинчи экиндан олинмаса, айтиб ўтилган барча харажатлар қопловчи экинга ўтказилади.</a:t>
          </a:r>
          <a:endParaRPr lang="ru-RU"/>
        </a:p>
      </dgm:t>
    </dgm:pt>
    <dgm:pt modelId="{95F1320E-1657-4272-B74C-3F1F2614990A}" type="parTrans" cxnId="{29F23355-2C68-44C3-94D9-2B5989D3D9D1}">
      <dgm:prSet/>
      <dgm:spPr/>
      <dgm:t>
        <a:bodyPr/>
        <a:lstStyle/>
        <a:p>
          <a:endParaRPr lang="ru-RU"/>
        </a:p>
      </dgm:t>
    </dgm:pt>
    <dgm:pt modelId="{0B51816D-2E5B-4ADE-BA80-313A64F76D0B}" type="sibTrans" cxnId="{29F23355-2C68-44C3-94D9-2B5989D3D9D1}">
      <dgm:prSet/>
      <dgm:spPr/>
      <dgm:t>
        <a:bodyPr/>
        <a:lstStyle/>
        <a:p>
          <a:endParaRPr lang="ru-RU"/>
        </a:p>
      </dgm:t>
    </dgm:pt>
    <dgm:pt modelId="{19E4C307-BCB6-4E5C-B9E4-C9FBBFB0670B}" type="pres">
      <dgm:prSet presAssocID="{F2ED9516-27A3-4EF8-839F-DA20A11DDC07}" presName="Name0" presStyleCnt="0">
        <dgm:presLayoutVars>
          <dgm:chPref val="1"/>
          <dgm:dir/>
          <dgm:animOne val="branch"/>
          <dgm:animLvl val="lvl"/>
          <dgm:resizeHandles/>
        </dgm:presLayoutVars>
      </dgm:prSet>
      <dgm:spPr/>
      <dgm:t>
        <a:bodyPr/>
        <a:lstStyle/>
        <a:p>
          <a:endParaRPr lang="ru-RU"/>
        </a:p>
      </dgm:t>
    </dgm:pt>
    <dgm:pt modelId="{A037799D-1293-403B-851F-B81463612294}" type="pres">
      <dgm:prSet presAssocID="{44D23EC1-01AB-4CFF-BF8D-4774603A713D}" presName="vertOne" presStyleCnt="0"/>
      <dgm:spPr/>
    </dgm:pt>
    <dgm:pt modelId="{D084A249-72E0-4C04-A9CC-82F86023BECD}" type="pres">
      <dgm:prSet presAssocID="{44D23EC1-01AB-4CFF-BF8D-4774603A713D}" presName="txOne" presStyleLbl="node0" presStyleIdx="0" presStyleCnt="2">
        <dgm:presLayoutVars>
          <dgm:chPref val="3"/>
        </dgm:presLayoutVars>
      </dgm:prSet>
      <dgm:spPr/>
      <dgm:t>
        <a:bodyPr/>
        <a:lstStyle/>
        <a:p>
          <a:endParaRPr lang="ru-RU"/>
        </a:p>
      </dgm:t>
    </dgm:pt>
    <dgm:pt modelId="{AE9F424E-4F6F-4D77-A749-C337446FEC04}" type="pres">
      <dgm:prSet presAssocID="{44D23EC1-01AB-4CFF-BF8D-4774603A713D}" presName="horzOne" presStyleCnt="0"/>
      <dgm:spPr/>
    </dgm:pt>
    <dgm:pt modelId="{5A48CEC2-5C97-4041-90CF-5EE7CDAE4627}" type="pres">
      <dgm:prSet presAssocID="{27CB2F7C-17FB-4B4A-978D-E02BE26DBF5E}" presName="sibSpaceOne" presStyleCnt="0"/>
      <dgm:spPr/>
    </dgm:pt>
    <dgm:pt modelId="{2B58392A-6AA2-4344-8AAF-422F1CB6A925}" type="pres">
      <dgm:prSet presAssocID="{D8E4E68B-9782-43CF-8DFF-42F255D29F19}" presName="vertOne" presStyleCnt="0"/>
      <dgm:spPr/>
    </dgm:pt>
    <dgm:pt modelId="{F4663EDC-C643-472B-BD81-23EA3FCCA5CF}" type="pres">
      <dgm:prSet presAssocID="{D8E4E68B-9782-43CF-8DFF-42F255D29F19}" presName="txOne" presStyleLbl="node0" presStyleIdx="1" presStyleCnt="2">
        <dgm:presLayoutVars>
          <dgm:chPref val="3"/>
        </dgm:presLayoutVars>
      </dgm:prSet>
      <dgm:spPr/>
      <dgm:t>
        <a:bodyPr/>
        <a:lstStyle/>
        <a:p>
          <a:endParaRPr lang="ru-RU"/>
        </a:p>
      </dgm:t>
    </dgm:pt>
    <dgm:pt modelId="{26D72944-8BDF-4092-BA52-DC01EB7876F1}" type="pres">
      <dgm:prSet presAssocID="{D8E4E68B-9782-43CF-8DFF-42F255D29F19}" presName="horzOne" presStyleCnt="0"/>
      <dgm:spPr/>
    </dgm:pt>
  </dgm:ptLst>
  <dgm:cxnLst>
    <dgm:cxn modelId="{3F1EB1A4-DDF1-4D65-AE5F-99B13FDE147E}" srcId="{F2ED9516-27A3-4EF8-839F-DA20A11DDC07}" destId="{44D23EC1-01AB-4CFF-BF8D-4774603A713D}" srcOrd="0" destOrd="0" parTransId="{F17979B4-4FEB-428B-9D1B-56FF575FB4EB}" sibTransId="{27CB2F7C-17FB-4B4A-978D-E02BE26DBF5E}"/>
    <dgm:cxn modelId="{0D0BD94E-2254-4255-93DE-33F9AE23FC3E}" type="presOf" srcId="{D8E4E68B-9782-43CF-8DFF-42F255D29F19}" destId="{F4663EDC-C643-472B-BD81-23EA3FCCA5CF}" srcOrd="0" destOrd="0" presId="urn:microsoft.com/office/officeart/2005/8/layout/hierarchy4"/>
    <dgm:cxn modelId="{29F23355-2C68-44C3-94D9-2B5989D3D9D1}" srcId="{F2ED9516-27A3-4EF8-839F-DA20A11DDC07}" destId="{D8E4E68B-9782-43CF-8DFF-42F255D29F19}" srcOrd="1" destOrd="0" parTransId="{95F1320E-1657-4272-B74C-3F1F2614990A}" sibTransId="{0B51816D-2E5B-4ADE-BA80-313A64F76D0B}"/>
    <dgm:cxn modelId="{D36C5490-55AD-4139-B892-AB6BA08FEF39}" type="presOf" srcId="{44D23EC1-01AB-4CFF-BF8D-4774603A713D}" destId="{D084A249-72E0-4C04-A9CC-82F86023BECD}" srcOrd="0" destOrd="0" presId="urn:microsoft.com/office/officeart/2005/8/layout/hierarchy4"/>
    <dgm:cxn modelId="{FAD6D054-639C-4B0A-A4B3-6ACB1C407F4B}" type="presOf" srcId="{F2ED9516-27A3-4EF8-839F-DA20A11DDC07}" destId="{19E4C307-BCB6-4E5C-B9E4-C9FBBFB0670B}" srcOrd="0" destOrd="0" presId="urn:microsoft.com/office/officeart/2005/8/layout/hierarchy4"/>
    <dgm:cxn modelId="{299FE869-BDAF-4CC4-859F-2A3452B18DDB}" type="presParOf" srcId="{19E4C307-BCB6-4E5C-B9E4-C9FBBFB0670B}" destId="{A037799D-1293-403B-851F-B81463612294}" srcOrd="0" destOrd="0" presId="urn:microsoft.com/office/officeart/2005/8/layout/hierarchy4"/>
    <dgm:cxn modelId="{25F75162-A142-4323-BEE4-762AC691E389}" type="presParOf" srcId="{A037799D-1293-403B-851F-B81463612294}" destId="{D084A249-72E0-4C04-A9CC-82F86023BECD}" srcOrd="0" destOrd="0" presId="urn:microsoft.com/office/officeart/2005/8/layout/hierarchy4"/>
    <dgm:cxn modelId="{836B0C7E-37D5-4CA3-893C-EC23290D0E86}" type="presParOf" srcId="{A037799D-1293-403B-851F-B81463612294}" destId="{AE9F424E-4F6F-4D77-A749-C337446FEC04}" srcOrd="1" destOrd="0" presId="urn:microsoft.com/office/officeart/2005/8/layout/hierarchy4"/>
    <dgm:cxn modelId="{331D66F4-F657-42EE-9E44-09CF6BDED357}" type="presParOf" srcId="{19E4C307-BCB6-4E5C-B9E4-C9FBBFB0670B}" destId="{5A48CEC2-5C97-4041-90CF-5EE7CDAE4627}" srcOrd="1" destOrd="0" presId="urn:microsoft.com/office/officeart/2005/8/layout/hierarchy4"/>
    <dgm:cxn modelId="{00409DFC-240E-4826-B190-1E21779C73DA}" type="presParOf" srcId="{19E4C307-BCB6-4E5C-B9E4-C9FBBFB0670B}" destId="{2B58392A-6AA2-4344-8AAF-422F1CB6A925}" srcOrd="2" destOrd="0" presId="urn:microsoft.com/office/officeart/2005/8/layout/hierarchy4"/>
    <dgm:cxn modelId="{F64555B0-F615-421F-8B10-F55CA852383D}" type="presParOf" srcId="{2B58392A-6AA2-4344-8AAF-422F1CB6A925}" destId="{F4663EDC-C643-472B-BD81-23EA3FCCA5CF}" srcOrd="0" destOrd="0" presId="urn:microsoft.com/office/officeart/2005/8/layout/hierarchy4"/>
    <dgm:cxn modelId="{9404B743-4AA6-460C-9057-1936841DB427}" type="presParOf" srcId="{2B58392A-6AA2-4344-8AAF-422F1CB6A925}" destId="{26D72944-8BDF-4092-BA52-DC01EB7876F1}"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uz-Cyrl-UZ" sz="2400" b="1" dirty="0" smtClean="0">
              <a:solidFill>
                <a:srgbClr val="FF0000"/>
              </a:solidFill>
              <a:latin typeface="Times New Roman" pitchFamily="18" charset="0"/>
              <a:cs typeface="Times New Roman" pitchFamily="18" charset="0"/>
            </a:rPr>
            <a:t>ДЕҲҚОНЧИЛИК МАҲСУЛОТЛАРИ ТАННАРХИНИ КАЛЬКУЛЯЦИЯЛАШНИ БОҲОЛАШ</a:t>
          </a:r>
          <a:endParaRPr lang="ru-RU" sz="2400" b="1" i="0" baseline="0" dirty="0">
            <a:solidFill>
              <a:srgbClr val="FF0000"/>
            </a:solidFill>
            <a:latin typeface="Times New Roman" pitchFamily="18" charset="0"/>
            <a:cs typeface="Times New Roman" pitchFamily="18" charset="0"/>
          </a:endParaRPr>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r>
            <a:rPr lang="uz-Cyrl-UZ" dirty="0" smtClean="0">
              <a:solidFill>
                <a:srgbClr val="7030A0"/>
              </a:solidFill>
              <a:latin typeface="Times New Roman" pitchFamily="18" charset="0"/>
              <a:cs typeface="Times New Roman" pitchFamily="18" charset="0"/>
            </a:rPr>
            <a:t>Деҳқончиликдаги ҳисобга олиш объекти – экинларнинг алоҳида турлари, тугалланмаган ишлаб чиқариш турлари ва айрим ишлардир. Масалан, кузги бошоқли экинлар гуруҳи, баҳорги буғдой ва бошқа баҳорги  экинлар гуруҳи, текин экинлар, картошка, сабзавот, полиз, озиқа экинларининг боғдорчилик ва узумчилик харажатлари ҳисобга олишнинг мустақил объектлари ҳисобланади</a:t>
          </a:r>
          <a:r>
            <a:rPr lang="uz-Cyrl-UZ" dirty="0" smtClean="0">
              <a:solidFill>
                <a:srgbClr val="7030A0"/>
              </a:solidFill>
            </a:rPr>
            <a:t>.</a:t>
          </a:r>
          <a:endParaRPr lang="en-US" b="0" i="0" baseline="0" dirty="0">
            <a:solidFill>
              <a:srgbClr val="7030A0"/>
            </a:solidFill>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12519" custLinFactNeighborX="-310" custLinFactNeighborY="6651"/>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LinFactNeighborX="349"/>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68967"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71542" custLinFactNeighborX="-349" custLinFactNeighborY="18250"/>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641E8E31-F59C-4D12-AE66-38A24104D377}" srcId="{5F7B290B-0835-462B-AB22-CF906C50844E}" destId="{C7297ED8-6BF0-4598-80D5-3994A56B4926}" srcOrd="1" destOrd="0" parTransId="{057A35E2-1644-4111-956A-267EAF9A47A7}" sibTransId="{2C833B0E-17E6-4536-8E27-05CB50EC0C41}"/>
    <dgm:cxn modelId="{F5BF29F7-CAD0-48F2-86AC-1803D7A97977}" type="presOf" srcId="{1FB770D6-6D3D-4BDA-B37D-003A95AFFB76}" destId="{FA2D6034-5DA5-4ACE-8FF5-097F0D4D9339}" srcOrd="0" destOrd="0" presId="urn:microsoft.com/office/officeart/2005/8/layout/target3"/>
    <dgm:cxn modelId="{635CA79F-8C89-40C7-BB54-1A9E48A1FCDE}" type="presOf" srcId="{1FB770D6-6D3D-4BDA-B37D-003A95AFFB76}" destId="{578AA506-A0A3-4CE0-B722-3EE68EE2B497}" srcOrd="1" destOrd="0" presId="urn:microsoft.com/office/officeart/2005/8/layout/target3"/>
    <dgm:cxn modelId="{9F648E72-BEBC-4FB9-83AD-0073DB41F99D}" srcId="{5F7B290B-0835-462B-AB22-CF906C50844E}" destId="{1FB770D6-6D3D-4BDA-B37D-003A95AFFB76}" srcOrd="0" destOrd="0" parTransId="{817A6619-84CE-4142-9FF1-70F84E9DFD3B}" sibTransId="{4FDC25D4-9811-4454-9D5B-71F1A1193878}"/>
    <dgm:cxn modelId="{21F874A9-A18C-48F5-BA4F-16FBF741CF54}" type="presOf" srcId="{5F7B290B-0835-462B-AB22-CF906C50844E}" destId="{CE38F55D-9632-4398-88C5-6A2CE40683F5}" srcOrd="0" destOrd="0" presId="urn:microsoft.com/office/officeart/2005/8/layout/target3"/>
    <dgm:cxn modelId="{F9EC1FBF-FCBB-46FC-B96A-97C38BBCA0C5}" type="presOf" srcId="{C7297ED8-6BF0-4598-80D5-3994A56B4926}" destId="{8032EE7B-A9ED-49BF-8AF7-05ACDEBCBE57}" srcOrd="0" destOrd="0" presId="urn:microsoft.com/office/officeart/2005/8/layout/target3"/>
    <dgm:cxn modelId="{5E09D348-AE08-44D3-B2B8-4430E75243B2}" type="presOf" srcId="{C7297ED8-6BF0-4598-80D5-3994A56B4926}" destId="{AE444D55-5B27-4671-8E7E-E6B49DF0616B}" srcOrd="1" destOrd="0" presId="urn:microsoft.com/office/officeart/2005/8/layout/target3"/>
    <dgm:cxn modelId="{3B39A61B-8ACA-4171-9BDC-9B4302D4EFF2}" type="presParOf" srcId="{CE38F55D-9632-4398-88C5-6A2CE40683F5}" destId="{E6182770-FA28-493E-81EB-DDCE90DC0A66}" srcOrd="0" destOrd="0" presId="urn:microsoft.com/office/officeart/2005/8/layout/target3"/>
    <dgm:cxn modelId="{8532A7DD-9F16-41DB-986F-DF506092B6B5}" type="presParOf" srcId="{CE38F55D-9632-4398-88C5-6A2CE40683F5}" destId="{EB6B02C8-72E2-4CB7-A49D-44D8718A1A6B}" srcOrd="1" destOrd="0" presId="urn:microsoft.com/office/officeart/2005/8/layout/target3"/>
    <dgm:cxn modelId="{F3175EFB-4F99-4A27-8D2A-9914FC4D9EAF}" type="presParOf" srcId="{CE38F55D-9632-4398-88C5-6A2CE40683F5}" destId="{FA2D6034-5DA5-4ACE-8FF5-097F0D4D9339}" srcOrd="2" destOrd="0" presId="urn:microsoft.com/office/officeart/2005/8/layout/target3"/>
    <dgm:cxn modelId="{16D37A52-E59A-455A-BBE1-0690CF267EED}" type="presParOf" srcId="{CE38F55D-9632-4398-88C5-6A2CE40683F5}" destId="{A628F69A-D98E-4EE7-B743-CF452AD67D88}" srcOrd="3" destOrd="0" presId="urn:microsoft.com/office/officeart/2005/8/layout/target3"/>
    <dgm:cxn modelId="{9B2ABDC5-4BE3-43B4-B0B6-58A330329CF5}" type="presParOf" srcId="{CE38F55D-9632-4398-88C5-6A2CE40683F5}" destId="{79B76FF2-F9E4-479C-AAF6-B7D07FBC76DD}" srcOrd="4" destOrd="0" presId="urn:microsoft.com/office/officeart/2005/8/layout/target3"/>
    <dgm:cxn modelId="{8815803F-945C-4ACF-8279-0694F3615C9A}" type="presParOf" srcId="{CE38F55D-9632-4398-88C5-6A2CE40683F5}" destId="{8032EE7B-A9ED-49BF-8AF7-05ACDEBCBE57}" srcOrd="5" destOrd="0" presId="urn:microsoft.com/office/officeart/2005/8/layout/target3"/>
    <dgm:cxn modelId="{381927A1-ABB3-48F5-B591-B07414744CB7}" type="presParOf" srcId="{CE38F55D-9632-4398-88C5-6A2CE40683F5}" destId="{578AA506-A0A3-4CE0-B722-3EE68EE2B497}" srcOrd="6" destOrd="0" presId="urn:microsoft.com/office/officeart/2005/8/layout/target3"/>
    <dgm:cxn modelId="{E9FFE86F-64C5-4875-9EC7-2E51921C9D33}" type="presParOf" srcId="{CE38F55D-9632-4398-88C5-6A2CE40683F5}" destId="{AE444D55-5B27-4671-8E7E-E6B49DF0616B}"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F37D9F3-CCF2-4022-84B1-65B8BEBB55C3}" type="doc">
      <dgm:prSet loTypeId="urn:microsoft.com/office/officeart/2005/8/layout/vList2" loCatId="list" qsTypeId="urn:microsoft.com/office/officeart/2005/8/quickstyle/3d3" qsCatId="3D" csTypeId="urn:microsoft.com/office/officeart/2005/8/colors/accent1_2" csCatId="accent1" phldr="1"/>
      <dgm:spPr/>
      <dgm:t>
        <a:bodyPr/>
        <a:lstStyle/>
        <a:p>
          <a:endParaRPr lang="ru-RU"/>
        </a:p>
      </dgm:t>
    </dgm:pt>
    <dgm:pt modelId="{FE771C48-1BF6-4379-8543-7CE6CA49A666}">
      <dgm:prSet/>
      <dgm:spPr>
        <a:solidFill>
          <a:srgbClr val="00B050"/>
        </a:solidFill>
      </dgm:spPr>
      <dgm:t>
        <a:bodyPr/>
        <a:lstStyle/>
        <a:p>
          <a:pPr algn="ctr" rtl="0"/>
          <a:r>
            <a:rPr lang="uz-Cyrl-UZ" dirty="0" smtClean="0"/>
            <a:t>Дехқончиликда  ҳар бир алохида қишлоқ хўжалик экинидан олинадиган махсулот тури калкулация объекти ҳисобланади.Бир экиндан Айни бир вақтда ҳар хил хусусиятдаги маҳсулот олиш туфайли дехқончилик маҳсулоти таннархини калкулация қилишда турли усулдан фойдаланилади. Масалан, харажатларни бевосита ўтказиш методидан бир экиндан фақат битта махсулот тури олинадиган холларда фойдаланилади. Бу энг оддийси: мазкур экинга сарфланган харажатлар суммасига  олинган махсулот миқдори бўлинади. Айрим қишлоқ экинлари ўртасида олинаётган маҳсулот турлари учун умумий бўлган белгилардан бирининг миқдорий қийматига мутаносиб тақсимлаш методи ҳам қўлланилади.</a:t>
          </a:r>
          <a:endParaRPr lang="ru-RU" dirty="0"/>
        </a:p>
      </dgm:t>
    </dgm:pt>
    <dgm:pt modelId="{D82F40CC-BB13-40A9-BA09-7B333DD94EE7}" type="parTrans" cxnId="{B955B404-5E3B-43D5-A240-FA5BFB6DC36D}">
      <dgm:prSet/>
      <dgm:spPr/>
      <dgm:t>
        <a:bodyPr/>
        <a:lstStyle/>
        <a:p>
          <a:endParaRPr lang="ru-RU"/>
        </a:p>
      </dgm:t>
    </dgm:pt>
    <dgm:pt modelId="{88D65355-9522-4986-929D-71A80A7F948A}" type="sibTrans" cxnId="{B955B404-5E3B-43D5-A240-FA5BFB6DC36D}">
      <dgm:prSet/>
      <dgm:spPr/>
      <dgm:t>
        <a:bodyPr/>
        <a:lstStyle/>
        <a:p>
          <a:endParaRPr lang="ru-RU"/>
        </a:p>
      </dgm:t>
    </dgm:pt>
    <dgm:pt modelId="{014C9688-1A8A-4D16-A9C9-9881293F48E2}" type="pres">
      <dgm:prSet presAssocID="{4F37D9F3-CCF2-4022-84B1-65B8BEBB55C3}" presName="linear" presStyleCnt="0">
        <dgm:presLayoutVars>
          <dgm:animLvl val="lvl"/>
          <dgm:resizeHandles val="exact"/>
        </dgm:presLayoutVars>
      </dgm:prSet>
      <dgm:spPr/>
      <dgm:t>
        <a:bodyPr/>
        <a:lstStyle/>
        <a:p>
          <a:endParaRPr lang="ru-RU"/>
        </a:p>
      </dgm:t>
    </dgm:pt>
    <dgm:pt modelId="{F967DC56-9D40-49E4-8783-B81BE314AF80}" type="pres">
      <dgm:prSet presAssocID="{FE771C48-1BF6-4379-8543-7CE6CA49A666}" presName="parentText" presStyleLbl="node1" presStyleIdx="0" presStyleCnt="1">
        <dgm:presLayoutVars>
          <dgm:chMax val="0"/>
          <dgm:bulletEnabled val="1"/>
        </dgm:presLayoutVars>
      </dgm:prSet>
      <dgm:spPr/>
      <dgm:t>
        <a:bodyPr/>
        <a:lstStyle/>
        <a:p>
          <a:endParaRPr lang="ru-RU"/>
        </a:p>
      </dgm:t>
    </dgm:pt>
  </dgm:ptLst>
  <dgm:cxnLst>
    <dgm:cxn modelId="{49476D9A-C2F6-4EDA-B17D-8819B1132266}" type="presOf" srcId="{FE771C48-1BF6-4379-8543-7CE6CA49A666}" destId="{F967DC56-9D40-49E4-8783-B81BE314AF80}" srcOrd="0" destOrd="0" presId="urn:microsoft.com/office/officeart/2005/8/layout/vList2"/>
    <dgm:cxn modelId="{A59FEEC4-F6F3-44D9-A172-8BDB486160A1}" type="presOf" srcId="{4F37D9F3-CCF2-4022-84B1-65B8BEBB55C3}" destId="{014C9688-1A8A-4D16-A9C9-9881293F48E2}" srcOrd="0" destOrd="0" presId="urn:microsoft.com/office/officeart/2005/8/layout/vList2"/>
    <dgm:cxn modelId="{B955B404-5E3B-43D5-A240-FA5BFB6DC36D}" srcId="{4F37D9F3-CCF2-4022-84B1-65B8BEBB55C3}" destId="{FE771C48-1BF6-4379-8543-7CE6CA49A666}" srcOrd="0" destOrd="0" parTransId="{D82F40CC-BB13-40A9-BA09-7B333DD94EE7}" sibTransId="{88D65355-9522-4986-929D-71A80A7F948A}"/>
    <dgm:cxn modelId="{F3D27578-5BC9-4900-B6F5-F33F9C7FFC4A}" type="presParOf" srcId="{014C9688-1A8A-4D16-A9C9-9881293F48E2}" destId="{F967DC56-9D40-49E4-8783-B81BE314AF8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E6F8D59-35EF-4E5C-87C4-0714E81C878E}" type="doc">
      <dgm:prSet loTypeId="urn:microsoft.com/office/officeart/2005/8/layout/hList6" loCatId="list" qsTypeId="urn:microsoft.com/office/officeart/2005/8/quickstyle/simple1" qsCatId="simple" csTypeId="urn:microsoft.com/office/officeart/2005/8/colors/accent1_2" csCatId="accent1"/>
      <dgm:spPr/>
      <dgm:t>
        <a:bodyPr/>
        <a:lstStyle/>
        <a:p>
          <a:endParaRPr lang="ru-RU"/>
        </a:p>
      </dgm:t>
    </dgm:pt>
    <dgm:pt modelId="{F47AA1C8-24AB-47D2-94C8-3D159FE2AB35}">
      <dgm:prSet/>
      <dgm:spPr/>
      <dgm:t>
        <a:bodyPr/>
        <a:lstStyle/>
        <a:p>
          <a:pPr rtl="0"/>
          <a:r>
            <a:rPr lang="uz-Cyrl-UZ" smtClean="0"/>
            <a:t>Ҳисобот калькуляцияларини тузишда маҳсулот олишга сарфланган ва тугалланмаган ишлаб чиқариш харажатларини аниқлаш зарур бўлади. Бундан ташқари табиий офат ёки бошқа ноқулай табиий шароитлар туфайли тўлиқ нобуд бўлган экинзор майдонларига экинларни ўстиришга сарфланган харажатлар суммасига «Мол-мулк ва шахсий суғурта бўйича ҳисоблашиш” счёти дебет ва “Фойда ва зарар» счёти кредит қилинади. </a:t>
          </a:r>
          <a:endParaRPr lang="ru-RU"/>
        </a:p>
      </dgm:t>
    </dgm:pt>
    <dgm:pt modelId="{4D3BF033-F5D2-43D0-A538-32AC33DAED13}" type="parTrans" cxnId="{ECC0B194-B9C4-4686-825D-7D80FC6A9236}">
      <dgm:prSet/>
      <dgm:spPr/>
      <dgm:t>
        <a:bodyPr/>
        <a:lstStyle/>
        <a:p>
          <a:endParaRPr lang="ru-RU"/>
        </a:p>
      </dgm:t>
    </dgm:pt>
    <dgm:pt modelId="{9D538DBF-9243-4F29-BA6F-8E44E0282220}" type="sibTrans" cxnId="{ECC0B194-B9C4-4686-825D-7D80FC6A9236}">
      <dgm:prSet/>
      <dgm:spPr/>
      <dgm:t>
        <a:bodyPr/>
        <a:lstStyle/>
        <a:p>
          <a:endParaRPr lang="ru-RU"/>
        </a:p>
      </dgm:t>
    </dgm:pt>
    <dgm:pt modelId="{B9A99155-E305-4397-8B4B-BA73A2AE1602}">
      <dgm:prSet/>
      <dgm:spPr/>
      <dgm:t>
        <a:bodyPr/>
        <a:lstStyle/>
        <a:p>
          <a:pPr rtl="0"/>
          <a:r>
            <a:rPr lang="uz-Cyrl-UZ" smtClean="0"/>
            <a:t>Экинлар қисман нобуд бўлганда олинмаган маҳсулот суммасидан суғурта товонлари “Мол-мулк ва шахсий суғурта бўйича ҳисоблашиш” счётининг дебеида ва “Деҳқончилик” счётининг кредитида акс эттирилади. Олинган товон “Ҳисоблашиш счёти”га ўтказилади. Шуни айтиш керакки, ҳозирги кунда суғурта товонининг даражаси қишлоқ хўжалиги экин ҳосилининг 60 фоизини ташкил қилади. Бу корхоналарнинг мўътадил фаолиятлари учун барқарор молиявий шароитлар яратишга ёрдам беради.</a:t>
          </a:r>
          <a:endParaRPr lang="ru-RU"/>
        </a:p>
      </dgm:t>
    </dgm:pt>
    <dgm:pt modelId="{2DBB5753-307C-4932-BAAF-29C41B0D81AF}" type="parTrans" cxnId="{B2D4A923-8988-4E13-873C-34742352859A}">
      <dgm:prSet/>
      <dgm:spPr/>
      <dgm:t>
        <a:bodyPr/>
        <a:lstStyle/>
        <a:p>
          <a:endParaRPr lang="ru-RU"/>
        </a:p>
      </dgm:t>
    </dgm:pt>
    <dgm:pt modelId="{FDEB5C0A-3BD9-456F-9F4A-93CA6914E4A5}" type="sibTrans" cxnId="{B2D4A923-8988-4E13-873C-34742352859A}">
      <dgm:prSet/>
      <dgm:spPr/>
      <dgm:t>
        <a:bodyPr/>
        <a:lstStyle/>
        <a:p>
          <a:endParaRPr lang="ru-RU"/>
        </a:p>
      </dgm:t>
    </dgm:pt>
    <dgm:pt modelId="{569A5313-8669-4340-9540-EA5A05E1A127}" type="pres">
      <dgm:prSet presAssocID="{6E6F8D59-35EF-4E5C-87C4-0714E81C878E}" presName="Name0" presStyleCnt="0">
        <dgm:presLayoutVars>
          <dgm:dir/>
          <dgm:resizeHandles val="exact"/>
        </dgm:presLayoutVars>
      </dgm:prSet>
      <dgm:spPr/>
      <dgm:t>
        <a:bodyPr/>
        <a:lstStyle/>
        <a:p>
          <a:endParaRPr lang="ru-RU"/>
        </a:p>
      </dgm:t>
    </dgm:pt>
    <dgm:pt modelId="{F0405095-1AD9-48A8-97AD-3EB1362D3E6B}" type="pres">
      <dgm:prSet presAssocID="{F47AA1C8-24AB-47D2-94C8-3D159FE2AB35}" presName="node" presStyleLbl="node1" presStyleIdx="0" presStyleCnt="2">
        <dgm:presLayoutVars>
          <dgm:bulletEnabled val="1"/>
        </dgm:presLayoutVars>
      </dgm:prSet>
      <dgm:spPr/>
      <dgm:t>
        <a:bodyPr/>
        <a:lstStyle/>
        <a:p>
          <a:endParaRPr lang="ru-RU"/>
        </a:p>
      </dgm:t>
    </dgm:pt>
    <dgm:pt modelId="{4C8AC047-B761-4815-9835-13BE0CCA493E}" type="pres">
      <dgm:prSet presAssocID="{9D538DBF-9243-4F29-BA6F-8E44E0282220}" presName="sibTrans" presStyleCnt="0"/>
      <dgm:spPr/>
    </dgm:pt>
    <dgm:pt modelId="{C8A4AD1D-B553-46E7-9D95-205A5C113575}" type="pres">
      <dgm:prSet presAssocID="{B9A99155-E305-4397-8B4B-BA73A2AE1602}" presName="node" presStyleLbl="node1" presStyleIdx="1" presStyleCnt="2">
        <dgm:presLayoutVars>
          <dgm:bulletEnabled val="1"/>
        </dgm:presLayoutVars>
      </dgm:prSet>
      <dgm:spPr/>
      <dgm:t>
        <a:bodyPr/>
        <a:lstStyle/>
        <a:p>
          <a:endParaRPr lang="ru-RU"/>
        </a:p>
      </dgm:t>
    </dgm:pt>
  </dgm:ptLst>
  <dgm:cxnLst>
    <dgm:cxn modelId="{85C5E675-458B-4DC1-81B9-903425CD11F0}" type="presOf" srcId="{F47AA1C8-24AB-47D2-94C8-3D159FE2AB35}" destId="{F0405095-1AD9-48A8-97AD-3EB1362D3E6B}" srcOrd="0" destOrd="0" presId="urn:microsoft.com/office/officeart/2005/8/layout/hList6"/>
    <dgm:cxn modelId="{B2D4A923-8988-4E13-873C-34742352859A}" srcId="{6E6F8D59-35EF-4E5C-87C4-0714E81C878E}" destId="{B9A99155-E305-4397-8B4B-BA73A2AE1602}" srcOrd="1" destOrd="0" parTransId="{2DBB5753-307C-4932-BAAF-29C41B0D81AF}" sibTransId="{FDEB5C0A-3BD9-456F-9F4A-93CA6914E4A5}"/>
    <dgm:cxn modelId="{A74F86FA-FC42-4001-B7F2-14C4CBDC7568}" type="presOf" srcId="{6E6F8D59-35EF-4E5C-87C4-0714E81C878E}" destId="{569A5313-8669-4340-9540-EA5A05E1A127}" srcOrd="0" destOrd="0" presId="urn:microsoft.com/office/officeart/2005/8/layout/hList6"/>
    <dgm:cxn modelId="{ECC0B194-B9C4-4686-825D-7D80FC6A9236}" srcId="{6E6F8D59-35EF-4E5C-87C4-0714E81C878E}" destId="{F47AA1C8-24AB-47D2-94C8-3D159FE2AB35}" srcOrd="0" destOrd="0" parTransId="{4D3BF033-F5D2-43D0-A538-32AC33DAED13}" sibTransId="{9D538DBF-9243-4F29-BA6F-8E44E0282220}"/>
    <dgm:cxn modelId="{75E908D9-9B36-4501-B504-C341253FFE53}" type="presOf" srcId="{B9A99155-E305-4397-8B4B-BA73A2AE1602}" destId="{C8A4AD1D-B553-46E7-9D95-205A5C113575}" srcOrd="0" destOrd="0" presId="urn:microsoft.com/office/officeart/2005/8/layout/hList6"/>
    <dgm:cxn modelId="{4650C4A9-CA3B-44AB-A4DB-B2C8ABEC1140}" type="presParOf" srcId="{569A5313-8669-4340-9540-EA5A05E1A127}" destId="{F0405095-1AD9-48A8-97AD-3EB1362D3E6B}" srcOrd="0" destOrd="0" presId="urn:microsoft.com/office/officeart/2005/8/layout/hList6"/>
    <dgm:cxn modelId="{F49C5BDE-9454-40E6-8BE7-A0BCF6025470}" type="presParOf" srcId="{569A5313-8669-4340-9540-EA5A05E1A127}" destId="{4C8AC047-B761-4815-9835-13BE0CCA493E}" srcOrd="1" destOrd="0" presId="urn:microsoft.com/office/officeart/2005/8/layout/hList6"/>
    <dgm:cxn modelId="{D08483B5-610E-4052-8FFE-FBF0F3C06C04}" type="presParOf" srcId="{569A5313-8669-4340-9540-EA5A05E1A127}" destId="{C8A4AD1D-B553-46E7-9D95-205A5C113575}"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82770-FA28-493E-81EB-DDCE90DC0A66}">
      <dsp:nvSpPr>
        <dsp:cNvPr id="0" name=""/>
        <dsp:cNvSpPr/>
      </dsp:nvSpPr>
      <dsp:spPr>
        <a:xfrm>
          <a:off x="-15319" y="-122277"/>
          <a:ext cx="4941781" cy="5560442"/>
        </a:xfrm>
        <a:prstGeom prst="pie">
          <a:avLst>
            <a:gd name="adj1" fmla="val 5400000"/>
            <a:gd name="adj2" fmla="val 1620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D6034-5DA5-4ACE-8FF5-097F0D4D9339}">
      <dsp:nvSpPr>
        <dsp:cNvPr id="0" name=""/>
        <dsp:cNvSpPr/>
      </dsp:nvSpPr>
      <dsp:spPr>
        <a:xfrm>
          <a:off x="2470890" y="-141624"/>
          <a:ext cx="8182595" cy="4941781"/>
        </a:xfrm>
        <a:prstGeom prst="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b="1" kern="1200" dirty="0" smtClean="0">
              <a:solidFill>
                <a:srgbClr val="FF0000"/>
              </a:solidFill>
              <a:latin typeface="Times New Roman" pitchFamily="18" charset="0"/>
              <a:cs typeface="Times New Roman" pitchFamily="18" charset="0"/>
            </a:rPr>
            <a:t>ДЕХҚОНЧИЛИК  ИШЛАБ ЧИҚАРИШИНИНГ БАЖАРАЛИШИНИ  БОҲОЛАШ</a:t>
          </a:r>
          <a:endParaRPr lang="ru-RU" sz="2000" b="1" i="0" kern="1200" baseline="0" dirty="0">
            <a:solidFill>
              <a:srgbClr val="FF0000"/>
            </a:solidFill>
            <a:latin typeface="Times New Roman" pitchFamily="18" charset="0"/>
            <a:cs typeface="Times New Roman" pitchFamily="18" charset="0"/>
          </a:endParaRPr>
        </a:p>
      </dsp:txBody>
      <dsp:txXfrm>
        <a:off x="2470890" y="-141624"/>
        <a:ext cx="8182595" cy="2347345"/>
      </dsp:txXfrm>
    </dsp:sp>
    <dsp:sp modelId="{79B76FF2-F9E4-479C-AAF6-B7D07FBC76DD}">
      <dsp:nvSpPr>
        <dsp:cNvPr id="0" name=""/>
        <dsp:cNvSpPr/>
      </dsp:nvSpPr>
      <dsp:spPr>
        <a:xfrm>
          <a:off x="1358412" y="1380969"/>
          <a:ext cx="2347345" cy="3966240"/>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32EE7B-A9ED-49BF-8AF7-05ACDEBCBE57}">
      <dsp:nvSpPr>
        <dsp:cNvPr id="0" name=""/>
        <dsp:cNvSpPr/>
      </dsp:nvSpPr>
      <dsp:spPr>
        <a:xfrm>
          <a:off x="2442333" y="1366052"/>
          <a:ext cx="8182595" cy="4026684"/>
        </a:xfrm>
        <a:prstGeom prst="rect">
          <a:avLst/>
        </a:prstGeom>
        <a:solidFill>
          <a:srgbClr val="92D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uz-Cyrl-UZ" sz="3100" kern="1200" dirty="0" smtClean="0">
              <a:solidFill>
                <a:srgbClr val="7030A0"/>
              </a:solidFill>
            </a:rPr>
            <a:t>Қишлоқ хўжалиги корхоналари ишлаб чиқариш дастурининг бажаралиши таҳлили ялпи ва товар маҳсулотини ишлаб чиқариш режаси бажарилишини кўриб чиқишдан бошланади. Қишлоқ хўжалиги корхоналарида ялпи маҳсулот деҳқончилик ва чорвачилик маҳсулотларидан такшил топган бўлиб, йил давомида ишлаб чиқарилган ялпи ижтимоий маҳсулот қисми ҳисобланади.</a:t>
          </a:r>
          <a:r>
            <a:rPr lang="en-US" sz="3100" b="0" i="0" kern="1200" baseline="0" dirty="0" smtClean="0">
              <a:solidFill>
                <a:srgbClr val="7030A0"/>
              </a:solidFill>
              <a:latin typeface="Times New Roman" pitchFamily="18" charset="0"/>
              <a:cs typeface="Times New Roman" pitchFamily="18" charset="0"/>
            </a:rPr>
            <a:t> </a:t>
          </a:r>
          <a:endParaRPr lang="en-US" sz="3100" b="0" i="0" kern="1200" baseline="0" dirty="0">
            <a:solidFill>
              <a:srgbClr val="7030A0"/>
            </a:solidFill>
            <a:latin typeface="Times New Roman" pitchFamily="18" charset="0"/>
            <a:cs typeface="Times New Roman" pitchFamily="18" charset="0"/>
          </a:endParaRPr>
        </a:p>
      </dsp:txBody>
      <dsp:txXfrm>
        <a:off x="2442333" y="1366052"/>
        <a:ext cx="8182595" cy="40266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24501-CDE6-4094-8E37-5C320DD059D1}">
      <dsp:nvSpPr>
        <dsp:cNvPr id="0" name=""/>
        <dsp:cNvSpPr/>
      </dsp:nvSpPr>
      <dsp:spPr>
        <a:xfrm>
          <a:off x="0" y="3952344"/>
          <a:ext cx="10424160" cy="2434304"/>
        </a:xfrm>
        <a:prstGeom prst="rect">
          <a:avLst/>
        </a:prstGeom>
        <a:solidFill>
          <a:srgbClr val="FFFF0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uz-Cyrl-UZ" sz="2400" b="1" kern="1200" dirty="0" smtClean="0">
              <a:solidFill>
                <a:srgbClr val="FF0000"/>
              </a:solidFill>
              <a:latin typeface="Times New Roman" pitchFamily="18" charset="0"/>
              <a:cs typeface="Times New Roman" pitchFamily="18" charset="0"/>
            </a:rPr>
            <a:t>Чорвачилик бўйича: </a:t>
          </a:r>
          <a:r>
            <a:rPr lang="uz-Cyrl-UZ" sz="2400" kern="1200" dirty="0" smtClean="0">
              <a:solidFill>
                <a:srgbClr val="7030A0"/>
              </a:solidFill>
              <a:latin typeface="Times New Roman" pitchFamily="18" charset="0"/>
              <a:cs typeface="Times New Roman" pitchFamily="18" charset="0"/>
            </a:rPr>
            <a:t>чорвани етиштириш ва ундан фойдааланиш натижасида олинган хом маҳсулотлар қиймати (сут, жун, тухум, асал ва ҳ.), чорва, парранда ва бошқа қишлоқ хўжалиги ҳайвонларини етиштириш қиймати (янги туғилган ва қўшилган вазн қиймати). Ялпи маҳсулот жорий ва солиштирма нархларда аниқланади.</a:t>
          </a:r>
          <a:endParaRPr lang="ru-RU" sz="2400" kern="1200" dirty="0">
            <a:solidFill>
              <a:srgbClr val="7030A0"/>
            </a:solidFill>
            <a:latin typeface="Times New Roman" pitchFamily="18" charset="0"/>
            <a:cs typeface="Times New Roman" pitchFamily="18" charset="0"/>
          </a:endParaRPr>
        </a:p>
      </dsp:txBody>
      <dsp:txXfrm>
        <a:off x="0" y="3952344"/>
        <a:ext cx="10424160" cy="2434304"/>
      </dsp:txXfrm>
    </dsp:sp>
    <dsp:sp modelId="{9A530715-C562-4FB9-A8E0-00873941A728}">
      <dsp:nvSpPr>
        <dsp:cNvPr id="0" name=""/>
        <dsp:cNvSpPr/>
      </dsp:nvSpPr>
      <dsp:spPr>
        <a:xfrm rot="10800000">
          <a:off x="0" y="1976420"/>
          <a:ext cx="10424160" cy="1995384"/>
        </a:xfrm>
        <a:prstGeom prst="upArrowCallout">
          <a:avLst/>
        </a:prstGeom>
        <a:solidFill>
          <a:srgbClr val="FFFF0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uz-Cyrl-UZ" sz="2400" b="1" kern="1200" dirty="0" smtClean="0">
              <a:solidFill>
                <a:srgbClr val="FF0000"/>
              </a:solidFill>
              <a:latin typeface="Times New Roman" pitchFamily="18" charset="0"/>
              <a:cs typeface="Times New Roman" pitchFamily="18" charset="0"/>
            </a:rPr>
            <a:t>Деҳқончилик бўйича: </a:t>
          </a:r>
          <a:r>
            <a:rPr lang="uz-Cyrl-UZ" sz="2400" kern="1200" dirty="0" smtClean="0">
              <a:solidFill>
                <a:srgbClr val="7030A0"/>
              </a:solidFill>
              <a:latin typeface="Times New Roman" pitchFamily="18" charset="0"/>
              <a:cs typeface="Times New Roman" pitchFamily="18" charset="0"/>
            </a:rPr>
            <a:t>шу йилнинг ҳосилидан олинган хом маҳсулотлар қиймати, янги кўп йиллик ниҳолларни етиштириш қиймати ва тугалланмаган ишлаб чиқариш қийматининг ўзгариши;</a:t>
          </a:r>
          <a:endParaRPr lang="ru-RU" sz="2400" kern="1200" dirty="0">
            <a:solidFill>
              <a:srgbClr val="7030A0"/>
            </a:solidFill>
            <a:latin typeface="Times New Roman" pitchFamily="18" charset="0"/>
            <a:cs typeface="Times New Roman" pitchFamily="18" charset="0"/>
          </a:endParaRPr>
        </a:p>
      </dsp:txBody>
      <dsp:txXfrm rot="10800000">
        <a:off x="0" y="1976420"/>
        <a:ext cx="10424160" cy="1296541"/>
      </dsp:txXfrm>
    </dsp:sp>
    <dsp:sp modelId="{5B0DDFD7-BE9E-4F1B-B26F-007FCF5E2CFB}">
      <dsp:nvSpPr>
        <dsp:cNvPr id="0" name=""/>
        <dsp:cNvSpPr/>
      </dsp:nvSpPr>
      <dsp:spPr>
        <a:xfrm rot="10800000">
          <a:off x="0" y="497"/>
          <a:ext cx="10424160" cy="1995384"/>
        </a:xfrm>
        <a:prstGeom prst="upArrowCallout">
          <a:avLst/>
        </a:prstGeom>
        <a:solidFill>
          <a:srgbClr val="FFFF0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rtl="0">
            <a:lnSpc>
              <a:spcPct val="90000"/>
            </a:lnSpc>
            <a:spcBef>
              <a:spcPct val="0"/>
            </a:spcBef>
            <a:spcAft>
              <a:spcPct val="35000"/>
            </a:spcAft>
          </a:pPr>
          <a:r>
            <a:rPr lang="uz-Cyrl-UZ" sz="4000" b="1" kern="1200" dirty="0" smtClean="0">
              <a:solidFill>
                <a:srgbClr val="FF0000"/>
              </a:solidFill>
              <a:latin typeface="Times New Roman" pitchFamily="18" charset="0"/>
              <a:cs typeface="Times New Roman" pitchFamily="18" charset="0"/>
            </a:rPr>
            <a:t>ЯЛПИ МАҲСУЛОТГА ҚУЙИДАГИЛАР КИРАДИ</a:t>
          </a:r>
          <a:r>
            <a:rPr lang="uz-Cyrl-UZ" sz="2100" b="1" kern="1200" dirty="0" smtClean="0">
              <a:solidFill>
                <a:srgbClr val="FF0000"/>
              </a:solidFill>
              <a:latin typeface="Times New Roman" pitchFamily="18" charset="0"/>
              <a:cs typeface="Times New Roman" pitchFamily="18" charset="0"/>
            </a:rPr>
            <a:t>:</a:t>
          </a:r>
          <a:endParaRPr lang="ru-RU" sz="2100" b="1" kern="1200" dirty="0">
            <a:solidFill>
              <a:srgbClr val="FF0000"/>
            </a:solidFill>
            <a:latin typeface="Times New Roman" pitchFamily="18" charset="0"/>
            <a:cs typeface="Times New Roman" pitchFamily="18" charset="0"/>
          </a:endParaRPr>
        </a:p>
      </dsp:txBody>
      <dsp:txXfrm rot="10800000">
        <a:off x="0" y="497"/>
        <a:ext cx="10424160" cy="12965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F46E56-0536-4BB6-A50C-E9F435DF444B}">
      <dsp:nvSpPr>
        <dsp:cNvPr id="0" name=""/>
        <dsp:cNvSpPr/>
      </dsp:nvSpPr>
      <dsp:spPr>
        <a:xfrm>
          <a:off x="-235214" y="0"/>
          <a:ext cx="11953743" cy="5807722"/>
        </a:xfrm>
        <a:prstGeom prst="ellipse">
          <a:avLst/>
        </a:prstGeom>
        <a:solidFill>
          <a:srgbClr val="FFFF00">
            <a:alpha val="50000"/>
          </a:srgbClr>
        </a:solidFill>
        <a:ln w="25400" cap="flat" cmpd="sng" algn="ctr">
          <a:solidFill>
            <a:srgbClr val="00B050"/>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866900" rtl="0">
            <a:lnSpc>
              <a:spcPct val="90000"/>
            </a:lnSpc>
            <a:spcBef>
              <a:spcPct val="0"/>
            </a:spcBef>
            <a:spcAft>
              <a:spcPct val="35000"/>
            </a:spcAft>
          </a:pPr>
          <a:r>
            <a:rPr lang="uz-Cyrl-UZ" sz="4200" b="1" kern="1200" dirty="0" smtClean="0">
              <a:latin typeface="Times New Roman" pitchFamily="18" charset="0"/>
              <a:cs typeface="Times New Roman" pitchFamily="18" charset="0"/>
            </a:rPr>
            <a:t>Товар маҳсулот </a:t>
          </a:r>
          <a:r>
            <a:rPr lang="uz-Cyrl-UZ" sz="4200" kern="1200" dirty="0" smtClean="0">
              <a:latin typeface="Times New Roman" pitchFamily="18" charset="0"/>
              <a:cs typeface="Times New Roman" pitchFamily="18" charset="0"/>
            </a:rPr>
            <a:t>– давлатга топшириш, ходимларга берилган ва ялпи маҳсулотга кирувчи ҳ.</a:t>
          </a:r>
          <a:endParaRPr lang="ru-RU" sz="4200" kern="1200" dirty="0" smtClean="0">
            <a:latin typeface="Times New Roman" pitchFamily="18" charset="0"/>
            <a:cs typeface="Times New Roman" pitchFamily="18" charset="0"/>
          </a:endParaRPr>
        </a:p>
        <a:p>
          <a:pPr lvl="0" algn="ctr" defTabSz="1866900">
            <a:lnSpc>
              <a:spcPct val="90000"/>
            </a:lnSpc>
            <a:spcBef>
              <a:spcPct val="0"/>
            </a:spcBef>
            <a:spcAft>
              <a:spcPct val="35000"/>
            </a:spcAft>
          </a:pPr>
          <a:r>
            <a:rPr lang="uz-Cyrl-UZ" sz="4200" kern="1200" dirty="0" smtClean="0">
              <a:latin typeface="Times New Roman" pitchFamily="18" charset="0"/>
              <a:cs typeface="Times New Roman" pitchFamily="18" charset="0"/>
            </a:rPr>
            <a:t>Товар маҳсулоти деганда ишлаб чиқарилмаган ва хўжалик чегарасидан чиқмаган маҳсулот тушунилади.</a:t>
          </a:r>
          <a:endParaRPr lang="en-US" sz="4200" b="0" i="0" kern="1200" baseline="0" dirty="0">
            <a:latin typeface="Times New Roman" pitchFamily="18" charset="0"/>
            <a:cs typeface="Times New Roman" pitchFamily="18" charset="0"/>
          </a:endParaRPr>
        </a:p>
      </dsp:txBody>
      <dsp:txXfrm>
        <a:off x="1515371" y="850521"/>
        <a:ext cx="8452573" cy="41066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67AA17-204B-4453-BC6B-C111942A74F5}">
      <dsp:nvSpPr>
        <dsp:cNvPr id="0" name=""/>
        <dsp:cNvSpPr/>
      </dsp:nvSpPr>
      <dsp:spPr>
        <a:xfrm>
          <a:off x="-1706620" y="0"/>
          <a:ext cx="9051061" cy="5452348"/>
        </a:xfrm>
        <a:prstGeom prst="triangle">
          <a:avLst/>
        </a:prstGeom>
        <a:solidFill>
          <a:srgbClr val="92D05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sp>
    <dsp:sp modelId="{74AC91BE-037F-4C15-AC22-3CD1BA70D0D7}">
      <dsp:nvSpPr>
        <dsp:cNvPr id="0" name=""/>
        <dsp:cNvSpPr/>
      </dsp:nvSpPr>
      <dsp:spPr>
        <a:xfrm>
          <a:off x="-942382" y="560515"/>
          <a:ext cx="11066611" cy="1444020"/>
        </a:xfrm>
        <a:prstGeom prst="roundRect">
          <a:avLst/>
        </a:prstGeom>
        <a:solidFill>
          <a:schemeClr val="bg1">
            <a:alpha val="9000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dirty="0" smtClean="0">
              <a:latin typeface="Times New Roman" pitchFamily="18" charset="0"/>
              <a:cs typeface="Times New Roman" pitchFamily="18" charset="0"/>
            </a:rPr>
            <a:t>Халқ хўжалигининг бошқа тармоқларидан фарқли ўлароқ, қишлоқ хўжалиги маҳсулотининг салмоқли қисми товар эмас, сабаби у хўжаликда ички истеъмол учун қолади.</a:t>
          </a:r>
          <a:endParaRPr lang="ru-RU" sz="2600" b="0" i="0" kern="1200" baseline="0" dirty="0">
            <a:solidFill>
              <a:schemeClr val="bg1"/>
            </a:solidFill>
            <a:latin typeface="Times New Roman" pitchFamily="18" charset="0"/>
            <a:cs typeface="Times New Roman" pitchFamily="18" charset="0"/>
          </a:endParaRPr>
        </a:p>
      </dsp:txBody>
      <dsp:txXfrm>
        <a:off x="-871891" y="631006"/>
        <a:ext cx="10925629" cy="1303038"/>
      </dsp:txXfrm>
    </dsp:sp>
    <dsp:sp modelId="{C4E31EFD-411A-45D3-B4A3-A9B6DCFC4015}">
      <dsp:nvSpPr>
        <dsp:cNvPr id="0" name=""/>
        <dsp:cNvSpPr/>
      </dsp:nvSpPr>
      <dsp:spPr>
        <a:xfrm>
          <a:off x="0" y="2158850"/>
          <a:ext cx="8417593" cy="2552479"/>
        </a:xfrm>
        <a:prstGeom prst="roundRect">
          <a:avLst/>
        </a:prstGeom>
        <a:solidFill>
          <a:schemeClr val="lt1">
            <a:alpha val="90000"/>
            <a:hueOff val="0"/>
            <a:satOff val="0"/>
            <a:lumOff val="0"/>
            <a:alphaOff val="0"/>
          </a:schemeClr>
        </a:solidFill>
        <a:ln w="25400" cap="flat" cmpd="sng" algn="ctr">
          <a:solidFill>
            <a:srgbClr val="7030A0"/>
          </a:solidFill>
          <a:prstDash val="solid"/>
        </a:ln>
        <a:effectLst/>
        <a:scene3d>
          <a:camera prst="orthographicFront"/>
          <a:lightRig rig="threePt" dir="t"/>
        </a:scene3d>
        <a:sp3d>
          <a:bevelT prst="relaxedInset"/>
        </a:sp3d>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uz-Cyrl-UZ" sz="2500" kern="1200" dirty="0" smtClean="0">
              <a:latin typeface="Times New Roman" pitchFamily="18" charset="0"/>
              <a:cs typeface="Times New Roman" pitchFamily="18" charset="0"/>
            </a:rPr>
            <a:t>Товар маҳсулотларига давлатга топширилган, ходимларга берилган ва бошқа йўллар билан сотилган, воситачиликка топширилган маҳсулотлар киради. Шунинг учун таҳлил қилишда нафақат маҳсулот сотилиши режасининг бажарилишини, балки ишлаб чиқаришнинг товарлик даражасини ўрганиш лозим.</a:t>
          </a:r>
          <a:endParaRPr lang="en-US" sz="2500" b="0" i="0" kern="1200" baseline="0" dirty="0">
            <a:latin typeface="Times New Roman" pitchFamily="18" charset="0"/>
            <a:cs typeface="Times New Roman" pitchFamily="18" charset="0"/>
          </a:endParaRPr>
        </a:p>
      </dsp:txBody>
      <dsp:txXfrm>
        <a:off x="124602" y="2283452"/>
        <a:ext cx="8168389" cy="23032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71EE2-8428-4A95-A2E6-58D9E80BAE69}">
      <dsp:nvSpPr>
        <dsp:cNvPr id="0" name=""/>
        <dsp:cNvSpPr/>
      </dsp:nvSpPr>
      <dsp:spPr>
        <a:xfrm>
          <a:off x="0" y="3197451"/>
          <a:ext cx="11567886" cy="2097874"/>
        </a:xfrm>
        <a:prstGeom prst="rect">
          <a:avLst/>
        </a:prstGeom>
        <a:solidFill>
          <a:srgbClr val="FFFF00"/>
        </a:solidFill>
        <a:ln>
          <a:solidFill>
            <a:srgbClr val="7030A0"/>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ru-RU" sz="2800" kern="1200" dirty="0" err="1" smtClean="0">
              <a:solidFill>
                <a:srgbClr val="FF0000"/>
              </a:solidFill>
            </a:rPr>
            <a:t>Ўсимликшуносликни</a:t>
          </a:r>
          <a:r>
            <a:rPr lang="ru-RU" sz="2800" kern="1200" dirty="0" smtClean="0">
              <a:solidFill>
                <a:srgbClr val="FF0000"/>
              </a:solidFill>
            </a:rPr>
            <a:t> ер </a:t>
          </a:r>
          <a:r>
            <a:rPr lang="ru-RU" sz="2800" kern="1200" dirty="0" err="1" smtClean="0">
              <a:solidFill>
                <a:srgbClr val="FF0000"/>
              </a:solidFill>
            </a:rPr>
            <a:t>фондини</a:t>
          </a:r>
          <a:r>
            <a:rPr lang="ru-RU" sz="2800" kern="1200" dirty="0" smtClean="0">
              <a:solidFill>
                <a:srgbClr val="FF0000"/>
              </a:solidFill>
            </a:rPr>
            <a:t> </a:t>
          </a:r>
          <a:r>
            <a:rPr lang="ru-RU" sz="2800" kern="1200" dirty="0" err="1" smtClean="0">
              <a:solidFill>
                <a:srgbClr val="FF0000"/>
              </a:solidFill>
            </a:rPr>
            <a:t>ўрганишдан</a:t>
          </a:r>
          <a:r>
            <a:rPr lang="ru-RU" sz="2800" kern="1200" dirty="0" smtClean="0">
              <a:solidFill>
                <a:srgbClr val="FF0000"/>
              </a:solidFill>
            </a:rPr>
            <a:t> </a:t>
          </a:r>
          <a:r>
            <a:rPr lang="ru-RU" sz="2800" kern="1200" dirty="0" err="1" smtClean="0">
              <a:solidFill>
                <a:srgbClr val="FF0000"/>
              </a:solidFill>
            </a:rPr>
            <a:t>бошлаш</a:t>
          </a:r>
          <a:r>
            <a:rPr lang="ru-RU" sz="2800" kern="1200" dirty="0" smtClean="0">
              <a:solidFill>
                <a:srgbClr val="FF0000"/>
              </a:solidFill>
            </a:rPr>
            <a:t> </a:t>
          </a:r>
          <a:r>
            <a:rPr lang="ru-RU" sz="2800" kern="1200" dirty="0" err="1" smtClean="0">
              <a:solidFill>
                <a:srgbClr val="FF0000"/>
              </a:solidFill>
            </a:rPr>
            <a:t>керак</a:t>
          </a:r>
          <a:r>
            <a:rPr lang="ru-RU" sz="2800" kern="1200" dirty="0" smtClean="0">
              <a:solidFill>
                <a:srgbClr val="FF0000"/>
              </a:solidFill>
            </a:rPr>
            <a:t>, бунда </a:t>
          </a:r>
          <a:r>
            <a:rPr lang="ru-RU" sz="2800" kern="1200" dirty="0" err="1" smtClean="0">
              <a:solidFill>
                <a:srgbClr val="FF0000"/>
              </a:solidFill>
            </a:rPr>
            <a:t>унинг</a:t>
          </a:r>
          <a:r>
            <a:rPr lang="ru-RU" sz="2800" kern="1200" dirty="0" smtClean="0">
              <a:solidFill>
                <a:srgbClr val="FF0000"/>
              </a:solidFill>
            </a:rPr>
            <a:t> </a:t>
          </a:r>
          <a:r>
            <a:rPr lang="ru-RU" sz="2800" kern="1200" dirty="0" err="1" smtClean="0">
              <a:solidFill>
                <a:srgbClr val="FF0000"/>
              </a:solidFill>
            </a:rPr>
            <a:t>тузилиши</a:t>
          </a:r>
          <a:r>
            <a:rPr lang="ru-RU" sz="2800" kern="1200" dirty="0" smtClean="0">
              <a:solidFill>
                <a:srgbClr val="FF0000"/>
              </a:solidFill>
            </a:rPr>
            <a:t>, </a:t>
          </a:r>
          <a:r>
            <a:rPr lang="ru-RU" sz="2800" kern="1200" dirty="0" err="1" smtClean="0">
              <a:solidFill>
                <a:srgbClr val="FF0000"/>
              </a:solidFill>
            </a:rPr>
            <a:t>яъни</a:t>
          </a:r>
          <a:r>
            <a:rPr lang="ru-RU" sz="2800" kern="1200" dirty="0" smtClean="0">
              <a:solidFill>
                <a:srgbClr val="FF0000"/>
              </a:solidFill>
            </a:rPr>
            <a:t> </a:t>
          </a:r>
          <a:r>
            <a:rPr lang="ru-RU" sz="2800" kern="1200" dirty="0" err="1" smtClean="0">
              <a:solidFill>
                <a:srgbClr val="FF0000"/>
              </a:solidFill>
            </a:rPr>
            <a:t>шудгорлар</a:t>
          </a:r>
          <a:r>
            <a:rPr lang="ru-RU" sz="2800" kern="1200" dirty="0" smtClean="0">
              <a:solidFill>
                <a:srgbClr val="FF0000"/>
              </a:solidFill>
            </a:rPr>
            <a:t>, </a:t>
          </a:r>
          <a:r>
            <a:rPr lang="ru-RU" sz="2800" kern="1200" dirty="0" err="1" smtClean="0">
              <a:solidFill>
                <a:srgbClr val="FF0000"/>
              </a:solidFill>
            </a:rPr>
            <a:t>яйловлар</a:t>
          </a:r>
          <a:r>
            <a:rPr lang="ru-RU" sz="2800" kern="1200" dirty="0" smtClean="0">
              <a:solidFill>
                <a:srgbClr val="FF0000"/>
              </a:solidFill>
            </a:rPr>
            <a:t>, </a:t>
          </a:r>
          <a:r>
            <a:rPr lang="ru-RU" sz="2800" kern="1200" dirty="0" err="1" smtClean="0">
              <a:solidFill>
                <a:srgbClr val="FF0000"/>
              </a:solidFill>
            </a:rPr>
            <a:t>боғлар</a:t>
          </a:r>
          <a:r>
            <a:rPr lang="ru-RU" sz="2800" kern="1200" dirty="0" smtClean="0">
              <a:solidFill>
                <a:srgbClr val="FF0000"/>
              </a:solidFill>
            </a:rPr>
            <a:t>, </a:t>
          </a:r>
          <a:r>
            <a:rPr lang="ru-RU" sz="2800" kern="1200" dirty="0" err="1" smtClean="0">
              <a:solidFill>
                <a:srgbClr val="FF0000"/>
              </a:solidFill>
            </a:rPr>
            <a:t>узумзорлар</a:t>
          </a:r>
          <a:r>
            <a:rPr lang="ru-RU" sz="2800" kern="1200" dirty="0" smtClean="0">
              <a:solidFill>
                <a:srgbClr val="FF0000"/>
              </a:solidFill>
            </a:rPr>
            <a:t> </a:t>
          </a:r>
          <a:r>
            <a:rPr lang="ru-RU" sz="2800" kern="1200" dirty="0" err="1" smtClean="0">
              <a:solidFill>
                <a:srgbClr val="FF0000"/>
              </a:solidFill>
            </a:rPr>
            <a:t>ва</a:t>
          </a:r>
          <a:r>
            <a:rPr lang="ru-RU" sz="2800" kern="1200" dirty="0" smtClean="0">
              <a:solidFill>
                <a:srgbClr val="FF0000"/>
              </a:solidFill>
            </a:rPr>
            <a:t> </a:t>
          </a:r>
          <a:r>
            <a:rPr lang="ru-RU" sz="2800" kern="1200" dirty="0" err="1" smtClean="0">
              <a:solidFill>
                <a:srgbClr val="FF0000"/>
              </a:solidFill>
            </a:rPr>
            <a:t>бошқаларнинг</a:t>
          </a:r>
          <a:r>
            <a:rPr lang="ru-RU" sz="2800" kern="1200" dirty="0" smtClean="0">
              <a:solidFill>
                <a:srgbClr val="FF0000"/>
              </a:solidFill>
            </a:rPr>
            <a:t> ер </a:t>
          </a:r>
          <a:r>
            <a:rPr lang="ru-RU" sz="2800" kern="1200" dirty="0" err="1" smtClean="0">
              <a:solidFill>
                <a:srgbClr val="FF0000"/>
              </a:solidFill>
            </a:rPr>
            <a:t>фондидаги</a:t>
          </a:r>
          <a:r>
            <a:rPr lang="ru-RU" sz="2800" kern="1200" dirty="0" smtClean="0">
              <a:solidFill>
                <a:srgbClr val="FF0000"/>
              </a:solidFill>
            </a:rPr>
            <a:t> </a:t>
          </a:r>
          <a:r>
            <a:rPr lang="ru-RU" sz="2800" kern="1200" dirty="0" err="1" smtClean="0">
              <a:solidFill>
                <a:srgbClr val="FF0000"/>
              </a:solidFill>
            </a:rPr>
            <a:t>улуши</a:t>
          </a:r>
          <a:r>
            <a:rPr lang="ru-RU" sz="2800" kern="1200" dirty="0" smtClean="0">
              <a:solidFill>
                <a:srgbClr val="FF0000"/>
              </a:solidFill>
            </a:rPr>
            <a:t> </a:t>
          </a:r>
          <a:r>
            <a:rPr lang="ru-RU" sz="2800" kern="1200" dirty="0" err="1" smtClean="0">
              <a:solidFill>
                <a:srgbClr val="FF0000"/>
              </a:solidFill>
            </a:rPr>
            <a:t>аниқланади</a:t>
          </a:r>
          <a:r>
            <a:rPr lang="ru-RU" sz="2800" kern="1200" dirty="0" smtClean="0">
              <a:solidFill>
                <a:srgbClr val="FF0000"/>
              </a:solidFill>
            </a:rPr>
            <a:t>.</a:t>
          </a:r>
          <a:endParaRPr lang="en-US" sz="2800" b="1" i="0" kern="1200" baseline="0" dirty="0">
            <a:solidFill>
              <a:srgbClr val="FF0000"/>
            </a:solidFill>
          </a:endParaRPr>
        </a:p>
      </dsp:txBody>
      <dsp:txXfrm>
        <a:off x="0" y="3197451"/>
        <a:ext cx="11567886" cy="2097874"/>
      </dsp:txXfrm>
    </dsp:sp>
    <dsp:sp modelId="{70FCA462-778A-4FC6-A234-647E9D49FBBA}">
      <dsp:nvSpPr>
        <dsp:cNvPr id="0" name=""/>
        <dsp:cNvSpPr/>
      </dsp:nvSpPr>
      <dsp:spPr>
        <a:xfrm rot="10800000">
          <a:off x="0" y="2388"/>
          <a:ext cx="11567886" cy="3226530"/>
        </a:xfrm>
        <a:prstGeom prst="upArrowCallout">
          <a:avLst/>
        </a:prstGeom>
        <a:solidFill>
          <a:srgbClr val="FFFF00"/>
        </a:solidFill>
        <a:ln>
          <a:solidFill>
            <a:srgbClr val="7030A0"/>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ru-RU" sz="2800" kern="1200" dirty="0" err="1" smtClean="0">
              <a:solidFill>
                <a:srgbClr val="FF0000"/>
              </a:solidFill>
            </a:rPr>
            <a:t>Товарлик</a:t>
          </a:r>
          <a:r>
            <a:rPr lang="ru-RU" sz="2800" kern="1200" dirty="0" smtClean="0">
              <a:solidFill>
                <a:srgbClr val="FF0000"/>
              </a:solidFill>
            </a:rPr>
            <a:t> </a:t>
          </a:r>
          <a:r>
            <a:rPr lang="ru-RU" sz="2800" kern="1200" dirty="0" err="1" smtClean="0">
              <a:solidFill>
                <a:srgbClr val="FF0000"/>
              </a:solidFill>
            </a:rPr>
            <a:t>даражаси</a:t>
          </a:r>
          <a:r>
            <a:rPr lang="ru-RU" sz="2800" kern="1200" dirty="0" smtClean="0">
              <a:solidFill>
                <a:srgbClr val="FF0000"/>
              </a:solidFill>
            </a:rPr>
            <a:t> товар </a:t>
          </a:r>
          <a:r>
            <a:rPr lang="ru-RU" sz="2800" kern="1200" dirty="0" err="1" smtClean="0">
              <a:solidFill>
                <a:srgbClr val="FF0000"/>
              </a:solidFill>
            </a:rPr>
            <a:t>маҳуслотининг</a:t>
          </a:r>
          <a:r>
            <a:rPr lang="ru-RU" sz="2800" kern="1200" dirty="0" smtClean="0">
              <a:solidFill>
                <a:srgbClr val="FF0000"/>
              </a:solidFill>
            </a:rPr>
            <a:t> </a:t>
          </a:r>
          <a:r>
            <a:rPr lang="ru-RU" sz="2800" kern="1200" dirty="0" err="1" smtClean="0">
              <a:solidFill>
                <a:srgbClr val="FF0000"/>
              </a:solidFill>
            </a:rPr>
            <a:t>ялпи</a:t>
          </a:r>
          <a:r>
            <a:rPr lang="ru-RU" sz="2800" kern="1200" dirty="0" smtClean="0">
              <a:solidFill>
                <a:srgbClr val="FF0000"/>
              </a:solidFill>
            </a:rPr>
            <a:t> </a:t>
          </a:r>
          <a:r>
            <a:rPr lang="ru-RU" sz="2800" kern="1200" dirty="0" err="1" smtClean="0">
              <a:solidFill>
                <a:srgbClr val="FF0000"/>
              </a:solidFill>
            </a:rPr>
            <a:t>маҳсулотга</a:t>
          </a:r>
          <a:r>
            <a:rPr lang="ru-RU" sz="2800" kern="1200" dirty="0" smtClean="0">
              <a:solidFill>
                <a:srgbClr val="FF0000"/>
              </a:solidFill>
            </a:rPr>
            <a:t> </a:t>
          </a:r>
          <a:r>
            <a:rPr lang="ru-RU" sz="2800" kern="1200" dirty="0" err="1" smtClean="0">
              <a:solidFill>
                <a:srgbClr val="FF0000"/>
              </a:solidFill>
            </a:rPr>
            <a:t>нисбати</a:t>
          </a:r>
          <a:r>
            <a:rPr lang="ru-RU" sz="2800" kern="1200" dirty="0" smtClean="0">
              <a:solidFill>
                <a:srgbClr val="FF0000"/>
              </a:solidFill>
            </a:rPr>
            <a:t> </a:t>
          </a:r>
          <a:r>
            <a:rPr lang="ru-RU" sz="2800" kern="1200" dirty="0" err="1" smtClean="0">
              <a:solidFill>
                <a:srgbClr val="FF0000"/>
              </a:solidFill>
            </a:rPr>
            <a:t>сифатида</a:t>
          </a:r>
          <a:r>
            <a:rPr lang="ru-RU" sz="2800" kern="1200" dirty="0" smtClean="0">
              <a:solidFill>
                <a:srgbClr val="FF0000"/>
              </a:solidFill>
            </a:rPr>
            <a:t> </a:t>
          </a:r>
          <a:r>
            <a:rPr lang="ru-RU" sz="2800" kern="1200" dirty="0" err="1" smtClean="0">
              <a:solidFill>
                <a:srgbClr val="FF0000"/>
              </a:solidFill>
            </a:rPr>
            <a:t>ҳисобланади</a:t>
          </a:r>
          <a:r>
            <a:rPr lang="ru-RU" sz="2800" kern="1200" dirty="0" smtClean="0">
              <a:solidFill>
                <a:srgbClr val="FF0000"/>
              </a:solidFill>
            </a:rPr>
            <a:t>. Товар </a:t>
          </a:r>
          <a:r>
            <a:rPr lang="ru-RU" sz="2800" kern="1200" dirty="0" err="1" smtClean="0">
              <a:solidFill>
                <a:srgbClr val="FF0000"/>
              </a:solidFill>
            </a:rPr>
            <a:t>маҳсулотлари</a:t>
          </a:r>
          <a:r>
            <a:rPr lang="ru-RU" sz="2800" kern="1200" dirty="0" smtClean="0">
              <a:solidFill>
                <a:srgbClr val="FF0000"/>
              </a:solidFill>
            </a:rPr>
            <a:t> </a:t>
          </a:r>
          <a:r>
            <a:rPr lang="ru-RU" sz="2800" kern="1200" dirty="0" err="1" smtClean="0">
              <a:solidFill>
                <a:srgbClr val="FF0000"/>
              </a:solidFill>
            </a:rPr>
            <a:t>режасининг</a:t>
          </a:r>
          <a:r>
            <a:rPr lang="ru-RU" sz="2800" kern="1200" dirty="0" smtClean="0">
              <a:solidFill>
                <a:srgbClr val="FF0000"/>
              </a:solidFill>
            </a:rPr>
            <a:t> </a:t>
          </a:r>
          <a:r>
            <a:rPr lang="ru-RU" sz="2800" kern="1200" dirty="0" err="1" smtClean="0">
              <a:solidFill>
                <a:srgbClr val="FF0000"/>
              </a:solidFill>
            </a:rPr>
            <a:t>бажарилишини</a:t>
          </a:r>
          <a:r>
            <a:rPr lang="ru-RU" sz="2800" kern="1200" dirty="0" smtClean="0">
              <a:solidFill>
                <a:srgbClr val="FF0000"/>
              </a:solidFill>
            </a:rPr>
            <a:t> </a:t>
          </a:r>
          <a:r>
            <a:rPr lang="ru-RU" sz="2800" kern="1200" dirty="0" err="1" smtClean="0">
              <a:solidFill>
                <a:srgbClr val="FF0000"/>
              </a:solidFill>
            </a:rPr>
            <a:t>аниқлаш</a:t>
          </a:r>
          <a:r>
            <a:rPr lang="ru-RU" sz="2800" kern="1200" dirty="0" smtClean="0">
              <a:solidFill>
                <a:srgbClr val="FF0000"/>
              </a:solidFill>
            </a:rPr>
            <a:t> </a:t>
          </a:r>
          <a:r>
            <a:rPr lang="ru-RU" sz="2800" kern="1200" dirty="0" err="1" smtClean="0">
              <a:solidFill>
                <a:srgbClr val="FF0000"/>
              </a:solidFill>
            </a:rPr>
            <a:t>учун</a:t>
          </a:r>
          <a:r>
            <a:rPr lang="ru-RU" sz="2800" kern="1200" dirty="0" smtClean="0">
              <a:solidFill>
                <a:srgbClr val="FF0000"/>
              </a:solidFill>
            </a:rPr>
            <a:t> </a:t>
          </a:r>
          <a:r>
            <a:rPr lang="ru-RU" sz="2800" kern="1200" dirty="0" err="1" smtClean="0">
              <a:solidFill>
                <a:srgbClr val="FF0000"/>
              </a:solidFill>
            </a:rPr>
            <a:t>ялпи</a:t>
          </a:r>
          <a:r>
            <a:rPr lang="ru-RU" sz="2800" kern="1200" dirty="0" smtClean="0">
              <a:solidFill>
                <a:srgbClr val="FF0000"/>
              </a:solidFill>
            </a:rPr>
            <a:t> </a:t>
          </a:r>
          <a:r>
            <a:rPr lang="ru-RU" sz="2800" kern="1200" dirty="0" err="1" smtClean="0">
              <a:solidFill>
                <a:srgbClr val="FF0000"/>
              </a:solidFill>
            </a:rPr>
            <a:t>маҳсулотни</a:t>
          </a:r>
          <a:r>
            <a:rPr lang="ru-RU" sz="2800" kern="1200" dirty="0" smtClean="0">
              <a:solidFill>
                <a:srgbClr val="FF0000"/>
              </a:solidFill>
            </a:rPr>
            <a:t> </a:t>
          </a:r>
          <a:r>
            <a:rPr lang="ru-RU" sz="2800" kern="1200" dirty="0" err="1" smtClean="0">
              <a:solidFill>
                <a:srgbClr val="FF0000"/>
              </a:solidFill>
            </a:rPr>
            <a:t>ҳисоблашда</a:t>
          </a:r>
          <a:r>
            <a:rPr lang="ru-RU" sz="2800" kern="1200" dirty="0" smtClean="0">
              <a:solidFill>
                <a:srgbClr val="FF0000"/>
              </a:solidFill>
            </a:rPr>
            <a:t> </a:t>
          </a:r>
          <a:r>
            <a:rPr lang="ru-RU" sz="2800" kern="1200" dirty="0" err="1" smtClean="0">
              <a:solidFill>
                <a:srgbClr val="FF0000"/>
              </a:solidFill>
            </a:rPr>
            <a:t>қўлланиладиган</a:t>
          </a:r>
          <a:r>
            <a:rPr lang="ru-RU" sz="2800" kern="1200" dirty="0" smtClean="0">
              <a:solidFill>
                <a:srgbClr val="FF0000"/>
              </a:solidFill>
            </a:rPr>
            <a:t> </a:t>
          </a:r>
          <a:r>
            <a:rPr lang="ru-RU" sz="2800" kern="1200" dirty="0" err="1" smtClean="0">
              <a:solidFill>
                <a:srgbClr val="FF0000"/>
              </a:solidFill>
            </a:rPr>
            <a:t>харид</a:t>
          </a:r>
          <a:r>
            <a:rPr lang="ru-RU" sz="2800" kern="1200" dirty="0" smtClean="0">
              <a:solidFill>
                <a:srgbClr val="FF0000"/>
              </a:solidFill>
            </a:rPr>
            <a:t> </a:t>
          </a:r>
          <a:r>
            <a:rPr lang="ru-RU" sz="2800" kern="1200" dirty="0" err="1" smtClean="0">
              <a:solidFill>
                <a:srgbClr val="FF0000"/>
              </a:solidFill>
            </a:rPr>
            <a:t>ва</a:t>
          </a:r>
          <a:r>
            <a:rPr lang="ru-RU" sz="2800" kern="1200" dirty="0" smtClean="0">
              <a:solidFill>
                <a:srgbClr val="FF0000"/>
              </a:solidFill>
            </a:rPr>
            <a:t> </a:t>
          </a:r>
          <a:r>
            <a:rPr lang="ru-RU" sz="2800" kern="1200" dirty="0" err="1" smtClean="0">
              <a:solidFill>
                <a:srgbClr val="FF0000"/>
              </a:solidFill>
            </a:rPr>
            <a:t>топшириш</a:t>
          </a:r>
          <a:r>
            <a:rPr lang="ru-RU" sz="2800" kern="1200" dirty="0" smtClean="0">
              <a:solidFill>
                <a:srgbClr val="FF0000"/>
              </a:solidFill>
            </a:rPr>
            <a:t> </a:t>
          </a:r>
          <a:r>
            <a:rPr lang="ru-RU" sz="2800" kern="1200" dirty="0" err="1" smtClean="0">
              <a:solidFill>
                <a:srgbClr val="FF0000"/>
              </a:solidFill>
            </a:rPr>
            <a:t>нархларидан</a:t>
          </a:r>
          <a:r>
            <a:rPr lang="ru-RU" sz="2800" kern="1200" dirty="0" smtClean="0">
              <a:solidFill>
                <a:srgbClr val="FF0000"/>
              </a:solidFill>
            </a:rPr>
            <a:t> </a:t>
          </a:r>
          <a:r>
            <a:rPr lang="ru-RU" sz="2800" kern="1200" dirty="0" err="1" smtClean="0">
              <a:solidFill>
                <a:srgbClr val="FF0000"/>
              </a:solidFill>
            </a:rPr>
            <a:t>фойдаланиш</a:t>
          </a:r>
          <a:r>
            <a:rPr lang="ru-RU" sz="2800" kern="1200" dirty="0" smtClean="0">
              <a:solidFill>
                <a:srgbClr val="FF0000"/>
              </a:solidFill>
            </a:rPr>
            <a:t> </a:t>
          </a:r>
          <a:r>
            <a:rPr lang="ru-RU" sz="2800" kern="1200" dirty="0" err="1" smtClean="0">
              <a:solidFill>
                <a:srgbClr val="FF0000"/>
              </a:solidFill>
            </a:rPr>
            <a:t>мақсадга</a:t>
          </a:r>
          <a:r>
            <a:rPr lang="ru-RU" sz="2800" kern="1200" dirty="0" smtClean="0">
              <a:solidFill>
                <a:srgbClr val="FF0000"/>
              </a:solidFill>
            </a:rPr>
            <a:t> </a:t>
          </a:r>
          <a:r>
            <a:rPr lang="ru-RU" sz="2800" kern="1200" dirty="0" err="1" smtClean="0">
              <a:solidFill>
                <a:srgbClr val="FF0000"/>
              </a:solidFill>
            </a:rPr>
            <a:t>мувофиқ</a:t>
          </a:r>
          <a:r>
            <a:rPr lang="ru-RU" sz="2800" kern="1200" dirty="0" smtClean="0">
              <a:solidFill>
                <a:srgbClr val="FF0000"/>
              </a:solidFill>
            </a:rPr>
            <a:t>.</a:t>
          </a:r>
          <a:endParaRPr lang="ru-RU" sz="2800" b="1" i="0" kern="1200" baseline="0" dirty="0">
            <a:solidFill>
              <a:srgbClr val="FF0000"/>
            </a:solidFill>
          </a:endParaRPr>
        </a:p>
      </dsp:txBody>
      <dsp:txXfrm rot="10800000">
        <a:off x="0" y="2388"/>
        <a:ext cx="11567886" cy="20965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5A3B0-8DF8-4023-AF20-2BF3C9A4C4B1}">
      <dsp:nvSpPr>
        <dsp:cNvPr id="0" name=""/>
        <dsp:cNvSpPr/>
      </dsp:nvSpPr>
      <dsp:spPr>
        <a:xfrm>
          <a:off x="7" y="3"/>
          <a:ext cx="10424145" cy="5614577"/>
        </a:xfrm>
        <a:prstGeom prst="hexagon">
          <a:avLst>
            <a:gd name="adj" fmla="val 25000"/>
            <a:gd name="vf" fmla="val 115470"/>
          </a:avLst>
        </a:prstGeom>
        <a:solidFill>
          <a:schemeClr val="accent1">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0960" rIns="0" bIns="60960" numCol="1" spcCol="1270" anchor="t" anchorCtr="0">
          <a:noAutofit/>
        </a:bodyPr>
        <a:lstStyle/>
        <a:p>
          <a:pPr lvl="0" algn="ctr" defTabSz="2133600" rtl="0">
            <a:lnSpc>
              <a:spcPct val="90000"/>
            </a:lnSpc>
            <a:spcBef>
              <a:spcPct val="0"/>
            </a:spcBef>
            <a:spcAft>
              <a:spcPct val="35000"/>
            </a:spcAft>
          </a:pPr>
          <a:r>
            <a:rPr lang="ru-RU" sz="4800" kern="1200" dirty="0" err="1" smtClean="0">
              <a:solidFill>
                <a:schemeClr val="tx1"/>
              </a:solidFill>
            </a:rPr>
            <a:t>Ўсимликшунослик</a:t>
          </a:r>
          <a:r>
            <a:rPr lang="ru-RU" sz="4800" kern="1200" dirty="0" smtClean="0">
              <a:solidFill>
                <a:schemeClr val="tx1"/>
              </a:solidFill>
            </a:rPr>
            <a:t> </a:t>
          </a:r>
          <a:r>
            <a:rPr lang="ru-RU" sz="4800" kern="1200" dirty="0" err="1" smtClean="0">
              <a:solidFill>
                <a:schemeClr val="tx1"/>
              </a:solidFill>
            </a:rPr>
            <a:t>маҳсулотининг</a:t>
          </a:r>
          <a:r>
            <a:rPr lang="ru-RU" sz="4800" kern="1200" dirty="0" smtClean="0">
              <a:solidFill>
                <a:schemeClr val="tx1"/>
              </a:solidFill>
            </a:rPr>
            <a:t> </a:t>
          </a:r>
          <a:r>
            <a:rPr lang="ru-RU" sz="4800" kern="1200" dirty="0" err="1" smtClean="0">
              <a:solidFill>
                <a:schemeClr val="tx1"/>
              </a:solidFill>
            </a:rPr>
            <a:t>ялпи</a:t>
          </a:r>
          <a:r>
            <a:rPr lang="ru-RU" sz="4800" kern="1200" dirty="0" smtClean="0">
              <a:solidFill>
                <a:schemeClr val="tx1"/>
              </a:solidFill>
            </a:rPr>
            <a:t> </a:t>
          </a:r>
          <a:r>
            <a:rPr lang="ru-RU" sz="4800" kern="1200" dirty="0" err="1" smtClean="0">
              <a:solidFill>
                <a:schemeClr val="tx1"/>
              </a:solidFill>
            </a:rPr>
            <a:t>ишлаб</a:t>
          </a:r>
          <a:r>
            <a:rPr lang="ru-RU" sz="4800" kern="1200" dirty="0" smtClean="0">
              <a:solidFill>
                <a:schemeClr val="tx1"/>
              </a:solidFill>
            </a:rPr>
            <a:t> </a:t>
          </a:r>
          <a:r>
            <a:rPr lang="ru-RU" sz="4800" kern="1200" dirty="0" err="1" smtClean="0">
              <a:solidFill>
                <a:schemeClr val="tx1"/>
              </a:solidFill>
            </a:rPr>
            <a:t>чиқарилиши</a:t>
          </a:r>
          <a:r>
            <a:rPr lang="ru-RU" sz="4800" kern="1200" dirty="0" smtClean="0">
              <a:solidFill>
                <a:schemeClr val="tx1"/>
              </a:solidFill>
            </a:rPr>
            <a:t> </a:t>
          </a:r>
          <a:r>
            <a:rPr lang="ru-RU" sz="4800" kern="1200" dirty="0" err="1" smtClean="0">
              <a:solidFill>
                <a:schemeClr val="tx1"/>
              </a:solidFill>
            </a:rPr>
            <a:t>ҳажми</a:t>
          </a:r>
          <a:r>
            <a:rPr lang="ru-RU" sz="4800" kern="1200" dirty="0" smtClean="0">
              <a:solidFill>
                <a:schemeClr val="tx1"/>
              </a:solidFill>
            </a:rPr>
            <a:t> </a:t>
          </a:r>
          <a:r>
            <a:rPr lang="ru-RU" sz="4800" kern="1200" dirty="0" err="1" smtClean="0">
              <a:solidFill>
                <a:schemeClr val="tx1"/>
              </a:solidFill>
            </a:rPr>
            <a:t>иккита</a:t>
          </a:r>
          <a:r>
            <a:rPr lang="ru-RU" sz="4800" kern="1200" dirty="0" smtClean="0">
              <a:solidFill>
                <a:schemeClr val="tx1"/>
              </a:solidFill>
            </a:rPr>
            <a:t> </a:t>
          </a:r>
          <a:r>
            <a:rPr lang="ru-RU" sz="4800" kern="1200" dirty="0" err="1" smtClean="0">
              <a:solidFill>
                <a:schemeClr val="tx1"/>
              </a:solidFill>
            </a:rPr>
            <a:t>кўрсаткич</a:t>
          </a:r>
          <a:r>
            <a:rPr lang="ru-RU" sz="4800" kern="1200" dirty="0" smtClean="0">
              <a:solidFill>
                <a:schemeClr val="tx1"/>
              </a:solidFill>
            </a:rPr>
            <a:t> </a:t>
          </a:r>
          <a:r>
            <a:rPr lang="ru-RU" sz="4800" kern="1200" dirty="0" err="1" smtClean="0">
              <a:solidFill>
                <a:schemeClr val="tx1"/>
              </a:solidFill>
            </a:rPr>
            <a:t>билан</a:t>
          </a:r>
          <a:r>
            <a:rPr lang="ru-RU" sz="4800" kern="1200" dirty="0" smtClean="0">
              <a:solidFill>
                <a:schemeClr val="tx1"/>
              </a:solidFill>
            </a:rPr>
            <a:t> </a:t>
          </a:r>
          <a:r>
            <a:rPr lang="ru-RU" sz="4800" kern="1200" dirty="0" err="1" smtClean="0">
              <a:solidFill>
                <a:schemeClr val="tx1"/>
              </a:solidFill>
            </a:rPr>
            <a:t>аниқланади</a:t>
          </a:r>
          <a:r>
            <a:rPr lang="ru-RU" sz="4800" kern="1200" dirty="0" smtClean="0">
              <a:solidFill>
                <a:schemeClr val="tx1"/>
              </a:solidFill>
            </a:rPr>
            <a:t>:</a:t>
          </a:r>
          <a:endParaRPr lang="ru-RU" sz="4800" kern="1200" dirty="0">
            <a:solidFill>
              <a:schemeClr val="tx1"/>
            </a:solidFill>
          </a:endParaRPr>
        </a:p>
        <a:p>
          <a:pPr marL="285750" lvl="1" indent="-285750" algn="ctr" defTabSz="1644650" rtl="0">
            <a:lnSpc>
              <a:spcPct val="90000"/>
            </a:lnSpc>
            <a:spcBef>
              <a:spcPct val="0"/>
            </a:spcBef>
            <a:spcAft>
              <a:spcPct val="15000"/>
            </a:spcAft>
            <a:buChar char="••"/>
          </a:pPr>
          <a:r>
            <a:rPr lang="ru-RU" sz="3700" kern="1200" dirty="0" smtClean="0">
              <a:solidFill>
                <a:srgbClr val="7030A0"/>
              </a:solidFill>
            </a:rPr>
            <a:t>1. ЭКИШ МАЙДОНИ;</a:t>
          </a:r>
          <a:endParaRPr lang="ru-RU" sz="3700" kern="1200" dirty="0">
            <a:solidFill>
              <a:srgbClr val="7030A0"/>
            </a:solidFill>
          </a:endParaRPr>
        </a:p>
        <a:p>
          <a:pPr marL="285750" lvl="1" indent="-285750" algn="ctr" defTabSz="1644650" rtl="0">
            <a:lnSpc>
              <a:spcPct val="90000"/>
            </a:lnSpc>
            <a:spcBef>
              <a:spcPct val="0"/>
            </a:spcBef>
            <a:spcAft>
              <a:spcPct val="15000"/>
            </a:spcAft>
            <a:buChar char="••"/>
          </a:pPr>
          <a:r>
            <a:rPr lang="ru-RU" sz="3700" kern="1200" dirty="0" smtClean="0">
              <a:solidFill>
                <a:srgbClr val="7030A0"/>
              </a:solidFill>
            </a:rPr>
            <a:t>2. ҲОСИЛДОРЛИК.</a:t>
          </a:r>
          <a:endParaRPr lang="ru-RU" sz="3700" kern="1200" dirty="0">
            <a:solidFill>
              <a:srgbClr val="7030A0"/>
            </a:solidFill>
          </a:endParaRPr>
        </a:p>
      </dsp:txBody>
      <dsp:txXfrm>
        <a:off x="1336567" y="719891"/>
        <a:ext cx="7751025" cy="4174801"/>
      </dsp:txXfrm>
    </dsp:sp>
    <dsp:sp modelId="{4AA6CE96-0871-40B4-89CD-360018052115}">
      <dsp:nvSpPr>
        <dsp:cNvPr id="0" name=""/>
        <dsp:cNvSpPr/>
      </dsp:nvSpPr>
      <dsp:spPr>
        <a:xfrm>
          <a:off x="9926507" y="32188"/>
          <a:ext cx="497652" cy="42951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722D33-F5FF-4748-B800-DE7DD0445EF1}">
      <dsp:nvSpPr>
        <dsp:cNvPr id="0" name=""/>
        <dsp:cNvSpPr/>
      </dsp:nvSpPr>
      <dsp:spPr>
        <a:xfrm flipV="1">
          <a:off x="10015650" y="5309534"/>
          <a:ext cx="374277" cy="287975"/>
        </a:xfrm>
        <a:prstGeom prst="hexagon">
          <a:avLst>
            <a:gd name="adj" fmla="val 25000"/>
            <a:gd name="vf" fmla="val 11547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6B3C14-F2D7-4894-8A6F-5BCB33B7BC3F}">
      <dsp:nvSpPr>
        <dsp:cNvPr id="0" name=""/>
        <dsp:cNvSpPr/>
      </dsp:nvSpPr>
      <dsp:spPr>
        <a:xfrm>
          <a:off x="0" y="0"/>
          <a:ext cx="497652" cy="42951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44A76-8765-40B7-B8CD-48F678AED2ED}">
      <dsp:nvSpPr>
        <dsp:cNvPr id="0" name=""/>
        <dsp:cNvSpPr/>
      </dsp:nvSpPr>
      <dsp:spPr>
        <a:xfrm>
          <a:off x="1356903" y="16755"/>
          <a:ext cx="8800577" cy="1766495"/>
        </a:xfrm>
        <a:prstGeom prst="roundRect">
          <a:avLst/>
        </a:prstGeom>
        <a:solidFill>
          <a:schemeClr val="bg1"/>
        </a:solidFill>
        <a:ln>
          <a:solidFill>
            <a:srgbClr val="FF0000"/>
          </a:solidFill>
        </a:ln>
        <a:effectLst>
          <a:outerShdw blurRad="76200" dist="50800" dir="5400000" rotWithShape="0">
            <a:srgbClr val="4E3B3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uz-Cyrl-UZ" sz="2400" kern="1200" dirty="0" smtClean="0">
              <a:solidFill>
                <a:srgbClr val="7030A0"/>
              </a:solidFill>
              <a:latin typeface="Times New Roman" pitchFamily="18" charset="0"/>
              <a:cs typeface="Times New Roman" pitchFamily="18" charset="0"/>
            </a:rPr>
            <a:t>Жадвал маълумотларидан кўриниб турибдики, ҳисобот йилида ғалланинг ялпи йиғими режага қараганда ҳақиқатда 926 центнерга ошди. Бу ўсишга иккита омил таъсир кўрсатди:</a:t>
          </a:r>
          <a:endParaRPr lang="ru-RU" sz="2400" b="0" i="0" kern="1200" baseline="0" dirty="0">
            <a:solidFill>
              <a:srgbClr val="7030A0"/>
            </a:solidFill>
            <a:latin typeface="Times New Roman" pitchFamily="18" charset="0"/>
            <a:cs typeface="Times New Roman" pitchFamily="18" charset="0"/>
          </a:endParaRPr>
        </a:p>
      </dsp:txBody>
      <dsp:txXfrm>
        <a:off x="1443136" y="102988"/>
        <a:ext cx="8628111" cy="1594029"/>
      </dsp:txXfrm>
    </dsp:sp>
    <dsp:sp modelId="{2BACA525-8CD3-421B-B120-B7EF5ADD5507}">
      <dsp:nvSpPr>
        <dsp:cNvPr id="0" name=""/>
        <dsp:cNvSpPr/>
      </dsp:nvSpPr>
      <dsp:spPr>
        <a:xfrm>
          <a:off x="231509" y="1857496"/>
          <a:ext cx="10916180" cy="1766495"/>
        </a:xfrm>
        <a:prstGeom prst="roundRect">
          <a:avLst/>
        </a:prstGeom>
        <a:solidFill>
          <a:srgbClr val="00B0F0"/>
        </a:solidFill>
        <a:ln>
          <a:solidFill>
            <a:srgbClr val="FF0000"/>
          </a:solidFill>
        </a:ln>
        <a:effectLst>
          <a:outerShdw blurRad="76200" dist="50800" dir="5400000" rotWithShape="0">
            <a:srgbClr val="4E3B3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uz-Cyrl-UZ" sz="2300" kern="1200" dirty="0" smtClean="0">
              <a:latin typeface="Times New Roman" pitchFamily="18" charset="0"/>
              <a:cs typeface="Times New Roman" pitchFamily="18" charset="0"/>
            </a:rPr>
            <a:t>1. Экин майдонининг ўзгариши: ғалла экинларининг +25х21=+525 центнер ёки 56,7% [525х100:926] ўсиши экстенсив омил ҳисобига, яъни экин майдонини кўпайтириш натижасида олинган.</a:t>
          </a:r>
          <a:endParaRPr lang="ru-RU" sz="2300" b="0" i="0" kern="1200" baseline="0" dirty="0">
            <a:latin typeface="Times New Roman" pitchFamily="18" charset="0"/>
            <a:cs typeface="Times New Roman" pitchFamily="18" charset="0"/>
          </a:endParaRPr>
        </a:p>
      </dsp:txBody>
      <dsp:txXfrm>
        <a:off x="317742" y="1943729"/>
        <a:ext cx="10743714" cy="1594029"/>
      </dsp:txXfrm>
    </dsp:sp>
    <dsp:sp modelId="{E7FC9BDD-3FE4-4836-861E-DE887FE504FA}">
      <dsp:nvSpPr>
        <dsp:cNvPr id="0" name=""/>
        <dsp:cNvSpPr/>
      </dsp:nvSpPr>
      <dsp:spPr>
        <a:xfrm>
          <a:off x="1413189" y="3656053"/>
          <a:ext cx="8767027" cy="1766495"/>
        </a:xfrm>
        <a:prstGeom prst="roundRect">
          <a:avLst/>
        </a:prstGeom>
        <a:solidFill>
          <a:schemeClr val="bg1"/>
        </a:solidFill>
        <a:ln>
          <a:solidFill>
            <a:srgbClr val="FF0000"/>
          </a:solidFill>
        </a:ln>
        <a:effectLst>
          <a:outerShdw blurRad="76200" dist="50800" dir="5400000" rotWithShape="0">
            <a:srgbClr val="4E3B3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uz-Cyrl-UZ" sz="2200" kern="1200" dirty="0" smtClean="0">
              <a:solidFill>
                <a:srgbClr val="7030A0"/>
              </a:solidFill>
              <a:latin typeface="Times New Roman" pitchFamily="18" charset="0"/>
              <a:cs typeface="Times New Roman" pitchFamily="18" charset="0"/>
            </a:rPr>
            <a:t>2. Бир гектардан олинадиган ҳосилдорликнинг ўзгариши: =0,83 х 485 = +402,5 центнер ёки ғалла экинларининг 43,3% [402,5 х 100 : 926] ўсиши интенсив омил ҳисобига, яъни битта гектардан олинадиган ҳосилдорликнинг ўсиши натижасида олинган.</a:t>
          </a:r>
          <a:endParaRPr lang="en-US" sz="2200" b="0" i="0" kern="1200" baseline="0" dirty="0">
            <a:solidFill>
              <a:srgbClr val="7030A0"/>
            </a:solidFill>
            <a:latin typeface="Times New Roman" pitchFamily="18" charset="0"/>
            <a:cs typeface="Times New Roman" pitchFamily="18" charset="0"/>
          </a:endParaRPr>
        </a:p>
      </dsp:txBody>
      <dsp:txXfrm>
        <a:off x="1499422" y="3742286"/>
        <a:ext cx="8594561" cy="159402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B393D-524E-40F5-8A32-3BEC6464E5B1}">
      <dsp:nvSpPr>
        <dsp:cNvPr id="0" name=""/>
        <dsp:cNvSpPr/>
      </dsp:nvSpPr>
      <dsp:spPr>
        <a:xfrm>
          <a:off x="0" y="41245"/>
          <a:ext cx="10213143" cy="5714280"/>
        </a:xfrm>
        <a:prstGeom prst="roundRect">
          <a:avLst/>
        </a:prstGeom>
        <a:solidFill>
          <a:srgbClr val="7030A0"/>
        </a:solidFill>
        <a:ln w="25400" cap="flat" cmpd="sng" algn="ctr">
          <a:noFill/>
          <a:prstDash val="solid"/>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uz-Cyrl-UZ" sz="3700" b="1" kern="1200" dirty="0" smtClean="0">
              <a:solidFill>
                <a:srgbClr val="FFFF00"/>
              </a:solidFill>
              <a:latin typeface="Times New Roman" pitchFamily="18" charset="0"/>
              <a:cs typeface="Times New Roman" pitchFamily="18" charset="0"/>
            </a:rPr>
            <a:t>Омиллар мувозанати: </a:t>
          </a:r>
          <a:r>
            <a:rPr lang="uz-Cyrl-UZ" sz="3700" kern="1200" dirty="0" smtClean="0">
              <a:latin typeface="Times New Roman" pitchFamily="18" charset="0"/>
              <a:cs typeface="Times New Roman" pitchFamily="18" charset="0"/>
            </a:rPr>
            <a:t>525+402,5 </a:t>
          </a:r>
          <a:r>
            <a:rPr lang="ru-RU" sz="3700" kern="1200" dirty="0" smtClean="0">
              <a:latin typeface="Times New Roman" pitchFamily="18" charset="0"/>
              <a:cs typeface="Times New Roman" pitchFamily="18" charset="0"/>
            </a:rPr>
            <a:t>= 927,5 </a:t>
          </a:r>
          <a:r>
            <a:rPr lang="uz-Cyrl-UZ" sz="3700" kern="1200" dirty="0" smtClean="0">
              <a:latin typeface="Times New Roman" pitchFamily="18" charset="0"/>
              <a:cs typeface="Times New Roman" pitchFamily="18" charset="0"/>
            </a:rPr>
            <a:t>центнер, фоиз нисбатида 56,7 + 43,3 = 100%. Юқоридаги ҳисоб-китобдан кўриниб турибдики, ғалла экинларининг 56,7 %га ортиши экстенсив омил ҳисобига, 43,3%и интенсив омил ҳисобига олинган. Бу нисбат ҳам ижобий эмас. Бизнингча, қишлоқ хўжалиги маҳсулотларининг интенсив омил ҳисобига ўсиши 80-90%ни ташкил қилиши лозим.</a:t>
          </a:r>
          <a:endParaRPr lang="ru-RU" sz="3700" b="0" i="0" kern="1200" baseline="0" dirty="0">
            <a:latin typeface="Times New Roman" pitchFamily="18" charset="0"/>
            <a:cs typeface="Times New Roman" pitchFamily="18" charset="0"/>
          </a:endParaRPr>
        </a:p>
      </dsp:txBody>
      <dsp:txXfrm>
        <a:off x="278948" y="320193"/>
        <a:ext cx="9655247" cy="515638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82770-FA28-493E-81EB-DDCE90DC0A66}">
      <dsp:nvSpPr>
        <dsp:cNvPr id="0" name=""/>
        <dsp:cNvSpPr/>
      </dsp:nvSpPr>
      <dsp:spPr>
        <a:xfrm>
          <a:off x="-15319" y="-122277"/>
          <a:ext cx="4941781" cy="5560442"/>
        </a:xfrm>
        <a:prstGeom prst="pie">
          <a:avLst>
            <a:gd name="adj1" fmla="val 5400000"/>
            <a:gd name="adj2" fmla="val 1620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D6034-5DA5-4ACE-8FF5-097F0D4D9339}">
      <dsp:nvSpPr>
        <dsp:cNvPr id="0" name=""/>
        <dsp:cNvSpPr/>
      </dsp:nvSpPr>
      <dsp:spPr>
        <a:xfrm>
          <a:off x="2470890" y="-141624"/>
          <a:ext cx="8182595" cy="4941781"/>
        </a:xfrm>
        <a:prstGeom prst="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solidFill>
                <a:srgbClr val="FF0000"/>
              </a:solidFill>
              <a:latin typeface="Times New Roman" pitchFamily="18" charset="0"/>
              <a:cs typeface="Times New Roman" pitchFamily="18" charset="0"/>
            </a:rPr>
            <a:t>ДЕҲҚОНЧИЛИКДА ХАРАЖАТЛАР ҲИСОБИ </a:t>
          </a:r>
          <a:endParaRPr lang="ru-RU" sz="2000" b="1" i="0" kern="1200" baseline="0" dirty="0">
            <a:solidFill>
              <a:srgbClr val="FF0000"/>
            </a:solidFill>
            <a:latin typeface="Times New Roman" pitchFamily="18" charset="0"/>
            <a:cs typeface="Times New Roman" pitchFamily="18" charset="0"/>
          </a:endParaRPr>
        </a:p>
      </dsp:txBody>
      <dsp:txXfrm>
        <a:off x="2470890" y="-141624"/>
        <a:ext cx="8182595" cy="2347345"/>
      </dsp:txXfrm>
    </dsp:sp>
    <dsp:sp modelId="{79B76FF2-F9E4-479C-AAF6-B7D07FBC76DD}">
      <dsp:nvSpPr>
        <dsp:cNvPr id="0" name=""/>
        <dsp:cNvSpPr/>
      </dsp:nvSpPr>
      <dsp:spPr>
        <a:xfrm>
          <a:off x="1358412" y="1380969"/>
          <a:ext cx="2347345" cy="3966240"/>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32EE7B-A9ED-49BF-8AF7-05ACDEBCBE57}">
      <dsp:nvSpPr>
        <dsp:cNvPr id="0" name=""/>
        <dsp:cNvSpPr/>
      </dsp:nvSpPr>
      <dsp:spPr>
        <a:xfrm>
          <a:off x="2442333" y="1366052"/>
          <a:ext cx="8182595" cy="4026684"/>
        </a:xfrm>
        <a:prstGeom prst="rect">
          <a:avLst/>
        </a:prstGeom>
        <a:solidFill>
          <a:srgbClr val="92D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uz-Cyrl-UZ" sz="3100" kern="1200" dirty="0" smtClean="0">
              <a:solidFill>
                <a:srgbClr val="7030A0"/>
              </a:solidFill>
              <a:latin typeface="Times New Roman" pitchFamily="18" charset="0"/>
              <a:cs typeface="Times New Roman" pitchFamily="18" charset="0"/>
            </a:rPr>
            <a:t>Дехқончилик маҳсулотининг таннархини  хисоблашда қишлоқ хужалиэкинига сарфланган ишлаб чиқариш харажатларидан ноқулай об –ҳаво шароитлари туфайли олинган маҳсулотга тааллуқли бўлган ва  белгиланган тартибда зарарга ўтказиладиган суғурта товонлари суммаси истисно (фақат ҳисобга олишда ) қилинганми, йўқми шуни ҳам текшириши лозим.</a:t>
          </a:r>
          <a:endParaRPr lang="en-US" sz="3100" b="0" i="0" kern="1200" baseline="0" dirty="0">
            <a:solidFill>
              <a:srgbClr val="7030A0"/>
            </a:solidFill>
            <a:latin typeface="Times New Roman" pitchFamily="18" charset="0"/>
            <a:cs typeface="Times New Roman" pitchFamily="18" charset="0"/>
          </a:endParaRPr>
        </a:p>
      </dsp:txBody>
      <dsp:txXfrm>
        <a:off x="2442333" y="1366052"/>
        <a:ext cx="8182595" cy="402668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8AE356-2F40-4B64-A709-2F8DCC641EDC}">
      <dsp:nvSpPr>
        <dsp:cNvPr id="0" name=""/>
        <dsp:cNvSpPr/>
      </dsp:nvSpPr>
      <dsp:spPr>
        <a:xfrm rot="10800000">
          <a:off x="2089602" y="827"/>
          <a:ext cx="7654036" cy="1387558"/>
        </a:xfrm>
        <a:prstGeom prst="homePlat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1875" tIns="121920" rIns="227584" bIns="121920" numCol="1" spcCol="1270" anchor="ctr" anchorCtr="0">
          <a:noAutofit/>
        </a:bodyPr>
        <a:lstStyle/>
        <a:p>
          <a:pPr lvl="0" algn="ctr" defTabSz="1422400" rtl="0">
            <a:lnSpc>
              <a:spcPct val="90000"/>
            </a:lnSpc>
            <a:spcBef>
              <a:spcPct val="0"/>
            </a:spcBef>
            <a:spcAft>
              <a:spcPct val="35000"/>
            </a:spcAft>
          </a:pPr>
          <a:r>
            <a:rPr lang="uz-Cyrl-UZ" sz="3200" kern="1200" dirty="0" smtClean="0"/>
            <a:t>Қишлоқ хўжалик экинлари( экин турлари) бўйича деҳқончилик маҳсулотининг таннархи:</a:t>
          </a:r>
          <a:endParaRPr lang="ru-RU" sz="2400" b="0" i="0" kern="1200" baseline="0" dirty="0"/>
        </a:p>
      </dsp:txBody>
      <dsp:txXfrm rot="10800000">
        <a:off x="2436491" y="827"/>
        <a:ext cx="7307147" cy="1387558"/>
      </dsp:txXfrm>
    </dsp:sp>
    <dsp:sp modelId="{22B25302-F6F1-4AA2-99F5-41A2E4B27B47}">
      <dsp:nvSpPr>
        <dsp:cNvPr id="0" name=""/>
        <dsp:cNvSpPr/>
      </dsp:nvSpPr>
      <dsp:spPr>
        <a:xfrm>
          <a:off x="1766190" y="378278"/>
          <a:ext cx="646824" cy="632657"/>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5986C45-B5D5-48B3-8889-73603A081208}">
      <dsp:nvSpPr>
        <dsp:cNvPr id="0" name=""/>
        <dsp:cNvSpPr/>
      </dsp:nvSpPr>
      <dsp:spPr>
        <a:xfrm rot="10800000">
          <a:off x="299117" y="1802582"/>
          <a:ext cx="10911594" cy="4712758"/>
        </a:xfrm>
        <a:prstGeom prst="homePlat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1875" tIns="76200" rIns="142240" bIns="76200" numCol="1" spcCol="1270" anchor="ctr" anchorCtr="0">
          <a:noAutofit/>
        </a:bodyPr>
        <a:lstStyle/>
        <a:p>
          <a:pPr lvl="0" algn="just" defTabSz="889000" rtl="0">
            <a:lnSpc>
              <a:spcPct val="90000"/>
            </a:lnSpc>
            <a:spcBef>
              <a:spcPct val="0"/>
            </a:spcBef>
            <a:spcAft>
              <a:spcPct val="35000"/>
            </a:spcAft>
          </a:pPr>
          <a:r>
            <a:rPr lang="ru-RU" sz="2000" kern="1200" dirty="0" smtClean="0">
              <a:solidFill>
                <a:srgbClr val="7030A0"/>
              </a:solidFill>
            </a:rPr>
            <a:t>     </a:t>
          </a:r>
          <a:r>
            <a:rPr lang="ru-RU" sz="2000" kern="1200" dirty="0" smtClean="0">
              <a:solidFill>
                <a:srgbClr val="7030A0"/>
              </a:solidFill>
              <a:latin typeface="Times New Roman" pitchFamily="18" charset="0"/>
              <a:cs typeface="Times New Roman" pitchFamily="18" charset="0"/>
            </a:rPr>
            <a:t>А) дон, пахта, </a:t>
          </a:r>
          <a:r>
            <a:rPr lang="ru-RU" sz="2000" kern="1200" dirty="0" err="1" smtClean="0">
              <a:solidFill>
                <a:srgbClr val="7030A0"/>
              </a:solidFill>
              <a:latin typeface="Times New Roman" pitchFamily="18" charset="0"/>
              <a:cs typeface="Times New Roman" pitchFamily="18" charset="0"/>
            </a:rPr>
            <a:t>кунгабоқар</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уруғи</a:t>
          </a:r>
          <a:r>
            <a:rPr lang="ru-RU" sz="2000" kern="1200" dirty="0" smtClean="0">
              <a:solidFill>
                <a:srgbClr val="7030A0"/>
              </a:solidFill>
              <a:latin typeface="Times New Roman" pitchFamily="18" charset="0"/>
              <a:cs typeface="Times New Roman" pitchFamily="18" charset="0"/>
            </a:rPr>
            <a:t>-франко-дала (</a:t>
          </a:r>
          <a:r>
            <a:rPr lang="ru-RU" sz="2000" kern="1200" dirty="0" err="1" smtClean="0">
              <a:solidFill>
                <a:srgbClr val="7030A0"/>
              </a:solidFill>
              <a:latin typeface="Times New Roman" pitchFamily="18" charset="0"/>
              <a:cs typeface="Times New Roman" pitchFamily="18" charset="0"/>
            </a:rPr>
            <a:t>хирмон</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ёки</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дастлабки</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ишлов</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бириладиган</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жой</a:t>
          </a:r>
          <a:r>
            <a:rPr lang="ru-RU" sz="2000" kern="1200" dirty="0" smtClean="0">
              <a:solidFill>
                <a:srgbClr val="7030A0"/>
              </a:solidFill>
              <a:latin typeface="Times New Roman" pitchFamily="18" charset="0"/>
              <a:cs typeface="Times New Roman" pitchFamily="18" charset="0"/>
            </a:rPr>
            <a:t> ), </a:t>
          </a:r>
        </a:p>
        <a:p>
          <a:pPr lvl="0" algn="just" defTabSz="889000">
            <a:lnSpc>
              <a:spcPct val="90000"/>
            </a:lnSpc>
            <a:spcBef>
              <a:spcPct val="0"/>
            </a:spcBef>
            <a:spcAft>
              <a:spcPct val="35000"/>
            </a:spcAft>
          </a:pPr>
          <a:r>
            <a:rPr lang="ru-RU" sz="2000" kern="1200" dirty="0" smtClean="0">
              <a:solidFill>
                <a:srgbClr val="7030A0"/>
              </a:solidFill>
              <a:latin typeface="Times New Roman" pitchFamily="18" charset="0"/>
              <a:cs typeface="Times New Roman" pitchFamily="18" charset="0"/>
            </a:rPr>
            <a:t>    Б) сомон, </a:t>
          </a:r>
          <a:r>
            <a:rPr lang="ru-RU" sz="2000" kern="1200" dirty="0" err="1" smtClean="0">
              <a:solidFill>
                <a:srgbClr val="7030A0"/>
              </a:solidFill>
              <a:latin typeface="Times New Roman" pitchFamily="18" charset="0"/>
              <a:cs typeface="Times New Roman" pitchFamily="18" charset="0"/>
            </a:rPr>
            <a:t>хашак</a:t>
          </a:r>
          <a:r>
            <a:rPr lang="ru-RU" sz="2000" kern="1200" dirty="0" smtClean="0">
              <a:solidFill>
                <a:srgbClr val="7030A0"/>
              </a:solidFill>
              <a:latin typeface="Times New Roman" pitchFamily="18" charset="0"/>
              <a:cs typeface="Times New Roman" pitchFamily="18" charset="0"/>
            </a:rPr>
            <a:t>-франко-</a:t>
          </a:r>
          <a:r>
            <a:rPr lang="ru-RU" sz="2000" kern="1200" dirty="0" err="1" smtClean="0">
              <a:solidFill>
                <a:srgbClr val="7030A0"/>
              </a:solidFill>
              <a:latin typeface="Times New Roman" pitchFamily="18" charset="0"/>
              <a:cs typeface="Times New Roman" pitchFamily="18" charset="0"/>
            </a:rPr>
            <a:t>сақлаш</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жойи</a:t>
          </a:r>
          <a:r>
            <a:rPr lang="ru-RU" sz="2000" kern="1200" dirty="0" smtClean="0">
              <a:solidFill>
                <a:srgbClr val="7030A0"/>
              </a:solidFill>
              <a:latin typeface="Times New Roman" pitchFamily="18" charset="0"/>
              <a:cs typeface="Times New Roman" pitchFamily="18" charset="0"/>
            </a:rPr>
            <a:t>,</a:t>
          </a:r>
        </a:p>
        <a:p>
          <a:pPr lvl="0" algn="just" defTabSz="889000">
            <a:lnSpc>
              <a:spcPct val="90000"/>
            </a:lnSpc>
            <a:spcBef>
              <a:spcPct val="0"/>
            </a:spcBef>
            <a:spcAft>
              <a:spcPct val="35000"/>
            </a:spcAft>
          </a:pPr>
          <a:r>
            <a:rPr lang="ru-RU" sz="2000" kern="1200" dirty="0" smtClean="0">
              <a:solidFill>
                <a:srgbClr val="7030A0"/>
              </a:solidFill>
              <a:latin typeface="Times New Roman" pitchFamily="18" charset="0"/>
              <a:cs typeface="Times New Roman" pitchFamily="18" charset="0"/>
            </a:rPr>
            <a:t>    В) </a:t>
          </a:r>
          <a:r>
            <a:rPr lang="ru-RU" sz="2000" kern="1200" dirty="0" err="1" smtClean="0">
              <a:solidFill>
                <a:srgbClr val="7030A0"/>
              </a:solidFill>
              <a:latin typeface="Times New Roman" pitchFamily="18" charset="0"/>
              <a:cs typeface="Times New Roman" pitchFamily="18" charset="0"/>
            </a:rPr>
            <a:t>қанд</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лавлаги</a:t>
          </a:r>
          <a:r>
            <a:rPr lang="ru-RU" sz="2000" kern="1200" dirty="0" smtClean="0">
              <a:solidFill>
                <a:srgbClr val="7030A0"/>
              </a:solidFill>
              <a:latin typeface="Times New Roman" pitchFamily="18" charset="0"/>
              <a:cs typeface="Times New Roman" pitchFamily="18" charset="0"/>
            </a:rPr>
            <a:t>, картошка, </a:t>
          </a:r>
          <a:r>
            <a:rPr lang="ru-RU" sz="2000" kern="1200" dirty="0" err="1" smtClean="0">
              <a:solidFill>
                <a:srgbClr val="7030A0"/>
              </a:solidFill>
              <a:latin typeface="Times New Roman" pitchFamily="18" charset="0"/>
              <a:cs typeface="Times New Roman" pitchFamily="18" charset="0"/>
            </a:rPr>
            <a:t>полиз</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экинлари</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сабзавот</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қанд</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лавлаги</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тугунчалари</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илдизмевалар</a:t>
          </a:r>
          <a:r>
            <a:rPr lang="ru-RU" sz="2000" kern="1200" dirty="0" smtClean="0">
              <a:solidFill>
                <a:srgbClr val="7030A0"/>
              </a:solidFill>
              <a:latin typeface="Times New Roman" pitchFamily="18" charset="0"/>
              <a:cs typeface="Times New Roman" pitchFamily="18" charset="0"/>
            </a:rPr>
            <a:t>- франко – дала(</a:t>
          </a:r>
          <a:r>
            <a:rPr lang="uz-Cyrl-UZ" sz="2000" kern="1200" dirty="0" smtClean="0">
              <a:solidFill>
                <a:srgbClr val="7030A0"/>
              </a:solidFill>
              <a:latin typeface="Times New Roman" pitchFamily="18" charset="0"/>
              <a:cs typeface="Times New Roman" pitchFamily="18" charset="0"/>
            </a:rPr>
            <a:t>сақлаш жойи)</a:t>
          </a:r>
          <a:endParaRPr lang="ru-RU" sz="2000" kern="1200" dirty="0" smtClean="0">
            <a:solidFill>
              <a:srgbClr val="7030A0"/>
            </a:solidFill>
            <a:latin typeface="Times New Roman" pitchFamily="18" charset="0"/>
            <a:cs typeface="Times New Roman" pitchFamily="18" charset="0"/>
          </a:endParaRPr>
        </a:p>
        <a:p>
          <a:pPr lvl="0" algn="just" defTabSz="889000">
            <a:lnSpc>
              <a:spcPct val="90000"/>
            </a:lnSpc>
            <a:spcBef>
              <a:spcPct val="0"/>
            </a:spcBef>
            <a:spcAft>
              <a:spcPct val="35000"/>
            </a:spcAft>
          </a:pPr>
          <a:r>
            <a:rPr lang="uz-Cyrl-UZ" sz="2000" kern="1200" dirty="0" smtClean="0">
              <a:solidFill>
                <a:srgbClr val="7030A0"/>
              </a:solidFill>
              <a:latin typeface="Times New Roman" pitchFamily="18" charset="0"/>
              <a:cs typeface="Times New Roman" pitchFamily="18" charset="0"/>
            </a:rPr>
            <a:t>    Г) мевалар, резавор, узум, тамаки, махорка ва чой барги доривор эфирмой экинлари ва гулчилик маҳсулотлари, ҳимоя қилинган ер сабзавотлари-франко-қабул (сақлаш) жойлари.</a:t>
          </a:r>
          <a:endParaRPr lang="ru-RU" sz="2000" kern="1200" dirty="0" smtClean="0">
            <a:solidFill>
              <a:srgbClr val="7030A0"/>
            </a:solidFill>
            <a:latin typeface="Times New Roman" pitchFamily="18" charset="0"/>
            <a:cs typeface="Times New Roman" pitchFamily="18" charset="0"/>
          </a:endParaRPr>
        </a:p>
        <a:p>
          <a:pPr lvl="0" algn="just" defTabSz="889000">
            <a:lnSpc>
              <a:spcPct val="90000"/>
            </a:lnSpc>
            <a:spcBef>
              <a:spcPct val="0"/>
            </a:spcBef>
            <a:spcAft>
              <a:spcPct val="35000"/>
            </a:spcAft>
          </a:pPr>
          <a:r>
            <a:rPr lang="uz-Cyrl-UZ" sz="2000" kern="1200" dirty="0" smtClean="0">
              <a:solidFill>
                <a:srgbClr val="7030A0"/>
              </a:solidFill>
              <a:latin typeface="Times New Roman" pitchFamily="18" charset="0"/>
              <a:cs typeface="Times New Roman" pitchFamily="18" charset="0"/>
            </a:rPr>
            <a:t>    Д) зиғир-похол, ивитилган зиғир поя-франко-сақлаш қайта ишлаш (хўжаликда) жойи.</a:t>
          </a:r>
          <a:endParaRPr lang="ru-RU" sz="2000" kern="1200" dirty="0" smtClean="0">
            <a:solidFill>
              <a:srgbClr val="7030A0"/>
            </a:solidFill>
            <a:latin typeface="Times New Roman" pitchFamily="18" charset="0"/>
            <a:cs typeface="Times New Roman" pitchFamily="18" charset="0"/>
          </a:endParaRPr>
        </a:p>
        <a:p>
          <a:pPr lvl="0" algn="just" defTabSz="889000">
            <a:lnSpc>
              <a:spcPct val="90000"/>
            </a:lnSpc>
            <a:spcBef>
              <a:spcPct val="0"/>
            </a:spcBef>
            <a:spcAft>
              <a:spcPct val="35000"/>
            </a:spcAft>
          </a:pPr>
          <a:r>
            <a:rPr lang="uz-Cyrl-UZ" sz="2000" kern="1200" dirty="0" smtClean="0">
              <a:solidFill>
                <a:srgbClr val="7030A0"/>
              </a:solidFill>
              <a:latin typeface="Times New Roman" pitchFamily="18" charset="0"/>
              <a:cs typeface="Times New Roman" pitchFamily="18" charset="0"/>
            </a:rPr>
            <a:t>    Е) ўт, зиғир, сабзавот ва бошқа экин уруғлари-франко-сақлаш жойи.</a:t>
          </a:r>
          <a:endParaRPr lang="ru-RU" sz="2000" kern="1200" dirty="0" smtClean="0">
            <a:solidFill>
              <a:srgbClr val="7030A0"/>
            </a:solidFill>
            <a:latin typeface="Times New Roman" pitchFamily="18" charset="0"/>
            <a:cs typeface="Times New Roman" pitchFamily="18" charset="0"/>
          </a:endParaRPr>
        </a:p>
        <a:p>
          <a:pPr lvl="0" algn="just" defTabSz="889000">
            <a:lnSpc>
              <a:spcPct val="90000"/>
            </a:lnSpc>
            <a:spcBef>
              <a:spcPct val="0"/>
            </a:spcBef>
            <a:spcAft>
              <a:spcPct val="35000"/>
            </a:spcAft>
          </a:pPr>
          <a:r>
            <a:rPr lang="ru-RU" sz="2000" kern="1200" dirty="0" smtClean="0">
              <a:solidFill>
                <a:srgbClr val="7030A0"/>
              </a:solidFill>
              <a:latin typeface="Times New Roman" pitchFamily="18" charset="0"/>
              <a:cs typeface="Times New Roman" pitchFamily="18" charset="0"/>
            </a:rPr>
            <a:t>    Ж) </a:t>
          </a:r>
          <a:r>
            <a:rPr lang="ru-RU" sz="2000" kern="1200" dirty="0" err="1" smtClean="0">
              <a:solidFill>
                <a:srgbClr val="7030A0"/>
              </a:solidFill>
              <a:latin typeface="Times New Roman" pitchFamily="18" charset="0"/>
              <a:cs typeface="Times New Roman" pitchFamily="18" charset="0"/>
            </a:rPr>
            <a:t>озуқа</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учун</a:t>
          </a:r>
          <a:r>
            <a:rPr lang="ru-RU" sz="2000" kern="1200" dirty="0" smtClean="0">
              <a:solidFill>
                <a:srgbClr val="7030A0"/>
              </a:solidFill>
              <a:latin typeface="Times New Roman" pitchFamily="18" charset="0"/>
              <a:cs typeface="Times New Roman" pitchFamily="18" charset="0"/>
            </a:rPr>
            <a:t> </a:t>
          </a:r>
          <a:r>
            <a:rPr lang="ru-RU" sz="2000" kern="1200" dirty="0" err="1" smtClean="0">
              <a:solidFill>
                <a:srgbClr val="7030A0"/>
              </a:solidFill>
              <a:latin typeface="Times New Roman" pitchFamily="18" charset="0"/>
              <a:cs typeface="Times New Roman" pitchFamily="18" charset="0"/>
            </a:rPr>
            <a:t>кўк</a:t>
          </a:r>
          <a:r>
            <a:rPr lang="ru-RU" sz="2000" kern="1200" dirty="0" smtClean="0">
              <a:solidFill>
                <a:srgbClr val="7030A0"/>
              </a:solidFill>
              <a:latin typeface="Times New Roman" pitchFamily="18" charset="0"/>
              <a:cs typeface="Times New Roman" pitchFamily="18" charset="0"/>
            </a:rPr>
            <a:t> масса – франко-</a:t>
          </a:r>
          <a:r>
            <a:rPr lang="uz-Cyrl-UZ" sz="2000" kern="1200" dirty="0" smtClean="0">
              <a:solidFill>
                <a:srgbClr val="7030A0"/>
              </a:solidFill>
              <a:latin typeface="Times New Roman" pitchFamily="18" charset="0"/>
              <a:cs typeface="Times New Roman" pitchFamily="18" charset="0"/>
            </a:rPr>
            <a:t>истеъмол жойи.</a:t>
          </a:r>
          <a:endParaRPr lang="ru-RU" sz="2000" kern="1200" dirty="0" smtClean="0">
            <a:solidFill>
              <a:srgbClr val="7030A0"/>
            </a:solidFill>
            <a:latin typeface="Times New Roman" pitchFamily="18" charset="0"/>
            <a:cs typeface="Times New Roman" pitchFamily="18" charset="0"/>
          </a:endParaRPr>
        </a:p>
        <a:p>
          <a:pPr lvl="0" algn="just" defTabSz="889000">
            <a:lnSpc>
              <a:spcPct val="90000"/>
            </a:lnSpc>
            <a:spcBef>
              <a:spcPct val="0"/>
            </a:spcBef>
            <a:spcAft>
              <a:spcPct val="35000"/>
            </a:spcAft>
          </a:pPr>
          <a:r>
            <a:rPr lang="uz-Cyrl-UZ" sz="2000" kern="1200" dirty="0" smtClean="0">
              <a:solidFill>
                <a:srgbClr val="7030A0"/>
              </a:solidFill>
              <a:latin typeface="Times New Roman" pitchFamily="18" charset="0"/>
              <a:cs typeface="Times New Roman" pitchFamily="18" charset="0"/>
            </a:rPr>
            <a:t>    З) силос, ўт уни сенач, гранула учун кўк масса, франко – силос босиш, сенач                  қилиш (минора, зовур, ўра) жойи, ўт уни, гранула тайёрлаш жойи ва х.к.</a:t>
          </a:r>
          <a:endParaRPr lang="en-US" sz="2000" b="0" i="0" kern="1200" baseline="0" dirty="0">
            <a:solidFill>
              <a:srgbClr val="7030A0"/>
            </a:solidFill>
            <a:latin typeface="Times New Roman" pitchFamily="18" charset="0"/>
            <a:cs typeface="Times New Roman" pitchFamily="18" charset="0"/>
          </a:endParaRPr>
        </a:p>
      </dsp:txBody>
      <dsp:txXfrm rot="10800000">
        <a:off x="1477306" y="1802582"/>
        <a:ext cx="9733405" cy="4712758"/>
      </dsp:txXfrm>
    </dsp:sp>
    <dsp:sp modelId="{E44DEDF6-1B3D-4905-BA80-DAE5729B89F7}">
      <dsp:nvSpPr>
        <dsp:cNvPr id="0" name=""/>
        <dsp:cNvSpPr/>
      </dsp:nvSpPr>
      <dsp:spPr>
        <a:xfrm>
          <a:off x="675243" y="3749714"/>
          <a:ext cx="776491" cy="79687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5010CD-BDE2-4866-BB82-0518771BD667}">
      <dsp:nvSpPr>
        <dsp:cNvPr id="0" name=""/>
        <dsp:cNvSpPr/>
      </dsp:nvSpPr>
      <dsp:spPr>
        <a:xfrm rot="16200000">
          <a:off x="-1392873" y="1398162"/>
          <a:ext cx="6101697" cy="3305372"/>
        </a:xfrm>
        <a:prstGeom prst="flowChartManualOperation">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rtl="0">
            <a:lnSpc>
              <a:spcPct val="90000"/>
            </a:lnSpc>
            <a:spcBef>
              <a:spcPct val="0"/>
            </a:spcBef>
            <a:spcAft>
              <a:spcPct val="35000"/>
            </a:spcAft>
          </a:pPr>
          <a:r>
            <a:rPr lang="uz-Cyrl-UZ" sz="2000" kern="1200" dirty="0" smtClean="0">
              <a:latin typeface="Times New Roman" pitchFamily="18" charset="0"/>
              <a:cs typeface="Times New Roman" pitchFamily="18" charset="0"/>
            </a:rPr>
            <a:t>Жорий йилдаги деҳқончилик маҳсулотининг таннархига йиғилган, аммо янчилмаган ёки йиғилмаган экинлар бўйича харажатлар киритилмайди. Агарда йил охирида деҳқончиликда янчилмаган экинлар бўлса, ҳақиқий харажатлар қуйидагича тақсимланади. </a:t>
          </a:r>
          <a:endParaRPr lang="ru-RU" sz="2000" b="0" i="0" kern="1200" baseline="0" dirty="0">
            <a:latin typeface="Times New Roman" pitchFamily="18" charset="0"/>
            <a:cs typeface="Times New Roman" pitchFamily="18" charset="0"/>
          </a:endParaRPr>
        </a:p>
      </dsp:txBody>
      <dsp:txXfrm rot="5400000">
        <a:off x="5289" y="1220339"/>
        <a:ext cx="3305372" cy="3661019"/>
      </dsp:txXfrm>
    </dsp:sp>
    <dsp:sp modelId="{A9824A1C-0BC7-40BA-88B4-8C43BA339C87}">
      <dsp:nvSpPr>
        <dsp:cNvPr id="0" name=""/>
        <dsp:cNvSpPr/>
      </dsp:nvSpPr>
      <dsp:spPr>
        <a:xfrm rot="16200000">
          <a:off x="2551922" y="976229"/>
          <a:ext cx="6101697" cy="4149237"/>
        </a:xfrm>
        <a:prstGeom prst="flowChartManualOperati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rtl="0">
            <a:lnSpc>
              <a:spcPct val="90000"/>
            </a:lnSpc>
            <a:spcBef>
              <a:spcPct val="0"/>
            </a:spcBef>
            <a:spcAft>
              <a:spcPct val="35000"/>
            </a:spcAft>
          </a:pPr>
          <a:r>
            <a:rPr lang="uz-Cyrl-UZ" sz="2000" kern="1200" dirty="0" smtClean="0">
              <a:solidFill>
                <a:srgbClr val="FF0000"/>
              </a:solidFill>
              <a:latin typeface="Times New Roman" pitchFamily="18" charset="0"/>
              <a:cs typeface="Times New Roman" pitchFamily="18" charset="0"/>
            </a:rPr>
            <a:t>Йиғиштириб янчилган ва йиғилган, аммо янчилмаган экин бўйича сарфланган ҳақиқий харажатларнинг умумий суммасидан маҳсулотни янчиш ва даладан олиб келиш харажатлари чегирилади. Ана шундан кейин қолган  харажатлар суммаси йиғиштириб янчилган экин ўртасида гектарлар миқдорига мутаносиб равишда тақсимланади. </a:t>
          </a:r>
          <a:endParaRPr lang="ru-RU" sz="2000" b="0" i="0" kern="1200" baseline="0" dirty="0">
            <a:solidFill>
              <a:srgbClr val="FF0000"/>
            </a:solidFill>
            <a:latin typeface="Times New Roman" pitchFamily="18" charset="0"/>
            <a:cs typeface="Times New Roman" pitchFamily="18" charset="0"/>
          </a:endParaRPr>
        </a:p>
      </dsp:txBody>
      <dsp:txXfrm rot="5400000">
        <a:off x="3528152" y="1220338"/>
        <a:ext cx="4149237" cy="3661019"/>
      </dsp:txXfrm>
    </dsp:sp>
    <dsp:sp modelId="{8F67597D-BCBA-48DB-8ADC-38646BAA9BEF}">
      <dsp:nvSpPr>
        <dsp:cNvPr id="0" name=""/>
        <dsp:cNvSpPr/>
      </dsp:nvSpPr>
      <dsp:spPr>
        <a:xfrm rot="16200000">
          <a:off x="6626531" y="1268349"/>
          <a:ext cx="6101697" cy="3564998"/>
        </a:xfrm>
        <a:prstGeom prst="flowChartManualOperation">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2163" bIns="0" numCol="1" spcCol="1270" anchor="ctr" anchorCtr="0">
          <a:noAutofit/>
        </a:bodyPr>
        <a:lstStyle/>
        <a:p>
          <a:pPr lvl="0" algn="ctr" defTabSz="889000" rtl="0">
            <a:lnSpc>
              <a:spcPct val="90000"/>
            </a:lnSpc>
            <a:spcBef>
              <a:spcPct val="0"/>
            </a:spcBef>
            <a:spcAft>
              <a:spcPct val="35000"/>
            </a:spcAft>
          </a:pPr>
          <a:r>
            <a:rPr lang="uz-Cyrl-UZ" sz="1900" kern="1200" dirty="0" smtClean="0">
              <a:latin typeface="Times New Roman" pitchFamily="18" charset="0"/>
              <a:cs typeface="Times New Roman" pitchFamily="18" charset="0"/>
            </a:rPr>
            <a:t>Йиғиштириб янчилган экинлар маҳсулотнинг ҳақиқий таннархини аниқлаш мақсадларида йиғиштирилган экинларга сарфланган харажатлар суммасига уларни янчиш, ташиш бўйича харажатлар қўшилади. Келгуси йилда таннархни ҳисоблашда янчилмаган экинлар ва йиғиштириш бўйича харажатлар маҳсулотни янчиш, тозалаш ва ташиш харажатларига қўшилади.</a:t>
          </a:r>
          <a:endParaRPr lang="ru-RU" sz="1900" b="0" i="0" kern="1200" baseline="0" dirty="0">
            <a:latin typeface="Times New Roman" pitchFamily="18" charset="0"/>
            <a:cs typeface="Times New Roman" pitchFamily="18" charset="0"/>
          </a:endParaRPr>
        </a:p>
      </dsp:txBody>
      <dsp:txXfrm rot="5400000">
        <a:off x="7894880" y="1220339"/>
        <a:ext cx="3564998" cy="366101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F11F2-3DFB-4587-94ED-3985AC25C32D}">
      <dsp:nvSpPr>
        <dsp:cNvPr id="0" name=""/>
        <dsp:cNvSpPr/>
      </dsp:nvSpPr>
      <dsp:spPr>
        <a:xfrm>
          <a:off x="0" y="-78798"/>
          <a:ext cx="9526024" cy="1874359"/>
        </a:xfrm>
        <a:prstGeom prst="roundRect">
          <a:avLst>
            <a:gd name="adj" fmla="val 10000"/>
          </a:avLst>
        </a:prstGeom>
        <a:solidFill>
          <a:srgbClr val="FF0000"/>
        </a:solidFill>
        <a:ln>
          <a:no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kern="1200" smtClean="0"/>
            <a:t>Сомон (чори), жўхорипоя барги ва ғўзапоя кунгабоқар тўпгули, карам барги, шох-шабба (тут ва шу кабиларнинг таннархи ушбу маҳсулотни йиғиштириш, пресслаш, ташиш, ғарамлаш ва тайёрлашга оид бошқа ишлар харажатлари асосида белгиланган меъёрлар бўйича уларга сарфланган харажатлардан келиб чиқиб аниқланади.</a:t>
          </a:r>
          <a:endParaRPr lang="ru-RU" sz="1900" kern="1200"/>
        </a:p>
      </dsp:txBody>
      <dsp:txXfrm>
        <a:off x="54898" y="-23900"/>
        <a:ext cx="7503445" cy="1764563"/>
      </dsp:txXfrm>
    </dsp:sp>
    <dsp:sp modelId="{E775E17C-1007-4C68-ADD1-4DE5CD10325E}">
      <dsp:nvSpPr>
        <dsp:cNvPr id="0" name=""/>
        <dsp:cNvSpPr/>
      </dsp:nvSpPr>
      <dsp:spPr>
        <a:xfrm>
          <a:off x="840531" y="2008200"/>
          <a:ext cx="9526024" cy="2073865"/>
        </a:xfrm>
        <a:prstGeom prst="roundRect">
          <a:avLst>
            <a:gd name="adj" fmla="val 10000"/>
          </a:avLst>
        </a:prstGeom>
        <a:solidFill>
          <a:srgbClr val="7030A0"/>
        </a:solidFill>
        <a:ln>
          <a:no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kern="1200" smtClean="0"/>
            <a:t>Дон экинларини экиш ва йиғиштириш харажатлари (донни хирмонда тозалаш ва қуритиш харажатлари қўшилиб дон, дон чиқитлари ва сомоннинг таннархини ташкил қилади.</a:t>
          </a:r>
          <a:endParaRPr lang="ru-RU" sz="1900" kern="1200"/>
        </a:p>
      </dsp:txBody>
      <dsp:txXfrm>
        <a:off x="901272" y="2068941"/>
        <a:ext cx="7345677" cy="1952383"/>
      </dsp:txXfrm>
    </dsp:sp>
    <dsp:sp modelId="{066D17AC-177E-484F-90A2-5D971BDEE096}">
      <dsp:nvSpPr>
        <dsp:cNvPr id="0" name=""/>
        <dsp:cNvSpPr/>
      </dsp:nvSpPr>
      <dsp:spPr>
        <a:xfrm>
          <a:off x="1681063" y="4137110"/>
          <a:ext cx="9526024" cy="2189551"/>
        </a:xfrm>
        <a:prstGeom prst="roundRect">
          <a:avLst>
            <a:gd name="adj" fmla="val 10000"/>
          </a:avLst>
        </a:prstGeom>
        <a:solidFill>
          <a:srgbClr val="FFFF00"/>
        </a:solidFill>
        <a:ln>
          <a:no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kern="1200" dirty="0" smtClean="0">
              <a:solidFill>
                <a:srgbClr val="7030A0"/>
              </a:solidFill>
            </a:rPr>
            <a:t>Дон ва дон чиқитларининг таннархини аниқлаш учун, аввало унга тегишли жами харажатларда сомоннинг белгиланган қиймати чегириб ташланади. Қолган харажатлар дон ва дон чиқитларининг таннархини ташкил этади. Доннинг таннархини аниқлаш учун дон чиқитлари соф донга айлантирилади, сўнгра уларга тегишли жами харажатлар шартли дон миқдорига бўлиниб 1ц доннинг таннархи аниқланади.</a:t>
          </a:r>
          <a:endParaRPr lang="ru-RU" sz="1900" kern="1200" dirty="0">
            <a:solidFill>
              <a:srgbClr val="7030A0"/>
            </a:solidFill>
          </a:endParaRPr>
        </a:p>
      </dsp:txBody>
      <dsp:txXfrm>
        <a:off x="1745193" y="4201240"/>
        <a:ext cx="7338899" cy="2061291"/>
      </dsp:txXfrm>
    </dsp:sp>
    <dsp:sp modelId="{AF74F79B-6933-4B7E-8A6C-9E6A16FD3A7E}">
      <dsp:nvSpPr>
        <dsp:cNvPr id="0" name=""/>
        <dsp:cNvSpPr/>
      </dsp:nvSpPr>
      <dsp:spPr>
        <a:xfrm>
          <a:off x="8307691" y="1342590"/>
          <a:ext cx="1218333" cy="1218333"/>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8581816" y="1342590"/>
        <a:ext cx="670083" cy="916796"/>
      </dsp:txXfrm>
    </dsp:sp>
    <dsp:sp modelId="{F2159804-9F46-4FA8-99DF-585D4942016E}">
      <dsp:nvSpPr>
        <dsp:cNvPr id="0" name=""/>
        <dsp:cNvSpPr/>
      </dsp:nvSpPr>
      <dsp:spPr>
        <a:xfrm>
          <a:off x="9148222" y="3516847"/>
          <a:ext cx="1218333" cy="1218333"/>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9422347" y="3516847"/>
        <a:ext cx="670083" cy="91679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B812BB-7416-4E1E-BB97-BBE7EAA4E3F6}" type="datetimeFigureOut">
              <a:rPr lang="ru-RU" smtClean="0"/>
              <a:t>14.04.2021</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864BB-5EED-4A8A-961F-63DAA4CD4355}" type="slidenum">
              <a:rPr lang="ru-RU" smtClean="0"/>
              <a:t>‹#›</a:t>
            </a:fld>
            <a:endParaRPr lang="ru-RU"/>
          </a:p>
        </p:txBody>
      </p:sp>
    </p:spTree>
    <p:extLst>
      <p:ext uri="{BB962C8B-B14F-4D97-AF65-F5344CB8AC3E}">
        <p14:creationId xmlns:p14="http://schemas.microsoft.com/office/powerpoint/2010/main" val="2668042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1C864BB-5EED-4A8A-961F-63DAA4CD4355}" type="slidenum">
              <a:rPr lang="ru-RU" smtClean="0"/>
              <a:t>8</a:t>
            </a:fld>
            <a:endParaRPr lang="ru-RU"/>
          </a:p>
        </p:txBody>
      </p:sp>
    </p:spTree>
    <p:extLst>
      <p:ext uri="{BB962C8B-B14F-4D97-AF65-F5344CB8AC3E}">
        <p14:creationId xmlns:p14="http://schemas.microsoft.com/office/powerpoint/2010/main" val="1954549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55B318AC-E278-4DD4-84CE-755C75CD06E5}" type="datetimeFigureOut">
              <a:rPr lang="ru-RU" smtClean="0"/>
              <a:pPr>
                <a:defRPr/>
              </a:pPr>
              <a:t>14.04.2021</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10972800" y="6473952"/>
            <a:ext cx="1011936" cy="246888"/>
          </a:xfrm>
        </p:spPr>
        <p:txBody>
          <a:bodyPr/>
          <a:lstStyle/>
          <a:p>
            <a:pPr>
              <a:defRPr/>
            </a:pPr>
            <a:fld id="{D49AAC49-1D6B-4CAB-90BA-68E2407C1C42}"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BAD2B964-7780-4F45-9EF0-FDB6AEA18FC8}" type="datetimeFigureOut">
              <a:rPr lang="ru-RU" smtClean="0"/>
              <a:pPr>
                <a:defRPr/>
              </a:pPr>
              <a:t>14.04.2021</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pPr>
              <a:defRPr/>
            </a:pPr>
            <a:endParaRPr lang="ru-RU"/>
          </a:p>
        </p:txBody>
      </p:sp>
      <p:sp>
        <p:nvSpPr>
          <p:cNvPr id="16" name="Номер слайда 15"/>
          <p:cNvSpPr>
            <a:spLocks noGrp="1"/>
          </p:cNvSpPr>
          <p:nvPr>
            <p:ph type="sldNum" sz="quarter" idx="12"/>
          </p:nvPr>
        </p:nvSpPr>
        <p:spPr>
          <a:xfrm>
            <a:off x="10972800" y="6473952"/>
            <a:ext cx="1011936" cy="246888"/>
          </a:xfrm>
        </p:spPr>
        <p:txBody>
          <a:bodyPr/>
          <a:lstStyle/>
          <a:p>
            <a:pPr>
              <a:defRPr/>
            </a:pPr>
            <a:fld id="{8111C011-A536-4C61-9E0F-BB81A16DF053}"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087CE23B-F9BA-4D09-8185-DBB6518172DA}" type="datetimeFigureOut">
              <a:rPr lang="ru-RU" smtClean="0"/>
              <a:pPr>
                <a:defRPr/>
              </a:pPr>
              <a:t>14.04.2021</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7F56D8A6-F0B8-4543-9531-C2A4F530E792}" type="slidenum">
              <a:rPr lang="ru-RU" smtClean="0"/>
              <a:pPr>
                <a:defRPr/>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19070AB9-72F0-4D41-A8AB-18AD3E4AFFD0}" type="datetimeFigureOut">
              <a:rPr lang="ru-RU" smtClean="0"/>
              <a:pPr>
                <a:defRPr/>
              </a:pPr>
              <a:t>14.04.2021</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D9EC6C2C-C66B-4526-88F1-1C468D1115E9}"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1124E85B-238C-4768-B03E-B4358FF14381}" type="datetimeFigureOut">
              <a:rPr lang="ru-RU" smtClean="0"/>
              <a:pPr>
                <a:defRPr/>
              </a:pPr>
              <a:t>14.04.2021</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10972800" y="6477000"/>
            <a:ext cx="1016000" cy="246888"/>
          </a:xfrm>
        </p:spPr>
        <p:txBody>
          <a:bodyPr/>
          <a:lstStyle/>
          <a:p>
            <a:pPr>
              <a:defRPr/>
            </a:pPr>
            <a:fld id="{D9FEA659-A0EC-4C54-AC23-80D2C899CDC5}" type="slidenum">
              <a:rPr lang="ru-RU" smtClean="0"/>
              <a:pPr>
                <a:defRPr/>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8D64A0C8-EB2F-4BE9-9F4E-49C786CC214D}" type="datetimeFigureOut">
              <a:rPr lang="ru-RU" smtClean="0"/>
              <a:pPr>
                <a:defRPr/>
              </a:pPr>
              <a:t>14.04.2021</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B2A19E9-0F43-4554-AE23-26478D8844A1}"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2DBC6117-665E-4065-826B-D786553AEE15}" type="datetimeFigureOut">
              <a:rPr lang="ru-RU" smtClean="0"/>
              <a:pPr>
                <a:defRPr/>
              </a:pPr>
              <a:t>14.04.2021</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0BECCCE2-5B19-493E-A9A3-0F13E95D2FC8}"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5E1F5E12-7E6C-4CEC-95B8-FB482C37D725}" type="datetimeFigureOut">
              <a:rPr lang="ru-RU" smtClean="0"/>
              <a:pPr>
                <a:defRPr/>
              </a:pPr>
              <a:t>14.04.2021</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270C05E-15CF-4E3B-A33B-333932826B1B}"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5AB23D4A-C346-4EC3-9045-40A3E5013143}" type="datetimeFigureOut">
              <a:rPr lang="ru-RU" smtClean="0"/>
              <a:pPr>
                <a:defRPr/>
              </a:pPr>
              <a:t>14.04.2021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0012B034-054A-4A5D-946B-7311AAE7FC06}" type="slidenum">
              <a:rPr lang="ru-RU" smtClean="0"/>
              <a:pPr>
                <a:defRPr/>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B6884E5-D772-4287-81F1-01B77B24A710}" type="datetimeFigureOut">
              <a:rPr lang="ru-RU" smtClean="0"/>
              <a:pPr>
                <a:defRPr/>
              </a:pPr>
              <a:t>14.04.2021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1E03CB8-68B8-4FC5-81A0-DB2D7B3F8E8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8AF73D6-AB74-4778-BF45-27CFED1497F7}" type="datetimeFigureOut">
              <a:rPr lang="ru-RU" smtClean="0"/>
              <a:pPr>
                <a:defRPr/>
              </a:pPr>
              <a:t>14.04.2021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7902C13-2514-41B8-9774-64707A77196A}"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DFCCE646-B046-4993-AF09-F6DE73EEAF7B}" type="datetimeFigureOut">
              <a:rPr lang="ru-RU" smtClean="0"/>
              <a:pPr>
                <a:defRPr/>
              </a:pPr>
              <a:t>14.04.2021</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954958D-1F61-4E93-8760-D6DA66623EC3}" type="slidenum">
              <a:rPr lang="ru-RU" smtClean="0"/>
              <a:pPr>
                <a:defRPr/>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3.jpeg"/><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3.jpeg"/><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885117" y="919310"/>
            <a:ext cx="10945812" cy="1273175"/>
          </a:xfrm>
        </p:spPr>
        <p:txBody>
          <a:bodyPr>
            <a:normAutofit fontScale="90000"/>
          </a:bodyPr>
          <a:lstStyle/>
          <a:p>
            <a:pPr algn="ctr"/>
            <a:r>
              <a:rPr lang="ru-RU" sz="4900" dirty="0" smtClean="0">
                <a:latin typeface="Times New Roman" pitchFamily="18" charset="0"/>
                <a:cs typeface="Times New Roman" pitchFamily="18" charset="0"/>
              </a:rPr>
              <a:t>6-</a:t>
            </a:r>
            <a:r>
              <a:rPr lang="uz-Cyrl-UZ" sz="4900" dirty="0" smtClean="0">
                <a:latin typeface="Times New Roman" pitchFamily="18" charset="0"/>
                <a:cs typeface="Times New Roman" pitchFamily="18" charset="0"/>
              </a:rPr>
              <a:t>МАЪРУЗА</a:t>
            </a:r>
            <a:r>
              <a:rPr lang="en-US" sz="4900" dirty="0" smtClean="0">
                <a:latin typeface="Times New Roman" pitchFamily="18" charset="0"/>
                <a:cs typeface="Times New Roman" pitchFamily="18" charset="0"/>
              </a:rPr>
              <a:t>  </a:t>
            </a:r>
            <a:br>
              <a:rPr lang="en-US" sz="4900" dirty="0" smtClean="0">
                <a:latin typeface="Times New Roman" pitchFamily="18" charset="0"/>
                <a:cs typeface="Times New Roman" pitchFamily="18" charset="0"/>
              </a:rPr>
            </a:br>
            <a:r>
              <a:rPr lang="uz-Cyrl-UZ" sz="4000" b="1" dirty="0">
                <a:effectLst/>
                <a:latin typeface="Times New Roman" pitchFamily="18" charset="0"/>
                <a:cs typeface="Times New Roman" pitchFamily="18" charset="0"/>
              </a:rPr>
              <a:t>ДЕҲҚОНЧИЛИК МАҲСУЛОТЛАРИНИ ЕТИШТИРИШНИ БАҲОЛАШ</a:t>
            </a:r>
            <a:endParaRPr lang="ru-RU" sz="4400" dirty="0" smtClean="0">
              <a:latin typeface="Times New Roman" pitchFamily="18" charset="0"/>
              <a:cs typeface="Times New Roman" pitchFamily="18" charset="0"/>
            </a:endParaRPr>
          </a:p>
        </p:txBody>
      </p:sp>
      <p:sp>
        <p:nvSpPr>
          <p:cNvPr id="18434" name="Объект 2"/>
          <p:cNvSpPr>
            <a:spLocks noGrp="1"/>
          </p:cNvSpPr>
          <p:nvPr>
            <p:ph idx="1"/>
          </p:nvPr>
        </p:nvSpPr>
        <p:spPr>
          <a:xfrm>
            <a:off x="1092200" y="2377440"/>
            <a:ext cx="10412413" cy="3982085"/>
          </a:xfrm>
        </p:spPr>
        <p:txBody>
          <a:bodyPr>
            <a:normAutofit lnSpcReduction="10000"/>
          </a:bodyPr>
          <a:lstStyle/>
          <a:p>
            <a:pPr algn="ctr" eaLnBrk="1" hangingPunct="1">
              <a:lnSpc>
                <a:spcPct val="80000"/>
              </a:lnSpc>
              <a:buNone/>
            </a:pPr>
            <a:endParaRPr lang="en-US" sz="2000" dirty="0" smtClean="0">
              <a:latin typeface="Times New Roman" pitchFamily="18" charset="0"/>
              <a:cs typeface="Times New Roman" pitchFamily="18" charset="0"/>
            </a:endParaRPr>
          </a:p>
          <a:p>
            <a:pPr algn="ctr" eaLnBrk="1" hangingPunct="1">
              <a:lnSpc>
                <a:spcPct val="80000"/>
              </a:lnSpc>
              <a:buNone/>
            </a:pPr>
            <a:r>
              <a:rPr lang="ru-RU" sz="6700" dirty="0" smtClean="0">
                <a:latin typeface="Times New Roman" pitchFamily="18" charset="0"/>
                <a:cs typeface="Times New Roman" pitchFamily="18" charset="0"/>
              </a:rPr>
              <a:t>Режа</a:t>
            </a:r>
            <a:r>
              <a:rPr lang="en-US" sz="6700" dirty="0" smtClean="0">
                <a:latin typeface="Times New Roman" pitchFamily="18" charset="0"/>
                <a:cs typeface="Times New Roman" pitchFamily="18" charset="0"/>
              </a:rPr>
              <a:t>:</a:t>
            </a:r>
          </a:p>
          <a:p>
            <a:r>
              <a:rPr lang="uz-Cyrl-UZ" dirty="0">
                <a:latin typeface="Times New Roman" pitchFamily="18" charset="0"/>
                <a:cs typeface="Times New Roman" pitchFamily="18" charset="0"/>
              </a:rPr>
              <a:t>1.Дехқончилик  ишлаб чиқаришининг бажаралиши  боҳолаш.</a:t>
            </a:r>
            <a:endParaRPr lang="ru-RU" b="1" dirty="0">
              <a:latin typeface="Times New Roman" pitchFamily="18" charset="0"/>
              <a:cs typeface="Times New Roman" pitchFamily="18" charset="0"/>
            </a:endParaRPr>
          </a:p>
          <a:p>
            <a:r>
              <a:rPr lang="uz-Cyrl-UZ" dirty="0">
                <a:latin typeface="Times New Roman" pitchFamily="18" charset="0"/>
                <a:cs typeface="Times New Roman" pitchFamily="18" charset="0"/>
              </a:rPr>
              <a:t>2.Деҳқончиликда харажатлар ҳисоби</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3.Деҳқончилик маҳсулотлари таннархини калькуляциялашни боҳолаш</a:t>
            </a:r>
            <a:endParaRPr lang="ru-RU" dirty="0">
              <a:latin typeface="Times New Roman" pitchFamily="18" charset="0"/>
              <a:cs typeface="Times New Roman" pitchFamily="18" charset="0"/>
            </a:endParaRPr>
          </a:p>
          <a:p>
            <a:pPr lvl="0">
              <a:buNone/>
            </a:pPr>
            <a:endParaRPr lang="ru-RU" sz="3200" dirty="0" smtClean="0"/>
          </a:p>
          <a:p>
            <a:pPr lvl="0">
              <a:buNone/>
            </a:pPr>
            <a:endParaRPr lang="en-US" sz="53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3355807359"/>
              </p:ext>
            </p:extLst>
          </p:nvPr>
        </p:nvGraphicFramePr>
        <p:xfrm>
          <a:off x="609600" y="783770"/>
          <a:ext cx="10653486" cy="4941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Содержимое 10" descr="36963.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5214938"/>
            <a:ext cx="17145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663096003"/>
              </p:ext>
            </p:extLst>
          </p:nvPr>
        </p:nvGraphicFramePr>
        <p:xfrm>
          <a:off x="1081766" y="239283"/>
          <a:ext cx="10424160" cy="63871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7536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753022974"/>
              </p:ext>
            </p:extLst>
          </p:nvPr>
        </p:nvGraphicFramePr>
        <p:xfrm>
          <a:off x="267153" y="50153"/>
          <a:ext cx="11483314" cy="58077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5111240"/>
            <a:ext cx="1871528" cy="1746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402025044"/>
              </p:ext>
            </p:extLst>
          </p:nvPr>
        </p:nvGraphicFramePr>
        <p:xfrm>
          <a:off x="1888621" y="700755"/>
          <a:ext cx="8417608" cy="54523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627413561"/>
              </p:ext>
            </p:extLst>
          </p:nvPr>
        </p:nvGraphicFramePr>
        <p:xfrm>
          <a:off x="333828" y="841829"/>
          <a:ext cx="11567886" cy="5297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7" y="701696"/>
            <a:ext cx="10424160" cy="5693866"/>
          </a:xfrm>
          <a:prstGeom prst="rect">
            <a:avLst/>
          </a:prstGeom>
        </p:spPr>
        <p:txBody>
          <a:bodyPr wrap="square">
            <a:spAutoFit/>
          </a:bodyPr>
          <a:lstStyle/>
          <a:p>
            <a:pPr algn="just" hangingPunct="0"/>
            <a:r>
              <a:rPr lang="ru-RU" sz="2800" dirty="0" smtClean="0">
                <a:solidFill>
                  <a:srgbClr val="7030A0"/>
                </a:solidFill>
              </a:rPr>
              <a:t>     </a:t>
            </a:r>
            <a:r>
              <a:rPr lang="ru-RU" sz="2800" dirty="0" err="1" smtClean="0">
                <a:solidFill>
                  <a:srgbClr val="FF0000"/>
                </a:solidFill>
              </a:rPr>
              <a:t>Таҳлил</a:t>
            </a:r>
            <a:r>
              <a:rPr lang="ru-RU" sz="2800" dirty="0" smtClean="0">
                <a:solidFill>
                  <a:srgbClr val="FF0000"/>
                </a:solidFill>
              </a:rPr>
              <a:t> </a:t>
            </a:r>
            <a:r>
              <a:rPr lang="ru-RU" sz="2800" dirty="0" err="1" smtClean="0">
                <a:solidFill>
                  <a:srgbClr val="FF0000"/>
                </a:solidFill>
              </a:rPr>
              <a:t>вазифаси</a:t>
            </a:r>
            <a:r>
              <a:rPr lang="ru-RU" sz="2800" dirty="0" smtClean="0">
                <a:solidFill>
                  <a:srgbClr val="FF0000"/>
                </a:solidFill>
              </a:rPr>
              <a:t>: </a:t>
            </a:r>
            <a:r>
              <a:rPr lang="ru-RU" sz="2800" dirty="0" err="1">
                <a:solidFill>
                  <a:srgbClr val="00B0F0"/>
                </a:solidFill>
              </a:rPr>
              <a:t>бу</a:t>
            </a:r>
            <a:r>
              <a:rPr lang="ru-RU" sz="2800" dirty="0">
                <a:solidFill>
                  <a:srgbClr val="00B0F0"/>
                </a:solidFill>
              </a:rPr>
              <a:t> </a:t>
            </a:r>
            <a:r>
              <a:rPr lang="ru-RU" sz="2800" dirty="0" err="1">
                <a:solidFill>
                  <a:srgbClr val="00B0F0"/>
                </a:solidFill>
              </a:rPr>
              <a:t>фойдаланилмаган</a:t>
            </a:r>
            <a:r>
              <a:rPr lang="ru-RU" sz="2800" dirty="0">
                <a:solidFill>
                  <a:srgbClr val="00B0F0"/>
                </a:solidFill>
              </a:rPr>
              <a:t> </a:t>
            </a:r>
            <a:r>
              <a:rPr lang="ru-RU" sz="2800" dirty="0" err="1">
                <a:solidFill>
                  <a:srgbClr val="00B0F0"/>
                </a:solidFill>
              </a:rPr>
              <a:t>ерларни</a:t>
            </a:r>
            <a:r>
              <a:rPr lang="ru-RU" sz="2800" dirty="0">
                <a:solidFill>
                  <a:srgbClr val="00B0F0"/>
                </a:solidFill>
              </a:rPr>
              <a:t> </a:t>
            </a:r>
            <a:r>
              <a:rPr lang="ru-RU" sz="2800" dirty="0" err="1">
                <a:solidFill>
                  <a:srgbClr val="00B0F0"/>
                </a:solidFill>
              </a:rPr>
              <a:t>аниқлаш</a:t>
            </a:r>
            <a:r>
              <a:rPr lang="ru-RU" sz="2800" dirty="0">
                <a:solidFill>
                  <a:srgbClr val="00B0F0"/>
                </a:solidFill>
              </a:rPr>
              <a:t>, </a:t>
            </a:r>
            <a:r>
              <a:rPr lang="ru-RU" sz="2800" dirty="0" err="1">
                <a:solidFill>
                  <a:srgbClr val="00B0F0"/>
                </a:solidFill>
              </a:rPr>
              <a:t>шунингдек</a:t>
            </a:r>
            <a:r>
              <a:rPr lang="ru-RU" sz="2800" dirty="0">
                <a:solidFill>
                  <a:srgbClr val="00B0F0"/>
                </a:solidFill>
              </a:rPr>
              <a:t> </a:t>
            </a:r>
            <a:r>
              <a:rPr lang="ru-RU" sz="2800" dirty="0" err="1">
                <a:solidFill>
                  <a:srgbClr val="00B0F0"/>
                </a:solidFill>
              </a:rPr>
              <a:t>алоҳида</a:t>
            </a:r>
            <a:r>
              <a:rPr lang="ru-RU" sz="2800" dirty="0">
                <a:solidFill>
                  <a:srgbClr val="00B0F0"/>
                </a:solidFill>
              </a:rPr>
              <a:t> </a:t>
            </a:r>
            <a:r>
              <a:rPr lang="ru-RU" sz="2800" dirty="0" err="1">
                <a:solidFill>
                  <a:srgbClr val="00B0F0"/>
                </a:solidFill>
              </a:rPr>
              <a:t>қишлоқ</a:t>
            </a:r>
            <a:r>
              <a:rPr lang="ru-RU" sz="2800" dirty="0">
                <a:solidFill>
                  <a:srgbClr val="00B0F0"/>
                </a:solidFill>
              </a:rPr>
              <a:t> </a:t>
            </a:r>
            <a:r>
              <a:rPr lang="ru-RU" sz="2800" dirty="0" err="1">
                <a:solidFill>
                  <a:srgbClr val="00B0F0"/>
                </a:solidFill>
              </a:rPr>
              <a:t>хўжалиги</a:t>
            </a:r>
            <a:r>
              <a:rPr lang="ru-RU" sz="2800" dirty="0">
                <a:solidFill>
                  <a:srgbClr val="00B0F0"/>
                </a:solidFill>
              </a:rPr>
              <a:t> </a:t>
            </a:r>
            <a:r>
              <a:rPr lang="ru-RU" sz="2800" dirty="0" err="1">
                <a:solidFill>
                  <a:srgbClr val="00B0F0"/>
                </a:solidFill>
              </a:rPr>
              <a:t>экинлари</a:t>
            </a:r>
            <a:r>
              <a:rPr lang="ru-RU" sz="2800" dirty="0">
                <a:solidFill>
                  <a:srgbClr val="00B0F0"/>
                </a:solidFill>
              </a:rPr>
              <a:t> </a:t>
            </a:r>
            <a:r>
              <a:rPr lang="ru-RU" sz="2800" dirty="0" err="1">
                <a:solidFill>
                  <a:srgbClr val="00B0F0"/>
                </a:solidFill>
              </a:rPr>
              <a:t>учун</a:t>
            </a:r>
            <a:r>
              <a:rPr lang="ru-RU" sz="2800" dirty="0">
                <a:solidFill>
                  <a:srgbClr val="00B0F0"/>
                </a:solidFill>
              </a:rPr>
              <a:t> </a:t>
            </a:r>
            <a:r>
              <a:rPr lang="ru-RU" sz="2800" dirty="0" err="1">
                <a:solidFill>
                  <a:srgbClr val="00B0F0"/>
                </a:solidFill>
              </a:rPr>
              <a:t>шудгорларни</a:t>
            </a:r>
            <a:r>
              <a:rPr lang="ru-RU" sz="2800" dirty="0">
                <a:solidFill>
                  <a:srgbClr val="00B0F0"/>
                </a:solidFill>
              </a:rPr>
              <a:t> </a:t>
            </a:r>
            <a:r>
              <a:rPr lang="ru-RU" sz="2800" dirty="0" err="1">
                <a:solidFill>
                  <a:srgbClr val="00B0F0"/>
                </a:solidFill>
              </a:rPr>
              <a:t>ўрганиш</a:t>
            </a:r>
            <a:r>
              <a:rPr lang="ru-RU" sz="2800" dirty="0">
                <a:solidFill>
                  <a:srgbClr val="00B0F0"/>
                </a:solidFill>
              </a:rPr>
              <a:t> </a:t>
            </a:r>
            <a:r>
              <a:rPr lang="ru-RU" sz="2800" dirty="0" err="1">
                <a:solidFill>
                  <a:srgbClr val="00B0F0"/>
                </a:solidFill>
              </a:rPr>
              <a:t>ҳамдир</a:t>
            </a:r>
            <a:r>
              <a:rPr lang="ru-RU" sz="2800" dirty="0">
                <a:solidFill>
                  <a:srgbClr val="00B0F0"/>
                </a:solidFill>
              </a:rPr>
              <a:t>. </a:t>
            </a:r>
            <a:r>
              <a:rPr lang="ru-RU" sz="2800" dirty="0" err="1">
                <a:solidFill>
                  <a:srgbClr val="00B0F0"/>
                </a:solidFill>
              </a:rPr>
              <a:t>Шудгорлар</a:t>
            </a:r>
            <a:r>
              <a:rPr lang="ru-RU" sz="2800" dirty="0">
                <a:solidFill>
                  <a:srgbClr val="00B0F0"/>
                </a:solidFill>
              </a:rPr>
              <a:t> </a:t>
            </a:r>
            <a:r>
              <a:rPr lang="ru-RU" sz="2800" dirty="0" err="1">
                <a:solidFill>
                  <a:srgbClr val="00B0F0"/>
                </a:solidFill>
              </a:rPr>
              <a:t>тузилиши</a:t>
            </a:r>
            <a:r>
              <a:rPr lang="ru-RU" sz="2800" dirty="0">
                <a:solidFill>
                  <a:srgbClr val="00B0F0"/>
                </a:solidFill>
              </a:rPr>
              <a:t> </a:t>
            </a:r>
            <a:r>
              <a:rPr lang="ru-RU" sz="2800" dirty="0" err="1">
                <a:solidFill>
                  <a:srgbClr val="00B0F0"/>
                </a:solidFill>
              </a:rPr>
              <a:t>алмашлаб</a:t>
            </a:r>
            <a:r>
              <a:rPr lang="ru-RU" sz="2800" dirty="0">
                <a:solidFill>
                  <a:srgbClr val="00B0F0"/>
                </a:solidFill>
              </a:rPr>
              <a:t> </a:t>
            </a:r>
            <a:r>
              <a:rPr lang="ru-RU" sz="2800" dirty="0" err="1">
                <a:solidFill>
                  <a:srgbClr val="00B0F0"/>
                </a:solidFill>
              </a:rPr>
              <a:t>экишнинг</a:t>
            </a:r>
            <a:r>
              <a:rPr lang="ru-RU" sz="2800" dirty="0">
                <a:solidFill>
                  <a:srgbClr val="00B0F0"/>
                </a:solidFill>
              </a:rPr>
              <a:t> </a:t>
            </a:r>
            <a:r>
              <a:rPr lang="ru-RU" sz="2800" dirty="0" err="1">
                <a:solidFill>
                  <a:srgbClr val="00B0F0"/>
                </a:solidFill>
              </a:rPr>
              <a:t>тўғрилиги</a:t>
            </a:r>
            <a:r>
              <a:rPr lang="ru-RU" sz="2800" dirty="0">
                <a:solidFill>
                  <a:srgbClr val="00B0F0"/>
                </a:solidFill>
              </a:rPr>
              <a:t> </a:t>
            </a:r>
            <a:r>
              <a:rPr lang="ru-RU" sz="2800" dirty="0" err="1">
                <a:solidFill>
                  <a:srgbClr val="00B0F0"/>
                </a:solidFill>
              </a:rPr>
              <a:t>ҳақида</a:t>
            </a:r>
            <a:r>
              <a:rPr lang="ru-RU" sz="2800" dirty="0">
                <a:solidFill>
                  <a:srgbClr val="00B0F0"/>
                </a:solidFill>
              </a:rPr>
              <a:t> </a:t>
            </a:r>
            <a:r>
              <a:rPr lang="ru-RU" sz="2800" dirty="0" err="1">
                <a:solidFill>
                  <a:srgbClr val="00B0F0"/>
                </a:solidFill>
              </a:rPr>
              <a:t>муҳокама</a:t>
            </a:r>
            <a:r>
              <a:rPr lang="ru-RU" sz="2800" dirty="0">
                <a:solidFill>
                  <a:srgbClr val="00B0F0"/>
                </a:solidFill>
              </a:rPr>
              <a:t> </a:t>
            </a:r>
            <a:r>
              <a:rPr lang="ru-RU" sz="2800" dirty="0" err="1">
                <a:solidFill>
                  <a:srgbClr val="00B0F0"/>
                </a:solidFill>
              </a:rPr>
              <a:t>қилиш</a:t>
            </a:r>
            <a:r>
              <a:rPr lang="ru-RU" sz="2800" dirty="0">
                <a:solidFill>
                  <a:srgbClr val="00B0F0"/>
                </a:solidFill>
              </a:rPr>
              <a:t> </a:t>
            </a:r>
            <a:r>
              <a:rPr lang="ru-RU" sz="2800" dirty="0" err="1">
                <a:solidFill>
                  <a:srgbClr val="00B0F0"/>
                </a:solidFill>
              </a:rPr>
              <a:t>имконини</a:t>
            </a:r>
            <a:r>
              <a:rPr lang="ru-RU" sz="2800" dirty="0">
                <a:solidFill>
                  <a:srgbClr val="00B0F0"/>
                </a:solidFill>
              </a:rPr>
              <a:t> </a:t>
            </a:r>
            <a:r>
              <a:rPr lang="ru-RU" sz="2800" dirty="0" err="1">
                <a:solidFill>
                  <a:srgbClr val="00B0F0"/>
                </a:solidFill>
              </a:rPr>
              <a:t>беради</a:t>
            </a:r>
            <a:r>
              <a:rPr lang="ru-RU" sz="2800" dirty="0">
                <a:solidFill>
                  <a:srgbClr val="00B0F0"/>
                </a:solidFill>
              </a:rPr>
              <a:t>. </a:t>
            </a:r>
            <a:r>
              <a:rPr lang="ru-RU" sz="2800" dirty="0" err="1">
                <a:solidFill>
                  <a:srgbClr val="00B0F0"/>
                </a:solidFill>
              </a:rPr>
              <a:t>Ундан</a:t>
            </a:r>
            <a:r>
              <a:rPr lang="ru-RU" sz="2800" dirty="0">
                <a:solidFill>
                  <a:srgbClr val="00B0F0"/>
                </a:solidFill>
              </a:rPr>
              <a:t> </a:t>
            </a:r>
            <a:r>
              <a:rPr lang="ru-RU" sz="2800" dirty="0" err="1">
                <a:solidFill>
                  <a:srgbClr val="00B0F0"/>
                </a:solidFill>
              </a:rPr>
              <a:t>кейин</a:t>
            </a:r>
            <a:r>
              <a:rPr lang="ru-RU" sz="2800" dirty="0">
                <a:solidFill>
                  <a:srgbClr val="00B0F0"/>
                </a:solidFill>
              </a:rPr>
              <a:t> </a:t>
            </a:r>
            <a:r>
              <a:rPr lang="ru-RU" sz="2800" dirty="0" err="1">
                <a:solidFill>
                  <a:srgbClr val="00B0F0"/>
                </a:solidFill>
              </a:rPr>
              <a:t>қишлоқ</a:t>
            </a:r>
            <a:r>
              <a:rPr lang="ru-RU" sz="2800" dirty="0">
                <a:solidFill>
                  <a:srgbClr val="00B0F0"/>
                </a:solidFill>
              </a:rPr>
              <a:t> </a:t>
            </a:r>
            <a:r>
              <a:rPr lang="ru-RU" sz="2800" dirty="0" err="1">
                <a:solidFill>
                  <a:srgbClr val="00B0F0"/>
                </a:solidFill>
              </a:rPr>
              <a:t>хўжалиги</a:t>
            </a:r>
            <a:r>
              <a:rPr lang="ru-RU" sz="2800" dirty="0">
                <a:solidFill>
                  <a:srgbClr val="00B0F0"/>
                </a:solidFill>
              </a:rPr>
              <a:t> </a:t>
            </a:r>
            <a:r>
              <a:rPr lang="ru-RU" sz="2800" dirty="0" err="1">
                <a:solidFill>
                  <a:srgbClr val="00B0F0"/>
                </a:solidFill>
              </a:rPr>
              <a:t>экинлари</a:t>
            </a:r>
            <a:r>
              <a:rPr lang="ru-RU" sz="2800" dirty="0">
                <a:solidFill>
                  <a:srgbClr val="00B0F0"/>
                </a:solidFill>
              </a:rPr>
              <a:t> </a:t>
            </a:r>
            <a:r>
              <a:rPr lang="ru-RU" sz="2800" dirty="0" err="1">
                <a:solidFill>
                  <a:srgbClr val="00B0F0"/>
                </a:solidFill>
              </a:rPr>
              <a:t>кесимида</a:t>
            </a:r>
            <a:r>
              <a:rPr lang="ru-RU" sz="2800" dirty="0">
                <a:solidFill>
                  <a:srgbClr val="00B0F0"/>
                </a:solidFill>
              </a:rPr>
              <a:t> </a:t>
            </a:r>
            <a:r>
              <a:rPr lang="ru-RU" sz="2800" smtClean="0">
                <a:solidFill>
                  <a:srgbClr val="00B0F0"/>
                </a:solidFill>
              </a:rPr>
              <a:t>ҳосилдорлик</a:t>
            </a:r>
            <a:r>
              <a:rPr lang="ru-RU" sz="2800" dirty="0" smtClean="0">
                <a:solidFill>
                  <a:srgbClr val="00B0F0"/>
                </a:solidFill>
              </a:rPr>
              <a:t> </a:t>
            </a:r>
            <a:r>
              <a:rPr lang="ru-RU" sz="2800" dirty="0" err="1">
                <a:solidFill>
                  <a:srgbClr val="00B0F0"/>
                </a:solidFill>
              </a:rPr>
              <a:t>режасининг</a:t>
            </a:r>
            <a:r>
              <a:rPr lang="ru-RU" sz="2800" dirty="0">
                <a:solidFill>
                  <a:srgbClr val="00B0F0"/>
                </a:solidFill>
              </a:rPr>
              <a:t> </a:t>
            </a:r>
            <a:r>
              <a:rPr lang="ru-RU" sz="2800" dirty="0" err="1">
                <a:solidFill>
                  <a:srgbClr val="00B0F0"/>
                </a:solidFill>
              </a:rPr>
              <a:t>бажарилиши</a:t>
            </a:r>
            <a:r>
              <a:rPr lang="ru-RU" sz="2800" dirty="0">
                <a:solidFill>
                  <a:srgbClr val="00B0F0"/>
                </a:solidFill>
              </a:rPr>
              <a:t> </a:t>
            </a:r>
            <a:r>
              <a:rPr lang="ru-RU" sz="2800" dirty="0" err="1">
                <a:solidFill>
                  <a:srgbClr val="00B0F0"/>
                </a:solidFill>
              </a:rPr>
              <a:t>текширилади</a:t>
            </a:r>
            <a:r>
              <a:rPr lang="ru-RU" sz="2800" dirty="0">
                <a:solidFill>
                  <a:srgbClr val="00B0F0"/>
                </a:solidFill>
              </a:rPr>
              <a:t>, </a:t>
            </a:r>
            <a:r>
              <a:rPr lang="ru-RU" sz="2800" dirty="0" err="1">
                <a:solidFill>
                  <a:srgbClr val="00B0F0"/>
                </a:solidFill>
              </a:rPr>
              <a:t>яъни</a:t>
            </a:r>
            <a:r>
              <a:rPr lang="ru-RU" sz="2800" dirty="0">
                <a:solidFill>
                  <a:srgbClr val="00B0F0"/>
                </a:solidFill>
              </a:rPr>
              <a:t> </a:t>
            </a:r>
            <a:r>
              <a:rPr lang="ru-RU" sz="2800" dirty="0" err="1">
                <a:solidFill>
                  <a:srgbClr val="00B0F0"/>
                </a:solidFill>
              </a:rPr>
              <a:t>битта</a:t>
            </a:r>
            <a:r>
              <a:rPr lang="ru-RU" sz="2800" dirty="0">
                <a:solidFill>
                  <a:srgbClr val="00B0F0"/>
                </a:solidFill>
              </a:rPr>
              <a:t> </a:t>
            </a:r>
            <a:r>
              <a:rPr lang="ru-RU" sz="2800" dirty="0" err="1">
                <a:solidFill>
                  <a:srgbClr val="00B0F0"/>
                </a:solidFill>
              </a:rPr>
              <a:t>гектарга</a:t>
            </a:r>
            <a:r>
              <a:rPr lang="ru-RU" sz="2800" dirty="0">
                <a:solidFill>
                  <a:srgbClr val="00B0F0"/>
                </a:solidFill>
              </a:rPr>
              <a:t> </a:t>
            </a:r>
            <a:r>
              <a:rPr lang="ru-RU" sz="2800" dirty="0" err="1">
                <a:solidFill>
                  <a:srgbClr val="00B0F0"/>
                </a:solidFill>
              </a:rPr>
              <a:t>тўғри</a:t>
            </a:r>
            <a:r>
              <a:rPr lang="ru-RU" sz="2800" dirty="0">
                <a:solidFill>
                  <a:srgbClr val="00B0F0"/>
                </a:solidFill>
              </a:rPr>
              <a:t> </a:t>
            </a:r>
            <a:r>
              <a:rPr lang="ru-RU" sz="2800" dirty="0" err="1">
                <a:solidFill>
                  <a:srgbClr val="00B0F0"/>
                </a:solidFill>
              </a:rPr>
              <a:t>келадиган</a:t>
            </a:r>
            <a:r>
              <a:rPr lang="ru-RU" sz="2800" dirty="0">
                <a:solidFill>
                  <a:srgbClr val="00B0F0"/>
                </a:solidFill>
              </a:rPr>
              <a:t> </a:t>
            </a:r>
            <a:r>
              <a:rPr lang="ru-RU" sz="2800" dirty="0" err="1">
                <a:solidFill>
                  <a:srgbClr val="00B0F0"/>
                </a:solidFill>
              </a:rPr>
              <a:t>маҳсулот</a:t>
            </a:r>
            <a:r>
              <a:rPr lang="ru-RU" sz="2800" dirty="0">
                <a:solidFill>
                  <a:srgbClr val="00B0F0"/>
                </a:solidFill>
              </a:rPr>
              <a:t> </a:t>
            </a:r>
            <a:r>
              <a:rPr lang="ru-RU" sz="2800" dirty="0" err="1">
                <a:solidFill>
                  <a:srgbClr val="00B0F0"/>
                </a:solidFill>
              </a:rPr>
              <a:t>миқдори</a:t>
            </a:r>
            <a:r>
              <a:rPr lang="ru-RU" sz="2800" dirty="0">
                <a:solidFill>
                  <a:srgbClr val="00B0F0"/>
                </a:solidFill>
              </a:rPr>
              <a:t> </a:t>
            </a:r>
            <a:r>
              <a:rPr lang="ru-RU" sz="2800" dirty="0" err="1">
                <a:solidFill>
                  <a:srgbClr val="00B0F0"/>
                </a:solidFill>
              </a:rPr>
              <a:t>кўрсаткичи</a:t>
            </a:r>
            <a:r>
              <a:rPr lang="ru-RU" sz="2800" dirty="0">
                <a:solidFill>
                  <a:srgbClr val="00B0F0"/>
                </a:solidFill>
              </a:rPr>
              <a:t>. Агротехник </a:t>
            </a:r>
            <a:r>
              <a:rPr lang="ru-RU" sz="2800" dirty="0" err="1">
                <a:solidFill>
                  <a:srgbClr val="00B0F0"/>
                </a:solidFill>
              </a:rPr>
              <a:t>чора-тадбирлар</a:t>
            </a:r>
            <a:r>
              <a:rPr lang="ru-RU" sz="2800" dirty="0">
                <a:solidFill>
                  <a:srgbClr val="00B0F0"/>
                </a:solidFill>
              </a:rPr>
              <a:t> </a:t>
            </a:r>
            <a:r>
              <a:rPr lang="ru-RU" sz="2800" dirty="0" err="1">
                <a:solidFill>
                  <a:srgbClr val="00B0F0"/>
                </a:solidFill>
              </a:rPr>
              <a:t>баҳоланади</a:t>
            </a:r>
            <a:r>
              <a:rPr lang="ru-RU" sz="2800" dirty="0">
                <a:solidFill>
                  <a:srgbClr val="00B0F0"/>
                </a:solidFill>
              </a:rPr>
              <a:t>, </a:t>
            </a:r>
            <a:r>
              <a:rPr lang="ru-RU" sz="2800" dirty="0" err="1">
                <a:solidFill>
                  <a:srgbClr val="00B0F0"/>
                </a:solidFill>
              </a:rPr>
              <a:t>яъни</a:t>
            </a:r>
            <a:r>
              <a:rPr lang="ru-RU" sz="2800" dirty="0">
                <a:solidFill>
                  <a:srgbClr val="00B0F0"/>
                </a:solidFill>
              </a:rPr>
              <a:t> </a:t>
            </a:r>
            <a:r>
              <a:rPr lang="ru-RU" sz="2800" dirty="0" err="1">
                <a:solidFill>
                  <a:srgbClr val="00B0F0"/>
                </a:solidFill>
              </a:rPr>
              <a:t>белгиланган</a:t>
            </a:r>
            <a:r>
              <a:rPr lang="ru-RU" sz="2800" dirty="0">
                <a:solidFill>
                  <a:srgbClr val="00B0F0"/>
                </a:solidFill>
              </a:rPr>
              <a:t> </a:t>
            </a:r>
            <a:r>
              <a:rPr lang="ru-RU" sz="2800" dirty="0" err="1">
                <a:solidFill>
                  <a:srgbClr val="00B0F0"/>
                </a:solidFill>
              </a:rPr>
              <a:t>муддатларда</a:t>
            </a:r>
            <a:r>
              <a:rPr lang="ru-RU" sz="2800" dirty="0">
                <a:solidFill>
                  <a:srgbClr val="00B0F0"/>
                </a:solidFill>
              </a:rPr>
              <a:t> </a:t>
            </a:r>
            <a:r>
              <a:rPr lang="ru-RU" sz="2800" dirty="0" err="1">
                <a:solidFill>
                  <a:srgbClr val="00B0F0"/>
                </a:solidFill>
              </a:rPr>
              <a:t>экиш</a:t>
            </a:r>
            <a:r>
              <a:rPr lang="ru-RU" sz="2800" dirty="0">
                <a:solidFill>
                  <a:srgbClr val="00B0F0"/>
                </a:solidFill>
              </a:rPr>
              <a:t> </a:t>
            </a:r>
            <a:r>
              <a:rPr lang="ru-RU" sz="2800" dirty="0" err="1">
                <a:solidFill>
                  <a:srgbClr val="00B0F0"/>
                </a:solidFill>
              </a:rPr>
              <a:t>ва</a:t>
            </a:r>
            <a:r>
              <a:rPr lang="ru-RU" sz="2800" dirty="0">
                <a:solidFill>
                  <a:srgbClr val="00B0F0"/>
                </a:solidFill>
              </a:rPr>
              <a:t> </a:t>
            </a:r>
            <a:r>
              <a:rPr lang="ru-RU" sz="2800" dirty="0" err="1">
                <a:solidFill>
                  <a:srgbClr val="00B0F0"/>
                </a:solidFill>
              </a:rPr>
              <a:t>йиғим-терим</a:t>
            </a:r>
            <a:r>
              <a:rPr lang="ru-RU" sz="2800" dirty="0">
                <a:solidFill>
                  <a:srgbClr val="00B0F0"/>
                </a:solidFill>
              </a:rPr>
              <a:t> </a:t>
            </a:r>
            <a:r>
              <a:rPr lang="ru-RU" sz="2800" dirty="0" err="1">
                <a:solidFill>
                  <a:srgbClr val="00B0F0"/>
                </a:solidFill>
              </a:rPr>
              <a:t>режасининг</a:t>
            </a:r>
            <a:r>
              <a:rPr lang="ru-RU" sz="2800" dirty="0">
                <a:solidFill>
                  <a:srgbClr val="00B0F0"/>
                </a:solidFill>
              </a:rPr>
              <a:t>, </a:t>
            </a:r>
            <a:r>
              <a:rPr lang="ru-RU" sz="2800" dirty="0" err="1">
                <a:solidFill>
                  <a:srgbClr val="00B0F0"/>
                </a:solidFill>
              </a:rPr>
              <a:t>ўғитлар</a:t>
            </a:r>
            <a:r>
              <a:rPr lang="ru-RU" sz="2800" dirty="0">
                <a:solidFill>
                  <a:srgbClr val="00B0F0"/>
                </a:solidFill>
              </a:rPr>
              <a:t> </a:t>
            </a:r>
            <a:r>
              <a:rPr lang="ru-RU" sz="2800" dirty="0" err="1">
                <a:solidFill>
                  <a:srgbClr val="00B0F0"/>
                </a:solidFill>
              </a:rPr>
              <a:t>бериш</a:t>
            </a:r>
            <a:r>
              <a:rPr lang="ru-RU" sz="2800" dirty="0">
                <a:solidFill>
                  <a:srgbClr val="00B0F0"/>
                </a:solidFill>
              </a:rPr>
              <a:t>, </a:t>
            </a:r>
            <a:r>
              <a:rPr lang="ru-RU" sz="2800" dirty="0" err="1">
                <a:solidFill>
                  <a:srgbClr val="00B0F0"/>
                </a:solidFill>
              </a:rPr>
              <a:t>суғориш</a:t>
            </a:r>
            <a:r>
              <a:rPr lang="ru-RU" sz="2800" dirty="0">
                <a:solidFill>
                  <a:srgbClr val="00B0F0"/>
                </a:solidFill>
              </a:rPr>
              <a:t> </a:t>
            </a:r>
            <a:r>
              <a:rPr lang="ru-RU" sz="2800" dirty="0" err="1">
                <a:solidFill>
                  <a:srgbClr val="00B0F0"/>
                </a:solidFill>
              </a:rPr>
              <a:t>ва</a:t>
            </a:r>
            <a:r>
              <a:rPr lang="ru-RU" sz="2800" dirty="0">
                <a:solidFill>
                  <a:srgbClr val="00B0F0"/>
                </a:solidFill>
              </a:rPr>
              <a:t> </a:t>
            </a:r>
            <a:r>
              <a:rPr lang="ru-RU" sz="2800" dirty="0" err="1">
                <a:solidFill>
                  <a:srgbClr val="00B0F0"/>
                </a:solidFill>
              </a:rPr>
              <a:t>бошқа</a:t>
            </a:r>
            <a:r>
              <a:rPr lang="ru-RU" sz="2800" dirty="0">
                <a:solidFill>
                  <a:srgbClr val="00B0F0"/>
                </a:solidFill>
              </a:rPr>
              <a:t> </a:t>
            </a:r>
            <a:r>
              <a:rPr lang="ru-RU" sz="2800" dirty="0" err="1">
                <a:solidFill>
                  <a:srgbClr val="00B0F0"/>
                </a:solidFill>
              </a:rPr>
              <a:t>ишлар</a:t>
            </a:r>
            <a:r>
              <a:rPr lang="ru-RU" sz="2800" dirty="0">
                <a:solidFill>
                  <a:srgbClr val="00B0F0"/>
                </a:solidFill>
              </a:rPr>
              <a:t> </a:t>
            </a:r>
            <a:r>
              <a:rPr lang="ru-RU" sz="2800" dirty="0" err="1">
                <a:solidFill>
                  <a:srgbClr val="00B0F0"/>
                </a:solidFill>
              </a:rPr>
              <a:t>режасининг</a:t>
            </a:r>
            <a:r>
              <a:rPr lang="ru-RU" sz="2800" dirty="0">
                <a:solidFill>
                  <a:srgbClr val="00B0F0"/>
                </a:solidFill>
              </a:rPr>
              <a:t> </a:t>
            </a:r>
            <a:r>
              <a:rPr lang="ru-RU" sz="2800" dirty="0" err="1">
                <a:solidFill>
                  <a:srgbClr val="00B0F0"/>
                </a:solidFill>
              </a:rPr>
              <a:t>бажарилиши</a:t>
            </a:r>
            <a:r>
              <a:rPr lang="ru-RU" sz="2800" dirty="0">
                <a:solidFill>
                  <a:srgbClr val="00B0F0"/>
                </a:solidFill>
              </a:rPr>
              <a:t>. </a:t>
            </a:r>
            <a:r>
              <a:rPr lang="ru-RU" sz="2800" dirty="0" err="1">
                <a:solidFill>
                  <a:srgbClr val="00B0F0"/>
                </a:solidFill>
              </a:rPr>
              <a:t>Барча</a:t>
            </a:r>
            <a:r>
              <a:rPr lang="ru-RU" sz="2800" dirty="0">
                <a:solidFill>
                  <a:srgbClr val="00B0F0"/>
                </a:solidFill>
              </a:rPr>
              <a:t> </a:t>
            </a:r>
            <a:r>
              <a:rPr lang="ru-RU" sz="2800" dirty="0" err="1">
                <a:solidFill>
                  <a:srgbClr val="00B0F0"/>
                </a:solidFill>
              </a:rPr>
              <a:t>ушбу</a:t>
            </a:r>
            <a:r>
              <a:rPr lang="ru-RU" sz="2800" dirty="0">
                <a:solidFill>
                  <a:srgbClr val="00B0F0"/>
                </a:solidFill>
              </a:rPr>
              <a:t> </a:t>
            </a:r>
            <a:r>
              <a:rPr lang="ru-RU" sz="2800" dirty="0" err="1">
                <a:solidFill>
                  <a:srgbClr val="00B0F0"/>
                </a:solidFill>
              </a:rPr>
              <a:t>чора-тадбирлар</a:t>
            </a:r>
            <a:r>
              <a:rPr lang="ru-RU" sz="2800" dirty="0">
                <a:solidFill>
                  <a:srgbClr val="00B0F0"/>
                </a:solidFill>
              </a:rPr>
              <a:t> </a:t>
            </a:r>
            <a:r>
              <a:rPr lang="ru-RU" sz="2800" dirty="0" err="1">
                <a:solidFill>
                  <a:srgbClr val="00B0F0"/>
                </a:solidFill>
              </a:rPr>
              <a:t>ҳосилдорликни</a:t>
            </a:r>
            <a:r>
              <a:rPr lang="ru-RU" sz="2800" dirty="0">
                <a:solidFill>
                  <a:srgbClr val="00B0F0"/>
                </a:solidFill>
              </a:rPr>
              <a:t> </a:t>
            </a:r>
            <a:r>
              <a:rPr lang="ru-RU" sz="2800" dirty="0" err="1">
                <a:solidFill>
                  <a:srgbClr val="00B0F0"/>
                </a:solidFill>
              </a:rPr>
              <a:t>ошириш</a:t>
            </a:r>
            <a:r>
              <a:rPr lang="ru-RU" sz="2800" dirty="0">
                <a:solidFill>
                  <a:srgbClr val="00B0F0"/>
                </a:solidFill>
              </a:rPr>
              <a:t> </a:t>
            </a:r>
            <a:r>
              <a:rPr lang="ru-RU" sz="2800" dirty="0" err="1">
                <a:solidFill>
                  <a:srgbClr val="00B0F0"/>
                </a:solidFill>
              </a:rPr>
              <a:t>имкониятини</a:t>
            </a:r>
            <a:r>
              <a:rPr lang="ru-RU" sz="2800" dirty="0">
                <a:solidFill>
                  <a:srgbClr val="00B0F0"/>
                </a:solidFill>
              </a:rPr>
              <a:t> </a:t>
            </a:r>
            <a:r>
              <a:rPr lang="ru-RU" sz="2800" dirty="0" err="1">
                <a:solidFill>
                  <a:srgbClr val="00B0F0"/>
                </a:solidFill>
              </a:rPr>
              <a:t>аниқлаш</a:t>
            </a:r>
            <a:r>
              <a:rPr lang="ru-RU" sz="2800" dirty="0">
                <a:solidFill>
                  <a:srgbClr val="00B0F0"/>
                </a:solidFill>
              </a:rPr>
              <a:t> </a:t>
            </a:r>
            <a:r>
              <a:rPr lang="ru-RU" sz="2800" dirty="0" err="1">
                <a:solidFill>
                  <a:srgbClr val="00B0F0"/>
                </a:solidFill>
              </a:rPr>
              <a:t>мақсадида</a:t>
            </a:r>
            <a:r>
              <a:rPr lang="ru-RU" sz="2800" dirty="0">
                <a:solidFill>
                  <a:srgbClr val="00B0F0"/>
                </a:solidFill>
              </a:rPr>
              <a:t> </a:t>
            </a:r>
            <a:r>
              <a:rPr lang="ru-RU" sz="2800" dirty="0" err="1">
                <a:solidFill>
                  <a:srgbClr val="00B0F0"/>
                </a:solidFill>
              </a:rPr>
              <a:t>амалга</a:t>
            </a:r>
            <a:r>
              <a:rPr lang="ru-RU" sz="2800" dirty="0">
                <a:solidFill>
                  <a:srgbClr val="00B0F0"/>
                </a:solidFill>
              </a:rPr>
              <a:t> </a:t>
            </a:r>
            <a:r>
              <a:rPr lang="ru-RU" sz="2800" dirty="0" err="1">
                <a:solidFill>
                  <a:srgbClr val="00B0F0"/>
                </a:solidFill>
              </a:rPr>
              <a:t>оширилади</a:t>
            </a:r>
            <a:r>
              <a:rPr lang="ru-RU" sz="2800" dirty="0">
                <a:solidFill>
                  <a:srgbClr val="00B0F0"/>
                </a:solidFill>
              </a:rPr>
              <a:t>.</a:t>
            </a:r>
          </a:p>
        </p:txBody>
      </p:sp>
    </p:spTree>
    <p:extLst>
      <p:ext uri="{BB962C8B-B14F-4D97-AF65-F5344CB8AC3E}">
        <p14:creationId xmlns:p14="http://schemas.microsoft.com/office/powerpoint/2010/main" val="2994652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Схема 9"/>
          <p:cNvGraphicFramePr/>
          <p:nvPr>
            <p:extLst>
              <p:ext uri="{D42A27DB-BD31-4B8C-83A1-F6EECF244321}">
                <p14:modId xmlns:p14="http://schemas.microsoft.com/office/powerpoint/2010/main" val="966506329"/>
              </p:ext>
            </p:extLst>
          </p:nvPr>
        </p:nvGraphicFramePr>
        <p:xfrm>
          <a:off x="979217" y="546932"/>
          <a:ext cx="10424160" cy="5614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75971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7" y="701696"/>
            <a:ext cx="10424160" cy="1384995"/>
          </a:xfrm>
          <a:prstGeom prst="rect">
            <a:avLst/>
          </a:prstGeom>
        </p:spPr>
        <p:txBody>
          <a:bodyPr wrap="square">
            <a:spAutoFit/>
          </a:bodyPr>
          <a:lstStyle/>
          <a:p>
            <a:pPr algn="ctr" hangingPunct="0"/>
            <a:r>
              <a:rPr lang="uz-Cyrl-UZ" sz="2800" dirty="0" smtClean="0">
                <a:solidFill>
                  <a:srgbClr val="FF0000"/>
                </a:solidFill>
              </a:rPr>
              <a:t>Экин </a:t>
            </a:r>
            <a:r>
              <a:rPr lang="uz-Cyrl-UZ" sz="2800" dirty="0">
                <a:solidFill>
                  <a:srgbClr val="FF0000"/>
                </a:solidFill>
              </a:rPr>
              <a:t>майдонлари ва экинларнинг ҳосилдорлиги режасини бажариш таҳлили ва улар ўзгаришининг ўсимликшуносликнинг ялпи йиғимига таъсири. </a:t>
            </a:r>
            <a:r>
              <a:rPr lang="ru-RU" sz="2800" dirty="0">
                <a:solidFill>
                  <a:srgbClr val="FF0000"/>
                </a:solidFill>
              </a:rPr>
              <a:t>(</a:t>
            </a:r>
            <a:r>
              <a:rPr lang="ru-RU" sz="2800" dirty="0" err="1">
                <a:solidFill>
                  <a:srgbClr val="FF0000"/>
                </a:solidFill>
              </a:rPr>
              <a:t>ғалла</a:t>
            </a:r>
            <a:r>
              <a:rPr lang="ru-RU" sz="2800" dirty="0">
                <a:solidFill>
                  <a:srgbClr val="FF0000"/>
                </a:solidFill>
              </a:rPr>
              <a:t>)</a:t>
            </a:r>
          </a:p>
        </p:txBody>
      </p:sp>
      <p:graphicFrame>
        <p:nvGraphicFramePr>
          <p:cNvPr id="5" name="Таблица 4"/>
          <p:cNvGraphicFramePr>
            <a:graphicFrameLocks noGrp="1"/>
          </p:cNvGraphicFramePr>
          <p:nvPr>
            <p:extLst>
              <p:ext uri="{D42A27DB-BD31-4B8C-83A1-F6EECF244321}">
                <p14:modId xmlns:p14="http://schemas.microsoft.com/office/powerpoint/2010/main" val="1853711851"/>
              </p:ext>
            </p:extLst>
          </p:nvPr>
        </p:nvGraphicFramePr>
        <p:xfrm>
          <a:off x="1039037" y="2341545"/>
          <a:ext cx="10084038" cy="4025070"/>
        </p:xfrm>
        <a:graphic>
          <a:graphicData uri="http://schemas.openxmlformats.org/drawingml/2006/table">
            <a:tbl>
              <a:tblPr>
                <a:tableStyleId>{5C22544A-7EE6-4342-B048-85BDC9FD1C3A}</a:tableStyleId>
              </a:tblPr>
              <a:tblGrid>
                <a:gridCol w="1101793"/>
                <a:gridCol w="4788677"/>
                <a:gridCol w="1074793"/>
                <a:gridCol w="1098987"/>
                <a:gridCol w="1101793"/>
                <a:gridCol w="917995"/>
              </a:tblGrid>
              <a:tr h="805014">
                <a:tc rowSpan="2">
                  <a:txBody>
                    <a:bodyPr/>
                    <a:lstStyle/>
                    <a:p>
                      <a:pPr marL="179705" algn="ctr" hangingPunct="0">
                        <a:spcAft>
                          <a:spcPts val="0"/>
                        </a:spcAft>
                      </a:pPr>
                      <a:r>
                        <a:rPr lang="ru-RU" sz="1300" dirty="0">
                          <a:effectLst/>
                        </a:rPr>
                        <a:t>№</a:t>
                      </a:r>
                      <a:endParaRPr lang="ru-RU" sz="1000" dirty="0">
                        <a:effectLst/>
                      </a:endParaRPr>
                    </a:p>
                    <a:p>
                      <a:pPr marL="179705" algn="ctr" hangingPunct="0">
                        <a:spcAft>
                          <a:spcPts val="0"/>
                        </a:spcAft>
                      </a:pPr>
                      <a:r>
                        <a:rPr lang="ru-RU" sz="1300" dirty="0">
                          <a:effectLst/>
                        </a:rPr>
                        <a:t>т/р</a:t>
                      </a:r>
                      <a:endParaRPr lang="ru-RU" sz="1000" dirty="0">
                        <a:effectLst/>
                        <a:latin typeface="Times New Roman"/>
                        <a:ea typeface="Batang"/>
                      </a:endParaRPr>
                    </a:p>
                  </a:txBody>
                  <a:tcPr marL="68580" marR="68580" marT="0" marB="0">
                    <a:solidFill>
                      <a:srgbClr val="92D050"/>
                    </a:solidFill>
                  </a:tcPr>
                </a:tc>
                <a:tc rowSpan="2">
                  <a:txBody>
                    <a:bodyPr/>
                    <a:lstStyle/>
                    <a:p>
                      <a:pPr marL="179705" algn="ctr" hangingPunct="0">
                        <a:spcAft>
                          <a:spcPts val="0"/>
                        </a:spcAft>
                      </a:pPr>
                      <a:r>
                        <a:rPr lang="ru-RU" sz="1300">
                          <a:effectLst/>
                        </a:rPr>
                        <a:t>Кўрсаткичлар</a:t>
                      </a:r>
                      <a:endParaRPr lang="ru-RU" sz="1000">
                        <a:effectLst/>
                        <a:latin typeface="Times New Roman"/>
                        <a:ea typeface="Batang"/>
                      </a:endParaRPr>
                    </a:p>
                  </a:txBody>
                  <a:tcPr marL="68580" marR="68580" marT="0" marB="0">
                    <a:solidFill>
                      <a:srgbClr val="92D050"/>
                    </a:solidFill>
                  </a:tcPr>
                </a:tc>
                <a:tc rowSpan="2">
                  <a:txBody>
                    <a:bodyPr/>
                    <a:lstStyle/>
                    <a:p>
                      <a:pPr marL="179705" algn="ctr" hangingPunct="0">
                        <a:spcAft>
                          <a:spcPts val="0"/>
                        </a:spcAft>
                      </a:pPr>
                      <a:r>
                        <a:rPr lang="ru-RU" sz="1300" dirty="0">
                          <a:effectLst/>
                        </a:rPr>
                        <a:t>Режа </a:t>
                      </a:r>
                      <a:r>
                        <a:rPr lang="ru-RU" sz="1300" dirty="0" err="1">
                          <a:effectLst/>
                        </a:rPr>
                        <a:t>бўйича</a:t>
                      </a:r>
                      <a:endParaRPr lang="ru-RU" sz="1000" dirty="0">
                        <a:effectLst/>
                        <a:latin typeface="Times New Roman"/>
                        <a:ea typeface="Batang"/>
                      </a:endParaRPr>
                    </a:p>
                  </a:txBody>
                  <a:tcPr marL="68580" marR="68580" marT="0" marB="0">
                    <a:solidFill>
                      <a:srgbClr val="92D050"/>
                    </a:solidFill>
                  </a:tcPr>
                </a:tc>
                <a:tc rowSpan="2">
                  <a:txBody>
                    <a:bodyPr/>
                    <a:lstStyle/>
                    <a:p>
                      <a:pPr marL="179705" algn="ctr" hangingPunct="0">
                        <a:spcAft>
                          <a:spcPts val="0"/>
                        </a:spcAft>
                      </a:pPr>
                      <a:r>
                        <a:rPr lang="ru-RU" sz="1300" dirty="0" err="1">
                          <a:effectLst/>
                        </a:rPr>
                        <a:t>Ҳисобот</a:t>
                      </a:r>
                      <a:r>
                        <a:rPr lang="ru-RU" sz="1300" dirty="0">
                          <a:effectLst/>
                        </a:rPr>
                        <a:t> </a:t>
                      </a:r>
                      <a:r>
                        <a:rPr lang="ru-RU" sz="1300" dirty="0" err="1">
                          <a:effectLst/>
                        </a:rPr>
                        <a:t>бўйича</a:t>
                      </a:r>
                      <a:endParaRPr lang="ru-RU" sz="1000" dirty="0">
                        <a:effectLst/>
                        <a:latin typeface="Times New Roman"/>
                        <a:ea typeface="Batang"/>
                      </a:endParaRPr>
                    </a:p>
                  </a:txBody>
                  <a:tcPr marL="68580" marR="68580" marT="0" marB="0">
                    <a:solidFill>
                      <a:srgbClr val="92D050"/>
                    </a:solidFill>
                  </a:tcPr>
                </a:tc>
                <a:tc gridSpan="2">
                  <a:txBody>
                    <a:bodyPr/>
                    <a:lstStyle/>
                    <a:p>
                      <a:pPr marL="179705" algn="ctr" hangingPunct="0">
                        <a:spcAft>
                          <a:spcPts val="0"/>
                        </a:spcAft>
                      </a:pPr>
                      <a:r>
                        <a:rPr lang="ru-RU" sz="1300">
                          <a:effectLst/>
                        </a:rPr>
                        <a:t>Фарқ</a:t>
                      </a:r>
                      <a:endParaRPr lang="ru-RU" sz="1000">
                        <a:effectLst/>
                      </a:endParaRPr>
                    </a:p>
                    <a:p>
                      <a:pPr marL="179705" algn="ctr" hangingPunct="0">
                        <a:spcAft>
                          <a:spcPts val="0"/>
                        </a:spcAft>
                      </a:pPr>
                      <a:r>
                        <a:rPr lang="ru-RU" sz="1300">
                          <a:effectLst/>
                        </a:rPr>
                        <a:t>(+,–)</a:t>
                      </a:r>
                      <a:endParaRPr lang="ru-RU" sz="1000">
                        <a:effectLst/>
                        <a:latin typeface="Times New Roman"/>
                        <a:ea typeface="Batang"/>
                      </a:endParaRPr>
                    </a:p>
                  </a:txBody>
                  <a:tcPr marL="68580" marR="68580" marT="0" marB="0">
                    <a:solidFill>
                      <a:srgbClr val="92D050"/>
                    </a:solidFill>
                  </a:tcPr>
                </a:tc>
                <a:tc hMerge="1">
                  <a:txBody>
                    <a:bodyPr/>
                    <a:lstStyle/>
                    <a:p>
                      <a:endParaRPr lang="ru-RU"/>
                    </a:p>
                  </a:txBody>
                  <a:tcPr/>
                </a:tc>
              </a:tr>
              <a:tr h="805014">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179705" algn="ctr" hangingPunct="0">
                        <a:spcAft>
                          <a:spcPts val="0"/>
                        </a:spcAft>
                      </a:pPr>
                      <a:r>
                        <a:rPr lang="ru-RU" sz="1300">
                          <a:effectLst/>
                        </a:rPr>
                        <a:t>Мутлақ</a:t>
                      </a:r>
                      <a:endParaRPr lang="ru-RU" sz="1000">
                        <a:effectLst/>
                        <a:latin typeface="Times New Roman"/>
                        <a:ea typeface="Batang"/>
                      </a:endParaRPr>
                    </a:p>
                  </a:txBody>
                  <a:tcPr marL="68580" marR="68580" marT="0" marB="0">
                    <a:solidFill>
                      <a:srgbClr val="92D050"/>
                    </a:solidFill>
                  </a:tcPr>
                </a:tc>
                <a:tc>
                  <a:txBody>
                    <a:bodyPr/>
                    <a:lstStyle/>
                    <a:p>
                      <a:pPr marL="179705" algn="ctr" hangingPunct="0">
                        <a:spcAft>
                          <a:spcPts val="0"/>
                        </a:spcAft>
                      </a:pPr>
                      <a:r>
                        <a:rPr lang="ru-RU" sz="1300">
                          <a:effectLst/>
                        </a:rPr>
                        <a:t>%да</a:t>
                      </a:r>
                      <a:endParaRPr lang="ru-RU" sz="1000">
                        <a:effectLst/>
                        <a:latin typeface="Times New Roman"/>
                        <a:ea typeface="Batang"/>
                      </a:endParaRPr>
                    </a:p>
                  </a:txBody>
                  <a:tcPr marL="68580" marR="68580" marT="0" marB="0">
                    <a:solidFill>
                      <a:srgbClr val="92D050"/>
                    </a:solidFill>
                  </a:tcPr>
                </a:tc>
              </a:tr>
              <a:tr h="805014">
                <a:tc>
                  <a:txBody>
                    <a:bodyPr/>
                    <a:lstStyle/>
                    <a:p>
                      <a:pPr marL="179705" algn="l" hangingPunct="0">
                        <a:spcAft>
                          <a:spcPts val="0"/>
                        </a:spcAft>
                      </a:pPr>
                      <a:r>
                        <a:rPr lang="ru-RU" sz="1300" dirty="0">
                          <a:effectLst/>
                        </a:rPr>
                        <a:t>1</a:t>
                      </a:r>
                      <a:endParaRPr lang="ru-RU" sz="1000" dirty="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dirty="0" err="1">
                          <a:effectLst/>
                        </a:rPr>
                        <a:t>Ялпи</a:t>
                      </a:r>
                      <a:r>
                        <a:rPr lang="ru-RU" sz="1300" dirty="0">
                          <a:effectLst/>
                        </a:rPr>
                        <a:t> </a:t>
                      </a:r>
                      <a:r>
                        <a:rPr lang="ru-RU" sz="1300" dirty="0" err="1">
                          <a:effectLst/>
                        </a:rPr>
                        <a:t>йиғим</a:t>
                      </a:r>
                      <a:r>
                        <a:rPr lang="ru-RU" sz="1300" dirty="0">
                          <a:effectLst/>
                        </a:rPr>
                        <a:t> (цент) (2-қатор х 3-қатор)</a:t>
                      </a:r>
                      <a:endParaRPr lang="ru-RU" sz="1000" dirty="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9660</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10586</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+926</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+9,5</a:t>
                      </a:r>
                      <a:endParaRPr lang="ru-RU" sz="1000">
                        <a:effectLst/>
                        <a:latin typeface="Times New Roman"/>
                        <a:ea typeface="Batang"/>
                      </a:endParaRPr>
                    </a:p>
                  </a:txBody>
                  <a:tcPr marL="68580" marR="68580" marT="0" marB="0">
                    <a:solidFill>
                      <a:srgbClr val="92D050"/>
                    </a:solidFill>
                  </a:tcPr>
                </a:tc>
              </a:tr>
              <a:tr h="805014">
                <a:tc>
                  <a:txBody>
                    <a:bodyPr/>
                    <a:lstStyle/>
                    <a:p>
                      <a:pPr marL="179705" algn="l" hangingPunct="0">
                        <a:spcAft>
                          <a:spcPts val="0"/>
                        </a:spcAft>
                      </a:pPr>
                      <a:r>
                        <a:rPr lang="ru-RU" sz="1300">
                          <a:effectLst/>
                        </a:rPr>
                        <a:t>2</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Экин майдони (га)</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46</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485</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+25</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+5,4</a:t>
                      </a:r>
                      <a:endParaRPr lang="ru-RU" sz="1000">
                        <a:effectLst/>
                        <a:latin typeface="Times New Roman"/>
                        <a:ea typeface="Batang"/>
                      </a:endParaRPr>
                    </a:p>
                  </a:txBody>
                  <a:tcPr marL="68580" marR="68580" marT="0" marB="0">
                    <a:solidFill>
                      <a:srgbClr val="92D050"/>
                    </a:solidFill>
                  </a:tcPr>
                </a:tc>
              </a:tr>
              <a:tr h="805014">
                <a:tc>
                  <a:txBody>
                    <a:bodyPr/>
                    <a:lstStyle/>
                    <a:p>
                      <a:pPr marL="179705" algn="l" hangingPunct="0">
                        <a:spcAft>
                          <a:spcPts val="0"/>
                        </a:spcAft>
                      </a:pPr>
                      <a:r>
                        <a:rPr lang="ru-RU" sz="1300">
                          <a:effectLst/>
                        </a:rPr>
                        <a:t>3</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1 га.дан ҳосилдорлик 3,1</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21</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21,83</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a:effectLst/>
                        </a:rPr>
                        <a:t>+0,83</a:t>
                      </a:r>
                      <a:endParaRPr lang="ru-RU" sz="1000">
                        <a:effectLst/>
                        <a:latin typeface="Times New Roman"/>
                        <a:ea typeface="Batang"/>
                      </a:endParaRPr>
                    </a:p>
                  </a:txBody>
                  <a:tcPr marL="68580" marR="68580" marT="0" marB="0">
                    <a:solidFill>
                      <a:srgbClr val="92D050"/>
                    </a:solidFill>
                  </a:tcPr>
                </a:tc>
                <a:tc>
                  <a:txBody>
                    <a:bodyPr/>
                    <a:lstStyle/>
                    <a:p>
                      <a:pPr marL="179705" algn="l" hangingPunct="0">
                        <a:spcAft>
                          <a:spcPts val="0"/>
                        </a:spcAft>
                      </a:pPr>
                      <a:r>
                        <a:rPr lang="ru-RU" sz="1300" dirty="0">
                          <a:effectLst/>
                        </a:rPr>
                        <a:t>+4</a:t>
                      </a:r>
                      <a:endParaRPr lang="ru-RU" sz="1000" dirty="0">
                        <a:effectLst/>
                        <a:latin typeface="Times New Roman"/>
                        <a:ea typeface="Batang"/>
                      </a:endParaRPr>
                    </a:p>
                  </a:txBody>
                  <a:tcPr marL="68580" marR="68580" marT="0" marB="0">
                    <a:solidFill>
                      <a:srgbClr val="92D050"/>
                    </a:solidFill>
                  </a:tcPr>
                </a:tc>
              </a:tr>
            </a:tbl>
          </a:graphicData>
        </a:graphic>
      </p:graphicFrame>
    </p:spTree>
    <p:extLst>
      <p:ext uri="{BB962C8B-B14F-4D97-AF65-F5344CB8AC3E}">
        <p14:creationId xmlns:p14="http://schemas.microsoft.com/office/powerpoint/2010/main" val="2342108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567812362"/>
              </p:ext>
            </p:extLst>
          </p:nvPr>
        </p:nvGraphicFramePr>
        <p:xfrm>
          <a:off x="320207" y="792704"/>
          <a:ext cx="11379200" cy="5481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3258846707"/>
              </p:ext>
            </p:extLst>
          </p:nvPr>
        </p:nvGraphicFramePr>
        <p:xfrm>
          <a:off x="1189575" y="474358"/>
          <a:ext cx="10213144" cy="5755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1242884140"/>
              </p:ext>
            </p:extLst>
          </p:nvPr>
        </p:nvGraphicFramePr>
        <p:xfrm>
          <a:off x="609600" y="783770"/>
          <a:ext cx="10653486" cy="4941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Содержимое 10" descr="36963.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5214938"/>
            <a:ext cx="17145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1046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083982787"/>
              </p:ext>
            </p:extLst>
          </p:nvPr>
        </p:nvGraphicFramePr>
        <p:xfrm>
          <a:off x="0" y="341832"/>
          <a:ext cx="11509829" cy="6516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861476669"/>
              </p:ext>
            </p:extLst>
          </p:nvPr>
        </p:nvGraphicFramePr>
        <p:xfrm>
          <a:off x="365760" y="427290"/>
          <a:ext cx="11465169" cy="6101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43314465"/>
              </p:ext>
            </p:extLst>
          </p:nvPr>
        </p:nvGraphicFramePr>
        <p:xfrm>
          <a:off x="645929" y="359864"/>
          <a:ext cx="11207088" cy="6247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3668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7" y="539325"/>
            <a:ext cx="10424160" cy="5693866"/>
          </a:xfrm>
          <a:prstGeom prst="rect">
            <a:avLst/>
          </a:prstGeom>
        </p:spPr>
        <p:txBody>
          <a:bodyPr wrap="square">
            <a:spAutoFit/>
          </a:bodyPr>
          <a:lstStyle/>
          <a:p>
            <a:pPr algn="just"/>
            <a:r>
              <a:rPr lang="ru-RU" sz="2500" dirty="0" smtClean="0">
                <a:solidFill>
                  <a:srgbClr val="7030A0"/>
                </a:solidFill>
              </a:rPr>
              <a:t>     </a:t>
            </a:r>
            <a:r>
              <a:rPr lang="uz-Cyrl-UZ" sz="2800" dirty="0">
                <a:solidFill>
                  <a:srgbClr val="7030A0"/>
                </a:solidFill>
              </a:rPr>
              <a:t>Масалан, кузги буғдой ҳосили йиғиштириб ва тозалаб олингандан кейин 5000 ц дон, 3000ц чиқити ва 40000 ц сомон олинади. Ушбу ҳосилни етиштириш ва хирмонда тозалаш учун 2550000 сўм сарфланган. Сомоннинг меъёрий харажатлар қиймати 50000 сўмни ташкил этади. 1ц сомоннинг таннархи эса – (50000/40000) 1.25 сўмни ташкил этди. У ҳолда </a:t>
            </a:r>
            <a:r>
              <a:rPr lang="ru-RU" sz="2800" dirty="0">
                <a:solidFill>
                  <a:srgbClr val="7030A0"/>
                </a:solidFill>
              </a:rPr>
              <a:t>дон </a:t>
            </a:r>
            <a:r>
              <a:rPr lang="ru-RU" sz="2800" dirty="0" err="1">
                <a:solidFill>
                  <a:srgbClr val="7030A0"/>
                </a:solidFill>
              </a:rPr>
              <a:t>ва</a:t>
            </a:r>
            <a:r>
              <a:rPr lang="ru-RU" sz="2800" dirty="0">
                <a:solidFill>
                  <a:srgbClr val="7030A0"/>
                </a:solidFill>
              </a:rPr>
              <a:t> дон </a:t>
            </a:r>
            <a:r>
              <a:rPr lang="ru-RU" sz="2800" dirty="0" err="1">
                <a:solidFill>
                  <a:srgbClr val="7030A0"/>
                </a:solidFill>
              </a:rPr>
              <a:t>чиқитига</a:t>
            </a:r>
            <a:r>
              <a:rPr lang="ru-RU" sz="2800" dirty="0">
                <a:solidFill>
                  <a:srgbClr val="7030A0"/>
                </a:solidFill>
              </a:rPr>
              <a:t> </a:t>
            </a:r>
            <a:r>
              <a:rPr lang="ru-RU" sz="2800" dirty="0" err="1">
                <a:solidFill>
                  <a:srgbClr val="7030A0"/>
                </a:solidFill>
              </a:rPr>
              <a:t>тегишли</a:t>
            </a:r>
            <a:r>
              <a:rPr lang="ru-RU" sz="2800" dirty="0">
                <a:solidFill>
                  <a:srgbClr val="7030A0"/>
                </a:solidFill>
              </a:rPr>
              <a:t> </a:t>
            </a:r>
            <a:r>
              <a:rPr lang="ru-RU" sz="2800" dirty="0" err="1">
                <a:solidFill>
                  <a:srgbClr val="7030A0"/>
                </a:solidFill>
              </a:rPr>
              <a:t>харажатлар</a:t>
            </a:r>
            <a:r>
              <a:rPr lang="ru-RU" sz="2800" dirty="0">
                <a:solidFill>
                  <a:srgbClr val="7030A0"/>
                </a:solidFill>
              </a:rPr>
              <a:t> (255000-50000) 250000 </a:t>
            </a:r>
            <a:r>
              <a:rPr lang="ru-RU" sz="2800" dirty="0" err="1">
                <a:solidFill>
                  <a:srgbClr val="7030A0"/>
                </a:solidFill>
              </a:rPr>
              <a:t>сўмга</a:t>
            </a:r>
            <a:r>
              <a:rPr lang="ru-RU" sz="2800" dirty="0">
                <a:solidFill>
                  <a:srgbClr val="7030A0"/>
                </a:solidFill>
              </a:rPr>
              <a:t> </a:t>
            </a:r>
            <a:r>
              <a:rPr lang="ru-RU" sz="2800" dirty="0" err="1">
                <a:solidFill>
                  <a:srgbClr val="7030A0"/>
                </a:solidFill>
              </a:rPr>
              <a:t>тенг</a:t>
            </a:r>
            <a:r>
              <a:rPr lang="ru-RU" sz="2800" dirty="0">
                <a:solidFill>
                  <a:srgbClr val="7030A0"/>
                </a:solidFill>
              </a:rPr>
              <a:t>.</a:t>
            </a:r>
          </a:p>
          <a:p>
            <a:pPr algn="just"/>
            <a:r>
              <a:rPr lang="uz-Cyrl-UZ" sz="2800" dirty="0" smtClean="0">
                <a:solidFill>
                  <a:srgbClr val="7030A0"/>
                </a:solidFill>
              </a:rPr>
              <a:t>     Дон </a:t>
            </a:r>
            <a:r>
              <a:rPr lang="uz-Cyrl-UZ" sz="2800" dirty="0">
                <a:solidFill>
                  <a:srgbClr val="7030A0"/>
                </a:solidFill>
              </a:rPr>
              <a:t>чиқити (чори) нинг таркибидан 50 фоиздан бўлганлиги уни донга айлантирилганда (3000*50/100) 1500 ц жами шартли дон миқдори эса 51500 </a:t>
            </a:r>
            <a:r>
              <a:rPr lang="uz-Cyrl-UZ" sz="2800" dirty="0" smtClean="0">
                <a:solidFill>
                  <a:srgbClr val="7030A0"/>
                </a:solidFill>
              </a:rPr>
              <a:t>ц га </a:t>
            </a:r>
            <a:r>
              <a:rPr lang="uz-Cyrl-UZ" sz="2800" dirty="0">
                <a:solidFill>
                  <a:srgbClr val="7030A0"/>
                </a:solidFill>
              </a:rPr>
              <a:t>тенг. </a:t>
            </a:r>
            <a:endParaRPr lang="ru-RU" sz="2800" dirty="0">
              <a:solidFill>
                <a:srgbClr val="7030A0"/>
              </a:solidFill>
            </a:endParaRPr>
          </a:p>
          <a:p>
            <a:pPr algn="just"/>
            <a:r>
              <a:rPr lang="uz-Cyrl-UZ" sz="2800" dirty="0" smtClean="0">
                <a:solidFill>
                  <a:srgbClr val="7030A0"/>
                </a:solidFill>
              </a:rPr>
              <a:t>    1ц </a:t>
            </a:r>
            <a:r>
              <a:rPr lang="uz-Cyrl-UZ" sz="2800" dirty="0">
                <a:solidFill>
                  <a:srgbClr val="7030A0"/>
                </a:solidFill>
              </a:rPr>
              <a:t>доннинг таннархи 40 сўм 54 тийинни, 1ц чорининг таннархи эса 20 сўм 27 тийинни ташкил этди.</a:t>
            </a:r>
            <a:endParaRPr lang="ru-RU" sz="2800" dirty="0">
              <a:solidFill>
                <a:srgbClr val="7030A0"/>
              </a:solidFill>
            </a:endParaRPr>
          </a:p>
        </p:txBody>
      </p:sp>
    </p:spTree>
    <p:extLst>
      <p:ext uri="{BB962C8B-B14F-4D97-AF65-F5344CB8AC3E}">
        <p14:creationId xmlns:p14="http://schemas.microsoft.com/office/powerpoint/2010/main" val="4024350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010105977"/>
              </p:ext>
            </p:extLst>
          </p:nvPr>
        </p:nvGraphicFramePr>
        <p:xfrm>
          <a:off x="1039037" y="539325"/>
          <a:ext cx="10424160" cy="61247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0202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663355420"/>
              </p:ext>
            </p:extLst>
          </p:nvPr>
        </p:nvGraphicFramePr>
        <p:xfrm>
          <a:off x="682171" y="492368"/>
          <a:ext cx="10900229" cy="5655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955933" y="645735"/>
            <a:ext cx="10711543"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sz="2800" dirty="0" smtClean="0"/>
              <a:t>      </a:t>
            </a:r>
            <a:r>
              <a:rPr lang="uz-Cyrl-UZ" sz="3000" dirty="0" smtClean="0">
                <a:solidFill>
                  <a:srgbClr val="7030A0"/>
                </a:solidFill>
              </a:rPr>
              <a:t>Тола </a:t>
            </a:r>
            <a:r>
              <a:rPr lang="uz-Cyrl-UZ" sz="3000" dirty="0">
                <a:solidFill>
                  <a:srgbClr val="7030A0"/>
                </a:solidFill>
              </a:rPr>
              <a:t>берувчи зиғир маҳсулотининг таннархини ҳисоблашда ўстириш ва йиғиштиришга оид ишлаб чиқариш харажатлари уруғ ва тола миқдорига уларнинг харид баҳоларидаги қийматига мутаносиб ўтказилади.</a:t>
            </a:r>
            <a:endParaRPr lang="ru-RU" sz="3000" dirty="0">
              <a:solidFill>
                <a:srgbClr val="7030A0"/>
              </a:solidFill>
            </a:endParaRPr>
          </a:p>
          <a:p>
            <a:pPr algn="just"/>
            <a:r>
              <a:rPr lang="uz-Cyrl-UZ" sz="3000" dirty="0" smtClean="0">
                <a:solidFill>
                  <a:srgbClr val="7030A0"/>
                </a:solidFill>
              </a:rPr>
              <a:t>      Ивиган </a:t>
            </a:r>
            <a:r>
              <a:rPr lang="uz-Cyrl-UZ" sz="3000" dirty="0">
                <a:solidFill>
                  <a:srgbClr val="7030A0"/>
                </a:solidFill>
              </a:rPr>
              <a:t>зиғир поясининг таннархи похол қиймати ва ёйиш, ағдариш ва ивигвн пояни кўтариб олиш харажатларини қамраб олади.</a:t>
            </a:r>
            <a:endParaRPr lang="ru-RU" sz="3000" dirty="0">
              <a:solidFill>
                <a:srgbClr val="7030A0"/>
              </a:solidFill>
            </a:endParaRPr>
          </a:p>
          <a:p>
            <a:pPr algn="just"/>
            <a:r>
              <a:rPr lang="uz-Cyrl-UZ" sz="3000" dirty="0" smtClean="0">
                <a:solidFill>
                  <a:srgbClr val="7030A0"/>
                </a:solidFill>
              </a:rPr>
              <a:t>      Бошқа </a:t>
            </a:r>
            <a:r>
              <a:rPr lang="uz-Cyrl-UZ" sz="3000" dirty="0">
                <a:solidFill>
                  <a:srgbClr val="7030A0"/>
                </a:solidFill>
              </a:rPr>
              <a:t>йигириладиган экинлар таннархи тола берувчи зиғир маҳсулоти сингари ҳисобланади.</a:t>
            </a:r>
            <a:endParaRPr lang="ru-RU" sz="3000" dirty="0">
              <a:solidFill>
                <a:srgbClr val="7030A0"/>
              </a:solidFill>
            </a:endParaRPr>
          </a:p>
          <a:p>
            <a:pPr algn="just"/>
            <a:r>
              <a:rPr lang="uz-Cyrl-UZ" sz="3000" dirty="0" smtClean="0">
                <a:solidFill>
                  <a:srgbClr val="7030A0"/>
                </a:solidFill>
              </a:rPr>
              <a:t>     1ц </a:t>
            </a:r>
            <a:r>
              <a:rPr lang="uz-Cyrl-UZ" sz="3000" dirty="0">
                <a:solidFill>
                  <a:srgbClr val="7030A0"/>
                </a:solidFill>
              </a:rPr>
              <a:t>лавлаги илдиз мевасининг ишлаб чиқариш таннархи уларни қанд лавлагининг физик массасига бўлиб аниқланади.</a:t>
            </a:r>
            <a:endParaRPr lang="ru-RU" sz="3000" dirty="0">
              <a:solidFill>
                <a:srgbClr val="7030A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485507944"/>
              </p:ext>
            </p:extLst>
          </p:nvPr>
        </p:nvGraphicFramePr>
        <p:xfrm>
          <a:off x="1045029" y="435429"/>
          <a:ext cx="10392228" cy="5573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955933" y="414904"/>
            <a:ext cx="10711543"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sz="2600" dirty="0" smtClean="0">
                <a:solidFill>
                  <a:srgbClr val="7030A0"/>
                </a:solidFill>
              </a:rPr>
              <a:t>      </a:t>
            </a:r>
            <a:r>
              <a:rPr lang="uz-Cyrl-UZ" sz="2600" dirty="0">
                <a:solidFill>
                  <a:srgbClr val="7030A0"/>
                </a:solidFill>
              </a:rPr>
              <a:t>Булардан ташқари, далада ўстириладиган доривор ўсимликлар айрим турлари маҳсулоти 1ц нинг таннархи мазкур маҳсулот турига ўтказилган умумий харажатлар суммасини унинг умумий массасига реализация баҳоси бўйича қийматига мутаносиб аниқланганлигини ҳам текшириб чиқиш аудиторлик хулосасини ишончлилигини таъминлайди.</a:t>
            </a:r>
            <a:endParaRPr lang="ru-RU" sz="2600" dirty="0">
              <a:solidFill>
                <a:srgbClr val="7030A0"/>
              </a:solidFill>
            </a:endParaRPr>
          </a:p>
          <a:p>
            <a:pPr algn="just"/>
            <a:r>
              <a:rPr lang="uz-Cyrl-UZ" sz="2600" dirty="0" smtClean="0">
                <a:solidFill>
                  <a:srgbClr val="7030A0"/>
                </a:solidFill>
              </a:rPr>
              <a:t>     Ўтсимон </a:t>
            </a:r>
            <a:r>
              <a:rPr lang="uz-Cyrl-UZ" sz="2600" dirty="0">
                <a:solidFill>
                  <a:srgbClr val="7030A0"/>
                </a:solidFill>
              </a:rPr>
              <a:t>бир йиллик ва икки йиллик ҳамда эфир мойли экинлар маҳсулотининг таннархи барча харажатларни уларнинг реализация баҳосидаги қийматига мутаносиб тақсимлаб аниқланади. Бунда тўлиқ пишгунча ўстириш ва йиғиштириш харажатлари уруғлар таннархига киритилади. Арпабодиён ва оқ зтрадан думбиллик вақтида фойдаланганилда барча харажатлар эфир-мой хом ашёси таннархига ўтказилади.</a:t>
            </a:r>
            <a:endParaRPr lang="ru-RU" sz="2600" dirty="0">
              <a:solidFill>
                <a:srgbClr val="7030A0"/>
              </a:solidFill>
            </a:endParaRPr>
          </a:p>
          <a:p>
            <a:pPr algn="just"/>
            <a:r>
              <a:rPr lang="uz-Cyrl-UZ" sz="2600" dirty="0" smtClean="0">
                <a:solidFill>
                  <a:srgbClr val="7030A0"/>
                </a:solidFill>
              </a:rPr>
              <a:t>     Ўтсимон </a:t>
            </a:r>
            <a:r>
              <a:rPr lang="uz-Cyrl-UZ" sz="2600" dirty="0">
                <a:solidFill>
                  <a:srgbClr val="7030A0"/>
                </a:solidFill>
              </a:rPr>
              <a:t>кўп йиллик эфир-мой бўйича экиш харажатлари ҳар йили олинадиган маҳсулот миқдорига мутаносиб тақсимланади.</a:t>
            </a:r>
            <a:endParaRPr lang="ru-RU" sz="2600" dirty="0">
              <a:solidFill>
                <a:srgbClr val="7030A0"/>
              </a:solidFill>
            </a:endParaRPr>
          </a:p>
        </p:txBody>
      </p:sp>
    </p:spTree>
    <p:extLst>
      <p:ext uri="{BB962C8B-B14F-4D97-AF65-F5344CB8AC3E}">
        <p14:creationId xmlns:p14="http://schemas.microsoft.com/office/powerpoint/2010/main" val="1774677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344069268"/>
              </p:ext>
            </p:extLst>
          </p:nvPr>
        </p:nvGraphicFramePr>
        <p:xfrm>
          <a:off x="955933" y="645738"/>
          <a:ext cx="10711543" cy="5632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34720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955933" y="538015"/>
            <a:ext cx="10711543" cy="58477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sz="2200" dirty="0" smtClean="0">
                <a:solidFill>
                  <a:srgbClr val="7030A0"/>
                </a:solidFill>
              </a:rPr>
              <a:t>      </a:t>
            </a:r>
            <a:r>
              <a:rPr lang="uz-Cyrl-UZ" sz="2200" dirty="0">
                <a:solidFill>
                  <a:srgbClr val="7030A0"/>
                </a:solidFill>
              </a:rPr>
              <a:t>Сабзавот ва полиз экинлари 1 ц уруғнинг таннархи ўстириш, йиғиштириш, қуритиш ва навларга ажратиш сарфларини тақсимлаб, бунда қўшимча маҳсулот массасига ўтказилган харажатлари истисно қилиб аниқланади.</a:t>
            </a:r>
            <a:endParaRPr lang="ru-RU" sz="2200" dirty="0">
              <a:solidFill>
                <a:srgbClr val="7030A0"/>
              </a:solidFill>
            </a:endParaRPr>
          </a:p>
          <a:p>
            <a:pPr algn="just"/>
            <a:r>
              <a:rPr lang="uz-Cyrl-UZ" sz="2200" dirty="0">
                <a:solidFill>
                  <a:srgbClr val="7030A0"/>
                </a:solidFill>
              </a:rPr>
              <a:t>Озуқа илдиз мевалар ва полиз экинлари ҳайвонларга озиқа сифатида берилган қанд лавлаги, уларнинг тугунаклари таннархи юқорида сабзавот экинлари, қанд лавлаги ва полиз экинлари таннархини ҳисоблашда баён этилган тартибда аниқланади.</a:t>
            </a:r>
            <a:endParaRPr lang="ru-RU" sz="2200" dirty="0">
              <a:solidFill>
                <a:srgbClr val="7030A0"/>
              </a:solidFill>
            </a:endParaRPr>
          </a:p>
          <a:p>
            <a:pPr algn="just"/>
            <a:r>
              <a:rPr lang="uz-Cyrl-UZ" sz="2200" dirty="0" smtClean="0">
                <a:solidFill>
                  <a:srgbClr val="7030A0"/>
                </a:solidFill>
              </a:rPr>
              <a:t>     Озуқа </a:t>
            </a:r>
            <a:r>
              <a:rPr lang="uz-Cyrl-UZ" sz="2200" dirty="0">
                <a:solidFill>
                  <a:srgbClr val="7030A0"/>
                </a:solidFill>
              </a:rPr>
              <a:t>экинларини ўстириш ва йиғиштириш харажатлари улар маҳсулотининг таннархини ташкил қилади.</a:t>
            </a:r>
            <a:endParaRPr lang="ru-RU" sz="2200" dirty="0">
              <a:solidFill>
                <a:srgbClr val="7030A0"/>
              </a:solidFill>
            </a:endParaRPr>
          </a:p>
          <a:p>
            <a:pPr algn="just"/>
            <a:r>
              <a:rPr lang="uz-Cyrl-UZ" sz="2200" dirty="0" smtClean="0">
                <a:solidFill>
                  <a:srgbClr val="7030A0"/>
                </a:solidFill>
              </a:rPr>
              <a:t>     Бутун </a:t>
            </a:r>
            <a:r>
              <a:rPr lang="uz-Cyrl-UZ" sz="2200" dirty="0">
                <a:solidFill>
                  <a:srgbClr val="7030A0"/>
                </a:solidFill>
              </a:rPr>
              <a:t>турдаги маҳсулотни олишда фойдаланиладиган сепилган ўт, яхшиланган ва табиий пичанзор ҳамда маданий ўтлоқлар харажатлари тўлиқ тарзда маҳсулот таннархига киритилади. Сепилган ўтлар, яхшиланган пичанзорлар, яхшиланган ва маданий ўтлоқлар ҳамда бошқа табиий ер-сувларидан бир неча маҳсулот турини олишда фойдаланилганда экинни етиштиришга қилинган харажатлар экинларга 1 га ердан озиқа бирлигига кўра ҳисобланадиган маҳсулот ҳосилига мутаносиб тақсимланадиган харажатлар йиғиндисидан таркиб топади.</a:t>
            </a:r>
            <a:endParaRPr lang="ru-RU" sz="2200" dirty="0">
              <a:solidFill>
                <a:srgbClr val="7030A0"/>
              </a:solidFill>
            </a:endParaRPr>
          </a:p>
        </p:txBody>
      </p:sp>
    </p:spTree>
    <p:extLst>
      <p:ext uri="{BB962C8B-B14F-4D97-AF65-F5344CB8AC3E}">
        <p14:creationId xmlns:p14="http://schemas.microsoft.com/office/powerpoint/2010/main" val="1987850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714203334"/>
              </p:ext>
            </p:extLst>
          </p:nvPr>
        </p:nvGraphicFramePr>
        <p:xfrm>
          <a:off x="955933" y="598206"/>
          <a:ext cx="10711543" cy="5648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98798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955933" y="430295"/>
            <a:ext cx="10711543" cy="60631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sz="2400" dirty="0" smtClean="0">
                <a:solidFill>
                  <a:srgbClr val="7030A0"/>
                </a:solidFill>
              </a:rPr>
              <a:t>     </a:t>
            </a:r>
            <a:r>
              <a:rPr lang="uz-Cyrl-UZ" sz="2600" dirty="0">
                <a:solidFill>
                  <a:srgbClr val="7030A0"/>
                </a:solidFill>
              </a:rPr>
              <a:t>1 ц тайёр силос, сенаж таннархи кўк массани етиштириш, уни франко-хандаққа ташиб келиш сарфлари ва силос бостириш, сенаж тайёрлаш, хандақларни тозалаш. Силос ва сенаж массасини жойлаш ҳамда шаббалаш, сомонни юклаш ва ташиш, хандақларни плёнка ва сомон билан ёпиш харажатлари йиғиндисидан аниқланади. Силос бостиришда ишлатиладиган бошқа компонентарлар силос, сенаж ишлаб чиқаришнинг умумий сарфларига белгиланган тартибда ҳисобланадиган қиймати бўйича киритилади.</a:t>
            </a:r>
            <a:endParaRPr lang="ru-RU" sz="2600" dirty="0">
              <a:solidFill>
                <a:srgbClr val="7030A0"/>
              </a:solidFill>
            </a:endParaRPr>
          </a:p>
          <a:p>
            <a:pPr algn="just"/>
            <a:r>
              <a:rPr lang="uz-Cyrl-UZ" sz="2600" dirty="0" smtClean="0">
                <a:solidFill>
                  <a:srgbClr val="7030A0"/>
                </a:solidFill>
              </a:rPr>
              <a:t>       Кўп </a:t>
            </a:r>
            <a:r>
              <a:rPr lang="uz-Cyrl-UZ" sz="2600" dirty="0">
                <a:solidFill>
                  <a:srgbClr val="7030A0"/>
                </a:solidFill>
              </a:rPr>
              <a:t>йиллик ўсимликлар ва гулчилик маҳсулотларининг таннархини ҳисоблаш. Мева берадиган ёшдаги кўп йиллик ўсимликлар таннархини ҳисоблашда жорий йилдаги умумий харажатдан қаламча, гажак, палгари, бачки, новда қиймати реализацияси баҳосида чегирилади.</a:t>
            </a:r>
            <a:endParaRPr lang="ru-RU" sz="2600" dirty="0">
              <a:solidFill>
                <a:srgbClr val="7030A0"/>
              </a:solidFill>
            </a:endParaRPr>
          </a:p>
          <a:p>
            <a:pPr algn="just"/>
            <a:r>
              <a:rPr lang="uz-Cyrl-UZ" sz="2400" dirty="0" smtClean="0">
                <a:solidFill>
                  <a:srgbClr val="7030A0"/>
                </a:solidFill>
              </a:rPr>
              <a:t>    </a:t>
            </a:r>
            <a:endParaRPr lang="ru-RU" sz="2200" dirty="0">
              <a:solidFill>
                <a:srgbClr val="7030A0"/>
              </a:solidFill>
            </a:endParaRPr>
          </a:p>
        </p:txBody>
      </p:sp>
    </p:spTree>
    <p:extLst>
      <p:ext uri="{BB962C8B-B14F-4D97-AF65-F5344CB8AC3E}">
        <p14:creationId xmlns:p14="http://schemas.microsoft.com/office/powerpoint/2010/main" val="2330825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955933" y="430295"/>
            <a:ext cx="10711543" cy="60631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sz="2400" dirty="0" smtClean="0">
                <a:solidFill>
                  <a:srgbClr val="7030A0"/>
                </a:solidFill>
              </a:rPr>
              <a:t>     </a:t>
            </a:r>
            <a:r>
              <a:rPr lang="uz-Cyrl-UZ" sz="2800" dirty="0">
                <a:solidFill>
                  <a:srgbClr val="7030A0"/>
                </a:solidFill>
              </a:rPr>
              <a:t>1 ц мева </a:t>
            </a:r>
            <a:r>
              <a:rPr lang="ru-RU" sz="2800" dirty="0" err="1">
                <a:solidFill>
                  <a:srgbClr val="7030A0"/>
                </a:solidFill>
              </a:rPr>
              <a:t>резавор</a:t>
            </a:r>
            <a:r>
              <a:rPr lang="uz-Cyrl-UZ" sz="2800" dirty="0">
                <a:solidFill>
                  <a:srgbClr val="7030A0"/>
                </a:solidFill>
              </a:rPr>
              <a:t>, узу</a:t>
            </a:r>
            <a:r>
              <a:rPr lang="ru-RU" sz="2800" dirty="0">
                <a:solidFill>
                  <a:srgbClr val="7030A0"/>
                </a:solidFill>
              </a:rPr>
              <a:t>м </a:t>
            </a:r>
            <a:r>
              <a:rPr lang="ru-RU" sz="2800" dirty="0" err="1">
                <a:solidFill>
                  <a:srgbClr val="7030A0"/>
                </a:solidFill>
              </a:rPr>
              <a:t>таннархи</a:t>
            </a:r>
            <a:r>
              <a:rPr lang="uz-Cyrl-UZ" sz="2800" dirty="0">
                <a:solidFill>
                  <a:srgbClr val="7030A0"/>
                </a:solidFill>
              </a:rPr>
              <a:t> харажатларининг </a:t>
            </a:r>
            <a:r>
              <a:rPr lang="ru-RU" sz="2800" dirty="0" err="1">
                <a:solidFill>
                  <a:srgbClr val="7030A0"/>
                </a:solidFill>
              </a:rPr>
              <a:t>умумий</a:t>
            </a:r>
            <a:r>
              <a:rPr lang="ru-RU" sz="2800" dirty="0">
                <a:solidFill>
                  <a:srgbClr val="7030A0"/>
                </a:solidFill>
              </a:rPr>
              <a:t> </a:t>
            </a:r>
            <a:r>
              <a:rPr lang="ru-RU" sz="2800" dirty="0" err="1">
                <a:solidFill>
                  <a:srgbClr val="7030A0"/>
                </a:solidFill>
              </a:rPr>
              <a:t>суммасини</a:t>
            </a:r>
            <a:r>
              <a:rPr lang="ru-RU" sz="2800" dirty="0">
                <a:solidFill>
                  <a:srgbClr val="7030A0"/>
                </a:solidFill>
              </a:rPr>
              <a:t> </a:t>
            </a:r>
            <a:r>
              <a:rPr lang="ru-RU" sz="2800" dirty="0" err="1">
                <a:solidFill>
                  <a:srgbClr val="7030A0"/>
                </a:solidFill>
              </a:rPr>
              <a:t>маҳсулот</a:t>
            </a:r>
            <a:r>
              <a:rPr lang="ru-RU" sz="2800" dirty="0">
                <a:solidFill>
                  <a:srgbClr val="7030A0"/>
                </a:solidFill>
              </a:rPr>
              <a:t> </a:t>
            </a:r>
            <a:r>
              <a:rPr lang="ru-RU" sz="2800" dirty="0" err="1">
                <a:solidFill>
                  <a:srgbClr val="7030A0"/>
                </a:solidFill>
              </a:rPr>
              <a:t>массасига</a:t>
            </a:r>
            <a:r>
              <a:rPr lang="ru-RU" sz="2800" dirty="0">
                <a:solidFill>
                  <a:srgbClr val="7030A0"/>
                </a:solidFill>
              </a:rPr>
              <a:t> </a:t>
            </a:r>
            <a:r>
              <a:rPr lang="ru-RU" sz="2800" dirty="0" err="1">
                <a:solidFill>
                  <a:srgbClr val="7030A0"/>
                </a:solidFill>
              </a:rPr>
              <a:t>тақсимлаб</a:t>
            </a:r>
            <a:r>
              <a:rPr lang="ru-RU" sz="2800" dirty="0">
                <a:solidFill>
                  <a:srgbClr val="7030A0"/>
                </a:solidFill>
              </a:rPr>
              <a:t> </a:t>
            </a:r>
            <a:r>
              <a:rPr lang="ru-RU" sz="2800" dirty="0" err="1">
                <a:solidFill>
                  <a:srgbClr val="7030A0"/>
                </a:solidFill>
              </a:rPr>
              <a:t>аниқланади</a:t>
            </a:r>
            <a:r>
              <a:rPr lang="ru-RU" sz="2800" dirty="0">
                <a:solidFill>
                  <a:srgbClr val="7030A0"/>
                </a:solidFill>
              </a:rPr>
              <a:t>.</a:t>
            </a:r>
          </a:p>
          <a:p>
            <a:pPr algn="just"/>
            <a:r>
              <a:rPr lang="uz-Cyrl-UZ" sz="2800" dirty="0">
                <a:solidFill>
                  <a:srgbClr val="7030A0"/>
                </a:solidFill>
              </a:rPr>
              <a:t>     Ўстирилаётган экиш материалларининг алоҳида экин гуруҳлари бўйича таннархини аниқлашда харажатларнинг ҳар бир участка бўйича умумий суммаси реализация учун ковлаб олинган ва ўстириш учун ерда қолдирилган кўчатлар сонига мутаносиб тақсимланади. Ковланган. Шу жумладан “ковлашда” бўлганларни ҳам қўшиб маҳсулотга тўғри келадиган харажатлар суммасидан 1000 дона кўчатнинг таннархи аниқланади. Ерда ўстиришга қолдирилган кўкартирилган кўчат, бир йиллик, икки йиллик кўчатлар кейинги йилга тугалланмаган ишлаб чиқариш харажатлари тарзида ўтказилади.</a:t>
            </a:r>
            <a:endParaRPr lang="ru-RU" sz="2800" dirty="0">
              <a:solidFill>
                <a:srgbClr val="7030A0"/>
              </a:solidFill>
            </a:endParaRPr>
          </a:p>
          <a:p>
            <a:pPr algn="just"/>
            <a:r>
              <a:rPr lang="uz-Cyrl-UZ" sz="2400" dirty="0" smtClean="0">
                <a:solidFill>
                  <a:srgbClr val="7030A0"/>
                </a:solidFill>
              </a:rPr>
              <a:t>    </a:t>
            </a:r>
            <a:endParaRPr lang="ru-RU" sz="2200" dirty="0">
              <a:solidFill>
                <a:srgbClr val="7030A0"/>
              </a:solidFill>
            </a:endParaRPr>
          </a:p>
        </p:txBody>
      </p:sp>
    </p:spTree>
    <p:extLst>
      <p:ext uri="{BB962C8B-B14F-4D97-AF65-F5344CB8AC3E}">
        <p14:creationId xmlns:p14="http://schemas.microsoft.com/office/powerpoint/2010/main" val="41785700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955933" y="445683"/>
            <a:ext cx="10711543" cy="60324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sz="2600" dirty="0" smtClean="0">
                <a:solidFill>
                  <a:srgbClr val="7030A0"/>
                </a:solidFill>
              </a:rPr>
              <a:t>     </a:t>
            </a:r>
            <a:r>
              <a:rPr lang="uz-Cyrl-UZ" sz="2600" dirty="0">
                <a:solidFill>
                  <a:srgbClr val="7030A0"/>
                </a:solidFill>
              </a:rPr>
              <a:t>Чорвачиликда жорий йилдаги барча харажатлар сараланган ва дағал чой барги, кофеин учун таркибий материал ва уруғ таннархини ташкил қилади. Сараланган чой барги таннархини аниқлашда харажатларнинг умумий  суммасидан дағал чой барги, кофеин учун таркибий материал ва уруғнинг харид нархларидаги баҳоси чегирилади. 1ц сараланган чойнинг таннархи шу маҳсулотга ўтказилган харажатларни сараланган чой барги массасига бўлиб аниқланади.</a:t>
            </a:r>
            <a:endParaRPr lang="ru-RU" sz="2600" dirty="0">
              <a:solidFill>
                <a:srgbClr val="7030A0"/>
              </a:solidFill>
            </a:endParaRPr>
          </a:p>
          <a:p>
            <a:pPr algn="just"/>
            <a:r>
              <a:rPr lang="uz-Cyrl-UZ" sz="2600" dirty="0" smtClean="0">
                <a:solidFill>
                  <a:srgbClr val="7030A0"/>
                </a:solidFill>
              </a:rPr>
              <a:t>      Очиқ </a:t>
            </a:r>
            <a:r>
              <a:rPr lang="uz-Cyrl-UZ" sz="2600" dirty="0">
                <a:solidFill>
                  <a:srgbClr val="7030A0"/>
                </a:solidFill>
              </a:rPr>
              <a:t>ва ҳимояланган ердаги гулчилик ва гул экинлари уруғликдаги харажатлар маҳсулот турлари ўртасида уларнинг реализация баҳосидаги қийматига мутаносиб тақсимланади. </a:t>
            </a:r>
            <a:endParaRPr lang="ru-RU" sz="2600" dirty="0">
              <a:solidFill>
                <a:srgbClr val="7030A0"/>
              </a:solidFill>
            </a:endParaRPr>
          </a:p>
          <a:p>
            <a:pPr algn="just"/>
            <a:r>
              <a:rPr lang="uz-Cyrl-UZ" sz="2600" dirty="0">
                <a:solidFill>
                  <a:srgbClr val="7030A0"/>
                </a:solidFill>
              </a:rPr>
              <a:t>Кулмоқ, дафна, гўнг ва тут баргини ўстириш ва йиғиштириш уруғчиликдаги маҳсулот турлари ўртасида уларнинг реализация баҳосидаги қийматига мутаносиб тақсимланади.</a:t>
            </a:r>
            <a:endParaRPr lang="ru-RU" sz="2600" dirty="0">
              <a:solidFill>
                <a:srgbClr val="7030A0"/>
              </a:solidFill>
            </a:endParaRPr>
          </a:p>
          <a:p>
            <a:pPr algn="just"/>
            <a:endParaRPr lang="ru-RU" sz="2200" dirty="0">
              <a:solidFill>
                <a:srgbClr val="7030A0"/>
              </a:solidFill>
            </a:endParaRPr>
          </a:p>
        </p:txBody>
      </p:sp>
    </p:spTree>
    <p:extLst>
      <p:ext uri="{BB962C8B-B14F-4D97-AF65-F5344CB8AC3E}">
        <p14:creationId xmlns:p14="http://schemas.microsoft.com/office/powerpoint/2010/main" val="12171768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994892931"/>
              </p:ext>
            </p:extLst>
          </p:nvPr>
        </p:nvGraphicFramePr>
        <p:xfrm>
          <a:off x="609600" y="783770"/>
          <a:ext cx="10653486" cy="4941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Содержимое 10" descr="36963.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5214938"/>
            <a:ext cx="17145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1029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663932580"/>
              </p:ext>
            </p:extLst>
          </p:nvPr>
        </p:nvGraphicFramePr>
        <p:xfrm>
          <a:off x="955933" y="445683"/>
          <a:ext cx="10711543" cy="60324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42781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951432046"/>
              </p:ext>
            </p:extLst>
          </p:nvPr>
        </p:nvGraphicFramePr>
        <p:xfrm>
          <a:off x="1041391" y="135949"/>
          <a:ext cx="10711543" cy="6495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33098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775252"/>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hardEdge"/>
            </a:sp3d>
          </a:bodyPr>
          <a:lstStyle/>
          <a:p>
            <a:pPr algn="ctr" fontAlgn="auto">
              <a:spcBef>
                <a:spcPts val="0"/>
              </a:spcBef>
              <a:spcAft>
                <a:spcPts val="0"/>
              </a:spcAft>
              <a:defRPr/>
            </a:pPr>
            <a:r>
              <a:rPr lang="ru-RU"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ЭЪТИБОРИНГИЗ УЧУН РАХМАТ</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562</TotalTime>
  <Words>2431</Words>
  <Application>Microsoft Office PowerPoint</Application>
  <PresentationFormat>Произвольный</PresentationFormat>
  <Paragraphs>111</Paragraphs>
  <Slides>31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Трек</vt:lpstr>
      <vt:lpstr>6-МАЪРУЗА   ДЕҲҚОНЧИЛИК МАҲСУЛОТЛАРИНИ ЕТИШТИРИШНИ БАҲОЛАШ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Komp</cp:lastModifiedBy>
  <cp:revision>71</cp:revision>
  <dcterms:created xsi:type="dcterms:W3CDTF">2016-11-02T09:43:45Z</dcterms:created>
  <dcterms:modified xsi:type="dcterms:W3CDTF">2021-04-14T08:23:16Z</dcterms:modified>
</cp:coreProperties>
</file>