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diagrams/layout5.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22"/>
  </p:notesMasterIdLst>
  <p:sldIdLst>
    <p:sldId id="256" r:id="rId2"/>
    <p:sldId id="360" r:id="rId3"/>
    <p:sldId id="305" r:id="rId4"/>
    <p:sldId id="345" r:id="rId5"/>
    <p:sldId id="346" r:id="rId6"/>
    <p:sldId id="347" r:id="rId7"/>
    <p:sldId id="348" r:id="rId8"/>
    <p:sldId id="349" r:id="rId9"/>
    <p:sldId id="350" r:id="rId10"/>
    <p:sldId id="351" r:id="rId11"/>
    <p:sldId id="353" r:id="rId12"/>
    <p:sldId id="352" r:id="rId13"/>
    <p:sldId id="354" r:id="rId14"/>
    <p:sldId id="361" r:id="rId15"/>
    <p:sldId id="355" r:id="rId16"/>
    <p:sldId id="356" r:id="rId17"/>
    <p:sldId id="357" r:id="rId18"/>
    <p:sldId id="358" r:id="rId19"/>
    <p:sldId id="359" r:id="rId20"/>
    <p:sldId id="278" r:id="rId21"/>
  </p:sldIdLst>
  <p:sldSz cx="12192000" cy="6858000"/>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p:scale>
          <a:sx n="75" d="100"/>
          <a:sy n="75" d="100"/>
        </p:scale>
        <p:origin x="-516" y="7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C3F706-1940-4071-8921-571CC925E35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7C490B12-9A96-48C2-95AA-6D684EC7BAB4}">
      <dgm:prSet phldrT="[Текст]" custT="1">
        <dgm:style>
          <a:lnRef idx="3">
            <a:schemeClr val="lt1"/>
          </a:lnRef>
          <a:fillRef idx="1">
            <a:schemeClr val="accent6"/>
          </a:fillRef>
          <a:effectRef idx="1">
            <a:schemeClr val="accent6"/>
          </a:effectRef>
          <a:fontRef idx="minor">
            <a:schemeClr val="lt1"/>
          </a:fontRef>
        </dgm:style>
      </dgm:prSet>
      <dgm:spPr/>
      <dgm:t>
        <a:bodyPr/>
        <a:lstStyle/>
        <a:p>
          <a:pPr algn="just"/>
          <a:r>
            <a:rPr lang="uz-Cyrl-UZ" sz="2200" smtClean="0">
              <a:latin typeface="Times New Roman" panose="02020603050405020304" pitchFamily="18" charset="0"/>
              <a:cs typeface="Times New Roman" panose="02020603050405020304" pitchFamily="18" charset="0"/>
            </a:rPr>
            <a:t>“Суғурта  тўловлари”  моддаси  бўйича  ҳисобга  олиш  тартиби  деҳқончиликдаги  кабидир,  аммо  бу  ерда  қишлоқ  хўжалик  ҳайвонлари.  Уй паррандалари,  қуёнлар,  мўйнали  ҳайвонлар, асалари  оилалари,  шунингдек.  Тегишли  бинолар,  ускунала,  машиналар  ва  инвентарлар  суғурта  қилинади.</a:t>
          </a:r>
          <a:endParaRPr lang="ru-RU" sz="2200">
            <a:latin typeface="Times New Roman" panose="02020603050405020304" pitchFamily="18" charset="0"/>
            <a:cs typeface="Times New Roman" panose="02020603050405020304" pitchFamily="18" charset="0"/>
          </a:endParaRPr>
        </a:p>
      </dgm:t>
    </dgm:pt>
    <dgm:pt modelId="{11BE2B06-1C78-41CC-B853-0DFFA8B7863E}" type="parTrans" cxnId="{1AB7458C-B47E-46B8-9C95-A670FFCB1189}">
      <dgm:prSet/>
      <dgm:spPr/>
      <dgm:t>
        <a:bodyPr/>
        <a:lstStyle/>
        <a:p>
          <a:endParaRPr lang="ru-RU"/>
        </a:p>
      </dgm:t>
    </dgm:pt>
    <dgm:pt modelId="{8EDF67B6-4B6A-4A56-ACCB-9EF573B2B12B}" type="sibTrans" cxnId="{1AB7458C-B47E-46B8-9C95-A670FFCB1189}">
      <dgm:prSet/>
      <dgm:spPr/>
      <dgm:t>
        <a:bodyPr/>
        <a:lstStyle/>
        <a:p>
          <a:endParaRPr lang="ru-RU"/>
        </a:p>
      </dgm:t>
    </dgm:pt>
    <dgm:pt modelId="{760FC7B9-16A8-480F-BC8C-97C55AF32B28}">
      <dgm:prSet phldrT="[Текст]" custT="1">
        <dgm:style>
          <a:lnRef idx="3">
            <a:schemeClr val="lt1"/>
          </a:lnRef>
          <a:fillRef idx="1">
            <a:schemeClr val="accent1"/>
          </a:fillRef>
          <a:effectRef idx="1">
            <a:schemeClr val="accent1"/>
          </a:effectRef>
          <a:fontRef idx="minor">
            <a:schemeClr val="lt1"/>
          </a:fontRef>
        </dgm:style>
      </dgm:prSet>
      <dgm:spPr/>
      <dgm:t>
        <a:bodyPr/>
        <a:lstStyle/>
        <a:p>
          <a:pPr algn="just"/>
          <a:r>
            <a:rPr lang="uz-Cyrl-UZ" sz="1700" smtClean="0">
              <a:solidFill>
                <a:schemeClr val="tx1"/>
              </a:solidFill>
              <a:latin typeface="Times New Roman" panose="02020603050405020304" pitchFamily="18" charset="0"/>
              <a:cs typeface="Times New Roman" panose="02020603050405020304" pitchFamily="18" charset="0"/>
            </a:rPr>
            <a:t>Бошқа  харажатлар  моддасидан  фермалар  атрофини  тўсиш, ветеринария-санитария  тадбирларини  ўтказишга  дахлдор  бўлган дизенфекция  тўсиқлари,  санитария  кўригидан  ўтказиш  жойлари  ва  шу  каби  объектларни  тушама  қиймати, сут  соғувчи, чорва  ва  паррандаларга  қаровчи  бошқа ходимларга  берилувчи  жомакорнинг эскириши, ҳайвонлар учун ёзги молхоналар, шу кабилар харажатлари  қайд этилади.  Бу харажатлар  бевосита  ҳайвонларнинг  тегишли  турларига  ўтказилди.</a:t>
          </a:r>
          <a:endParaRPr lang="ru-RU" sz="1700">
            <a:solidFill>
              <a:schemeClr val="tx1"/>
            </a:solidFill>
            <a:latin typeface="Times New Roman" panose="02020603050405020304" pitchFamily="18" charset="0"/>
            <a:cs typeface="Times New Roman" panose="02020603050405020304" pitchFamily="18" charset="0"/>
          </a:endParaRPr>
        </a:p>
      </dgm:t>
    </dgm:pt>
    <dgm:pt modelId="{A4A1A581-6B1A-4183-85CD-19501151C14B}" type="parTrans" cxnId="{88D5BB2E-5DC9-4042-8328-88C2EA5485EF}">
      <dgm:prSet/>
      <dgm:spPr/>
      <dgm:t>
        <a:bodyPr/>
        <a:lstStyle/>
        <a:p>
          <a:endParaRPr lang="ru-RU"/>
        </a:p>
      </dgm:t>
    </dgm:pt>
    <dgm:pt modelId="{23731AC8-7746-4B25-BF20-65F714F4ECE3}" type="sibTrans" cxnId="{88D5BB2E-5DC9-4042-8328-88C2EA5485EF}">
      <dgm:prSet/>
      <dgm:spPr/>
      <dgm:t>
        <a:bodyPr/>
        <a:lstStyle/>
        <a:p>
          <a:endParaRPr lang="ru-RU"/>
        </a:p>
      </dgm:t>
    </dgm:pt>
    <dgm:pt modelId="{93F99218-B0C9-4E49-A727-85CA488ED215}">
      <dgm:prSet phldrT="[Текст]" custT="1">
        <dgm:style>
          <a:lnRef idx="3">
            <a:schemeClr val="lt1"/>
          </a:lnRef>
          <a:fillRef idx="1">
            <a:schemeClr val="accent2"/>
          </a:fillRef>
          <a:effectRef idx="1">
            <a:schemeClr val="accent2"/>
          </a:effectRef>
          <a:fontRef idx="minor">
            <a:schemeClr val="lt1"/>
          </a:fontRef>
        </dgm:style>
      </dgm:prSet>
      <dgm:spPr/>
      <dgm:t>
        <a:bodyPr/>
        <a:lstStyle/>
        <a:p>
          <a:pPr algn="just"/>
          <a:r>
            <a:rPr lang="uz-Cyrl-UZ" sz="2000" smtClean="0">
              <a:latin typeface="Times New Roman" panose="02020603050405020304" pitchFamily="18" charset="0"/>
              <a:cs typeface="Times New Roman" panose="02020603050405020304" pitchFamily="18" charset="0"/>
            </a:rPr>
            <a:t>“Чорва   молларининг    нобуд    бўлишидан    кўриладиган    зарарлар”</a:t>
          </a:r>
          <a:r>
            <a:rPr lang="en-US" sz="2000" smtClean="0">
              <a:latin typeface="Times New Roman" panose="02020603050405020304" pitchFamily="18" charset="0"/>
              <a:cs typeface="Times New Roman" panose="02020603050405020304" pitchFamily="18" charset="0"/>
            </a:rPr>
            <a:t> </a:t>
          </a:r>
          <a:r>
            <a:rPr lang="uz-Cyrl-UZ" sz="2000" smtClean="0">
              <a:latin typeface="Times New Roman" panose="02020603050405020304" pitchFamily="18" charset="0"/>
              <a:cs typeface="Times New Roman" panose="02020603050405020304" pitchFamily="18" charset="0"/>
            </a:rPr>
            <a:t>моддасидан  ёш  ва бўрдоқига  боқилаётган  катта  ёшдаги  мол,  парранда,  ёввойи  ҳайвон,  қуён шунингдек,  асалари  оилаларининг  нобуд  бўлиши  натижасидан  кўриладиган  зарарлар  акс  эттирилади. </a:t>
          </a:r>
          <a:endParaRPr lang="ru-RU" sz="2000">
            <a:latin typeface="Times New Roman" panose="02020603050405020304" pitchFamily="18" charset="0"/>
            <a:cs typeface="Times New Roman" panose="02020603050405020304" pitchFamily="18" charset="0"/>
          </a:endParaRPr>
        </a:p>
      </dgm:t>
    </dgm:pt>
    <dgm:pt modelId="{255ED583-C293-444D-9473-340F7DB5564D}" type="parTrans" cxnId="{C3C778F3-9797-4D0D-9584-1DA85AA9106B}">
      <dgm:prSet/>
      <dgm:spPr/>
      <dgm:t>
        <a:bodyPr/>
        <a:lstStyle/>
        <a:p>
          <a:endParaRPr lang="ru-RU"/>
        </a:p>
      </dgm:t>
    </dgm:pt>
    <dgm:pt modelId="{90065961-E0C0-4073-B45E-AA66FE2CC7D5}" type="sibTrans" cxnId="{C3C778F3-9797-4D0D-9584-1DA85AA9106B}">
      <dgm:prSet/>
      <dgm:spPr/>
      <dgm:t>
        <a:bodyPr/>
        <a:lstStyle/>
        <a:p>
          <a:endParaRPr lang="ru-RU"/>
        </a:p>
      </dgm:t>
    </dgm:pt>
    <dgm:pt modelId="{54A4EF9D-6092-4F03-BB50-C0125BA5547F}" type="pres">
      <dgm:prSet presAssocID="{41C3F706-1940-4071-8921-571CC925E353}" presName="linear" presStyleCnt="0">
        <dgm:presLayoutVars>
          <dgm:dir/>
          <dgm:animLvl val="lvl"/>
          <dgm:resizeHandles val="exact"/>
        </dgm:presLayoutVars>
      </dgm:prSet>
      <dgm:spPr/>
      <dgm:t>
        <a:bodyPr/>
        <a:lstStyle/>
        <a:p>
          <a:endParaRPr lang="ru-RU"/>
        </a:p>
      </dgm:t>
    </dgm:pt>
    <dgm:pt modelId="{A9DA8A47-E1AF-4BE6-A262-A48F1A2CF81F}" type="pres">
      <dgm:prSet presAssocID="{7C490B12-9A96-48C2-95AA-6D684EC7BAB4}" presName="parentLin" presStyleCnt="0"/>
      <dgm:spPr/>
    </dgm:pt>
    <dgm:pt modelId="{C50DF9ED-863B-483D-924A-A995591718F9}" type="pres">
      <dgm:prSet presAssocID="{7C490B12-9A96-48C2-95AA-6D684EC7BAB4}" presName="parentLeftMargin" presStyleLbl="node1" presStyleIdx="0" presStyleCnt="3"/>
      <dgm:spPr/>
      <dgm:t>
        <a:bodyPr/>
        <a:lstStyle/>
        <a:p>
          <a:endParaRPr lang="ru-RU"/>
        </a:p>
      </dgm:t>
    </dgm:pt>
    <dgm:pt modelId="{032B98F2-E241-4CFF-BCC9-EAA7AB7A6807}" type="pres">
      <dgm:prSet presAssocID="{7C490B12-9A96-48C2-95AA-6D684EC7BAB4}" presName="parentText" presStyleLbl="node1" presStyleIdx="0" presStyleCnt="3" custScaleX="142857">
        <dgm:presLayoutVars>
          <dgm:chMax val="0"/>
          <dgm:bulletEnabled val="1"/>
        </dgm:presLayoutVars>
      </dgm:prSet>
      <dgm:spPr/>
      <dgm:t>
        <a:bodyPr/>
        <a:lstStyle/>
        <a:p>
          <a:endParaRPr lang="ru-RU"/>
        </a:p>
      </dgm:t>
    </dgm:pt>
    <dgm:pt modelId="{0C946FAF-3BDD-4310-8310-2B34EF39502C}" type="pres">
      <dgm:prSet presAssocID="{7C490B12-9A96-48C2-95AA-6D684EC7BAB4}" presName="negativeSpace" presStyleCnt="0"/>
      <dgm:spPr/>
    </dgm:pt>
    <dgm:pt modelId="{C02BDFC3-4BEB-4D5A-8783-1EB2C1F31458}" type="pres">
      <dgm:prSet presAssocID="{7C490B12-9A96-48C2-95AA-6D684EC7BAB4}" presName="childText" presStyleLbl="conFgAcc1" presStyleIdx="0" presStyleCnt="3">
        <dgm:presLayoutVars>
          <dgm:bulletEnabled val="1"/>
        </dgm:presLayoutVars>
      </dgm:prSet>
      <dgm:spPr/>
    </dgm:pt>
    <dgm:pt modelId="{5B3BC607-0C44-497F-8D32-B9023B4DD4F3}" type="pres">
      <dgm:prSet presAssocID="{8EDF67B6-4B6A-4A56-ACCB-9EF573B2B12B}" presName="spaceBetweenRectangles" presStyleCnt="0"/>
      <dgm:spPr/>
    </dgm:pt>
    <dgm:pt modelId="{BC700F2B-8148-4E62-A4F4-E8F3BBAF22D1}" type="pres">
      <dgm:prSet presAssocID="{760FC7B9-16A8-480F-BC8C-97C55AF32B28}" presName="parentLin" presStyleCnt="0"/>
      <dgm:spPr/>
    </dgm:pt>
    <dgm:pt modelId="{B076E28C-E9EB-4F01-BFDC-FF64D636E84E}" type="pres">
      <dgm:prSet presAssocID="{760FC7B9-16A8-480F-BC8C-97C55AF32B28}" presName="parentLeftMargin" presStyleLbl="node1" presStyleIdx="0" presStyleCnt="3"/>
      <dgm:spPr/>
      <dgm:t>
        <a:bodyPr/>
        <a:lstStyle/>
        <a:p>
          <a:endParaRPr lang="ru-RU"/>
        </a:p>
      </dgm:t>
    </dgm:pt>
    <dgm:pt modelId="{68A0D26B-530C-49EA-815C-FF726282943F}" type="pres">
      <dgm:prSet presAssocID="{760FC7B9-16A8-480F-BC8C-97C55AF32B28}" presName="parentText" presStyleLbl="node1" presStyleIdx="1" presStyleCnt="3" custScaleX="142857">
        <dgm:presLayoutVars>
          <dgm:chMax val="0"/>
          <dgm:bulletEnabled val="1"/>
        </dgm:presLayoutVars>
      </dgm:prSet>
      <dgm:spPr/>
      <dgm:t>
        <a:bodyPr/>
        <a:lstStyle/>
        <a:p>
          <a:endParaRPr lang="ru-RU"/>
        </a:p>
      </dgm:t>
    </dgm:pt>
    <dgm:pt modelId="{BCB0FC99-6F98-4A01-9CD6-7CE1062F83A4}" type="pres">
      <dgm:prSet presAssocID="{760FC7B9-16A8-480F-BC8C-97C55AF32B28}" presName="negativeSpace" presStyleCnt="0"/>
      <dgm:spPr/>
    </dgm:pt>
    <dgm:pt modelId="{E000CF05-A9DB-4D5C-AF43-3DEBA2787FD9}" type="pres">
      <dgm:prSet presAssocID="{760FC7B9-16A8-480F-BC8C-97C55AF32B28}" presName="childText" presStyleLbl="conFgAcc1" presStyleIdx="1" presStyleCnt="3">
        <dgm:presLayoutVars>
          <dgm:bulletEnabled val="1"/>
        </dgm:presLayoutVars>
      </dgm:prSet>
      <dgm:spPr/>
    </dgm:pt>
    <dgm:pt modelId="{ABA75355-B041-4B31-85D1-D97FD11AAC7E}" type="pres">
      <dgm:prSet presAssocID="{23731AC8-7746-4B25-BF20-65F714F4ECE3}" presName="spaceBetweenRectangles" presStyleCnt="0"/>
      <dgm:spPr/>
    </dgm:pt>
    <dgm:pt modelId="{5DDAFF90-57A7-4A35-BFED-0C8B768A5C93}" type="pres">
      <dgm:prSet presAssocID="{93F99218-B0C9-4E49-A727-85CA488ED215}" presName="parentLin" presStyleCnt="0"/>
      <dgm:spPr/>
    </dgm:pt>
    <dgm:pt modelId="{76FCAB4F-FA58-4375-A655-641587E0B41C}" type="pres">
      <dgm:prSet presAssocID="{93F99218-B0C9-4E49-A727-85CA488ED215}" presName="parentLeftMargin" presStyleLbl="node1" presStyleIdx="1" presStyleCnt="3"/>
      <dgm:spPr/>
      <dgm:t>
        <a:bodyPr/>
        <a:lstStyle/>
        <a:p>
          <a:endParaRPr lang="ru-RU"/>
        </a:p>
      </dgm:t>
    </dgm:pt>
    <dgm:pt modelId="{C87895CA-A0D6-404A-9AB8-BD0032848B96}" type="pres">
      <dgm:prSet presAssocID="{93F99218-B0C9-4E49-A727-85CA488ED215}" presName="parentText" presStyleLbl="node1" presStyleIdx="2" presStyleCnt="3" custScaleX="142857">
        <dgm:presLayoutVars>
          <dgm:chMax val="0"/>
          <dgm:bulletEnabled val="1"/>
        </dgm:presLayoutVars>
      </dgm:prSet>
      <dgm:spPr/>
      <dgm:t>
        <a:bodyPr/>
        <a:lstStyle/>
        <a:p>
          <a:endParaRPr lang="ru-RU"/>
        </a:p>
      </dgm:t>
    </dgm:pt>
    <dgm:pt modelId="{E6EE69A6-2E4B-4802-8C61-087EF9646989}" type="pres">
      <dgm:prSet presAssocID="{93F99218-B0C9-4E49-A727-85CA488ED215}" presName="negativeSpace" presStyleCnt="0"/>
      <dgm:spPr/>
    </dgm:pt>
    <dgm:pt modelId="{62665C5A-6993-43D4-AF33-A40ABE8EA12C}" type="pres">
      <dgm:prSet presAssocID="{93F99218-B0C9-4E49-A727-85CA488ED215}" presName="childText" presStyleLbl="conFgAcc1" presStyleIdx="2" presStyleCnt="3">
        <dgm:presLayoutVars>
          <dgm:bulletEnabled val="1"/>
        </dgm:presLayoutVars>
      </dgm:prSet>
      <dgm:spPr/>
    </dgm:pt>
  </dgm:ptLst>
  <dgm:cxnLst>
    <dgm:cxn modelId="{1AE034A0-B9F6-422C-AE1E-D53331B582C4}" type="presOf" srcId="{760FC7B9-16A8-480F-BC8C-97C55AF32B28}" destId="{68A0D26B-530C-49EA-815C-FF726282943F}" srcOrd="1" destOrd="0" presId="urn:microsoft.com/office/officeart/2005/8/layout/list1"/>
    <dgm:cxn modelId="{F7FF6CE1-6C68-4489-A64E-02C1422C002A}" type="presOf" srcId="{7C490B12-9A96-48C2-95AA-6D684EC7BAB4}" destId="{C50DF9ED-863B-483D-924A-A995591718F9}" srcOrd="0" destOrd="0" presId="urn:microsoft.com/office/officeart/2005/8/layout/list1"/>
    <dgm:cxn modelId="{88D5BB2E-5DC9-4042-8328-88C2EA5485EF}" srcId="{41C3F706-1940-4071-8921-571CC925E353}" destId="{760FC7B9-16A8-480F-BC8C-97C55AF32B28}" srcOrd="1" destOrd="0" parTransId="{A4A1A581-6B1A-4183-85CD-19501151C14B}" sibTransId="{23731AC8-7746-4B25-BF20-65F714F4ECE3}"/>
    <dgm:cxn modelId="{93C87A8F-639A-4BB4-84E5-C1439E217EEA}" type="presOf" srcId="{93F99218-B0C9-4E49-A727-85CA488ED215}" destId="{76FCAB4F-FA58-4375-A655-641587E0B41C}" srcOrd="0" destOrd="0" presId="urn:microsoft.com/office/officeart/2005/8/layout/list1"/>
    <dgm:cxn modelId="{77114C2C-CC5A-494F-A2C9-B824225AD576}" type="presOf" srcId="{93F99218-B0C9-4E49-A727-85CA488ED215}" destId="{C87895CA-A0D6-404A-9AB8-BD0032848B96}" srcOrd="1" destOrd="0" presId="urn:microsoft.com/office/officeart/2005/8/layout/list1"/>
    <dgm:cxn modelId="{4B3A30AB-02DE-464E-8202-D2C7C1B7D966}" type="presOf" srcId="{760FC7B9-16A8-480F-BC8C-97C55AF32B28}" destId="{B076E28C-E9EB-4F01-BFDC-FF64D636E84E}" srcOrd="0" destOrd="0" presId="urn:microsoft.com/office/officeart/2005/8/layout/list1"/>
    <dgm:cxn modelId="{C3C778F3-9797-4D0D-9584-1DA85AA9106B}" srcId="{41C3F706-1940-4071-8921-571CC925E353}" destId="{93F99218-B0C9-4E49-A727-85CA488ED215}" srcOrd="2" destOrd="0" parTransId="{255ED583-C293-444D-9473-340F7DB5564D}" sibTransId="{90065961-E0C0-4073-B45E-AA66FE2CC7D5}"/>
    <dgm:cxn modelId="{5F4CA5F7-55A9-424D-8ADE-6CD95D4F9565}" type="presOf" srcId="{7C490B12-9A96-48C2-95AA-6D684EC7BAB4}" destId="{032B98F2-E241-4CFF-BCC9-EAA7AB7A6807}" srcOrd="1" destOrd="0" presId="urn:microsoft.com/office/officeart/2005/8/layout/list1"/>
    <dgm:cxn modelId="{65979425-0693-4C13-A560-59D6DDB1A153}" type="presOf" srcId="{41C3F706-1940-4071-8921-571CC925E353}" destId="{54A4EF9D-6092-4F03-BB50-C0125BA5547F}" srcOrd="0" destOrd="0" presId="urn:microsoft.com/office/officeart/2005/8/layout/list1"/>
    <dgm:cxn modelId="{1AB7458C-B47E-46B8-9C95-A670FFCB1189}" srcId="{41C3F706-1940-4071-8921-571CC925E353}" destId="{7C490B12-9A96-48C2-95AA-6D684EC7BAB4}" srcOrd="0" destOrd="0" parTransId="{11BE2B06-1C78-41CC-B853-0DFFA8B7863E}" sibTransId="{8EDF67B6-4B6A-4A56-ACCB-9EF573B2B12B}"/>
    <dgm:cxn modelId="{FFBCDD28-7C9B-4DA9-B4FE-7A9815A0447A}" type="presParOf" srcId="{54A4EF9D-6092-4F03-BB50-C0125BA5547F}" destId="{A9DA8A47-E1AF-4BE6-A262-A48F1A2CF81F}" srcOrd="0" destOrd="0" presId="urn:microsoft.com/office/officeart/2005/8/layout/list1"/>
    <dgm:cxn modelId="{2562FC89-D48B-49A9-A67F-8E0298C35E0A}" type="presParOf" srcId="{A9DA8A47-E1AF-4BE6-A262-A48F1A2CF81F}" destId="{C50DF9ED-863B-483D-924A-A995591718F9}" srcOrd="0" destOrd="0" presId="urn:microsoft.com/office/officeart/2005/8/layout/list1"/>
    <dgm:cxn modelId="{0DCCEEFB-2AB7-4D92-83F6-84DBE812FE59}" type="presParOf" srcId="{A9DA8A47-E1AF-4BE6-A262-A48F1A2CF81F}" destId="{032B98F2-E241-4CFF-BCC9-EAA7AB7A6807}" srcOrd="1" destOrd="0" presId="urn:microsoft.com/office/officeart/2005/8/layout/list1"/>
    <dgm:cxn modelId="{8E9038C5-4D1C-48DE-B85E-2B79D89D506D}" type="presParOf" srcId="{54A4EF9D-6092-4F03-BB50-C0125BA5547F}" destId="{0C946FAF-3BDD-4310-8310-2B34EF39502C}" srcOrd="1" destOrd="0" presId="urn:microsoft.com/office/officeart/2005/8/layout/list1"/>
    <dgm:cxn modelId="{441D40D0-8992-4BB8-8EC9-DF70A4F85A22}" type="presParOf" srcId="{54A4EF9D-6092-4F03-BB50-C0125BA5547F}" destId="{C02BDFC3-4BEB-4D5A-8783-1EB2C1F31458}" srcOrd="2" destOrd="0" presId="urn:microsoft.com/office/officeart/2005/8/layout/list1"/>
    <dgm:cxn modelId="{FCC6B093-BE3D-4A58-81E7-E4A5DCE1B248}" type="presParOf" srcId="{54A4EF9D-6092-4F03-BB50-C0125BA5547F}" destId="{5B3BC607-0C44-497F-8D32-B9023B4DD4F3}" srcOrd="3" destOrd="0" presId="urn:microsoft.com/office/officeart/2005/8/layout/list1"/>
    <dgm:cxn modelId="{5BE28584-9DE1-4165-BB81-19B7CA5B4804}" type="presParOf" srcId="{54A4EF9D-6092-4F03-BB50-C0125BA5547F}" destId="{BC700F2B-8148-4E62-A4F4-E8F3BBAF22D1}" srcOrd="4" destOrd="0" presId="urn:microsoft.com/office/officeart/2005/8/layout/list1"/>
    <dgm:cxn modelId="{63AA1B4A-4018-40BF-9940-442F6AEE429C}" type="presParOf" srcId="{BC700F2B-8148-4E62-A4F4-E8F3BBAF22D1}" destId="{B076E28C-E9EB-4F01-BFDC-FF64D636E84E}" srcOrd="0" destOrd="0" presId="urn:microsoft.com/office/officeart/2005/8/layout/list1"/>
    <dgm:cxn modelId="{68A9E1AC-AF27-4734-884F-AB520D86664F}" type="presParOf" srcId="{BC700F2B-8148-4E62-A4F4-E8F3BBAF22D1}" destId="{68A0D26B-530C-49EA-815C-FF726282943F}" srcOrd="1" destOrd="0" presId="urn:microsoft.com/office/officeart/2005/8/layout/list1"/>
    <dgm:cxn modelId="{A78A6422-53DD-4CD7-B525-4055FEB9F078}" type="presParOf" srcId="{54A4EF9D-6092-4F03-BB50-C0125BA5547F}" destId="{BCB0FC99-6F98-4A01-9CD6-7CE1062F83A4}" srcOrd="5" destOrd="0" presId="urn:microsoft.com/office/officeart/2005/8/layout/list1"/>
    <dgm:cxn modelId="{AE16B096-14BE-4A5B-8D7C-B90B6B6A804E}" type="presParOf" srcId="{54A4EF9D-6092-4F03-BB50-C0125BA5547F}" destId="{E000CF05-A9DB-4D5C-AF43-3DEBA2787FD9}" srcOrd="6" destOrd="0" presId="urn:microsoft.com/office/officeart/2005/8/layout/list1"/>
    <dgm:cxn modelId="{F4C10690-10F0-4B2A-9E09-5FEBEE584A71}" type="presParOf" srcId="{54A4EF9D-6092-4F03-BB50-C0125BA5547F}" destId="{ABA75355-B041-4B31-85D1-D97FD11AAC7E}" srcOrd="7" destOrd="0" presId="urn:microsoft.com/office/officeart/2005/8/layout/list1"/>
    <dgm:cxn modelId="{80982412-1EF6-4E82-B684-2FFD1B79BA68}" type="presParOf" srcId="{54A4EF9D-6092-4F03-BB50-C0125BA5547F}" destId="{5DDAFF90-57A7-4A35-BFED-0C8B768A5C93}" srcOrd="8" destOrd="0" presId="urn:microsoft.com/office/officeart/2005/8/layout/list1"/>
    <dgm:cxn modelId="{5B9FED71-C460-44D5-BDEF-E2E60B4BAAAF}" type="presParOf" srcId="{5DDAFF90-57A7-4A35-BFED-0C8B768A5C93}" destId="{76FCAB4F-FA58-4375-A655-641587E0B41C}" srcOrd="0" destOrd="0" presId="urn:microsoft.com/office/officeart/2005/8/layout/list1"/>
    <dgm:cxn modelId="{EF780EB4-9D16-41E7-8408-0695F8A99311}" type="presParOf" srcId="{5DDAFF90-57A7-4A35-BFED-0C8B768A5C93}" destId="{C87895CA-A0D6-404A-9AB8-BD0032848B96}" srcOrd="1" destOrd="0" presId="urn:microsoft.com/office/officeart/2005/8/layout/list1"/>
    <dgm:cxn modelId="{C4098615-7306-4107-BE42-DA9B71B06E2B}" type="presParOf" srcId="{54A4EF9D-6092-4F03-BB50-C0125BA5547F}" destId="{E6EE69A6-2E4B-4802-8C61-087EF9646989}" srcOrd="9" destOrd="0" presId="urn:microsoft.com/office/officeart/2005/8/layout/list1"/>
    <dgm:cxn modelId="{FCA4497E-F61E-4B1C-9638-B1DE7FAD3D19}" type="presParOf" srcId="{54A4EF9D-6092-4F03-BB50-C0125BA5547F}" destId="{62665C5A-6993-43D4-AF33-A40ABE8EA12C}" srcOrd="10" destOrd="0" presId="urn:microsoft.com/office/officeart/2005/8/layout/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F75471-55C8-44CB-92CC-A03F4734E987}"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169751D0-56CE-45A9-8865-49CF19CF74C9}">
      <dgm:prSet phldrT="[Текст]"/>
      <dgm:spPr/>
      <dgm:t>
        <a:bodyPr/>
        <a:lstStyle/>
        <a:p>
          <a:pPr algn="just"/>
          <a:r>
            <a:rPr lang="ru-RU" smtClean="0"/>
            <a:t>Чорваличик  махсулоти  бирлиги  таннархини  калькуляция</a:t>
          </a:r>
          <a:r>
            <a:rPr lang="uz-Cyrl-UZ" smtClean="0"/>
            <a:t>  қилиш  тартиби.  Бу  соҳада  ҳам  асосий,  ёндош ва  ёрдамчи  махсулот  фарқланади.   Чорвачиликда  калькуляция  объектлари  алоҳида  махсулот  турлари,  чорва  боласи,  тирик  вазнининг  ортган  оғирлиги  ҳисобланади. </a:t>
          </a:r>
          <a:endParaRPr lang="ru-RU"/>
        </a:p>
      </dgm:t>
    </dgm:pt>
    <dgm:pt modelId="{818150B6-98CB-4DA6-B5DF-D05804E7DED3}" type="parTrans" cxnId="{5EA97A1E-EF3E-4E7C-A41C-F893D984251C}">
      <dgm:prSet/>
      <dgm:spPr/>
      <dgm:t>
        <a:bodyPr/>
        <a:lstStyle/>
        <a:p>
          <a:endParaRPr lang="ru-RU"/>
        </a:p>
      </dgm:t>
    </dgm:pt>
    <dgm:pt modelId="{2BD070EA-5EF2-47A8-9422-77A916FC62DC}" type="sibTrans" cxnId="{5EA97A1E-EF3E-4E7C-A41C-F893D984251C}">
      <dgm:prSet/>
      <dgm:spPr/>
      <dgm:t>
        <a:bodyPr/>
        <a:lstStyle/>
        <a:p>
          <a:endParaRPr lang="ru-RU"/>
        </a:p>
      </dgm:t>
    </dgm:pt>
    <dgm:pt modelId="{3C22F1B3-922C-44EF-8914-4B8464D1E6FF}">
      <dgm:prSet phldrT="[Текст]"/>
      <dgm:spPr/>
      <dgm:t>
        <a:bodyPr/>
        <a:lstStyle/>
        <a:p>
          <a:pPr algn="just"/>
          <a:r>
            <a:rPr lang="uz-Cyrl-UZ" smtClean="0"/>
            <a:t>Чорваликда харажатларининг  аналитик  ҳисоби  махсулот  турлари  бўйича  эмас,  балки  чорва  тури  ва  гурухлари бўйича  юритилади.  Чорванинг  бир  тури  ёки  гуруҳидан  икки  ва  ундан  кўпроқ   махсулот тури  олинганда  уларнинг  таннархи  белгиланган  тартибда  аниқланади.</a:t>
          </a:r>
          <a:endParaRPr lang="ru-RU"/>
        </a:p>
      </dgm:t>
    </dgm:pt>
    <dgm:pt modelId="{1E68EFEC-2C02-4BC1-9A4D-DC1B4832AE57}" type="parTrans" cxnId="{115A7C0C-F574-4477-A297-CF1636E277AC}">
      <dgm:prSet/>
      <dgm:spPr/>
      <dgm:t>
        <a:bodyPr/>
        <a:lstStyle/>
        <a:p>
          <a:endParaRPr lang="ru-RU"/>
        </a:p>
      </dgm:t>
    </dgm:pt>
    <dgm:pt modelId="{B41D85B5-AFF9-4055-8950-4FF151DFAA9D}" type="sibTrans" cxnId="{115A7C0C-F574-4477-A297-CF1636E277AC}">
      <dgm:prSet/>
      <dgm:spPr/>
      <dgm:t>
        <a:bodyPr/>
        <a:lstStyle/>
        <a:p>
          <a:endParaRPr lang="ru-RU"/>
        </a:p>
      </dgm:t>
    </dgm:pt>
    <dgm:pt modelId="{50F382FF-75D1-4758-AD73-4DB1F99B9696}" type="pres">
      <dgm:prSet presAssocID="{4CF75471-55C8-44CB-92CC-A03F4734E987}" presName="Name0" presStyleCnt="0">
        <dgm:presLayoutVars>
          <dgm:chMax val="7"/>
          <dgm:chPref val="7"/>
          <dgm:dir/>
        </dgm:presLayoutVars>
      </dgm:prSet>
      <dgm:spPr/>
      <dgm:t>
        <a:bodyPr/>
        <a:lstStyle/>
        <a:p>
          <a:endParaRPr lang="ru-RU"/>
        </a:p>
      </dgm:t>
    </dgm:pt>
    <dgm:pt modelId="{CB7C2A2A-BD86-42F3-BEB9-EDF1C478235C}" type="pres">
      <dgm:prSet presAssocID="{4CF75471-55C8-44CB-92CC-A03F4734E987}" presName="Name1" presStyleCnt="0"/>
      <dgm:spPr/>
    </dgm:pt>
    <dgm:pt modelId="{6F7DF8C8-A054-4906-B0E0-D2780E2407CE}" type="pres">
      <dgm:prSet presAssocID="{4CF75471-55C8-44CB-92CC-A03F4734E987}" presName="cycle" presStyleCnt="0"/>
      <dgm:spPr/>
    </dgm:pt>
    <dgm:pt modelId="{AD579D27-2BD9-4889-8B98-E2D3DD65874A}" type="pres">
      <dgm:prSet presAssocID="{4CF75471-55C8-44CB-92CC-A03F4734E987}" presName="srcNode" presStyleLbl="node1" presStyleIdx="0" presStyleCnt="2"/>
      <dgm:spPr/>
    </dgm:pt>
    <dgm:pt modelId="{1A39B6DE-1925-4512-BDB1-CFE98442D7F2}" type="pres">
      <dgm:prSet presAssocID="{4CF75471-55C8-44CB-92CC-A03F4734E987}" presName="conn" presStyleLbl="parChTrans1D2" presStyleIdx="0" presStyleCnt="1"/>
      <dgm:spPr/>
      <dgm:t>
        <a:bodyPr/>
        <a:lstStyle/>
        <a:p>
          <a:endParaRPr lang="ru-RU"/>
        </a:p>
      </dgm:t>
    </dgm:pt>
    <dgm:pt modelId="{EC655119-52A8-40A0-8CAE-34A3AE97EFEB}" type="pres">
      <dgm:prSet presAssocID="{4CF75471-55C8-44CB-92CC-A03F4734E987}" presName="extraNode" presStyleLbl="node1" presStyleIdx="0" presStyleCnt="2"/>
      <dgm:spPr/>
    </dgm:pt>
    <dgm:pt modelId="{EF6D1BA3-1259-40A9-8FB5-C5B57179118B}" type="pres">
      <dgm:prSet presAssocID="{4CF75471-55C8-44CB-92CC-A03F4734E987}" presName="dstNode" presStyleLbl="node1" presStyleIdx="0" presStyleCnt="2"/>
      <dgm:spPr/>
    </dgm:pt>
    <dgm:pt modelId="{808227F1-B8B9-4D91-87DC-6A399234F45D}" type="pres">
      <dgm:prSet presAssocID="{169751D0-56CE-45A9-8865-49CF19CF74C9}" presName="text_1" presStyleLbl="node1" presStyleIdx="0" presStyleCnt="2">
        <dgm:presLayoutVars>
          <dgm:bulletEnabled val="1"/>
        </dgm:presLayoutVars>
      </dgm:prSet>
      <dgm:spPr/>
      <dgm:t>
        <a:bodyPr/>
        <a:lstStyle/>
        <a:p>
          <a:endParaRPr lang="ru-RU"/>
        </a:p>
      </dgm:t>
    </dgm:pt>
    <dgm:pt modelId="{812DD84F-30E7-4CB4-9455-D31B7331BF57}" type="pres">
      <dgm:prSet presAssocID="{169751D0-56CE-45A9-8865-49CF19CF74C9}" presName="accent_1" presStyleCnt="0"/>
      <dgm:spPr/>
    </dgm:pt>
    <dgm:pt modelId="{FFA16977-044C-49F1-8480-16BCDF47EC79}" type="pres">
      <dgm:prSet presAssocID="{169751D0-56CE-45A9-8865-49CF19CF74C9}" presName="accentRepeatNode" presStyleLbl="solidFgAcc1" presStyleIdx="0" presStyleCnt="2"/>
      <dgm:spPr/>
    </dgm:pt>
    <dgm:pt modelId="{09F7D05D-15E3-4BFF-807F-B65971B3EF5A}" type="pres">
      <dgm:prSet presAssocID="{3C22F1B3-922C-44EF-8914-4B8464D1E6FF}" presName="text_2" presStyleLbl="node1" presStyleIdx="1" presStyleCnt="2">
        <dgm:presLayoutVars>
          <dgm:bulletEnabled val="1"/>
        </dgm:presLayoutVars>
      </dgm:prSet>
      <dgm:spPr/>
      <dgm:t>
        <a:bodyPr/>
        <a:lstStyle/>
        <a:p>
          <a:endParaRPr lang="ru-RU"/>
        </a:p>
      </dgm:t>
    </dgm:pt>
    <dgm:pt modelId="{5F1505D8-B631-4CAC-A719-7F83EA2D4CD7}" type="pres">
      <dgm:prSet presAssocID="{3C22F1B3-922C-44EF-8914-4B8464D1E6FF}" presName="accent_2" presStyleCnt="0"/>
      <dgm:spPr/>
    </dgm:pt>
    <dgm:pt modelId="{7454DF37-8142-46B8-AB00-BDA3405A2EEB}" type="pres">
      <dgm:prSet presAssocID="{3C22F1B3-922C-44EF-8914-4B8464D1E6FF}" presName="accentRepeatNode" presStyleLbl="solidFgAcc1" presStyleIdx="1" presStyleCnt="2"/>
      <dgm:spPr/>
    </dgm:pt>
  </dgm:ptLst>
  <dgm:cxnLst>
    <dgm:cxn modelId="{B72EFBF2-120D-4D2A-BC74-6C2B5BB27049}" type="presOf" srcId="{2BD070EA-5EF2-47A8-9422-77A916FC62DC}" destId="{1A39B6DE-1925-4512-BDB1-CFE98442D7F2}" srcOrd="0" destOrd="0" presId="urn:microsoft.com/office/officeart/2008/layout/VerticalCurvedList"/>
    <dgm:cxn modelId="{E616FEC4-ECC3-4056-8754-FFF9D0B19B24}" type="presOf" srcId="{3C22F1B3-922C-44EF-8914-4B8464D1E6FF}" destId="{09F7D05D-15E3-4BFF-807F-B65971B3EF5A}" srcOrd="0" destOrd="0" presId="urn:microsoft.com/office/officeart/2008/layout/VerticalCurvedList"/>
    <dgm:cxn modelId="{5EA97A1E-EF3E-4E7C-A41C-F893D984251C}" srcId="{4CF75471-55C8-44CB-92CC-A03F4734E987}" destId="{169751D0-56CE-45A9-8865-49CF19CF74C9}" srcOrd="0" destOrd="0" parTransId="{818150B6-98CB-4DA6-B5DF-D05804E7DED3}" sibTransId="{2BD070EA-5EF2-47A8-9422-77A916FC62DC}"/>
    <dgm:cxn modelId="{9882FAFA-CBF1-41D6-9A30-595647AC3AB7}" type="presOf" srcId="{4CF75471-55C8-44CB-92CC-A03F4734E987}" destId="{50F382FF-75D1-4758-AD73-4DB1F99B9696}" srcOrd="0" destOrd="0" presId="urn:microsoft.com/office/officeart/2008/layout/VerticalCurvedList"/>
    <dgm:cxn modelId="{115A7C0C-F574-4477-A297-CF1636E277AC}" srcId="{4CF75471-55C8-44CB-92CC-A03F4734E987}" destId="{3C22F1B3-922C-44EF-8914-4B8464D1E6FF}" srcOrd="1" destOrd="0" parTransId="{1E68EFEC-2C02-4BC1-9A4D-DC1B4832AE57}" sibTransId="{B41D85B5-AFF9-4055-8950-4FF151DFAA9D}"/>
    <dgm:cxn modelId="{DFAD9333-D3A7-4CB4-8623-790E247E0399}" type="presOf" srcId="{169751D0-56CE-45A9-8865-49CF19CF74C9}" destId="{808227F1-B8B9-4D91-87DC-6A399234F45D}" srcOrd="0" destOrd="0" presId="urn:microsoft.com/office/officeart/2008/layout/VerticalCurvedList"/>
    <dgm:cxn modelId="{19F2EE9D-67EC-4E92-AD58-719275738D42}" type="presParOf" srcId="{50F382FF-75D1-4758-AD73-4DB1F99B9696}" destId="{CB7C2A2A-BD86-42F3-BEB9-EDF1C478235C}" srcOrd="0" destOrd="0" presId="urn:microsoft.com/office/officeart/2008/layout/VerticalCurvedList"/>
    <dgm:cxn modelId="{E27565F4-2303-427F-9863-D1AD59B974CE}" type="presParOf" srcId="{CB7C2A2A-BD86-42F3-BEB9-EDF1C478235C}" destId="{6F7DF8C8-A054-4906-B0E0-D2780E2407CE}" srcOrd="0" destOrd="0" presId="urn:microsoft.com/office/officeart/2008/layout/VerticalCurvedList"/>
    <dgm:cxn modelId="{0F79C5B9-531A-41FC-8CB1-847E44345646}" type="presParOf" srcId="{6F7DF8C8-A054-4906-B0E0-D2780E2407CE}" destId="{AD579D27-2BD9-4889-8B98-E2D3DD65874A}" srcOrd="0" destOrd="0" presId="urn:microsoft.com/office/officeart/2008/layout/VerticalCurvedList"/>
    <dgm:cxn modelId="{E8086A48-922F-414D-8223-30FFD7AC3F2D}" type="presParOf" srcId="{6F7DF8C8-A054-4906-B0E0-D2780E2407CE}" destId="{1A39B6DE-1925-4512-BDB1-CFE98442D7F2}" srcOrd="1" destOrd="0" presId="urn:microsoft.com/office/officeart/2008/layout/VerticalCurvedList"/>
    <dgm:cxn modelId="{8C5D8426-9519-4025-83B2-1ED94143D292}" type="presParOf" srcId="{6F7DF8C8-A054-4906-B0E0-D2780E2407CE}" destId="{EC655119-52A8-40A0-8CAE-34A3AE97EFEB}" srcOrd="2" destOrd="0" presId="urn:microsoft.com/office/officeart/2008/layout/VerticalCurvedList"/>
    <dgm:cxn modelId="{AF13369B-1625-4663-BB63-CA9424DE3DAD}" type="presParOf" srcId="{6F7DF8C8-A054-4906-B0E0-D2780E2407CE}" destId="{EF6D1BA3-1259-40A9-8FB5-C5B57179118B}" srcOrd="3" destOrd="0" presId="urn:microsoft.com/office/officeart/2008/layout/VerticalCurvedList"/>
    <dgm:cxn modelId="{78D18820-0C2D-4E69-8A6D-FA18C061CF52}" type="presParOf" srcId="{CB7C2A2A-BD86-42F3-BEB9-EDF1C478235C}" destId="{808227F1-B8B9-4D91-87DC-6A399234F45D}" srcOrd="1" destOrd="0" presId="urn:microsoft.com/office/officeart/2008/layout/VerticalCurvedList"/>
    <dgm:cxn modelId="{BDAC4E05-64B8-4C9B-A914-4F3A007FF7BC}" type="presParOf" srcId="{CB7C2A2A-BD86-42F3-BEB9-EDF1C478235C}" destId="{812DD84F-30E7-4CB4-9455-D31B7331BF57}" srcOrd="2" destOrd="0" presId="urn:microsoft.com/office/officeart/2008/layout/VerticalCurvedList"/>
    <dgm:cxn modelId="{DA4948F6-619B-4F8F-9C6A-25DBD7BCC7D2}" type="presParOf" srcId="{812DD84F-30E7-4CB4-9455-D31B7331BF57}" destId="{FFA16977-044C-49F1-8480-16BCDF47EC79}" srcOrd="0" destOrd="0" presId="urn:microsoft.com/office/officeart/2008/layout/VerticalCurvedList"/>
    <dgm:cxn modelId="{5F155C38-B125-4694-8F83-EEA8189DC752}" type="presParOf" srcId="{CB7C2A2A-BD86-42F3-BEB9-EDF1C478235C}" destId="{09F7D05D-15E3-4BFF-807F-B65971B3EF5A}" srcOrd="3" destOrd="0" presId="urn:microsoft.com/office/officeart/2008/layout/VerticalCurvedList"/>
    <dgm:cxn modelId="{2E5F2C9B-AC02-4075-B5C4-C3DF648DBF21}" type="presParOf" srcId="{CB7C2A2A-BD86-42F3-BEB9-EDF1C478235C}" destId="{5F1505D8-B631-4CAC-A719-7F83EA2D4CD7}" srcOrd="4" destOrd="0" presId="urn:microsoft.com/office/officeart/2008/layout/VerticalCurvedList"/>
    <dgm:cxn modelId="{A1CF6B7E-5A39-45E2-A608-35F8542CFDFA}" type="presParOf" srcId="{5F1505D8-B631-4CAC-A719-7F83EA2D4CD7}" destId="{7454DF37-8142-46B8-AB00-BDA3405A2EEB}"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95FC761-63D8-40D7-B0CF-5AEB0474E58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BBD51686-946A-4119-A001-E634A5A5CE7B}">
      <dgm:prSet phldrT="[Текст]" custT="1"/>
      <dgm:spPr/>
      <dgm:t>
        <a:bodyPr/>
        <a:lstStyle/>
        <a:p>
          <a:r>
            <a:rPr lang="uz-Cyrl-UZ" sz="2000" smtClean="0">
              <a:solidFill>
                <a:schemeClr val="bg1"/>
              </a:solidFill>
              <a:effectLst/>
              <a:latin typeface="Times New Roman" panose="02020603050405020304" pitchFamily="18" charset="0"/>
              <a:cs typeface="Times New Roman" panose="02020603050405020304" pitchFamily="18" charset="0"/>
            </a:rPr>
            <a:t>Чорвачилик деҳқончилик билан бир қаторда қишлоқ хўжалик ишлаб чиқаришнинг асосий тармоқларидан бири ҳисобланади. У ихтисослашувидан қатъий назар, одатда ҳар бир хўжаликда бўлади. Бу тармоққа қорамол, чўчқачилик, қўйчилик, паррандачилик, балиқчилик ва шу кабилар тааллуқлидир.</a:t>
          </a:r>
          <a:endParaRPr lang="ru-RU" sz="2000">
            <a:solidFill>
              <a:schemeClr val="bg1"/>
            </a:solidFill>
            <a:effectLst/>
          </a:endParaRPr>
        </a:p>
      </dgm:t>
    </dgm:pt>
    <dgm:pt modelId="{1D45E138-A873-4F0D-ADDE-A5F62E9800A8}" type="parTrans" cxnId="{988EE80F-0423-4468-9EB3-07C08EDF8CCC}">
      <dgm:prSet/>
      <dgm:spPr/>
      <dgm:t>
        <a:bodyPr/>
        <a:lstStyle/>
        <a:p>
          <a:endParaRPr lang="ru-RU"/>
        </a:p>
      </dgm:t>
    </dgm:pt>
    <dgm:pt modelId="{0C77716E-0B38-4C14-B61A-BB71118AB050}" type="sibTrans" cxnId="{988EE80F-0423-4468-9EB3-07C08EDF8CCC}">
      <dgm:prSet/>
      <dgm:spPr/>
      <dgm:t>
        <a:bodyPr/>
        <a:lstStyle/>
        <a:p>
          <a:endParaRPr lang="ru-RU"/>
        </a:p>
      </dgm:t>
    </dgm:pt>
    <dgm:pt modelId="{90E149D3-35FF-44D0-A3A5-BF34E82996CC}">
      <dgm:prSet phldrT="[Текст]" custT="1"/>
      <dgm:spPr/>
      <dgm:t>
        <a:bodyPr/>
        <a:lstStyle/>
        <a:p>
          <a:r>
            <a:rPr lang="uz-Cyrl-UZ" sz="200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Умуман олганда усиш суратларини (детерминант) усули билан аниқлаш мақсадга мувофиқдир</a:t>
          </a:r>
          <a:endParaRPr lang="ru-RU" sz="2000">
            <a:solidFill>
              <a:schemeClr val="bg1"/>
            </a:solidFill>
            <a:latin typeface="Times New Roman" panose="02020603050405020304" pitchFamily="18" charset="0"/>
            <a:cs typeface="Times New Roman" panose="02020603050405020304" pitchFamily="18" charset="0"/>
          </a:endParaRPr>
        </a:p>
      </dgm:t>
    </dgm:pt>
    <dgm:pt modelId="{B6150C86-D3C2-4403-8154-BD0256C858C6}" type="parTrans" cxnId="{EC7EDD7F-BD07-490F-9BED-1D48953F5FB4}">
      <dgm:prSet/>
      <dgm:spPr/>
      <dgm:t>
        <a:bodyPr/>
        <a:lstStyle/>
        <a:p>
          <a:endParaRPr lang="ru-RU"/>
        </a:p>
      </dgm:t>
    </dgm:pt>
    <dgm:pt modelId="{0BB30AE7-91B9-4520-A310-CA3486569C5D}" type="sibTrans" cxnId="{EC7EDD7F-BD07-490F-9BED-1D48953F5FB4}">
      <dgm:prSet/>
      <dgm:spPr/>
      <dgm:t>
        <a:bodyPr/>
        <a:lstStyle/>
        <a:p>
          <a:endParaRPr lang="ru-RU"/>
        </a:p>
      </dgm:t>
    </dgm:pt>
    <dgm:pt modelId="{093CB9BB-0B77-4851-B4DC-85A3C459677E}">
      <dgm:prSet phldrT="[Текст]" custT="1"/>
      <dgm:spPr/>
      <dgm:t>
        <a:bodyPr/>
        <a:lstStyle/>
        <a:p>
          <a:r>
            <a:rPr lang="uz-Cyrl-UZ" sz="200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Чорвачиликда  ишлаб  чиқариш  ҳаражалари   ва  маҳсулотнинг  чиқишини  ҳисобга  олиш  бўлинмалари,  фермалар, биргадирлар  ва  шу  кабилар  бўйича  амалга  оширилиши  керак. </a:t>
          </a:r>
          <a:endParaRPr lang="ru-RU" sz="2000">
            <a:solidFill>
              <a:schemeClr val="bg1"/>
            </a:solidFill>
            <a:latin typeface="Times New Roman" panose="02020603050405020304" pitchFamily="18" charset="0"/>
            <a:cs typeface="Times New Roman" panose="02020603050405020304" pitchFamily="18" charset="0"/>
          </a:endParaRPr>
        </a:p>
      </dgm:t>
    </dgm:pt>
    <dgm:pt modelId="{4B8D8A87-9081-474C-B8B0-95E13251F898}" type="parTrans" cxnId="{AFD0E23A-1573-44AE-B793-C7F2004FF8BE}">
      <dgm:prSet/>
      <dgm:spPr/>
      <dgm:t>
        <a:bodyPr/>
        <a:lstStyle/>
        <a:p>
          <a:endParaRPr lang="ru-RU"/>
        </a:p>
      </dgm:t>
    </dgm:pt>
    <dgm:pt modelId="{26985D7E-FF38-4A7E-99ED-B425330A4229}" type="sibTrans" cxnId="{AFD0E23A-1573-44AE-B793-C7F2004FF8BE}">
      <dgm:prSet/>
      <dgm:spPr/>
      <dgm:t>
        <a:bodyPr/>
        <a:lstStyle/>
        <a:p>
          <a:endParaRPr lang="ru-RU"/>
        </a:p>
      </dgm:t>
    </dgm:pt>
    <dgm:pt modelId="{BF068738-5156-49F0-A740-0A4475448D48}" type="pres">
      <dgm:prSet presAssocID="{695FC761-63D8-40D7-B0CF-5AEB0474E581}" presName="Name0" presStyleCnt="0">
        <dgm:presLayoutVars>
          <dgm:chMax val="7"/>
          <dgm:chPref val="7"/>
          <dgm:dir/>
        </dgm:presLayoutVars>
      </dgm:prSet>
      <dgm:spPr/>
      <dgm:t>
        <a:bodyPr/>
        <a:lstStyle/>
        <a:p>
          <a:endParaRPr lang="ru-RU"/>
        </a:p>
      </dgm:t>
    </dgm:pt>
    <dgm:pt modelId="{82A41EF9-B36D-4C97-B86D-B16FBC916018}" type="pres">
      <dgm:prSet presAssocID="{695FC761-63D8-40D7-B0CF-5AEB0474E581}" presName="Name1" presStyleCnt="0"/>
      <dgm:spPr/>
    </dgm:pt>
    <dgm:pt modelId="{9EB69864-955A-4903-8E9D-90F9ABCA7923}" type="pres">
      <dgm:prSet presAssocID="{695FC761-63D8-40D7-B0CF-5AEB0474E581}" presName="cycle" presStyleCnt="0"/>
      <dgm:spPr/>
    </dgm:pt>
    <dgm:pt modelId="{BF679678-88F5-4ECC-A164-70C17DDC0777}" type="pres">
      <dgm:prSet presAssocID="{695FC761-63D8-40D7-B0CF-5AEB0474E581}" presName="srcNode" presStyleLbl="node1" presStyleIdx="0" presStyleCnt="3"/>
      <dgm:spPr/>
    </dgm:pt>
    <dgm:pt modelId="{AF0E2A97-D02A-4332-AEB8-AD99122808B5}" type="pres">
      <dgm:prSet presAssocID="{695FC761-63D8-40D7-B0CF-5AEB0474E581}" presName="conn" presStyleLbl="parChTrans1D2" presStyleIdx="0" presStyleCnt="1"/>
      <dgm:spPr/>
      <dgm:t>
        <a:bodyPr/>
        <a:lstStyle/>
        <a:p>
          <a:endParaRPr lang="ru-RU"/>
        </a:p>
      </dgm:t>
    </dgm:pt>
    <dgm:pt modelId="{03DDD8A4-20B5-40C2-A447-4145A2FA3D1B}" type="pres">
      <dgm:prSet presAssocID="{695FC761-63D8-40D7-B0CF-5AEB0474E581}" presName="extraNode" presStyleLbl="node1" presStyleIdx="0" presStyleCnt="3"/>
      <dgm:spPr/>
    </dgm:pt>
    <dgm:pt modelId="{87C76116-DA8B-47EA-BA74-40F145261E83}" type="pres">
      <dgm:prSet presAssocID="{695FC761-63D8-40D7-B0CF-5AEB0474E581}" presName="dstNode" presStyleLbl="node1" presStyleIdx="0" presStyleCnt="3"/>
      <dgm:spPr/>
    </dgm:pt>
    <dgm:pt modelId="{D37FA9F6-7C08-4D9D-9D96-045AEE89049F}" type="pres">
      <dgm:prSet presAssocID="{BBD51686-946A-4119-A001-E634A5A5CE7B}" presName="text_1" presStyleLbl="node1" presStyleIdx="0" presStyleCnt="3">
        <dgm:presLayoutVars>
          <dgm:bulletEnabled val="1"/>
        </dgm:presLayoutVars>
      </dgm:prSet>
      <dgm:spPr/>
      <dgm:t>
        <a:bodyPr/>
        <a:lstStyle/>
        <a:p>
          <a:endParaRPr lang="ru-RU"/>
        </a:p>
      </dgm:t>
    </dgm:pt>
    <dgm:pt modelId="{82CAED41-6814-47CB-A08A-A0F739841DA2}" type="pres">
      <dgm:prSet presAssocID="{BBD51686-946A-4119-A001-E634A5A5CE7B}" presName="accent_1" presStyleCnt="0"/>
      <dgm:spPr/>
    </dgm:pt>
    <dgm:pt modelId="{9857B66D-8E6D-448A-94DC-541B83098BA1}" type="pres">
      <dgm:prSet presAssocID="{BBD51686-946A-4119-A001-E634A5A5CE7B}" presName="accentRepeatNode" presStyleLbl="solidFgAcc1" presStyleIdx="0" presStyleCnt="3" custLinFactNeighborX="0"/>
      <dgm:spPr/>
    </dgm:pt>
    <dgm:pt modelId="{2108BC62-DA36-4613-9B19-682062BF74BD}" type="pres">
      <dgm:prSet presAssocID="{90E149D3-35FF-44D0-A3A5-BF34E82996CC}" presName="text_2" presStyleLbl="node1" presStyleIdx="1" presStyleCnt="3">
        <dgm:presLayoutVars>
          <dgm:bulletEnabled val="1"/>
        </dgm:presLayoutVars>
      </dgm:prSet>
      <dgm:spPr/>
      <dgm:t>
        <a:bodyPr/>
        <a:lstStyle/>
        <a:p>
          <a:endParaRPr lang="ru-RU"/>
        </a:p>
      </dgm:t>
    </dgm:pt>
    <dgm:pt modelId="{05634D7A-23FB-48DA-B224-18987C8E4ED2}" type="pres">
      <dgm:prSet presAssocID="{90E149D3-35FF-44D0-A3A5-BF34E82996CC}" presName="accent_2" presStyleCnt="0"/>
      <dgm:spPr/>
    </dgm:pt>
    <dgm:pt modelId="{4EF2450E-8895-42C0-88C6-D8141BA84C68}" type="pres">
      <dgm:prSet presAssocID="{90E149D3-35FF-44D0-A3A5-BF34E82996CC}" presName="accentRepeatNode" presStyleLbl="solidFgAcc1" presStyleIdx="1" presStyleCnt="3"/>
      <dgm:spPr/>
    </dgm:pt>
    <dgm:pt modelId="{3B19E9D1-ABE5-4401-8690-2B1F72D82D51}" type="pres">
      <dgm:prSet presAssocID="{093CB9BB-0B77-4851-B4DC-85A3C459677E}" presName="text_3" presStyleLbl="node1" presStyleIdx="2" presStyleCnt="3">
        <dgm:presLayoutVars>
          <dgm:bulletEnabled val="1"/>
        </dgm:presLayoutVars>
      </dgm:prSet>
      <dgm:spPr/>
      <dgm:t>
        <a:bodyPr/>
        <a:lstStyle/>
        <a:p>
          <a:endParaRPr lang="ru-RU"/>
        </a:p>
      </dgm:t>
    </dgm:pt>
    <dgm:pt modelId="{4A54E42F-2047-4304-8B23-87B1C6565761}" type="pres">
      <dgm:prSet presAssocID="{093CB9BB-0B77-4851-B4DC-85A3C459677E}" presName="accent_3" presStyleCnt="0"/>
      <dgm:spPr/>
    </dgm:pt>
    <dgm:pt modelId="{FE7AA761-2625-4064-AF6F-165E22ED6822}" type="pres">
      <dgm:prSet presAssocID="{093CB9BB-0B77-4851-B4DC-85A3C459677E}" presName="accentRepeatNode" presStyleLbl="solidFgAcc1" presStyleIdx="2" presStyleCnt="3"/>
      <dgm:spPr/>
    </dgm:pt>
  </dgm:ptLst>
  <dgm:cxnLst>
    <dgm:cxn modelId="{7227261C-FD37-434E-A514-514FF94F67DD}" type="presOf" srcId="{BBD51686-946A-4119-A001-E634A5A5CE7B}" destId="{D37FA9F6-7C08-4D9D-9D96-045AEE89049F}" srcOrd="0" destOrd="0" presId="urn:microsoft.com/office/officeart/2008/layout/VerticalCurvedList"/>
    <dgm:cxn modelId="{277CB30F-B436-4973-8EED-6DBE766C2B07}" type="presOf" srcId="{093CB9BB-0B77-4851-B4DC-85A3C459677E}" destId="{3B19E9D1-ABE5-4401-8690-2B1F72D82D51}" srcOrd="0" destOrd="0" presId="urn:microsoft.com/office/officeart/2008/layout/VerticalCurvedList"/>
    <dgm:cxn modelId="{EC7EDD7F-BD07-490F-9BED-1D48953F5FB4}" srcId="{695FC761-63D8-40D7-B0CF-5AEB0474E581}" destId="{90E149D3-35FF-44D0-A3A5-BF34E82996CC}" srcOrd="1" destOrd="0" parTransId="{B6150C86-D3C2-4403-8154-BD0256C858C6}" sibTransId="{0BB30AE7-91B9-4520-A310-CA3486569C5D}"/>
    <dgm:cxn modelId="{25610343-4198-4133-8400-D59A7075322B}" type="presOf" srcId="{695FC761-63D8-40D7-B0CF-5AEB0474E581}" destId="{BF068738-5156-49F0-A740-0A4475448D48}" srcOrd="0" destOrd="0" presId="urn:microsoft.com/office/officeart/2008/layout/VerticalCurvedList"/>
    <dgm:cxn modelId="{C2C39B50-D36E-44E4-8758-E6D08E49C3E9}" type="presOf" srcId="{0C77716E-0B38-4C14-B61A-BB71118AB050}" destId="{AF0E2A97-D02A-4332-AEB8-AD99122808B5}" srcOrd="0" destOrd="0" presId="urn:microsoft.com/office/officeart/2008/layout/VerticalCurvedList"/>
    <dgm:cxn modelId="{82E8C9A5-0173-417E-B6D0-A198DB7D1C66}" type="presOf" srcId="{90E149D3-35FF-44D0-A3A5-BF34E82996CC}" destId="{2108BC62-DA36-4613-9B19-682062BF74BD}" srcOrd="0" destOrd="0" presId="urn:microsoft.com/office/officeart/2008/layout/VerticalCurvedList"/>
    <dgm:cxn modelId="{AFD0E23A-1573-44AE-B793-C7F2004FF8BE}" srcId="{695FC761-63D8-40D7-B0CF-5AEB0474E581}" destId="{093CB9BB-0B77-4851-B4DC-85A3C459677E}" srcOrd="2" destOrd="0" parTransId="{4B8D8A87-9081-474C-B8B0-95E13251F898}" sibTransId="{26985D7E-FF38-4A7E-99ED-B425330A4229}"/>
    <dgm:cxn modelId="{988EE80F-0423-4468-9EB3-07C08EDF8CCC}" srcId="{695FC761-63D8-40D7-B0CF-5AEB0474E581}" destId="{BBD51686-946A-4119-A001-E634A5A5CE7B}" srcOrd="0" destOrd="0" parTransId="{1D45E138-A873-4F0D-ADDE-A5F62E9800A8}" sibTransId="{0C77716E-0B38-4C14-B61A-BB71118AB050}"/>
    <dgm:cxn modelId="{4FD143D9-878C-4714-A8B0-0D69D50FE365}" type="presParOf" srcId="{BF068738-5156-49F0-A740-0A4475448D48}" destId="{82A41EF9-B36D-4C97-B86D-B16FBC916018}" srcOrd="0" destOrd="0" presId="urn:microsoft.com/office/officeart/2008/layout/VerticalCurvedList"/>
    <dgm:cxn modelId="{DB202F6A-CF38-4DEB-AB40-6B2509FDEE23}" type="presParOf" srcId="{82A41EF9-B36D-4C97-B86D-B16FBC916018}" destId="{9EB69864-955A-4903-8E9D-90F9ABCA7923}" srcOrd="0" destOrd="0" presId="urn:microsoft.com/office/officeart/2008/layout/VerticalCurvedList"/>
    <dgm:cxn modelId="{66641575-CC1F-43B7-AE01-92C7DAA827DD}" type="presParOf" srcId="{9EB69864-955A-4903-8E9D-90F9ABCA7923}" destId="{BF679678-88F5-4ECC-A164-70C17DDC0777}" srcOrd="0" destOrd="0" presId="urn:microsoft.com/office/officeart/2008/layout/VerticalCurvedList"/>
    <dgm:cxn modelId="{A630F9E6-4B7F-4568-82ED-A6C6E07D3D36}" type="presParOf" srcId="{9EB69864-955A-4903-8E9D-90F9ABCA7923}" destId="{AF0E2A97-D02A-4332-AEB8-AD99122808B5}" srcOrd="1" destOrd="0" presId="urn:microsoft.com/office/officeart/2008/layout/VerticalCurvedList"/>
    <dgm:cxn modelId="{5A875564-CBDA-481F-AE3C-CE967BB546DA}" type="presParOf" srcId="{9EB69864-955A-4903-8E9D-90F9ABCA7923}" destId="{03DDD8A4-20B5-40C2-A447-4145A2FA3D1B}" srcOrd="2" destOrd="0" presId="urn:microsoft.com/office/officeart/2008/layout/VerticalCurvedList"/>
    <dgm:cxn modelId="{A0EBC88D-FD3A-4C81-BA4B-EF88A134A5F2}" type="presParOf" srcId="{9EB69864-955A-4903-8E9D-90F9ABCA7923}" destId="{87C76116-DA8B-47EA-BA74-40F145261E83}" srcOrd="3" destOrd="0" presId="urn:microsoft.com/office/officeart/2008/layout/VerticalCurvedList"/>
    <dgm:cxn modelId="{79F6097B-6716-4788-A6A3-1446262F8407}" type="presParOf" srcId="{82A41EF9-B36D-4C97-B86D-B16FBC916018}" destId="{D37FA9F6-7C08-4D9D-9D96-045AEE89049F}" srcOrd="1" destOrd="0" presId="urn:microsoft.com/office/officeart/2008/layout/VerticalCurvedList"/>
    <dgm:cxn modelId="{F153C546-6E97-4C09-8BA9-7D824678238E}" type="presParOf" srcId="{82A41EF9-B36D-4C97-B86D-B16FBC916018}" destId="{82CAED41-6814-47CB-A08A-A0F739841DA2}" srcOrd="2" destOrd="0" presId="urn:microsoft.com/office/officeart/2008/layout/VerticalCurvedList"/>
    <dgm:cxn modelId="{A69CAF6F-BEDD-43A3-86C8-03330930FE14}" type="presParOf" srcId="{82CAED41-6814-47CB-A08A-A0F739841DA2}" destId="{9857B66D-8E6D-448A-94DC-541B83098BA1}" srcOrd="0" destOrd="0" presId="urn:microsoft.com/office/officeart/2008/layout/VerticalCurvedList"/>
    <dgm:cxn modelId="{C85490B6-120A-48E9-8EEA-5D1B3029D64F}" type="presParOf" srcId="{82A41EF9-B36D-4C97-B86D-B16FBC916018}" destId="{2108BC62-DA36-4613-9B19-682062BF74BD}" srcOrd="3" destOrd="0" presId="urn:microsoft.com/office/officeart/2008/layout/VerticalCurvedList"/>
    <dgm:cxn modelId="{9C985D36-0606-4B2F-8C82-3890B8B080BC}" type="presParOf" srcId="{82A41EF9-B36D-4C97-B86D-B16FBC916018}" destId="{05634D7A-23FB-48DA-B224-18987C8E4ED2}" srcOrd="4" destOrd="0" presId="urn:microsoft.com/office/officeart/2008/layout/VerticalCurvedList"/>
    <dgm:cxn modelId="{6F8024F3-61CD-4749-8B5A-002E7F8398D8}" type="presParOf" srcId="{05634D7A-23FB-48DA-B224-18987C8E4ED2}" destId="{4EF2450E-8895-42C0-88C6-D8141BA84C68}" srcOrd="0" destOrd="0" presId="urn:microsoft.com/office/officeart/2008/layout/VerticalCurvedList"/>
    <dgm:cxn modelId="{614F6B5C-C86C-4C69-926F-382F611D7F3A}" type="presParOf" srcId="{82A41EF9-B36D-4C97-B86D-B16FBC916018}" destId="{3B19E9D1-ABE5-4401-8690-2B1F72D82D51}" srcOrd="5" destOrd="0" presId="urn:microsoft.com/office/officeart/2008/layout/VerticalCurvedList"/>
    <dgm:cxn modelId="{0AF5B033-85E8-4319-AD5E-CFF86AEBFF58}" type="presParOf" srcId="{82A41EF9-B36D-4C97-B86D-B16FBC916018}" destId="{4A54E42F-2047-4304-8B23-87B1C6565761}" srcOrd="6" destOrd="0" presId="urn:microsoft.com/office/officeart/2008/layout/VerticalCurvedList"/>
    <dgm:cxn modelId="{4576990E-E3E7-49E7-9205-79873629ED63}" type="presParOf" srcId="{4A54E42F-2047-4304-8B23-87B1C6565761}" destId="{FE7AA761-2625-4064-AF6F-165E22ED6822}"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95FC761-63D8-40D7-B0CF-5AEB0474E58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BBD51686-946A-4119-A001-E634A5A5CE7B}">
      <dgm:prSet phldrT="[Текст]" custT="1"/>
      <dgm:spPr/>
      <dgm:t>
        <a:bodyPr/>
        <a:lstStyle/>
        <a:p>
          <a:r>
            <a:rPr lang="uz-Cyrl-UZ" sz="2000" smtClean="0">
              <a:solidFill>
                <a:schemeClr val="bg1"/>
              </a:solidFill>
              <a:effectLst/>
              <a:latin typeface="Times New Roman" panose="02020603050405020304" pitchFamily="18" charset="0"/>
              <a:cs typeface="Times New Roman" panose="02020603050405020304" pitchFamily="18" charset="0"/>
            </a:rPr>
            <a:t>Ишлаб  чиқариш  харажатларини  ҳисобга  олишга  оид  бухгалтерия  ёзувлари  озуқани  тақсимлаш  юзасидан  бошланғич  хужжатлар – ведомостлар,  табеллар,  туғилган  наслни  кирим  қилиш  далолатномалари,  ҳайвонларни  тортиб  кўриш  ведомостлари  ва  шу  кабилар  асосида  амалга  оширилиши лозим. </a:t>
          </a:r>
          <a:endParaRPr lang="ru-RU" sz="2000">
            <a:solidFill>
              <a:schemeClr val="bg1"/>
            </a:solidFill>
            <a:effectLst/>
          </a:endParaRPr>
        </a:p>
      </dgm:t>
    </dgm:pt>
    <dgm:pt modelId="{1D45E138-A873-4F0D-ADDE-A5F62E9800A8}" type="parTrans" cxnId="{988EE80F-0423-4468-9EB3-07C08EDF8CCC}">
      <dgm:prSet/>
      <dgm:spPr/>
      <dgm:t>
        <a:bodyPr/>
        <a:lstStyle/>
        <a:p>
          <a:endParaRPr lang="ru-RU"/>
        </a:p>
      </dgm:t>
    </dgm:pt>
    <dgm:pt modelId="{0C77716E-0B38-4C14-B61A-BB71118AB050}" type="sibTrans" cxnId="{988EE80F-0423-4468-9EB3-07C08EDF8CCC}">
      <dgm:prSet/>
      <dgm:spPr/>
      <dgm:t>
        <a:bodyPr/>
        <a:lstStyle/>
        <a:p>
          <a:endParaRPr lang="ru-RU"/>
        </a:p>
      </dgm:t>
    </dgm:pt>
    <dgm:pt modelId="{90E149D3-35FF-44D0-A3A5-BF34E82996CC}">
      <dgm:prSet phldrT="[Текст]" custT="1"/>
      <dgm:spPr/>
      <dgm:t>
        <a:bodyPr/>
        <a:lstStyle/>
        <a:p>
          <a:r>
            <a:rPr lang="uz-Cyrl-UZ" sz="2000" smtClean="0"/>
            <a:t>Чорвачиликда  харажатларни  ва  махсулотнинг  чиқишини  ҳисобга  олишда  “Асосий  ишлаб  чиқириш”  счётидан  фойдаланилади. </a:t>
          </a:r>
          <a:endParaRPr lang="ru-RU" sz="2000">
            <a:solidFill>
              <a:schemeClr val="bg1"/>
            </a:solidFill>
            <a:latin typeface="Times New Roman" panose="02020603050405020304" pitchFamily="18" charset="0"/>
            <a:cs typeface="Times New Roman" panose="02020603050405020304" pitchFamily="18" charset="0"/>
          </a:endParaRPr>
        </a:p>
      </dgm:t>
    </dgm:pt>
    <dgm:pt modelId="{B6150C86-D3C2-4403-8154-BD0256C858C6}" type="parTrans" cxnId="{EC7EDD7F-BD07-490F-9BED-1D48953F5FB4}">
      <dgm:prSet/>
      <dgm:spPr/>
      <dgm:t>
        <a:bodyPr/>
        <a:lstStyle/>
        <a:p>
          <a:endParaRPr lang="ru-RU"/>
        </a:p>
      </dgm:t>
    </dgm:pt>
    <dgm:pt modelId="{0BB30AE7-91B9-4520-A310-CA3486569C5D}" type="sibTrans" cxnId="{EC7EDD7F-BD07-490F-9BED-1D48953F5FB4}">
      <dgm:prSet/>
      <dgm:spPr/>
      <dgm:t>
        <a:bodyPr/>
        <a:lstStyle/>
        <a:p>
          <a:endParaRPr lang="ru-RU"/>
        </a:p>
      </dgm:t>
    </dgm:pt>
    <dgm:pt modelId="{093CB9BB-0B77-4851-B4DC-85A3C459677E}">
      <dgm:prSet phldrT="[Текст]" custT="1"/>
      <dgm:spPr/>
      <dgm:t>
        <a:bodyPr/>
        <a:lstStyle/>
        <a:p>
          <a:r>
            <a:rPr lang="uz-Cyrl-UZ" sz="2000" smtClean="0"/>
            <a:t>Счёт  дебетида  йил давомида  бевосита (тўғри),  йил  охирида  эса  юқорида  қайд  этилган  харажат  моддалари  бўйича  билвосита  (эгри)  харажатлар  кредитида  махсулотнинг  йил  давомида  режадаги  таннархда  чиқиши  қайд этилиши керак</a:t>
          </a:r>
          <a:endParaRPr lang="ru-RU" sz="2000">
            <a:solidFill>
              <a:schemeClr val="bg1"/>
            </a:solidFill>
            <a:latin typeface="Times New Roman" panose="02020603050405020304" pitchFamily="18" charset="0"/>
            <a:cs typeface="Times New Roman" panose="02020603050405020304" pitchFamily="18" charset="0"/>
          </a:endParaRPr>
        </a:p>
      </dgm:t>
    </dgm:pt>
    <dgm:pt modelId="{4B8D8A87-9081-474C-B8B0-95E13251F898}" type="parTrans" cxnId="{AFD0E23A-1573-44AE-B793-C7F2004FF8BE}">
      <dgm:prSet/>
      <dgm:spPr/>
      <dgm:t>
        <a:bodyPr/>
        <a:lstStyle/>
        <a:p>
          <a:endParaRPr lang="ru-RU"/>
        </a:p>
      </dgm:t>
    </dgm:pt>
    <dgm:pt modelId="{26985D7E-FF38-4A7E-99ED-B425330A4229}" type="sibTrans" cxnId="{AFD0E23A-1573-44AE-B793-C7F2004FF8BE}">
      <dgm:prSet/>
      <dgm:spPr/>
      <dgm:t>
        <a:bodyPr/>
        <a:lstStyle/>
        <a:p>
          <a:endParaRPr lang="ru-RU"/>
        </a:p>
      </dgm:t>
    </dgm:pt>
    <dgm:pt modelId="{BF068738-5156-49F0-A740-0A4475448D48}" type="pres">
      <dgm:prSet presAssocID="{695FC761-63D8-40D7-B0CF-5AEB0474E581}" presName="Name0" presStyleCnt="0">
        <dgm:presLayoutVars>
          <dgm:chMax val="7"/>
          <dgm:chPref val="7"/>
          <dgm:dir/>
        </dgm:presLayoutVars>
      </dgm:prSet>
      <dgm:spPr/>
      <dgm:t>
        <a:bodyPr/>
        <a:lstStyle/>
        <a:p>
          <a:endParaRPr lang="ru-RU"/>
        </a:p>
      </dgm:t>
    </dgm:pt>
    <dgm:pt modelId="{82A41EF9-B36D-4C97-B86D-B16FBC916018}" type="pres">
      <dgm:prSet presAssocID="{695FC761-63D8-40D7-B0CF-5AEB0474E581}" presName="Name1" presStyleCnt="0"/>
      <dgm:spPr/>
    </dgm:pt>
    <dgm:pt modelId="{9EB69864-955A-4903-8E9D-90F9ABCA7923}" type="pres">
      <dgm:prSet presAssocID="{695FC761-63D8-40D7-B0CF-5AEB0474E581}" presName="cycle" presStyleCnt="0"/>
      <dgm:spPr/>
    </dgm:pt>
    <dgm:pt modelId="{BF679678-88F5-4ECC-A164-70C17DDC0777}" type="pres">
      <dgm:prSet presAssocID="{695FC761-63D8-40D7-B0CF-5AEB0474E581}" presName="srcNode" presStyleLbl="node1" presStyleIdx="0" presStyleCnt="3"/>
      <dgm:spPr/>
    </dgm:pt>
    <dgm:pt modelId="{AF0E2A97-D02A-4332-AEB8-AD99122808B5}" type="pres">
      <dgm:prSet presAssocID="{695FC761-63D8-40D7-B0CF-5AEB0474E581}" presName="conn" presStyleLbl="parChTrans1D2" presStyleIdx="0" presStyleCnt="1"/>
      <dgm:spPr/>
      <dgm:t>
        <a:bodyPr/>
        <a:lstStyle/>
        <a:p>
          <a:endParaRPr lang="ru-RU"/>
        </a:p>
      </dgm:t>
    </dgm:pt>
    <dgm:pt modelId="{03DDD8A4-20B5-40C2-A447-4145A2FA3D1B}" type="pres">
      <dgm:prSet presAssocID="{695FC761-63D8-40D7-B0CF-5AEB0474E581}" presName="extraNode" presStyleLbl="node1" presStyleIdx="0" presStyleCnt="3"/>
      <dgm:spPr/>
    </dgm:pt>
    <dgm:pt modelId="{87C76116-DA8B-47EA-BA74-40F145261E83}" type="pres">
      <dgm:prSet presAssocID="{695FC761-63D8-40D7-B0CF-5AEB0474E581}" presName="dstNode" presStyleLbl="node1" presStyleIdx="0" presStyleCnt="3"/>
      <dgm:spPr/>
    </dgm:pt>
    <dgm:pt modelId="{D37FA9F6-7C08-4D9D-9D96-045AEE89049F}" type="pres">
      <dgm:prSet presAssocID="{BBD51686-946A-4119-A001-E634A5A5CE7B}" presName="text_1" presStyleLbl="node1" presStyleIdx="0" presStyleCnt="3">
        <dgm:presLayoutVars>
          <dgm:bulletEnabled val="1"/>
        </dgm:presLayoutVars>
      </dgm:prSet>
      <dgm:spPr/>
      <dgm:t>
        <a:bodyPr/>
        <a:lstStyle/>
        <a:p>
          <a:endParaRPr lang="ru-RU"/>
        </a:p>
      </dgm:t>
    </dgm:pt>
    <dgm:pt modelId="{82CAED41-6814-47CB-A08A-A0F739841DA2}" type="pres">
      <dgm:prSet presAssocID="{BBD51686-946A-4119-A001-E634A5A5CE7B}" presName="accent_1" presStyleCnt="0"/>
      <dgm:spPr/>
    </dgm:pt>
    <dgm:pt modelId="{9857B66D-8E6D-448A-94DC-541B83098BA1}" type="pres">
      <dgm:prSet presAssocID="{BBD51686-946A-4119-A001-E634A5A5CE7B}" presName="accentRepeatNode" presStyleLbl="solidFgAcc1" presStyleIdx="0" presStyleCnt="3"/>
      <dgm:spPr/>
    </dgm:pt>
    <dgm:pt modelId="{2108BC62-DA36-4613-9B19-682062BF74BD}" type="pres">
      <dgm:prSet presAssocID="{90E149D3-35FF-44D0-A3A5-BF34E82996CC}" presName="text_2" presStyleLbl="node1" presStyleIdx="1" presStyleCnt="3">
        <dgm:presLayoutVars>
          <dgm:bulletEnabled val="1"/>
        </dgm:presLayoutVars>
      </dgm:prSet>
      <dgm:spPr/>
      <dgm:t>
        <a:bodyPr/>
        <a:lstStyle/>
        <a:p>
          <a:endParaRPr lang="ru-RU"/>
        </a:p>
      </dgm:t>
    </dgm:pt>
    <dgm:pt modelId="{05634D7A-23FB-48DA-B224-18987C8E4ED2}" type="pres">
      <dgm:prSet presAssocID="{90E149D3-35FF-44D0-A3A5-BF34E82996CC}" presName="accent_2" presStyleCnt="0"/>
      <dgm:spPr/>
    </dgm:pt>
    <dgm:pt modelId="{4EF2450E-8895-42C0-88C6-D8141BA84C68}" type="pres">
      <dgm:prSet presAssocID="{90E149D3-35FF-44D0-A3A5-BF34E82996CC}" presName="accentRepeatNode" presStyleLbl="solidFgAcc1" presStyleIdx="1" presStyleCnt="3"/>
      <dgm:spPr/>
    </dgm:pt>
    <dgm:pt modelId="{3B19E9D1-ABE5-4401-8690-2B1F72D82D51}" type="pres">
      <dgm:prSet presAssocID="{093CB9BB-0B77-4851-B4DC-85A3C459677E}" presName="text_3" presStyleLbl="node1" presStyleIdx="2" presStyleCnt="3">
        <dgm:presLayoutVars>
          <dgm:bulletEnabled val="1"/>
        </dgm:presLayoutVars>
      </dgm:prSet>
      <dgm:spPr/>
      <dgm:t>
        <a:bodyPr/>
        <a:lstStyle/>
        <a:p>
          <a:endParaRPr lang="ru-RU"/>
        </a:p>
      </dgm:t>
    </dgm:pt>
    <dgm:pt modelId="{4A54E42F-2047-4304-8B23-87B1C6565761}" type="pres">
      <dgm:prSet presAssocID="{093CB9BB-0B77-4851-B4DC-85A3C459677E}" presName="accent_3" presStyleCnt="0"/>
      <dgm:spPr/>
    </dgm:pt>
    <dgm:pt modelId="{FE7AA761-2625-4064-AF6F-165E22ED6822}" type="pres">
      <dgm:prSet presAssocID="{093CB9BB-0B77-4851-B4DC-85A3C459677E}" presName="accentRepeatNode" presStyleLbl="solidFgAcc1" presStyleIdx="2" presStyleCnt="3"/>
      <dgm:spPr/>
    </dgm:pt>
  </dgm:ptLst>
  <dgm:cxnLst>
    <dgm:cxn modelId="{472F9394-52DD-4FFD-837D-525055299479}" type="presOf" srcId="{BBD51686-946A-4119-A001-E634A5A5CE7B}" destId="{D37FA9F6-7C08-4D9D-9D96-045AEE89049F}" srcOrd="0" destOrd="0" presId="urn:microsoft.com/office/officeart/2008/layout/VerticalCurvedList"/>
    <dgm:cxn modelId="{271ED51D-8FC5-49BD-892F-90BF04DD380B}" type="presOf" srcId="{90E149D3-35FF-44D0-A3A5-BF34E82996CC}" destId="{2108BC62-DA36-4613-9B19-682062BF74BD}" srcOrd="0" destOrd="0" presId="urn:microsoft.com/office/officeart/2008/layout/VerticalCurvedList"/>
    <dgm:cxn modelId="{13090110-91BC-40DE-8FC4-853789BDE2B7}" type="presOf" srcId="{093CB9BB-0B77-4851-B4DC-85A3C459677E}" destId="{3B19E9D1-ABE5-4401-8690-2B1F72D82D51}" srcOrd="0" destOrd="0" presId="urn:microsoft.com/office/officeart/2008/layout/VerticalCurvedList"/>
    <dgm:cxn modelId="{5EE589F9-19FA-467A-BA9F-A219D2DFF05E}" type="presOf" srcId="{695FC761-63D8-40D7-B0CF-5AEB0474E581}" destId="{BF068738-5156-49F0-A740-0A4475448D48}" srcOrd="0" destOrd="0" presId="urn:microsoft.com/office/officeart/2008/layout/VerticalCurvedList"/>
    <dgm:cxn modelId="{EC7EDD7F-BD07-490F-9BED-1D48953F5FB4}" srcId="{695FC761-63D8-40D7-B0CF-5AEB0474E581}" destId="{90E149D3-35FF-44D0-A3A5-BF34E82996CC}" srcOrd="1" destOrd="0" parTransId="{B6150C86-D3C2-4403-8154-BD0256C858C6}" sibTransId="{0BB30AE7-91B9-4520-A310-CA3486569C5D}"/>
    <dgm:cxn modelId="{AFD0E23A-1573-44AE-B793-C7F2004FF8BE}" srcId="{695FC761-63D8-40D7-B0CF-5AEB0474E581}" destId="{093CB9BB-0B77-4851-B4DC-85A3C459677E}" srcOrd="2" destOrd="0" parTransId="{4B8D8A87-9081-474C-B8B0-95E13251F898}" sibTransId="{26985D7E-FF38-4A7E-99ED-B425330A4229}"/>
    <dgm:cxn modelId="{988EE80F-0423-4468-9EB3-07C08EDF8CCC}" srcId="{695FC761-63D8-40D7-B0CF-5AEB0474E581}" destId="{BBD51686-946A-4119-A001-E634A5A5CE7B}" srcOrd="0" destOrd="0" parTransId="{1D45E138-A873-4F0D-ADDE-A5F62E9800A8}" sibTransId="{0C77716E-0B38-4C14-B61A-BB71118AB050}"/>
    <dgm:cxn modelId="{21F5FE77-D924-45C1-8894-B56A4BC979A0}" type="presOf" srcId="{0C77716E-0B38-4C14-B61A-BB71118AB050}" destId="{AF0E2A97-D02A-4332-AEB8-AD99122808B5}" srcOrd="0" destOrd="0" presId="urn:microsoft.com/office/officeart/2008/layout/VerticalCurvedList"/>
    <dgm:cxn modelId="{07FE72AD-384D-4500-8532-AD4C51953BCF}" type="presParOf" srcId="{BF068738-5156-49F0-A740-0A4475448D48}" destId="{82A41EF9-B36D-4C97-B86D-B16FBC916018}" srcOrd="0" destOrd="0" presId="urn:microsoft.com/office/officeart/2008/layout/VerticalCurvedList"/>
    <dgm:cxn modelId="{538C96A0-BB1D-4A15-A2D2-69479E0D0B7A}" type="presParOf" srcId="{82A41EF9-B36D-4C97-B86D-B16FBC916018}" destId="{9EB69864-955A-4903-8E9D-90F9ABCA7923}" srcOrd="0" destOrd="0" presId="urn:microsoft.com/office/officeart/2008/layout/VerticalCurvedList"/>
    <dgm:cxn modelId="{E85AF336-BAC5-4A2D-9838-3F06460993EB}" type="presParOf" srcId="{9EB69864-955A-4903-8E9D-90F9ABCA7923}" destId="{BF679678-88F5-4ECC-A164-70C17DDC0777}" srcOrd="0" destOrd="0" presId="urn:microsoft.com/office/officeart/2008/layout/VerticalCurvedList"/>
    <dgm:cxn modelId="{69BC0768-4A5C-470D-8D89-3250617CFA86}" type="presParOf" srcId="{9EB69864-955A-4903-8E9D-90F9ABCA7923}" destId="{AF0E2A97-D02A-4332-AEB8-AD99122808B5}" srcOrd="1" destOrd="0" presId="urn:microsoft.com/office/officeart/2008/layout/VerticalCurvedList"/>
    <dgm:cxn modelId="{8E42E71C-DD56-49D7-8210-38A8FFB98B32}" type="presParOf" srcId="{9EB69864-955A-4903-8E9D-90F9ABCA7923}" destId="{03DDD8A4-20B5-40C2-A447-4145A2FA3D1B}" srcOrd="2" destOrd="0" presId="urn:microsoft.com/office/officeart/2008/layout/VerticalCurvedList"/>
    <dgm:cxn modelId="{F1CF50BA-3543-4AE5-BAEA-CA7F73DD6CA1}" type="presParOf" srcId="{9EB69864-955A-4903-8E9D-90F9ABCA7923}" destId="{87C76116-DA8B-47EA-BA74-40F145261E83}" srcOrd="3" destOrd="0" presId="urn:microsoft.com/office/officeart/2008/layout/VerticalCurvedList"/>
    <dgm:cxn modelId="{03629E85-264B-4524-A9B1-B9B5EC24359D}" type="presParOf" srcId="{82A41EF9-B36D-4C97-B86D-B16FBC916018}" destId="{D37FA9F6-7C08-4D9D-9D96-045AEE89049F}" srcOrd="1" destOrd="0" presId="urn:microsoft.com/office/officeart/2008/layout/VerticalCurvedList"/>
    <dgm:cxn modelId="{04DCB2AC-6333-41BE-87A6-00E3053BBD72}" type="presParOf" srcId="{82A41EF9-B36D-4C97-B86D-B16FBC916018}" destId="{82CAED41-6814-47CB-A08A-A0F739841DA2}" srcOrd="2" destOrd="0" presId="urn:microsoft.com/office/officeart/2008/layout/VerticalCurvedList"/>
    <dgm:cxn modelId="{0851D223-6BD5-4DBB-9CDE-CA8BD7298AB1}" type="presParOf" srcId="{82CAED41-6814-47CB-A08A-A0F739841DA2}" destId="{9857B66D-8E6D-448A-94DC-541B83098BA1}" srcOrd="0" destOrd="0" presId="urn:microsoft.com/office/officeart/2008/layout/VerticalCurvedList"/>
    <dgm:cxn modelId="{2AAC583E-B194-43D9-84B6-DB3F5F157384}" type="presParOf" srcId="{82A41EF9-B36D-4C97-B86D-B16FBC916018}" destId="{2108BC62-DA36-4613-9B19-682062BF74BD}" srcOrd="3" destOrd="0" presId="urn:microsoft.com/office/officeart/2008/layout/VerticalCurvedList"/>
    <dgm:cxn modelId="{2970C816-F22B-43E3-9443-BD1F71DC0788}" type="presParOf" srcId="{82A41EF9-B36D-4C97-B86D-B16FBC916018}" destId="{05634D7A-23FB-48DA-B224-18987C8E4ED2}" srcOrd="4" destOrd="0" presId="urn:microsoft.com/office/officeart/2008/layout/VerticalCurvedList"/>
    <dgm:cxn modelId="{CBACFB3B-0C28-40F0-9B90-0237467C66A6}" type="presParOf" srcId="{05634D7A-23FB-48DA-B224-18987C8E4ED2}" destId="{4EF2450E-8895-42C0-88C6-D8141BA84C68}" srcOrd="0" destOrd="0" presId="urn:microsoft.com/office/officeart/2008/layout/VerticalCurvedList"/>
    <dgm:cxn modelId="{13BA04EB-6532-498A-9F14-32BC8156011F}" type="presParOf" srcId="{82A41EF9-B36D-4C97-B86D-B16FBC916018}" destId="{3B19E9D1-ABE5-4401-8690-2B1F72D82D51}" srcOrd="5" destOrd="0" presId="urn:microsoft.com/office/officeart/2008/layout/VerticalCurvedList"/>
    <dgm:cxn modelId="{11A2F9FC-0100-44C2-A863-9BFE1FDB8F74}" type="presParOf" srcId="{82A41EF9-B36D-4C97-B86D-B16FBC916018}" destId="{4A54E42F-2047-4304-8B23-87B1C6565761}" srcOrd="6" destOrd="0" presId="urn:microsoft.com/office/officeart/2008/layout/VerticalCurvedList"/>
    <dgm:cxn modelId="{09B9F7EA-ADEE-4A23-AE98-8BCA816D251B}" type="presParOf" srcId="{4A54E42F-2047-4304-8B23-87B1C6565761}" destId="{FE7AA761-2625-4064-AF6F-165E22ED6822}"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95FC761-63D8-40D7-B0CF-5AEB0474E58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BBD51686-946A-4119-A001-E634A5A5CE7B}">
      <dgm:prSet phldrT="[Текст]" custT="1"/>
      <dgm:spPr/>
      <dgm:t>
        <a:bodyPr/>
        <a:lstStyle/>
        <a:p>
          <a:r>
            <a:rPr lang="uz-Cyrl-UZ" sz="1800" smtClean="0">
              <a:latin typeface="Times New Roman" panose="02020603050405020304" pitchFamily="18" charset="0"/>
              <a:cs typeface="Times New Roman" panose="02020603050405020304" pitchFamily="18" charset="0"/>
            </a:rPr>
            <a:t>Озуқа  цехлари  ва  озуқани  олдиндан  тайёрлаш  бўйича  харажатлар  аввало  “Чорвачилик” счётининг  алоҳида  аналитик  счётида  акс  эттирилади,  сўнгра  ҳар  ойда  сарфланган  озуқалар  миқдорига  мутаносиб  тақсимланади.  Бундай  ҳолларда  озуқаларга  оид  харажатлар  суммасига “Чорвачилик”  счёти  дебет “Уруғлар  ва  озуқа”  счёти  кредит  қилинади.</a:t>
          </a:r>
          <a:r>
            <a:rPr lang="uz-Cyrl-UZ" sz="1800" smtClean="0">
              <a:solidFill>
                <a:schemeClr val="bg1"/>
              </a:solidFill>
              <a:effectLst/>
              <a:latin typeface="Times New Roman" panose="02020603050405020304" pitchFamily="18" charset="0"/>
              <a:cs typeface="Times New Roman" panose="02020603050405020304" pitchFamily="18" charset="0"/>
            </a:rPr>
            <a:t> </a:t>
          </a:r>
          <a:endParaRPr lang="ru-RU" sz="1800">
            <a:solidFill>
              <a:schemeClr val="bg1"/>
            </a:solidFill>
            <a:effectLst/>
            <a:latin typeface="Times New Roman" panose="02020603050405020304" pitchFamily="18" charset="0"/>
            <a:cs typeface="Times New Roman" panose="02020603050405020304" pitchFamily="18" charset="0"/>
          </a:endParaRPr>
        </a:p>
      </dgm:t>
    </dgm:pt>
    <dgm:pt modelId="{1D45E138-A873-4F0D-ADDE-A5F62E9800A8}" type="parTrans" cxnId="{988EE80F-0423-4468-9EB3-07C08EDF8CCC}">
      <dgm:prSet/>
      <dgm:spPr/>
      <dgm:t>
        <a:bodyPr/>
        <a:lstStyle/>
        <a:p>
          <a:endParaRPr lang="ru-RU"/>
        </a:p>
      </dgm:t>
    </dgm:pt>
    <dgm:pt modelId="{0C77716E-0B38-4C14-B61A-BB71118AB050}" type="sibTrans" cxnId="{988EE80F-0423-4468-9EB3-07C08EDF8CCC}">
      <dgm:prSet/>
      <dgm:spPr/>
      <dgm:t>
        <a:bodyPr/>
        <a:lstStyle/>
        <a:p>
          <a:endParaRPr lang="ru-RU"/>
        </a:p>
      </dgm:t>
    </dgm:pt>
    <dgm:pt modelId="{90E149D3-35FF-44D0-A3A5-BF34E82996CC}">
      <dgm:prSet phldrT="[Текст]" custT="1"/>
      <dgm:spPr/>
      <dgm:t>
        <a:bodyPr/>
        <a:lstStyle/>
        <a:p>
          <a:r>
            <a:rPr lang="uz-Cyrl-UZ" sz="2000" smtClean="0">
              <a:latin typeface="Times New Roman" panose="02020603050405020304" pitchFamily="18" charset="0"/>
              <a:cs typeface="Times New Roman" panose="02020603050405020304" pitchFamily="18" charset="0"/>
            </a:rPr>
            <a:t>“Асосий  воситаларни  сақлаш  харажатлари”  моддасини текшириш бевосита  ишлаб  чиқаришда фойдаланиладиган  асосий  воситаларни  сақлашга  алоқадор  харажатлар  киритилганлигини аниқлаш имконини бериши керак </a:t>
          </a:r>
          <a:endParaRPr lang="ru-RU" sz="2000">
            <a:solidFill>
              <a:schemeClr val="bg1"/>
            </a:solidFill>
            <a:latin typeface="Times New Roman" panose="02020603050405020304" pitchFamily="18" charset="0"/>
            <a:cs typeface="Times New Roman" panose="02020603050405020304" pitchFamily="18" charset="0"/>
          </a:endParaRPr>
        </a:p>
      </dgm:t>
    </dgm:pt>
    <dgm:pt modelId="{B6150C86-D3C2-4403-8154-BD0256C858C6}" type="parTrans" cxnId="{EC7EDD7F-BD07-490F-9BED-1D48953F5FB4}">
      <dgm:prSet/>
      <dgm:spPr/>
      <dgm:t>
        <a:bodyPr/>
        <a:lstStyle/>
        <a:p>
          <a:endParaRPr lang="ru-RU"/>
        </a:p>
      </dgm:t>
    </dgm:pt>
    <dgm:pt modelId="{0BB30AE7-91B9-4520-A310-CA3486569C5D}" type="sibTrans" cxnId="{EC7EDD7F-BD07-490F-9BED-1D48953F5FB4}">
      <dgm:prSet/>
      <dgm:spPr/>
      <dgm:t>
        <a:bodyPr/>
        <a:lstStyle/>
        <a:p>
          <a:endParaRPr lang="ru-RU"/>
        </a:p>
      </dgm:t>
    </dgm:pt>
    <dgm:pt modelId="{093CB9BB-0B77-4851-B4DC-85A3C459677E}">
      <dgm:prSet phldrT="[Текст]" custT="1"/>
      <dgm:spPr/>
      <dgm:t>
        <a:bodyPr/>
        <a:lstStyle/>
        <a:p>
          <a:r>
            <a:rPr lang="uz-Cyrl-UZ" sz="2000" smtClean="0">
              <a:latin typeface="Times New Roman" panose="02020603050405020304" pitchFamily="18" charset="0"/>
              <a:cs typeface="Times New Roman" panose="02020603050405020304" pitchFamily="18" charset="0"/>
            </a:rPr>
            <a:t>Чорвачиликда  ишлатиладиган  асосий   воситаларни  сақлаш  харажатлари  одатда  тўғридан тўғри тегишли  чорва  тури,  гуруҳига  ўтказилиши чорвачиликда хисоб юритиш самарадорлигини оширади  </a:t>
          </a:r>
          <a:endParaRPr lang="ru-RU" sz="2000">
            <a:solidFill>
              <a:schemeClr val="bg1"/>
            </a:solidFill>
            <a:latin typeface="Times New Roman" panose="02020603050405020304" pitchFamily="18" charset="0"/>
            <a:cs typeface="Times New Roman" panose="02020603050405020304" pitchFamily="18" charset="0"/>
          </a:endParaRPr>
        </a:p>
      </dgm:t>
    </dgm:pt>
    <dgm:pt modelId="{4B8D8A87-9081-474C-B8B0-95E13251F898}" type="parTrans" cxnId="{AFD0E23A-1573-44AE-B793-C7F2004FF8BE}">
      <dgm:prSet/>
      <dgm:spPr/>
      <dgm:t>
        <a:bodyPr/>
        <a:lstStyle/>
        <a:p>
          <a:endParaRPr lang="ru-RU"/>
        </a:p>
      </dgm:t>
    </dgm:pt>
    <dgm:pt modelId="{26985D7E-FF38-4A7E-99ED-B425330A4229}" type="sibTrans" cxnId="{AFD0E23A-1573-44AE-B793-C7F2004FF8BE}">
      <dgm:prSet/>
      <dgm:spPr/>
      <dgm:t>
        <a:bodyPr/>
        <a:lstStyle/>
        <a:p>
          <a:endParaRPr lang="ru-RU"/>
        </a:p>
      </dgm:t>
    </dgm:pt>
    <dgm:pt modelId="{BF068738-5156-49F0-A740-0A4475448D48}" type="pres">
      <dgm:prSet presAssocID="{695FC761-63D8-40D7-B0CF-5AEB0474E581}" presName="Name0" presStyleCnt="0">
        <dgm:presLayoutVars>
          <dgm:chMax val="7"/>
          <dgm:chPref val="7"/>
          <dgm:dir/>
        </dgm:presLayoutVars>
      </dgm:prSet>
      <dgm:spPr/>
      <dgm:t>
        <a:bodyPr/>
        <a:lstStyle/>
        <a:p>
          <a:endParaRPr lang="ru-RU"/>
        </a:p>
      </dgm:t>
    </dgm:pt>
    <dgm:pt modelId="{82A41EF9-B36D-4C97-B86D-B16FBC916018}" type="pres">
      <dgm:prSet presAssocID="{695FC761-63D8-40D7-B0CF-5AEB0474E581}" presName="Name1" presStyleCnt="0"/>
      <dgm:spPr/>
    </dgm:pt>
    <dgm:pt modelId="{9EB69864-955A-4903-8E9D-90F9ABCA7923}" type="pres">
      <dgm:prSet presAssocID="{695FC761-63D8-40D7-B0CF-5AEB0474E581}" presName="cycle" presStyleCnt="0"/>
      <dgm:spPr/>
    </dgm:pt>
    <dgm:pt modelId="{BF679678-88F5-4ECC-A164-70C17DDC0777}" type="pres">
      <dgm:prSet presAssocID="{695FC761-63D8-40D7-B0CF-5AEB0474E581}" presName="srcNode" presStyleLbl="node1" presStyleIdx="0" presStyleCnt="3"/>
      <dgm:spPr/>
    </dgm:pt>
    <dgm:pt modelId="{AF0E2A97-D02A-4332-AEB8-AD99122808B5}" type="pres">
      <dgm:prSet presAssocID="{695FC761-63D8-40D7-B0CF-5AEB0474E581}" presName="conn" presStyleLbl="parChTrans1D2" presStyleIdx="0" presStyleCnt="1"/>
      <dgm:spPr/>
      <dgm:t>
        <a:bodyPr/>
        <a:lstStyle/>
        <a:p>
          <a:endParaRPr lang="ru-RU"/>
        </a:p>
      </dgm:t>
    </dgm:pt>
    <dgm:pt modelId="{03DDD8A4-20B5-40C2-A447-4145A2FA3D1B}" type="pres">
      <dgm:prSet presAssocID="{695FC761-63D8-40D7-B0CF-5AEB0474E581}" presName="extraNode" presStyleLbl="node1" presStyleIdx="0" presStyleCnt="3"/>
      <dgm:spPr/>
    </dgm:pt>
    <dgm:pt modelId="{87C76116-DA8B-47EA-BA74-40F145261E83}" type="pres">
      <dgm:prSet presAssocID="{695FC761-63D8-40D7-B0CF-5AEB0474E581}" presName="dstNode" presStyleLbl="node1" presStyleIdx="0" presStyleCnt="3"/>
      <dgm:spPr/>
    </dgm:pt>
    <dgm:pt modelId="{D37FA9F6-7C08-4D9D-9D96-045AEE89049F}" type="pres">
      <dgm:prSet presAssocID="{BBD51686-946A-4119-A001-E634A5A5CE7B}" presName="text_1" presStyleLbl="node1" presStyleIdx="0" presStyleCnt="3">
        <dgm:presLayoutVars>
          <dgm:bulletEnabled val="1"/>
        </dgm:presLayoutVars>
      </dgm:prSet>
      <dgm:spPr/>
      <dgm:t>
        <a:bodyPr/>
        <a:lstStyle/>
        <a:p>
          <a:endParaRPr lang="ru-RU"/>
        </a:p>
      </dgm:t>
    </dgm:pt>
    <dgm:pt modelId="{82CAED41-6814-47CB-A08A-A0F739841DA2}" type="pres">
      <dgm:prSet presAssocID="{BBD51686-946A-4119-A001-E634A5A5CE7B}" presName="accent_1" presStyleCnt="0"/>
      <dgm:spPr/>
    </dgm:pt>
    <dgm:pt modelId="{9857B66D-8E6D-448A-94DC-541B83098BA1}" type="pres">
      <dgm:prSet presAssocID="{BBD51686-946A-4119-A001-E634A5A5CE7B}" presName="accentRepeatNode" presStyleLbl="solidFgAcc1" presStyleIdx="0" presStyleCnt="3"/>
      <dgm:spPr/>
    </dgm:pt>
    <dgm:pt modelId="{2108BC62-DA36-4613-9B19-682062BF74BD}" type="pres">
      <dgm:prSet presAssocID="{90E149D3-35FF-44D0-A3A5-BF34E82996CC}" presName="text_2" presStyleLbl="node1" presStyleIdx="1" presStyleCnt="3">
        <dgm:presLayoutVars>
          <dgm:bulletEnabled val="1"/>
        </dgm:presLayoutVars>
      </dgm:prSet>
      <dgm:spPr/>
      <dgm:t>
        <a:bodyPr/>
        <a:lstStyle/>
        <a:p>
          <a:endParaRPr lang="ru-RU"/>
        </a:p>
      </dgm:t>
    </dgm:pt>
    <dgm:pt modelId="{05634D7A-23FB-48DA-B224-18987C8E4ED2}" type="pres">
      <dgm:prSet presAssocID="{90E149D3-35FF-44D0-A3A5-BF34E82996CC}" presName="accent_2" presStyleCnt="0"/>
      <dgm:spPr/>
    </dgm:pt>
    <dgm:pt modelId="{4EF2450E-8895-42C0-88C6-D8141BA84C68}" type="pres">
      <dgm:prSet presAssocID="{90E149D3-35FF-44D0-A3A5-BF34E82996CC}" presName="accentRepeatNode" presStyleLbl="solidFgAcc1" presStyleIdx="1" presStyleCnt="3"/>
      <dgm:spPr/>
    </dgm:pt>
    <dgm:pt modelId="{3B19E9D1-ABE5-4401-8690-2B1F72D82D51}" type="pres">
      <dgm:prSet presAssocID="{093CB9BB-0B77-4851-B4DC-85A3C459677E}" presName="text_3" presStyleLbl="node1" presStyleIdx="2" presStyleCnt="3">
        <dgm:presLayoutVars>
          <dgm:bulletEnabled val="1"/>
        </dgm:presLayoutVars>
      </dgm:prSet>
      <dgm:spPr/>
      <dgm:t>
        <a:bodyPr/>
        <a:lstStyle/>
        <a:p>
          <a:endParaRPr lang="ru-RU"/>
        </a:p>
      </dgm:t>
    </dgm:pt>
    <dgm:pt modelId="{4A54E42F-2047-4304-8B23-87B1C6565761}" type="pres">
      <dgm:prSet presAssocID="{093CB9BB-0B77-4851-B4DC-85A3C459677E}" presName="accent_3" presStyleCnt="0"/>
      <dgm:spPr/>
    </dgm:pt>
    <dgm:pt modelId="{FE7AA761-2625-4064-AF6F-165E22ED6822}" type="pres">
      <dgm:prSet presAssocID="{093CB9BB-0B77-4851-B4DC-85A3C459677E}" presName="accentRepeatNode" presStyleLbl="solidFgAcc1" presStyleIdx="2" presStyleCnt="3"/>
      <dgm:spPr/>
    </dgm:pt>
  </dgm:ptLst>
  <dgm:cxnLst>
    <dgm:cxn modelId="{05171D69-92B7-4294-BAE8-BE3332B72BA4}" type="presOf" srcId="{0C77716E-0B38-4C14-B61A-BB71118AB050}" destId="{AF0E2A97-D02A-4332-AEB8-AD99122808B5}" srcOrd="0" destOrd="0" presId="urn:microsoft.com/office/officeart/2008/layout/VerticalCurvedList"/>
    <dgm:cxn modelId="{7751B04C-658A-44A7-94B4-C0CAF5429F53}" type="presOf" srcId="{093CB9BB-0B77-4851-B4DC-85A3C459677E}" destId="{3B19E9D1-ABE5-4401-8690-2B1F72D82D51}" srcOrd="0" destOrd="0" presId="urn:microsoft.com/office/officeart/2008/layout/VerticalCurvedList"/>
    <dgm:cxn modelId="{EC7EDD7F-BD07-490F-9BED-1D48953F5FB4}" srcId="{695FC761-63D8-40D7-B0CF-5AEB0474E581}" destId="{90E149D3-35FF-44D0-A3A5-BF34E82996CC}" srcOrd="1" destOrd="0" parTransId="{B6150C86-D3C2-4403-8154-BD0256C858C6}" sibTransId="{0BB30AE7-91B9-4520-A310-CA3486569C5D}"/>
    <dgm:cxn modelId="{97985C17-644E-47A5-AFA4-0AA4B4CB28DD}" type="presOf" srcId="{90E149D3-35FF-44D0-A3A5-BF34E82996CC}" destId="{2108BC62-DA36-4613-9B19-682062BF74BD}" srcOrd="0" destOrd="0" presId="urn:microsoft.com/office/officeart/2008/layout/VerticalCurvedList"/>
    <dgm:cxn modelId="{E5219F64-932E-46E8-BD9D-8EE092163A24}" type="presOf" srcId="{695FC761-63D8-40D7-B0CF-5AEB0474E581}" destId="{BF068738-5156-49F0-A740-0A4475448D48}" srcOrd="0" destOrd="0" presId="urn:microsoft.com/office/officeart/2008/layout/VerticalCurvedList"/>
    <dgm:cxn modelId="{AFD0E23A-1573-44AE-B793-C7F2004FF8BE}" srcId="{695FC761-63D8-40D7-B0CF-5AEB0474E581}" destId="{093CB9BB-0B77-4851-B4DC-85A3C459677E}" srcOrd="2" destOrd="0" parTransId="{4B8D8A87-9081-474C-B8B0-95E13251F898}" sibTransId="{26985D7E-FF38-4A7E-99ED-B425330A4229}"/>
    <dgm:cxn modelId="{B5568B0E-CC92-42D0-819D-E4AABFB72C97}" type="presOf" srcId="{BBD51686-946A-4119-A001-E634A5A5CE7B}" destId="{D37FA9F6-7C08-4D9D-9D96-045AEE89049F}" srcOrd="0" destOrd="0" presId="urn:microsoft.com/office/officeart/2008/layout/VerticalCurvedList"/>
    <dgm:cxn modelId="{988EE80F-0423-4468-9EB3-07C08EDF8CCC}" srcId="{695FC761-63D8-40D7-B0CF-5AEB0474E581}" destId="{BBD51686-946A-4119-A001-E634A5A5CE7B}" srcOrd="0" destOrd="0" parTransId="{1D45E138-A873-4F0D-ADDE-A5F62E9800A8}" sibTransId="{0C77716E-0B38-4C14-B61A-BB71118AB050}"/>
    <dgm:cxn modelId="{299D5D30-9A7C-4FB1-BDCB-A12B9AFEF96F}" type="presParOf" srcId="{BF068738-5156-49F0-A740-0A4475448D48}" destId="{82A41EF9-B36D-4C97-B86D-B16FBC916018}" srcOrd="0" destOrd="0" presId="urn:microsoft.com/office/officeart/2008/layout/VerticalCurvedList"/>
    <dgm:cxn modelId="{71010BE6-7505-4F68-95AC-0879AE1F5A92}" type="presParOf" srcId="{82A41EF9-B36D-4C97-B86D-B16FBC916018}" destId="{9EB69864-955A-4903-8E9D-90F9ABCA7923}" srcOrd="0" destOrd="0" presId="urn:microsoft.com/office/officeart/2008/layout/VerticalCurvedList"/>
    <dgm:cxn modelId="{28FED00B-3A98-4463-93EC-2968BAD5DC89}" type="presParOf" srcId="{9EB69864-955A-4903-8E9D-90F9ABCA7923}" destId="{BF679678-88F5-4ECC-A164-70C17DDC0777}" srcOrd="0" destOrd="0" presId="urn:microsoft.com/office/officeart/2008/layout/VerticalCurvedList"/>
    <dgm:cxn modelId="{5335A493-1395-4B22-8F76-EBE321E0A5C3}" type="presParOf" srcId="{9EB69864-955A-4903-8E9D-90F9ABCA7923}" destId="{AF0E2A97-D02A-4332-AEB8-AD99122808B5}" srcOrd="1" destOrd="0" presId="urn:microsoft.com/office/officeart/2008/layout/VerticalCurvedList"/>
    <dgm:cxn modelId="{CE8DA113-E621-4677-87CC-4D422006C30A}" type="presParOf" srcId="{9EB69864-955A-4903-8E9D-90F9ABCA7923}" destId="{03DDD8A4-20B5-40C2-A447-4145A2FA3D1B}" srcOrd="2" destOrd="0" presId="urn:microsoft.com/office/officeart/2008/layout/VerticalCurvedList"/>
    <dgm:cxn modelId="{C04952F9-9567-433B-96EB-D34251A9D36C}" type="presParOf" srcId="{9EB69864-955A-4903-8E9D-90F9ABCA7923}" destId="{87C76116-DA8B-47EA-BA74-40F145261E83}" srcOrd="3" destOrd="0" presId="urn:microsoft.com/office/officeart/2008/layout/VerticalCurvedList"/>
    <dgm:cxn modelId="{DEABD8B1-A588-49B4-B730-5DC48F9F2863}" type="presParOf" srcId="{82A41EF9-B36D-4C97-B86D-B16FBC916018}" destId="{D37FA9F6-7C08-4D9D-9D96-045AEE89049F}" srcOrd="1" destOrd="0" presId="urn:microsoft.com/office/officeart/2008/layout/VerticalCurvedList"/>
    <dgm:cxn modelId="{B0965EA1-95BC-495F-9882-15104F172532}" type="presParOf" srcId="{82A41EF9-B36D-4C97-B86D-B16FBC916018}" destId="{82CAED41-6814-47CB-A08A-A0F739841DA2}" srcOrd="2" destOrd="0" presId="urn:microsoft.com/office/officeart/2008/layout/VerticalCurvedList"/>
    <dgm:cxn modelId="{43DD71BA-C513-4562-BD20-52E91B1F170C}" type="presParOf" srcId="{82CAED41-6814-47CB-A08A-A0F739841DA2}" destId="{9857B66D-8E6D-448A-94DC-541B83098BA1}" srcOrd="0" destOrd="0" presId="urn:microsoft.com/office/officeart/2008/layout/VerticalCurvedList"/>
    <dgm:cxn modelId="{86B25A6B-57E6-46F6-9C2E-66F9E5EE4E9F}" type="presParOf" srcId="{82A41EF9-B36D-4C97-B86D-B16FBC916018}" destId="{2108BC62-DA36-4613-9B19-682062BF74BD}" srcOrd="3" destOrd="0" presId="urn:microsoft.com/office/officeart/2008/layout/VerticalCurvedList"/>
    <dgm:cxn modelId="{4BECB2CD-771D-4450-BB63-3E44A944986E}" type="presParOf" srcId="{82A41EF9-B36D-4C97-B86D-B16FBC916018}" destId="{05634D7A-23FB-48DA-B224-18987C8E4ED2}" srcOrd="4" destOrd="0" presId="urn:microsoft.com/office/officeart/2008/layout/VerticalCurvedList"/>
    <dgm:cxn modelId="{8EB9E745-3F93-4A83-A0FA-12572501FCC5}" type="presParOf" srcId="{05634D7A-23FB-48DA-B224-18987C8E4ED2}" destId="{4EF2450E-8895-42C0-88C6-D8141BA84C68}" srcOrd="0" destOrd="0" presId="urn:microsoft.com/office/officeart/2008/layout/VerticalCurvedList"/>
    <dgm:cxn modelId="{8897D7FC-F329-4A93-A4E9-C9425FDBD37F}" type="presParOf" srcId="{82A41EF9-B36D-4C97-B86D-B16FBC916018}" destId="{3B19E9D1-ABE5-4401-8690-2B1F72D82D51}" srcOrd="5" destOrd="0" presId="urn:microsoft.com/office/officeart/2008/layout/VerticalCurvedList"/>
    <dgm:cxn modelId="{18353CB6-4037-4966-A225-182B2CC40878}" type="presParOf" srcId="{82A41EF9-B36D-4C97-B86D-B16FBC916018}" destId="{4A54E42F-2047-4304-8B23-87B1C6565761}" srcOrd="6" destOrd="0" presId="urn:microsoft.com/office/officeart/2008/layout/VerticalCurvedList"/>
    <dgm:cxn modelId="{0B229B51-D1EE-44B9-9073-8F3439B291F1}" type="presParOf" srcId="{4A54E42F-2047-4304-8B23-87B1C6565761}" destId="{FE7AA761-2625-4064-AF6F-165E22ED6822}"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2BDFC3-4BEB-4D5A-8783-1EB2C1F31458}">
      <dsp:nvSpPr>
        <dsp:cNvPr id="0" name=""/>
        <dsp:cNvSpPr/>
      </dsp:nvSpPr>
      <dsp:spPr>
        <a:xfrm>
          <a:off x="0" y="635553"/>
          <a:ext cx="11014363"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2B98F2-E241-4CFF-BCC9-EAA7AB7A6807}">
      <dsp:nvSpPr>
        <dsp:cNvPr id="0" name=""/>
        <dsp:cNvSpPr/>
      </dsp:nvSpPr>
      <dsp:spPr>
        <a:xfrm>
          <a:off x="524365" y="30393"/>
          <a:ext cx="10487298" cy="1210320"/>
        </a:xfrm>
        <a:prstGeom prst="roundRect">
          <a:avLst/>
        </a:prstGeom>
        <a:solidFill>
          <a:schemeClr val="accent6"/>
        </a:solidFill>
        <a:ln w="38100" cap="flat" cmpd="sng" algn="ctr">
          <a:solidFill>
            <a:schemeClr val="lt1"/>
          </a:solidFill>
          <a:prstDash val="solid"/>
        </a:ln>
        <a:effectLst>
          <a:outerShdw blurRad="76200" dist="50800" dir="5400000" rotWithShape="0">
            <a:srgbClr val="4E3B30">
              <a:alpha val="60000"/>
            </a:srgbClr>
          </a:outerShdw>
        </a:effectLst>
      </dsp:spPr>
      <dsp:style>
        <a:lnRef idx="3">
          <a:schemeClr val="lt1"/>
        </a:lnRef>
        <a:fillRef idx="1">
          <a:schemeClr val="accent6"/>
        </a:fillRef>
        <a:effectRef idx="1">
          <a:schemeClr val="accent6"/>
        </a:effectRef>
        <a:fontRef idx="minor">
          <a:schemeClr val="lt1"/>
        </a:fontRef>
      </dsp:style>
      <dsp:txBody>
        <a:bodyPr spcFirstLastPara="0" vert="horz" wrap="square" lIns="291422" tIns="0" rIns="291422" bIns="0" numCol="1" spcCol="1270" anchor="ctr" anchorCtr="0">
          <a:noAutofit/>
        </a:bodyPr>
        <a:lstStyle/>
        <a:p>
          <a:pPr lvl="0" algn="just" defTabSz="977900">
            <a:lnSpc>
              <a:spcPct val="90000"/>
            </a:lnSpc>
            <a:spcBef>
              <a:spcPct val="0"/>
            </a:spcBef>
            <a:spcAft>
              <a:spcPct val="35000"/>
            </a:spcAft>
          </a:pPr>
          <a:r>
            <a:rPr lang="uz-Cyrl-UZ" sz="2200" kern="1200" smtClean="0">
              <a:latin typeface="Times New Roman" panose="02020603050405020304" pitchFamily="18" charset="0"/>
              <a:cs typeface="Times New Roman" panose="02020603050405020304" pitchFamily="18" charset="0"/>
            </a:rPr>
            <a:t>“Суғурта  тўловлари”  моддаси  бўйича  ҳисобга  олиш  тартиби  деҳқончиликдаги  кабидир,  аммо  бу  ерда  қишлоқ  хўжалик  ҳайвонлари.  Уй паррандалари,  қуёнлар,  мўйнали  ҳайвонлар, асалари  оилалари,  шунингдек.  Тегишли  бинолар,  ускунала,  машиналар  ва  инвентарлар  суғурта  қилинади.</a:t>
          </a:r>
          <a:endParaRPr lang="ru-RU" sz="2200" kern="1200">
            <a:latin typeface="Times New Roman" panose="02020603050405020304" pitchFamily="18" charset="0"/>
            <a:cs typeface="Times New Roman" panose="02020603050405020304" pitchFamily="18" charset="0"/>
          </a:endParaRPr>
        </a:p>
      </dsp:txBody>
      <dsp:txXfrm>
        <a:off x="583448" y="89476"/>
        <a:ext cx="10369132" cy="1092154"/>
      </dsp:txXfrm>
    </dsp:sp>
    <dsp:sp modelId="{E000CF05-A9DB-4D5C-AF43-3DEBA2787FD9}">
      <dsp:nvSpPr>
        <dsp:cNvPr id="0" name=""/>
        <dsp:cNvSpPr/>
      </dsp:nvSpPr>
      <dsp:spPr>
        <a:xfrm>
          <a:off x="0" y="2495313"/>
          <a:ext cx="11014363"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8A0D26B-530C-49EA-815C-FF726282943F}">
      <dsp:nvSpPr>
        <dsp:cNvPr id="0" name=""/>
        <dsp:cNvSpPr/>
      </dsp:nvSpPr>
      <dsp:spPr>
        <a:xfrm>
          <a:off x="524365" y="1890153"/>
          <a:ext cx="10487298" cy="1210320"/>
        </a:xfrm>
        <a:prstGeom prst="roundRect">
          <a:avLst/>
        </a:prstGeom>
        <a:solidFill>
          <a:schemeClr val="accent1"/>
        </a:solidFill>
        <a:ln w="38100" cap="flat" cmpd="sng" algn="ctr">
          <a:solidFill>
            <a:schemeClr val="lt1"/>
          </a:solidFill>
          <a:prstDash val="solid"/>
        </a:ln>
        <a:effectLst>
          <a:outerShdw blurRad="76200" dist="50800" dir="5400000" rotWithShape="0">
            <a:srgbClr val="4E3B30">
              <a:alpha val="60000"/>
            </a:srgbClr>
          </a:outerShdw>
        </a:effectLst>
      </dsp:spPr>
      <dsp:style>
        <a:lnRef idx="3">
          <a:schemeClr val="lt1"/>
        </a:lnRef>
        <a:fillRef idx="1">
          <a:schemeClr val="accent1"/>
        </a:fillRef>
        <a:effectRef idx="1">
          <a:schemeClr val="accent1"/>
        </a:effectRef>
        <a:fontRef idx="minor">
          <a:schemeClr val="lt1"/>
        </a:fontRef>
      </dsp:style>
      <dsp:txBody>
        <a:bodyPr spcFirstLastPara="0" vert="horz" wrap="square" lIns="291422" tIns="0" rIns="291422" bIns="0" numCol="1" spcCol="1270" anchor="ctr" anchorCtr="0">
          <a:noAutofit/>
        </a:bodyPr>
        <a:lstStyle/>
        <a:p>
          <a:pPr lvl="0" algn="just" defTabSz="755650">
            <a:lnSpc>
              <a:spcPct val="90000"/>
            </a:lnSpc>
            <a:spcBef>
              <a:spcPct val="0"/>
            </a:spcBef>
            <a:spcAft>
              <a:spcPct val="35000"/>
            </a:spcAft>
          </a:pPr>
          <a:r>
            <a:rPr lang="uz-Cyrl-UZ" sz="1700" kern="1200" smtClean="0">
              <a:solidFill>
                <a:schemeClr val="tx1"/>
              </a:solidFill>
              <a:latin typeface="Times New Roman" panose="02020603050405020304" pitchFamily="18" charset="0"/>
              <a:cs typeface="Times New Roman" panose="02020603050405020304" pitchFamily="18" charset="0"/>
            </a:rPr>
            <a:t>Бошқа  харажатлар  моддасидан  фермалар  атрофини  тўсиш, ветеринария-санитария  тадбирларини  ўтказишга  дахлдор  бўлган дизенфекция  тўсиқлари,  санитария  кўригидан  ўтказиш  жойлари  ва  шу  каби  объектларни  тушама  қиймати, сут  соғувчи, чорва  ва  паррандаларга  қаровчи  бошқа ходимларга  берилувчи  жомакорнинг эскириши, ҳайвонлар учун ёзги молхоналар, шу кабилар харажатлари  қайд этилади.  Бу харажатлар  бевосита  ҳайвонларнинг  тегишли  турларига  ўтказилди.</a:t>
          </a:r>
          <a:endParaRPr lang="ru-RU" sz="1700" kern="1200">
            <a:solidFill>
              <a:schemeClr val="tx1"/>
            </a:solidFill>
            <a:latin typeface="Times New Roman" panose="02020603050405020304" pitchFamily="18" charset="0"/>
            <a:cs typeface="Times New Roman" panose="02020603050405020304" pitchFamily="18" charset="0"/>
          </a:endParaRPr>
        </a:p>
      </dsp:txBody>
      <dsp:txXfrm>
        <a:off x="583448" y="1949236"/>
        <a:ext cx="10369132" cy="1092154"/>
      </dsp:txXfrm>
    </dsp:sp>
    <dsp:sp modelId="{62665C5A-6993-43D4-AF33-A40ABE8EA12C}">
      <dsp:nvSpPr>
        <dsp:cNvPr id="0" name=""/>
        <dsp:cNvSpPr/>
      </dsp:nvSpPr>
      <dsp:spPr>
        <a:xfrm>
          <a:off x="0" y="4355073"/>
          <a:ext cx="11014363"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7895CA-A0D6-404A-9AB8-BD0032848B96}">
      <dsp:nvSpPr>
        <dsp:cNvPr id="0" name=""/>
        <dsp:cNvSpPr/>
      </dsp:nvSpPr>
      <dsp:spPr>
        <a:xfrm>
          <a:off x="524365" y="3749913"/>
          <a:ext cx="10487298" cy="1210320"/>
        </a:xfrm>
        <a:prstGeom prst="roundRect">
          <a:avLst/>
        </a:prstGeom>
        <a:solidFill>
          <a:schemeClr val="accent2"/>
        </a:solidFill>
        <a:ln w="38100" cap="flat" cmpd="sng" algn="ctr">
          <a:solidFill>
            <a:schemeClr val="lt1"/>
          </a:solidFill>
          <a:prstDash val="solid"/>
        </a:ln>
        <a:effectLst>
          <a:outerShdw blurRad="76200" dist="50800" dir="5400000" rotWithShape="0">
            <a:srgbClr val="4E3B30">
              <a:alpha val="60000"/>
            </a:srgbClr>
          </a:outerShdw>
        </a:effectLst>
      </dsp:spPr>
      <dsp:style>
        <a:lnRef idx="3">
          <a:schemeClr val="lt1"/>
        </a:lnRef>
        <a:fillRef idx="1">
          <a:schemeClr val="accent2"/>
        </a:fillRef>
        <a:effectRef idx="1">
          <a:schemeClr val="accent2"/>
        </a:effectRef>
        <a:fontRef idx="minor">
          <a:schemeClr val="lt1"/>
        </a:fontRef>
      </dsp:style>
      <dsp:txBody>
        <a:bodyPr spcFirstLastPara="0" vert="horz" wrap="square" lIns="291422" tIns="0" rIns="291422" bIns="0" numCol="1" spcCol="1270" anchor="ctr" anchorCtr="0">
          <a:noAutofit/>
        </a:bodyPr>
        <a:lstStyle/>
        <a:p>
          <a:pPr lvl="0" algn="just"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“Чорва   молларининг    нобуд    бўлишидан    кўриладиган    зарарлар”</a:t>
          </a:r>
          <a:r>
            <a:rPr lang="en-US" sz="2000" kern="1200" smtClean="0">
              <a:latin typeface="Times New Roman" panose="02020603050405020304" pitchFamily="18" charset="0"/>
              <a:cs typeface="Times New Roman" panose="02020603050405020304" pitchFamily="18" charset="0"/>
            </a:rPr>
            <a:t> </a:t>
          </a:r>
          <a:r>
            <a:rPr lang="uz-Cyrl-UZ" sz="2000" kern="1200" smtClean="0">
              <a:latin typeface="Times New Roman" panose="02020603050405020304" pitchFamily="18" charset="0"/>
              <a:cs typeface="Times New Roman" panose="02020603050405020304" pitchFamily="18" charset="0"/>
            </a:rPr>
            <a:t>моддасидан  ёш  ва бўрдоқига  боқилаётган  катта  ёшдаги  мол,  парранда,  ёввойи  ҳайвон,  қуён шунингдек,  асалари  оилаларининг  нобуд  бўлиши  натижасидан  кўриладиган  зарарлар  акс  эттирилади. </a:t>
          </a:r>
          <a:endParaRPr lang="ru-RU" sz="2000" kern="1200">
            <a:latin typeface="Times New Roman" panose="02020603050405020304" pitchFamily="18" charset="0"/>
            <a:cs typeface="Times New Roman" panose="02020603050405020304" pitchFamily="18" charset="0"/>
          </a:endParaRPr>
        </a:p>
      </dsp:txBody>
      <dsp:txXfrm>
        <a:off x="583448" y="3808996"/>
        <a:ext cx="10369132" cy="10921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39B6DE-1925-4512-BDB1-CFE98442D7F2}">
      <dsp:nvSpPr>
        <dsp:cNvPr id="0" name=""/>
        <dsp:cNvSpPr/>
      </dsp:nvSpPr>
      <dsp:spPr>
        <a:xfrm>
          <a:off x="-6078982"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8227F1-B8B9-4D91-87DC-6A399234F45D}">
      <dsp:nvSpPr>
        <dsp:cNvPr id="0" name=""/>
        <dsp:cNvSpPr/>
      </dsp:nvSpPr>
      <dsp:spPr>
        <a:xfrm>
          <a:off x="996086" y="774110"/>
          <a:ext cx="7103330" cy="154800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45720" rIns="45720" bIns="45720" numCol="1" spcCol="1270" anchor="ctr" anchorCtr="0">
          <a:noAutofit/>
        </a:bodyPr>
        <a:lstStyle/>
        <a:p>
          <a:pPr lvl="0" algn="just" defTabSz="800100">
            <a:lnSpc>
              <a:spcPct val="90000"/>
            </a:lnSpc>
            <a:spcBef>
              <a:spcPct val="0"/>
            </a:spcBef>
            <a:spcAft>
              <a:spcPct val="35000"/>
            </a:spcAft>
          </a:pPr>
          <a:r>
            <a:rPr lang="ru-RU" sz="1800" kern="1200" smtClean="0"/>
            <a:t>Чорваличик  махсулоти  бирлиги  таннархини  калькуляция</a:t>
          </a:r>
          <a:r>
            <a:rPr lang="uz-Cyrl-UZ" sz="1800" kern="1200" smtClean="0"/>
            <a:t>  қилиш  тартиби.  Бу  соҳада  ҳам  асосий,  ёндош ва  ёрдамчи  махсулот  фарқланади.   Чорвачиликда  калькуляция  объектлари  алоҳида  махсулот  турлари,  чорва  боласи,  тирик  вазнининг  ортган  оғирлиги  ҳисобланади. </a:t>
          </a:r>
          <a:endParaRPr lang="ru-RU" sz="1800" kern="1200"/>
        </a:p>
      </dsp:txBody>
      <dsp:txXfrm>
        <a:off x="996086" y="774110"/>
        <a:ext cx="7103330" cy="1548004"/>
      </dsp:txXfrm>
    </dsp:sp>
    <dsp:sp modelId="{FFA16977-044C-49F1-8480-16BCDF47EC79}">
      <dsp:nvSpPr>
        <dsp:cNvPr id="0" name=""/>
        <dsp:cNvSpPr/>
      </dsp:nvSpPr>
      <dsp:spPr>
        <a:xfrm>
          <a:off x="28583" y="580610"/>
          <a:ext cx="1935005" cy="1935005"/>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9F7D05D-15E3-4BFF-807F-B65971B3EF5A}">
      <dsp:nvSpPr>
        <dsp:cNvPr id="0" name=""/>
        <dsp:cNvSpPr/>
      </dsp:nvSpPr>
      <dsp:spPr>
        <a:xfrm>
          <a:off x="996086" y="3096551"/>
          <a:ext cx="7103330" cy="154800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45720" rIns="45720" bIns="45720" numCol="1" spcCol="1270" anchor="ctr" anchorCtr="0">
          <a:noAutofit/>
        </a:bodyPr>
        <a:lstStyle/>
        <a:p>
          <a:pPr lvl="0" algn="just" defTabSz="800100">
            <a:lnSpc>
              <a:spcPct val="90000"/>
            </a:lnSpc>
            <a:spcBef>
              <a:spcPct val="0"/>
            </a:spcBef>
            <a:spcAft>
              <a:spcPct val="35000"/>
            </a:spcAft>
          </a:pPr>
          <a:r>
            <a:rPr lang="uz-Cyrl-UZ" sz="1800" kern="1200" smtClean="0"/>
            <a:t>Чорваликда харажатларининг  аналитик  ҳисоби  махсулот  турлари  бўйича  эмас,  балки  чорва  тури  ва  гурухлари бўйича  юритилади.  Чорванинг  бир  тури  ёки  гуруҳидан  икки  ва  ундан  кўпроқ   махсулот тури  олинганда  уларнинг  таннархи  белгиланган  тартибда  аниқланади.</a:t>
          </a:r>
          <a:endParaRPr lang="ru-RU" sz="1800" kern="1200"/>
        </a:p>
      </dsp:txBody>
      <dsp:txXfrm>
        <a:off x="996086" y="3096551"/>
        <a:ext cx="7103330" cy="1548004"/>
      </dsp:txXfrm>
    </dsp:sp>
    <dsp:sp modelId="{7454DF37-8142-46B8-AB00-BDA3405A2EEB}">
      <dsp:nvSpPr>
        <dsp:cNvPr id="0" name=""/>
        <dsp:cNvSpPr/>
      </dsp:nvSpPr>
      <dsp:spPr>
        <a:xfrm>
          <a:off x="28583" y="2903050"/>
          <a:ext cx="1935005" cy="1935005"/>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0E2A97-D02A-4332-AEB8-AD99122808B5}">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A9F6-7C08-4D9D-9D96-045AEE89049F}">
      <dsp:nvSpPr>
        <dsp:cNvPr id="0" name=""/>
        <dsp:cNvSpPr/>
      </dsp:nvSpPr>
      <dsp:spPr>
        <a:xfrm>
          <a:off x="752110" y="541866"/>
          <a:ext cx="105269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solidFill>
                <a:schemeClr val="bg1"/>
              </a:solidFill>
              <a:effectLst/>
              <a:latin typeface="Times New Roman" panose="02020603050405020304" pitchFamily="18" charset="0"/>
              <a:cs typeface="Times New Roman" panose="02020603050405020304" pitchFamily="18" charset="0"/>
            </a:rPr>
            <a:t>Чорвачилик деҳқончилик билан бир қаторда қишлоқ хўжалик ишлаб чиқаришнинг асосий тармоқларидан бири ҳисобланади. У ихтисослашувидан қатъий назар, одатда ҳар бир хўжаликда бўлади. Бу тармоққа қорамол, чўчқачилик, қўйчилик, паррандачилик, балиқчилик ва шу кабилар тааллуқлидир.</a:t>
          </a:r>
          <a:endParaRPr lang="ru-RU" sz="2000" kern="1200">
            <a:solidFill>
              <a:schemeClr val="bg1"/>
            </a:solidFill>
            <a:effectLst/>
          </a:endParaRPr>
        </a:p>
      </dsp:txBody>
      <dsp:txXfrm>
        <a:off x="752110" y="541866"/>
        <a:ext cx="10526911" cy="1083733"/>
      </dsp:txXfrm>
    </dsp:sp>
    <dsp:sp modelId="{9857B66D-8E6D-448A-94DC-541B83098BA1}">
      <dsp:nvSpPr>
        <dsp:cNvPr id="0" name=""/>
        <dsp:cNvSpPr/>
      </dsp:nvSpPr>
      <dsp:spPr>
        <a:xfrm>
          <a:off x="74777" y="4064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08BC62-DA36-4613-9B19-682062BF74BD}">
      <dsp:nvSpPr>
        <dsp:cNvPr id="0" name=""/>
        <dsp:cNvSpPr/>
      </dsp:nvSpPr>
      <dsp:spPr>
        <a:xfrm>
          <a:off x="1146048" y="2167466"/>
          <a:ext cx="10132974"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Умуман олганда усиш суратларини (детерминант) усули билан аниқлаш мақсадга мувофиқдир</a:t>
          </a:r>
          <a:endParaRPr lang="ru-RU" sz="2000" kern="1200">
            <a:solidFill>
              <a:schemeClr val="bg1"/>
            </a:solidFill>
            <a:latin typeface="Times New Roman" panose="02020603050405020304" pitchFamily="18" charset="0"/>
            <a:cs typeface="Times New Roman" panose="02020603050405020304" pitchFamily="18" charset="0"/>
          </a:endParaRPr>
        </a:p>
      </dsp:txBody>
      <dsp:txXfrm>
        <a:off x="1146048" y="2167466"/>
        <a:ext cx="10132974" cy="1083733"/>
      </dsp:txXfrm>
    </dsp:sp>
    <dsp:sp modelId="{4EF2450E-8895-42C0-88C6-D8141BA84C68}">
      <dsp:nvSpPr>
        <dsp:cNvPr id="0" name=""/>
        <dsp:cNvSpPr/>
      </dsp:nvSpPr>
      <dsp:spPr>
        <a:xfrm>
          <a:off x="468714" y="20320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19E9D1-ABE5-4401-8690-2B1F72D82D51}">
      <dsp:nvSpPr>
        <dsp:cNvPr id="0" name=""/>
        <dsp:cNvSpPr/>
      </dsp:nvSpPr>
      <dsp:spPr>
        <a:xfrm>
          <a:off x="752110" y="3793066"/>
          <a:ext cx="105269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Чорвачиликда  ишлаб  чиқариш  ҳаражалари   ва  маҳсулотнинг  чиқишини  ҳисобга  олиш  бўлинмалари,  фермалар, биргадирлар  ва  шу  кабилар  бўйича  амалга  оширилиши  керак. </a:t>
          </a:r>
          <a:endParaRPr lang="ru-RU" sz="2000" kern="1200">
            <a:solidFill>
              <a:schemeClr val="bg1"/>
            </a:solidFill>
            <a:latin typeface="Times New Roman" panose="02020603050405020304" pitchFamily="18" charset="0"/>
            <a:cs typeface="Times New Roman" panose="02020603050405020304" pitchFamily="18" charset="0"/>
          </a:endParaRPr>
        </a:p>
      </dsp:txBody>
      <dsp:txXfrm>
        <a:off x="752110" y="3793066"/>
        <a:ext cx="10526911" cy="1083733"/>
      </dsp:txXfrm>
    </dsp:sp>
    <dsp:sp modelId="{FE7AA761-2625-4064-AF6F-165E22ED6822}">
      <dsp:nvSpPr>
        <dsp:cNvPr id="0" name=""/>
        <dsp:cNvSpPr/>
      </dsp:nvSpPr>
      <dsp:spPr>
        <a:xfrm>
          <a:off x="74777" y="36576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0E2A97-D02A-4332-AEB8-AD99122808B5}">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A9F6-7C08-4D9D-9D96-045AEE89049F}">
      <dsp:nvSpPr>
        <dsp:cNvPr id="0" name=""/>
        <dsp:cNvSpPr/>
      </dsp:nvSpPr>
      <dsp:spPr>
        <a:xfrm>
          <a:off x="752110" y="541866"/>
          <a:ext cx="104507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solidFill>
                <a:schemeClr val="bg1"/>
              </a:solidFill>
              <a:effectLst/>
              <a:latin typeface="Times New Roman" panose="02020603050405020304" pitchFamily="18" charset="0"/>
              <a:cs typeface="Times New Roman" panose="02020603050405020304" pitchFamily="18" charset="0"/>
            </a:rPr>
            <a:t>Ишлаб  чиқариш  харажатларини  ҳисобга  олишга  оид  бухгалтерия  ёзувлари  озуқани  тақсимлаш  юзасидан  бошланғич  хужжатлар – ведомостлар,  табеллар,  туғилган  наслни  кирим  қилиш  далолатномалари,  ҳайвонларни  тортиб  кўриш  ведомостлари  ва  шу  кабилар  асосида  амалга  оширилиши лозим. </a:t>
          </a:r>
          <a:endParaRPr lang="ru-RU" sz="2000" kern="1200">
            <a:solidFill>
              <a:schemeClr val="bg1"/>
            </a:solidFill>
            <a:effectLst/>
          </a:endParaRPr>
        </a:p>
      </dsp:txBody>
      <dsp:txXfrm>
        <a:off x="752110" y="541866"/>
        <a:ext cx="10450711" cy="1083733"/>
      </dsp:txXfrm>
    </dsp:sp>
    <dsp:sp modelId="{9857B66D-8E6D-448A-94DC-541B83098BA1}">
      <dsp:nvSpPr>
        <dsp:cNvPr id="0" name=""/>
        <dsp:cNvSpPr/>
      </dsp:nvSpPr>
      <dsp:spPr>
        <a:xfrm>
          <a:off x="74777" y="4064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08BC62-DA36-4613-9B19-682062BF74BD}">
      <dsp:nvSpPr>
        <dsp:cNvPr id="0" name=""/>
        <dsp:cNvSpPr/>
      </dsp:nvSpPr>
      <dsp:spPr>
        <a:xfrm>
          <a:off x="1146048" y="2167466"/>
          <a:ext cx="10056774"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t>Чорвачиликда  харажатларни  ва  махсулотнинг  чиқишини  ҳисобга  олишда  “Асосий  ишлаб  чиқириш”  счётидан  фойдаланилади. </a:t>
          </a:r>
          <a:endParaRPr lang="ru-RU" sz="2000" kern="1200">
            <a:solidFill>
              <a:schemeClr val="bg1"/>
            </a:solidFill>
            <a:latin typeface="Times New Roman" panose="02020603050405020304" pitchFamily="18" charset="0"/>
            <a:cs typeface="Times New Roman" panose="02020603050405020304" pitchFamily="18" charset="0"/>
          </a:endParaRPr>
        </a:p>
      </dsp:txBody>
      <dsp:txXfrm>
        <a:off x="1146048" y="2167466"/>
        <a:ext cx="10056774" cy="1083733"/>
      </dsp:txXfrm>
    </dsp:sp>
    <dsp:sp modelId="{4EF2450E-8895-42C0-88C6-D8141BA84C68}">
      <dsp:nvSpPr>
        <dsp:cNvPr id="0" name=""/>
        <dsp:cNvSpPr/>
      </dsp:nvSpPr>
      <dsp:spPr>
        <a:xfrm>
          <a:off x="468714" y="20320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19E9D1-ABE5-4401-8690-2B1F72D82D51}">
      <dsp:nvSpPr>
        <dsp:cNvPr id="0" name=""/>
        <dsp:cNvSpPr/>
      </dsp:nvSpPr>
      <dsp:spPr>
        <a:xfrm>
          <a:off x="752110" y="3793066"/>
          <a:ext cx="104507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t>Счёт  дебетида  йил давомида  бевосита (тўғри),  йил  охирида  эса  юқорида  қайд  этилган  харажат  моддалари  бўйича  билвосита  (эгри)  харажатлар  кредитида  махсулотнинг  йил  давомида  режадаги  таннархда  чиқиши  қайд этилиши керак</a:t>
          </a:r>
          <a:endParaRPr lang="ru-RU" sz="2000" kern="1200">
            <a:solidFill>
              <a:schemeClr val="bg1"/>
            </a:solidFill>
            <a:latin typeface="Times New Roman" panose="02020603050405020304" pitchFamily="18" charset="0"/>
            <a:cs typeface="Times New Roman" panose="02020603050405020304" pitchFamily="18" charset="0"/>
          </a:endParaRPr>
        </a:p>
      </dsp:txBody>
      <dsp:txXfrm>
        <a:off x="752110" y="3793066"/>
        <a:ext cx="10450711" cy="1083733"/>
      </dsp:txXfrm>
    </dsp:sp>
    <dsp:sp modelId="{FE7AA761-2625-4064-AF6F-165E22ED6822}">
      <dsp:nvSpPr>
        <dsp:cNvPr id="0" name=""/>
        <dsp:cNvSpPr/>
      </dsp:nvSpPr>
      <dsp:spPr>
        <a:xfrm>
          <a:off x="74777" y="36576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0E2A97-D02A-4332-AEB8-AD99122808B5}">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A9F6-7C08-4D9D-9D96-045AEE89049F}">
      <dsp:nvSpPr>
        <dsp:cNvPr id="0" name=""/>
        <dsp:cNvSpPr/>
      </dsp:nvSpPr>
      <dsp:spPr>
        <a:xfrm>
          <a:off x="752110" y="541866"/>
          <a:ext cx="104507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45720" rIns="45720" bIns="45720" numCol="1" spcCol="1270" anchor="ctr" anchorCtr="0">
          <a:noAutofit/>
        </a:bodyPr>
        <a:lstStyle/>
        <a:p>
          <a:pPr lvl="0" algn="l" defTabSz="800100">
            <a:lnSpc>
              <a:spcPct val="90000"/>
            </a:lnSpc>
            <a:spcBef>
              <a:spcPct val="0"/>
            </a:spcBef>
            <a:spcAft>
              <a:spcPct val="35000"/>
            </a:spcAft>
          </a:pPr>
          <a:r>
            <a:rPr lang="uz-Cyrl-UZ" sz="1800" kern="1200" smtClean="0">
              <a:latin typeface="Times New Roman" panose="02020603050405020304" pitchFamily="18" charset="0"/>
              <a:cs typeface="Times New Roman" panose="02020603050405020304" pitchFamily="18" charset="0"/>
            </a:rPr>
            <a:t>Озуқа  цехлари  ва  озуқани  олдиндан  тайёрлаш  бўйича  харажатлар  аввало  “Чорвачилик” счётининг  алоҳида  аналитик  счётида  акс  эттирилади,  сўнгра  ҳар  ойда  сарфланган  озуқалар  миқдорига  мутаносиб  тақсимланади.  Бундай  ҳолларда  озуқаларга  оид  харажатлар  суммасига “Чорвачилик”  счёти  дебет “Уруғлар  ва  озуқа”  счёти  кредит  қилинади.</a:t>
          </a:r>
          <a:r>
            <a:rPr lang="uz-Cyrl-UZ" sz="1800" kern="1200" smtClean="0">
              <a:solidFill>
                <a:schemeClr val="bg1"/>
              </a:solidFill>
              <a:effectLst/>
              <a:latin typeface="Times New Roman" panose="02020603050405020304" pitchFamily="18" charset="0"/>
              <a:cs typeface="Times New Roman" panose="02020603050405020304" pitchFamily="18" charset="0"/>
            </a:rPr>
            <a:t> </a:t>
          </a:r>
          <a:endParaRPr lang="ru-RU" sz="1800" kern="1200">
            <a:solidFill>
              <a:schemeClr val="bg1"/>
            </a:solidFill>
            <a:effectLst/>
            <a:latin typeface="Times New Roman" panose="02020603050405020304" pitchFamily="18" charset="0"/>
            <a:cs typeface="Times New Roman" panose="02020603050405020304" pitchFamily="18" charset="0"/>
          </a:endParaRPr>
        </a:p>
      </dsp:txBody>
      <dsp:txXfrm>
        <a:off x="752110" y="541866"/>
        <a:ext cx="10450711" cy="1083733"/>
      </dsp:txXfrm>
    </dsp:sp>
    <dsp:sp modelId="{9857B66D-8E6D-448A-94DC-541B83098BA1}">
      <dsp:nvSpPr>
        <dsp:cNvPr id="0" name=""/>
        <dsp:cNvSpPr/>
      </dsp:nvSpPr>
      <dsp:spPr>
        <a:xfrm>
          <a:off x="74777" y="4064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08BC62-DA36-4613-9B19-682062BF74BD}">
      <dsp:nvSpPr>
        <dsp:cNvPr id="0" name=""/>
        <dsp:cNvSpPr/>
      </dsp:nvSpPr>
      <dsp:spPr>
        <a:xfrm>
          <a:off x="1146048" y="2167466"/>
          <a:ext cx="10056774"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“Асосий  воситаларни  сақлаш  харажатлари”  моддасини текшириш бевосита  ишлаб  чиқаришда фойдаланиладиган  асосий  воситаларни  сақлашга  алоқадор  харажатлар  киритилганлигини аниқлаш имконини бериши керак </a:t>
          </a:r>
          <a:endParaRPr lang="ru-RU" sz="2000" kern="1200">
            <a:solidFill>
              <a:schemeClr val="bg1"/>
            </a:solidFill>
            <a:latin typeface="Times New Roman" panose="02020603050405020304" pitchFamily="18" charset="0"/>
            <a:cs typeface="Times New Roman" panose="02020603050405020304" pitchFamily="18" charset="0"/>
          </a:endParaRPr>
        </a:p>
      </dsp:txBody>
      <dsp:txXfrm>
        <a:off x="1146048" y="2167466"/>
        <a:ext cx="10056774" cy="1083733"/>
      </dsp:txXfrm>
    </dsp:sp>
    <dsp:sp modelId="{4EF2450E-8895-42C0-88C6-D8141BA84C68}">
      <dsp:nvSpPr>
        <dsp:cNvPr id="0" name=""/>
        <dsp:cNvSpPr/>
      </dsp:nvSpPr>
      <dsp:spPr>
        <a:xfrm>
          <a:off x="468714" y="20320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19E9D1-ABE5-4401-8690-2B1F72D82D51}">
      <dsp:nvSpPr>
        <dsp:cNvPr id="0" name=""/>
        <dsp:cNvSpPr/>
      </dsp:nvSpPr>
      <dsp:spPr>
        <a:xfrm>
          <a:off x="752110" y="3793066"/>
          <a:ext cx="104507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Чорвачиликда  ишлатиладиган  асосий   воситаларни  сақлаш  харажатлари  одатда  тўғридан тўғри тегишли  чорва  тури,  гуруҳига  ўтказилиши чорвачиликда хисоб юритиш самарадорлигини оширади  </a:t>
          </a:r>
          <a:endParaRPr lang="ru-RU" sz="2000" kern="1200">
            <a:solidFill>
              <a:schemeClr val="bg1"/>
            </a:solidFill>
            <a:latin typeface="Times New Roman" panose="02020603050405020304" pitchFamily="18" charset="0"/>
            <a:cs typeface="Times New Roman" panose="02020603050405020304" pitchFamily="18" charset="0"/>
          </a:endParaRPr>
        </a:p>
      </dsp:txBody>
      <dsp:txXfrm>
        <a:off x="752110" y="3793066"/>
        <a:ext cx="10450711" cy="1083733"/>
      </dsp:txXfrm>
    </dsp:sp>
    <dsp:sp modelId="{FE7AA761-2625-4064-AF6F-165E22ED6822}">
      <dsp:nvSpPr>
        <dsp:cNvPr id="0" name=""/>
        <dsp:cNvSpPr/>
      </dsp:nvSpPr>
      <dsp:spPr>
        <a:xfrm>
          <a:off x="74777" y="36576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B812BB-7416-4E1E-BB97-BBE7EAA4E3F6}" type="datetimeFigureOut">
              <a:rPr lang="ru-RU" smtClean="0"/>
              <a:pPr/>
              <a:t>22.05.2021</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864BB-5EED-4A8A-961F-63DAA4CD4355}" type="slidenum">
              <a:rPr lang="ru-RU" smtClean="0"/>
              <a:pPr/>
              <a:t>‹#›</a:t>
            </a:fld>
            <a:endParaRPr lang="ru-RU"/>
          </a:p>
        </p:txBody>
      </p:sp>
    </p:spTree>
    <p:extLst>
      <p:ext uri="{BB962C8B-B14F-4D97-AF65-F5344CB8AC3E}">
        <p14:creationId xmlns:p14="http://schemas.microsoft.com/office/powerpoint/2010/main" xmlns="" val="2668042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55B318AC-E278-4DD4-84CE-755C75CD06E5}" type="datetimeFigureOut">
              <a:rPr lang="ru-RU" smtClean="0"/>
              <a:pPr>
                <a:defRPr/>
              </a:pPr>
              <a:t>22.05.2021</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10972800" y="6473952"/>
            <a:ext cx="1011936" cy="246888"/>
          </a:xfrm>
        </p:spPr>
        <p:txBody>
          <a:bodyPr/>
          <a:lstStyle/>
          <a:p>
            <a:pPr>
              <a:defRPr/>
            </a:pPr>
            <a:fld id="{D49AAC49-1D6B-4CAB-90BA-68E2407C1C42}"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BAD2B964-7780-4F45-9EF0-FDB6AEA18FC8}" type="datetimeFigureOut">
              <a:rPr lang="ru-RU" smtClean="0"/>
              <a:pPr>
                <a:defRPr/>
              </a:pPr>
              <a:t>22.05.2021</a:t>
            </a:fld>
            <a:endParaRPr lang="ru-RU"/>
          </a:p>
        </p:txBody>
      </p:sp>
      <p:sp>
        <p:nvSpPr>
          <p:cNvPr id="19" name="Нижний колонтитул 18"/>
          <p:cNvSpPr>
            <a:spLocks noGrp="1"/>
          </p:cNvSpPr>
          <p:nvPr>
            <p:ph type="ftr" sz="quarter" idx="11"/>
          </p:nvPr>
        </p:nvSpPr>
        <p:spPr>
          <a:xfrm>
            <a:off x="4775200" y="76201"/>
            <a:ext cx="3860800" cy="288925"/>
          </a:xfrm>
        </p:spPr>
        <p:txBody>
          <a:bodyPr/>
          <a:lstStyle/>
          <a:p>
            <a:pPr>
              <a:defRPr/>
            </a:pPr>
            <a:endParaRPr lang="ru-RU"/>
          </a:p>
        </p:txBody>
      </p:sp>
      <p:sp>
        <p:nvSpPr>
          <p:cNvPr id="16" name="Номер слайда 15"/>
          <p:cNvSpPr>
            <a:spLocks noGrp="1"/>
          </p:cNvSpPr>
          <p:nvPr>
            <p:ph type="sldNum" sz="quarter" idx="12"/>
          </p:nvPr>
        </p:nvSpPr>
        <p:spPr>
          <a:xfrm>
            <a:off x="10972800" y="6473952"/>
            <a:ext cx="1011936" cy="246888"/>
          </a:xfrm>
        </p:spPr>
        <p:txBody>
          <a:bodyPr/>
          <a:lstStyle/>
          <a:p>
            <a:pPr>
              <a:defRPr/>
            </a:pPr>
            <a:fld id="{8111C011-A536-4C61-9E0F-BB81A16DF053}"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087CE23B-F9BA-4D09-8185-DBB6518172DA}" type="datetimeFigureOut">
              <a:rPr lang="ru-RU" smtClean="0"/>
              <a:pPr>
                <a:defRPr/>
              </a:pPr>
              <a:t>22.05.2021</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7F56D8A6-F0B8-4543-9531-C2A4F530E792}" type="slidenum">
              <a:rPr lang="ru-RU" smtClean="0"/>
              <a:pPr>
                <a:defRPr/>
              </a:pPr>
              <a:t>‹#›</a:t>
            </a:fld>
            <a:endParaRPr lang="ru-RU"/>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19070AB9-72F0-4D41-A8AB-18AD3E4AFFD0}" type="datetimeFigureOut">
              <a:rPr lang="ru-RU" smtClean="0"/>
              <a:pPr>
                <a:defRPr/>
              </a:pPr>
              <a:t>22.05.2021</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D9EC6C2C-C66B-4526-88F1-1C468D1115E9}"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1124E85B-238C-4768-B03E-B4358FF14381}" type="datetimeFigureOut">
              <a:rPr lang="ru-RU" smtClean="0"/>
              <a:pPr>
                <a:defRPr/>
              </a:pPr>
              <a:t>22.05.2021</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10972800" y="6477000"/>
            <a:ext cx="1016000" cy="246888"/>
          </a:xfrm>
        </p:spPr>
        <p:txBody>
          <a:bodyPr/>
          <a:lstStyle/>
          <a:p>
            <a:pPr>
              <a:defRPr/>
            </a:pPr>
            <a:fld id="{D9FEA659-A0EC-4C54-AC23-80D2C899CDC5}" type="slidenum">
              <a:rPr lang="ru-RU" smtClean="0"/>
              <a:pPr>
                <a:defRPr/>
              </a:pPr>
              <a:t>‹#›</a:t>
            </a:fld>
            <a:endParaRPr lang="ru-RU"/>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8D64A0C8-EB2F-4BE9-9F4E-49C786CC214D}" type="datetimeFigureOut">
              <a:rPr lang="ru-RU" smtClean="0"/>
              <a:pPr>
                <a:defRPr/>
              </a:pPr>
              <a:t>22.05.2021</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B2A19E9-0F43-4554-AE23-26478D8844A1}"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2DBC6117-665E-4065-826B-D786553AEE15}" type="datetimeFigureOut">
              <a:rPr lang="ru-RU" smtClean="0"/>
              <a:pPr>
                <a:defRPr/>
              </a:pPr>
              <a:t>22.05.2021</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0BECCCE2-5B19-493E-A9A3-0F13E95D2FC8}"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5E1F5E12-7E6C-4CEC-95B8-FB482C37D725}" type="datetimeFigureOut">
              <a:rPr lang="ru-RU" smtClean="0"/>
              <a:pPr>
                <a:defRPr/>
              </a:pPr>
              <a:t>22.05.2021</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270C05E-15CF-4E3B-A33B-333932826B1B}"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5AB23D4A-C346-4EC3-9045-40A3E5013143}"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0012B034-054A-4A5D-946B-7311AAE7FC06}" type="slidenum">
              <a:rPr lang="ru-RU" smtClean="0"/>
              <a:pPr>
                <a:defRPr/>
              </a:pPr>
              <a:t>‹#›</a:t>
            </a:fld>
            <a:endParaRPr lang="ru-RU"/>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B6884E5-D772-4287-81F1-01B77B24A710}"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1E03CB8-68B8-4FC5-81A0-DB2D7B3F8E84}"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8AF73D6-AB74-4778-BF45-27CFED1497F7}"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7902C13-2514-41B8-9774-64707A77196A}"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DFCCE646-B046-4993-AF09-F6DE73EEAF7B}" type="datetimeFigureOut">
              <a:rPr lang="ru-RU" smtClean="0"/>
              <a:pPr>
                <a:defRPr/>
              </a:pPr>
              <a:t>22.05.2021</a:t>
            </a:fld>
            <a:endParaRPr lang="ru-RU"/>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954958D-1F61-4E93-8760-D6DA66623EC3}" type="slidenum">
              <a:rPr lang="ru-RU" smtClean="0"/>
              <a:pPr>
                <a:defRPr/>
              </a:pPr>
              <a:t>‹#›</a:t>
            </a:fld>
            <a:endParaRPr lang="ru-RU"/>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868026" y="1159528"/>
            <a:ext cx="10945812" cy="1273175"/>
          </a:xfrm>
        </p:spPr>
        <p:txBody>
          <a:bodyPr>
            <a:normAutofit fontScale="90000"/>
          </a:bodyPr>
          <a:lstStyle/>
          <a:p>
            <a:pPr algn="ctr"/>
            <a:r>
              <a:rPr lang="en-US" sz="4800" b="1" dirty="0" smtClean="0">
                <a:effectLst/>
                <a:latin typeface="Times New Roman" pitchFamily="18" charset="0"/>
                <a:cs typeface="Times New Roman" pitchFamily="18" charset="0"/>
              </a:rPr>
              <a:t>7</a:t>
            </a:r>
            <a:r>
              <a:rPr lang="uz-Cyrl-UZ" sz="4800" b="1" dirty="0" smtClean="0">
                <a:effectLst/>
                <a:latin typeface="Times New Roman" pitchFamily="18" charset="0"/>
                <a:cs typeface="Times New Roman" pitchFamily="18" charset="0"/>
              </a:rPr>
              <a:t>-МАъруза. </a:t>
            </a:r>
            <a:r>
              <a:rPr lang="en-US" sz="4900" dirty="0" smtClean="0">
                <a:latin typeface="Times New Roman" pitchFamily="18" charset="0"/>
                <a:cs typeface="Times New Roman" pitchFamily="18" charset="0"/>
              </a:rPr>
              <a:t/>
            </a:r>
            <a:br>
              <a:rPr lang="en-US" sz="4900" dirty="0" smtClean="0">
                <a:latin typeface="Times New Roman" pitchFamily="18" charset="0"/>
                <a:cs typeface="Times New Roman" pitchFamily="18" charset="0"/>
              </a:rPr>
            </a:br>
            <a:r>
              <a:rPr lang="uz-Cyrl-UZ" b="1" dirty="0">
                <a:effectLst/>
                <a:latin typeface="Times New Roman" panose="02020603050405020304" pitchFamily="18" charset="0"/>
                <a:cs typeface="Times New Roman" panose="02020603050405020304" pitchFamily="18" charset="0"/>
              </a:rPr>
              <a:t>ЧОРВАЧИЛИК МАҲСУЛОТЛАРИНИ ЕТИШТИРИШНИ БАҲОЛАШ</a:t>
            </a:r>
            <a:r>
              <a:rPr lang="uz-Cyrl-UZ" b="1" dirty="0" smtClean="0">
                <a:effectLst/>
                <a:latin typeface="Times New Roman" pitchFamily="18" charset="0"/>
                <a:cs typeface="Times New Roman" pitchFamily="18" charset="0"/>
              </a:rPr>
              <a:t>.</a:t>
            </a:r>
            <a:endParaRPr lang="ru-RU" dirty="0">
              <a:effectLst/>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l="1757" t="44444" r="49536" b="26389"/>
          <a:stretch>
            <a:fillRect/>
          </a:stretch>
        </p:blipFill>
        <p:spPr bwMode="auto">
          <a:xfrm>
            <a:off x="1257300" y="2882900"/>
            <a:ext cx="9920892" cy="33401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lnSpcReduction="10000"/>
          </a:bodyPr>
          <a:lstStyle/>
          <a:p>
            <a:pPr algn="ctr">
              <a:lnSpc>
                <a:spcPct val="80000"/>
              </a:lnSpc>
              <a:buNone/>
            </a:pPr>
            <a:r>
              <a:rPr lang="ru-RU" sz="4500" dirty="0" smtClean="0">
                <a:latin typeface="Times New Roman" pitchFamily="18" charset="0"/>
                <a:cs typeface="Times New Roman" pitchFamily="18" charset="0"/>
              </a:rPr>
              <a:t>Режа</a:t>
            </a:r>
            <a:r>
              <a:rPr lang="en-US" sz="4500" dirty="0" smtClean="0">
                <a:latin typeface="Times New Roman" pitchFamily="18" charset="0"/>
                <a:cs typeface="Times New Roman" pitchFamily="18" charset="0"/>
              </a:rPr>
              <a:t>:</a:t>
            </a:r>
          </a:p>
          <a:p>
            <a:pPr>
              <a:buNone/>
            </a:pPr>
            <a:r>
              <a:rPr lang="uz-Cyrl-UZ" dirty="0" smtClean="0">
                <a:latin typeface="Times New Roman" panose="02020603050405020304" pitchFamily="18" charset="0"/>
                <a:cs typeface="Times New Roman" panose="02020603050405020304" pitchFamily="18" charset="0"/>
              </a:rPr>
              <a:t>1. Чорвачилик бўйича ишлаб чиқариш режасиининг бажарилишини таҳлил қилиш </a:t>
            </a:r>
            <a:r>
              <a:rPr lang="uz-Cyrl-UZ" b="1" dirty="0" smtClean="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buNone/>
            </a:pPr>
            <a:r>
              <a:rPr lang="uz-Cyrl-UZ" dirty="0" smtClean="0">
                <a:latin typeface="Times New Roman" panose="02020603050405020304" pitchFamily="18" charset="0"/>
                <a:cs typeface="Times New Roman" panose="02020603050405020304" pitchFamily="18" charset="0"/>
              </a:rPr>
              <a:t>2</a:t>
            </a:r>
            <a:r>
              <a:rPr lang="uz-Cyrl-UZ" b="1"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Чорвачиликда  харажатлар ҳисоби ва маҳсулот таннархини калькуляциялашни боҳолаш</a:t>
            </a:r>
            <a:endParaRPr lang="ru-RU" dirty="0" smtClean="0">
              <a:latin typeface="Times New Roman" panose="02020603050405020304" pitchFamily="18" charset="0"/>
              <a:cs typeface="Times New Roman" panose="02020603050405020304" pitchFamily="18" charset="0"/>
            </a:endParaRPr>
          </a:p>
          <a:p>
            <a:pPr>
              <a:buNone/>
            </a:pPr>
            <a:r>
              <a:rPr lang="uz-Cyrl-UZ" dirty="0" smtClean="0">
                <a:latin typeface="Times New Roman" panose="02020603050405020304" pitchFamily="18" charset="0"/>
                <a:cs typeface="Times New Roman" panose="02020603050405020304" pitchFamily="18" charset="0"/>
              </a:rPr>
              <a:t>3.Чорва моллари ва паррандалар сонини сонини кўпайтириш ҳолатини баҳолаш. </a:t>
            </a:r>
            <a:endParaRPr lang="ru-RU" dirty="0" smtClean="0">
              <a:latin typeface="Times New Roman" panose="02020603050405020304" pitchFamily="18" charset="0"/>
              <a:cs typeface="Times New Roman" panose="02020603050405020304" pitchFamily="18" charset="0"/>
            </a:endParaRPr>
          </a:p>
          <a:p>
            <a:pPr>
              <a:buNone/>
            </a:pPr>
            <a:r>
              <a:rPr lang="uz-Cyrl-UZ" dirty="0" smtClean="0">
                <a:latin typeface="Times New Roman" panose="02020603050405020304" pitchFamily="18" charset="0"/>
                <a:cs typeface="Times New Roman" panose="02020603050405020304" pitchFamily="18" charset="0"/>
              </a:rPr>
              <a:t>4.Чорва маҳсулдорлик режасининг бажарилишини баҳолаш ва маҳсулдорлик даражасига таъсир қилувчи омиллар. </a:t>
            </a:r>
            <a:endParaRPr lang="ru-RU" dirty="0" smtClean="0">
              <a:latin typeface="Times New Roman" panose="02020603050405020304" pitchFamily="18" charset="0"/>
              <a:cs typeface="Times New Roman" panose="02020603050405020304"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7036" y="258017"/>
            <a:ext cx="10424160" cy="3046988"/>
          </a:xfrm>
          <a:prstGeom prst="rect">
            <a:avLst/>
          </a:prstGeom>
        </p:spPr>
        <p:txBody>
          <a:bodyPr wrap="square">
            <a:spAutoFit/>
          </a:bodyPr>
          <a:lstStyle/>
          <a:p>
            <a:pPr algn="just"/>
            <a:r>
              <a:rPr lang="ru-RU" sz="2400" smtClean="0">
                <a:solidFill>
                  <a:srgbClr val="0070C0"/>
                </a:solidFill>
                <a:latin typeface="Times New Roman" panose="02020603050405020304" pitchFamily="18" charset="0"/>
                <a:cs typeface="Times New Roman" panose="02020603050405020304" pitchFamily="18" charset="0"/>
              </a:rPr>
              <a:t>     </a:t>
            </a:r>
            <a:r>
              <a:rPr lang="uz-Cyrl-UZ" sz="2400">
                <a:latin typeface="Times New Roman" panose="02020603050405020304" pitchFamily="18" charset="0"/>
                <a:cs typeface="Times New Roman" panose="02020603050405020304" pitchFamily="18" charset="0"/>
              </a:rPr>
              <a:t>Чорвачилик деҳқончилик билан бир қаторда қишлоқ хўжалик ишлаб чиқаришнинг асосий тармоқларидан бири ҳисобланади. У ихтисослашувидан қатъий назар, одатда ҳар бир хўжаликда бўлади. Бу </a:t>
            </a:r>
            <a:r>
              <a:rPr lang="uz-Cyrl-UZ" sz="2400" smtClean="0">
                <a:latin typeface="Times New Roman" panose="02020603050405020304" pitchFamily="18" charset="0"/>
                <a:cs typeface="Times New Roman" panose="02020603050405020304" pitchFamily="18" charset="0"/>
              </a:rPr>
              <a:t>тармоқда боқиладиган </a:t>
            </a:r>
            <a:r>
              <a:rPr lang="uz-Cyrl-UZ" sz="2400">
                <a:latin typeface="Times New Roman" panose="02020603050405020304" pitchFamily="18" charset="0"/>
                <a:cs typeface="Times New Roman" panose="02020603050405020304" pitchFamily="18" charset="0"/>
              </a:rPr>
              <a:t>қорамол, </a:t>
            </a:r>
            <a:r>
              <a:rPr lang="uz-Cyrl-UZ" sz="2400" smtClean="0">
                <a:latin typeface="Times New Roman" panose="02020603050405020304" pitchFamily="18" charset="0"/>
                <a:cs typeface="Times New Roman" panose="02020603050405020304" pitchFamily="18" charset="0"/>
              </a:rPr>
              <a:t>қўйчилик</a:t>
            </a:r>
            <a:r>
              <a:rPr lang="uz-Cyrl-UZ" sz="2400">
                <a:latin typeface="Times New Roman" panose="02020603050405020304" pitchFamily="18" charset="0"/>
                <a:cs typeface="Times New Roman" panose="02020603050405020304" pitchFamily="18" charset="0"/>
              </a:rPr>
              <a:t>, паррандачилик, балиқчилик ва шу </a:t>
            </a:r>
            <a:r>
              <a:rPr lang="uz-Cyrl-UZ" sz="2400" smtClean="0">
                <a:latin typeface="Times New Roman" panose="02020603050405020304" pitchFamily="18" charset="0"/>
                <a:cs typeface="Times New Roman" panose="02020603050405020304" pitchFamily="18" charset="0"/>
              </a:rPr>
              <a:t>кабилар билан </a:t>
            </a:r>
            <a:r>
              <a:rPr lang="uz-Cyrl-UZ" sz="2400">
                <a:latin typeface="Times New Roman" panose="02020603050405020304" pitchFamily="18" charset="0"/>
                <a:cs typeface="Times New Roman" panose="02020603050405020304" pitchFamily="18" charset="0"/>
              </a:rPr>
              <a:t>тааллуқлидир</a:t>
            </a:r>
            <a:r>
              <a:rPr lang="uz-Cyrl-UZ" sz="2400" smtClean="0">
                <a:latin typeface="Times New Roman" panose="02020603050405020304" pitchFamily="18" charset="0"/>
                <a:cs typeface="Times New Roman" panose="02020603050405020304" pitchFamily="18" charset="0"/>
              </a:rPr>
              <a:t>.</a:t>
            </a:r>
            <a:endParaRPr lang="en-US" sz="2400" smtClean="0">
              <a:latin typeface="Times New Roman" panose="02020603050405020304" pitchFamily="18" charset="0"/>
              <a:cs typeface="Times New Roman" panose="02020603050405020304" pitchFamily="18" charset="0"/>
            </a:endParaRPr>
          </a:p>
          <a:p>
            <a:pPr algn="just"/>
            <a:r>
              <a:rPr lang="uz-Cyrl-UZ" sz="2400" smtClean="0">
                <a:latin typeface="Times New Roman" panose="02020603050405020304" pitchFamily="18" charset="0"/>
                <a:cs typeface="Times New Roman" panose="02020603050405020304" pitchFamily="18" charset="0"/>
              </a:rPr>
              <a:t>	Чорвачилик </a:t>
            </a:r>
            <a:r>
              <a:rPr lang="uz-Cyrl-UZ" sz="2400">
                <a:latin typeface="Times New Roman" panose="02020603050405020304" pitchFamily="18" charset="0"/>
                <a:cs typeface="Times New Roman" panose="02020603050405020304" pitchFamily="18" charset="0"/>
              </a:rPr>
              <a:t>бўйича ишлаб чиқариш дастурининг бажарилишини таҳлил қилишда ўсимликшуносликдаги каби кесимда баҳо берилади. Аввло бош сони ва унинг маҳсулдорлиги мавжудлиги ва ҳаракати ўрганилади</a:t>
            </a:r>
            <a:r>
              <a:rPr lang="uz-Cyrl-UZ" sz="2400" smtClean="0">
                <a:latin typeface="Times New Roman" panose="02020603050405020304" pitchFamily="18" charset="0"/>
                <a:cs typeface="Times New Roman" panose="02020603050405020304" pitchFamily="18" charset="0"/>
              </a:rPr>
              <a:t>.</a:t>
            </a:r>
            <a:endParaRPr lang="ru-RU" sz="2400">
              <a:latin typeface="Times New Roman" panose="02020603050405020304" pitchFamily="18" charset="0"/>
              <a:cs typeface="Times New Roman" panose="02020603050405020304"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3232628691"/>
              </p:ext>
            </p:extLst>
          </p:nvPr>
        </p:nvGraphicFramePr>
        <p:xfrm>
          <a:off x="1935973" y="4281859"/>
          <a:ext cx="8506286" cy="1508760"/>
        </p:xfrm>
        <a:graphic>
          <a:graphicData uri="http://schemas.openxmlformats.org/drawingml/2006/table">
            <a:tbl>
              <a:tblPr/>
              <a:tblGrid>
                <a:gridCol w="615945"/>
                <a:gridCol w="4338397"/>
                <a:gridCol w="897137"/>
                <a:gridCol w="1004259"/>
                <a:gridCol w="886460"/>
                <a:gridCol w="764088"/>
              </a:tblGrid>
              <a:tr h="221615">
                <a:tc rowSpan="2">
                  <a:txBody>
                    <a:bodyPr/>
                    <a:lstStyle/>
                    <a:p>
                      <a:pPr marL="179705" algn="ctr" hangingPunct="0">
                        <a:spcAft>
                          <a:spcPts val="0"/>
                        </a:spcAft>
                      </a:pPr>
                      <a:r>
                        <a:rPr lang="ru-RU" sz="1300">
                          <a:effectLst/>
                          <a:latin typeface="Times New Roman"/>
                          <a:ea typeface="Batang"/>
                        </a:rPr>
                        <a:t>№</a:t>
                      </a:r>
                      <a:endParaRPr lang="ru-RU" sz="1000">
                        <a:effectLst/>
                        <a:latin typeface="Times New Roman"/>
                        <a:ea typeface="Batang"/>
                      </a:endParaRPr>
                    </a:p>
                    <a:p>
                      <a:pPr marL="179705" algn="ctr" hangingPunct="0">
                        <a:spcAft>
                          <a:spcPts val="0"/>
                        </a:spcAft>
                      </a:pPr>
                      <a:r>
                        <a:rPr lang="ru-RU" sz="1300">
                          <a:effectLst/>
                          <a:latin typeface="Times New Roman"/>
                          <a:ea typeface="Batang"/>
                        </a:rPr>
                        <a:t>т/р</a:t>
                      </a:r>
                      <a:endParaRPr lang="ru-RU" sz="1000">
                        <a:effectLst/>
                        <a:latin typeface="Times New Roman"/>
                        <a:ea typeface="Batang"/>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179705" algn="ctr" hangingPunct="0">
                        <a:spcAft>
                          <a:spcPts val="0"/>
                        </a:spcAft>
                      </a:pPr>
                      <a:r>
                        <a:rPr lang="ru-RU" sz="1300">
                          <a:effectLst/>
                          <a:latin typeface="Times New Roman"/>
                          <a:ea typeface="Batang"/>
                        </a:rPr>
                        <a:t>Кўрсаткичлар</a:t>
                      </a:r>
                      <a:endParaRPr lang="ru-RU" sz="1000">
                        <a:effectLst/>
                        <a:latin typeface="Times New Roman"/>
                        <a:ea typeface="Batang"/>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179705" algn="ctr" hangingPunct="0">
                        <a:spcAft>
                          <a:spcPts val="0"/>
                        </a:spcAft>
                      </a:pPr>
                      <a:r>
                        <a:rPr lang="ru-RU" sz="1300">
                          <a:effectLst/>
                          <a:latin typeface="Times New Roman"/>
                          <a:ea typeface="Batang"/>
                        </a:rPr>
                        <a:t>Бизнес-режа бўйича</a:t>
                      </a:r>
                      <a:endParaRPr lang="ru-RU" sz="1000">
                        <a:effectLst/>
                        <a:latin typeface="Times New Roman"/>
                        <a:ea typeface="Batang"/>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179705" algn="ctr" hangingPunct="0">
                        <a:spcAft>
                          <a:spcPts val="0"/>
                        </a:spcAft>
                      </a:pPr>
                      <a:r>
                        <a:rPr lang="ru-RU" sz="1300">
                          <a:effectLst/>
                          <a:latin typeface="Times New Roman"/>
                          <a:ea typeface="Batang"/>
                        </a:rPr>
                        <a:t>Ҳақи-</a:t>
                      </a:r>
                      <a:endParaRPr lang="ru-RU" sz="1000">
                        <a:effectLst/>
                        <a:latin typeface="Times New Roman"/>
                        <a:ea typeface="Batang"/>
                      </a:endParaRPr>
                    </a:p>
                    <a:p>
                      <a:pPr marL="179705" algn="ctr" hangingPunct="0">
                        <a:spcAft>
                          <a:spcPts val="0"/>
                        </a:spcAft>
                      </a:pPr>
                      <a:r>
                        <a:rPr lang="ru-RU" sz="1300">
                          <a:effectLst/>
                          <a:latin typeface="Times New Roman"/>
                          <a:ea typeface="Batang"/>
                        </a:rPr>
                        <a:t>қатда</a:t>
                      </a:r>
                      <a:endParaRPr lang="ru-RU" sz="1000">
                        <a:effectLst/>
                        <a:latin typeface="Times New Roman"/>
                        <a:ea typeface="Batang"/>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179705" algn="ctr" hangingPunct="0">
                        <a:spcAft>
                          <a:spcPts val="0"/>
                        </a:spcAft>
                      </a:pPr>
                      <a:r>
                        <a:rPr lang="ru-RU" sz="1300">
                          <a:effectLst/>
                          <a:latin typeface="Times New Roman"/>
                          <a:ea typeface="Batang"/>
                        </a:rPr>
                        <a:t>Фарқ</a:t>
                      </a:r>
                      <a:endParaRPr lang="ru-RU" sz="1000">
                        <a:effectLst/>
                        <a:latin typeface="Times New Roman"/>
                        <a:ea typeface="Batang"/>
                      </a:endParaRPr>
                    </a:p>
                    <a:p>
                      <a:pPr marL="179705" algn="ctr" hangingPunct="0">
                        <a:spcAft>
                          <a:spcPts val="0"/>
                        </a:spcAft>
                      </a:pPr>
                      <a:r>
                        <a:rPr lang="ru-RU" sz="1300">
                          <a:effectLst/>
                          <a:latin typeface="Times New Roman"/>
                          <a:ea typeface="Batang"/>
                        </a:rPr>
                        <a:t>(+,–)</a:t>
                      </a:r>
                      <a:endParaRPr lang="ru-RU" sz="1000">
                        <a:effectLst/>
                        <a:latin typeface="Times New Roman"/>
                        <a:ea typeface="Batang"/>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ru-RU"/>
                    </a:p>
                  </a:txBody>
                  <a:tcPr/>
                </a:tc>
              </a:tr>
              <a:tr h="106045">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179705" algn="ctr" hangingPunct="0">
                        <a:spcAft>
                          <a:spcPts val="0"/>
                        </a:spcAft>
                      </a:pPr>
                      <a:r>
                        <a:rPr lang="ru-RU" sz="1300">
                          <a:effectLst/>
                          <a:latin typeface="Times New Roman"/>
                          <a:ea typeface="Batang"/>
                        </a:rPr>
                        <a:t>Мутлақ</a:t>
                      </a:r>
                      <a:endParaRPr lang="ru-RU" sz="1000">
                        <a:effectLst/>
                        <a:latin typeface="Times New Roman"/>
                        <a:ea typeface="Batang"/>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hangingPunct="0">
                        <a:spcAft>
                          <a:spcPts val="0"/>
                        </a:spcAft>
                      </a:pPr>
                      <a:r>
                        <a:rPr lang="ru-RU" sz="1300">
                          <a:effectLst/>
                          <a:latin typeface="Times New Roman"/>
                          <a:ea typeface="Batang"/>
                        </a:rPr>
                        <a:t>%да</a:t>
                      </a:r>
                      <a:endParaRPr lang="ru-RU" sz="1000">
                        <a:effectLst/>
                        <a:latin typeface="Times New Roman"/>
                        <a:ea typeface="Batang"/>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880">
                <a:tc>
                  <a:txBody>
                    <a:bodyPr/>
                    <a:lstStyle/>
                    <a:p>
                      <a:pPr marL="179705" algn="l" hangingPunct="0">
                        <a:spcAft>
                          <a:spcPts val="0"/>
                        </a:spcAft>
                      </a:pPr>
                      <a:r>
                        <a:rPr lang="ru-RU" sz="1400">
                          <a:effectLst/>
                          <a:latin typeface="Times New Roman"/>
                          <a:ea typeface="Batang"/>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400">
                          <a:effectLst/>
                          <a:latin typeface="Times New Roman"/>
                          <a:ea typeface="Batang"/>
                        </a:rPr>
                        <a:t>Цент.да умумий миқдор (2-қатор х 3-қатор)</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25010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26187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+1177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+4,7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880">
                <a:tc>
                  <a:txBody>
                    <a:bodyPr/>
                    <a:lstStyle/>
                    <a:p>
                      <a:pPr marL="179705" algn="l" hangingPunct="0">
                        <a:spcAft>
                          <a:spcPts val="0"/>
                        </a:spcAft>
                      </a:pPr>
                      <a:r>
                        <a:rPr lang="ru-RU" sz="1400">
                          <a:effectLst/>
                          <a:latin typeface="Times New Roman"/>
                          <a:ea typeface="Batang"/>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400">
                          <a:effectLst/>
                          <a:latin typeface="Times New Roman"/>
                          <a:ea typeface="Batang"/>
                        </a:rPr>
                        <a:t>Чорванинг ўртача йиллик бош сони, бош</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820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870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+6,1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880">
                <a:tc>
                  <a:txBody>
                    <a:bodyPr/>
                    <a:lstStyle/>
                    <a:p>
                      <a:pPr marL="179705" algn="l" hangingPunct="0">
                        <a:spcAft>
                          <a:spcPts val="0"/>
                        </a:spcAft>
                      </a:pPr>
                      <a:r>
                        <a:rPr lang="ru-RU" sz="1400">
                          <a:effectLst/>
                          <a:latin typeface="Times New Roman"/>
                          <a:ea typeface="Batang"/>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400">
                          <a:effectLst/>
                          <a:latin typeface="Times New Roman"/>
                          <a:ea typeface="Batang"/>
                        </a:rPr>
                        <a:t>Бир бошга тўғри келадиган маҳсулдорлик, (1-қатор:2-қатор) қўш.</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21,83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+0,83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l" hangingPunct="0">
                        <a:spcAft>
                          <a:spcPts val="0"/>
                        </a:spcAft>
                      </a:pPr>
                      <a:r>
                        <a:rPr lang="ru-RU" sz="1600">
                          <a:effectLst/>
                          <a:latin typeface="Times New Roman"/>
                          <a:ea typeface="Batang"/>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Прямоугольник 4"/>
          <p:cNvSpPr/>
          <p:nvPr/>
        </p:nvSpPr>
        <p:spPr>
          <a:xfrm>
            <a:off x="2116899" y="3305005"/>
            <a:ext cx="7628349" cy="923330"/>
          </a:xfrm>
          <a:prstGeom prst="rect">
            <a:avLst/>
          </a:prstGeom>
        </p:spPr>
        <p:txBody>
          <a:bodyPr wrap="square">
            <a:spAutoFit/>
          </a:bodyPr>
          <a:lstStyle/>
          <a:p>
            <a:pPr algn="ctr"/>
            <a:r>
              <a:rPr lang="uz-Cyrl-UZ" b="1">
                <a:latin typeface="Times New Roman" panose="02020603050405020304" pitchFamily="18" charset="0"/>
                <a:cs typeface="Times New Roman" panose="02020603050405020304" pitchFamily="18" charset="0"/>
              </a:rPr>
              <a:t>Бош сони ва чорва маҳсулдорлиги режасининг бажарилиши таҳлили ва улардаги ўзгаришларнинг чорва маҳсулотлари умумий миқдорига таъсири</a:t>
            </a: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187222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7036" y="258017"/>
            <a:ext cx="10424160" cy="1446550"/>
          </a:xfrm>
          <a:prstGeom prst="rect">
            <a:avLst/>
          </a:prstGeom>
        </p:spPr>
        <p:txBody>
          <a:bodyPr wrap="square">
            <a:spAutoFit/>
          </a:bodyPr>
          <a:lstStyle/>
          <a:p>
            <a:pPr algn="just" hangingPunct="0"/>
            <a:r>
              <a:rPr lang="ru-RU" sz="2200" smtClean="0">
                <a:solidFill>
                  <a:srgbClr val="0070C0"/>
                </a:solidFill>
                <a:latin typeface="Times New Roman" panose="02020603050405020304" pitchFamily="18" charset="0"/>
                <a:cs typeface="Times New Roman" panose="02020603050405020304" pitchFamily="18" charset="0"/>
              </a:rPr>
              <a:t>     </a:t>
            </a:r>
            <a:r>
              <a:rPr lang="uz-Cyrl-UZ" sz="2200">
                <a:latin typeface="Times New Roman" panose="02020603050405020304" pitchFamily="18" charset="0"/>
                <a:cs typeface="Times New Roman" panose="02020603050405020304" pitchFamily="18" charset="0"/>
              </a:rPr>
              <a:t>1-жадвал маълумотларидан кўриниб турибдики, ҳисобот йилида чорвачилик маҳсулотининг умумий миқдори бизнес-режадаги қараганда 1177 центнерга ёки 4,7 %га ошган. Бу ўсишга иккита омил таъсир кўрсатди. Қуйида келтирилган омиллар ўзгаришининг таъсирини мутлақ фарқ (детерминант) усули билан аниқлаймиз</a:t>
            </a:r>
            <a:r>
              <a:rPr lang="uz-Cyrl-UZ" sz="2200" smtClean="0">
                <a:latin typeface="Times New Roman" panose="02020603050405020304" pitchFamily="18" charset="0"/>
                <a:cs typeface="Times New Roman" panose="02020603050405020304" pitchFamily="18" charset="0"/>
              </a:rPr>
              <a:t>.</a:t>
            </a:r>
            <a:endParaRPr lang="ru-RU" sz="2200">
              <a:latin typeface="Times New Roman" panose="02020603050405020304" pitchFamily="18" charset="0"/>
              <a:cs typeface="Times New Roman" panose="02020603050405020304" pitchFamily="18" charset="0"/>
            </a:endParaRPr>
          </a:p>
        </p:txBody>
      </p:sp>
      <p:sp>
        <p:nvSpPr>
          <p:cNvPr id="3" name="Скругленный прямоугольник 2"/>
          <p:cNvSpPr/>
          <p:nvPr/>
        </p:nvSpPr>
        <p:spPr>
          <a:xfrm>
            <a:off x="1164919" y="1891430"/>
            <a:ext cx="7766137" cy="12901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smtClean="0">
                <a:latin typeface="Times New Roman" panose="02020603050405020304" pitchFamily="18" charset="0"/>
                <a:cs typeface="Times New Roman" panose="02020603050405020304" pitchFamily="18" charset="0"/>
              </a:rPr>
              <a:t>1) Чорва </a:t>
            </a:r>
            <a:r>
              <a:rPr lang="uz-Cyrl-UZ" sz="2400">
                <a:latin typeface="Times New Roman" panose="02020603050405020304" pitchFamily="18" charset="0"/>
                <a:cs typeface="Times New Roman" panose="02020603050405020304" pitchFamily="18" charset="0"/>
              </a:rPr>
              <a:t>бош сони ўзгаришининг </a:t>
            </a:r>
            <a:r>
              <a:rPr lang="uz-Cyrl-UZ" sz="2400" smtClean="0">
                <a:latin typeface="Times New Roman" panose="02020603050405020304" pitchFamily="18" charset="0"/>
                <a:cs typeface="Times New Roman" panose="02020603050405020304" pitchFamily="18" charset="0"/>
              </a:rPr>
              <a:t>таъсири </a:t>
            </a:r>
            <a:r>
              <a:rPr lang="uz-Cyrl-UZ" sz="2400">
                <a:latin typeface="Times New Roman" panose="02020603050405020304" pitchFamily="18" charset="0"/>
                <a:cs typeface="Times New Roman" panose="02020603050405020304" pitchFamily="18" charset="0"/>
              </a:rPr>
              <a:t>50 х 3050 = </a:t>
            </a:r>
            <a:r>
              <a:rPr lang="uz-Cyrl-UZ" sz="2400" smtClean="0">
                <a:latin typeface="Times New Roman" panose="02020603050405020304" pitchFamily="18" charset="0"/>
                <a:cs typeface="Times New Roman" panose="02020603050405020304" pitchFamily="18" charset="0"/>
              </a:rPr>
              <a:t>+</a:t>
            </a:r>
            <a:r>
              <a:rPr lang="uz-Cyrl-UZ" sz="2400">
                <a:latin typeface="Times New Roman" panose="02020603050405020304" pitchFamily="18" charset="0"/>
                <a:cs typeface="Times New Roman" panose="02020603050405020304" pitchFamily="18" charset="0"/>
              </a:rPr>
              <a:t>1525 цент. ёки 129,5%га ўсиши экстенсив омил</a:t>
            </a:r>
            <a:endParaRPr lang="ru-RU" sz="2400"/>
          </a:p>
        </p:txBody>
      </p:sp>
      <p:sp>
        <p:nvSpPr>
          <p:cNvPr id="6" name="Скругленный прямоугольник 5"/>
          <p:cNvSpPr/>
          <p:nvPr/>
        </p:nvSpPr>
        <p:spPr>
          <a:xfrm>
            <a:off x="2744458" y="3407081"/>
            <a:ext cx="7766137" cy="1703538"/>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uz-Cyrl-UZ" sz="2000" smtClean="0">
                <a:latin typeface="Times New Roman" panose="02020603050405020304" pitchFamily="18" charset="0"/>
                <a:cs typeface="Times New Roman" panose="02020603050405020304" pitchFamily="18" charset="0"/>
              </a:rPr>
              <a:t>2) </a:t>
            </a:r>
            <a:r>
              <a:rPr lang="uz-Cyrl-UZ" sz="2000">
                <a:latin typeface="Times New Roman" panose="02020603050405020304" pitchFamily="18" charset="0"/>
                <a:cs typeface="Times New Roman" panose="02020603050405020304" pitchFamily="18" charset="0"/>
              </a:rPr>
              <a:t>Бир бошга тўғри келадиган маҳсулдорлик 40 х 870-348 цент. ёки -29,5% [348 х 100:1177], яъни бир бошга тўғри келадиган маҳсулдорликнинг камайиши натижасида чорвачилик маҳсулотининг умумий миқдори 348 центнерга (-29,5%га) камайган</a:t>
            </a:r>
            <a:endParaRPr lang="ru-RU"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434985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4093" y="295595"/>
            <a:ext cx="10424160" cy="2462213"/>
          </a:xfrm>
          <a:prstGeom prst="rect">
            <a:avLst/>
          </a:prstGeom>
        </p:spPr>
        <p:txBody>
          <a:bodyPr wrap="square">
            <a:spAutoFit/>
          </a:bodyPr>
          <a:lstStyle/>
          <a:p>
            <a:pPr algn="just"/>
            <a:r>
              <a:rPr lang="uz-Cyrl-UZ" sz="2200" smtClean="0">
                <a:latin typeface="Times New Roman" panose="02020603050405020304" pitchFamily="18" charset="0"/>
                <a:cs typeface="Times New Roman" panose="02020603050405020304" pitchFamily="18" charset="0"/>
              </a:rPr>
              <a:t>	Шундай </a:t>
            </a:r>
            <a:r>
              <a:rPr lang="uz-Cyrl-UZ" sz="2200">
                <a:latin typeface="Times New Roman" panose="02020603050405020304" pitchFamily="18" charset="0"/>
                <a:cs typeface="Times New Roman" panose="02020603050405020304" pitchFamily="18" charset="0"/>
              </a:rPr>
              <a:t>қилиб, чорвачилик маҳсулотининг кўпайиши экстенсив омил ҳисобига, яъни чорва бош сонининг кўпайиши натижасида олинган бўлиб, бу ширкат хўжалигининг фаолиятида жуда салбий ҳолатдир.</a:t>
            </a:r>
            <a:endParaRPr lang="ru-RU" sz="2200">
              <a:latin typeface="Times New Roman" panose="02020603050405020304" pitchFamily="18" charset="0"/>
              <a:cs typeface="Times New Roman" panose="02020603050405020304" pitchFamily="18" charset="0"/>
            </a:endParaRPr>
          </a:p>
          <a:p>
            <a:pPr algn="just"/>
            <a:r>
              <a:rPr lang="uz-Cyrl-UZ" sz="2200" smtClean="0">
                <a:latin typeface="Times New Roman" panose="02020603050405020304" pitchFamily="18" charset="0"/>
                <a:cs typeface="Times New Roman" panose="02020603050405020304" pitchFamily="18" charset="0"/>
              </a:rPr>
              <a:t>	Қўшимча </a:t>
            </a:r>
            <a:r>
              <a:rPr lang="uz-Cyrl-UZ" sz="2200">
                <a:latin typeface="Times New Roman" panose="02020603050405020304" pitchFamily="18" charset="0"/>
                <a:cs typeface="Times New Roman" panose="02020603050405020304" pitchFamily="18" charset="0"/>
              </a:rPr>
              <a:t>равишда чорвачиликда 100 гектар қишлоқ хўжалиги экинларига  маҳсулот миқдори ва бош сони кўрсаткичлари кўриб чиқилади. Бу чорвачилик кўрсаткичларини ердан фойдаланиш билан мувофиқлаштириш мақсадида қилиниб, 100 га ҳисобига бош сонининг ва маҳсулот миқдорининг ўсишига олиб келади.</a:t>
            </a:r>
            <a:endParaRPr lang="ru-RU" sz="220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402915" y="3009135"/>
            <a:ext cx="9369469" cy="861774"/>
          </a:xfrm>
          <a:prstGeom prst="rect">
            <a:avLst/>
          </a:prstGeom>
        </p:spPr>
        <p:txBody>
          <a:bodyPr wrap="square">
            <a:spAutoFit/>
          </a:bodyPr>
          <a:lstStyle/>
          <a:p>
            <a:pPr algn="ctr"/>
            <a:r>
              <a:rPr lang="uz-Cyrl-UZ" sz="2500" b="1">
                <a:latin typeface="Times New Roman" panose="02020603050405020304" pitchFamily="18" charset="0"/>
                <a:cs typeface="Times New Roman" panose="02020603050405020304" pitchFamily="18" charset="0"/>
              </a:rPr>
              <a:t>Чорвачиликда  харажатлар ҳисоби ва маҳсулот таннархини калькуляциялашни боҳолаш</a:t>
            </a:r>
            <a:endParaRPr lang="ru-RU" sz="250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555320" y="3870909"/>
            <a:ext cx="10632933" cy="2123658"/>
          </a:xfrm>
          <a:prstGeom prst="rect">
            <a:avLst/>
          </a:prstGeom>
        </p:spPr>
        <p:txBody>
          <a:bodyPr wrap="square">
            <a:spAutoFit/>
          </a:bodyPr>
          <a:lstStyle/>
          <a:p>
            <a:pPr algn="just"/>
            <a:r>
              <a:rPr lang="uz-Cyrl-UZ" sz="2200" smtClean="0">
                <a:latin typeface="Times New Roman" panose="02020603050405020304" pitchFamily="18" charset="0"/>
                <a:cs typeface="Times New Roman" panose="02020603050405020304" pitchFamily="18" charset="0"/>
              </a:rPr>
              <a:t>	Чорвачиликда </a:t>
            </a:r>
            <a:r>
              <a:rPr lang="uz-Cyrl-UZ" sz="2200">
                <a:latin typeface="Times New Roman" panose="02020603050405020304" pitchFamily="18" charset="0"/>
                <a:cs typeface="Times New Roman" panose="02020603050405020304" pitchFamily="18" charset="0"/>
              </a:rPr>
              <a:t>ҳам харажатларни таҳлил қилиш объекти бўлиб  бухгалтерия ҳисоби маълумотлари ва хужжатлари, чорванинг алоҳида турлари ва гуруҳларидир. Масалан, сутчилик йўналишдаги  чорвачиликда харажат объектлари – асосий пода, ёш қорамол, бўрдоқига боқилаётган катта ёшли мол, гўшт йўналишида-асосий пода, ёш қорамол, саккиз ойликдан катта  ёш қорамол  ва бўрдоқига  боқилаётган  катта  </a:t>
            </a:r>
            <a:r>
              <a:rPr lang="uz-Cyrl-UZ" sz="2200" smtClean="0">
                <a:latin typeface="Times New Roman" panose="02020603050405020304" pitchFamily="18" charset="0"/>
                <a:cs typeface="Times New Roman" panose="02020603050405020304" pitchFamily="18" charset="0"/>
              </a:rPr>
              <a:t>молдан иборат.   </a:t>
            </a:r>
            <a:endParaRPr lang="ru-RU" sz="2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145483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64093" y="295595"/>
            <a:ext cx="10424160" cy="1938992"/>
          </a:xfrm>
          <a:prstGeom prst="rect">
            <a:avLst/>
          </a:prstGeom>
        </p:spPr>
        <p:txBody>
          <a:bodyPr wrap="square">
            <a:spAutoFit/>
          </a:bodyPr>
          <a:lstStyle/>
          <a:p>
            <a:pPr algn="just"/>
            <a:r>
              <a:rPr lang="uz-Cyrl-UZ" sz="2400"/>
              <a:t>Чорвачиликда  ишлаб  чиқариш  ҳаражалари   ва  маҳсулотнинг  чиқишини  ҳисобга  олиш  бўлинмалари,  фермалар, биргадирлар  ва  шу  кабилар  бўйича  амалга  оширилиши  керак.  Чорванинг   тури  ва  гуруҳлари  бўйича   харажатлар  қуйидаги   калькулияция   моддалари  бўйича  акс  </a:t>
            </a:r>
            <a:r>
              <a:rPr lang="uz-Cyrl-UZ" sz="2400" smtClean="0"/>
              <a:t>эттирилади; </a:t>
            </a:r>
            <a:endParaRPr lang="ru-RU" sz="220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609601" y="2274838"/>
            <a:ext cx="11236036" cy="3785652"/>
          </a:xfrm>
          <a:prstGeom prst="rect">
            <a:avLst/>
          </a:prstGeom>
        </p:spPr>
        <p:txBody>
          <a:bodyPr wrap="square">
            <a:spAutoFit/>
          </a:bodyPr>
          <a:lstStyle/>
          <a:p>
            <a:pPr algn="just"/>
            <a:r>
              <a:rPr lang="uz-Cyrl-UZ"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 Ижтимоий  суғурта   ажратмалари  ва  меҳнатга хақ  тўлаш  харажатлари.</a:t>
            </a:r>
            <a:endParaRPr lang="ru-RU"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uz-Cyrl-UZ"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II.  Ҳайвонларни  ҳимоя  қилиш  воситалари.</a:t>
            </a:r>
            <a:endParaRPr lang="ru-RU"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uz-Cyrl-UZ"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III. Озуқа.</a:t>
            </a:r>
            <a:endParaRPr lang="ru-RU"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just"/>
            <a:r>
              <a:rPr lang="uz-Cyrl-UZ"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IV. Иш  ва  хизматлар.</a:t>
            </a:r>
            <a:endParaRPr lang="ru-RU"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lvl="0" algn="just"/>
            <a:r>
              <a:rPr lang="en-US" sz="300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 </a:t>
            </a:r>
            <a:r>
              <a:rPr lang="uz-Cyrl-UZ" sz="300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Асосий  </a:t>
            </a:r>
            <a:r>
              <a:rPr lang="uz-Cyrl-UZ"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воситаларни  сақлаш  харажатлари.</a:t>
            </a:r>
            <a:endParaRPr lang="ru-RU"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lvl="0" algn="just"/>
            <a:r>
              <a:rPr lang="en-US" sz="300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 </a:t>
            </a:r>
            <a:r>
              <a:rPr lang="ru-RU" sz="300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Ишлаб  </a:t>
            </a:r>
            <a:r>
              <a:rPr lang="ru-RU"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чиқаришни  ташкил  этиш  харажатлари.</a:t>
            </a:r>
          </a:p>
          <a:p>
            <a:pPr lvl="0" algn="just"/>
            <a:r>
              <a:rPr lang="en-US" sz="300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VII. </a:t>
            </a:r>
            <a:r>
              <a:rPr lang="ru-RU" sz="3000" smtClean="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Суғурта  </a:t>
            </a:r>
            <a:r>
              <a:rPr lang="ru-RU" sz="3000">
                <a:solidFill>
                  <a:srgbClr val="0070C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тўловлари.</a:t>
            </a:r>
          </a:p>
        </p:txBody>
      </p:sp>
    </p:spTree>
    <p:extLst>
      <p:ext uri="{BB962C8B-B14F-4D97-AF65-F5344CB8AC3E}">
        <p14:creationId xmlns:p14="http://schemas.microsoft.com/office/powerpoint/2010/main" xmlns="" val="3001686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26472" y="280198"/>
            <a:ext cx="11222183" cy="3477875"/>
          </a:xfrm>
          <a:prstGeom prst="rect">
            <a:avLst/>
          </a:prstGeom>
        </p:spPr>
        <p:txBody>
          <a:bodyPr wrap="square">
            <a:spAutoFit/>
          </a:bodyPr>
          <a:lstStyle/>
          <a:p>
            <a:pPr algn="just"/>
            <a:r>
              <a:rPr lang="uz-Cyrl-UZ" sz="2200" smtClean="0">
                <a:latin typeface="Times New Roman" panose="02020603050405020304" pitchFamily="18" charset="0"/>
                <a:cs typeface="Times New Roman" panose="02020603050405020304" pitchFamily="18" charset="0"/>
              </a:rPr>
              <a:t>	Ишлаб  </a:t>
            </a:r>
            <a:r>
              <a:rPr lang="uz-Cyrl-UZ" sz="2200">
                <a:latin typeface="Times New Roman" panose="02020603050405020304" pitchFamily="18" charset="0"/>
                <a:cs typeface="Times New Roman" panose="02020603050405020304" pitchFamily="18" charset="0"/>
              </a:rPr>
              <a:t>чиқариш  харажатларини  ҳисобга  олишга  оид  бухгалтерия  ёзувлари  озуқани  тақсимлаш  юзасидан  бошланғич  хужжатлар – ведомостлар,  табеллар,  туғилган  наслни  кирим  қилиш  далолатномалари,  ҳайвонларни  тортиб  кўриш  ведомостлари  ва  шу  кабилар  асосида  амалга  оширилади.</a:t>
            </a:r>
            <a:endParaRPr lang="ru-RU" sz="2200">
              <a:latin typeface="Times New Roman" panose="02020603050405020304" pitchFamily="18" charset="0"/>
              <a:cs typeface="Times New Roman" panose="02020603050405020304" pitchFamily="18" charset="0"/>
            </a:endParaRPr>
          </a:p>
          <a:p>
            <a:pPr algn="just"/>
            <a:r>
              <a:rPr lang="uz-Cyrl-UZ" sz="2200">
                <a:latin typeface="Times New Roman" panose="02020603050405020304" pitchFamily="18" charset="0"/>
                <a:cs typeface="Times New Roman" panose="02020603050405020304" pitchFamily="18" charset="0"/>
              </a:rPr>
              <a:t>Чорвачиликдаги  харажатлар  ва  махсулотнинг  чиқиши  ҳақидаги  маълумотлар  кейин  чорвачилик  бўйича  ишлаб  чиқариш  ҳисоботида  ҳамда  чорвачилик  махсулотининг  чиқиш  харажатларини  ҳисобга  олиш  дафтарида  кўрсатилади  (18-АФ). Уларнинг  якуний  маълумотлари  10-журнал  ордерга  кўчирилади, ҳисобга  олиш  автоматлаштирилган  шароитда   тегишли  машинаграммалар   тузилади.  Бу  регистрларнинг  ҳаммаси   ўтган  ойдаги  харажатларни   йил  бошидан  ўсувчи  якунида  қайт  этади</a:t>
            </a:r>
            <a:endParaRPr lang="ru-RU" sz="220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163783" y="3765000"/>
            <a:ext cx="9670472" cy="2308324"/>
          </a:xfrm>
          <a:prstGeom prst="rect">
            <a:avLst/>
          </a:prstGeom>
        </p:spPr>
        <p:txBody>
          <a:bodyPr wrap="square">
            <a:spAutoFit/>
          </a:bodyPr>
          <a:lstStyle/>
          <a:p>
            <a:pPr algn="ctr"/>
            <a:r>
              <a:rPr lang="uz-Cyrl-UZ"/>
              <a:t>Чорвачиликда  харажатларни  ва  махсулотнинг  чиқишини  ҳисобга  олишда  </a:t>
            </a:r>
            <a:endParaRPr lang="en-US" smtClean="0"/>
          </a:p>
          <a:p>
            <a:pPr algn="ctr"/>
            <a:endParaRPr lang="en-US" smtClean="0"/>
          </a:p>
          <a:p>
            <a:pPr algn="ctr"/>
            <a:endParaRPr lang="en-US" smtClean="0"/>
          </a:p>
          <a:p>
            <a:pPr algn="ctr"/>
            <a:r>
              <a:rPr lang="uz-Cyrl-UZ" smtClean="0"/>
              <a:t>счётидан фойдаланилади</a:t>
            </a:r>
            <a:r>
              <a:rPr lang="uz-Cyrl-UZ"/>
              <a:t>.  </a:t>
            </a:r>
            <a:endParaRPr lang="en-US" smtClean="0"/>
          </a:p>
          <a:p>
            <a:pPr algn="ctr"/>
            <a:r>
              <a:rPr lang="uz-Cyrl-UZ" smtClean="0"/>
              <a:t>У  </a:t>
            </a:r>
            <a:r>
              <a:rPr lang="uz-Cyrl-UZ"/>
              <a:t>шунингдек,  олинаётган  махсулотнинг  таннархини ҳисоблашга  ҳам  хизмат қилади. Счёт  дебетида  йил давомида  бевосита (тўғри),  йил  охирида  эса  юқорида  қайд  этилган  харажат  моддалари  бўйича  билвосита  (эгри)  харажатлар  кредитида  махсулотнинг  йил  давомида  режадаги  таннархда  чиқиши  қайд этилади.  </a:t>
            </a:r>
            <a:endParaRPr lang="ru-RU"/>
          </a:p>
        </p:txBody>
      </p:sp>
      <p:sp>
        <p:nvSpPr>
          <p:cNvPr id="6" name="Прямоугольник 5"/>
          <p:cNvSpPr/>
          <p:nvPr/>
        </p:nvSpPr>
        <p:spPr>
          <a:xfrm>
            <a:off x="1714480" y="3868913"/>
            <a:ext cx="8763040" cy="861774"/>
          </a:xfrm>
          <a:prstGeom prst="rect">
            <a:avLst/>
          </a:prstGeom>
          <a:noFill/>
        </p:spPr>
        <p:txBody>
          <a:bodyPr wrap="none" lIns="91440" tIns="45720" rIns="91440" bIns="45720">
            <a:spAutoFit/>
          </a:bodyPr>
          <a:lstStyle/>
          <a:p>
            <a:pPr algn="ctr"/>
            <a:r>
              <a:rPr lang="uz-Cyrl-UZ" sz="5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“Асосий </a:t>
            </a:r>
            <a:r>
              <a:rPr lang="uz-Cyrl-UZ" sz="50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uz-Cyrl-UZ" sz="5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ишлаб  чиқириш”</a:t>
            </a:r>
            <a:endParaRPr lang="ru-RU" sz="50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Стрелка вправо 6"/>
          <p:cNvSpPr/>
          <p:nvPr/>
        </p:nvSpPr>
        <p:spPr>
          <a:xfrm>
            <a:off x="1039091" y="4149436"/>
            <a:ext cx="692728" cy="401782"/>
          </a:xfrm>
          <a:prstGeom prst="rightArrow">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ru-RU"/>
          </a:p>
        </p:txBody>
      </p:sp>
      <p:sp>
        <p:nvSpPr>
          <p:cNvPr id="8" name="Стрелка вправо 7"/>
          <p:cNvSpPr/>
          <p:nvPr/>
        </p:nvSpPr>
        <p:spPr>
          <a:xfrm rot="5400000">
            <a:off x="9334179" y="4575139"/>
            <a:ext cx="367786" cy="401782"/>
          </a:xfrm>
          <a:prstGeom prst="rightArrow">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626648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26472" y="280198"/>
            <a:ext cx="11222183" cy="2677656"/>
          </a:xfrm>
          <a:prstGeom prst="rect">
            <a:avLst/>
          </a:prstGeom>
        </p:spPr>
        <p:txBody>
          <a:bodyPr wrap="square">
            <a:spAutoFit/>
          </a:bodyPr>
          <a:lstStyle/>
          <a:p>
            <a:r>
              <a:rPr lang="uz-Cyrl-UZ" sz="2200" smtClean="0">
                <a:latin typeface="Times New Roman" panose="02020603050405020304" pitchFamily="18" charset="0"/>
                <a:cs typeface="Times New Roman" panose="02020603050405020304" pitchFamily="18" charset="0"/>
              </a:rPr>
              <a:t>	</a:t>
            </a:r>
            <a:r>
              <a:rPr lang="uz-Cyrl-UZ" sz="2400"/>
              <a:t> “Чорвачилик”  счёти бўйича  ҳисоб  юритишда  харажатларни  ҳисобга  олиш  тартибини  кўриб  чиқамиз.  “Суғурта  ажратмалари  ва  меҳнатга  ҳақ  тўлаш харажатлари”  моддасида  йил  давомида  чорвага  бевосита   хизмат  кўрсатишга  банд  бўлган  ишчилар:  яъни  операторлар,  сут  соғувчилар,  бузоқ  боқарлар,  отбоқарлар,  чўпонлар  ва  шу  кабиларнинг  меҳнати  ҳамда  навбатдаги  меҳнат  таътилларига  хақ  тўлаш  акс  эттирилади. Бу  бевосита  </a:t>
            </a:r>
            <a:r>
              <a:rPr lang="uz-Cyrl-UZ" sz="2400" smtClean="0"/>
              <a:t>қуйидаги модда асосида </a:t>
            </a:r>
            <a:endParaRPr lang="ru-RU" sz="2400"/>
          </a:p>
        </p:txBody>
      </p:sp>
      <p:sp>
        <p:nvSpPr>
          <p:cNvPr id="6" name="Прямоугольник 5"/>
          <p:cNvSpPr/>
          <p:nvPr/>
        </p:nvSpPr>
        <p:spPr>
          <a:xfrm>
            <a:off x="1454719" y="3369816"/>
            <a:ext cx="6344622" cy="630942"/>
          </a:xfrm>
          <a:prstGeom prst="rect">
            <a:avLst/>
          </a:prstGeom>
          <a:noFill/>
        </p:spPr>
        <p:txBody>
          <a:bodyPr wrap="none" lIns="91440" tIns="45720" rIns="91440" bIns="45720">
            <a:spAutoFit/>
          </a:bodyPr>
          <a:lstStyle/>
          <a:p>
            <a:pPr algn="ctr"/>
            <a:r>
              <a:rPr lang="uz-Cyrl-UZ" sz="35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“Чорвачилик”  счёти  дебет</a:t>
            </a:r>
            <a:endParaRPr lang="ru-RU" sz="35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7" name="Стрелка вправо 6"/>
          <p:cNvSpPr/>
          <p:nvPr/>
        </p:nvSpPr>
        <p:spPr>
          <a:xfrm>
            <a:off x="761991" y="3484396"/>
            <a:ext cx="692728" cy="401782"/>
          </a:xfrm>
          <a:prstGeom prst="rightArrow">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ru-RU"/>
          </a:p>
        </p:txBody>
      </p:sp>
      <p:sp>
        <p:nvSpPr>
          <p:cNvPr id="9" name="Прямоугольник 8"/>
          <p:cNvSpPr/>
          <p:nvPr/>
        </p:nvSpPr>
        <p:spPr>
          <a:xfrm>
            <a:off x="1446904" y="4168543"/>
            <a:ext cx="9436751" cy="477054"/>
          </a:xfrm>
          <a:prstGeom prst="rect">
            <a:avLst/>
          </a:prstGeom>
          <a:noFill/>
        </p:spPr>
        <p:txBody>
          <a:bodyPr wrap="none" lIns="91440" tIns="45720" rIns="91440" bIns="45720">
            <a:spAutoFit/>
          </a:bodyPr>
          <a:lstStyle/>
          <a:p>
            <a:pPr algn="ctr"/>
            <a:r>
              <a:rPr lang="uz-Cyrl-UZ" sz="25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“Ходимлар  </a:t>
            </a:r>
            <a:r>
              <a:rPr lang="uz-Cyrl-UZ" sz="25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билан  меҳнатга  ҳақи  бўйича  ҳисоблашлар”</a:t>
            </a:r>
            <a:endParaRPr lang="ru-RU" sz="25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0" name="Стрелка вправо 9"/>
          <p:cNvSpPr/>
          <p:nvPr/>
        </p:nvSpPr>
        <p:spPr>
          <a:xfrm>
            <a:off x="761991" y="4241467"/>
            <a:ext cx="692728" cy="401782"/>
          </a:xfrm>
          <a:prstGeom prst="right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
        <p:nvSpPr>
          <p:cNvPr id="11" name="Прямоугольник 10"/>
          <p:cNvSpPr/>
          <p:nvPr/>
        </p:nvSpPr>
        <p:spPr>
          <a:xfrm>
            <a:off x="1446903" y="4804199"/>
            <a:ext cx="10301751" cy="861774"/>
          </a:xfrm>
          <a:prstGeom prst="rect">
            <a:avLst/>
          </a:prstGeom>
          <a:noFill/>
        </p:spPr>
        <p:txBody>
          <a:bodyPr wrap="square" lIns="91440" tIns="45720" rIns="91440" bIns="45720">
            <a:spAutoFit/>
          </a:bodyPr>
          <a:lstStyle/>
          <a:p>
            <a:pPr algn="just"/>
            <a:r>
              <a:rPr lang="uz-Cyrl-UZ" sz="25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“Ижтимоий  </a:t>
            </a:r>
            <a:r>
              <a:rPr lang="uz-Cyrl-UZ" sz="25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суғурта  бўйича  ҳисоблашишлар”  </a:t>
            </a:r>
            <a:r>
              <a:rPr lang="uz-Cyrl-UZ" sz="25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ва бошқа  </a:t>
            </a:r>
            <a:r>
              <a:rPr lang="uz-Cyrl-UZ" sz="25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счётлар</a:t>
            </a:r>
            <a:endParaRPr lang="ru-RU" sz="25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2" name="Стрелка вправо 11"/>
          <p:cNvSpPr/>
          <p:nvPr/>
        </p:nvSpPr>
        <p:spPr>
          <a:xfrm>
            <a:off x="754176" y="4892631"/>
            <a:ext cx="692728" cy="401782"/>
          </a:xfrm>
          <a:prstGeom prst="right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ru-RU"/>
          </a:p>
        </p:txBody>
      </p:sp>
      <p:sp>
        <p:nvSpPr>
          <p:cNvPr id="13" name="Прямоугольник 12"/>
          <p:cNvSpPr/>
          <p:nvPr/>
        </p:nvSpPr>
        <p:spPr>
          <a:xfrm>
            <a:off x="4627030" y="5882414"/>
            <a:ext cx="3629886" cy="461665"/>
          </a:xfrm>
          <a:prstGeom prst="rect">
            <a:avLst/>
          </a:prstGeom>
        </p:spPr>
        <p:txBody>
          <a:bodyPr wrap="square">
            <a:spAutoFit/>
          </a:bodyPr>
          <a:lstStyle/>
          <a:p>
            <a:r>
              <a:rPr lang="uz-Cyrl-UZ" sz="2200" smtClean="0">
                <a:latin typeface="Times New Roman" panose="02020603050405020304" pitchFamily="18" charset="0"/>
                <a:cs typeface="Times New Roman" panose="02020603050405020304" pitchFamily="18" charset="0"/>
              </a:rPr>
              <a:t>	</a:t>
            </a:r>
            <a:r>
              <a:rPr lang="uz-Cyrl-UZ" sz="2400" smtClean="0"/>
              <a:t>кредитланади</a:t>
            </a:r>
            <a:endParaRPr lang="ru-RU" sz="2400"/>
          </a:p>
        </p:txBody>
      </p:sp>
    </p:spTree>
    <p:extLst>
      <p:ext uri="{BB962C8B-B14F-4D97-AF65-F5344CB8AC3E}">
        <p14:creationId xmlns:p14="http://schemas.microsoft.com/office/powerpoint/2010/main" xmlns="" val="1133045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6364" y="336169"/>
            <a:ext cx="11637818" cy="6186309"/>
          </a:xfrm>
          <a:prstGeom prst="rect">
            <a:avLst/>
          </a:prstGeom>
        </p:spPr>
        <p:txBody>
          <a:bodyPr wrap="square">
            <a:spAutoFit/>
          </a:bodyPr>
          <a:lstStyle/>
          <a:p>
            <a:pPr algn="just"/>
            <a:r>
              <a:rPr lang="uz-Cyrl-UZ" sz="2200">
                <a:latin typeface="Times New Roman" panose="02020603050405020304" pitchFamily="18" charset="0"/>
                <a:cs typeface="Times New Roman" panose="02020603050405020304" pitchFamily="18" charset="0"/>
              </a:rPr>
              <a:t>	</a:t>
            </a:r>
            <a:r>
              <a:rPr lang="uz-Cyrl-UZ" sz="2200" smtClean="0">
                <a:latin typeface="Times New Roman" panose="02020603050405020304" pitchFamily="18" charset="0"/>
                <a:cs typeface="Times New Roman" panose="02020603050405020304" pitchFamily="18" charset="0"/>
              </a:rPr>
              <a:t>“Ҳайвонларни  </a:t>
            </a:r>
            <a:r>
              <a:rPr lang="uz-Cyrl-UZ" sz="2200">
                <a:latin typeface="Times New Roman" panose="02020603050405020304" pitchFamily="18" charset="0"/>
                <a:cs typeface="Times New Roman" panose="02020603050405020304" pitchFamily="18" charset="0"/>
              </a:rPr>
              <a:t>ҳимоя  қилиш  воситалари”  моддасини текшираётганда аудитор,  корхона  маблағларига  олинган  биопрепаратлар,  дори-дармонлар,  дизенфекция  қилиш  воситалари  ва  шу  кабиларни  харид  қилиш  ва  сақлаш  сарфлари,  шунингдек,  улардан  чорвачиликда  фойдаланишга  алоқадор   харажатлар  акс  эттирилганлигига эътибор қаратиши лозим. Бу  моддага   юқоридаги   воситаларни   анна  шу  мақсадларда  бюджет  маблағлари  ҳисобига  ҳал  этилган  қиймат  киритилмайди.</a:t>
            </a:r>
            <a:endParaRPr lang="ru-RU" sz="2200">
              <a:latin typeface="Times New Roman" panose="02020603050405020304" pitchFamily="18" charset="0"/>
              <a:cs typeface="Times New Roman" panose="02020603050405020304" pitchFamily="18" charset="0"/>
            </a:endParaRPr>
          </a:p>
          <a:p>
            <a:pPr algn="just"/>
            <a:r>
              <a:rPr lang="uz-Cyrl-UZ" sz="2200" smtClean="0">
                <a:latin typeface="Times New Roman" panose="02020603050405020304" pitchFamily="18" charset="0"/>
                <a:cs typeface="Times New Roman" panose="02020603050405020304" pitchFamily="18" charset="0"/>
              </a:rPr>
              <a:t>	“</a:t>
            </a:r>
            <a:r>
              <a:rPr lang="uz-Cyrl-UZ" sz="2200">
                <a:latin typeface="Times New Roman" panose="02020603050405020304" pitchFamily="18" charset="0"/>
                <a:cs typeface="Times New Roman" panose="02020603050405020304" pitchFamily="18" charset="0"/>
              </a:rPr>
              <a:t>Озуқа”  моддасидан  сарфланган  озуқанинг  қиймати  чорва тури  ва  гуруҳлари  бўйича  озуқани  тақсимлаш  ведомостлари  асосида  келтирилади.  Б</a:t>
            </a:r>
            <a:r>
              <a:rPr lang="ru-RU" sz="2200">
                <a:latin typeface="Times New Roman" panose="02020603050405020304" pitchFamily="18" charset="0"/>
                <a:cs typeface="Times New Roman" panose="02020603050405020304" pitchFamily="18" charset="0"/>
              </a:rPr>
              <a:t>у  ведомостларда  ҳар  йили  чорва  сони, озуқа  номи  ва  миқдори  қайд  этилади. </a:t>
            </a:r>
            <a:r>
              <a:rPr lang="uz-Cyrl-UZ" sz="2200">
                <a:latin typeface="Times New Roman" panose="02020603050405020304" pitchFamily="18" charset="0"/>
                <a:cs typeface="Times New Roman" panose="02020603050405020304" pitchFamily="18" charset="0"/>
              </a:rPr>
              <a:t> Ой  якунида  анна  шу  ведомостларда  ҳайвонлар  озуқа-кунлари  сони ва  натурада  ҳамда  озуқа  бирлигига  айлантирилган  сарфланган  озуқа  миқдори, шунингдек озуқа  қиймати  аниқланади.  Бу  маълумотлар  кейинчалик  озуқалар  сарфини  ҳисобга  олиш  журналида  йил  бошидан  ўсувчи  якунида  ҳисобга  олинади.</a:t>
            </a:r>
            <a:endParaRPr lang="ru-RU" sz="2200">
              <a:latin typeface="Times New Roman" panose="02020603050405020304" pitchFamily="18" charset="0"/>
              <a:cs typeface="Times New Roman" panose="02020603050405020304" pitchFamily="18" charset="0"/>
            </a:endParaRPr>
          </a:p>
          <a:p>
            <a:pPr algn="just"/>
            <a:r>
              <a:rPr lang="uz-Cyrl-UZ" sz="2200" smtClean="0">
                <a:latin typeface="Times New Roman" panose="02020603050405020304" pitchFamily="18" charset="0"/>
                <a:cs typeface="Times New Roman" panose="02020603050405020304" pitchFamily="18" charset="0"/>
              </a:rPr>
              <a:t>	Озуқа  </a:t>
            </a:r>
            <a:r>
              <a:rPr lang="uz-Cyrl-UZ" sz="2200">
                <a:latin typeface="Times New Roman" panose="02020603050405020304" pitchFamily="18" charset="0"/>
                <a:cs typeface="Times New Roman" panose="02020603050405020304" pitchFamily="18" charset="0"/>
              </a:rPr>
              <a:t>цехлари  ва  озуқани  олдиндан  тайёрлаш  бўйича  харажатлар  аввало  “Чорвачилик” счётининг  алоҳида  аналитик  счётида  акс  эттирилади,  сўнгра  ҳар  ойда  сарфланган  озуқалар  миқдорига  мутаносиб  тақсимланади.  Бундай  ҳолларда  озуқаларга  оид  харажатлар  суммасига “Чорвачилик”  счёти  дебет “Уруғлар  ва  озуқа”  счёти  кредит  қилинади.</a:t>
            </a:r>
            <a:endParaRPr lang="ru-RU" sz="2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105109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ятиугольник 3"/>
          <p:cNvSpPr/>
          <p:nvPr/>
        </p:nvSpPr>
        <p:spPr>
          <a:xfrm>
            <a:off x="1856509" y="651162"/>
            <a:ext cx="8894618" cy="1690255"/>
          </a:xfrm>
          <a:prstGeom prst="homePlate">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r>
              <a:rPr lang="uz-Cyrl-UZ">
                <a:solidFill>
                  <a:srgbClr val="FF0000"/>
                </a:solidFill>
              </a:rPr>
              <a:t>“Иш  ва  хизматлар”  моддасида  ўз  ёрдамчи  ишлаб  чиқаришлари  томонидан  чорвачиликка  кўрсатиладиган  иш  ва  хизматлар  харажатлари  ҳамда  чет  корхона   ва  ташкилотлар  кўрсатадиган  ана  шундай  хизматлар  учун  тўлов  харажатларини  акс  эттирилади</a:t>
            </a:r>
            <a:endParaRPr lang="ru-RU">
              <a:solidFill>
                <a:srgbClr val="FF0000"/>
              </a:solidFill>
            </a:endParaRPr>
          </a:p>
        </p:txBody>
      </p:sp>
      <p:sp>
        <p:nvSpPr>
          <p:cNvPr id="5" name="Пятиугольник 4"/>
          <p:cNvSpPr/>
          <p:nvPr/>
        </p:nvSpPr>
        <p:spPr>
          <a:xfrm>
            <a:off x="1856509" y="2535383"/>
            <a:ext cx="8894618" cy="1080656"/>
          </a:xfrm>
          <a:prstGeom prst="homePlate">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r>
              <a:rPr lang="uz-Cyrl-UZ">
                <a:solidFill>
                  <a:srgbClr val="FF0000"/>
                </a:solidFill>
              </a:rPr>
              <a:t>Ёрдамчи  ишлаб  чиқаришларни  ҳисобга  олиш  мазкур  бобнинг  4- пункитида  ёритилган.</a:t>
            </a:r>
            <a:endParaRPr lang="ru-RU">
              <a:solidFill>
                <a:srgbClr val="FF0000"/>
              </a:solidFill>
            </a:endParaRPr>
          </a:p>
        </p:txBody>
      </p:sp>
      <p:sp>
        <p:nvSpPr>
          <p:cNvPr id="6" name="Счетверенная стрелка 5"/>
          <p:cNvSpPr/>
          <p:nvPr/>
        </p:nvSpPr>
        <p:spPr>
          <a:xfrm>
            <a:off x="678873" y="1233055"/>
            <a:ext cx="886691" cy="803563"/>
          </a:xfrm>
          <a:prstGeom prst="quad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четверенная стрелка 6"/>
          <p:cNvSpPr/>
          <p:nvPr/>
        </p:nvSpPr>
        <p:spPr>
          <a:xfrm>
            <a:off x="678873" y="2673929"/>
            <a:ext cx="886691" cy="803563"/>
          </a:xfrm>
          <a:prstGeom prst="quadArrow">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ru-RU"/>
          </a:p>
        </p:txBody>
      </p:sp>
      <p:sp>
        <p:nvSpPr>
          <p:cNvPr id="8" name="Пятиугольник 7"/>
          <p:cNvSpPr/>
          <p:nvPr/>
        </p:nvSpPr>
        <p:spPr>
          <a:xfrm>
            <a:off x="1856509" y="3865418"/>
            <a:ext cx="8894618" cy="1620982"/>
          </a:xfrm>
          <a:prstGeom prst="homePlate">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r>
              <a:rPr lang="uz-Cyrl-UZ">
                <a:solidFill>
                  <a:srgbClr val="FF0000"/>
                </a:solidFill>
              </a:rPr>
              <a:t>“Асосий  воситаларни  сақлаш  харажатлари”  моддасини текшириш бевосита  ишлаб  чиқаришда фойдаланиладиган  асосий  воситаларни  сақлашга  алоқадор  харажатлар  киритилганлигини аниқлаш имконини беради. Бу  харажатларнинг  таркиби  ва  ҳисобга  олишни деҳқончиликдаги  анна  шундай  харажатларнинг  таркиби ва  ҳисобга  олиниши  билан  бир  хилдир. </a:t>
            </a:r>
            <a:endParaRPr lang="ru-RU">
              <a:solidFill>
                <a:srgbClr val="FF0000"/>
              </a:solidFill>
            </a:endParaRPr>
          </a:p>
        </p:txBody>
      </p:sp>
      <p:sp>
        <p:nvSpPr>
          <p:cNvPr id="9" name="Счетверенная стрелка 8"/>
          <p:cNvSpPr/>
          <p:nvPr/>
        </p:nvSpPr>
        <p:spPr>
          <a:xfrm>
            <a:off x="678872" y="4281051"/>
            <a:ext cx="886691" cy="803563"/>
          </a:xfrm>
          <a:prstGeom prst="quad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3956023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4909" y="266390"/>
            <a:ext cx="11236036" cy="6124754"/>
          </a:xfrm>
          <a:prstGeom prst="rect">
            <a:avLst/>
          </a:prstGeom>
        </p:spPr>
        <p:txBody>
          <a:bodyPr wrap="square">
            <a:spAutoFit/>
          </a:bodyPr>
          <a:lstStyle/>
          <a:p>
            <a:pPr algn="just"/>
            <a:r>
              <a:rPr lang="uz-Cyrl-UZ" sz="2800">
                <a:latin typeface="Times New Roman" panose="02020603050405020304" pitchFamily="18" charset="0"/>
                <a:cs typeface="Times New Roman" panose="02020603050405020304" pitchFamily="18" charset="0"/>
              </a:rPr>
              <a:t>Ҳайвонлар  подасининг  ўзига  келсак,  амортизация ажратмалари  фақат  иш  ҳайвонлари  бўйичагина  ҳисобланади.  Махсулдор  ҳайвонлар  ишлаб   чиқарилганда  уларнинг  қиймати  реализациядан  тушган  пулдан  қопланади.  Чорвачиликда  амартизация  ва  асосий  воситаларни  тузатиш  харажатлари  ҳисобга  олиш  деҳқончиликдаги  каби  юритилади,  фарқи  фақат  “Чорвачилик”  счётининг  дебет  қилинишидадир.</a:t>
            </a:r>
            <a:endParaRPr lang="ru-RU" sz="2800">
              <a:latin typeface="Times New Roman" panose="02020603050405020304" pitchFamily="18" charset="0"/>
              <a:cs typeface="Times New Roman" panose="02020603050405020304" pitchFamily="18" charset="0"/>
            </a:endParaRPr>
          </a:p>
          <a:p>
            <a:pPr algn="just"/>
            <a:r>
              <a:rPr lang="uz-Cyrl-UZ" sz="2800">
                <a:latin typeface="Times New Roman" panose="02020603050405020304" pitchFamily="18" charset="0"/>
                <a:cs typeface="Times New Roman" panose="02020603050405020304" pitchFamily="18" charset="0"/>
              </a:rPr>
              <a:t>Чорвачиликда  ишлатиладиган  асосий   воситаларни  сақлаш  харажатлари  одатда  тўғридан тўғри тегишли  чорва  тури,  гуруҳига  ўтказилди.  Чорвачилик  биноларида ҳайвонларнинг  бир  неча гуруҳи  сақланганда  бу  харажатлар  улар  ўртасида  банд  қилинган  бино  майдонига  мутаносиб  тақсимланади. </a:t>
            </a:r>
            <a:endParaRPr lang="ru-RU" sz="2800">
              <a:latin typeface="Times New Roman" panose="02020603050405020304" pitchFamily="18" charset="0"/>
              <a:cs typeface="Times New Roman" panose="02020603050405020304" pitchFamily="18" charset="0"/>
            </a:endParaRPr>
          </a:p>
          <a:p>
            <a:pPr algn="just"/>
            <a:r>
              <a:rPr lang="uz-Cyrl-UZ" sz="2800">
                <a:latin typeface="Times New Roman" panose="02020603050405020304" pitchFamily="18" charset="0"/>
                <a:cs typeface="Times New Roman" panose="02020603050405020304" pitchFamily="18" charset="0"/>
              </a:rPr>
              <a:t>“Ишлаб  чиқаришни  ташкил  этиш  ва  бошқариш”  моддаси  бўйича  ҳисобга  олиш  мазкур  бобнинг  5-бандида  акс  эттирилади.</a:t>
            </a:r>
            <a:endParaRPr lang="ru-RU" sz="2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233730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xmlns="" val="2467655096"/>
              </p:ext>
            </p:extLst>
          </p:nvPr>
        </p:nvGraphicFramePr>
        <p:xfrm>
          <a:off x="637309" y="719666"/>
          <a:ext cx="1101436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7637227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474345"/>
            <a:ext cx="11506200" cy="5478423"/>
          </a:xfrm>
          <a:prstGeom prst="rect">
            <a:avLst/>
          </a:prstGeom>
        </p:spPr>
        <p:txBody>
          <a:bodyPr wrap="square">
            <a:spAutoFit/>
          </a:bodyPr>
          <a:lstStyle/>
          <a:p>
            <a:pPr algn="just"/>
            <a:r>
              <a:rPr lang="uz-Cyrl-UZ" sz="2500">
                <a:latin typeface="Times New Roman" panose="02020603050405020304" pitchFamily="18" charset="0"/>
                <a:cs typeface="Times New Roman" panose="02020603050405020304" pitchFamily="18" charset="0"/>
              </a:rPr>
              <a:t>“Чорвачилик”  счётида  акс эттирилган  бухгартерия  ёзувларидан  сўнг  аналитик  счётлар  бўйича  айрим  чорва  тури  ва  гуруҳлари  бўйича  йил  давомида  уларга  тегишли  счётнинг  кредитида  эса  йил  давомида  ўсувчи  якунида  етиштирилган ва  олинган чорва  махсулотининг  режадаги  таннархи  акс  эттирилади  ва  қуйидаги  счётлар  билан  кореспондинцияланади: “Тайёр  махсулот”  счётининг  дебети – чорвачилик  махсулоти  қийматига,  “Ўстиришда  ва  бўрдақига  боқилаётган  ҳайвонлар” счётининг  дебети  ёш  мол  ва  бўрдоқига  боқилаётган  ҳайвон,  шунингдек  туғилган  ҳайвонлар  боласининг  қийматига, “Асосий  ишлаб  чиқариш” счётининг  дебети далага  ташиб  чиқилган  гўнг  </a:t>
            </a:r>
            <a:r>
              <a:rPr lang="uz-Cyrl-UZ" sz="2500" smtClean="0">
                <a:latin typeface="Times New Roman" panose="02020603050405020304" pitchFamily="18" charset="0"/>
                <a:cs typeface="Times New Roman" panose="02020603050405020304" pitchFamily="18" charset="0"/>
              </a:rPr>
              <a:t>қийматига.</a:t>
            </a:r>
            <a:r>
              <a:rPr lang="en-US" sz="2500" smtClean="0">
                <a:latin typeface="Times New Roman" panose="02020603050405020304" pitchFamily="18" charset="0"/>
                <a:cs typeface="Times New Roman" panose="02020603050405020304" pitchFamily="18" charset="0"/>
              </a:rPr>
              <a:t> </a:t>
            </a:r>
            <a:r>
              <a:rPr lang="uz-Cyrl-UZ" sz="2500" smtClean="0">
                <a:latin typeface="Times New Roman" panose="02020603050405020304" pitchFamily="18" charset="0"/>
                <a:cs typeface="Times New Roman" panose="02020603050405020304" pitchFamily="18" charset="0"/>
              </a:rPr>
              <a:t>Йил  </a:t>
            </a:r>
            <a:r>
              <a:rPr lang="uz-Cyrl-UZ" sz="2500">
                <a:latin typeface="Times New Roman" panose="02020603050405020304" pitchFamily="18" charset="0"/>
                <a:cs typeface="Times New Roman" panose="02020603050405020304" pitchFamily="18" charset="0"/>
              </a:rPr>
              <a:t>охирида  махсулотнинг  ҳақиқий  таннархи  аниқланди  ва  ҳақиқий  ҳамда  реждаги  таннархи  ўртасидаги  аниқланган  фарқ  қўшимча  бухгалтерия  ёзуви  орқали  тўғирланади,  агарда  ҳақиқий  таннарх  режадаги  таннархдан  паст  бўлса,  тескари  ёзув  ёки режадаги  таннархи  ҳақиқий   таннархдан  паст  бўлса  оддий  қўшимча  ёзув  қилинди.</a:t>
            </a:r>
            <a:endParaRPr lang="ru-RU" sz="25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062717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27100" y="558800"/>
            <a:ext cx="10883900" cy="5262979"/>
          </a:xfrm>
          <a:prstGeom prst="rect">
            <a:avLst/>
          </a:prstGeom>
        </p:spPr>
        <p:txBody>
          <a:bodyPr wrap="square">
            <a:spAutoFit/>
          </a:bodyPr>
          <a:lstStyle/>
          <a:p>
            <a:pPr algn="just"/>
            <a:r>
              <a:rPr lang="uz-Cyrl-UZ" sz="2800" dirty="0" smtClean="0">
                <a:latin typeface="Times New Roman" panose="02020603050405020304" pitchFamily="18" charset="0"/>
                <a:cs typeface="Times New Roman" panose="02020603050405020304" pitchFamily="18" charset="0"/>
              </a:rPr>
              <a:t>Гўнг  харажатлари  муайян  шароитларда  меъёрий  харажатлардан  молхоналарни   гўнгдан  тозалаш  ва  уни  йиғиштириш  харажатлари  гўнгхонадан  гўнгни  олишда  ишлатиладиган  машиналарнинг  амартизация  ажратмалари.  Гўнгни  чиқариш  ва  сақлаш  сарфлари  ва тушама  қийматига  кўра  аниқланади.</a:t>
            </a:r>
            <a:endParaRPr lang="ru-RU" sz="2800" dirty="0" smtClean="0">
              <a:latin typeface="Times New Roman" panose="02020603050405020304" pitchFamily="18" charset="0"/>
              <a:cs typeface="Times New Roman" panose="02020603050405020304" pitchFamily="18" charset="0"/>
            </a:endParaRPr>
          </a:p>
          <a:p>
            <a:pPr algn="just"/>
            <a:r>
              <a:rPr lang="uz-Cyrl-UZ" sz="2800" dirty="0" smtClean="0">
                <a:latin typeface="Times New Roman" panose="02020603050405020304" pitchFamily="18" charset="0"/>
                <a:cs typeface="Times New Roman" panose="02020603050405020304" pitchFamily="18" charset="0"/>
              </a:rPr>
              <a:t>Таннархни  ҳисоблашда  ҳар  бир  турдаги  ёш  ва  катта  ёшдаги  ҳайвонлар  гуруҳлари  бўйича  чорва  паррандалар  тирик  вазнининг   йил  давомида  ортиши,  йил  охирига  қолдирилаётган  чорвани  у  ёки  бу  турининг  тегишли  гуруҳи  сонининг  тирик  вазнини  қўшиб, ҳосил  бўлган  миқдоридан  йил  давомида  бу  гуруҳдан  боқишга  ўтказилганларнинг  тирик  вазни,  шунинг  шу  гурухда  йил бошида  бор  бўлган  чорва  сонининг  тирик  вазнини  чегириб  аниқланади.  </a:t>
            </a:r>
            <a:endParaRPr lang="ru-RU"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xmlns="" val="358736734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12-конечная звезда 4"/>
          <p:cNvSpPr/>
          <p:nvPr/>
        </p:nvSpPr>
        <p:spPr>
          <a:xfrm>
            <a:off x="2444750" y="1727200"/>
            <a:ext cx="1130300" cy="1054100"/>
          </a:xfrm>
          <a:prstGeom prst="star12">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ru-RU"/>
          </a:p>
        </p:txBody>
      </p:sp>
      <p:sp>
        <p:nvSpPr>
          <p:cNvPr id="6" name="12-конечная звезда 5"/>
          <p:cNvSpPr/>
          <p:nvPr/>
        </p:nvSpPr>
        <p:spPr>
          <a:xfrm>
            <a:off x="2444750" y="4051300"/>
            <a:ext cx="1130300" cy="1054100"/>
          </a:xfrm>
          <a:prstGeom prst="star12">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3742624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474345"/>
            <a:ext cx="11506200" cy="5693866"/>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Чорва  </a:t>
            </a:r>
            <a:r>
              <a:rPr lang="uz-Cyrl-UZ" sz="2800" dirty="0">
                <a:latin typeface="Times New Roman" panose="02020603050405020304" pitchFamily="18" charset="0"/>
                <a:cs typeface="Times New Roman" panose="02020603050405020304" pitchFamily="18" charset="0"/>
              </a:rPr>
              <a:t>паррандаларни  боқиш  учун  йил  давомида  сарф  қилинган  харажатларни текширганда аудитор,  йил  бошидаги  уларга  тегишли  тугалланмаган  ишлаб  чиқариш  харажатларини  қўшиб,  йил  охиридаги  тугалланмаган  ишлаб  чиқаришни  чегириб  чорва  махсулотларининг  таннархи  аниқланганлигига эътибор бериши лозим. Тирик  вазнининг  таннархи-ҳисобот  йили  бошидаги  боқувда  ва  ўстиришдаги  ҳайвонлар  ва  паррандалар  қийматига  йил  давомидаги  уларни  боқиш  ва  ўстириш  харажатлари,  четдан асосий  подадан  боқувга  ўтказилган  ҳамда  ҳисобот  йилида  туғилган  ҳайвон болалари  қийматларини  қўшиб, уларнинг  тирик  вазнига  бўлиши  асосида  аниқланади.  Унда  нобуд  бўлган  чорва  ва  паррандаларнинг  қўшилган  вазни  ҳамда  боқувга  қўйилмасдан  сўйилган  ёки  сотилган  катта  ёшли  ҳайвонлар  вазни  ҳисобга  олинмайди.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070038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474345"/>
            <a:ext cx="11506200" cy="415498"/>
          </a:xfrm>
          <a:prstGeom prst="rect">
            <a:avLst/>
          </a:prstGeom>
        </p:spPr>
        <p:txBody>
          <a:bodyPr wrap="square">
            <a:spAutoFit/>
          </a:bodyPr>
          <a:lstStyle/>
          <a:p>
            <a:pPr algn="ctr"/>
            <a:r>
              <a:rPr lang="uz-Cyrl-UZ" sz="2100" smtClean="0">
                <a:latin typeface="Times New Roman" panose="02020603050405020304" pitchFamily="18" charset="0"/>
                <a:cs typeface="Times New Roman" panose="02020603050405020304" pitchFamily="18" charset="0"/>
              </a:rPr>
              <a:t>ХУЛОСА </a:t>
            </a:r>
            <a:endParaRPr lang="ru-RU" sz="2100">
              <a:latin typeface="Times New Roman" panose="02020603050405020304" pitchFamily="18" charset="0"/>
              <a:cs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xmlns="" val="2424377119"/>
              </p:ext>
            </p:extLst>
          </p:nvPr>
        </p:nvGraphicFramePr>
        <p:xfrm>
          <a:off x="609601" y="682094"/>
          <a:ext cx="113538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Прямоугольник 9"/>
          <p:cNvSpPr/>
          <p:nvPr/>
        </p:nvSpPr>
        <p:spPr>
          <a:xfrm>
            <a:off x="1061506" y="1290935"/>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a:t>
            </a:r>
          </a:p>
        </p:txBody>
      </p:sp>
      <p:sp>
        <p:nvSpPr>
          <p:cNvPr id="11" name="Прямоугольник 10"/>
          <p:cNvSpPr/>
          <p:nvPr/>
        </p:nvSpPr>
        <p:spPr>
          <a:xfrm>
            <a:off x="1467906" y="2970075"/>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a:t>
            </a:r>
          </a:p>
        </p:txBody>
      </p:sp>
      <p:sp>
        <p:nvSpPr>
          <p:cNvPr id="12" name="Прямоугольник 11"/>
          <p:cNvSpPr/>
          <p:nvPr/>
        </p:nvSpPr>
        <p:spPr>
          <a:xfrm>
            <a:off x="1074205" y="4573200"/>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3</a:t>
            </a:r>
          </a:p>
        </p:txBody>
      </p:sp>
    </p:spTree>
    <p:extLst>
      <p:ext uri="{BB962C8B-B14F-4D97-AF65-F5344CB8AC3E}">
        <p14:creationId xmlns:p14="http://schemas.microsoft.com/office/powerpoint/2010/main" xmlns="" val="4143479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474345"/>
            <a:ext cx="11506200" cy="415498"/>
          </a:xfrm>
          <a:prstGeom prst="rect">
            <a:avLst/>
          </a:prstGeom>
        </p:spPr>
        <p:txBody>
          <a:bodyPr wrap="square">
            <a:spAutoFit/>
          </a:bodyPr>
          <a:lstStyle/>
          <a:p>
            <a:pPr algn="ctr"/>
            <a:r>
              <a:rPr lang="uz-Cyrl-UZ" sz="2100" smtClean="0">
                <a:latin typeface="Times New Roman" panose="02020603050405020304" pitchFamily="18" charset="0"/>
                <a:cs typeface="Times New Roman" panose="02020603050405020304" pitchFamily="18" charset="0"/>
              </a:rPr>
              <a:t>ХУЛОСА </a:t>
            </a:r>
            <a:endParaRPr lang="ru-RU" sz="2100">
              <a:latin typeface="Times New Roman" panose="02020603050405020304" pitchFamily="18" charset="0"/>
              <a:cs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xmlns="" val="2063769358"/>
              </p:ext>
            </p:extLst>
          </p:nvPr>
        </p:nvGraphicFramePr>
        <p:xfrm>
          <a:off x="787401" y="773206"/>
          <a:ext cx="112776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Прямоугольник 9"/>
          <p:cNvSpPr/>
          <p:nvPr/>
        </p:nvSpPr>
        <p:spPr>
          <a:xfrm>
            <a:off x="1163106" y="1341735"/>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4</a:t>
            </a:r>
          </a:p>
        </p:txBody>
      </p:sp>
      <p:sp>
        <p:nvSpPr>
          <p:cNvPr id="11" name="Прямоугольник 10"/>
          <p:cNvSpPr/>
          <p:nvPr/>
        </p:nvSpPr>
        <p:spPr>
          <a:xfrm>
            <a:off x="1594906" y="3020875"/>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5</a:t>
            </a:r>
          </a:p>
        </p:txBody>
      </p:sp>
      <p:sp>
        <p:nvSpPr>
          <p:cNvPr id="12" name="Прямоугольник 11"/>
          <p:cNvSpPr/>
          <p:nvPr/>
        </p:nvSpPr>
        <p:spPr>
          <a:xfrm>
            <a:off x="1175805" y="4636700"/>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6</a:t>
            </a:r>
          </a:p>
        </p:txBody>
      </p:sp>
    </p:spTree>
    <p:extLst>
      <p:ext uri="{BB962C8B-B14F-4D97-AF65-F5344CB8AC3E}">
        <p14:creationId xmlns:p14="http://schemas.microsoft.com/office/powerpoint/2010/main" xmlns="" val="15614637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474345"/>
            <a:ext cx="11506200" cy="415498"/>
          </a:xfrm>
          <a:prstGeom prst="rect">
            <a:avLst/>
          </a:prstGeom>
        </p:spPr>
        <p:txBody>
          <a:bodyPr wrap="square">
            <a:spAutoFit/>
          </a:bodyPr>
          <a:lstStyle/>
          <a:p>
            <a:pPr algn="ctr"/>
            <a:r>
              <a:rPr lang="uz-Cyrl-UZ" sz="2100" smtClean="0">
                <a:latin typeface="Times New Roman" panose="02020603050405020304" pitchFamily="18" charset="0"/>
                <a:cs typeface="Times New Roman" panose="02020603050405020304" pitchFamily="18" charset="0"/>
              </a:rPr>
              <a:t>ХУЛОСА </a:t>
            </a:r>
            <a:endParaRPr lang="ru-RU" sz="2100">
              <a:latin typeface="Times New Roman" panose="02020603050405020304" pitchFamily="18" charset="0"/>
              <a:cs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xmlns="" val="1224225082"/>
              </p:ext>
            </p:extLst>
          </p:nvPr>
        </p:nvGraphicFramePr>
        <p:xfrm>
          <a:off x="787401" y="773206"/>
          <a:ext cx="112776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Прямоугольник 9"/>
          <p:cNvSpPr/>
          <p:nvPr/>
        </p:nvSpPr>
        <p:spPr>
          <a:xfrm>
            <a:off x="1310212" y="1341735"/>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7</a:t>
            </a:r>
          </a:p>
        </p:txBody>
      </p:sp>
      <p:sp>
        <p:nvSpPr>
          <p:cNvPr id="11" name="Прямоугольник 10"/>
          <p:cNvSpPr/>
          <p:nvPr/>
        </p:nvSpPr>
        <p:spPr>
          <a:xfrm>
            <a:off x="1745192" y="3020875"/>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8</a:t>
            </a:r>
          </a:p>
        </p:txBody>
      </p:sp>
      <p:sp>
        <p:nvSpPr>
          <p:cNvPr id="12" name="Прямоугольник 11"/>
          <p:cNvSpPr/>
          <p:nvPr/>
        </p:nvSpPr>
        <p:spPr>
          <a:xfrm>
            <a:off x="1310211" y="4636700"/>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9</a:t>
            </a:r>
          </a:p>
        </p:txBody>
      </p:sp>
    </p:spTree>
    <p:extLst>
      <p:ext uri="{BB962C8B-B14F-4D97-AF65-F5344CB8AC3E}">
        <p14:creationId xmlns:p14="http://schemas.microsoft.com/office/powerpoint/2010/main" xmlns="" val="26399836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775252"/>
            <a:ext cx="10575235" cy="5446643"/>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hardEdge"/>
            </a:sp3d>
          </a:bodyPr>
          <a:lstStyle/>
          <a:p>
            <a:pPr algn="ctr" fontAlgn="auto">
              <a:spcBef>
                <a:spcPts val="0"/>
              </a:spcBef>
              <a:spcAft>
                <a:spcPts val="0"/>
              </a:spcAft>
              <a:defRPr/>
            </a:pPr>
            <a:r>
              <a:rPr lang="ru-RU"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ЭЪТИБОРИНГИЗ УЧУН РАХМАТ</a:t>
            </a: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fontAlgn="auto">
              <a:spcBef>
                <a:spcPts val="0"/>
              </a:spcBef>
              <a:spcAft>
                <a:spcPts val="0"/>
              </a:spcAft>
              <a:defRPr/>
            </a:pP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979</TotalTime>
  <Words>1312</Words>
  <Application>Microsoft Office PowerPoint</Application>
  <PresentationFormat>Произвольный</PresentationFormat>
  <Paragraphs>105</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Трек</vt:lpstr>
      <vt:lpstr>7-МАъруза.  ЧОРВАЧИЛИК МАҲСУЛОТЛАРИНИ ЕТИШТИРИШНИ БАҲОЛАШ.</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 </dc:title>
  <dc:creator>Admin</dc:creator>
  <cp:lastModifiedBy>User</cp:lastModifiedBy>
  <cp:revision>116</cp:revision>
  <dcterms:created xsi:type="dcterms:W3CDTF">2016-11-02T09:43:45Z</dcterms:created>
  <dcterms:modified xsi:type="dcterms:W3CDTF">2021-05-22T12:33:38Z</dcterms:modified>
</cp:coreProperties>
</file>