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data5.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diagrams/colors6.xml" ContentType="application/vnd.openxmlformats-officedocument.drawingml.diagramColors+xml"/>
  <Override PartName="/ppt/diagrams/drawing6.xml" ContentType="application/vnd.ms-office.drawingml.diagramDrawing+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diagrams/drawing4.xml" ContentType="application/vnd.ms-office.drawingml.diagramDrawing+xml"/>
  <Override PartName="/ppt/diagrams/drawing5.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quickStyle5.xml" ContentType="application/vnd.openxmlformats-officedocument.drawingml.diagramStyle+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diagrams/layout4.xml" ContentType="application/vnd.openxmlformats-officedocument.drawingml.diagram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notesMasterIdLst>
    <p:notesMasterId r:id="rId23"/>
  </p:notesMasterIdLst>
  <p:sldIdLst>
    <p:sldId id="256" r:id="rId2"/>
    <p:sldId id="369" r:id="rId3"/>
    <p:sldId id="365" r:id="rId4"/>
    <p:sldId id="305" r:id="rId5"/>
    <p:sldId id="366" r:id="rId6"/>
    <p:sldId id="345" r:id="rId7"/>
    <p:sldId id="360" r:id="rId8"/>
    <p:sldId id="346" r:id="rId9"/>
    <p:sldId id="347" r:id="rId10"/>
    <p:sldId id="348" r:id="rId11"/>
    <p:sldId id="361" r:id="rId12"/>
    <p:sldId id="349" r:id="rId13"/>
    <p:sldId id="362" r:id="rId14"/>
    <p:sldId id="363" r:id="rId15"/>
    <p:sldId id="364" r:id="rId16"/>
    <p:sldId id="367" r:id="rId17"/>
    <p:sldId id="368" r:id="rId18"/>
    <p:sldId id="370" r:id="rId19"/>
    <p:sldId id="357" r:id="rId20"/>
    <p:sldId id="358" r:id="rId21"/>
    <p:sldId id="278" r:id="rId22"/>
  </p:sldIdLst>
  <p:sldSz cx="12192000" cy="6858000"/>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67" d="100"/>
          <a:sy n="67" d="100"/>
        </p:scale>
        <p:origin x="-840" y="-10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D84841-4373-49F2-8A72-705CF67A6A1E}"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ru-RU"/>
        </a:p>
      </dgm:t>
    </dgm:pt>
    <dgm:pt modelId="{5DD25DD6-A732-4215-B432-C38BAD0BE4F1}">
      <dgm:prSet phldrT="[Текст]"/>
      <dgm:spPr/>
      <dgm:t>
        <a:bodyPr/>
        <a:lstStyle/>
        <a:p>
          <a:r>
            <a:rPr lang="uz-Cyrl-UZ" b="1" i="1" smtClean="0">
              <a:latin typeface="Times New Roman" panose="02020603050405020304" pitchFamily="18" charset="0"/>
              <a:cs typeface="Times New Roman" panose="02020603050405020304" pitchFamily="18" charset="0"/>
            </a:rPr>
            <a:t>Пулнинг келажакдаги қиймати</a:t>
          </a:r>
          <a:r>
            <a:rPr lang="uz-Cyrl-UZ" smtClean="0">
              <a:latin typeface="Times New Roman" panose="02020603050405020304" pitchFamily="18" charset="0"/>
              <a:cs typeface="Times New Roman" panose="02020603050405020304" pitchFamily="18" charset="0"/>
            </a:rPr>
            <a:t> </a:t>
          </a:r>
          <a:endParaRPr lang="ru-RU">
            <a:latin typeface="Times New Roman" panose="02020603050405020304" pitchFamily="18" charset="0"/>
            <a:cs typeface="Times New Roman" panose="02020603050405020304" pitchFamily="18" charset="0"/>
          </a:endParaRPr>
        </a:p>
      </dgm:t>
    </dgm:pt>
    <dgm:pt modelId="{8AA19ACF-8947-4291-B595-DCCEBB85B665}" type="parTrans" cxnId="{0A3EB0D1-531E-4C22-A69C-03A4CA3DD45D}">
      <dgm:prSet/>
      <dgm:spPr/>
      <dgm:t>
        <a:bodyPr/>
        <a:lstStyle/>
        <a:p>
          <a:endParaRPr lang="ru-RU"/>
        </a:p>
      </dgm:t>
    </dgm:pt>
    <dgm:pt modelId="{B892D757-2DAC-45FF-AF3F-EAC0879749F8}" type="sibTrans" cxnId="{0A3EB0D1-531E-4C22-A69C-03A4CA3DD45D}">
      <dgm:prSet/>
      <dgm:spPr/>
      <dgm:t>
        <a:bodyPr/>
        <a:lstStyle/>
        <a:p>
          <a:endParaRPr lang="ru-RU"/>
        </a:p>
      </dgm:t>
    </dgm:pt>
    <dgm:pt modelId="{96FCA40C-9198-4311-8620-6778D0C528E8}">
      <dgm:prSet phldrT="[Текст]" custT="1"/>
      <dgm:spPr/>
      <dgm:t>
        <a:bodyPr/>
        <a:lstStyle/>
        <a:p>
          <a:r>
            <a:rPr lang="uz-Cyrl-UZ" sz="2000" smtClean="0">
              <a:solidFill>
                <a:schemeClr val="tx1"/>
              </a:solidFill>
              <a:latin typeface="Times New Roman" panose="02020603050405020304" pitchFamily="18" charset="0"/>
              <a:cs typeface="Times New Roman" panose="02020603050405020304" pitchFamily="18" charset="0"/>
            </a:rPr>
            <a:t>Хозирги пайтда инвестиция килинган пул маблагларининг белгиланган вакт утгандан сунг маълум бир фоиз ставкасини хисобга олган холда айланиши лозим булган микдорини ифодалайди.</a:t>
          </a:r>
          <a:endParaRPr lang="ru-RU" sz="2000">
            <a:solidFill>
              <a:schemeClr val="tx1"/>
            </a:solidFill>
            <a:latin typeface="Times New Roman" panose="02020603050405020304" pitchFamily="18" charset="0"/>
            <a:cs typeface="Times New Roman" panose="02020603050405020304" pitchFamily="18" charset="0"/>
          </a:endParaRPr>
        </a:p>
      </dgm:t>
    </dgm:pt>
    <dgm:pt modelId="{42DB31FD-3677-4249-8F79-2C32D7528B4A}" type="parTrans" cxnId="{65A253A8-0A0F-4A8B-9ED2-433D918AEA5A}">
      <dgm:prSet/>
      <dgm:spPr/>
      <dgm:t>
        <a:bodyPr/>
        <a:lstStyle/>
        <a:p>
          <a:endParaRPr lang="ru-RU"/>
        </a:p>
      </dgm:t>
    </dgm:pt>
    <dgm:pt modelId="{DC4F41FA-D764-492B-80C6-04B7A1FE4180}" type="sibTrans" cxnId="{65A253A8-0A0F-4A8B-9ED2-433D918AEA5A}">
      <dgm:prSet/>
      <dgm:spPr/>
      <dgm:t>
        <a:bodyPr/>
        <a:lstStyle/>
        <a:p>
          <a:endParaRPr lang="ru-RU"/>
        </a:p>
      </dgm:t>
    </dgm:pt>
    <dgm:pt modelId="{D0E4AAB8-31F7-4EE3-A5F3-4A6E341F31B3}">
      <dgm:prSet phldrT="[Текст]" custT="1"/>
      <dgm:spPr/>
      <dgm:t>
        <a:bodyPr/>
        <a:lstStyle/>
        <a:p>
          <a:r>
            <a:rPr lang="uz-Cyrl-UZ" sz="2000" smtClean="0">
              <a:solidFill>
                <a:schemeClr val="tx1"/>
              </a:solidFill>
              <a:latin typeface="Times New Roman" panose="02020603050405020304" pitchFamily="18" charset="0"/>
              <a:cs typeface="Times New Roman" panose="02020603050405020304" pitchFamily="18" charset="0"/>
            </a:rPr>
            <a:t>Пулнинг келажакдаги кийматини аниклаш ушбу кийматнинг усиш жараёни билан боглик булиб, пулнинг бошлангич микдорига фоиз суммасини (фоиз туловларини) кушиб бориш йули билан боскичма-боскич катталаштиришни акс эттиради. </a:t>
          </a:r>
          <a:endParaRPr lang="ru-RU" sz="2000">
            <a:solidFill>
              <a:schemeClr val="tx1"/>
            </a:solidFill>
            <a:latin typeface="Times New Roman" panose="02020603050405020304" pitchFamily="18" charset="0"/>
            <a:cs typeface="Times New Roman" panose="02020603050405020304" pitchFamily="18" charset="0"/>
          </a:endParaRPr>
        </a:p>
      </dgm:t>
    </dgm:pt>
    <dgm:pt modelId="{5E294137-55B6-4A1E-A76A-CF595CF604D4}" type="parTrans" cxnId="{DF345795-3B79-400E-86F7-C1888939D198}">
      <dgm:prSet/>
      <dgm:spPr/>
      <dgm:t>
        <a:bodyPr/>
        <a:lstStyle/>
        <a:p>
          <a:endParaRPr lang="ru-RU"/>
        </a:p>
      </dgm:t>
    </dgm:pt>
    <dgm:pt modelId="{CAE7EDCD-6EC2-4231-A9BA-47FD7F8C0E44}" type="sibTrans" cxnId="{DF345795-3B79-400E-86F7-C1888939D198}">
      <dgm:prSet/>
      <dgm:spPr/>
      <dgm:t>
        <a:bodyPr/>
        <a:lstStyle/>
        <a:p>
          <a:endParaRPr lang="ru-RU"/>
        </a:p>
      </dgm:t>
    </dgm:pt>
    <dgm:pt modelId="{CB3B935A-4136-46A5-B63A-96E5C66A9516}" type="pres">
      <dgm:prSet presAssocID="{AAD84841-4373-49F2-8A72-705CF67A6A1E}" presName="rootnode" presStyleCnt="0">
        <dgm:presLayoutVars>
          <dgm:chMax/>
          <dgm:chPref/>
          <dgm:dir/>
          <dgm:animLvl val="lvl"/>
        </dgm:presLayoutVars>
      </dgm:prSet>
      <dgm:spPr/>
      <dgm:t>
        <a:bodyPr/>
        <a:lstStyle/>
        <a:p>
          <a:endParaRPr lang="ru-RU"/>
        </a:p>
      </dgm:t>
    </dgm:pt>
    <dgm:pt modelId="{0B2E374C-F7F9-4D39-A22E-BAD53C66F6F7}" type="pres">
      <dgm:prSet presAssocID="{5DD25DD6-A732-4215-B432-C38BAD0BE4F1}" presName="composite" presStyleCnt="0"/>
      <dgm:spPr/>
    </dgm:pt>
    <dgm:pt modelId="{6CA1ACD0-AAAD-4F6B-9785-CA0C97503131}" type="pres">
      <dgm:prSet presAssocID="{5DD25DD6-A732-4215-B432-C38BAD0BE4F1}" presName="bentUpArrow1" presStyleLbl="alignImgPlace1" presStyleIdx="0" presStyleCnt="2" custLinFactX="-33051" custLinFactNeighborX="-100000" custLinFactNeighborY="-7640"/>
      <dgm:spPr/>
    </dgm:pt>
    <dgm:pt modelId="{9EFD5403-5F8D-4D6E-9AF0-DF131871FDC5}" type="pres">
      <dgm:prSet presAssocID="{5DD25DD6-A732-4215-B432-C38BAD0BE4F1}" presName="ParentText" presStyleLbl="node1" presStyleIdx="0" presStyleCnt="3" custScaleX="344835" custScaleY="133824" custLinFactNeighborY="-23828">
        <dgm:presLayoutVars>
          <dgm:chMax val="1"/>
          <dgm:chPref val="1"/>
          <dgm:bulletEnabled val="1"/>
        </dgm:presLayoutVars>
      </dgm:prSet>
      <dgm:spPr/>
      <dgm:t>
        <a:bodyPr/>
        <a:lstStyle/>
        <a:p>
          <a:endParaRPr lang="ru-RU"/>
        </a:p>
      </dgm:t>
    </dgm:pt>
    <dgm:pt modelId="{702E28C1-62E1-4FE0-A7D9-8639FEE559B5}" type="pres">
      <dgm:prSet presAssocID="{5DD25DD6-A732-4215-B432-C38BAD0BE4F1}" presName="ChildText" presStyleLbl="revTx" presStyleIdx="0" presStyleCnt="2">
        <dgm:presLayoutVars>
          <dgm:chMax val="0"/>
          <dgm:chPref val="0"/>
          <dgm:bulletEnabled val="1"/>
        </dgm:presLayoutVars>
      </dgm:prSet>
      <dgm:spPr/>
      <dgm:t>
        <a:bodyPr/>
        <a:lstStyle/>
        <a:p>
          <a:endParaRPr lang="ru-RU"/>
        </a:p>
      </dgm:t>
    </dgm:pt>
    <dgm:pt modelId="{DE371A26-F888-430D-8FA3-C3DA0C8CBC6C}" type="pres">
      <dgm:prSet presAssocID="{B892D757-2DAC-45FF-AF3F-EAC0879749F8}" presName="sibTrans" presStyleCnt="0"/>
      <dgm:spPr/>
    </dgm:pt>
    <dgm:pt modelId="{923EA67B-124E-41ED-9653-2F943F402C47}" type="pres">
      <dgm:prSet presAssocID="{96FCA40C-9198-4311-8620-6778D0C528E8}" presName="composite" presStyleCnt="0"/>
      <dgm:spPr/>
    </dgm:pt>
    <dgm:pt modelId="{295E86A1-24BA-402B-9014-FFFDD4798749}" type="pres">
      <dgm:prSet presAssocID="{96FCA40C-9198-4311-8620-6778D0C528E8}" presName="bentUpArrow1" presStyleLbl="alignImgPlace1" presStyleIdx="1" presStyleCnt="2" custLinFactX="-16216" custLinFactNeighborX="-100000" custLinFactNeighborY="-1546"/>
      <dgm:spPr/>
    </dgm:pt>
    <dgm:pt modelId="{66049C77-69C7-41A2-BFE1-FC0CE9D9B132}" type="pres">
      <dgm:prSet presAssocID="{96FCA40C-9198-4311-8620-6778D0C528E8}" presName="ParentText" presStyleLbl="node1" presStyleIdx="1" presStyleCnt="3" custScaleX="329392" custLinFactNeighborX="-53342" custLinFactNeighborY="-3079">
        <dgm:presLayoutVars>
          <dgm:chMax val="1"/>
          <dgm:chPref val="1"/>
          <dgm:bulletEnabled val="1"/>
        </dgm:presLayoutVars>
      </dgm:prSet>
      <dgm:spPr/>
      <dgm:t>
        <a:bodyPr/>
        <a:lstStyle/>
        <a:p>
          <a:endParaRPr lang="ru-RU"/>
        </a:p>
      </dgm:t>
    </dgm:pt>
    <dgm:pt modelId="{E48CF46B-D610-42FC-8FBC-50BE17756FB8}" type="pres">
      <dgm:prSet presAssocID="{96FCA40C-9198-4311-8620-6778D0C528E8}" presName="ChildText" presStyleLbl="revTx" presStyleIdx="1" presStyleCnt="2">
        <dgm:presLayoutVars>
          <dgm:chMax val="0"/>
          <dgm:chPref val="0"/>
          <dgm:bulletEnabled val="1"/>
        </dgm:presLayoutVars>
      </dgm:prSet>
      <dgm:spPr/>
      <dgm:t>
        <a:bodyPr/>
        <a:lstStyle/>
        <a:p>
          <a:endParaRPr lang="ru-RU"/>
        </a:p>
      </dgm:t>
    </dgm:pt>
    <dgm:pt modelId="{64DAD4A9-2B07-4FCD-8860-5A1FE276D01B}" type="pres">
      <dgm:prSet presAssocID="{DC4F41FA-D764-492B-80C6-04B7A1FE4180}" presName="sibTrans" presStyleCnt="0"/>
      <dgm:spPr/>
    </dgm:pt>
    <dgm:pt modelId="{ABE5DF3D-5797-46BB-8B39-56F062DA478E}" type="pres">
      <dgm:prSet presAssocID="{D0E4AAB8-31F7-4EE3-A5F3-4A6E341F31B3}" presName="composite" presStyleCnt="0"/>
      <dgm:spPr/>
    </dgm:pt>
    <dgm:pt modelId="{F37FF3C7-5DE3-42DF-9642-40C773FC5C9F}" type="pres">
      <dgm:prSet presAssocID="{D0E4AAB8-31F7-4EE3-A5F3-4A6E341F31B3}" presName="ParentText" presStyleLbl="node1" presStyleIdx="2" presStyleCnt="3" custScaleX="319319" custScaleY="145632" custLinFactNeighborX="-55320" custLinFactNeighborY="333">
        <dgm:presLayoutVars>
          <dgm:chMax val="1"/>
          <dgm:chPref val="1"/>
          <dgm:bulletEnabled val="1"/>
        </dgm:presLayoutVars>
      </dgm:prSet>
      <dgm:spPr/>
      <dgm:t>
        <a:bodyPr/>
        <a:lstStyle/>
        <a:p>
          <a:endParaRPr lang="ru-RU"/>
        </a:p>
      </dgm:t>
    </dgm:pt>
  </dgm:ptLst>
  <dgm:cxnLst>
    <dgm:cxn modelId="{0A3EB0D1-531E-4C22-A69C-03A4CA3DD45D}" srcId="{AAD84841-4373-49F2-8A72-705CF67A6A1E}" destId="{5DD25DD6-A732-4215-B432-C38BAD0BE4F1}" srcOrd="0" destOrd="0" parTransId="{8AA19ACF-8947-4291-B595-DCCEBB85B665}" sibTransId="{B892D757-2DAC-45FF-AF3F-EAC0879749F8}"/>
    <dgm:cxn modelId="{65A253A8-0A0F-4A8B-9ED2-433D918AEA5A}" srcId="{AAD84841-4373-49F2-8A72-705CF67A6A1E}" destId="{96FCA40C-9198-4311-8620-6778D0C528E8}" srcOrd="1" destOrd="0" parTransId="{42DB31FD-3677-4249-8F79-2C32D7528B4A}" sibTransId="{DC4F41FA-D764-492B-80C6-04B7A1FE4180}"/>
    <dgm:cxn modelId="{5424B3BA-B320-434E-B4B8-D7AE0C794D49}" type="presOf" srcId="{AAD84841-4373-49F2-8A72-705CF67A6A1E}" destId="{CB3B935A-4136-46A5-B63A-96E5C66A9516}" srcOrd="0" destOrd="0" presId="urn:microsoft.com/office/officeart/2005/8/layout/StepDownProcess"/>
    <dgm:cxn modelId="{FE7D1450-F20A-4935-AAD8-DAF7256FA9F6}" type="presOf" srcId="{D0E4AAB8-31F7-4EE3-A5F3-4A6E341F31B3}" destId="{F37FF3C7-5DE3-42DF-9642-40C773FC5C9F}" srcOrd="0" destOrd="0" presId="urn:microsoft.com/office/officeart/2005/8/layout/StepDownProcess"/>
    <dgm:cxn modelId="{FC235890-5AC9-45F3-8336-C640A21E9D76}" type="presOf" srcId="{96FCA40C-9198-4311-8620-6778D0C528E8}" destId="{66049C77-69C7-41A2-BFE1-FC0CE9D9B132}" srcOrd="0" destOrd="0" presId="urn:microsoft.com/office/officeart/2005/8/layout/StepDownProcess"/>
    <dgm:cxn modelId="{CC791A34-A3BF-41F7-B6D8-3EEFFC5F04F7}" type="presOf" srcId="{5DD25DD6-A732-4215-B432-C38BAD0BE4F1}" destId="{9EFD5403-5F8D-4D6E-9AF0-DF131871FDC5}" srcOrd="0" destOrd="0" presId="urn:microsoft.com/office/officeart/2005/8/layout/StepDownProcess"/>
    <dgm:cxn modelId="{DF345795-3B79-400E-86F7-C1888939D198}" srcId="{AAD84841-4373-49F2-8A72-705CF67A6A1E}" destId="{D0E4AAB8-31F7-4EE3-A5F3-4A6E341F31B3}" srcOrd="2" destOrd="0" parTransId="{5E294137-55B6-4A1E-A76A-CF595CF604D4}" sibTransId="{CAE7EDCD-6EC2-4231-A9BA-47FD7F8C0E44}"/>
    <dgm:cxn modelId="{547B21A1-3206-4A58-8FD0-3C7253C3203B}" type="presParOf" srcId="{CB3B935A-4136-46A5-B63A-96E5C66A9516}" destId="{0B2E374C-F7F9-4D39-A22E-BAD53C66F6F7}" srcOrd="0" destOrd="0" presId="urn:microsoft.com/office/officeart/2005/8/layout/StepDownProcess"/>
    <dgm:cxn modelId="{F47F9A1F-CE7D-4922-81E1-8FDAEB45F8AC}" type="presParOf" srcId="{0B2E374C-F7F9-4D39-A22E-BAD53C66F6F7}" destId="{6CA1ACD0-AAAD-4F6B-9785-CA0C97503131}" srcOrd="0" destOrd="0" presId="urn:microsoft.com/office/officeart/2005/8/layout/StepDownProcess"/>
    <dgm:cxn modelId="{8A7436C8-3A5A-4D34-B0A7-50C2599968C9}" type="presParOf" srcId="{0B2E374C-F7F9-4D39-A22E-BAD53C66F6F7}" destId="{9EFD5403-5F8D-4D6E-9AF0-DF131871FDC5}" srcOrd="1" destOrd="0" presId="urn:microsoft.com/office/officeart/2005/8/layout/StepDownProcess"/>
    <dgm:cxn modelId="{EA93B6A4-ED2E-4128-B257-99626FD319F1}" type="presParOf" srcId="{0B2E374C-F7F9-4D39-A22E-BAD53C66F6F7}" destId="{702E28C1-62E1-4FE0-A7D9-8639FEE559B5}" srcOrd="2" destOrd="0" presId="urn:microsoft.com/office/officeart/2005/8/layout/StepDownProcess"/>
    <dgm:cxn modelId="{6BB749FD-8E1E-4A3B-86BC-DA59F13E612E}" type="presParOf" srcId="{CB3B935A-4136-46A5-B63A-96E5C66A9516}" destId="{DE371A26-F888-430D-8FA3-C3DA0C8CBC6C}" srcOrd="1" destOrd="0" presId="urn:microsoft.com/office/officeart/2005/8/layout/StepDownProcess"/>
    <dgm:cxn modelId="{0402C302-F317-412C-8D53-4B3EC82CD927}" type="presParOf" srcId="{CB3B935A-4136-46A5-B63A-96E5C66A9516}" destId="{923EA67B-124E-41ED-9653-2F943F402C47}" srcOrd="2" destOrd="0" presId="urn:microsoft.com/office/officeart/2005/8/layout/StepDownProcess"/>
    <dgm:cxn modelId="{3A4304FC-1015-4AB8-B7AC-1598CCCC66BF}" type="presParOf" srcId="{923EA67B-124E-41ED-9653-2F943F402C47}" destId="{295E86A1-24BA-402B-9014-FFFDD4798749}" srcOrd="0" destOrd="0" presId="urn:microsoft.com/office/officeart/2005/8/layout/StepDownProcess"/>
    <dgm:cxn modelId="{4CF80115-60DB-415A-9F1D-985027C0C4ED}" type="presParOf" srcId="{923EA67B-124E-41ED-9653-2F943F402C47}" destId="{66049C77-69C7-41A2-BFE1-FC0CE9D9B132}" srcOrd="1" destOrd="0" presId="urn:microsoft.com/office/officeart/2005/8/layout/StepDownProcess"/>
    <dgm:cxn modelId="{8F350C24-DAB8-47C1-891F-B403C34098E5}" type="presParOf" srcId="{923EA67B-124E-41ED-9653-2F943F402C47}" destId="{E48CF46B-D610-42FC-8FBC-50BE17756FB8}" srcOrd="2" destOrd="0" presId="urn:microsoft.com/office/officeart/2005/8/layout/StepDownProcess"/>
    <dgm:cxn modelId="{11054AF7-C955-4D76-8776-F12E8DFE3505}" type="presParOf" srcId="{CB3B935A-4136-46A5-B63A-96E5C66A9516}" destId="{64DAD4A9-2B07-4FCD-8860-5A1FE276D01B}" srcOrd="3" destOrd="0" presId="urn:microsoft.com/office/officeart/2005/8/layout/StepDownProcess"/>
    <dgm:cxn modelId="{89D111C3-64B4-4771-A0E0-903E3BB7F069}" type="presParOf" srcId="{CB3B935A-4136-46A5-B63A-96E5C66A9516}" destId="{ABE5DF3D-5797-46BB-8B39-56F062DA478E}" srcOrd="4" destOrd="0" presId="urn:microsoft.com/office/officeart/2005/8/layout/StepDownProcess"/>
    <dgm:cxn modelId="{6D99B299-1146-489D-9031-D7073C8510D1}" type="presParOf" srcId="{ABE5DF3D-5797-46BB-8B39-56F062DA478E}" destId="{F37FF3C7-5DE3-42DF-9642-40C773FC5C9F}" srcOrd="0" destOrd="0" presId="urn:microsoft.com/office/officeart/2005/8/layout/StepDownProcess"/>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AD84841-4373-49F2-8A72-705CF67A6A1E}"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ru-RU"/>
        </a:p>
      </dgm:t>
    </dgm:pt>
    <dgm:pt modelId="{5DD25DD6-A732-4215-B432-C38BAD0BE4F1}">
      <dgm:prSet phldrT="[Текст]"/>
      <dgm:spPr/>
      <dgm:t>
        <a:bodyPr/>
        <a:lstStyle/>
        <a:p>
          <a:r>
            <a:rPr lang="uz-Cyrl-UZ" b="1" i="1" smtClean="0">
              <a:latin typeface="Times New Roman" panose="02020603050405020304" pitchFamily="18" charset="0"/>
              <a:cs typeface="Times New Roman" panose="02020603050405020304" pitchFamily="18" charset="0"/>
            </a:rPr>
            <a:t>Пулнинг хозирги қиймати</a:t>
          </a:r>
          <a:r>
            <a:rPr lang="uz-Cyrl-UZ" smtClean="0">
              <a:latin typeface="Times New Roman" panose="02020603050405020304" pitchFamily="18" charset="0"/>
              <a:cs typeface="Times New Roman" panose="02020603050405020304" pitchFamily="18" charset="0"/>
            </a:rPr>
            <a:t> </a:t>
          </a:r>
          <a:endParaRPr lang="ru-RU">
            <a:latin typeface="Times New Roman" panose="02020603050405020304" pitchFamily="18" charset="0"/>
            <a:cs typeface="Times New Roman" panose="02020603050405020304" pitchFamily="18" charset="0"/>
          </a:endParaRPr>
        </a:p>
      </dgm:t>
    </dgm:pt>
    <dgm:pt modelId="{8AA19ACF-8947-4291-B595-DCCEBB85B665}" type="parTrans" cxnId="{0A3EB0D1-531E-4C22-A69C-03A4CA3DD45D}">
      <dgm:prSet/>
      <dgm:spPr/>
      <dgm:t>
        <a:bodyPr/>
        <a:lstStyle/>
        <a:p>
          <a:endParaRPr lang="ru-RU"/>
        </a:p>
      </dgm:t>
    </dgm:pt>
    <dgm:pt modelId="{B892D757-2DAC-45FF-AF3F-EAC0879749F8}" type="sibTrans" cxnId="{0A3EB0D1-531E-4C22-A69C-03A4CA3DD45D}">
      <dgm:prSet/>
      <dgm:spPr/>
      <dgm:t>
        <a:bodyPr/>
        <a:lstStyle/>
        <a:p>
          <a:endParaRPr lang="ru-RU"/>
        </a:p>
      </dgm:t>
    </dgm:pt>
    <dgm:pt modelId="{96FCA40C-9198-4311-8620-6778D0C528E8}">
      <dgm:prSet phldrT="[Текст]" custT="1"/>
      <dgm:spPr/>
      <dgm:t>
        <a:bodyPr/>
        <a:lstStyle/>
        <a:p>
          <a:r>
            <a:rPr lang="uz-Cyrl-UZ" sz="2000" smtClean="0">
              <a:latin typeface="Times New Roman" panose="02020603050405020304" pitchFamily="18" charset="0"/>
              <a:cs typeface="Times New Roman" panose="02020603050405020304" pitchFamily="18" charset="0"/>
            </a:rPr>
            <a:t>Келажакда келиб тушадиган пул маблагларининг белгиланган фоиз ставкасини ("дисконт ставкаси") хисобга олган холда хозирги даврга келтирилган микдорини ифодалайди. </a:t>
          </a:r>
          <a:endParaRPr lang="ru-RU" sz="2000">
            <a:solidFill>
              <a:schemeClr val="tx1"/>
            </a:solidFill>
            <a:latin typeface="Times New Roman" panose="02020603050405020304" pitchFamily="18" charset="0"/>
            <a:cs typeface="Times New Roman" panose="02020603050405020304" pitchFamily="18" charset="0"/>
          </a:endParaRPr>
        </a:p>
      </dgm:t>
    </dgm:pt>
    <dgm:pt modelId="{42DB31FD-3677-4249-8F79-2C32D7528B4A}" type="parTrans" cxnId="{65A253A8-0A0F-4A8B-9ED2-433D918AEA5A}">
      <dgm:prSet/>
      <dgm:spPr/>
      <dgm:t>
        <a:bodyPr/>
        <a:lstStyle/>
        <a:p>
          <a:endParaRPr lang="ru-RU"/>
        </a:p>
      </dgm:t>
    </dgm:pt>
    <dgm:pt modelId="{DC4F41FA-D764-492B-80C6-04B7A1FE4180}" type="sibTrans" cxnId="{65A253A8-0A0F-4A8B-9ED2-433D918AEA5A}">
      <dgm:prSet/>
      <dgm:spPr/>
      <dgm:t>
        <a:bodyPr/>
        <a:lstStyle/>
        <a:p>
          <a:endParaRPr lang="ru-RU"/>
        </a:p>
      </dgm:t>
    </dgm:pt>
    <dgm:pt modelId="{D0E4AAB8-31F7-4EE3-A5F3-4A6E341F31B3}">
      <dgm:prSet phldrT="[Текст]" custT="1"/>
      <dgm:spPr/>
      <dgm:t>
        <a:bodyPr/>
        <a:lstStyle/>
        <a:p>
          <a:r>
            <a:rPr lang="uz-Cyrl-UZ" sz="2000" smtClean="0">
              <a:latin typeface="Times New Roman" panose="02020603050405020304" pitchFamily="18" charset="0"/>
              <a:cs typeface="Times New Roman" panose="02020603050405020304" pitchFamily="18" charset="0"/>
            </a:rPr>
            <a:t>Пулнинг хозирги кийматини аниқлаш бу қийматнинг дисконтллашуви билан боғлик бўлиб, пул маблағларининг белгиланган якуний хажмида усишга тескари операцияни ифодалайди.</a:t>
          </a:r>
          <a:endParaRPr lang="ru-RU" sz="2000">
            <a:solidFill>
              <a:schemeClr val="tx1"/>
            </a:solidFill>
            <a:latin typeface="Times New Roman" panose="02020603050405020304" pitchFamily="18" charset="0"/>
            <a:cs typeface="Times New Roman" panose="02020603050405020304" pitchFamily="18" charset="0"/>
          </a:endParaRPr>
        </a:p>
      </dgm:t>
    </dgm:pt>
    <dgm:pt modelId="{5E294137-55B6-4A1E-A76A-CF595CF604D4}" type="parTrans" cxnId="{DF345795-3B79-400E-86F7-C1888939D198}">
      <dgm:prSet/>
      <dgm:spPr/>
      <dgm:t>
        <a:bodyPr/>
        <a:lstStyle/>
        <a:p>
          <a:endParaRPr lang="ru-RU"/>
        </a:p>
      </dgm:t>
    </dgm:pt>
    <dgm:pt modelId="{CAE7EDCD-6EC2-4231-A9BA-47FD7F8C0E44}" type="sibTrans" cxnId="{DF345795-3B79-400E-86F7-C1888939D198}">
      <dgm:prSet/>
      <dgm:spPr/>
      <dgm:t>
        <a:bodyPr/>
        <a:lstStyle/>
        <a:p>
          <a:endParaRPr lang="ru-RU"/>
        </a:p>
      </dgm:t>
    </dgm:pt>
    <dgm:pt modelId="{CB3B935A-4136-46A5-B63A-96E5C66A9516}" type="pres">
      <dgm:prSet presAssocID="{AAD84841-4373-49F2-8A72-705CF67A6A1E}" presName="rootnode" presStyleCnt="0">
        <dgm:presLayoutVars>
          <dgm:chMax/>
          <dgm:chPref/>
          <dgm:dir/>
          <dgm:animLvl val="lvl"/>
        </dgm:presLayoutVars>
      </dgm:prSet>
      <dgm:spPr/>
      <dgm:t>
        <a:bodyPr/>
        <a:lstStyle/>
        <a:p>
          <a:endParaRPr lang="ru-RU"/>
        </a:p>
      </dgm:t>
    </dgm:pt>
    <dgm:pt modelId="{0B2E374C-F7F9-4D39-A22E-BAD53C66F6F7}" type="pres">
      <dgm:prSet presAssocID="{5DD25DD6-A732-4215-B432-C38BAD0BE4F1}" presName="composite" presStyleCnt="0"/>
      <dgm:spPr/>
    </dgm:pt>
    <dgm:pt modelId="{6CA1ACD0-AAAD-4F6B-9785-CA0C97503131}" type="pres">
      <dgm:prSet presAssocID="{5DD25DD6-A732-4215-B432-C38BAD0BE4F1}" presName="bentUpArrow1" presStyleLbl="alignImgPlace1" presStyleIdx="0" presStyleCnt="2" custLinFactX="-31979" custLinFactNeighborX="-100000" custLinFactNeighborY="-7640"/>
      <dgm:spPr/>
    </dgm:pt>
    <dgm:pt modelId="{9EFD5403-5F8D-4D6E-9AF0-DF131871FDC5}" type="pres">
      <dgm:prSet presAssocID="{5DD25DD6-A732-4215-B432-C38BAD0BE4F1}" presName="ParentText" presStyleLbl="node1" presStyleIdx="0" presStyleCnt="3" custScaleX="344835" custScaleY="133824" custLinFactNeighborY="-23828">
        <dgm:presLayoutVars>
          <dgm:chMax val="1"/>
          <dgm:chPref val="1"/>
          <dgm:bulletEnabled val="1"/>
        </dgm:presLayoutVars>
      </dgm:prSet>
      <dgm:spPr/>
      <dgm:t>
        <a:bodyPr/>
        <a:lstStyle/>
        <a:p>
          <a:endParaRPr lang="ru-RU"/>
        </a:p>
      </dgm:t>
    </dgm:pt>
    <dgm:pt modelId="{702E28C1-62E1-4FE0-A7D9-8639FEE559B5}" type="pres">
      <dgm:prSet presAssocID="{5DD25DD6-A732-4215-B432-C38BAD0BE4F1}" presName="ChildText" presStyleLbl="revTx" presStyleIdx="0" presStyleCnt="2">
        <dgm:presLayoutVars>
          <dgm:chMax val="0"/>
          <dgm:chPref val="0"/>
          <dgm:bulletEnabled val="1"/>
        </dgm:presLayoutVars>
      </dgm:prSet>
      <dgm:spPr/>
      <dgm:t>
        <a:bodyPr/>
        <a:lstStyle/>
        <a:p>
          <a:endParaRPr lang="ru-RU"/>
        </a:p>
      </dgm:t>
    </dgm:pt>
    <dgm:pt modelId="{DE371A26-F888-430D-8FA3-C3DA0C8CBC6C}" type="pres">
      <dgm:prSet presAssocID="{B892D757-2DAC-45FF-AF3F-EAC0879749F8}" presName="sibTrans" presStyleCnt="0"/>
      <dgm:spPr/>
    </dgm:pt>
    <dgm:pt modelId="{923EA67B-124E-41ED-9653-2F943F402C47}" type="pres">
      <dgm:prSet presAssocID="{96FCA40C-9198-4311-8620-6778D0C528E8}" presName="composite" presStyleCnt="0"/>
      <dgm:spPr/>
    </dgm:pt>
    <dgm:pt modelId="{295E86A1-24BA-402B-9014-FFFDD4798749}" type="pres">
      <dgm:prSet presAssocID="{96FCA40C-9198-4311-8620-6778D0C528E8}" presName="bentUpArrow1" presStyleLbl="alignImgPlace1" presStyleIdx="1" presStyleCnt="2" custLinFactX="-22648" custLinFactNeighborX="-100000" custLinFactNeighborY="-1546"/>
      <dgm:spPr/>
    </dgm:pt>
    <dgm:pt modelId="{66049C77-69C7-41A2-BFE1-FC0CE9D9B132}" type="pres">
      <dgm:prSet presAssocID="{96FCA40C-9198-4311-8620-6778D0C528E8}" presName="ParentText" presStyleLbl="node1" presStyleIdx="1" presStyleCnt="3" custScaleX="329392" custLinFactNeighborX="-53342" custLinFactNeighborY="-3079">
        <dgm:presLayoutVars>
          <dgm:chMax val="1"/>
          <dgm:chPref val="1"/>
          <dgm:bulletEnabled val="1"/>
        </dgm:presLayoutVars>
      </dgm:prSet>
      <dgm:spPr/>
      <dgm:t>
        <a:bodyPr/>
        <a:lstStyle/>
        <a:p>
          <a:endParaRPr lang="ru-RU"/>
        </a:p>
      </dgm:t>
    </dgm:pt>
    <dgm:pt modelId="{E48CF46B-D610-42FC-8FBC-50BE17756FB8}" type="pres">
      <dgm:prSet presAssocID="{96FCA40C-9198-4311-8620-6778D0C528E8}" presName="ChildText" presStyleLbl="revTx" presStyleIdx="1" presStyleCnt="2">
        <dgm:presLayoutVars>
          <dgm:chMax val="0"/>
          <dgm:chPref val="0"/>
          <dgm:bulletEnabled val="1"/>
        </dgm:presLayoutVars>
      </dgm:prSet>
      <dgm:spPr/>
      <dgm:t>
        <a:bodyPr/>
        <a:lstStyle/>
        <a:p>
          <a:endParaRPr lang="ru-RU"/>
        </a:p>
      </dgm:t>
    </dgm:pt>
    <dgm:pt modelId="{64DAD4A9-2B07-4FCD-8860-5A1FE276D01B}" type="pres">
      <dgm:prSet presAssocID="{DC4F41FA-D764-492B-80C6-04B7A1FE4180}" presName="sibTrans" presStyleCnt="0"/>
      <dgm:spPr/>
    </dgm:pt>
    <dgm:pt modelId="{ABE5DF3D-5797-46BB-8B39-56F062DA478E}" type="pres">
      <dgm:prSet presAssocID="{D0E4AAB8-31F7-4EE3-A5F3-4A6E341F31B3}" presName="composite" presStyleCnt="0"/>
      <dgm:spPr/>
    </dgm:pt>
    <dgm:pt modelId="{F37FF3C7-5DE3-42DF-9642-40C773FC5C9F}" type="pres">
      <dgm:prSet presAssocID="{D0E4AAB8-31F7-4EE3-A5F3-4A6E341F31B3}" presName="ParentText" presStyleLbl="node1" presStyleIdx="2" presStyleCnt="3" custScaleX="319319" custScaleY="145632" custLinFactNeighborX="-55320" custLinFactNeighborY="333">
        <dgm:presLayoutVars>
          <dgm:chMax val="1"/>
          <dgm:chPref val="1"/>
          <dgm:bulletEnabled val="1"/>
        </dgm:presLayoutVars>
      </dgm:prSet>
      <dgm:spPr/>
      <dgm:t>
        <a:bodyPr/>
        <a:lstStyle/>
        <a:p>
          <a:endParaRPr lang="ru-RU"/>
        </a:p>
      </dgm:t>
    </dgm:pt>
  </dgm:ptLst>
  <dgm:cxnLst>
    <dgm:cxn modelId="{0A3EB0D1-531E-4C22-A69C-03A4CA3DD45D}" srcId="{AAD84841-4373-49F2-8A72-705CF67A6A1E}" destId="{5DD25DD6-A732-4215-B432-C38BAD0BE4F1}" srcOrd="0" destOrd="0" parTransId="{8AA19ACF-8947-4291-B595-DCCEBB85B665}" sibTransId="{B892D757-2DAC-45FF-AF3F-EAC0879749F8}"/>
    <dgm:cxn modelId="{65A253A8-0A0F-4A8B-9ED2-433D918AEA5A}" srcId="{AAD84841-4373-49F2-8A72-705CF67A6A1E}" destId="{96FCA40C-9198-4311-8620-6778D0C528E8}" srcOrd="1" destOrd="0" parTransId="{42DB31FD-3677-4249-8F79-2C32D7528B4A}" sibTransId="{DC4F41FA-D764-492B-80C6-04B7A1FE4180}"/>
    <dgm:cxn modelId="{5F1CA36C-FCC3-4265-A48F-145A4BFAFF87}" type="presOf" srcId="{5DD25DD6-A732-4215-B432-C38BAD0BE4F1}" destId="{9EFD5403-5F8D-4D6E-9AF0-DF131871FDC5}" srcOrd="0" destOrd="0" presId="urn:microsoft.com/office/officeart/2005/8/layout/StepDownProcess"/>
    <dgm:cxn modelId="{71B8AB24-04C5-4158-873F-7FBFD694330E}" type="presOf" srcId="{D0E4AAB8-31F7-4EE3-A5F3-4A6E341F31B3}" destId="{F37FF3C7-5DE3-42DF-9642-40C773FC5C9F}" srcOrd="0" destOrd="0" presId="urn:microsoft.com/office/officeart/2005/8/layout/StepDownProcess"/>
    <dgm:cxn modelId="{BA52C1FF-D989-49A1-9BF7-91F1DD0D690B}" type="presOf" srcId="{AAD84841-4373-49F2-8A72-705CF67A6A1E}" destId="{CB3B935A-4136-46A5-B63A-96E5C66A9516}" srcOrd="0" destOrd="0" presId="urn:microsoft.com/office/officeart/2005/8/layout/StepDownProcess"/>
    <dgm:cxn modelId="{29D6C9B4-DD29-4B8B-8795-182391E63BE9}" type="presOf" srcId="{96FCA40C-9198-4311-8620-6778D0C528E8}" destId="{66049C77-69C7-41A2-BFE1-FC0CE9D9B132}" srcOrd="0" destOrd="0" presId="urn:microsoft.com/office/officeart/2005/8/layout/StepDownProcess"/>
    <dgm:cxn modelId="{DF345795-3B79-400E-86F7-C1888939D198}" srcId="{AAD84841-4373-49F2-8A72-705CF67A6A1E}" destId="{D0E4AAB8-31F7-4EE3-A5F3-4A6E341F31B3}" srcOrd="2" destOrd="0" parTransId="{5E294137-55B6-4A1E-A76A-CF595CF604D4}" sibTransId="{CAE7EDCD-6EC2-4231-A9BA-47FD7F8C0E44}"/>
    <dgm:cxn modelId="{85FE60E9-4E31-44A1-83AF-A2A105D298D5}" type="presParOf" srcId="{CB3B935A-4136-46A5-B63A-96E5C66A9516}" destId="{0B2E374C-F7F9-4D39-A22E-BAD53C66F6F7}" srcOrd="0" destOrd="0" presId="urn:microsoft.com/office/officeart/2005/8/layout/StepDownProcess"/>
    <dgm:cxn modelId="{391FA523-B638-473B-B332-9F4CAF05B054}" type="presParOf" srcId="{0B2E374C-F7F9-4D39-A22E-BAD53C66F6F7}" destId="{6CA1ACD0-AAAD-4F6B-9785-CA0C97503131}" srcOrd="0" destOrd="0" presId="urn:microsoft.com/office/officeart/2005/8/layout/StepDownProcess"/>
    <dgm:cxn modelId="{0540627A-D55C-453E-87D5-9CB5201B2BC5}" type="presParOf" srcId="{0B2E374C-F7F9-4D39-A22E-BAD53C66F6F7}" destId="{9EFD5403-5F8D-4D6E-9AF0-DF131871FDC5}" srcOrd="1" destOrd="0" presId="urn:microsoft.com/office/officeart/2005/8/layout/StepDownProcess"/>
    <dgm:cxn modelId="{B475ACC3-93B0-41A4-9A51-40999532404B}" type="presParOf" srcId="{0B2E374C-F7F9-4D39-A22E-BAD53C66F6F7}" destId="{702E28C1-62E1-4FE0-A7D9-8639FEE559B5}" srcOrd="2" destOrd="0" presId="urn:microsoft.com/office/officeart/2005/8/layout/StepDownProcess"/>
    <dgm:cxn modelId="{8D53106E-C054-4E90-B657-B614EFA2DDA6}" type="presParOf" srcId="{CB3B935A-4136-46A5-B63A-96E5C66A9516}" destId="{DE371A26-F888-430D-8FA3-C3DA0C8CBC6C}" srcOrd="1" destOrd="0" presId="urn:microsoft.com/office/officeart/2005/8/layout/StepDownProcess"/>
    <dgm:cxn modelId="{678BD8DA-7143-48C3-8CE4-26EA6762E17B}" type="presParOf" srcId="{CB3B935A-4136-46A5-B63A-96E5C66A9516}" destId="{923EA67B-124E-41ED-9653-2F943F402C47}" srcOrd="2" destOrd="0" presId="urn:microsoft.com/office/officeart/2005/8/layout/StepDownProcess"/>
    <dgm:cxn modelId="{72425E79-FA87-40AC-85B2-656041AAC3C7}" type="presParOf" srcId="{923EA67B-124E-41ED-9653-2F943F402C47}" destId="{295E86A1-24BA-402B-9014-FFFDD4798749}" srcOrd="0" destOrd="0" presId="urn:microsoft.com/office/officeart/2005/8/layout/StepDownProcess"/>
    <dgm:cxn modelId="{4E43BCD7-4336-4A57-8DE6-D5D60FA66A4A}" type="presParOf" srcId="{923EA67B-124E-41ED-9653-2F943F402C47}" destId="{66049C77-69C7-41A2-BFE1-FC0CE9D9B132}" srcOrd="1" destOrd="0" presId="urn:microsoft.com/office/officeart/2005/8/layout/StepDownProcess"/>
    <dgm:cxn modelId="{B00B4A2F-D85F-4A60-9E58-40B37E8967EE}" type="presParOf" srcId="{923EA67B-124E-41ED-9653-2F943F402C47}" destId="{E48CF46B-D610-42FC-8FBC-50BE17756FB8}" srcOrd="2" destOrd="0" presId="urn:microsoft.com/office/officeart/2005/8/layout/StepDownProcess"/>
    <dgm:cxn modelId="{4453F101-2F7A-4BBF-A87F-0190AD8C3A99}" type="presParOf" srcId="{CB3B935A-4136-46A5-B63A-96E5C66A9516}" destId="{64DAD4A9-2B07-4FCD-8860-5A1FE276D01B}" srcOrd="3" destOrd="0" presId="urn:microsoft.com/office/officeart/2005/8/layout/StepDownProcess"/>
    <dgm:cxn modelId="{5C6DA128-73B2-4CA3-9614-B129D3D93D30}" type="presParOf" srcId="{CB3B935A-4136-46A5-B63A-96E5C66A9516}" destId="{ABE5DF3D-5797-46BB-8B39-56F062DA478E}" srcOrd="4" destOrd="0" presId="urn:microsoft.com/office/officeart/2005/8/layout/StepDownProcess"/>
    <dgm:cxn modelId="{C935681E-C8DC-46D1-8F9E-0F86D378B482}" type="presParOf" srcId="{ABE5DF3D-5797-46BB-8B39-56F062DA478E}" destId="{F37FF3C7-5DE3-42DF-9642-40C773FC5C9F}" srcOrd="0" destOrd="0" presId="urn:microsoft.com/office/officeart/2005/8/layout/StepDownProcess"/>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47342B7-A702-4C6B-ADA2-462195FA62ED}"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C2092BD2-FE48-46E9-81F7-5232C49E28E7}">
      <dgm:prSet phldrT="[Текст]"/>
      <dgm:spPr/>
      <dgm:t>
        <a:bodyPr/>
        <a:lstStyle/>
        <a:p>
          <a:pPr algn="just"/>
          <a:r>
            <a:rPr lang="ru-RU" smtClean="0">
              <a:latin typeface="Times New Roman" panose="02020603050405020304" pitchFamily="18" charset="0"/>
              <a:cs typeface="Times New Roman" panose="02020603050405020304" pitchFamily="18" charset="0"/>
            </a:rPr>
            <a:t>Пул маблағларининг ўсган қийматини туғирлашда</a:t>
          </a:r>
          <a:endParaRPr lang="ru-RU">
            <a:latin typeface="Times New Roman" panose="02020603050405020304" pitchFamily="18" charset="0"/>
            <a:cs typeface="Times New Roman" panose="02020603050405020304" pitchFamily="18" charset="0"/>
          </a:endParaRPr>
        </a:p>
      </dgm:t>
    </dgm:pt>
    <dgm:pt modelId="{887188DA-A238-4918-8FA5-4CC00389762A}" type="parTrans" cxnId="{E0443904-CB08-4AC6-B319-C418189556D3}">
      <dgm:prSet/>
      <dgm:spPr/>
      <dgm:t>
        <a:bodyPr/>
        <a:lstStyle/>
        <a:p>
          <a:endParaRPr lang="ru-RU"/>
        </a:p>
      </dgm:t>
    </dgm:pt>
    <dgm:pt modelId="{4B9E4FED-9461-4320-8B38-04C0AA36BDFC}" type="sibTrans" cxnId="{E0443904-CB08-4AC6-B319-C418189556D3}">
      <dgm:prSet/>
      <dgm:spPr/>
      <dgm:t>
        <a:bodyPr/>
        <a:lstStyle/>
        <a:p>
          <a:endParaRPr lang="ru-RU"/>
        </a:p>
      </dgm:t>
    </dgm:pt>
    <dgm:pt modelId="{22A6CE2C-E2F9-4583-B926-5D1034135F23}">
      <dgm:prSet phldrT="[Текст]"/>
      <dgm:spPr/>
      <dgm:t>
        <a:bodyPr/>
        <a:lstStyle/>
        <a:p>
          <a:pPr algn="just"/>
          <a:r>
            <a:rPr lang="ru-RU" smtClean="0">
              <a:latin typeface="Times New Roman" panose="02020603050405020304" pitchFamily="18" charset="0"/>
              <a:cs typeface="Times New Roman" panose="02020603050405020304" pitchFamily="18" charset="0"/>
            </a:rPr>
            <a:t>Дисконтлаш учун фойдаланилувчи фоиз ставкасини инфляцияни хисобга олган холда шакллантиришда</a:t>
          </a:r>
          <a:endParaRPr lang="ru-RU">
            <a:latin typeface="Times New Roman" panose="02020603050405020304" pitchFamily="18" charset="0"/>
            <a:cs typeface="Times New Roman" panose="02020603050405020304" pitchFamily="18" charset="0"/>
          </a:endParaRPr>
        </a:p>
      </dgm:t>
    </dgm:pt>
    <dgm:pt modelId="{27FC2921-F6D3-4BAC-A8E6-8416A7741636}" type="parTrans" cxnId="{B8EC0CD2-B87D-4AE4-8296-61932213C91E}">
      <dgm:prSet/>
      <dgm:spPr/>
      <dgm:t>
        <a:bodyPr/>
        <a:lstStyle/>
        <a:p>
          <a:endParaRPr lang="ru-RU"/>
        </a:p>
      </dgm:t>
    </dgm:pt>
    <dgm:pt modelId="{C6E6D7F1-7A39-43AC-AD7F-A9B02BA8CD7F}" type="sibTrans" cxnId="{B8EC0CD2-B87D-4AE4-8296-61932213C91E}">
      <dgm:prSet/>
      <dgm:spPr/>
      <dgm:t>
        <a:bodyPr/>
        <a:lstStyle/>
        <a:p>
          <a:endParaRPr lang="ru-RU"/>
        </a:p>
      </dgm:t>
    </dgm:pt>
    <dgm:pt modelId="{B869F90A-75B0-453C-A7A4-0D9FF0328316}">
      <dgm:prSet phldrT="[Текст]"/>
      <dgm:spPr/>
      <dgm:t>
        <a:bodyPr/>
        <a:lstStyle/>
        <a:p>
          <a:pPr algn="just"/>
          <a:r>
            <a:rPr lang="ru-RU" smtClean="0">
              <a:latin typeface="Times New Roman" panose="02020603050405020304" pitchFamily="18" charset="0"/>
              <a:cs typeface="Times New Roman" panose="02020603050405020304" pitchFamily="18" charset="0"/>
            </a:rPr>
            <a:t>Инфляция суратларини хисобга олувчи инвестициядан олинувчи даромад даражасини шакллантиришда</a:t>
          </a:r>
          <a:endParaRPr lang="ru-RU">
            <a:latin typeface="Times New Roman" panose="02020603050405020304" pitchFamily="18" charset="0"/>
            <a:cs typeface="Times New Roman" panose="02020603050405020304" pitchFamily="18" charset="0"/>
          </a:endParaRPr>
        </a:p>
      </dgm:t>
    </dgm:pt>
    <dgm:pt modelId="{615960D0-82A3-4FA1-8247-0BA59182560E}" type="parTrans" cxnId="{154F0957-D499-404F-91DF-75591009FA9E}">
      <dgm:prSet/>
      <dgm:spPr/>
      <dgm:t>
        <a:bodyPr/>
        <a:lstStyle/>
        <a:p>
          <a:endParaRPr lang="ru-RU"/>
        </a:p>
      </dgm:t>
    </dgm:pt>
    <dgm:pt modelId="{5E949F9E-1FD7-4B15-8233-CAC1DCD06460}" type="sibTrans" cxnId="{154F0957-D499-404F-91DF-75591009FA9E}">
      <dgm:prSet/>
      <dgm:spPr/>
      <dgm:t>
        <a:bodyPr/>
        <a:lstStyle/>
        <a:p>
          <a:endParaRPr lang="ru-RU"/>
        </a:p>
      </dgm:t>
    </dgm:pt>
    <dgm:pt modelId="{26FAA422-214B-4502-9063-CED6AD613E43}" type="pres">
      <dgm:prSet presAssocID="{E47342B7-A702-4C6B-ADA2-462195FA62ED}" presName="Name0" presStyleCnt="0">
        <dgm:presLayoutVars>
          <dgm:chMax val="7"/>
          <dgm:chPref val="7"/>
          <dgm:dir/>
        </dgm:presLayoutVars>
      </dgm:prSet>
      <dgm:spPr/>
      <dgm:t>
        <a:bodyPr/>
        <a:lstStyle/>
        <a:p>
          <a:endParaRPr lang="ru-RU"/>
        </a:p>
      </dgm:t>
    </dgm:pt>
    <dgm:pt modelId="{AF07983E-DAA9-474E-8064-817096E35120}" type="pres">
      <dgm:prSet presAssocID="{E47342B7-A702-4C6B-ADA2-462195FA62ED}" presName="Name1" presStyleCnt="0"/>
      <dgm:spPr/>
    </dgm:pt>
    <dgm:pt modelId="{8320EF8C-6CE2-4CF4-8EB1-69187898BD9D}" type="pres">
      <dgm:prSet presAssocID="{E47342B7-A702-4C6B-ADA2-462195FA62ED}" presName="cycle" presStyleCnt="0"/>
      <dgm:spPr/>
    </dgm:pt>
    <dgm:pt modelId="{900DE69B-CA1C-40A0-BCEA-3B4C9CA44D93}" type="pres">
      <dgm:prSet presAssocID="{E47342B7-A702-4C6B-ADA2-462195FA62ED}" presName="srcNode" presStyleLbl="node1" presStyleIdx="0" presStyleCnt="3"/>
      <dgm:spPr/>
    </dgm:pt>
    <dgm:pt modelId="{30B18CBD-E7D5-4716-916A-0A286FC928BA}" type="pres">
      <dgm:prSet presAssocID="{E47342B7-A702-4C6B-ADA2-462195FA62ED}" presName="conn" presStyleLbl="parChTrans1D2" presStyleIdx="0" presStyleCnt="1"/>
      <dgm:spPr/>
      <dgm:t>
        <a:bodyPr/>
        <a:lstStyle/>
        <a:p>
          <a:endParaRPr lang="ru-RU"/>
        </a:p>
      </dgm:t>
    </dgm:pt>
    <dgm:pt modelId="{72944B45-5788-44FE-9CF9-BC331B793084}" type="pres">
      <dgm:prSet presAssocID="{E47342B7-A702-4C6B-ADA2-462195FA62ED}" presName="extraNode" presStyleLbl="node1" presStyleIdx="0" presStyleCnt="3"/>
      <dgm:spPr/>
    </dgm:pt>
    <dgm:pt modelId="{01C12089-5CDE-4F76-8944-EAEE15E3FF70}" type="pres">
      <dgm:prSet presAssocID="{E47342B7-A702-4C6B-ADA2-462195FA62ED}" presName="dstNode" presStyleLbl="node1" presStyleIdx="0" presStyleCnt="3"/>
      <dgm:spPr/>
    </dgm:pt>
    <dgm:pt modelId="{284423C2-DF44-448A-8E38-3D59DEF65056}" type="pres">
      <dgm:prSet presAssocID="{C2092BD2-FE48-46E9-81F7-5232C49E28E7}" presName="text_1" presStyleLbl="node1" presStyleIdx="0" presStyleCnt="3">
        <dgm:presLayoutVars>
          <dgm:bulletEnabled val="1"/>
        </dgm:presLayoutVars>
      </dgm:prSet>
      <dgm:spPr/>
      <dgm:t>
        <a:bodyPr/>
        <a:lstStyle/>
        <a:p>
          <a:endParaRPr lang="ru-RU"/>
        </a:p>
      </dgm:t>
    </dgm:pt>
    <dgm:pt modelId="{8AE7EEB4-8606-45B7-BDA7-E6F5855B0D55}" type="pres">
      <dgm:prSet presAssocID="{C2092BD2-FE48-46E9-81F7-5232C49E28E7}" presName="accent_1" presStyleCnt="0"/>
      <dgm:spPr/>
    </dgm:pt>
    <dgm:pt modelId="{ADC72D97-FB8F-443B-B24B-4D742175AEFC}" type="pres">
      <dgm:prSet presAssocID="{C2092BD2-FE48-46E9-81F7-5232C49E28E7}" presName="accentRepeatNode" presStyleLbl="solidFgAcc1" presStyleIdx="0" presStyleCnt="3"/>
      <dgm:spPr/>
    </dgm:pt>
    <dgm:pt modelId="{2825792A-FD19-4832-BD43-B06A0832AB08}" type="pres">
      <dgm:prSet presAssocID="{22A6CE2C-E2F9-4583-B926-5D1034135F23}" presName="text_2" presStyleLbl="node1" presStyleIdx="1" presStyleCnt="3">
        <dgm:presLayoutVars>
          <dgm:bulletEnabled val="1"/>
        </dgm:presLayoutVars>
      </dgm:prSet>
      <dgm:spPr/>
      <dgm:t>
        <a:bodyPr/>
        <a:lstStyle/>
        <a:p>
          <a:endParaRPr lang="ru-RU"/>
        </a:p>
      </dgm:t>
    </dgm:pt>
    <dgm:pt modelId="{DACC82B7-D797-4D4F-A422-42C3B56EB974}" type="pres">
      <dgm:prSet presAssocID="{22A6CE2C-E2F9-4583-B926-5D1034135F23}" presName="accent_2" presStyleCnt="0"/>
      <dgm:spPr/>
    </dgm:pt>
    <dgm:pt modelId="{8B79BD6B-773A-4A47-818B-1380B4E6F363}" type="pres">
      <dgm:prSet presAssocID="{22A6CE2C-E2F9-4583-B926-5D1034135F23}" presName="accentRepeatNode" presStyleLbl="solidFgAcc1" presStyleIdx="1" presStyleCnt="3"/>
      <dgm:spPr/>
    </dgm:pt>
    <dgm:pt modelId="{3AE208B0-61E5-420D-8B8C-E9C7AEBAB122}" type="pres">
      <dgm:prSet presAssocID="{B869F90A-75B0-453C-A7A4-0D9FF0328316}" presName="text_3" presStyleLbl="node1" presStyleIdx="2" presStyleCnt="3">
        <dgm:presLayoutVars>
          <dgm:bulletEnabled val="1"/>
        </dgm:presLayoutVars>
      </dgm:prSet>
      <dgm:spPr/>
      <dgm:t>
        <a:bodyPr/>
        <a:lstStyle/>
        <a:p>
          <a:endParaRPr lang="ru-RU"/>
        </a:p>
      </dgm:t>
    </dgm:pt>
    <dgm:pt modelId="{D027EE07-81B3-4BD7-A896-F49FA32CB445}" type="pres">
      <dgm:prSet presAssocID="{B869F90A-75B0-453C-A7A4-0D9FF0328316}" presName="accent_3" presStyleCnt="0"/>
      <dgm:spPr/>
    </dgm:pt>
    <dgm:pt modelId="{EA6C85EB-98E4-4402-8D29-EA805483C085}" type="pres">
      <dgm:prSet presAssocID="{B869F90A-75B0-453C-A7A4-0D9FF0328316}" presName="accentRepeatNode" presStyleLbl="solidFgAcc1" presStyleIdx="2" presStyleCnt="3"/>
      <dgm:spPr/>
    </dgm:pt>
  </dgm:ptLst>
  <dgm:cxnLst>
    <dgm:cxn modelId="{A8F5FB1F-D0A5-4272-8B05-4973FFA9042B}" type="presOf" srcId="{22A6CE2C-E2F9-4583-B926-5D1034135F23}" destId="{2825792A-FD19-4832-BD43-B06A0832AB08}" srcOrd="0" destOrd="0" presId="urn:microsoft.com/office/officeart/2008/layout/VerticalCurvedList"/>
    <dgm:cxn modelId="{E6BC5D08-BCD7-4F25-BF12-948C5985E66C}" type="presOf" srcId="{E47342B7-A702-4C6B-ADA2-462195FA62ED}" destId="{26FAA422-214B-4502-9063-CED6AD613E43}" srcOrd="0" destOrd="0" presId="urn:microsoft.com/office/officeart/2008/layout/VerticalCurvedList"/>
    <dgm:cxn modelId="{154F0957-D499-404F-91DF-75591009FA9E}" srcId="{E47342B7-A702-4C6B-ADA2-462195FA62ED}" destId="{B869F90A-75B0-453C-A7A4-0D9FF0328316}" srcOrd="2" destOrd="0" parTransId="{615960D0-82A3-4FA1-8247-0BA59182560E}" sibTransId="{5E949F9E-1FD7-4B15-8233-CAC1DCD06460}"/>
    <dgm:cxn modelId="{F48FD7C3-FA81-4293-8EFA-95CF2CF8C696}" type="presOf" srcId="{4B9E4FED-9461-4320-8B38-04C0AA36BDFC}" destId="{30B18CBD-E7D5-4716-916A-0A286FC928BA}" srcOrd="0" destOrd="0" presId="urn:microsoft.com/office/officeart/2008/layout/VerticalCurvedList"/>
    <dgm:cxn modelId="{84CC5161-E493-462B-B368-3E9619B4524C}" type="presOf" srcId="{B869F90A-75B0-453C-A7A4-0D9FF0328316}" destId="{3AE208B0-61E5-420D-8B8C-E9C7AEBAB122}" srcOrd="0" destOrd="0" presId="urn:microsoft.com/office/officeart/2008/layout/VerticalCurvedList"/>
    <dgm:cxn modelId="{ACFBF8B6-29F7-4AFA-A191-0C41A970BE33}" type="presOf" srcId="{C2092BD2-FE48-46E9-81F7-5232C49E28E7}" destId="{284423C2-DF44-448A-8E38-3D59DEF65056}" srcOrd="0" destOrd="0" presId="urn:microsoft.com/office/officeart/2008/layout/VerticalCurvedList"/>
    <dgm:cxn modelId="{E0443904-CB08-4AC6-B319-C418189556D3}" srcId="{E47342B7-A702-4C6B-ADA2-462195FA62ED}" destId="{C2092BD2-FE48-46E9-81F7-5232C49E28E7}" srcOrd="0" destOrd="0" parTransId="{887188DA-A238-4918-8FA5-4CC00389762A}" sibTransId="{4B9E4FED-9461-4320-8B38-04C0AA36BDFC}"/>
    <dgm:cxn modelId="{B8EC0CD2-B87D-4AE4-8296-61932213C91E}" srcId="{E47342B7-A702-4C6B-ADA2-462195FA62ED}" destId="{22A6CE2C-E2F9-4583-B926-5D1034135F23}" srcOrd="1" destOrd="0" parTransId="{27FC2921-F6D3-4BAC-A8E6-8416A7741636}" sibTransId="{C6E6D7F1-7A39-43AC-AD7F-A9B02BA8CD7F}"/>
    <dgm:cxn modelId="{09163552-DC44-4199-8C0C-24707D33937C}" type="presParOf" srcId="{26FAA422-214B-4502-9063-CED6AD613E43}" destId="{AF07983E-DAA9-474E-8064-817096E35120}" srcOrd="0" destOrd="0" presId="urn:microsoft.com/office/officeart/2008/layout/VerticalCurvedList"/>
    <dgm:cxn modelId="{1C2ADA54-5036-4FCB-B9D7-DD5BF4A8F8E3}" type="presParOf" srcId="{AF07983E-DAA9-474E-8064-817096E35120}" destId="{8320EF8C-6CE2-4CF4-8EB1-69187898BD9D}" srcOrd="0" destOrd="0" presId="urn:microsoft.com/office/officeart/2008/layout/VerticalCurvedList"/>
    <dgm:cxn modelId="{A2E1D040-FDF9-4D03-B8C5-D9E8023F4995}" type="presParOf" srcId="{8320EF8C-6CE2-4CF4-8EB1-69187898BD9D}" destId="{900DE69B-CA1C-40A0-BCEA-3B4C9CA44D93}" srcOrd="0" destOrd="0" presId="urn:microsoft.com/office/officeart/2008/layout/VerticalCurvedList"/>
    <dgm:cxn modelId="{A1BB7A11-0C31-45E4-94A9-C5E6047E2F72}" type="presParOf" srcId="{8320EF8C-6CE2-4CF4-8EB1-69187898BD9D}" destId="{30B18CBD-E7D5-4716-916A-0A286FC928BA}" srcOrd="1" destOrd="0" presId="urn:microsoft.com/office/officeart/2008/layout/VerticalCurvedList"/>
    <dgm:cxn modelId="{C1A6176B-2164-45E7-B693-1DBBCD069E45}" type="presParOf" srcId="{8320EF8C-6CE2-4CF4-8EB1-69187898BD9D}" destId="{72944B45-5788-44FE-9CF9-BC331B793084}" srcOrd="2" destOrd="0" presId="urn:microsoft.com/office/officeart/2008/layout/VerticalCurvedList"/>
    <dgm:cxn modelId="{3434E7A9-6E1A-49B0-8333-EAD56FF6B964}" type="presParOf" srcId="{8320EF8C-6CE2-4CF4-8EB1-69187898BD9D}" destId="{01C12089-5CDE-4F76-8944-EAEE15E3FF70}" srcOrd="3" destOrd="0" presId="urn:microsoft.com/office/officeart/2008/layout/VerticalCurvedList"/>
    <dgm:cxn modelId="{BB0C83D8-E0E2-4F3F-AD76-DB234FD02296}" type="presParOf" srcId="{AF07983E-DAA9-474E-8064-817096E35120}" destId="{284423C2-DF44-448A-8E38-3D59DEF65056}" srcOrd="1" destOrd="0" presId="urn:microsoft.com/office/officeart/2008/layout/VerticalCurvedList"/>
    <dgm:cxn modelId="{43ADDD98-DA85-42EA-8989-30E37F93036A}" type="presParOf" srcId="{AF07983E-DAA9-474E-8064-817096E35120}" destId="{8AE7EEB4-8606-45B7-BDA7-E6F5855B0D55}" srcOrd="2" destOrd="0" presId="urn:microsoft.com/office/officeart/2008/layout/VerticalCurvedList"/>
    <dgm:cxn modelId="{0A3CB76A-3875-4882-921D-0C750E8A3E18}" type="presParOf" srcId="{8AE7EEB4-8606-45B7-BDA7-E6F5855B0D55}" destId="{ADC72D97-FB8F-443B-B24B-4D742175AEFC}" srcOrd="0" destOrd="0" presId="urn:microsoft.com/office/officeart/2008/layout/VerticalCurvedList"/>
    <dgm:cxn modelId="{08F64CFC-51A7-419C-A457-AE353B7A7E61}" type="presParOf" srcId="{AF07983E-DAA9-474E-8064-817096E35120}" destId="{2825792A-FD19-4832-BD43-B06A0832AB08}" srcOrd="3" destOrd="0" presId="urn:microsoft.com/office/officeart/2008/layout/VerticalCurvedList"/>
    <dgm:cxn modelId="{F20423ED-F374-4B5C-A988-F0F7E1B2A27F}" type="presParOf" srcId="{AF07983E-DAA9-474E-8064-817096E35120}" destId="{DACC82B7-D797-4D4F-A422-42C3B56EB974}" srcOrd="4" destOrd="0" presId="urn:microsoft.com/office/officeart/2008/layout/VerticalCurvedList"/>
    <dgm:cxn modelId="{B3DA8D18-0EFD-4A0A-B55A-39C57948A81E}" type="presParOf" srcId="{DACC82B7-D797-4D4F-A422-42C3B56EB974}" destId="{8B79BD6B-773A-4A47-818B-1380B4E6F363}" srcOrd="0" destOrd="0" presId="urn:microsoft.com/office/officeart/2008/layout/VerticalCurvedList"/>
    <dgm:cxn modelId="{2AA4008F-352A-4153-824F-BDB87127FC2A}" type="presParOf" srcId="{AF07983E-DAA9-474E-8064-817096E35120}" destId="{3AE208B0-61E5-420D-8B8C-E9C7AEBAB122}" srcOrd="5" destOrd="0" presId="urn:microsoft.com/office/officeart/2008/layout/VerticalCurvedList"/>
    <dgm:cxn modelId="{1704D9FC-AEBE-41EA-8F00-99FCCDF7C347}" type="presParOf" srcId="{AF07983E-DAA9-474E-8064-817096E35120}" destId="{D027EE07-81B3-4BD7-A896-F49FA32CB445}" srcOrd="6" destOrd="0" presId="urn:microsoft.com/office/officeart/2008/layout/VerticalCurvedList"/>
    <dgm:cxn modelId="{017FF051-416B-41BB-BB8F-244DF42E0A09}" type="presParOf" srcId="{D027EE07-81B3-4BD7-A896-F49FA32CB445}" destId="{EA6C85EB-98E4-4402-8D29-EA805483C085}" srcOrd="0" destOrd="0" presId="urn:microsoft.com/office/officeart/2008/layout/VerticalCurved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47342B7-A702-4C6B-ADA2-462195FA62ED}"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C2092BD2-FE48-46E9-81F7-5232C49E28E7}">
      <dgm:prSet phldrT="[Текст]"/>
      <dgm:spPr/>
      <dgm:t>
        <a:bodyPr/>
        <a:lstStyle/>
        <a:p>
          <a:pPr algn="just"/>
          <a:r>
            <a:rPr lang="ru-RU" smtClean="0">
              <a:latin typeface="Times New Roman" panose="02020603050405020304" pitchFamily="18" charset="0"/>
              <a:cs typeface="Times New Roman" panose="02020603050405020304" pitchFamily="18" charset="0"/>
            </a:rPr>
            <a:t>инфляция сурати (</a:t>
          </a:r>
          <a:r>
            <a:rPr lang="en-US" smtClean="0">
              <a:latin typeface="Times New Roman" panose="02020603050405020304" pitchFamily="18" charset="0"/>
              <a:cs typeface="Times New Roman" panose="02020603050405020304" pitchFamily="18" charset="0"/>
            </a:rPr>
            <a:t>Tj</a:t>
          </a:r>
          <a:r>
            <a:rPr lang="ru-RU" smtClean="0">
              <a:latin typeface="Times New Roman" panose="02020603050405020304" pitchFamily="18" charset="0"/>
              <a:cs typeface="Times New Roman" panose="02020603050405020304" pitchFamily="18" charset="0"/>
            </a:rPr>
            <a:t>), куриб чикилаётган даврда (</a:t>
          </a:r>
          <a:r>
            <a:rPr lang="en-US" smtClean="0">
              <a:latin typeface="Times New Roman" panose="02020603050405020304" pitchFamily="18" charset="0"/>
              <a:cs typeface="Times New Roman" panose="02020603050405020304" pitchFamily="18" charset="0"/>
            </a:rPr>
            <a:t>n</a:t>
          </a:r>
          <a:r>
            <a:rPr lang="ru-RU" smtClean="0">
              <a:latin typeface="Times New Roman" panose="02020603050405020304" pitchFamily="18" charset="0"/>
              <a:cs typeface="Times New Roman" panose="02020603050405020304" pitchFamily="18" charset="0"/>
            </a:rPr>
            <a:t>) ўртача нарх даражасининг усишини тавсифлайди ва унли каср билан ифодаланади;</a:t>
          </a:r>
          <a:endParaRPr lang="ru-RU">
            <a:latin typeface="Times New Roman" panose="02020603050405020304" pitchFamily="18" charset="0"/>
            <a:cs typeface="Times New Roman" panose="02020603050405020304" pitchFamily="18" charset="0"/>
          </a:endParaRPr>
        </a:p>
      </dgm:t>
    </dgm:pt>
    <dgm:pt modelId="{887188DA-A238-4918-8FA5-4CC00389762A}" type="parTrans" cxnId="{E0443904-CB08-4AC6-B319-C418189556D3}">
      <dgm:prSet/>
      <dgm:spPr/>
      <dgm:t>
        <a:bodyPr/>
        <a:lstStyle/>
        <a:p>
          <a:endParaRPr lang="ru-RU"/>
        </a:p>
      </dgm:t>
    </dgm:pt>
    <dgm:pt modelId="{4B9E4FED-9461-4320-8B38-04C0AA36BDFC}" type="sibTrans" cxnId="{E0443904-CB08-4AC6-B319-C418189556D3}">
      <dgm:prSet/>
      <dgm:spPr/>
      <dgm:t>
        <a:bodyPr/>
        <a:lstStyle/>
        <a:p>
          <a:endParaRPr lang="ru-RU"/>
        </a:p>
      </dgm:t>
    </dgm:pt>
    <dgm:pt modelId="{22A6CE2C-E2F9-4583-B926-5D1034135F23}">
      <dgm:prSet phldrT="[Текст]"/>
      <dgm:spPr/>
      <dgm:t>
        <a:bodyPr/>
        <a:lstStyle/>
        <a:p>
          <a:pPr algn="just"/>
          <a:r>
            <a:rPr lang="ru-RU" smtClean="0">
              <a:latin typeface="Times New Roman" panose="02020603050405020304" pitchFamily="18" charset="0"/>
              <a:cs typeface="Times New Roman" panose="02020603050405020304" pitchFamily="18" charset="0"/>
            </a:rPr>
            <a:t>инфляция индекси (</a:t>
          </a:r>
          <a:r>
            <a:rPr lang="en-US" smtClean="0">
              <a:latin typeface="Times New Roman" panose="02020603050405020304" pitchFamily="18" charset="0"/>
              <a:cs typeface="Times New Roman" panose="02020603050405020304" pitchFamily="18" charset="0"/>
            </a:rPr>
            <a:t>Ij</a:t>
          </a:r>
          <a:r>
            <a:rPr lang="ru-RU" smtClean="0">
              <a:latin typeface="Times New Roman" panose="02020603050405020304" pitchFamily="18" charset="0"/>
              <a:cs typeface="Times New Roman" panose="02020603050405020304" pitchFamily="18" charset="0"/>
            </a:rPr>
            <a:t>) куриб чикилаётган даврда (</a:t>
          </a:r>
          <a:r>
            <a:rPr lang="en-US" smtClean="0">
              <a:latin typeface="Times New Roman" panose="02020603050405020304" pitchFamily="18" charset="0"/>
              <a:cs typeface="Times New Roman" panose="02020603050405020304" pitchFamily="18" charset="0"/>
            </a:rPr>
            <a:t>n</a:t>
          </a:r>
          <a:r>
            <a:rPr lang="ru-RU" smtClean="0">
              <a:latin typeface="Times New Roman" panose="02020603050405020304" pitchFamily="18" charset="0"/>
              <a:cs typeface="Times New Roman" panose="02020603050405020304" pitchFamily="18" charset="0"/>
            </a:rPr>
            <a:t>), 1цт куринишида аникланади.</a:t>
          </a:r>
          <a:endParaRPr lang="ru-RU">
            <a:latin typeface="Times New Roman" panose="02020603050405020304" pitchFamily="18" charset="0"/>
            <a:cs typeface="Times New Roman" panose="02020603050405020304" pitchFamily="18" charset="0"/>
          </a:endParaRPr>
        </a:p>
      </dgm:t>
    </dgm:pt>
    <dgm:pt modelId="{27FC2921-F6D3-4BAC-A8E6-8416A7741636}" type="parTrans" cxnId="{B8EC0CD2-B87D-4AE4-8296-61932213C91E}">
      <dgm:prSet/>
      <dgm:spPr/>
      <dgm:t>
        <a:bodyPr/>
        <a:lstStyle/>
        <a:p>
          <a:endParaRPr lang="ru-RU"/>
        </a:p>
      </dgm:t>
    </dgm:pt>
    <dgm:pt modelId="{C6E6D7F1-7A39-43AC-AD7F-A9B02BA8CD7F}" type="sibTrans" cxnId="{B8EC0CD2-B87D-4AE4-8296-61932213C91E}">
      <dgm:prSet/>
      <dgm:spPr/>
      <dgm:t>
        <a:bodyPr/>
        <a:lstStyle/>
        <a:p>
          <a:endParaRPr lang="ru-RU"/>
        </a:p>
      </dgm:t>
    </dgm:pt>
    <dgm:pt modelId="{26FAA422-214B-4502-9063-CED6AD613E43}" type="pres">
      <dgm:prSet presAssocID="{E47342B7-A702-4C6B-ADA2-462195FA62ED}" presName="Name0" presStyleCnt="0">
        <dgm:presLayoutVars>
          <dgm:chMax val="7"/>
          <dgm:chPref val="7"/>
          <dgm:dir/>
        </dgm:presLayoutVars>
      </dgm:prSet>
      <dgm:spPr/>
      <dgm:t>
        <a:bodyPr/>
        <a:lstStyle/>
        <a:p>
          <a:endParaRPr lang="ru-RU"/>
        </a:p>
      </dgm:t>
    </dgm:pt>
    <dgm:pt modelId="{AF07983E-DAA9-474E-8064-817096E35120}" type="pres">
      <dgm:prSet presAssocID="{E47342B7-A702-4C6B-ADA2-462195FA62ED}" presName="Name1" presStyleCnt="0"/>
      <dgm:spPr/>
    </dgm:pt>
    <dgm:pt modelId="{8320EF8C-6CE2-4CF4-8EB1-69187898BD9D}" type="pres">
      <dgm:prSet presAssocID="{E47342B7-A702-4C6B-ADA2-462195FA62ED}" presName="cycle" presStyleCnt="0"/>
      <dgm:spPr/>
    </dgm:pt>
    <dgm:pt modelId="{900DE69B-CA1C-40A0-BCEA-3B4C9CA44D93}" type="pres">
      <dgm:prSet presAssocID="{E47342B7-A702-4C6B-ADA2-462195FA62ED}" presName="srcNode" presStyleLbl="node1" presStyleIdx="0" presStyleCnt="2"/>
      <dgm:spPr/>
    </dgm:pt>
    <dgm:pt modelId="{30B18CBD-E7D5-4716-916A-0A286FC928BA}" type="pres">
      <dgm:prSet presAssocID="{E47342B7-A702-4C6B-ADA2-462195FA62ED}" presName="conn" presStyleLbl="parChTrans1D2" presStyleIdx="0" presStyleCnt="1"/>
      <dgm:spPr/>
      <dgm:t>
        <a:bodyPr/>
        <a:lstStyle/>
        <a:p>
          <a:endParaRPr lang="ru-RU"/>
        </a:p>
      </dgm:t>
    </dgm:pt>
    <dgm:pt modelId="{72944B45-5788-44FE-9CF9-BC331B793084}" type="pres">
      <dgm:prSet presAssocID="{E47342B7-A702-4C6B-ADA2-462195FA62ED}" presName="extraNode" presStyleLbl="node1" presStyleIdx="0" presStyleCnt="2"/>
      <dgm:spPr/>
    </dgm:pt>
    <dgm:pt modelId="{01C12089-5CDE-4F76-8944-EAEE15E3FF70}" type="pres">
      <dgm:prSet presAssocID="{E47342B7-A702-4C6B-ADA2-462195FA62ED}" presName="dstNode" presStyleLbl="node1" presStyleIdx="0" presStyleCnt="2"/>
      <dgm:spPr/>
    </dgm:pt>
    <dgm:pt modelId="{284423C2-DF44-448A-8E38-3D59DEF65056}" type="pres">
      <dgm:prSet presAssocID="{C2092BD2-FE48-46E9-81F7-5232C49E28E7}" presName="text_1" presStyleLbl="node1" presStyleIdx="0" presStyleCnt="2">
        <dgm:presLayoutVars>
          <dgm:bulletEnabled val="1"/>
        </dgm:presLayoutVars>
      </dgm:prSet>
      <dgm:spPr/>
      <dgm:t>
        <a:bodyPr/>
        <a:lstStyle/>
        <a:p>
          <a:endParaRPr lang="ru-RU"/>
        </a:p>
      </dgm:t>
    </dgm:pt>
    <dgm:pt modelId="{8AE7EEB4-8606-45B7-BDA7-E6F5855B0D55}" type="pres">
      <dgm:prSet presAssocID="{C2092BD2-FE48-46E9-81F7-5232C49E28E7}" presName="accent_1" presStyleCnt="0"/>
      <dgm:spPr/>
    </dgm:pt>
    <dgm:pt modelId="{ADC72D97-FB8F-443B-B24B-4D742175AEFC}" type="pres">
      <dgm:prSet presAssocID="{C2092BD2-FE48-46E9-81F7-5232C49E28E7}" presName="accentRepeatNode" presStyleLbl="solidFgAcc1" presStyleIdx="0" presStyleCnt="2"/>
      <dgm:spPr/>
    </dgm:pt>
    <dgm:pt modelId="{2825792A-FD19-4832-BD43-B06A0832AB08}" type="pres">
      <dgm:prSet presAssocID="{22A6CE2C-E2F9-4583-B926-5D1034135F23}" presName="text_2" presStyleLbl="node1" presStyleIdx="1" presStyleCnt="2">
        <dgm:presLayoutVars>
          <dgm:bulletEnabled val="1"/>
        </dgm:presLayoutVars>
      </dgm:prSet>
      <dgm:spPr/>
      <dgm:t>
        <a:bodyPr/>
        <a:lstStyle/>
        <a:p>
          <a:endParaRPr lang="ru-RU"/>
        </a:p>
      </dgm:t>
    </dgm:pt>
    <dgm:pt modelId="{DACC82B7-D797-4D4F-A422-42C3B56EB974}" type="pres">
      <dgm:prSet presAssocID="{22A6CE2C-E2F9-4583-B926-5D1034135F23}" presName="accent_2" presStyleCnt="0"/>
      <dgm:spPr/>
    </dgm:pt>
    <dgm:pt modelId="{8B79BD6B-773A-4A47-818B-1380B4E6F363}" type="pres">
      <dgm:prSet presAssocID="{22A6CE2C-E2F9-4583-B926-5D1034135F23}" presName="accentRepeatNode" presStyleLbl="solidFgAcc1" presStyleIdx="1" presStyleCnt="2"/>
      <dgm:spPr/>
    </dgm:pt>
  </dgm:ptLst>
  <dgm:cxnLst>
    <dgm:cxn modelId="{B8EC0CD2-B87D-4AE4-8296-61932213C91E}" srcId="{E47342B7-A702-4C6B-ADA2-462195FA62ED}" destId="{22A6CE2C-E2F9-4583-B926-5D1034135F23}" srcOrd="1" destOrd="0" parTransId="{27FC2921-F6D3-4BAC-A8E6-8416A7741636}" sibTransId="{C6E6D7F1-7A39-43AC-AD7F-A9B02BA8CD7F}"/>
    <dgm:cxn modelId="{FBFA1236-2CDC-4E4F-9FAD-A2D948E0CC27}" type="presOf" srcId="{4B9E4FED-9461-4320-8B38-04C0AA36BDFC}" destId="{30B18CBD-E7D5-4716-916A-0A286FC928BA}" srcOrd="0" destOrd="0" presId="urn:microsoft.com/office/officeart/2008/layout/VerticalCurvedList"/>
    <dgm:cxn modelId="{E0443904-CB08-4AC6-B319-C418189556D3}" srcId="{E47342B7-A702-4C6B-ADA2-462195FA62ED}" destId="{C2092BD2-FE48-46E9-81F7-5232C49E28E7}" srcOrd="0" destOrd="0" parTransId="{887188DA-A238-4918-8FA5-4CC00389762A}" sibTransId="{4B9E4FED-9461-4320-8B38-04C0AA36BDFC}"/>
    <dgm:cxn modelId="{AA116430-D7BE-4955-97AA-36700D5B4E0C}" type="presOf" srcId="{E47342B7-A702-4C6B-ADA2-462195FA62ED}" destId="{26FAA422-214B-4502-9063-CED6AD613E43}" srcOrd="0" destOrd="0" presId="urn:microsoft.com/office/officeart/2008/layout/VerticalCurvedList"/>
    <dgm:cxn modelId="{30BEA617-F5FE-4024-A4AD-038BF13C055F}" type="presOf" srcId="{22A6CE2C-E2F9-4583-B926-5D1034135F23}" destId="{2825792A-FD19-4832-BD43-B06A0832AB08}" srcOrd="0" destOrd="0" presId="urn:microsoft.com/office/officeart/2008/layout/VerticalCurvedList"/>
    <dgm:cxn modelId="{F8125BD9-380B-4501-B8C3-9AD9ABEC2B12}" type="presOf" srcId="{C2092BD2-FE48-46E9-81F7-5232C49E28E7}" destId="{284423C2-DF44-448A-8E38-3D59DEF65056}" srcOrd="0" destOrd="0" presId="urn:microsoft.com/office/officeart/2008/layout/VerticalCurvedList"/>
    <dgm:cxn modelId="{E33D9F6A-9485-4522-985D-389C076D9D37}" type="presParOf" srcId="{26FAA422-214B-4502-9063-CED6AD613E43}" destId="{AF07983E-DAA9-474E-8064-817096E35120}" srcOrd="0" destOrd="0" presId="urn:microsoft.com/office/officeart/2008/layout/VerticalCurvedList"/>
    <dgm:cxn modelId="{FDAFB663-57DD-4814-8B22-A299C3545987}" type="presParOf" srcId="{AF07983E-DAA9-474E-8064-817096E35120}" destId="{8320EF8C-6CE2-4CF4-8EB1-69187898BD9D}" srcOrd="0" destOrd="0" presId="urn:microsoft.com/office/officeart/2008/layout/VerticalCurvedList"/>
    <dgm:cxn modelId="{694B52E1-B7EA-4DAF-A333-D9F3E5EB4508}" type="presParOf" srcId="{8320EF8C-6CE2-4CF4-8EB1-69187898BD9D}" destId="{900DE69B-CA1C-40A0-BCEA-3B4C9CA44D93}" srcOrd="0" destOrd="0" presId="urn:microsoft.com/office/officeart/2008/layout/VerticalCurvedList"/>
    <dgm:cxn modelId="{3DB1E4C0-4598-4920-96A3-1BE238E03DAB}" type="presParOf" srcId="{8320EF8C-6CE2-4CF4-8EB1-69187898BD9D}" destId="{30B18CBD-E7D5-4716-916A-0A286FC928BA}" srcOrd="1" destOrd="0" presId="urn:microsoft.com/office/officeart/2008/layout/VerticalCurvedList"/>
    <dgm:cxn modelId="{256B2F7F-3EEC-483E-BF5C-E1245828EBD0}" type="presParOf" srcId="{8320EF8C-6CE2-4CF4-8EB1-69187898BD9D}" destId="{72944B45-5788-44FE-9CF9-BC331B793084}" srcOrd="2" destOrd="0" presId="urn:microsoft.com/office/officeart/2008/layout/VerticalCurvedList"/>
    <dgm:cxn modelId="{36E47B24-C35A-4D7D-9991-025EAF02D752}" type="presParOf" srcId="{8320EF8C-6CE2-4CF4-8EB1-69187898BD9D}" destId="{01C12089-5CDE-4F76-8944-EAEE15E3FF70}" srcOrd="3" destOrd="0" presId="urn:microsoft.com/office/officeart/2008/layout/VerticalCurvedList"/>
    <dgm:cxn modelId="{D2059D80-2FF9-48C4-AECD-33992E3D3223}" type="presParOf" srcId="{AF07983E-DAA9-474E-8064-817096E35120}" destId="{284423C2-DF44-448A-8E38-3D59DEF65056}" srcOrd="1" destOrd="0" presId="urn:microsoft.com/office/officeart/2008/layout/VerticalCurvedList"/>
    <dgm:cxn modelId="{BFCD1725-368F-4B4A-BD89-1662E37BAD6E}" type="presParOf" srcId="{AF07983E-DAA9-474E-8064-817096E35120}" destId="{8AE7EEB4-8606-45B7-BDA7-E6F5855B0D55}" srcOrd="2" destOrd="0" presId="urn:microsoft.com/office/officeart/2008/layout/VerticalCurvedList"/>
    <dgm:cxn modelId="{93268355-D40F-4C7A-BDFF-E8B5F1F5A08C}" type="presParOf" srcId="{8AE7EEB4-8606-45B7-BDA7-E6F5855B0D55}" destId="{ADC72D97-FB8F-443B-B24B-4D742175AEFC}" srcOrd="0" destOrd="0" presId="urn:microsoft.com/office/officeart/2008/layout/VerticalCurvedList"/>
    <dgm:cxn modelId="{65534221-3B8D-424D-A420-69EBCFCAB775}" type="presParOf" srcId="{AF07983E-DAA9-474E-8064-817096E35120}" destId="{2825792A-FD19-4832-BD43-B06A0832AB08}" srcOrd="3" destOrd="0" presId="urn:microsoft.com/office/officeart/2008/layout/VerticalCurvedList"/>
    <dgm:cxn modelId="{995F1E54-40B4-4C6E-96C6-82451BCBAC8B}" type="presParOf" srcId="{AF07983E-DAA9-474E-8064-817096E35120}" destId="{DACC82B7-D797-4D4F-A422-42C3B56EB974}" srcOrd="4" destOrd="0" presId="urn:microsoft.com/office/officeart/2008/layout/VerticalCurvedList"/>
    <dgm:cxn modelId="{CA0EEFFB-BB6A-49A3-9560-81C89BB5A74C}" type="presParOf" srcId="{DACC82B7-D797-4D4F-A422-42C3B56EB974}" destId="{8B79BD6B-773A-4A47-818B-1380B4E6F363}" srcOrd="0" destOrd="0" presId="urn:microsoft.com/office/officeart/2008/layout/VerticalCurved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95FC761-63D8-40D7-B0CF-5AEB0474E58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BBD51686-946A-4119-A001-E634A5A5CE7B}">
      <dgm:prSet phldrT="[Текст]" custT="1"/>
      <dgm:spPr/>
      <dgm:t>
        <a:bodyPr/>
        <a:lstStyle/>
        <a:p>
          <a:r>
            <a:rPr lang="uz-Cyrl-UZ" sz="2000" smtClean="0">
              <a:latin typeface="Times New Roman" panose="02020603050405020304" pitchFamily="18" charset="0"/>
              <a:cs typeface="Times New Roman" panose="02020603050405020304" pitchFamily="18" charset="0"/>
            </a:rPr>
            <a:t>Бизнес-режани амалга ошириш учун пул маблаглари киритишни амалга ошириш турли вакт мобайнида пул маблаглари окими билан боглик булган молиявий-иктисодий хисоб-китобларни амалга оширишни талаб килади. </a:t>
          </a:r>
          <a:endParaRPr lang="ru-RU" sz="2000">
            <a:solidFill>
              <a:schemeClr val="bg1"/>
            </a:solidFill>
            <a:effectLst/>
            <a:latin typeface="Times New Roman" panose="02020603050405020304" pitchFamily="18" charset="0"/>
            <a:cs typeface="Times New Roman" panose="02020603050405020304" pitchFamily="18" charset="0"/>
          </a:endParaRPr>
        </a:p>
      </dgm:t>
    </dgm:pt>
    <dgm:pt modelId="{1D45E138-A873-4F0D-ADDE-A5F62E9800A8}" type="parTrans" cxnId="{988EE80F-0423-4468-9EB3-07C08EDF8CCC}">
      <dgm:prSet/>
      <dgm:spPr/>
      <dgm:t>
        <a:bodyPr/>
        <a:lstStyle/>
        <a:p>
          <a:endParaRPr lang="ru-RU"/>
        </a:p>
      </dgm:t>
    </dgm:pt>
    <dgm:pt modelId="{0C77716E-0B38-4C14-B61A-BB71118AB050}" type="sibTrans" cxnId="{988EE80F-0423-4468-9EB3-07C08EDF8CCC}">
      <dgm:prSet/>
      <dgm:spPr/>
      <dgm:t>
        <a:bodyPr/>
        <a:lstStyle/>
        <a:p>
          <a:endParaRPr lang="ru-RU"/>
        </a:p>
      </dgm:t>
    </dgm:pt>
    <dgm:pt modelId="{90E149D3-35FF-44D0-A3A5-BF34E82996CC}">
      <dgm:prSet phldrT="[Текст]" custT="1"/>
      <dgm:spPr/>
      <dgm:t>
        <a:bodyPr/>
        <a:lstStyle/>
        <a:p>
          <a:r>
            <a:rPr lang="uz-Cyrl-UZ" sz="2000" smtClean="0">
              <a:latin typeface="Times New Roman" panose="02020603050405020304" pitchFamily="18" charset="0"/>
              <a:cs typeface="Times New Roman" panose="02020603050405020304" pitchFamily="18" charset="0"/>
            </a:rPr>
            <a:t>Инвестиция киритиш ва пул маблагларини кайтиб олиш пайтидаги пул кийматини таккослашда иккита асосий тушунча - пулнинг хозирги киймати ва келажакдаги кийматидан фойдаланиш кабул килинган</a:t>
          </a:r>
          <a:r>
            <a:rPr lang="en-US" sz="2000" smtClean="0">
              <a:latin typeface="Times New Roman" panose="02020603050405020304" pitchFamily="18" charset="0"/>
              <a:cs typeface="Times New Roman" panose="02020603050405020304" pitchFamily="18" charset="0"/>
            </a:rPr>
            <a:t> </a:t>
          </a:r>
          <a:r>
            <a:rPr lang="uz-Cyrl-UZ" sz="2000" smtClean="0">
              <a:latin typeface="Times New Roman" panose="02020603050405020304" pitchFamily="18" charset="0"/>
              <a:cs typeface="Times New Roman" panose="02020603050405020304" pitchFamily="18" charset="0"/>
            </a:rPr>
            <a:t>бўлиши керак</a:t>
          </a:r>
          <a:endParaRPr lang="ru-RU" sz="2000">
            <a:solidFill>
              <a:schemeClr val="bg1"/>
            </a:solidFill>
            <a:latin typeface="Times New Roman" panose="02020603050405020304" pitchFamily="18" charset="0"/>
            <a:cs typeface="Times New Roman" panose="02020603050405020304" pitchFamily="18" charset="0"/>
          </a:endParaRPr>
        </a:p>
      </dgm:t>
    </dgm:pt>
    <dgm:pt modelId="{B6150C86-D3C2-4403-8154-BD0256C858C6}" type="parTrans" cxnId="{EC7EDD7F-BD07-490F-9BED-1D48953F5FB4}">
      <dgm:prSet/>
      <dgm:spPr/>
      <dgm:t>
        <a:bodyPr/>
        <a:lstStyle/>
        <a:p>
          <a:endParaRPr lang="ru-RU"/>
        </a:p>
      </dgm:t>
    </dgm:pt>
    <dgm:pt modelId="{0BB30AE7-91B9-4520-A310-CA3486569C5D}" type="sibTrans" cxnId="{EC7EDD7F-BD07-490F-9BED-1D48953F5FB4}">
      <dgm:prSet/>
      <dgm:spPr/>
      <dgm:t>
        <a:bodyPr/>
        <a:lstStyle/>
        <a:p>
          <a:endParaRPr lang="ru-RU"/>
        </a:p>
      </dgm:t>
    </dgm:pt>
    <dgm:pt modelId="{093CB9BB-0B77-4851-B4DC-85A3C459677E}">
      <dgm:prSet phldrT="[Текст]" custT="1"/>
      <dgm:spPr/>
      <dgm:t>
        <a:bodyPr/>
        <a:lstStyle/>
        <a:p>
          <a:pPr algn="just"/>
          <a:r>
            <a:rPr lang="uz-Cyrl-UZ" sz="2000" smtClean="0">
              <a:latin typeface="Times New Roman" panose="02020603050405020304" pitchFamily="18" charset="0"/>
              <a:cs typeface="Times New Roman" panose="02020603050405020304" pitchFamily="18" charset="0"/>
            </a:rPr>
            <a:t>Пул маблагларини инвестициялаш билан боглик молиявий-иктисодий хисоб- китобларни амалга оширишда кийматнинг усиш ва дисконтлашув жараёнлари оддий хамда мураккаб фоизлар буйича амалга оширилиши мумкин. Оддий фоизлар одатда киска муддатли инвестицияларда, мураккаб фоизлар эса узок муддатли инвестицияларда кулланади.</a:t>
          </a:r>
          <a:endParaRPr lang="ru-RU" sz="2000">
            <a:solidFill>
              <a:schemeClr val="bg1"/>
            </a:solidFill>
            <a:latin typeface="Times New Roman" panose="02020603050405020304" pitchFamily="18" charset="0"/>
            <a:cs typeface="Times New Roman" panose="02020603050405020304" pitchFamily="18" charset="0"/>
          </a:endParaRPr>
        </a:p>
      </dgm:t>
    </dgm:pt>
    <dgm:pt modelId="{4B8D8A87-9081-474C-B8B0-95E13251F898}" type="parTrans" cxnId="{AFD0E23A-1573-44AE-B793-C7F2004FF8BE}">
      <dgm:prSet/>
      <dgm:spPr/>
      <dgm:t>
        <a:bodyPr/>
        <a:lstStyle/>
        <a:p>
          <a:endParaRPr lang="ru-RU"/>
        </a:p>
      </dgm:t>
    </dgm:pt>
    <dgm:pt modelId="{26985D7E-FF38-4A7E-99ED-B425330A4229}" type="sibTrans" cxnId="{AFD0E23A-1573-44AE-B793-C7F2004FF8BE}">
      <dgm:prSet/>
      <dgm:spPr/>
      <dgm:t>
        <a:bodyPr/>
        <a:lstStyle/>
        <a:p>
          <a:endParaRPr lang="ru-RU"/>
        </a:p>
      </dgm:t>
    </dgm:pt>
    <dgm:pt modelId="{BF068738-5156-49F0-A740-0A4475448D48}" type="pres">
      <dgm:prSet presAssocID="{695FC761-63D8-40D7-B0CF-5AEB0474E581}" presName="Name0" presStyleCnt="0">
        <dgm:presLayoutVars>
          <dgm:chMax val="7"/>
          <dgm:chPref val="7"/>
          <dgm:dir/>
        </dgm:presLayoutVars>
      </dgm:prSet>
      <dgm:spPr/>
      <dgm:t>
        <a:bodyPr/>
        <a:lstStyle/>
        <a:p>
          <a:endParaRPr lang="ru-RU"/>
        </a:p>
      </dgm:t>
    </dgm:pt>
    <dgm:pt modelId="{82A41EF9-B36D-4C97-B86D-B16FBC916018}" type="pres">
      <dgm:prSet presAssocID="{695FC761-63D8-40D7-B0CF-5AEB0474E581}" presName="Name1" presStyleCnt="0"/>
      <dgm:spPr/>
    </dgm:pt>
    <dgm:pt modelId="{9EB69864-955A-4903-8E9D-90F9ABCA7923}" type="pres">
      <dgm:prSet presAssocID="{695FC761-63D8-40D7-B0CF-5AEB0474E581}" presName="cycle" presStyleCnt="0"/>
      <dgm:spPr/>
    </dgm:pt>
    <dgm:pt modelId="{BF679678-88F5-4ECC-A164-70C17DDC0777}" type="pres">
      <dgm:prSet presAssocID="{695FC761-63D8-40D7-B0CF-5AEB0474E581}" presName="srcNode" presStyleLbl="node1" presStyleIdx="0" presStyleCnt="3"/>
      <dgm:spPr/>
    </dgm:pt>
    <dgm:pt modelId="{AF0E2A97-D02A-4332-AEB8-AD99122808B5}" type="pres">
      <dgm:prSet presAssocID="{695FC761-63D8-40D7-B0CF-5AEB0474E581}" presName="conn" presStyleLbl="parChTrans1D2" presStyleIdx="0" presStyleCnt="1"/>
      <dgm:spPr/>
      <dgm:t>
        <a:bodyPr/>
        <a:lstStyle/>
        <a:p>
          <a:endParaRPr lang="ru-RU"/>
        </a:p>
      </dgm:t>
    </dgm:pt>
    <dgm:pt modelId="{03DDD8A4-20B5-40C2-A447-4145A2FA3D1B}" type="pres">
      <dgm:prSet presAssocID="{695FC761-63D8-40D7-B0CF-5AEB0474E581}" presName="extraNode" presStyleLbl="node1" presStyleIdx="0" presStyleCnt="3"/>
      <dgm:spPr/>
    </dgm:pt>
    <dgm:pt modelId="{87C76116-DA8B-47EA-BA74-40F145261E83}" type="pres">
      <dgm:prSet presAssocID="{695FC761-63D8-40D7-B0CF-5AEB0474E581}" presName="dstNode" presStyleLbl="node1" presStyleIdx="0" presStyleCnt="3"/>
      <dgm:spPr/>
    </dgm:pt>
    <dgm:pt modelId="{D37FA9F6-7C08-4D9D-9D96-045AEE89049F}" type="pres">
      <dgm:prSet presAssocID="{BBD51686-946A-4119-A001-E634A5A5CE7B}" presName="text_1" presStyleLbl="node1" presStyleIdx="0" presStyleCnt="3">
        <dgm:presLayoutVars>
          <dgm:bulletEnabled val="1"/>
        </dgm:presLayoutVars>
      </dgm:prSet>
      <dgm:spPr/>
      <dgm:t>
        <a:bodyPr/>
        <a:lstStyle/>
        <a:p>
          <a:endParaRPr lang="ru-RU"/>
        </a:p>
      </dgm:t>
    </dgm:pt>
    <dgm:pt modelId="{82CAED41-6814-47CB-A08A-A0F739841DA2}" type="pres">
      <dgm:prSet presAssocID="{BBD51686-946A-4119-A001-E634A5A5CE7B}" presName="accent_1" presStyleCnt="0"/>
      <dgm:spPr/>
    </dgm:pt>
    <dgm:pt modelId="{9857B66D-8E6D-448A-94DC-541B83098BA1}" type="pres">
      <dgm:prSet presAssocID="{BBD51686-946A-4119-A001-E634A5A5CE7B}" presName="accentRepeatNode" presStyleLbl="solidFgAcc1" presStyleIdx="0" presStyleCnt="3" custLinFactNeighborX="0"/>
      <dgm:spPr/>
    </dgm:pt>
    <dgm:pt modelId="{2108BC62-DA36-4613-9B19-682062BF74BD}" type="pres">
      <dgm:prSet presAssocID="{90E149D3-35FF-44D0-A3A5-BF34E82996CC}" presName="text_2" presStyleLbl="node1" presStyleIdx="1" presStyleCnt="3">
        <dgm:presLayoutVars>
          <dgm:bulletEnabled val="1"/>
        </dgm:presLayoutVars>
      </dgm:prSet>
      <dgm:spPr/>
      <dgm:t>
        <a:bodyPr/>
        <a:lstStyle/>
        <a:p>
          <a:endParaRPr lang="ru-RU"/>
        </a:p>
      </dgm:t>
    </dgm:pt>
    <dgm:pt modelId="{05634D7A-23FB-48DA-B224-18987C8E4ED2}" type="pres">
      <dgm:prSet presAssocID="{90E149D3-35FF-44D0-A3A5-BF34E82996CC}" presName="accent_2" presStyleCnt="0"/>
      <dgm:spPr/>
    </dgm:pt>
    <dgm:pt modelId="{4EF2450E-8895-42C0-88C6-D8141BA84C68}" type="pres">
      <dgm:prSet presAssocID="{90E149D3-35FF-44D0-A3A5-BF34E82996CC}" presName="accentRepeatNode" presStyleLbl="solidFgAcc1" presStyleIdx="1" presStyleCnt="3"/>
      <dgm:spPr/>
    </dgm:pt>
    <dgm:pt modelId="{3B19E9D1-ABE5-4401-8690-2B1F72D82D51}" type="pres">
      <dgm:prSet presAssocID="{093CB9BB-0B77-4851-B4DC-85A3C459677E}" presName="text_3" presStyleLbl="node1" presStyleIdx="2" presStyleCnt="3" custScaleY="131347">
        <dgm:presLayoutVars>
          <dgm:bulletEnabled val="1"/>
        </dgm:presLayoutVars>
      </dgm:prSet>
      <dgm:spPr/>
      <dgm:t>
        <a:bodyPr/>
        <a:lstStyle/>
        <a:p>
          <a:endParaRPr lang="ru-RU"/>
        </a:p>
      </dgm:t>
    </dgm:pt>
    <dgm:pt modelId="{4A54E42F-2047-4304-8B23-87B1C6565761}" type="pres">
      <dgm:prSet presAssocID="{093CB9BB-0B77-4851-B4DC-85A3C459677E}" presName="accent_3" presStyleCnt="0"/>
      <dgm:spPr/>
    </dgm:pt>
    <dgm:pt modelId="{FE7AA761-2625-4064-AF6F-165E22ED6822}" type="pres">
      <dgm:prSet presAssocID="{093CB9BB-0B77-4851-B4DC-85A3C459677E}" presName="accentRepeatNode" presStyleLbl="solidFgAcc1" presStyleIdx="2" presStyleCnt="3"/>
      <dgm:spPr/>
    </dgm:pt>
  </dgm:ptLst>
  <dgm:cxnLst>
    <dgm:cxn modelId="{7227261C-FD37-434E-A514-514FF94F67DD}" type="presOf" srcId="{BBD51686-946A-4119-A001-E634A5A5CE7B}" destId="{D37FA9F6-7C08-4D9D-9D96-045AEE89049F}" srcOrd="0" destOrd="0" presId="urn:microsoft.com/office/officeart/2008/layout/VerticalCurvedList"/>
    <dgm:cxn modelId="{277CB30F-B436-4973-8EED-6DBE766C2B07}" type="presOf" srcId="{093CB9BB-0B77-4851-B4DC-85A3C459677E}" destId="{3B19E9D1-ABE5-4401-8690-2B1F72D82D51}" srcOrd="0" destOrd="0" presId="urn:microsoft.com/office/officeart/2008/layout/VerticalCurvedList"/>
    <dgm:cxn modelId="{EC7EDD7F-BD07-490F-9BED-1D48953F5FB4}" srcId="{695FC761-63D8-40D7-B0CF-5AEB0474E581}" destId="{90E149D3-35FF-44D0-A3A5-BF34E82996CC}" srcOrd="1" destOrd="0" parTransId="{B6150C86-D3C2-4403-8154-BD0256C858C6}" sibTransId="{0BB30AE7-91B9-4520-A310-CA3486569C5D}"/>
    <dgm:cxn modelId="{25610343-4198-4133-8400-D59A7075322B}" type="presOf" srcId="{695FC761-63D8-40D7-B0CF-5AEB0474E581}" destId="{BF068738-5156-49F0-A740-0A4475448D48}" srcOrd="0" destOrd="0" presId="urn:microsoft.com/office/officeart/2008/layout/VerticalCurvedList"/>
    <dgm:cxn modelId="{C2C39B50-D36E-44E4-8758-E6D08E49C3E9}" type="presOf" srcId="{0C77716E-0B38-4C14-B61A-BB71118AB050}" destId="{AF0E2A97-D02A-4332-AEB8-AD99122808B5}" srcOrd="0" destOrd="0" presId="urn:microsoft.com/office/officeart/2008/layout/VerticalCurvedList"/>
    <dgm:cxn modelId="{82E8C9A5-0173-417E-B6D0-A198DB7D1C66}" type="presOf" srcId="{90E149D3-35FF-44D0-A3A5-BF34E82996CC}" destId="{2108BC62-DA36-4613-9B19-682062BF74BD}" srcOrd="0" destOrd="0" presId="urn:microsoft.com/office/officeart/2008/layout/VerticalCurvedList"/>
    <dgm:cxn modelId="{AFD0E23A-1573-44AE-B793-C7F2004FF8BE}" srcId="{695FC761-63D8-40D7-B0CF-5AEB0474E581}" destId="{093CB9BB-0B77-4851-B4DC-85A3C459677E}" srcOrd="2" destOrd="0" parTransId="{4B8D8A87-9081-474C-B8B0-95E13251F898}" sibTransId="{26985D7E-FF38-4A7E-99ED-B425330A4229}"/>
    <dgm:cxn modelId="{988EE80F-0423-4468-9EB3-07C08EDF8CCC}" srcId="{695FC761-63D8-40D7-B0CF-5AEB0474E581}" destId="{BBD51686-946A-4119-A001-E634A5A5CE7B}" srcOrd="0" destOrd="0" parTransId="{1D45E138-A873-4F0D-ADDE-A5F62E9800A8}" sibTransId="{0C77716E-0B38-4C14-B61A-BB71118AB050}"/>
    <dgm:cxn modelId="{4FD143D9-878C-4714-A8B0-0D69D50FE365}" type="presParOf" srcId="{BF068738-5156-49F0-A740-0A4475448D48}" destId="{82A41EF9-B36D-4C97-B86D-B16FBC916018}" srcOrd="0" destOrd="0" presId="urn:microsoft.com/office/officeart/2008/layout/VerticalCurvedList"/>
    <dgm:cxn modelId="{DB202F6A-CF38-4DEB-AB40-6B2509FDEE23}" type="presParOf" srcId="{82A41EF9-B36D-4C97-B86D-B16FBC916018}" destId="{9EB69864-955A-4903-8E9D-90F9ABCA7923}" srcOrd="0" destOrd="0" presId="urn:microsoft.com/office/officeart/2008/layout/VerticalCurvedList"/>
    <dgm:cxn modelId="{66641575-CC1F-43B7-AE01-92C7DAA827DD}" type="presParOf" srcId="{9EB69864-955A-4903-8E9D-90F9ABCA7923}" destId="{BF679678-88F5-4ECC-A164-70C17DDC0777}" srcOrd="0" destOrd="0" presId="urn:microsoft.com/office/officeart/2008/layout/VerticalCurvedList"/>
    <dgm:cxn modelId="{A630F9E6-4B7F-4568-82ED-A6C6E07D3D36}" type="presParOf" srcId="{9EB69864-955A-4903-8E9D-90F9ABCA7923}" destId="{AF0E2A97-D02A-4332-AEB8-AD99122808B5}" srcOrd="1" destOrd="0" presId="urn:microsoft.com/office/officeart/2008/layout/VerticalCurvedList"/>
    <dgm:cxn modelId="{5A875564-CBDA-481F-AE3C-CE967BB546DA}" type="presParOf" srcId="{9EB69864-955A-4903-8E9D-90F9ABCA7923}" destId="{03DDD8A4-20B5-40C2-A447-4145A2FA3D1B}" srcOrd="2" destOrd="0" presId="urn:microsoft.com/office/officeart/2008/layout/VerticalCurvedList"/>
    <dgm:cxn modelId="{A0EBC88D-FD3A-4C81-BA4B-EF88A134A5F2}" type="presParOf" srcId="{9EB69864-955A-4903-8E9D-90F9ABCA7923}" destId="{87C76116-DA8B-47EA-BA74-40F145261E83}" srcOrd="3" destOrd="0" presId="urn:microsoft.com/office/officeart/2008/layout/VerticalCurvedList"/>
    <dgm:cxn modelId="{79F6097B-6716-4788-A6A3-1446262F8407}" type="presParOf" srcId="{82A41EF9-B36D-4C97-B86D-B16FBC916018}" destId="{D37FA9F6-7C08-4D9D-9D96-045AEE89049F}" srcOrd="1" destOrd="0" presId="urn:microsoft.com/office/officeart/2008/layout/VerticalCurvedList"/>
    <dgm:cxn modelId="{F153C546-6E97-4C09-8BA9-7D824678238E}" type="presParOf" srcId="{82A41EF9-B36D-4C97-B86D-B16FBC916018}" destId="{82CAED41-6814-47CB-A08A-A0F739841DA2}" srcOrd="2" destOrd="0" presId="urn:microsoft.com/office/officeart/2008/layout/VerticalCurvedList"/>
    <dgm:cxn modelId="{A69CAF6F-BEDD-43A3-86C8-03330930FE14}" type="presParOf" srcId="{82CAED41-6814-47CB-A08A-A0F739841DA2}" destId="{9857B66D-8E6D-448A-94DC-541B83098BA1}" srcOrd="0" destOrd="0" presId="urn:microsoft.com/office/officeart/2008/layout/VerticalCurvedList"/>
    <dgm:cxn modelId="{C85490B6-120A-48E9-8EEA-5D1B3029D64F}" type="presParOf" srcId="{82A41EF9-B36D-4C97-B86D-B16FBC916018}" destId="{2108BC62-DA36-4613-9B19-682062BF74BD}" srcOrd="3" destOrd="0" presId="urn:microsoft.com/office/officeart/2008/layout/VerticalCurvedList"/>
    <dgm:cxn modelId="{9C985D36-0606-4B2F-8C82-3890B8B080BC}" type="presParOf" srcId="{82A41EF9-B36D-4C97-B86D-B16FBC916018}" destId="{05634D7A-23FB-48DA-B224-18987C8E4ED2}" srcOrd="4" destOrd="0" presId="urn:microsoft.com/office/officeart/2008/layout/VerticalCurvedList"/>
    <dgm:cxn modelId="{6F8024F3-61CD-4749-8B5A-002E7F8398D8}" type="presParOf" srcId="{05634D7A-23FB-48DA-B224-18987C8E4ED2}" destId="{4EF2450E-8895-42C0-88C6-D8141BA84C68}" srcOrd="0" destOrd="0" presId="urn:microsoft.com/office/officeart/2008/layout/VerticalCurvedList"/>
    <dgm:cxn modelId="{614F6B5C-C86C-4C69-926F-382F611D7F3A}" type="presParOf" srcId="{82A41EF9-B36D-4C97-B86D-B16FBC916018}" destId="{3B19E9D1-ABE5-4401-8690-2B1F72D82D51}" srcOrd="5" destOrd="0" presId="urn:microsoft.com/office/officeart/2008/layout/VerticalCurvedList"/>
    <dgm:cxn modelId="{0AF5B033-85E8-4319-AD5E-CFF86AEBFF58}" type="presParOf" srcId="{82A41EF9-B36D-4C97-B86D-B16FBC916018}" destId="{4A54E42F-2047-4304-8B23-87B1C6565761}" srcOrd="6" destOrd="0" presId="urn:microsoft.com/office/officeart/2008/layout/VerticalCurvedList"/>
    <dgm:cxn modelId="{4576990E-E3E7-49E7-9205-79873629ED63}" type="presParOf" srcId="{4A54E42F-2047-4304-8B23-87B1C6565761}" destId="{FE7AA761-2625-4064-AF6F-165E22ED6822}" srcOrd="0" destOrd="0" presId="urn:microsoft.com/office/officeart/2008/layout/VerticalCurved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95FC761-63D8-40D7-B0CF-5AEB0474E58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BBD51686-946A-4119-A001-E634A5A5CE7B}">
      <dgm:prSet phldrT="[Текст]" custT="1"/>
      <dgm:spPr/>
      <dgm:t>
        <a:bodyPr/>
        <a:lstStyle/>
        <a:p>
          <a:r>
            <a:rPr lang="ru-RU" sz="2000" smtClean="0">
              <a:latin typeface="Times New Roman" panose="02020603050405020304" pitchFamily="18" charset="0"/>
              <a:cs typeface="Times New Roman" panose="02020603050405020304" pitchFamily="18" charset="0"/>
            </a:rPr>
            <a:t>Мураккаб фоиз деб, инвестициялаш натижасида хар бир давр буйича хисобланган фоиз суммаси хар сафар туланмасдан, асосий куйилма микдорига кушиб борилган хамда кейинги тулов пайтида узи хам фойда келтирган холларда шаклланувчи даромад суммасига айтилади.</a:t>
          </a:r>
          <a:endParaRPr lang="ru-RU" sz="2000">
            <a:solidFill>
              <a:schemeClr val="bg1"/>
            </a:solidFill>
            <a:effectLst/>
            <a:latin typeface="Times New Roman" panose="02020603050405020304" pitchFamily="18" charset="0"/>
            <a:cs typeface="Times New Roman" panose="02020603050405020304" pitchFamily="18" charset="0"/>
          </a:endParaRPr>
        </a:p>
      </dgm:t>
    </dgm:pt>
    <dgm:pt modelId="{1D45E138-A873-4F0D-ADDE-A5F62E9800A8}" type="parTrans" cxnId="{988EE80F-0423-4468-9EB3-07C08EDF8CCC}">
      <dgm:prSet/>
      <dgm:spPr/>
      <dgm:t>
        <a:bodyPr/>
        <a:lstStyle/>
        <a:p>
          <a:endParaRPr lang="ru-RU"/>
        </a:p>
      </dgm:t>
    </dgm:pt>
    <dgm:pt modelId="{0C77716E-0B38-4C14-B61A-BB71118AB050}" type="sibTrans" cxnId="{988EE80F-0423-4468-9EB3-07C08EDF8CCC}">
      <dgm:prSet/>
      <dgm:spPr/>
      <dgm:t>
        <a:bodyPr/>
        <a:lstStyle/>
        <a:p>
          <a:endParaRPr lang="ru-RU"/>
        </a:p>
      </dgm:t>
    </dgm:pt>
    <dgm:pt modelId="{BF068738-5156-49F0-A740-0A4475448D48}" type="pres">
      <dgm:prSet presAssocID="{695FC761-63D8-40D7-B0CF-5AEB0474E581}" presName="Name0" presStyleCnt="0">
        <dgm:presLayoutVars>
          <dgm:chMax val="7"/>
          <dgm:chPref val="7"/>
          <dgm:dir/>
        </dgm:presLayoutVars>
      </dgm:prSet>
      <dgm:spPr/>
      <dgm:t>
        <a:bodyPr/>
        <a:lstStyle/>
        <a:p>
          <a:endParaRPr lang="ru-RU"/>
        </a:p>
      </dgm:t>
    </dgm:pt>
    <dgm:pt modelId="{82A41EF9-B36D-4C97-B86D-B16FBC916018}" type="pres">
      <dgm:prSet presAssocID="{695FC761-63D8-40D7-B0CF-5AEB0474E581}" presName="Name1" presStyleCnt="0"/>
      <dgm:spPr/>
    </dgm:pt>
    <dgm:pt modelId="{9EB69864-955A-4903-8E9D-90F9ABCA7923}" type="pres">
      <dgm:prSet presAssocID="{695FC761-63D8-40D7-B0CF-5AEB0474E581}" presName="cycle" presStyleCnt="0"/>
      <dgm:spPr/>
    </dgm:pt>
    <dgm:pt modelId="{BF679678-88F5-4ECC-A164-70C17DDC0777}" type="pres">
      <dgm:prSet presAssocID="{695FC761-63D8-40D7-B0CF-5AEB0474E581}" presName="srcNode" presStyleLbl="node1" presStyleIdx="0" presStyleCnt="1"/>
      <dgm:spPr/>
    </dgm:pt>
    <dgm:pt modelId="{AF0E2A97-D02A-4332-AEB8-AD99122808B5}" type="pres">
      <dgm:prSet presAssocID="{695FC761-63D8-40D7-B0CF-5AEB0474E581}" presName="conn" presStyleLbl="parChTrans1D2" presStyleIdx="0" presStyleCnt="1"/>
      <dgm:spPr/>
      <dgm:t>
        <a:bodyPr/>
        <a:lstStyle/>
        <a:p>
          <a:endParaRPr lang="ru-RU"/>
        </a:p>
      </dgm:t>
    </dgm:pt>
    <dgm:pt modelId="{03DDD8A4-20B5-40C2-A447-4145A2FA3D1B}" type="pres">
      <dgm:prSet presAssocID="{695FC761-63D8-40D7-B0CF-5AEB0474E581}" presName="extraNode" presStyleLbl="node1" presStyleIdx="0" presStyleCnt="1"/>
      <dgm:spPr/>
    </dgm:pt>
    <dgm:pt modelId="{87C76116-DA8B-47EA-BA74-40F145261E83}" type="pres">
      <dgm:prSet presAssocID="{695FC761-63D8-40D7-B0CF-5AEB0474E581}" presName="dstNode" presStyleLbl="node1" presStyleIdx="0" presStyleCnt="1"/>
      <dgm:spPr/>
    </dgm:pt>
    <dgm:pt modelId="{D37FA9F6-7C08-4D9D-9D96-045AEE89049F}" type="pres">
      <dgm:prSet presAssocID="{BBD51686-946A-4119-A001-E634A5A5CE7B}" presName="text_1" presStyleLbl="node1" presStyleIdx="0" presStyleCnt="1">
        <dgm:presLayoutVars>
          <dgm:bulletEnabled val="1"/>
        </dgm:presLayoutVars>
      </dgm:prSet>
      <dgm:spPr/>
      <dgm:t>
        <a:bodyPr/>
        <a:lstStyle/>
        <a:p>
          <a:endParaRPr lang="ru-RU"/>
        </a:p>
      </dgm:t>
    </dgm:pt>
    <dgm:pt modelId="{82CAED41-6814-47CB-A08A-A0F739841DA2}" type="pres">
      <dgm:prSet presAssocID="{BBD51686-946A-4119-A001-E634A5A5CE7B}" presName="accent_1" presStyleCnt="0"/>
      <dgm:spPr/>
    </dgm:pt>
    <dgm:pt modelId="{9857B66D-8E6D-448A-94DC-541B83098BA1}" type="pres">
      <dgm:prSet presAssocID="{BBD51686-946A-4119-A001-E634A5A5CE7B}" presName="accentRepeatNode" presStyleLbl="solidFgAcc1" presStyleIdx="0" presStyleCnt="1"/>
      <dgm:spPr/>
    </dgm:pt>
  </dgm:ptLst>
  <dgm:cxnLst>
    <dgm:cxn modelId="{472F9394-52DD-4FFD-837D-525055299479}" type="presOf" srcId="{BBD51686-946A-4119-A001-E634A5A5CE7B}" destId="{D37FA9F6-7C08-4D9D-9D96-045AEE89049F}" srcOrd="0" destOrd="0" presId="urn:microsoft.com/office/officeart/2008/layout/VerticalCurvedList"/>
    <dgm:cxn modelId="{5EE589F9-19FA-467A-BA9F-A219D2DFF05E}" type="presOf" srcId="{695FC761-63D8-40D7-B0CF-5AEB0474E581}" destId="{BF068738-5156-49F0-A740-0A4475448D48}" srcOrd="0" destOrd="0" presId="urn:microsoft.com/office/officeart/2008/layout/VerticalCurvedList"/>
    <dgm:cxn modelId="{988EE80F-0423-4468-9EB3-07C08EDF8CCC}" srcId="{695FC761-63D8-40D7-B0CF-5AEB0474E581}" destId="{BBD51686-946A-4119-A001-E634A5A5CE7B}" srcOrd="0" destOrd="0" parTransId="{1D45E138-A873-4F0D-ADDE-A5F62E9800A8}" sibTransId="{0C77716E-0B38-4C14-B61A-BB71118AB050}"/>
    <dgm:cxn modelId="{21F5FE77-D924-45C1-8894-B56A4BC979A0}" type="presOf" srcId="{0C77716E-0B38-4C14-B61A-BB71118AB050}" destId="{AF0E2A97-D02A-4332-AEB8-AD99122808B5}" srcOrd="0" destOrd="0" presId="urn:microsoft.com/office/officeart/2008/layout/VerticalCurvedList"/>
    <dgm:cxn modelId="{07FE72AD-384D-4500-8532-AD4C51953BCF}" type="presParOf" srcId="{BF068738-5156-49F0-A740-0A4475448D48}" destId="{82A41EF9-B36D-4C97-B86D-B16FBC916018}" srcOrd="0" destOrd="0" presId="urn:microsoft.com/office/officeart/2008/layout/VerticalCurvedList"/>
    <dgm:cxn modelId="{538C96A0-BB1D-4A15-A2D2-69479E0D0B7A}" type="presParOf" srcId="{82A41EF9-B36D-4C97-B86D-B16FBC916018}" destId="{9EB69864-955A-4903-8E9D-90F9ABCA7923}" srcOrd="0" destOrd="0" presId="urn:microsoft.com/office/officeart/2008/layout/VerticalCurvedList"/>
    <dgm:cxn modelId="{E85AF336-BAC5-4A2D-9838-3F06460993EB}" type="presParOf" srcId="{9EB69864-955A-4903-8E9D-90F9ABCA7923}" destId="{BF679678-88F5-4ECC-A164-70C17DDC0777}" srcOrd="0" destOrd="0" presId="urn:microsoft.com/office/officeart/2008/layout/VerticalCurvedList"/>
    <dgm:cxn modelId="{69BC0768-4A5C-470D-8D89-3250617CFA86}" type="presParOf" srcId="{9EB69864-955A-4903-8E9D-90F9ABCA7923}" destId="{AF0E2A97-D02A-4332-AEB8-AD99122808B5}" srcOrd="1" destOrd="0" presId="urn:microsoft.com/office/officeart/2008/layout/VerticalCurvedList"/>
    <dgm:cxn modelId="{8E42E71C-DD56-49D7-8210-38A8FFB98B32}" type="presParOf" srcId="{9EB69864-955A-4903-8E9D-90F9ABCA7923}" destId="{03DDD8A4-20B5-40C2-A447-4145A2FA3D1B}" srcOrd="2" destOrd="0" presId="urn:microsoft.com/office/officeart/2008/layout/VerticalCurvedList"/>
    <dgm:cxn modelId="{F1CF50BA-3543-4AE5-BAEA-CA7F73DD6CA1}" type="presParOf" srcId="{9EB69864-955A-4903-8E9D-90F9ABCA7923}" destId="{87C76116-DA8B-47EA-BA74-40F145261E83}" srcOrd="3" destOrd="0" presId="urn:microsoft.com/office/officeart/2008/layout/VerticalCurvedList"/>
    <dgm:cxn modelId="{03629E85-264B-4524-A9B1-B9B5EC24359D}" type="presParOf" srcId="{82A41EF9-B36D-4C97-B86D-B16FBC916018}" destId="{D37FA9F6-7C08-4D9D-9D96-045AEE89049F}" srcOrd="1" destOrd="0" presId="urn:microsoft.com/office/officeart/2008/layout/VerticalCurvedList"/>
    <dgm:cxn modelId="{04DCB2AC-6333-41BE-87A6-00E3053BBD72}" type="presParOf" srcId="{82A41EF9-B36D-4C97-B86D-B16FBC916018}" destId="{82CAED41-6814-47CB-A08A-A0F739841DA2}" srcOrd="2" destOrd="0" presId="urn:microsoft.com/office/officeart/2008/layout/VerticalCurvedList"/>
    <dgm:cxn modelId="{0851D223-6BD5-4DBB-9CDE-CA8BD7298AB1}" type="presParOf" srcId="{82CAED41-6814-47CB-A08A-A0F739841DA2}" destId="{9857B66D-8E6D-448A-94DC-541B83098BA1}" srcOrd="0" destOrd="0" presId="urn:microsoft.com/office/officeart/2008/layout/VerticalCurved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A1ACD0-AAAD-4F6B-9785-CA0C97503131}">
      <dsp:nvSpPr>
        <dsp:cNvPr id="0" name=""/>
        <dsp:cNvSpPr/>
      </dsp:nvSpPr>
      <dsp:spPr>
        <a:xfrm rot="5400000">
          <a:off x="845686" y="1617288"/>
          <a:ext cx="1040130" cy="1184151"/>
        </a:xfrm>
        <a:prstGeom prst="bentUpArrow">
          <a:avLst>
            <a:gd name="adj1" fmla="val 32840"/>
            <a:gd name="adj2" fmla="val 25000"/>
            <a:gd name="adj3" fmla="val 3578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EFD5403-5F8D-4D6E-9AF0-DF131871FDC5}">
      <dsp:nvSpPr>
        <dsp:cNvPr id="0" name=""/>
        <dsp:cNvSpPr/>
      </dsp:nvSpPr>
      <dsp:spPr>
        <a:xfrm>
          <a:off x="2151" y="44431"/>
          <a:ext cx="6037946" cy="1640173"/>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uz-Cyrl-UZ" sz="4300" b="1" i="1" kern="1200" smtClean="0">
              <a:latin typeface="Times New Roman" panose="02020603050405020304" pitchFamily="18" charset="0"/>
              <a:cs typeface="Times New Roman" panose="02020603050405020304" pitchFamily="18" charset="0"/>
            </a:rPr>
            <a:t>Пулнинг келажакдаги қиймати</a:t>
          </a:r>
          <a:r>
            <a:rPr lang="uz-Cyrl-UZ" sz="4300" kern="1200" smtClean="0">
              <a:latin typeface="Times New Roman" panose="02020603050405020304" pitchFamily="18" charset="0"/>
              <a:cs typeface="Times New Roman" panose="02020603050405020304" pitchFamily="18" charset="0"/>
            </a:rPr>
            <a:t> </a:t>
          </a:r>
          <a:endParaRPr lang="ru-RU" sz="4300" kern="1200">
            <a:latin typeface="Times New Roman" panose="02020603050405020304" pitchFamily="18" charset="0"/>
            <a:cs typeface="Times New Roman" panose="02020603050405020304" pitchFamily="18" charset="0"/>
          </a:endParaRPr>
        </a:p>
      </dsp:txBody>
      <dsp:txXfrm>
        <a:off x="82232" y="124512"/>
        <a:ext cx="5877784" cy="1480011"/>
      </dsp:txXfrm>
    </dsp:sp>
    <dsp:sp modelId="{702E28C1-62E1-4FE0-A7D9-8639FEE559B5}">
      <dsp:nvSpPr>
        <dsp:cNvPr id="0" name=""/>
        <dsp:cNvSpPr/>
      </dsp:nvSpPr>
      <dsp:spPr>
        <a:xfrm>
          <a:off x="3896607" y="660639"/>
          <a:ext cx="1273486" cy="990600"/>
        </a:xfrm>
        <a:prstGeom prst="rect">
          <a:avLst/>
        </a:prstGeom>
        <a:noFill/>
        <a:ln>
          <a:noFill/>
        </a:ln>
        <a:effectLst/>
      </dsp:spPr>
      <dsp:style>
        <a:lnRef idx="0">
          <a:scrgbClr r="0" g="0" b="0"/>
        </a:lnRef>
        <a:fillRef idx="0">
          <a:scrgbClr r="0" g="0" b="0"/>
        </a:fillRef>
        <a:effectRef idx="0">
          <a:scrgbClr r="0" g="0" b="0"/>
        </a:effectRef>
        <a:fontRef idx="minor"/>
      </dsp:style>
    </dsp:sp>
    <dsp:sp modelId="{295E86A1-24BA-402B-9014-FFFDD4798749}">
      <dsp:nvSpPr>
        <dsp:cNvPr id="0" name=""/>
        <dsp:cNvSpPr/>
      </dsp:nvSpPr>
      <dsp:spPr>
        <a:xfrm rot="5400000">
          <a:off x="3808052" y="3057449"/>
          <a:ext cx="1040130" cy="1184151"/>
        </a:xfrm>
        <a:prstGeom prst="bentUpArrow">
          <a:avLst>
            <a:gd name="adj1" fmla="val 32840"/>
            <a:gd name="adj2" fmla="val 25000"/>
            <a:gd name="adj3" fmla="val 3578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6049C77-69C7-41A2-BFE1-FC0CE9D9B132}">
      <dsp:nvSpPr>
        <dsp:cNvPr id="0" name=""/>
        <dsp:cNvSpPr/>
      </dsp:nvSpPr>
      <dsp:spPr>
        <a:xfrm>
          <a:off x="1966364" y="1882787"/>
          <a:ext cx="5767544" cy="1225619"/>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smtClean="0">
              <a:solidFill>
                <a:schemeClr val="tx1"/>
              </a:solidFill>
              <a:latin typeface="Times New Roman" panose="02020603050405020304" pitchFamily="18" charset="0"/>
              <a:cs typeface="Times New Roman" panose="02020603050405020304" pitchFamily="18" charset="0"/>
            </a:rPr>
            <a:t>Хозирги пайтда инвестиция килинган пул маблагларининг белгиланган вакт утгандан сунг маълум бир фоиз ставкасини хисобга олган холда айланиши лозим булган микдорини ифодалайди.</a:t>
          </a:r>
          <a:endParaRPr lang="ru-RU" sz="2000" kern="1200">
            <a:solidFill>
              <a:schemeClr val="tx1"/>
            </a:solidFill>
            <a:latin typeface="Times New Roman" panose="02020603050405020304" pitchFamily="18" charset="0"/>
            <a:cs typeface="Times New Roman" panose="02020603050405020304" pitchFamily="18" charset="0"/>
          </a:endParaRPr>
        </a:p>
      </dsp:txBody>
      <dsp:txXfrm>
        <a:off x="2026205" y="1942628"/>
        <a:ext cx="5647862" cy="1105937"/>
      </dsp:txXfrm>
    </dsp:sp>
    <dsp:sp modelId="{E48CF46B-D610-42FC-8FBC-50BE17756FB8}">
      <dsp:nvSpPr>
        <dsp:cNvPr id="0" name=""/>
        <dsp:cNvSpPr/>
      </dsp:nvSpPr>
      <dsp:spPr>
        <a:xfrm>
          <a:off x="6659620" y="2037415"/>
          <a:ext cx="1273486" cy="990600"/>
        </a:xfrm>
        <a:prstGeom prst="rect">
          <a:avLst/>
        </a:prstGeom>
        <a:noFill/>
        <a:ln>
          <a:noFill/>
        </a:ln>
        <a:effectLst/>
      </dsp:spPr>
      <dsp:style>
        <a:lnRef idx="0">
          <a:scrgbClr r="0" g="0" b="0"/>
        </a:lnRef>
        <a:fillRef idx="0">
          <a:scrgbClr r="0" g="0" b="0"/>
        </a:fillRef>
        <a:effectRef idx="0">
          <a:scrgbClr r="0" g="0" b="0"/>
        </a:effectRef>
        <a:fontRef idx="minor"/>
      </dsp:style>
    </dsp:sp>
    <dsp:sp modelId="{F37FF3C7-5DE3-42DF-9642-40C773FC5C9F}">
      <dsp:nvSpPr>
        <dsp:cNvPr id="0" name=""/>
        <dsp:cNvSpPr/>
      </dsp:nvSpPr>
      <dsp:spPr>
        <a:xfrm>
          <a:off x="4829944" y="3301381"/>
          <a:ext cx="5591169" cy="1784894"/>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smtClean="0">
              <a:solidFill>
                <a:schemeClr val="tx1"/>
              </a:solidFill>
              <a:latin typeface="Times New Roman" panose="02020603050405020304" pitchFamily="18" charset="0"/>
              <a:cs typeface="Times New Roman" panose="02020603050405020304" pitchFamily="18" charset="0"/>
            </a:rPr>
            <a:t>Пулнинг келажакдаги кийматини аниклаш ушбу кийматнинг усиш жараёни билан боглик булиб, пулнинг бошлангич микдорига фоиз суммасини (фоиз туловларини) кушиб бориш йули билан боскичма-боскич катталаштиришни акс эттиради. </a:t>
          </a:r>
          <a:endParaRPr lang="ru-RU" sz="2000" kern="1200">
            <a:solidFill>
              <a:schemeClr val="tx1"/>
            </a:solidFill>
            <a:latin typeface="Times New Roman" panose="02020603050405020304" pitchFamily="18" charset="0"/>
            <a:cs typeface="Times New Roman" panose="02020603050405020304" pitchFamily="18" charset="0"/>
          </a:endParaRPr>
        </a:p>
      </dsp:txBody>
      <dsp:txXfrm>
        <a:off x="4917091" y="3388528"/>
        <a:ext cx="5416875" cy="16106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A1ACD0-AAAD-4F6B-9785-CA0C97503131}">
      <dsp:nvSpPr>
        <dsp:cNvPr id="0" name=""/>
        <dsp:cNvSpPr/>
      </dsp:nvSpPr>
      <dsp:spPr>
        <a:xfrm rot="5400000">
          <a:off x="858381" y="1617288"/>
          <a:ext cx="1040130" cy="1184151"/>
        </a:xfrm>
        <a:prstGeom prst="bentUpArrow">
          <a:avLst>
            <a:gd name="adj1" fmla="val 32840"/>
            <a:gd name="adj2" fmla="val 25000"/>
            <a:gd name="adj3" fmla="val 3578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EFD5403-5F8D-4D6E-9AF0-DF131871FDC5}">
      <dsp:nvSpPr>
        <dsp:cNvPr id="0" name=""/>
        <dsp:cNvSpPr/>
      </dsp:nvSpPr>
      <dsp:spPr>
        <a:xfrm>
          <a:off x="2151" y="44431"/>
          <a:ext cx="6037946" cy="1640173"/>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uz-Cyrl-UZ" sz="4300" b="1" i="1" kern="1200" smtClean="0">
              <a:latin typeface="Times New Roman" panose="02020603050405020304" pitchFamily="18" charset="0"/>
              <a:cs typeface="Times New Roman" panose="02020603050405020304" pitchFamily="18" charset="0"/>
            </a:rPr>
            <a:t>Пулнинг хозирги қиймати</a:t>
          </a:r>
          <a:r>
            <a:rPr lang="uz-Cyrl-UZ" sz="4300" kern="1200" smtClean="0">
              <a:latin typeface="Times New Roman" panose="02020603050405020304" pitchFamily="18" charset="0"/>
              <a:cs typeface="Times New Roman" panose="02020603050405020304" pitchFamily="18" charset="0"/>
            </a:rPr>
            <a:t> </a:t>
          </a:r>
          <a:endParaRPr lang="ru-RU" sz="4300" kern="1200">
            <a:latin typeface="Times New Roman" panose="02020603050405020304" pitchFamily="18" charset="0"/>
            <a:cs typeface="Times New Roman" panose="02020603050405020304" pitchFamily="18" charset="0"/>
          </a:endParaRPr>
        </a:p>
      </dsp:txBody>
      <dsp:txXfrm>
        <a:off x="82232" y="124512"/>
        <a:ext cx="5877784" cy="1480011"/>
      </dsp:txXfrm>
    </dsp:sp>
    <dsp:sp modelId="{702E28C1-62E1-4FE0-A7D9-8639FEE559B5}">
      <dsp:nvSpPr>
        <dsp:cNvPr id="0" name=""/>
        <dsp:cNvSpPr/>
      </dsp:nvSpPr>
      <dsp:spPr>
        <a:xfrm>
          <a:off x="3896607" y="660639"/>
          <a:ext cx="1273486" cy="990600"/>
        </a:xfrm>
        <a:prstGeom prst="rect">
          <a:avLst/>
        </a:prstGeom>
        <a:noFill/>
        <a:ln>
          <a:noFill/>
        </a:ln>
        <a:effectLst/>
      </dsp:spPr>
      <dsp:style>
        <a:lnRef idx="0">
          <a:scrgbClr r="0" g="0" b="0"/>
        </a:lnRef>
        <a:fillRef idx="0">
          <a:scrgbClr r="0" g="0" b="0"/>
        </a:fillRef>
        <a:effectRef idx="0">
          <a:scrgbClr r="0" g="0" b="0"/>
        </a:effectRef>
        <a:fontRef idx="minor"/>
      </dsp:style>
    </dsp:sp>
    <dsp:sp modelId="{295E86A1-24BA-402B-9014-FFFDD4798749}">
      <dsp:nvSpPr>
        <dsp:cNvPr id="0" name=""/>
        <dsp:cNvSpPr/>
      </dsp:nvSpPr>
      <dsp:spPr>
        <a:xfrm rot="5400000">
          <a:off x="3731887" y="3057449"/>
          <a:ext cx="1040130" cy="1184151"/>
        </a:xfrm>
        <a:prstGeom prst="bentUpArrow">
          <a:avLst>
            <a:gd name="adj1" fmla="val 32840"/>
            <a:gd name="adj2" fmla="val 25000"/>
            <a:gd name="adj3" fmla="val 3578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6049C77-69C7-41A2-BFE1-FC0CE9D9B132}">
      <dsp:nvSpPr>
        <dsp:cNvPr id="0" name=""/>
        <dsp:cNvSpPr/>
      </dsp:nvSpPr>
      <dsp:spPr>
        <a:xfrm>
          <a:off x="1966364" y="1882787"/>
          <a:ext cx="5767544" cy="1225619"/>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smtClean="0">
              <a:latin typeface="Times New Roman" panose="02020603050405020304" pitchFamily="18" charset="0"/>
              <a:cs typeface="Times New Roman" panose="02020603050405020304" pitchFamily="18" charset="0"/>
            </a:rPr>
            <a:t>Келажакда келиб тушадиган пул маблагларининг белгиланган фоиз ставкасини ("дисконт ставкаси") хисобга олган холда хозирги даврга келтирилган микдорини ифодалайди. </a:t>
          </a:r>
          <a:endParaRPr lang="ru-RU" sz="2000" kern="1200">
            <a:solidFill>
              <a:schemeClr val="tx1"/>
            </a:solidFill>
            <a:latin typeface="Times New Roman" panose="02020603050405020304" pitchFamily="18" charset="0"/>
            <a:cs typeface="Times New Roman" panose="02020603050405020304" pitchFamily="18" charset="0"/>
          </a:endParaRPr>
        </a:p>
      </dsp:txBody>
      <dsp:txXfrm>
        <a:off x="2026205" y="1942628"/>
        <a:ext cx="5647862" cy="1105937"/>
      </dsp:txXfrm>
    </dsp:sp>
    <dsp:sp modelId="{E48CF46B-D610-42FC-8FBC-50BE17756FB8}">
      <dsp:nvSpPr>
        <dsp:cNvPr id="0" name=""/>
        <dsp:cNvSpPr/>
      </dsp:nvSpPr>
      <dsp:spPr>
        <a:xfrm>
          <a:off x="6659620" y="2037415"/>
          <a:ext cx="1273486" cy="990600"/>
        </a:xfrm>
        <a:prstGeom prst="rect">
          <a:avLst/>
        </a:prstGeom>
        <a:noFill/>
        <a:ln>
          <a:noFill/>
        </a:ln>
        <a:effectLst/>
      </dsp:spPr>
      <dsp:style>
        <a:lnRef idx="0">
          <a:scrgbClr r="0" g="0" b="0"/>
        </a:lnRef>
        <a:fillRef idx="0">
          <a:scrgbClr r="0" g="0" b="0"/>
        </a:fillRef>
        <a:effectRef idx="0">
          <a:scrgbClr r="0" g="0" b="0"/>
        </a:effectRef>
        <a:fontRef idx="minor"/>
      </dsp:style>
    </dsp:sp>
    <dsp:sp modelId="{F37FF3C7-5DE3-42DF-9642-40C773FC5C9F}">
      <dsp:nvSpPr>
        <dsp:cNvPr id="0" name=""/>
        <dsp:cNvSpPr/>
      </dsp:nvSpPr>
      <dsp:spPr>
        <a:xfrm>
          <a:off x="4829944" y="3301381"/>
          <a:ext cx="5591169" cy="1784894"/>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smtClean="0">
              <a:latin typeface="Times New Roman" panose="02020603050405020304" pitchFamily="18" charset="0"/>
              <a:cs typeface="Times New Roman" panose="02020603050405020304" pitchFamily="18" charset="0"/>
            </a:rPr>
            <a:t>Пулнинг хозирги кийматини аниқлаш бу қийматнинг дисконтллашуви билан боғлик бўлиб, пул маблағларининг белгиланган якуний хажмида усишга тескари операцияни ифодалайди.</a:t>
          </a:r>
          <a:endParaRPr lang="ru-RU" sz="2000" kern="1200">
            <a:solidFill>
              <a:schemeClr val="tx1"/>
            </a:solidFill>
            <a:latin typeface="Times New Roman" panose="02020603050405020304" pitchFamily="18" charset="0"/>
            <a:cs typeface="Times New Roman" panose="02020603050405020304" pitchFamily="18" charset="0"/>
          </a:endParaRPr>
        </a:p>
      </dsp:txBody>
      <dsp:txXfrm>
        <a:off x="4917091" y="3388528"/>
        <a:ext cx="5416875" cy="16106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B18CBD-E7D5-4716-916A-0A286FC928BA}">
      <dsp:nvSpPr>
        <dsp:cNvPr id="0" name=""/>
        <dsp:cNvSpPr/>
      </dsp:nvSpPr>
      <dsp:spPr>
        <a:xfrm>
          <a:off x="-6125176" y="-937410"/>
          <a:ext cx="7293488" cy="7293488"/>
        </a:xfrm>
        <a:prstGeom prst="blockArc">
          <a:avLst>
            <a:gd name="adj1" fmla="val 18900000"/>
            <a:gd name="adj2" fmla="val 2700000"/>
            <a:gd name="adj3" fmla="val 29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84423C2-DF44-448A-8E38-3D59DEF65056}">
      <dsp:nvSpPr>
        <dsp:cNvPr id="0" name=""/>
        <dsp:cNvSpPr/>
      </dsp:nvSpPr>
      <dsp:spPr>
        <a:xfrm>
          <a:off x="752110" y="541866"/>
          <a:ext cx="7301111" cy="10837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just" defTabSz="1066800">
            <a:lnSpc>
              <a:spcPct val="90000"/>
            </a:lnSpc>
            <a:spcBef>
              <a:spcPct val="0"/>
            </a:spcBef>
            <a:spcAft>
              <a:spcPct val="35000"/>
            </a:spcAft>
          </a:pPr>
          <a:r>
            <a:rPr lang="ru-RU" sz="2400" kern="1200" smtClean="0">
              <a:latin typeface="Times New Roman" panose="02020603050405020304" pitchFamily="18" charset="0"/>
              <a:cs typeface="Times New Roman" panose="02020603050405020304" pitchFamily="18" charset="0"/>
            </a:rPr>
            <a:t>Пул маблағларининг ўсган қийматини туғирлашда</a:t>
          </a:r>
          <a:endParaRPr lang="ru-RU" sz="2400" kern="1200">
            <a:latin typeface="Times New Roman" panose="02020603050405020304" pitchFamily="18" charset="0"/>
            <a:cs typeface="Times New Roman" panose="02020603050405020304" pitchFamily="18" charset="0"/>
          </a:endParaRPr>
        </a:p>
      </dsp:txBody>
      <dsp:txXfrm>
        <a:off x="752110" y="541866"/>
        <a:ext cx="7301111" cy="1083733"/>
      </dsp:txXfrm>
    </dsp:sp>
    <dsp:sp modelId="{ADC72D97-FB8F-443B-B24B-4D742175AEFC}">
      <dsp:nvSpPr>
        <dsp:cNvPr id="0" name=""/>
        <dsp:cNvSpPr/>
      </dsp:nvSpPr>
      <dsp:spPr>
        <a:xfrm>
          <a:off x="74777" y="4064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825792A-FD19-4832-BD43-B06A0832AB08}">
      <dsp:nvSpPr>
        <dsp:cNvPr id="0" name=""/>
        <dsp:cNvSpPr/>
      </dsp:nvSpPr>
      <dsp:spPr>
        <a:xfrm>
          <a:off x="1146048" y="2167466"/>
          <a:ext cx="6907174" cy="10837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just" defTabSz="1066800">
            <a:lnSpc>
              <a:spcPct val="90000"/>
            </a:lnSpc>
            <a:spcBef>
              <a:spcPct val="0"/>
            </a:spcBef>
            <a:spcAft>
              <a:spcPct val="35000"/>
            </a:spcAft>
          </a:pPr>
          <a:r>
            <a:rPr lang="ru-RU" sz="2400" kern="1200" smtClean="0">
              <a:latin typeface="Times New Roman" panose="02020603050405020304" pitchFamily="18" charset="0"/>
              <a:cs typeface="Times New Roman" panose="02020603050405020304" pitchFamily="18" charset="0"/>
            </a:rPr>
            <a:t>Дисконтлаш учун фойдаланилувчи фоиз ставкасини инфляцияни хисобга олган холда шакллантиришда</a:t>
          </a:r>
          <a:endParaRPr lang="ru-RU" sz="2400" kern="1200">
            <a:latin typeface="Times New Roman" panose="02020603050405020304" pitchFamily="18" charset="0"/>
            <a:cs typeface="Times New Roman" panose="02020603050405020304" pitchFamily="18" charset="0"/>
          </a:endParaRPr>
        </a:p>
      </dsp:txBody>
      <dsp:txXfrm>
        <a:off x="1146048" y="2167466"/>
        <a:ext cx="6907174" cy="1083733"/>
      </dsp:txXfrm>
    </dsp:sp>
    <dsp:sp modelId="{8B79BD6B-773A-4A47-818B-1380B4E6F363}">
      <dsp:nvSpPr>
        <dsp:cNvPr id="0" name=""/>
        <dsp:cNvSpPr/>
      </dsp:nvSpPr>
      <dsp:spPr>
        <a:xfrm>
          <a:off x="468714" y="20320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AE208B0-61E5-420D-8B8C-E9C7AEBAB122}">
      <dsp:nvSpPr>
        <dsp:cNvPr id="0" name=""/>
        <dsp:cNvSpPr/>
      </dsp:nvSpPr>
      <dsp:spPr>
        <a:xfrm>
          <a:off x="752110" y="3793066"/>
          <a:ext cx="7301111" cy="10837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just" defTabSz="1066800">
            <a:lnSpc>
              <a:spcPct val="90000"/>
            </a:lnSpc>
            <a:spcBef>
              <a:spcPct val="0"/>
            </a:spcBef>
            <a:spcAft>
              <a:spcPct val="35000"/>
            </a:spcAft>
          </a:pPr>
          <a:r>
            <a:rPr lang="ru-RU" sz="2400" kern="1200" smtClean="0">
              <a:latin typeface="Times New Roman" panose="02020603050405020304" pitchFamily="18" charset="0"/>
              <a:cs typeface="Times New Roman" panose="02020603050405020304" pitchFamily="18" charset="0"/>
            </a:rPr>
            <a:t>Инфляция суратларини хисобга олувчи инвестициядан олинувчи даромад даражасини шакллантиришда</a:t>
          </a:r>
          <a:endParaRPr lang="ru-RU" sz="2400" kern="1200">
            <a:latin typeface="Times New Roman" panose="02020603050405020304" pitchFamily="18" charset="0"/>
            <a:cs typeface="Times New Roman" panose="02020603050405020304" pitchFamily="18" charset="0"/>
          </a:endParaRPr>
        </a:p>
      </dsp:txBody>
      <dsp:txXfrm>
        <a:off x="752110" y="3793066"/>
        <a:ext cx="7301111" cy="1083733"/>
      </dsp:txXfrm>
    </dsp:sp>
    <dsp:sp modelId="{EA6C85EB-98E4-4402-8D29-EA805483C085}">
      <dsp:nvSpPr>
        <dsp:cNvPr id="0" name=""/>
        <dsp:cNvSpPr/>
      </dsp:nvSpPr>
      <dsp:spPr>
        <a:xfrm>
          <a:off x="74777" y="36576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B18CBD-E7D5-4716-916A-0A286FC928BA}">
      <dsp:nvSpPr>
        <dsp:cNvPr id="0" name=""/>
        <dsp:cNvSpPr/>
      </dsp:nvSpPr>
      <dsp:spPr>
        <a:xfrm>
          <a:off x="-6078982" y="-937410"/>
          <a:ext cx="7293488" cy="7293488"/>
        </a:xfrm>
        <a:prstGeom prst="blockArc">
          <a:avLst>
            <a:gd name="adj1" fmla="val 18900000"/>
            <a:gd name="adj2" fmla="val 2700000"/>
            <a:gd name="adj3" fmla="val 29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84423C2-DF44-448A-8E38-3D59DEF65056}">
      <dsp:nvSpPr>
        <dsp:cNvPr id="0" name=""/>
        <dsp:cNvSpPr/>
      </dsp:nvSpPr>
      <dsp:spPr>
        <a:xfrm>
          <a:off x="996086" y="774110"/>
          <a:ext cx="7103330" cy="154800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66040" rIns="66040" bIns="66040" numCol="1" spcCol="1270" anchor="ctr" anchorCtr="0">
          <a:noAutofit/>
        </a:bodyPr>
        <a:lstStyle/>
        <a:p>
          <a:pPr lvl="0" algn="just" defTabSz="1155700">
            <a:lnSpc>
              <a:spcPct val="90000"/>
            </a:lnSpc>
            <a:spcBef>
              <a:spcPct val="0"/>
            </a:spcBef>
            <a:spcAft>
              <a:spcPct val="35000"/>
            </a:spcAft>
          </a:pPr>
          <a:r>
            <a:rPr lang="ru-RU" sz="2600" kern="1200" smtClean="0">
              <a:latin typeface="Times New Roman" panose="02020603050405020304" pitchFamily="18" charset="0"/>
              <a:cs typeface="Times New Roman" panose="02020603050405020304" pitchFamily="18" charset="0"/>
            </a:rPr>
            <a:t>инфляция сурати (</a:t>
          </a:r>
          <a:r>
            <a:rPr lang="en-US" sz="2600" kern="1200" smtClean="0">
              <a:latin typeface="Times New Roman" panose="02020603050405020304" pitchFamily="18" charset="0"/>
              <a:cs typeface="Times New Roman" panose="02020603050405020304" pitchFamily="18" charset="0"/>
            </a:rPr>
            <a:t>Tj</a:t>
          </a:r>
          <a:r>
            <a:rPr lang="ru-RU" sz="2600" kern="1200" smtClean="0">
              <a:latin typeface="Times New Roman" panose="02020603050405020304" pitchFamily="18" charset="0"/>
              <a:cs typeface="Times New Roman" panose="02020603050405020304" pitchFamily="18" charset="0"/>
            </a:rPr>
            <a:t>), куриб чикилаётган даврда (</a:t>
          </a:r>
          <a:r>
            <a:rPr lang="en-US" sz="2600" kern="1200" smtClean="0">
              <a:latin typeface="Times New Roman" panose="02020603050405020304" pitchFamily="18" charset="0"/>
              <a:cs typeface="Times New Roman" panose="02020603050405020304" pitchFamily="18" charset="0"/>
            </a:rPr>
            <a:t>n</a:t>
          </a:r>
          <a:r>
            <a:rPr lang="ru-RU" sz="2600" kern="1200" smtClean="0">
              <a:latin typeface="Times New Roman" panose="02020603050405020304" pitchFamily="18" charset="0"/>
              <a:cs typeface="Times New Roman" panose="02020603050405020304" pitchFamily="18" charset="0"/>
            </a:rPr>
            <a:t>) ўртача нарх даражасининг усишини тавсифлайди ва унли каср билан ифодаланади;</a:t>
          </a:r>
          <a:endParaRPr lang="ru-RU" sz="2600" kern="1200">
            <a:latin typeface="Times New Roman" panose="02020603050405020304" pitchFamily="18" charset="0"/>
            <a:cs typeface="Times New Roman" panose="02020603050405020304" pitchFamily="18" charset="0"/>
          </a:endParaRPr>
        </a:p>
      </dsp:txBody>
      <dsp:txXfrm>
        <a:off x="996086" y="774110"/>
        <a:ext cx="7103330" cy="1548004"/>
      </dsp:txXfrm>
    </dsp:sp>
    <dsp:sp modelId="{ADC72D97-FB8F-443B-B24B-4D742175AEFC}">
      <dsp:nvSpPr>
        <dsp:cNvPr id="0" name=""/>
        <dsp:cNvSpPr/>
      </dsp:nvSpPr>
      <dsp:spPr>
        <a:xfrm>
          <a:off x="28583" y="580610"/>
          <a:ext cx="1935005" cy="1935005"/>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825792A-FD19-4832-BD43-B06A0832AB08}">
      <dsp:nvSpPr>
        <dsp:cNvPr id="0" name=""/>
        <dsp:cNvSpPr/>
      </dsp:nvSpPr>
      <dsp:spPr>
        <a:xfrm>
          <a:off x="996086" y="3096551"/>
          <a:ext cx="7103330" cy="154800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66040" rIns="66040" bIns="66040" numCol="1" spcCol="1270" anchor="ctr" anchorCtr="0">
          <a:noAutofit/>
        </a:bodyPr>
        <a:lstStyle/>
        <a:p>
          <a:pPr lvl="0" algn="just" defTabSz="1155700">
            <a:lnSpc>
              <a:spcPct val="90000"/>
            </a:lnSpc>
            <a:spcBef>
              <a:spcPct val="0"/>
            </a:spcBef>
            <a:spcAft>
              <a:spcPct val="35000"/>
            </a:spcAft>
          </a:pPr>
          <a:r>
            <a:rPr lang="ru-RU" sz="2600" kern="1200" smtClean="0">
              <a:latin typeface="Times New Roman" panose="02020603050405020304" pitchFamily="18" charset="0"/>
              <a:cs typeface="Times New Roman" panose="02020603050405020304" pitchFamily="18" charset="0"/>
            </a:rPr>
            <a:t>инфляция индекси (</a:t>
          </a:r>
          <a:r>
            <a:rPr lang="en-US" sz="2600" kern="1200" smtClean="0">
              <a:latin typeface="Times New Roman" panose="02020603050405020304" pitchFamily="18" charset="0"/>
              <a:cs typeface="Times New Roman" panose="02020603050405020304" pitchFamily="18" charset="0"/>
            </a:rPr>
            <a:t>Ij</a:t>
          </a:r>
          <a:r>
            <a:rPr lang="ru-RU" sz="2600" kern="1200" smtClean="0">
              <a:latin typeface="Times New Roman" panose="02020603050405020304" pitchFamily="18" charset="0"/>
              <a:cs typeface="Times New Roman" panose="02020603050405020304" pitchFamily="18" charset="0"/>
            </a:rPr>
            <a:t>) куриб чикилаётган даврда (</a:t>
          </a:r>
          <a:r>
            <a:rPr lang="en-US" sz="2600" kern="1200" smtClean="0">
              <a:latin typeface="Times New Roman" panose="02020603050405020304" pitchFamily="18" charset="0"/>
              <a:cs typeface="Times New Roman" panose="02020603050405020304" pitchFamily="18" charset="0"/>
            </a:rPr>
            <a:t>n</a:t>
          </a:r>
          <a:r>
            <a:rPr lang="ru-RU" sz="2600" kern="1200" smtClean="0">
              <a:latin typeface="Times New Roman" panose="02020603050405020304" pitchFamily="18" charset="0"/>
              <a:cs typeface="Times New Roman" panose="02020603050405020304" pitchFamily="18" charset="0"/>
            </a:rPr>
            <a:t>), 1цт куринишида аникланади.</a:t>
          </a:r>
          <a:endParaRPr lang="ru-RU" sz="2600" kern="1200">
            <a:latin typeface="Times New Roman" panose="02020603050405020304" pitchFamily="18" charset="0"/>
            <a:cs typeface="Times New Roman" panose="02020603050405020304" pitchFamily="18" charset="0"/>
          </a:endParaRPr>
        </a:p>
      </dsp:txBody>
      <dsp:txXfrm>
        <a:off x="996086" y="3096551"/>
        <a:ext cx="7103330" cy="1548004"/>
      </dsp:txXfrm>
    </dsp:sp>
    <dsp:sp modelId="{8B79BD6B-773A-4A47-818B-1380B4E6F363}">
      <dsp:nvSpPr>
        <dsp:cNvPr id="0" name=""/>
        <dsp:cNvSpPr/>
      </dsp:nvSpPr>
      <dsp:spPr>
        <a:xfrm>
          <a:off x="28583" y="2903050"/>
          <a:ext cx="1935005" cy="1935005"/>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0E2A97-D02A-4332-AEB8-AD99122808B5}">
      <dsp:nvSpPr>
        <dsp:cNvPr id="0" name=""/>
        <dsp:cNvSpPr/>
      </dsp:nvSpPr>
      <dsp:spPr>
        <a:xfrm>
          <a:off x="-6125176" y="-937410"/>
          <a:ext cx="7293488" cy="7293488"/>
        </a:xfrm>
        <a:prstGeom prst="blockArc">
          <a:avLst>
            <a:gd name="adj1" fmla="val 18900000"/>
            <a:gd name="adj2" fmla="val 2700000"/>
            <a:gd name="adj3" fmla="val 29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7FA9F6-7C08-4D9D-9D96-045AEE89049F}">
      <dsp:nvSpPr>
        <dsp:cNvPr id="0" name=""/>
        <dsp:cNvSpPr/>
      </dsp:nvSpPr>
      <dsp:spPr>
        <a:xfrm>
          <a:off x="752110" y="541866"/>
          <a:ext cx="10526911" cy="10837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50800" rIns="50800" bIns="50800" numCol="1" spcCol="1270" anchor="ctr" anchorCtr="0">
          <a:noAutofit/>
        </a:bodyPr>
        <a:lstStyle/>
        <a:p>
          <a:pPr lvl="0" algn="l" defTabSz="889000">
            <a:lnSpc>
              <a:spcPct val="90000"/>
            </a:lnSpc>
            <a:spcBef>
              <a:spcPct val="0"/>
            </a:spcBef>
            <a:spcAft>
              <a:spcPct val="35000"/>
            </a:spcAft>
          </a:pPr>
          <a:r>
            <a:rPr lang="uz-Cyrl-UZ" sz="2000" kern="1200" smtClean="0">
              <a:latin typeface="Times New Roman" panose="02020603050405020304" pitchFamily="18" charset="0"/>
              <a:cs typeface="Times New Roman" panose="02020603050405020304" pitchFamily="18" charset="0"/>
            </a:rPr>
            <a:t>Бизнес-режани амалга ошириш учун пул маблаглари киритишни амалга ошириш турли вакт мобайнида пул маблаглари окими билан боглик булган молиявий-иктисодий хисоб-китобларни амалга оширишни талаб килади. </a:t>
          </a:r>
          <a:endParaRPr lang="ru-RU" sz="2000" kern="1200">
            <a:solidFill>
              <a:schemeClr val="bg1"/>
            </a:solidFill>
            <a:effectLst/>
            <a:latin typeface="Times New Roman" panose="02020603050405020304" pitchFamily="18" charset="0"/>
            <a:cs typeface="Times New Roman" panose="02020603050405020304" pitchFamily="18" charset="0"/>
          </a:endParaRPr>
        </a:p>
      </dsp:txBody>
      <dsp:txXfrm>
        <a:off x="752110" y="541866"/>
        <a:ext cx="10526911" cy="1083733"/>
      </dsp:txXfrm>
    </dsp:sp>
    <dsp:sp modelId="{9857B66D-8E6D-448A-94DC-541B83098BA1}">
      <dsp:nvSpPr>
        <dsp:cNvPr id="0" name=""/>
        <dsp:cNvSpPr/>
      </dsp:nvSpPr>
      <dsp:spPr>
        <a:xfrm>
          <a:off x="74777" y="4064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08BC62-DA36-4613-9B19-682062BF74BD}">
      <dsp:nvSpPr>
        <dsp:cNvPr id="0" name=""/>
        <dsp:cNvSpPr/>
      </dsp:nvSpPr>
      <dsp:spPr>
        <a:xfrm>
          <a:off x="1146048" y="2167466"/>
          <a:ext cx="10132974" cy="108373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50800" rIns="50800" bIns="50800" numCol="1" spcCol="1270" anchor="ctr" anchorCtr="0">
          <a:noAutofit/>
        </a:bodyPr>
        <a:lstStyle/>
        <a:p>
          <a:pPr lvl="0" algn="l" defTabSz="889000">
            <a:lnSpc>
              <a:spcPct val="90000"/>
            </a:lnSpc>
            <a:spcBef>
              <a:spcPct val="0"/>
            </a:spcBef>
            <a:spcAft>
              <a:spcPct val="35000"/>
            </a:spcAft>
          </a:pPr>
          <a:r>
            <a:rPr lang="uz-Cyrl-UZ" sz="2000" kern="1200" smtClean="0">
              <a:latin typeface="Times New Roman" panose="02020603050405020304" pitchFamily="18" charset="0"/>
              <a:cs typeface="Times New Roman" panose="02020603050405020304" pitchFamily="18" charset="0"/>
            </a:rPr>
            <a:t>Инвестиция киритиш ва пул маблагларини кайтиб олиш пайтидаги пул кийматини таккослашда иккита асосий тушунча - пулнинг хозирги киймати ва келажакдаги кийматидан фойдаланиш кабул килинган</a:t>
          </a:r>
          <a:r>
            <a:rPr lang="en-US" sz="2000" kern="1200" smtClean="0">
              <a:latin typeface="Times New Roman" panose="02020603050405020304" pitchFamily="18" charset="0"/>
              <a:cs typeface="Times New Roman" panose="02020603050405020304" pitchFamily="18" charset="0"/>
            </a:rPr>
            <a:t> </a:t>
          </a:r>
          <a:r>
            <a:rPr lang="uz-Cyrl-UZ" sz="2000" kern="1200" smtClean="0">
              <a:latin typeface="Times New Roman" panose="02020603050405020304" pitchFamily="18" charset="0"/>
              <a:cs typeface="Times New Roman" panose="02020603050405020304" pitchFamily="18" charset="0"/>
            </a:rPr>
            <a:t>бўлиши керак</a:t>
          </a:r>
          <a:endParaRPr lang="ru-RU" sz="2000" kern="1200">
            <a:solidFill>
              <a:schemeClr val="bg1"/>
            </a:solidFill>
            <a:latin typeface="Times New Roman" panose="02020603050405020304" pitchFamily="18" charset="0"/>
            <a:cs typeface="Times New Roman" panose="02020603050405020304" pitchFamily="18" charset="0"/>
          </a:endParaRPr>
        </a:p>
      </dsp:txBody>
      <dsp:txXfrm>
        <a:off x="1146048" y="2167466"/>
        <a:ext cx="10132974" cy="1083733"/>
      </dsp:txXfrm>
    </dsp:sp>
    <dsp:sp modelId="{4EF2450E-8895-42C0-88C6-D8141BA84C68}">
      <dsp:nvSpPr>
        <dsp:cNvPr id="0" name=""/>
        <dsp:cNvSpPr/>
      </dsp:nvSpPr>
      <dsp:spPr>
        <a:xfrm>
          <a:off x="468714" y="20320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B19E9D1-ABE5-4401-8690-2B1F72D82D51}">
      <dsp:nvSpPr>
        <dsp:cNvPr id="0" name=""/>
        <dsp:cNvSpPr/>
      </dsp:nvSpPr>
      <dsp:spPr>
        <a:xfrm>
          <a:off x="752110" y="3623207"/>
          <a:ext cx="10526911" cy="142345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50800" rIns="50800" bIns="50800" numCol="1" spcCol="1270" anchor="ctr" anchorCtr="0">
          <a:noAutofit/>
        </a:bodyPr>
        <a:lstStyle/>
        <a:p>
          <a:pPr lvl="0" algn="just" defTabSz="889000">
            <a:lnSpc>
              <a:spcPct val="90000"/>
            </a:lnSpc>
            <a:spcBef>
              <a:spcPct val="0"/>
            </a:spcBef>
            <a:spcAft>
              <a:spcPct val="35000"/>
            </a:spcAft>
          </a:pPr>
          <a:r>
            <a:rPr lang="uz-Cyrl-UZ" sz="2000" kern="1200" smtClean="0">
              <a:latin typeface="Times New Roman" panose="02020603050405020304" pitchFamily="18" charset="0"/>
              <a:cs typeface="Times New Roman" panose="02020603050405020304" pitchFamily="18" charset="0"/>
            </a:rPr>
            <a:t>Пул маблагларини инвестициялаш билан боглик молиявий-иктисодий хисоб- китобларни амалга оширишда кийматнинг усиш ва дисконтлашув жараёнлари оддий хамда мураккаб фоизлар буйича амалга оширилиши мумкин. Оддий фоизлар одатда киска муддатли инвестицияларда, мураккаб фоизлар эса узок муддатли инвестицияларда кулланади.</a:t>
          </a:r>
          <a:endParaRPr lang="ru-RU" sz="2000" kern="1200">
            <a:solidFill>
              <a:schemeClr val="bg1"/>
            </a:solidFill>
            <a:latin typeface="Times New Roman" panose="02020603050405020304" pitchFamily="18" charset="0"/>
            <a:cs typeface="Times New Roman" panose="02020603050405020304" pitchFamily="18" charset="0"/>
          </a:endParaRPr>
        </a:p>
      </dsp:txBody>
      <dsp:txXfrm>
        <a:off x="752110" y="3623207"/>
        <a:ext cx="10526911" cy="1423451"/>
      </dsp:txXfrm>
    </dsp:sp>
    <dsp:sp modelId="{FE7AA761-2625-4064-AF6F-165E22ED6822}">
      <dsp:nvSpPr>
        <dsp:cNvPr id="0" name=""/>
        <dsp:cNvSpPr/>
      </dsp:nvSpPr>
      <dsp:spPr>
        <a:xfrm>
          <a:off x="74777" y="3657600"/>
          <a:ext cx="1354666" cy="1354666"/>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0E2A97-D02A-4332-AEB8-AD99122808B5}">
      <dsp:nvSpPr>
        <dsp:cNvPr id="0" name=""/>
        <dsp:cNvSpPr/>
      </dsp:nvSpPr>
      <dsp:spPr>
        <a:xfrm>
          <a:off x="-5625219" y="-937410"/>
          <a:ext cx="7293488" cy="7293488"/>
        </a:xfrm>
        <a:prstGeom prst="blockArc">
          <a:avLst>
            <a:gd name="adj1" fmla="val 18900000"/>
            <a:gd name="adj2" fmla="val 2700000"/>
            <a:gd name="adj3" fmla="val 29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7FA9F6-7C08-4D9D-9D96-045AEE89049F}">
      <dsp:nvSpPr>
        <dsp:cNvPr id="0" name=""/>
        <dsp:cNvSpPr/>
      </dsp:nvSpPr>
      <dsp:spPr>
        <a:xfrm>
          <a:off x="1625239" y="1409142"/>
          <a:ext cx="9652360" cy="260038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0533" tIns="50800" rIns="50800" bIns="50800" numCol="1" spcCol="1270" anchor="ctr" anchorCtr="0">
          <a:noAutofit/>
        </a:bodyPr>
        <a:lstStyle/>
        <a:p>
          <a:pPr lvl="0" algn="l" defTabSz="889000">
            <a:lnSpc>
              <a:spcPct val="90000"/>
            </a:lnSpc>
            <a:spcBef>
              <a:spcPct val="0"/>
            </a:spcBef>
            <a:spcAft>
              <a:spcPct val="35000"/>
            </a:spcAft>
          </a:pPr>
          <a:r>
            <a:rPr lang="ru-RU" sz="2000" kern="1200" smtClean="0">
              <a:latin typeface="Times New Roman" panose="02020603050405020304" pitchFamily="18" charset="0"/>
              <a:cs typeface="Times New Roman" panose="02020603050405020304" pitchFamily="18" charset="0"/>
            </a:rPr>
            <a:t>Мураккаб фоиз деб, инвестициялаш натижасида хар бир давр буйича хисобланган фоиз суммаси хар сафар туланмасдан, асосий куйилма микдорига кушиб борилган хамда кейинги тулов пайтида узи хам фойда келтирган холларда шаклланувчи даромад суммасига айтилади.</a:t>
          </a:r>
          <a:endParaRPr lang="ru-RU" sz="2000" kern="1200">
            <a:solidFill>
              <a:schemeClr val="bg1"/>
            </a:solidFill>
            <a:effectLst/>
            <a:latin typeface="Times New Roman" panose="02020603050405020304" pitchFamily="18" charset="0"/>
            <a:cs typeface="Times New Roman" panose="02020603050405020304" pitchFamily="18" charset="0"/>
          </a:endParaRPr>
        </a:p>
      </dsp:txBody>
      <dsp:txXfrm>
        <a:off x="1625239" y="1409142"/>
        <a:ext cx="9652360" cy="2600382"/>
      </dsp:txXfrm>
    </dsp:sp>
    <dsp:sp modelId="{9857B66D-8E6D-448A-94DC-541B83098BA1}">
      <dsp:nvSpPr>
        <dsp:cNvPr id="0" name=""/>
        <dsp:cNvSpPr/>
      </dsp:nvSpPr>
      <dsp:spPr>
        <a:xfrm>
          <a:off x="0" y="1084094"/>
          <a:ext cx="3250478" cy="3250478"/>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B812BB-7416-4E1E-BB97-BBE7EAA4E3F6}" type="datetimeFigureOut">
              <a:rPr lang="ru-RU" smtClean="0"/>
              <a:pPr/>
              <a:t>22.05.2021</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C864BB-5EED-4A8A-961F-63DAA4CD4355}" type="slidenum">
              <a:rPr lang="ru-RU" smtClean="0"/>
              <a:pPr/>
              <a:t>‹#›</a:t>
            </a:fld>
            <a:endParaRPr lang="ru-RU"/>
          </a:p>
        </p:txBody>
      </p:sp>
    </p:spTree>
    <p:extLst>
      <p:ext uri="{BB962C8B-B14F-4D97-AF65-F5344CB8AC3E}">
        <p14:creationId xmlns:p14="http://schemas.microsoft.com/office/powerpoint/2010/main" xmlns="" val="2668042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5349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508000" y="4853412"/>
            <a:ext cx="112776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508000" y="3886200"/>
            <a:ext cx="112776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fld id="{55B318AC-E278-4DD4-84CE-755C75CD06E5}" type="datetimeFigureOut">
              <a:rPr lang="ru-RU" smtClean="0"/>
              <a:pPr>
                <a:defRPr/>
              </a:pPr>
              <a:t>22.05.2021</a:t>
            </a:fld>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10972800" y="6473952"/>
            <a:ext cx="1011936" cy="246888"/>
          </a:xfrm>
        </p:spPr>
        <p:txBody>
          <a:bodyPr/>
          <a:lstStyle/>
          <a:p>
            <a:pPr>
              <a:defRPr/>
            </a:pPr>
            <a:fld id="{D49AAC49-1D6B-4CAB-90BA-68E2407C1C42}"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BAD2B964-7780-4F45-9EF0-FDB6AEA18FC8}" type="datetimeFigureOut">
              <a:rPr lang="ru-RU" smtClean="0"/>
              <a:pPr>
                <a:defRPr/>
              </a:pPr>
              <a:t>22.05.2021</a:t>
            </a:fld>
            <a:endParaRPr lang="ru-RU"/>
          </a:p>
        </p:txBody>
      </p:sp>
      <p:sp>
        <p:nvSpPr>
          <p:cNvPr id="19" name="Нижний колонтитул 18"/>
          <p:cNvSpPr>
            <a:spLocks noGrp="1"/>
          </p:cNvSpPr>
          <p:nvPr>
            <p:ph type="ftr" sz="quarter" idx="11"/>
          </p:nvPr>
        </p:nvSpPr>
        <p:spPr>
          <a:xfrm>
            <a:off x="4775200" y="76201"/>
            <a:ext cx="3860800" cy="288925"/>
          </a:xfrm>
        </p:spPr>
        <p:txBody>
          <a:bodyPr/>
          <a:lstStyle/>
          <a:p>
            <a:pPr>
              <a:defRPr/>
            </a:pPr>
            <a:endParaRPr lang="ru-RU"/>
          </a:p>
        </p:txBody>
      </p:sp>
      <p:sp>
        <p:nvSpPr>
          <p:cNvPr id="16" name="Номер слайда 15"/>
          <p:cNvSpPr>
            <a:spLocks noGrp="1"/>
          </p:cNvSpPr>
          <p:nvPr>
            <p:ph type="sldNum" sz="quarter" idx="12"/>
          </p:nvPr>
        </p:nvSpPr>
        <p:spPr>
          <a:xfrm>
            <a:off x="10972800" y="6473952"/>
            <a:ext cx="1011936" cy="246888"/>
          </a:xfrm>
        </p:spPr>
        <p:txBody>
          <a:bodyPr/>
          <a:lstStyle/>
          <a:p>
            <a:pPr>
              <a:defRPr/>
            </a:pPr>
            <a:fld id="{8111C011-A536-4C61-9E0F-BB81A16DF053}" type="slidenum">
              <a:rPr lang="ru-RU" smtClean="0"/>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3444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508000" y="1676400"/>
            <a:ext cx="112776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fld id="{087CE23B-F9BA-4D09-8185-DBB6518172DA}" type="datetimeFigureOut">
              <a:rPr lang="ru-RU" smtClean="0"/>
              <a:pPr>
                <a:defRPr/>
              </a:pPr>
              <a:t>22.05.2021</a:t>
            </a:fld>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7F56D8A6-F0B8-4543-9531-C2A4F530E792}" type="slidenum">
              <a:rPr lang="ru-RU" smtClean="0"/>
              <a:pPr>
                <a:defRPr/>
              </a:pPr>
              <a:t>‹#›</a:t>
            </a:fld>
            <a:endParaRPr lang="ru-RU"/>
          </a:p>
        </p:txBody>
      </p:sp>
      <p:sp>
        <p:nvSpPr>
          <p:cNvPr id="8" name="Заголовок 7"/>
          <p:cNvSpPr>
            <a:spLocks noGrp="1"/>
          </p:cNvSpPr>
          <p:nvPr>
            <p:ph type="title"/>
          </p:nvPr>
        </p:nvSpPr>
        <p:spPr>
          <a:xfrm>
            <a:off x="240633" y="2947086"/>
            <a:ext cx="115824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406400" y="1600200"/>
            <a:ext cx="5588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6197600" y="1600200"/>
            <a:ext cx="57912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fld id="{19070AB9-72F0-4D41-A8AB-18AD3E4AFFD0}" type="datetimeFigureOut">
              <a:rPr lang="ru-RU" smtClean="0"/>
              <a:pPr>
                <a:defRPr/>
              </a:pPr>
              <a:t>22.05.2021</a:t>
            </a:fld>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D9EC6C2C-C66B-4526-88F1-1C468D1115E9}" type="slidenum">
              <a:rPr lang="ru-RU" smtClean="0"/>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406400" y="5410200"/>
            <a:ext cx="114808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375259" y="666750"/>
            <a:ext cx="57207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6193367" y="666750"/>
            <a:ext cx="5722988"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375259" y="1316038"/>
            <a:ext cx="5720741"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6198307" y="1316038"/>
            <a:ext cx="571804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fld id="{1124E85B-238C-4768-B03E-B4358FF14381}" type="datetimeFigureOut">
              <a:rPr lang="ru-RU" smtClean="0"/>
              <a:pPr>
                <a:defRPr/>
              </a:pPr>
              <a:t>22.05.2021</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10972800" y="6477000"/>
            <a:ext cx="1016000" cy="246888"/>
          </a:xfrm>
        </p:spPr>
        <p:txBody>
          <a:bodyPr/>
          <a:lstStyle/>
          <a:p>
            <a:pPr>
              <a:defRPr/>
            </a:pPr>
            <a:fld id="{D9FEA659-A0EC-4C54-AC23-80D2C899CDC5}" type="slidenum">
              <a:rPr lang="ru-RU" smtClean="0"/>
              <a:pPr>
                <a:defRPr/>
              </a:pPr>
              <a:t>‹#›</a:t>
            </a:fld>
            <a:endParaRPr lang="ru-RU"/>
          </a:p>
        </p:txBody>
      </p:sp>
      <p:sp>
        <p:nvSpPr>
          <p:cNvPr id="11" name="Прямая соединительная линия 10"/>
          <p:cNvSpPr>
            <a:spLocks noChangeShapeType="1"/>
          </p:cNvSpPr>
          <p:nvPr/>
        </p:nvSpPr>
        <p:spPr bwMode="auto">
          <a:xfrm>
            <a:off x="685800" y="6019801"/>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fld id="{8D64A0C8-EB2F-4BE9-9F4E-49C786CC214D}" type="datetimeFigureOut">
              <a:rPr lang="ru-RU" smtClean="0"/>
              <a:pPr>
                <a:defRPr/>
              </a:pPr>
              <a:t>22.05.2021</a:t>
            </a:fld>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5B2A19E9-0F43-4554-AE23-26478D8844A1}" type="slidenum">
              <a:rPr lang="ru-RU" smtClean="0"/>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2DBC6117-665E-4065-826B-D786553AEE15}" type="datetimeFigureOut">
              <a:rPr lang="ru-RU" smtClean="0"/>
              <a:pPr>
                <a:defRPr/>
              </a:pPr>
              <a:t>22.05.2021</a:t>
            </a:fld>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0BECCCE2-5B19-493E-A9A3-0F13E95D2FC8}"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685800" y="5849118"/>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609600" y="5486400"/>
            <a:ext cx="112776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609601" y="609600"/>
            <a:ext cx="4011084"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4766733" y="609600"/>
            <a:ext cx="7120467"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5E1F5E12-7E6C-4CEC-95B8-FB482C37D725}" type="datetimeFigureOut">
              <a:rPr lang="ru-RU" smtClean="0"/>
              <a:pPr>
                <a:defRPr/>
              </a:pPr>
              <a:t>22.05.2021</a:t>
            </a:fld>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A270C05E-15CF-4E3B-A33B-333932826B1B}" type="slidenum">
              <a:rPr lang="ru-RU" smtClean="0"/>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4673600" y="616634"/>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fld id="{5AB23D4A-C346-4EC3-9045-40A3E5013143}" type="datetimeFigureOut">
              <a:rPr lang="ru-RU" smtClean="0"/>
              <a:pPr>
                <a:defRPr/>
              </a:pPr>
              <a:t>22.05.2021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0012B034-054A-4A5D-946B-7311AAE7FC06}" type="slidenum">
              <a:rPr lang="ru-RU" smtClean="0"/>
              <a:pPr>
                <a:defRPr/>
              </a:pPr>
              <a:t>‹#›</a:t>
            </a:fld>
            <a:endParaRPr lang="ru-RU"/>
          </a:p>
        </p:txBody>
      </p:sp>
      <p:sp>
        <p:nvSpPr>
          <p:cNvPr id="17" name="Заголовок 16"/>
          <p:cNvSpPr>
            <a:spLocks noGrp="1"/>
          </p:cNvSpPr>
          <p:nvPr>
            <p:ph type="title"/>
          </p:nvPr>
        </p:nvSpPr>
        <p:spPr>
          <a:xfrm>
            <a:off x="508000" y="4993760"/>
            <a:ext cx="78232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508000" y="5533218"/>
            <a:ext cx="78232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7B6884E5-D772-4287-81F1-01B77B24A710}" type="datetimeFigureOut">
              <a:rPr lang="ru-RU" smtClean="0"/>
              <a:pPr>
                <a:defRPr/>
              </a:pPr>
              <a:t>22.05.2021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F1E03CB8-68B8-4FC5-81A0-DB2D7B3F8E84}"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144000" y="549277"/>
            <a:ext cx="2438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549277"/>
            <a:ext cx="83312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78AF73D6-AB74-4778-BF45-27CFED1497F7}" type="datetimeFigureOut">
              <a:rPr lang="ru-RU" smtClean="0"/>
              <a:pPr>
                <a:defRPr/>
              </a:pPr>
              <a:t>22.05.2021</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57902C13-2514-41B8-9774-64707A77196A}"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406400" y="1554163"/>
            <a:ext cx="115824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8636000" y="76201"/>
            <a:ext cx="33528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fld id="{DFCCE646-B046-4993-AF09-F6DE73EEAF7B}" type="datetimeFigureOut">
              <a:rPr lang="ru-RU" smtClean="0"/>
              <a:pPr>
                <a:defRPr/>
              </a:pPr>
              <a:t>22.05.2021</a:t>
            </a:fld>
            <a:endParaRPr lang="ru-RU"/>
          </a:p>
        </p:txBody>
      </p:sp>
      <p:sp>
        <p:nvSpPr>
          <p:cNvPr id="28" name="Нижний колонтитул 27"/>
          <p:cNvSpPr>
            <a:spLocks noGrp="1"/>
          </p:cNvSpPr>
          <p:nvPr>
            <p:ph type="ftr" sz="quarter" idx="3"/>
          </p:nvPr>
        </p:nvSpPr>
        <p:spPr>
          <a:xfrm>
            <a:off x="4165600" y="76201"/>
            <a:ext cx="44704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10972800" y="6477001"/>
            <a:ext cx="1016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D954958D-1F61-4E93-8760-D6DA66623EC3}" type="slidenum">
              <a:rPr lang="ru-RU" smtClean="0"/>
              <a:pPr>
                <a:defRPr/>
              </a:pPr>
              <a:t>‹#›</a:t>
            </a:fld>
            <a:endParaRPr lang="ru-RU"/>
          </a:p>
        </p:txBody>
      </p:sp>
      <p:sp>
        <p:nvSpPr>
          <p:cNvPr id="10" name="Заголовок 9"/>
          <p:cNvSpPr>
            <a:spLocks noGrp="1"/>
          </p:cNvSpPr>
          <p:nvPr>
            <p:ph type="title"/>
          </p:nvPr>
        </p:nvSpPr>
        <p:spPr>
          <a:xfrm>
            <a:off x="406400" y="457200"/>
            <a:ext cx="115824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685800" y="1057987"/>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Заголовок 1"/>
          <p:cNvSpPr>
            <a:spLocks noGrp="1"/>
          </p:cNvSpPr>
          <p:nvPr>
            <p:ph type="title"/>
          </p:nvPr>
        </p:nvSpPr>
        <p:spPr>
          <a:xfrm>
            <a:off x="868026" y="459416"/>
            <a:ext cx="10945812" cy="2012297"/>
          </a:xfrm>
        </p:spPr>
        <p:txBody>
          <a:bodyPr>
            <a:normAutofit fontScale="90000"/>
          </a:bodyPr>
          <a:lstStyle/>
          <a:p>
            <a:pPr algn="ctr"/>
            <a:r>
              <a:rPr lang="en-US" sz="4800" b="1" dirty="0" smtClean="0">
                <a:effectLst/>
                <a:latin typeface="Times New Roman" pitchFamily="18" charset="0"/>
                <a:cs typeface="Times New Roman" pitchFamily="18" charset="0"/>
              </a:rPr>
              <a:t>9</a:t>
            </a:r>
            <a:r>
              <a:rPr lang="uz-Cyrl-UZ" sz="4800" b="1" dirty="0" smtClean="0">
                <a:effectLst/>
                <a:latin typeface="Times New Roman" pitchFamily="18" charset="0"/>
                <a:cs typeface="Times New Roman" pitchFamily="18" charset="0"/>
              </a:rPr>
              <a:t>-МАъруза</a:t>
            </a:r>
            <a:r>
              <a:rPr lang="uz-Cyrl-UZ" sz="4800" b="1" dirty="0" smtClean="0">
                <a:effectLst/>
                <a:latin typeface="Times New Roman" pitchFamily="18" charset="0"/>
                <a:cs typeface="Times New Roman" pitchFamily="18" charset="0"/>
              </a:rPr>
              <a:t>. </a:t>
            </a:r>
            <a:r>
              <a:rPr lang="en-US" sz="4900" dirty="0" smtClean="0">
                <a:latin typeface="Times New Roman" pitchFamily="18" charset="0"/>
                <a:cs typeface="Times New Roman" pitchFamily="18" charset="0"/>
              </a:rPr>
              <a:t/>
            </a:r>
            <a:br>
              <a:rPr lang="en-US" sz="4900" dirty="0" smtClean="0">
                <a:latin typeface="Times New Roman" pitchFamily="18" charset="0"/>
                <a:cs typeface="Times New Roman" pitchFamily="18" charset="0"/>
              </a:rPr>
            </a:br>
            <a:r>
              <a:rPr lang="uz-Cyrl-UZ" b="1" dirty="0">
                <a:effectLst/>
                <a:latin typeface="Times New Roman" panose="02020603050405020304" pitchFamily="18" charset="0"/>
                <a:cs typeface="Times New Roman" panose="02020603050405020304" pitchFamily="18" charset="0"/>
              </a:rPr>
              <a:t>МАҲСУЛОТ ИШЛАБ ЧИҚАРИШ САМАРАДОРЛИК КЎРСАТКИЧЛАРИ ВА ФОЙДАЛИЛИК ДАРАЖАСИНИ БАҲОЛАШ</a:t>
            </a:r>
            <a:r>
              <a:rPr lang="uz-Cyrl-UZ" b="1" dirty="0" smtClean="0">
                <a:effectLst/>
                <a:latin typeface="Times New Roman" pitchFamily="18" charset="0"/>
                <a:cs typeface="Times New Roman" pitchFamily="18" charset="0"/>
              </a:rPr>
              <a:t>.</a:t>
            </a:r>
            <a:endParaRPr lang="ru-RU" dirty="0">
              <a:effectLst/>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srcRect l="9773" t="11914" r="35761" b="34765"/>
          <a:stretch>
            <a:fillRect/>
          </a:stretch>
        </p:blipFill>
        <p:spPr bwMode="auto">
          <a:xfrm>
            <a:off x="2786063" y="2543175"/>
            <a:ext cx="7086600" cy="390048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06400" y="757239"/>
            <a:ext cx="11582400" cy="5322888"/>
          </a:xfrm>
        </p:spPr>
        <p:txBody>
          <a:bodyPr/>
          <a:lstStyle/>
          <a:p>
            <a:pPr algn="ctr">
              <a:lnSpc>
                <a:spcPct val="80000"/>
              </a:lnSpc>
              <a:buNone/>
            </a:pPr>
            <a:r>
              <a:rPr lang="ru-RU" sz="2800" dirty="0" smtClean="0">
                <a:latin typeface="Times New Roman" pitchFamily="18" charset="0"/>
                <a:cs typeface="Times New Roman" pitchFamily="18" charset="0"/>
              </a:rPr>
              <a:t>Режа</a:t>
            </a:r>
            <a:r>
              <a:rPr lang="en-US" sz="2800" dirty="0" smtClean="0">
                <a:latin typeface="Times New Roman" pitchFamily="18" charset="0"/>
                <a:cs typeface="Times New Roman" pitchFamily="18" charset="0"/>
              </a:rPr>
              <a:t>:</a:t>
            </a:r>
          </a:p>
          <a:p>
            <a:pPr>
              <a:buNone/>
            </a:pPr>
            <a:r>
              <a:rPr lang="uz-Cyrl-UZ" sz="3600" dirty="0" smtClean="0">
                <a:latin typeface="Times New Roman" panose="02020603050405020304" pitchFamily="18" charset="0"/>
                <a:cs typeface="Times New Roman" panose="02020603050405020304" pitchFamily="18" charset="0"/>
              </a:rPr>
              <a:t>1.Қишлоқ хўжалик ишлаб чиқариш самарадорлик кўрсаткичлари тизими.    </a:t>
            </a:r>
            <a:endParaRPr lang="ru-RU" sz="3600" dirty="0" smtClean="0">
              <a:latin typeface="Times New Roman" panose="02020603050405020304" pitchFamily="18" charset="0"/>
              <a:cs typeface="Times New Roman" panose="02020603050405020304" pitchFamily="18" charset="0"/>
            </a:endParaRPr>
          </a:p>
          <a:p>
            <a:pPr>
              <a:buNone/>
            </a:pPr>
            <a:r>
              <a:rPr lang="uz-Cyrl-UZ" sz="3600" dirty="0" smtClean="0">
                <a:latin typeface="Times New Roman" panose="02020603050405020304" pitchFamily="18" charset="0"/>
                <a:cs typeface="Times New Roman" panose="02020603050405020304" pitchFamily="18" charset="0"/>
              </a:rPr>
              <a:t> 2.Фермер хўжалиги фаолиятининг асосий кўрсаткичлари бўйича қиёсий баҳолаш. </a:t>
            </a:r>
            <a:endParaRPr lang="ru-RU" sz="3600" dirty="0" smtClean="0">
              <a:latin typeface="Times New Roman" panose="02020603050405020304" pitchFamily="18" charset="0"/>
              <a:cs typeface="Times New Roman" panose="02020603050405020304" pitchFamily="18" charset="0"/>
            </a:endParaRPr>
          </a:p>
          <a:p>
            <a:pPr>
              <a:buNone/>
            </a:pPr>
            <a:r>
              <a:rPr lang="uz-Cyrl-UZ" sz="3600" dirty="0" smtClean="0">
                <a:latin typeface="Times New Roman" panose="02020603050405020304" pitchFamily="18" charset="0"/>
                <a:cs typeface="Times New Roman" panose="02020603050405020304" pitchFamily="18" charset="0"/>
              </a:rPr>
              <a:t>3.Маҳсулотлардан фойдаланиш ва уларни реализация қилиш фаолиятини баҳолаш</a:t>
            </a:r>
            <a:endParaRPr lang="en-US" sz="3600" dirty="0" smtClean="0">
              <a:latin typeface="Times New Roman" pitchFamily="18" charset="0"/>
              <a:cs typeface="Times New Roman" pitchFamily="18" charset="0"/>
            </a:endParaRPr>
          </a:p>
          <a:p>
            <a:pPr>
              <a:buNone/>
            </a:pP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11200" y="474345"/>
            <a:ext cx="11214100" cy="4939814"/>
          </a:xfrm>
          <a:prstGeom prst="rect">
            <a:avLst/>
          </a:prstGeom>
        </p:spPr>
        <p:txBody>
          <a:bodyPr wrap="square">
            <a:spAutoFit/>
          </a:bodyPr>
          <a:lstStyle/>
          <a:p>
            <a:pPr algn="just"/>
            <a:r>
              <a:rPr lang="ru-RU" sz="2100">
                <a:latin typeface="Times New Roman" panose="02020603050405020304" pitchFamily="18" charset="0"/>
                <a:cs typeface="Times New Roman" panose="02020603050405020304" pitchFamily="18" charset="0"/>
              </a:rPr>
              <a:t>	Ишлаб чиқариш самарадорлиги барча операцион ишлаб чиқариш объектларининг самарадорлиги билан белгиланади. Уларнинг самарадорлиги ишлаб чиқарилган товарлар ва таклиф етилаётган хизматлар ҳажми билан баҳоланади. Корхона тўғри сифатли маҳсулотнинг максимал ҳажмини </a:t>
            </a:r>
            <a:r>
              <a:rPr lang="en-US" sz="2100">
                <a:latin typeface="Times New Roman" panose="02020603050405020304" pitchFamily="18" charset="0"/>
                <a:cs typeface="Times New Roman" panose="02020603050405020304" pitchFamily="18" charset="0"/>
              </a:rPr>
              <a:t>minimal </a:t>
            </a:r>
            <a:r>
              <a:rPr lang="ru-RU" sz="2100">
                <a:latin typeface="Times New Roman" panose="02020603050405020304" pitchFamily="18" charset="0"/>
                <a:cs typeface="Times New Roman" panose="02020603050405020304" pitchFamily="18" charset="0"/>
              </a:rPr>
              <a:t>харажатлар билан ишлаб чиқара олса ва уни </a:t>
            </a:r>
            <a:r>
              <a:rPr lang="en-US" sz="2100">
                <a:latin typeface="Times New Roman" panose="02020603050405020304" pitchFamily="18" charset="0"/>
                <a:cs typeface="Times New Roman" panose="02020603050405020304" pitchFamily="18" charset="0"/>
              </a:rPr>
              <a:t>minimal </a:t>
            </a:r>
            <a:r>
              <a:rPr lang="ru-RU" sz="2100">
                <a:latin typeface="Times New Roman" panose="02020603050405020304" pitchFamily="18" charset="0"/>
                <a:cs typeface="Times New Roman" panose="02020603050405020304" pitchFamily="18" charset="0"/>
              </a:rPr>
              <a:t>харажатлар билан сота олса самарали бўлади.Дарвоқе, улар техник самарадорликни ҳам фарқлайдилар. У белгиланган харажат бўйича маҳсулотнинг енг юқори чиқишини ёки белгиланган маҳсулот чиқариш бўйича харажатларнинг енг пастини ўз зиммасига олади</a:t>
            </a:r>
            <a:r>
              <a:rPr lang="ru-RU" sz="2100" smtClean="0">
                <a:latin typeface="Times New Roman" panose="02020603050405020304" pitchFamily="18" charset="0"/>
                <a:cs typeface="Times New Roman" panose="02020603050405020304" pitchFamily="18" charset="0"/>
              </a:rPr>
              <a:t>.</a:t>
            </a:r>
          </a:p>
          <a:p>
            <a:pPr algn="just"/>
            <a:r>
              <a:rPr lang="ru-RU" sz="2100">
                <a:latin typeface="Times New Roman" panose="02020603050405020304" pitchFamily="18" charset="0"/>
                <a:cs typeface="Times New Roman" panose="02020603050405020304" pitchFamily="18" charset="0"/>
              </a:rPr>
              <a:t>Бир нечта параметрларнинг комбинациясини таъминлайдиган компанияларнинг самарадорлиги </a:t>
            </a:r>
            <a:r>
              <a:rPr lang="ru-RU" sz="2100" smtClean="0">
                <a:latin typeface="Times New Roman" panose="02020603050405020304" pitchFamily="18" charset="0"/>
                <a:cs typeface="Times New Roman" panose="02020603050405020304" pitchFamily="18" charset="0"/>
              </a:rPr>
              <a:t>этикаси </a:t>
            </a:r>
            <a:r>
              <a:rPr lang="ru-RU" sz="2100">
                <a:latin typeface="Times New Roman" panose="02020603050405020304" pitchFamily="18" charset="0"/>
                <a:cs typeface="Times New Roman" panose="02020603050405020304" pitchFamily="18" charset="0"/>
              </a:rPr>
              <a:t>ҳам мавжуд: корхонанинг мижозлари учун </a:t>
            </a:r>
            <a:r>
              <a:rPr lang="ru-RU" sz="2100" smtClean="0">
                <a:latin typeface="Times New Roman" panose="02020603050405020304" pitchFamily="18" charset="0"/>
                <a:cs typeface="Times New Roman" panose="02020603050405020304" pitchFamily="18" charset="0"/>
              </a:rPr>
              <a:t>энг </a:t>
            </a:r>
            <a:r>
              <a:rPr lang="ru-RU" sz="2100">
                <a:latin typeface="Times New Roman" panose="02020603050405020304" pitchFamily="18" charset="0"/>
                <a:cs typeface="Times New Roman" panose="02020603050405020304" pitchFamily="18" charset="0"/>
              </a:rPr>
              <a:t>юқори қиймати, бизнес </a:t>
            </a:r>
            <a:r>
              <a:rPr lang="ru-RU" sz="2100" smtClean="0">
                <a:latin typeface="Times New Roman" panose="02020603050405020304" pitchFamily="18" charset="0"/>
                <a:cs typeface="Times New Roman" panose="02020603050405020304" pitchFamily="18" charset="0"/>
              </a:rPr>
              <a:t>эгалари </a:t>
            </a:r>
            <a:r>
              <a:rPr lang="ru-RU" sz="2100">
                <a:latin typeface="Times New Roman" panose="02020603050405020304" pitchFamily="18" charset="0"/>
                <a:cs typeface="Times New Roman" panose="02020603050405020304" pitchFamily="18" charset="0"/>
              </a:rPr>
              <a:t>учун рентабеллик, ходимлар учун муносиб иш ҳақи ва мартаба имкониятлари билан </a:t>
            </a:r>
            <a:r>
              <a:rPr lang="en-US" sz="2100">
                <a:latin typeface="Times New Roman" panose="02020603050405020304" pitchFamily="18" charset="0"/>
                <a:cs typeface="Times New Roman" panose="02020603050405020304" pitchFamily="18" charset="0"/>
              </a:rPr>
              <a:t>optimal </a:t>
            </a:r>
            <a:r>
              <a:rPr lang="ru-RU" sz="2100">
                <a:latin typeface="Times New Roman" panose="02020603050405020304" pitchFamily="18" charset="0"/>
                <a:cs typeface="Times New Roman" panose="02020603050405020304" pitchFamily="18" charset="0"/>
              </a:rPr>
              <a:t>иш </a:t>
            </a:r>
            <a:r>
              <a:rPr lang="ru-RU" sz="2100" smtClean="0">
                <a:latin typeface="Times New Roman" panose="02020603050405020304" pitchFamily="18" charset="0"/>
                <a:cs typeface="Times New Roman" panose="02020603050405020304" pitchFamily="18" charset="0"/>
              </a:rPr>
              <a:t>шароитлари шулар жумласидандир.</a:t>
            </a:r>
          </a:p>
          <a:p>
            <a:pPr algn="just"/>
            <a:r>
              <a:rPr lang="ru-RU" sz="2100" smtClean="0">
                <a:latin typeface="Times New Roman" panose="02020603050405020304" pitchFamily="18" charset="0"/>
                <a:cs typeface="Times New Roman" panose="02020603050405020304" pitchFamily="18" charset="0"/>
              </a:rPr>
              <a:t>	Иқтисодий </a:t>
            </a:r>
            <a:r>
              <a:rPr lang="ru-RU" sz="2100">
                <a:latin typeface="Times New Roman" panose="02020603050405020304" pitchFamily="18" charset="0"/>
                <a:cs typeface="Times New Roman" panose="02020603050405020304" pitchFamily="18" charset="0"/>
              </a:rPr>
              <a:t>тизим самарадорлигининг </a:t>
            </a:r>
            <a:r>
              <a:rPr lang="ru-RU" sz="2100" smtClean="0">
                <a:latin typeface="Times New Roman" panose="02020603050405020304" pitchFamily="18" charset="0"/>
                <a:cs typeface="Times New Roman" panose="02020603050405020304" pitchFamily="18" charset="0"/>
              </a:rPr>
              <a:t>энг </a:t>
            </a:r>
            <a:r>
              <a:rPr lang="ru-RU" sz="2100">
                <a:latin typeface="Times New Roman" panose="02020603050405020304" pitchFamily="18" charset="0"/>
                <a:cs typeface="Times New Roman" panose="02020603050405020304" pitchFamily="18" charset="0"/>
              </a:rPr>
              <a:t>муҳим </a:t>
            </a:r>
            <a:r>
              <a:rPr lang="ru-RU" sz="2100" smtClean="0">
                <a:latin typeface="Times New Roman" panose="02020603050405020304" pitchFamily="18" charset="0"/>
                <a:cs typeface="Times New Roman" panose="02020603050405020304" pitchFamily="18" charset="0"/>
              </a:rPr>
              <a:t>элементи </a:t>
            </a:r>
            <a:r>
              <a:rPr lang="ru-RU" sz="2100">
                <a:latin typeface="Times New Roman" panose="02020603050405020304" pitchFamily="18" charset="0"/>
                <a:cs typeface="Times New Roman" panose="02020603050405020304" pitchFamily="18" charset="0"/>
              </a:rPr>
              <a:t>капитал қўйилмалар самарадорлиги деб аталади. Иккинчиси иқтисодий самаранинг уни тақдим </a:t>
            </a:r>
            <a:r>
              <a:rPr lang="ru-RU" sz="2100" smtClean="0">
                <a:latin typeface="Times New Roman" panose="02020603050405020304" pitchFamily="18" charset="0"/>
                <a:cs typeface="Times New Roman" panose="02020603050405020304" pitchFamily="18" charset="0"/>
              </a:rPr>
              <a:t>этган </a:t>
            </a:r>
            <a:r>
              <a:rPr lang="ru-RU" sz="2100">
                <a:latin typeface="Times New Roman" panose="02020603050405020304" pitchFamily="18" charset="0"/>
                <a:cs typeface="Times New Roman" panose="02020603050405020304" pitchFamily="18" charset="0"/>
              </a:rPr>
              <a:t>инвестицияларга нисбати билан ўлчанади. Кўрсаткични таҳлил қилиб, танланган соҳаларнинг, умуман корхонанинг рентабеллиги ёки зарарсизлигини баҳолайдилар.</a:t>
            </a:r>
          </a:p>
        </p:txBody>
      </p:sp>
    </p:spTree>
    <p:extLst>
      <p:ext uri="{BB962C8B-B14F-4D97-AF65-F5344CB8AC3E}">
        <p14:creationId xmlns:p14="http://schemas.microsoft.com/office/powerpoint/2010/main" xmlns="" val="1926965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11200" y="474345"/>
            <a:ext cx="11214100" cy="5586145"/>
          </a:xfrm>
          <a:prstGeom prst="rect">
            <a:avLst/>
          </a:prstGeom>
        </p:spPr>
        <p:txBody>
          <a:bodyPr wrap="square">
            <a:spAutoFit/>
          </a:bodyPr>
          <a:lstStyle/>
          <a:p>
            <a:pPr algn="just"/>
            <a:r>
              <a:rPr lang="ru-RU" sz="2100" smtClean="0">
                <a:latin typeface="Times New Roman" panose="02020603050405020304" pitchFamily="18" charset="0"/>
                <a:cs typeface="Times New Roman" panose="02020603050405020304" pitchFamily="18" charset="0"/>
              </a:rPr>
              <a:t>	Иқтисодий </a:t>
            </a:r>
            <a:r>
              <a:rPr lang="uz-Cyrl-UZ" sz="2100" smtClean="0">
                <a:latin typeface="Times New Roman" panose="02020603050405020304" pitchFamily="18" charset="0"/>
                <a:cs typeface="Times New Roman" panose="02020603050405020304" pitchFamily="18" charset="0"/>
              </a:rPr>
              <a:t>самара </a:t>
            </a:r>
            <a:r>
              <a:rPr lang="ru-RU" sz="2100" smtClean="0">
                <a:latin typeface="Times New Roman" panose="02020603050405020304" pitchFamily="18" charset="0"/>
                <a:cs typeface="Times New Roman" panose="02020603050405020304" pitchFamily="18" charset="0"/>
              </a:rPr>
              <a:t>шундай </a:t>
            </a:r>
            <a:r>
              <a:rPr lang="ru-RU" sz="2100">
                <a:latin typeface="Times New Roman" panose="02020603050405020304" pitchFamily="18" charset="0"/>
                <a:cs typeface="Times New Roman" panose="02020603050405020304" pitchFamily="18" charset="0"/>
              </a:rPr>
              <a:t>ишлаб чиқариш варианти деб аталадики, унда ресурслар таннархини оширмасдан туриб товарлар ишлаб чиқариш ҳажмини ошириб бўлмайди. Шу билан бирга, айрим ресурслар ҳажмини камайтириш орқали маҳсулот ҳажмини сақлаб қолиш мумкин емас, лекин бошқаларнинг нархини оширмайди. Самарали иқтисодиётнинг енг муҳим шарти мавжуд ресурсларга ега бўлган максимал миқдордаги товарлар ишлаб чиқаришдир. </a:t>
            </a:r>
            <a:r>
              <a:rPr lang="en-US" sz="2100" smtClean="0">
                <a:latin typeface="Times New Roman" panose="02020603050405020304" pitchFamily="18" charset="0"/>
                <a:cs typeface="Times New Roman" panose="02020603050405020304" pitchFamily="18" charset="0"/>
              </a:rPr>
              <a:t>	</a:t>
            </a:r>
            <a:endParaRPr lang="uz-Cyrl-UZ" sz="2100" smtClean="0">
              <a:latin typeface="Times New Roman" panose="02020603050405020304" pitchFamily="18" charset="0"/>
              <a:cs typeface="Times New Roman" panose="02020603050405020304" pitchFamily="18" charset="0"/>
            </a:endParaRPr>
          </a:p>
          <a:p>
            <a:pPr algn="just"/>
            <a:r>
              <a:rPr lang="uz-Cyrl-UZ" sz="2100" smtClean="0">
                <a:latin typeface="Times New Roman" panose="02020603050405020304" pitchFamily="18" charset="0"/>
                <a:cs typeface="Times New Roman" panose="02020603050405020304" pitchFamily="18" charset="0"/>
              </a:rPr>
              <a:t>	Бизнес-режани </a:t>
            </a:r>
            <a:r>
              <a:rPr lang="uz-Cyrl-UZ" sz="2100">
                <a:latin typeface="Times New Roman" panose="02020603050405020304" pitchFamily="18" charset="0"/>
                <a:cs typeface="Times New Roman" panose="02020603050405020304" pitchFamily="18" charset="0"/>
              </a:rPr>
              <a:t>амалга ошириш учун пул маблаглари киритишни амалга ошириш турли вакт мобайнида пул маблаглари окими билан боглик булган молиявий-иктисодий хисоб-китобларни амалга оширишни талаб килади. Бундай бахолаш концепцияси шунга асосланадики, пул киймати вакт утиши билан пул бозоридаги фойда нормасини хисобга олган холда узгариб, бу норма сифатида одатда ссуда фоизи нормаси кабул килинади. мазкур холатда фоиз деганда пул бозорида пулдан фойдаланиш натижасида олинувчи даромад микдори тушунилади. Инвестициялаш узок муддатли жараён эканлигини хисобга олган холда, инвестиция амалиётида купинча инвестиция киритилган пайтдаги пул киймати уни булажак фойда, амортизация ажратмалари ва бошка шаклда кйтариш пайтидани киймати билан таккосланади.</a:t>
            </a:r>
            <a:endParaRPr lang="ru-RU" sz="2100">
              <a:latin typeface="Times New Roman" panose="02020603050405020304" pitchFamily="18" charset="0"/>
              <a:cs typeface="Times New Roman" panose="02020603050405020304" pitchFamily="18" charset="0"/>
            </a:endParaRPr>
          </a:p>
          <a:p>
            <a:pPr algn="just"/>
            <a:r>
              <a:rPr lang="en-US" sz="2100" smtClean="0">
                <a:latin typeface="Times New Roman" panose="02020603050405020304" pitchFamily="18" charset="0"/>
                <a:cs typeface="Times New Roman" panose="02020603050405020304" pitchFamily="18" charset="0"/>
              </a:rPr>
              <a:t>	</a:t>
            </a:r>
            <a:r>
              <a:rPr lang="uz-Cyrl-UZ" sz="2100" smtClean="0">
                <a:latin typeface="Times New Roman" panose="02020603050405020304" pitchFamily="18" charset="0"/>
                <a:cs typeface="Times New Roman" panose="02020603050405020304" pitchFamily="18" charset="0"/>
              </a:rPr>
              <a:t>Инвестиция </a:t>
            </a:r>
            <a:r>
              <a:rPr lang="uz-Cyrl-UZ" sz="2100">
                <a:latin typeface="Times New Roman" panose="02020603050405020304" pitchFamily="18" charset="0"/>
                <a:cs typeface="Times New Roman" panose="02020603050405020304" pitchFamily="18" charset="0"/>
              </a:rPr>
              <a:t>киритиш ва пул маблагларини кайтиб олиш пайтидаги пул кийматини таккослашда иккита асосий тушунча - пулнинг хозирги киймати ва келажакдаги кийматидан фойдаланиш кабул килинган.</a:t>
            </a:r>
            <a:endParaRPr lang="ru-RU" sz="21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1872228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11200" y="474345"/>
            <a:ext cx="11214100" cy="4708981"/>
          </a:xfrm>
          <a:prstGeom prst="rect">
            <a:avLst/>
          </a:prstGeom>
        </p:spPr>
        <p:txBody>
          <a:bodyPr wrap="square">
            <a:spAutoFit/>
          </a:bodyPr>
          <a:lstStyle/>
          <a:p>
            <a:pPr algn="just"/>
            <a:r>
              <a:rPr lang="ru-RU" sz="2500">
                <a:latin typeface="Times New Roman" panose="02020603050405020304" pitchFamily="18" charset="0"/>
                <a:cs typeface="Times New Roman" panose="02020603050405020304" pitchFamily="18" charset="0"/>
              </a:rPr>
              <a:t>	Таҳлил бир неча параметрларга асосланган:капитал қўйилмаларнинг умумий самараси</a:t>
            </a:r>
            <a:r>
              <a:rPr lang="ru-RU" sz="2500" smtClean="0">
                <a:latin typeface="Times New Roman" panose="02020603050405020304" pitchFamily="18" charset="0"/>
                <a:cs typeface="Times New Roman" panose="02020603050405020304" pitchFamily="18" charset="0"/>
              </a:rPr>
              <a:t>; бу ўзини </a:t>
            </a:r>
            <a:r>
              <a:rPr lang="ru-RU" sz="2500">
                <a:latin typeface="Times New Roman" panose="02020603050405020304" pitchFamily="18" charset="0"/>
                <a:cs typeface="Times New Roman" panose="02020603050405020304" pitchFamily="18" charset="0"/>
              </a:rPr>
              <a:t>оқлаш муддати даври</a:t>
            </a:r>
            <a:r>
              <a:rPr lang="ru-RU" sz="2500" smtClean="0">
                <a:latin typeface="Times New Roman" panose="02020603050405020304" pitchFamily="18" charset="0"/>
                <a:cs typeface="Times New Roman" panose="02020603050405020304" pitchFamily="18" charset="0"/>
              </a:rPr>
              <a:t>; қайтиш </a:t>
            </a:r>
            <a:r>
              <a:rPr lang="ru-RU" sz="2500">
                <a:latin typeface="Times New Roman" panose="02020603050405020304" pitchFamily="18" charset="0"/>
                <a:cs typeface="Times New Roman" panose="02020603050405020304" pitchFamily="18" charset="0"/>
              </a:rPr>
              <a:t>даражаси ва бошқалар., инвестициялар иқтисодий самарадорлиги билан бирга, ижтимоий </a:t>
            </a:r>
            <a:r>
              <a:rPr lang="ru-RU" sz="2500" smtClean="0">
                <a:latin typeface="Times New Roman" panose="02020603050405020304" pitchFamily="18" charset="0"/>
                <a:cs typeface="Times New Roman" panose="02020603050405020304" pitchFamily="18" charset="0"/>
              </a:rPr>
              <a:t>аҳамияти </a:t>
            </a:r>
            <a:r>
              <a:rPr lang="ru-RU" sz="2500">
                <a:latin typeface="Times New Roman" panose="02020603050405020304" pitchFamily="18" charset="0"/>
                <a:cs typeface="Times New Roman" panose="02020603050405020304" pitchFamily="18" charset="0"/>
              </a:rPr>
              <a:t>бор. Олинган ижтимоий нафақалар миқдорининг уларни тақдим етган инвестицияларга нисбатини белгилайди. Бундан ташқари, атроф-муҳит мавжуд — бу ҳолатда биз инвестиция орқали атроф-муҳит ҳолатини ўзгартириш ҳақида гапирамиз</a:t>
            </a:r>
            <a:r>
              <a:rPr lang="ru-RU" sz="2500" smtClean="0">
                <a:latin typeface="Times New Roman" panose="02020603050405020304" pitchFamily="18" charset="0"/>
                <a:cs typeface="Times New Roman" panose="02020603050405020304" pitchFamily="18" charset="0"/>
              </a:rPr>
              <a:t>.</a:t>
            </a:r>
          </a:p>
          <a:p>
            <a:pPr algn="just"/>
            <a:endParaRPr lang="uz-Cyrl-UZ" sz="2500" smtClean="0">
              <a:latin typeface="Times New Roman" panose="02020603050405020304" pitchFamily="18" charset="0"/>
              <a:cs typeface="Times New Roman" panose="02020603050405020304" pitchFamily="18" charset="0"/>
            </a:endParaRPr>
          </a:p>
          <a:p>
            <a:pPr algn="just"/>
            <a:r>
              <a:rPr lang="ru-RU" sz="2500" smtClean="0">
                <a:latin typeface="Times New Roman" panose="02020603050405020304" pitchFamily="18" charset="0"/>
                <a:cs typeface="Times New Roman" panose="02020603050405020304" pitchFamily="18" charset="0"/>
              </a:rPr>
              <a:t>	Ишлаш кўрсаткичлари Ишлаб </a:t>
            </a:r>
            <a:r>
              <a:rPr lang="ru-RU" sz="2500">
                <a:latin typeface="Times New Roman" panose="02020603050405020304" pitchFamily="18" charset="0"/>
                <a:cs typeface="Times New Roman" panose="02020603050405020304" pitchFamily="18" charset="0"/>
              </a:rPr>
              <a:t>чиқариш самарадорлигини тавсифлаш учун бир қатор кўрсаткичлардан фойдаланинг:умумлаштирувчи - ишлаб чиқариш жараёнининг умуман қанчалик самарали еканлигини кўрсатадилар</a:t>
            </a:r>
            <a:r>
              <a:rPr lang="ru-RU" sz="2500" smtClean="0">
                <a:latin typeface="Times New Roman" panose="02020603050405020304" pitchFamily="18" charset="0"/>
                <a:cs typeface="Times New Roman" panose="02020603050405020304" pitchFamily="18" charset="0"/>
              </a:rPr>
              <a:t>; бу </a:t>
            </a:r>
            <a:r>
              <a:rPr lang="ru-RU" sz="2500">
                <a:latin typeface="Times New Roman" panose="02020603050405020304" pitchFamily="18" charset="0"/>
                <a:cs typeface="Times New Roman" panose="02020603050405020304" pitchFamily="18" charset="0"/>
              </a:rPr>
              <a:t>жараённинг томонларидан бирини намойиш э</a:t>
            </a:r>
            <a:r>
              <a:rPr lang="ru-RU" sz="2500" smtClean="0">
                <a:latin typeface="Times New Roman" panose="02020603050405020304" pitchFamily="18" charset="0"/>
                <a:cs typeface="Times New Roman" panose="02020603050405020304" pitchFamily="18" charset="0"/>
              </a:rPr>
              <a:t>тишдир.</a:t>
            </a:r>
            <a:endParaRPr lang="ru-RU" sz="25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2888856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xmlns="" val="3120216542"/>
              </p:ext>
            </p:extLst>
          </p:nvPr>
        </p:nvGraphicFramePr>
        <p:xfrm>
          <a:off x="533400" y="719666"/>
          <a:ext cx="113919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3434985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xmlns="" val="3236137533"/>
              </p:ext>
            </p:extLst>
          </p:nvPr>
        </p:nvGraphicFramePr>
        <p:xfrm>
          <a:off x="533400" y="719666"/>
          <a:ext cx="113919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2012683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89492" y="435295"/>
            <a:ext cx="10665907" cy="5632311"/>
          </a:xfrm>
          <a:prstGeom prst="rect">
            <a:avLst/>
          </a:prstGeom>
        </p:spPr>
        <p:txBody>
          <a:bodyPr wrap="square">
            <a:spAutoFit/>
          </a:bodyPr>
          <a:lstStyle/>
          <a:p>
            <a:pPr algn="just"/>
            <a:r>
              <a:rPr lang="uz-Cyrl-UZ" sz="2400" smtClean="0">
                <a:latin typeface="Times New Roman" panose="02020603050405020304" pitchFamily="18" charset="0"/>
                <a:cs typeface="Times New Roman" panose="02020603050405020304" pitchFamily="18" charset="0"/>
              </a:rPr>
              <a:t>	Бундай </a:t>
            </a:r>
            <a:r>
              <a:rPr lang="uz-Cyrl-UZ" sz="2400">
                <a:latin typeface="Times New Roman" panose="02020603050405020304" pitchFamily="18" charset="0"/>
                <a:cs typeface="Times New Roman" panose="02020603050405020304" pitchFamily="18" charset="0"/>
              </a:rPr>
              <a:t>холат бугунги кунда маълум бир вакт утгандан сунг олдиндан белгилан суммани олиш учун канча </a:t>
            </a:r>
            <a:r>
              <a:rPr lang="uz-Cyrl-UZ" sz="2400" smtClean="0">
                <a:latin typeface="Times New Roman" panose="02020603050405020304" pitchFamily="18" charset="0"/>
                <a:cs typeface="Times New Roman" panose="02020603050405020304" pitchFamily="18" charset="0"/>
              </a:rPr>
              <a:t>маблағ </a:t>
            </a:r>
            <a:r>
              <a:rPr lang="uz-Cyrl-UZ" sz="2400">
                <a:latin typeface="Times New Roman" panose="02020603050405020304" pitchFamily="18" charset="0"/>
                <a:cs typeface="Times New Roman" panose="02020603050405020304" pitchFamily="18" charset="0"/>
              </a:rPr>
              <a:t>инвестиция килиш кераклигини аниклаш зарур булган холларда вужудга келади.</a:t>
            </a:r>
            <a:endParaRPr lang="ru-RU" sz="2400">
              <a:latin typeface="Times New Roman" panose="02020603050405020304" pitchFamily="18" charset="0"/>
              <a:cs typeface="Times New Roman" panose="02020603050405020304" pitchFamily="18" charset="0"/>
            </a:endParaRPr>
          </a:p>
          <a:p>
            <a:pPr algn="just"/>
            <a:r>
              <a:rPr lang="uz-Cyrl-UZ" sz="2400" smtClean="0">
                <a:latin typeface="Times New Roman" panose="02020603050405020304" pitchFamily="18" charset="0"/>
                <a:cs typeface="Times New Roman" panose="02020603050405020304" pitchFamily="18" charset="0"/>
              </a:rPr>
              <a:t>	Пул </a:t>
            </a:r>
            <a:r>
              <a:rPr lang="uz-Cyrl-UZ" sz="2400">
                <a:latin typeface="Times New Roman" panose="02020603050405020304" pitchFamily="18" charset="0"/>
                <a:cs typeface="Times New Roman" panose="02020603050405020304" pitchFamily="18" charset="0"/>
              </a:rPr>
              <a:t>маблагларини инвестициялаш билан боглик молиявий-иктисодий хисоб- китобларни амалга оширишда кийматнинг усиш ва дисконтлашув жараёнлари оддий хамда мураккаб фоизлар буйича амалга оширилиши мумкин. Оддий фоизлар одатда киска муддатли инвестицияларда, мураккаб фоизлар эса узок муддатли инвестицияларда кулланади.</a:t>
            </a:r>
            <a:endParaRPr lang="ru-RU" sz="2400">
              <a:latin typeface="Times New Roman" panose="02020603050405020304" pitchFamily="18" charset="0"/>
              <a:cs typeface="Times New Roman" panose="02020603050405020304" pitchFamily="18" charset="0"/>
            </a:endParaRPr>
          </a:p>
          <a:p>
            <a:pPr algn="just"/>
            <a:r>
              <a:rPr lang="uz-Cyrl-UZ" sz="2400" smtClean="0">
                <a:latin typeface="Times New Roman" panose="02020603050405020304" pitchFamily="18" charset="0"/>
                <a:cs typeface="Times New Roman" panose="02020603050405020304" pitchFamily="18" charset="0"/>
              </a:rPr>
              <a:t>	Оддий </a:t>
            </a:r>
            <a:r>
              <a:rPr lang="uz-Cyrl-UZ" sz="2400">
                <a:latin typeface="Times New Roman" panose="02020603050405020304" pitchFamily="18" charset="0"/>
                <a:cs typeface="Times New Roman" panose="02020603050405020304" pitchFamily="18" charset="0"/>
              </a:rPr>
              <a:t>фоиз деб пул маблагларини инвестициялаш шартлари билан белгиланган тулов даври (чорак, ой ва хоказо) якунида куйилманинг бошлангич (хозирги) кийматига хисобланувчи суммани англатади</a:t>
            </a:r>
            <a:r>
              <a:rPr lang="uz-Cyrl-UZ" sz="2400" smtClean="0">
                <a:latin typeface="Times New Roman" panose="02020603050405020304" pitchFamily="18" charset="0"/>
                <a:cs typeface="Times New Roman" panose="02020603050405020304" pitchFamily="18" charset="0"/>
              </a:rPr>
              <a:t>.</a:t>
            </a:r>
          </a:p>
          <a:p>
            <a:pPr algn="just"/>
            <a:r>
              <a:rPr lang="ru-RU" sz="2400" smtClean="0"/>
              <a:t>	</a:t>
            </a:r>
            <a:r>
              <a:rPr lang="ru-RU" sz="2400" smtClean="0">
                <a:latin typeface="Times New Roman" panose="02020603050405020304" pitchFamily="18" charset="0"/>
                <a:cs typeface="Times New Roman" panose="02020603050405020304" pitchFamily="18" charset="0"/>
              </a:rPr>
              <a:t>Мураккаб </a:t>
            </a:r>
            <a:r>
              <a:rPr lang="ru-RU" sz="2400">
                <a:latin typeface="Times New Roman" panose="02020603050405020304" pitchFamily="18" charset="0"/>
                <a:cs typeface="Times New Roman" panose="02020603050405020304" pitchFamily="18" charset="0"/>
              </a:rPr>
              <a:t>фоиз деб, инвестициялаш натижасида хар бир давр буйича хисобланган фоиз суммаси хар сафар туланмасдан, асосий куйилма микдорига кушиб борилган хамда кейинги тулов пайтида узи хам фойда келтирган холларда шаклланувчи даромад суммасига айтилади</a:t>
            </a:r>
            <a:r>
              <a:rPr lang="ru-RU" sz="2400" smtClean="0">
                <a:latin typeface="Times New Roman" panose="02020603050405020304" pitchFamily="18" charset="0"/>
                <a:cs typeface="Times New Roman" panose="02020603050405020304" pitchFamily="18" charset="0"/>
              </a:rPr>
              <a:t>.</a:t>
            </a:r>
            <a:endParaRPr lang="ru-RU" sz="24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2145483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98500" y="335846"/>
            <a:ext cx="11049000" cy="4708981"/>
          </a:xfrm>
          <a:prstGeom prst="rect">
            <a:avLst/>
          </a:prstGeom>
        </p:spPr>
        <p:txBody>
          <a:bodyPr wrap="square">
            <a:spAutoFit/>
          </a:bodyPr>
          <a:lstStyle/>
          <a:p>
            <a:pPr algn="just"/>
            <a:r>
              <a:rPr lang="ru-RU" sz="2000" smtClean="0">
                <a:latin typeface="Times New Roman" panose="02020603050405020304" pitchFamily="18" charset="0"/>
                <a:cs typeface="Times New Roman" panose="02020603050405020304" pitchFamily="18" charset="0"/>
              </a:rPr>
              <a:t>	Инвестиция </a:t>
            </a:r>
            <a:r>
              <a:rPr lang="ru-RU" sz="2000">
                <a:latin typeface="Times New Roman" panose="02020603050405020304" pitchFamily="18" charset="0"/>
                <a:cs typeface="Times New Roman" panose="02020603050405020304" pitchFamily="18" charset="0"/>
              </a:rPr>
              <a:t>амалиётида инфляция омили билан мунтазам хисоблашишга тугри келади. Унинг вакт утиши билан пул маблаглари кийматини пасайтириб бориши, инфляциянинг (уртача нархлар индексининг) усиши мос равишда пулнинг харид килиш кобилиятини пасайтиришга олиб келиши билан бо</a:t>
            </a:r>
            <a:r>
              <a:rPr lang="uz-Cyrl-UZ" sz="2000">
                <a:latin typeface="Times New Roman" panose="02020603050405020304" pitchFamily="18" charset="0"/>
                <a:cs typeface="Times New Roman" panose="02020603050405020304" pitchFamily="18" charset="0"/>
              </a:rPr>
              <a:t>ғ</a:t>
            </a:r>
            <a:r>
              <a:rPr lang="ru-RU" sz="2000">
                <a:latin typeface="Times New Roman" panose="02020603050405020304" pitchFamily="18" charset="0"/>
                <a:cs typeface="Times New Roman" panose="02020603050405020304" pitchFamily="18" charset="0"/>
              </a:rPr>
              <a:t>лик.</a:t>
            </a:r>
          </a:p>
          <a:p>
            <a:pPr algn="just"/>
            <a:r>
              <a:rPr lang="ru-RU" sz="2000">
                <a:latin typeface="Times New Roman" panose="02020603050405020304" pitchFamily="18" charset="0"/>
                <a:cs typeface="Times New Roman" panose="02020603050405020304" pitchFamily="18" charset="0"/>
              </a:rPr>
              <a:t>Инфляцияни хисобга олган холда инвестиция жараёнларида пул окимларини тугирлаш билан боглик хисоб-китобларда иккита асосий тушунча - пул </a:t>
            </a:r>
            <a:r>
              <a:rPr lang="ru-RU" sz="2000" smtClean="0">
                <a:latin typeface="Times New Roman" panose="02020603050405020304" pitchFamily="18" charset="0"/>
                <a:cs typeface="Times New Roman" panose="02020603050405020304" pitchFamily="18" charset="0"/>
              </a:rPr>
              <a:t>маблагларининг номинал </a:t>
            </a:r>
            <a:r>
              <a:rPr lang="ru-RU" sz="2000">
                <a:latin typeface="Times New Roman" panose="02020603050405020304" pitchFamily="18" charset="0"/>
                <a:cs typeface="Times New Roman" panose="02020603050405020304" pitchFamily="18" charset="0"/>
              </a:rPr>
              <a:t>ва реал (хакикий) кийматидан фойдаланиш кабул килинган.</a:t>
            </a:r>
          </a:p>
          <a:p>
            <a:pPr algn="just"/>
            <a:r>
              <a:rPr lang="ru-RU" sz="2000" smtClean="0">
                <a:latin typeface="Times New Roman" panose="02020603050405020304" pitchFamily="18" charset="0"/>
                <a:cs typeface="Times New Roman" panose="02020603050405020304" pitchFamily="18" charset="0"/>
              </a:rPr>
              <a:t>	Номинал </a:t>
            </a:r>
            <a:r>
              <a:rPr lang="ru-RU" sz="2000">
                <a:latin typeface="Times New Roman" panose="02020603050405020304" pitchFamily="18" charset="0"/>
                <a:cs typeface="Times New Roman" panose="02020603050405020304" pitchFamily="18" charset="0"/>
              </a:rPr>
              <a:t>киймат пул маблагларининг катталигини пулнинг харид кобилиятидаги узгаришларни хисобга олмаган холда бахолашни ифодалайди.</a:t>
            </a:r>
          </a:p>
          <a:p>
            <a:pPr algn="just"/>
            <a:r>
              <a:rPr lang="ru-RU" sz="2000" smtClean="0">
                <a:latin typeface="Times New Roman" panose="02020603050405020304" pitchFamily="18" charset="0"/>
                <a:cs typeface="Times New Roman" panose="02020603050405020304" pitchFamily="18" charset="0"/>
              </a:rPr>
              <a:t>	Реал </a:t>
            </a:r>
            <a:r>
              <a:rPr lang="ru-RU" sz="2000">
                <a:latin typeface="Times New Roman" panose="02020603050405020304" pitchFamily="18" charset="0"/>
                <a:cs typeface="Times New Roman" panose="02020603050405020304" pitchFamily="18" charset="0"/>
              </a:rPr>
              <a:t>киймат эса пул маблаглари катталигини инфляция жараёни натижасида пулнинг хрид кобилиятини йукотишини хисобга олган холда бахолашни назарда тутади. Бундай бахолашни пул маблагларининг келажакдаги кийматини аниклашда хам, хозирги кийматини аниклашда хам куллаш мумкин</a:t>
            </a:r>
            <a:r>
              <a:rPr lang="ru-RU" sz="2000" smtClean="0">
                <a:latin typeface="Times New Roman" panose="02020603050405020304" pitchFamily="18" charset="0"/>
                <a:cs typeface="Times New Roman" panose="02020603050405020304" pitchFamily="18" charset="0"/>
              </a:rPr>
              <a:t>.</a:t>
            </a:r>
          </a:p>
          <a:p>
            <a:pPr algn="just"/>
            <a:r>
              <a:rPr lang="ru-RU" sz="2000">
                <a:latin typeface="Times New Roman" panose="02020603050405020304" pitchFamily="18" charset="0"/>
                <a:cs typeface="Times New Roman" panose="02020603050405020304" pitchFamily="18" charset="0"/>
              </a:rPr>
              <a:t>Инвестиция фаолияти билан боглик молиявий-иктисодий хисоб-китобларда инфляция куйидаги холатларда хисобга олинади ва </a:t>
            </a:r>
            <a:r>
              <a:rPr lang="ru-RU" sz="2000" smtClean="0">
                <a:latin typeface="Times New Roman" panose="02020603050405020304" pitchFamily="18" charset="0"/>
                <a:cs typeface="Times New Roman" panose="02020603050405020304" pitchFamily="18" charset="0"/>
              </a:rPr>
              <a:t>бахоланади: буни қуйидаги слайдда кўриш мумкин</a:t>
            </a:r>
            <a:endParaRPr lang="ru-RU" sz="20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001686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xmlns="" val="1898924456"/>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2509306" y="1316335"/>
            <a:ext cx="569387"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spc="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a:t>
            </a:r>
          </a:p>
        </p:txBody>
      </p:sp>
      <p:sp>
        <p:nvSpPr>
          <p:cNvPr id="9" name="Прямоугольник 8"/>
          <p:cNvSpPr/>
          <p:nvPr/>
        </p:nvSpPr>
        <p:spPr>
          <a:xfrm>
            <a:off x="2928406" y="2954635"/>
            <a:ext cx="569387"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spc="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2</a:t>
            </a:r>
          </a:p>
        </p:txBody>
      </p:sp>
      <p:sp>
        <p:nvSpPr>
          <p:cNvPr id="10" name="Прямоугольник 9"/>
          <p:cNvSpPr/>
          <p:nvPr/>
        </p:nvSpPr>
        <p:spPr>
          <a:xfrm>
            <a:off x="2509306" y="4529435"/>
            <a:ext cx="569387"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spc="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3</a:t>
            </a:r>
          </a:p>
        </p:txBody>
      </p:sp>
    </p:spTree>
    <p:extLst>
      <p:ext uri="{BB962C8B-B14F-4D97-AF65-F5344CB8AC3E}">
        <p14:creationId xmlns:p14="http://schemas.microsoft.com/office/powerpoint/2010/main" xmlns="" val="626648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xmlns="" val="227193881"/>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2679698" y="1803400"/>
            <a:ext cx="569387"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spc="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a:t>
            </a:r>
          </a:p>
        </p:txBody>
      </p:sp>
      <p:sp>
        <p:nvSpPr>
          <p:cNvPr id="9" name="Прямоугольник 8"/>
          <p:cNvSpPr/>
          <p:nvPr/>
        </p:nvSpPr>
        <p:spPr>
          <a:xfrm>
            <a:off x="2679699" y="4059535"/>
            <a:ext cx="569387" cy="92333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ru-RU" sz="5400" b="1" cap="all" spc="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2</a:t>
            </a:r>
          </a:p>
        </p:txBody>
      </p:sp>
      <p:sp>
        <p:nvSpPr>
          <p:cNvPr id="4" name="Прямоугольник 3"/>
          <p:cNvSpPr/>
          <p:nvPr/>
        </p:nvSpPr>
        <p:spPr>
          <a:xfrm>
            <a:off x="2793998" y="248335"/>
            <a:ext cx="6642101" cy="1015663"/>
          </a:xfrm>
          <a:prstGeom prst="rect">
            <a:avLst/>
          </a:prstGeom>
        </p:spPr>
        <p:txBody>
          <a:bodyPr wrap="square">
            <a:spAutoFit/>
          </a:bodyPr>
          <a:lstStyle/>
          <a:p>
            <a:pPr algn="ctr"/>
            <a:r>
              <a:rPr lang="ru-RU" sz="3000">
                <a:latin typeface="Times New Roman" panose="02020603050405020304" pitchFamily="18" charset="0"/>
                <a:cs typeface="Times New Roman" panose="02020603050405020304" pitchFamily="18" charset="0"/>
              </a:rPr>
              <a:t>Инфляцияни бахолаш жараёнида иккита асосий курсаткич кулланади:</a:t>
            </a:r>
          </a:p>
        </p:txBody>
      </p:sp>
    </p:spTree>
    <p:extLst>
      <p:ext uri="{BB962C8B-B14F-4D97-AF65-F5344CB8AC3E}">
        <p14:creationId xmlns:p14="http://schemas.microsoft.com/office/powerpoint/2010/main" xmlns="" val="18521129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3700" y="452735"/>
            <a:ext cx="11112500" cy="861774"/>
          </a:xfrm>
          <a:prstGeom prst="rect">
            <a:avLst/>
          </a:prstGeom>
        </p:spPr>
        <p:txBody>
          <a:bodyPr wrap="square">
            <a:spAutoFit/>
          </a:bodyPr>
          <a:lstStyle/>
          <a:p>
            <a:pPr lvl="0" algn="ctr"/>
            <a:r>
              <a:rPr lang="ru-RU" sz="2500">
                <a:latin typeface="Times New Roman" panose="02020603050405020304" pitchFamily="18" charset="0"/>
                <a:cs typeface="Times New Roman" panose="02020603050405020304" pitchFamily="18" charset="0"/>
              </a:rPr>
              <a:t>Инфляцияни хисобга олган холда пул маблаглари кийматининг усишини тугрилаш (корректировка килиш) куйидаги формула буйича амалга оширилади:</a:t>
            </a:r>
          </a:p>
        </p:txBody>
      </p:sp>
      <p:sp>
        <p:nvSpPr>
          <p:cNvPr id="3" name="Блок-схема: альтернативный процесс 2"/>
          <p:cNvSpPr/>
          <p:nvPr/>
        </p:nvSpPr>
        <p:spPr>
          <a:xfrm>
            <a:off x="3613150" y="1651000"/>
            <a:ext cx="4673600" cy="1028700"/>
          </a:xfrm>
          <a:prstGeom prst="flowChartAlternateProcess">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uz-Cyrl-UZ" smtClean="0">
              <a:latin typeface="Times New Roman" panose="02020603050405020304" pitchFamily="18" charset="0"/>
              <a:cs typeface="Times New Roman" panose="02020603050405020304" pitchFamily="18" charset="0"/>
            </a:endParaRPr>
          </a:p>
          <a:p>
            <a:pPr algn="ctr"/>
            <a:r>
              <a:rPr lang="en-US" sz="3000" smtClean="0">
                <a:latin typeface="Times New Roman" panose="02020603050405020304" pitchFamily="18" charset="0"/>
                <a:cs typeface="Times New Roman" panose="02020603050405020304" pitchFamily="18" charset="0"/>
              </a:rPr>
              <a:t>Sp</a:t>
            </a:r>
            <a:r>
              <a:rPr lang="ru-RU" sz="3000" smtClean="0">
                <a:latin typeface="Times New Roman" panose="02020603050405020304" pitchFamily="18" charset="0"/>
                <a:cs typeface="Times New Roman" panose="02020603050405020304" pitchFamily="18" charset="0"/>
              </a:rPr>
              <a:t> </a:t>
            </a:r>
            <a:r>
              <a:rPr lang="ru-RU" sz="3000">
                <a:latin typeface="Times New Roman" panose="02020603050405020304" pitchFamily="18" charset="0"/>
                <a:cs typeface="Times New Roman" panose="02020603050405020304" pitchFamily="18" charset="0"/>
              </a:rPr>
              <a:t>= </a:t>
            </a:r>
            <a:r>
              <a:rPr lang="en-US" sz="3000">
                <a:latin typeface="Times New Roman" panose="02020603050405020304" pitchFamily="18" charset="0"/>
                <a:cs typeface="Times New Roman" panose="02020603050405020304" pitchFamily="18" charset="0"/>
              </a:rPr>
              <a:t>S</a:t>
            </a:r>
            <a:r>
              <a:rPr lang="ru-RU" sz="3000">
                <a:latin typeface="Times New Roman" panose="02020603050405020304" pitchFamily="18" charset="0"/>
                <a:cs typeface="Times New Roman" panose="02020603050405020304" pitchFamily="18" charset="0"/>
              </a:rPr>
              <a:t> / </a:t>
            </a:r>
            <a:r>
              <a:rPr lang="en-US" sz="3000">
                <a:latin typeface="Times New Roman" panose="02020603050405020304" pitchFamily="18" charset="0"/>
                <a:cs typeface="Times New Roman" panose="02020603050405020304" pitchFamily="18" charset="0"/>
              </a:rPr>
              <a:t>Ij</a:t>
            </a:r>
            <a:endParaRPr lang="ru-RU" sz="3000">
              <a:latin typeface="Times New Roman" panose="02020603050405020304" pitchFamily="18" charset="0"/>
              <a:cs typeface="Times New Roman" panose="02020603050405020304" pitchFamily="18" charset="0"/>
            </a:endParaRPr>
          </a:p>
          <a:p>
            <a:pPr algn="ctr"/>
            <a:endParaRPr lang="ru-RU"/>
          </a:p>
        </p:txBody>
      </p:sp>
      <p:sp>
        <p:nvSpPr>
          <p:cNvPr id="5" name="Прямоугольник 4"/>
          <p:cNvSpPr/>
          <p:nvPr/>
        </p:nvSpPr>
        <p:spPr>
          <a:xfrm>
            <a:off x="393700" y="2853541"/>
            <a:ext cx="11112500" cy="2785378"/>
          </a:xfrm>
          <a:prstGeom prst="rect">
            <a:avLst/>
          </a:prstGeom>
        </p:spPr>
        <p:txBody>
          <a:bodyPr wrap="square">
            <a:spAutoFit/>
          </a:bodyPr>
          <a:lstStyle/>
          <a:p>
            <a:pPr algn="ctr"/>
            <a:r>
              <a:rPr lang="ru-RU" sz="2500">
                <a:latin typeface="Times New Roman" panose="02020603050405020304" pitchFamily="18" charset="0"/>
                <a:cs typeface="Times New Roman" panose="02020603050405020304" pitchFamily="18" charset="0"/>
              </a:rPr>
              <a:t>Ушбу формула буйича амалга оширилган хисоб-китоблар пул маблагларининг усиш жараёнида унинг инфляцион таркибий кисми элиминация килинмаган булса пул маблагларининг келажакдаги реал кийматини аниклашга имкон беради.</a:t>
            </a:r>
          </a:p>
          <a:p>
            <a:pPr algn="ctr"/>
            <a:r>
              <a:rPr lang="ru-RU" sz="2500">
                <a:latin typeface="Times New Roman" panose="02020603050405020304" pitchFamily="18" charset="0"/>
                <a:cs typeface="Times New Roman" panose="02020603050405020304" pitchFamily="18" charset="0"/>
              </a:rPr>
              <a:t>Агарда бу жараёнда реал фоиз ставкаси ва кутилаётган инфляция суратини ажратиб курсатиш мумкин булса, унда пул маблагларининг реал кийматини куйидаги формулага асосан аниклаш мумкин булади</a:t>
            </a:r>
          </a:p>
        </p:txBody>
      </p:sp>
      <p:sp>
        <p:nvSpPr>
          <p:cNvPr id="14" name="Блок-схема: альтернативный процесс 13"/>
          <p:cNvSpPr/>
          <p:nvPr/>
        </p:nvSpPr>
        <p:spPr>
          <a:xfrm>
            <a:off x="3613150" y="5638919"/>
            <a:ext cx="4673600" cy="1028700"/>
          </a:xfrm>
          <a:prstGeom prst="flowChartAlternateProcess">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uz-Cyrl-UZ" smtClean="0">
              <a:latin typeface="Times New Roman" panose="02020603050405020304" pitchFamily="18" charset="0"/>
              <a:cs typeface="Times New Roman" panose="02020603050405020304" pitchFamily="18" charset="0"/>
            </a:endParaRPr>
          </a:p>
          <a:p>
            <a:pPr algn="ctr"/>
            <a:r>
              <a:rPr lang="en-US" sz="3200">
                <a:latin typeface="Times New Roman" panose="02020603050405020304" pitchFamily="18" charset="0"/>
                <a:cs typeface="Times New Roman" panose="02020603050405020304" pitchFamily="18" charset="0"/>
              </a:rPr>
              <a:t>Sp</a:t>
            </a:r>
            <a:r>
              <a:rPr lang="ru-RU" sz="3200">
                <a:latin typeface="Times New Roman" panose="02020603050405020304" pitchFamily="18" charset="0"/>
                <a:cs typeface="Times New Roman" panose="02020603050405020304" pitchFamily="18" charset="0"/>
              </a:rPr>
              <a:t>= Р х ((1/</a:t>
            </a:r>
            <a:r>
              <a:rPr lang="en-US" sz="3200">
                <a:latin typeface="Times New Roman" panose="02020603050405020304" pitchFamily="18" charset="0"/>
                <a:cs typeface="Times New Roman" panose="02020603050405020304" pitchFamily="18" charset="0"/>
              </a:rPr>
              <a:t>i</a:t>
            </a:r>
            <a:r>
              <a:rPr lang="ru-RU" sz="3200">
                <a:latin typeface="Times New Roman" panose="02020603050405020304" pitchFamily="18" charset="0"/>
                <a:cs typeface="Times New Roman" panose="02020603050405020304" pitchFamily="18" charset="0"/>
              </a:rPr>
              <a:t>)/(1/</a:t>
            </a:r>
            <a:r>
              <a:rPr lang="en-US" sz="3200">
                <a:latin typeface="Times New Roman" panose="02020603050405020304" pitchFamily="18" charset="0"/>
                <a:cs typeface="Times New Roman" panose="02020603050405020304" pitchFamily="18" charset="0"/>
              </a:rPr>
              <a:t>Tj</a:t>
            </a:r>
            <a:r>
              <a:rPr lang="ru-RU" sz="3200">
                <a:latin typeface="Times New Roman" panose="02020603050405020304" pitchFamily="18" charset="0"/>
                <a:cs typeface="Times New Roman" panose="02020603050405020304" pitchFamily="18" charset="0"/>
              </a:rPr>
              <a:t>))</a:t>
            </a:r>
            <a:r>
              <a:rPr lang="en-US" sz="3200" baseline="30000">
                <a:latin typeface="Times New Roman" panose="02020603050405020304" pitchFamily="18" charset="0"/>
                <a:cs typeface="Times New Roman" panose="02020603050405020304" pitchFamily="18" charset="0"/>
              </a:rPr>
              <a:t>n</a:t>
            </a:r>
            <a:r>
              <a:rPr lang="ru-RU" sz="3200">
                <a:latin typeface="Times New Roman" panose="02020603050405020304" pitchFamily="18" charset="0"/>
                <a:cs typeface="Times New Roman" panose="02020603050405020304" pitchFamily="18" charset="0"/>
              </a:rPr>
              <a:t>.</a:t>
            </a:r>
          </a:p>
          <a:p>
            <a:pPr algn="ctr"/>
            <a:endParaRPr lang="ru-RU">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133045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3700" y="452735"/>
            <a:ext cx="11112500" cy="1631216"/>
          </a:xfrm>
          <a:prstGeom prst="rect">
            <a:avLst/>
          </a:prstGeom>
        </p:spPr>
        <p:txBody>
          <a:bodyPr wrap="square">
            <a:spAutoFit/>
          </a:bodyPr>
          <a:lstStyle/>
          <a:p>
            <a:pPr algn="ctr"/>
            <a:r>
              <a:rPr lang="ru-RU" sz="2500">
                <a:latin typeface="Times New Roman" panose="02020603050405020304" pitchFamily="18" charset="0"/>
                <a:cs typeface="Times New Roman" panose="02020603050405020304" pitchFamily="18" charset="0"/>
              </a:rPr>
              <a:t>Инфляцияни хисобга олган холда реал фоиз ставкасини нормалаштириш, пул маблагларини устириш ёки дисконтлаш учун фойдаланилади ва куйидагича аникланади:</a:t>
            </a:r>
          </a:p>
          <a:p>
            <a:pPr lvl="0" algn="ctr"/>
            <a:r>
              <a:rPr lang="ru-RU" sz="2500" smtClean="0">
                <a:latin typeface="Times New Roman" panose="02020603050405020304" pitchFamily="18" charset="0"/>
                <a:cs typeface="Times New Roman" panose="02020603050405020304" pitchFamily="18" charset="0"/>
              </a:rPr>
              <a:t>:</a:t>
            </a:r>
            <a:endParaRPr lang="ru-RU" sz="2500">
              <a:latin typeface="Times New Roman" panose="02020603050405020304" pitchFamily="18" charset="0"/>
              <a:cs typeface="Times New Roman" panose="02020603050405020304" pitchFamily="18" charset="0"/>
            </a:endParaRPr>
          </a:p>
        </p:txBody>
      </p:sp>
      <p:sp>
        <p:nvSpPr>
          <p:cNvPr id="3" name="Блок-схема: альтернативный процесс 2"/>
          <p:cNvSpPr/>
          <p:nvPr/>
        </p:nvSpPr>
        <p:spPr>
          <a:xfrm>
            <a:off x="3613150" y="1651000"/>
            <a:ext cx="4673600" cy="1028700"/>
          </a:xfrm>
          <a:prstGeom prst="flowChartAlternateProcess">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US" sz="3000">
                <a:latin typeface="Times New Roman" panose="02020603050405020304" pitchFamily="18" charset="0"/>
                <a:cs typeface="Times New Roman" panose="02020603050405020304" pitchFamily="18" charset="0"/>
              </a:rPr>
              <a:t>Jp</a:t>
            </a:r>
            <a:r>
              <a:rPr lang="ru-RU" sz="3000">
                <a:latin typeface="Times New Roman" panose="02020603050405020304" pitchFamily="18" charset="0"/>
                <a:cs typeface="Times New Roman" panose="02020603050405020304" pitchFamily="18" charset="0"/>
              </a:rPr>
              <a:t> = </a:t>
            </a:r>
            <a:r>
              <a:rPr lang="en-US" sz="3000">
                <a:latin typeface="Times New Roman" panose="02020603050405020304" pitchFamily="18" charset="0"/>
                <a:cs typeface="Times New Roman" panose="02020603050405020304" pitchFamily="18" charset="0"/>
              </a:rPr>
              <a:t>J</a:t>
            </a:r>
            <a:r>
              <a:rPr lang="ru-RU" sz="3000">
                <a:latin typeface="Times New Roman" panose="02020603050405020304" pitchFamily="18" charset="0"/>
                <a:cs typeface="Times New Roman" panose="02020603050405020304" pitchFamily="18" charset="0"/>
              </a:rPr>
              <a:t> - </a:t>
            </a:r>
            <a:r>
              <a:rPr lang="en-US" sz="3000">
                <a:latin typeface="Times New Roman" panose="02020603050405020304" pitchFamily="18" charset="0"/>
                <a:cs typeface="Times New Roman" panose="02020603050405020304" pitchFamily="18" charset="0"/>
              </a:rPr>
              <a:t>Tj</a:t>
            </a:r>
            <a:endParaRPr lang="ru-RU" sz="300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393700" y="2853541"/>
            <a:ext cx="11112500" cy="3816429"/>
          </a:xfrm>
          <a:prstGeom prst="rect">
            <a:avLst/>
          </a:prstGeom>
        </p:spPr>
        <p:txBody>
          <a:bodyPr wrap="square">
            <a:spAutoFit/>
          </a:bodyPr>
          <a:lstStyle/>
          <a:p>
            <a:r>
              <a:rPr lang="ru-RU" sz="2200">
                <a:latin typeface="Times New Roman" panose="02020603050405020304" pitchFamily="18" charset="0"/>
                <a:cs typeface="Times New Roman" panose="02020603050405020304" pitchFamily="18" charset="0"/>
              </a:rPr>
              <a:t>бу ерда</a:t>
            </a:r>
          </a:p>
          <a:p>
            <a:r>
              <a:rPr lang="en-US" sz="2200">
                <a:latin typeface="Times New Roman" panose="02020603050405020304" pitchFamily="18" charset="0"/>
                <a:cs typeface="Times New Roman" panose="02020603050405020304" pitchFamily="18" charset="0"/>
              </a:rPr>
              <a:t>J</a:t>
            </a:r>
            <a:r>
              <a:rPr lang="en-US" sz="2200" baseline="-25000">
                <a:latin typeface="Times New Roman" panose="02020603050405020304" pitchFamily="18" charset="0"/>
                <a:cs typeface="Times New Roman" panose="02020603050405020304" pitchFamily="18" charset="0"/>
              </a:rPr>
              <a:t>p</a:t>
            </a:r>
            <a:r>
              <a:rPr lang="ru-RU" sz="2200">
                <a:latin typeface="Times New Roman" panose="02020603050405020304" pitchFamily="18" charset="0"/>
                <a:cs typeface="Times New Roman" panose="02020603050405020304" pitchFamily="18" charset="0"/>
              </a:rPr>
              <a:t> - реал фоиз ставкаси;</a:t>
            </a:r>
          </a:p>
          <a:p>
            <a:r>
              <a:rPr lang="en-US" sz="2200">
                <a:latin typeface="Times New Roman" panose="02020603050405020304" pitchFamily="18" charset="0"/>
                <a:cs typeface="Times New Roman" panose="02020603050405020304" pitchFamily="18" charset="0"/>
              </a:rPr>
              <a:t>J</a:t>
            </a:r>
            <a:r>
              <a:rPr lang="ru-RU" sz="2200">
                <a:latin typeface="Times New Roman" panose="02020603050405020304" pitchFamily="18" charset="0"/>
                <a:cs typeface="Times New Roman" panose="02020603050405020304" pitchFamily="18" charset="0"/>
              </a:rPr>
              <a:t> - пул бозорида вужудга келган инфляцияни хисобга олган холда номинал фоиз ставкаси.</a:t>
            </a:r>
          </a:p>
          <a:p>
            <a:r>
              <a:rPr lang="ru-RU" sz="2200">
                <a:latin typeface="Times New Roman" panose="02020603050405020304" pitchFamily="18" charset="0"/>
                <a:cs typeface="Times New Roman" panose="02020603050405020304" pitchFamily="18" charset="0"/>
              </a:rPr>
              <a:t>Пул маблагларини реал фоиз ставкаси буйича устириш жараёнида пул маблагларининг келажакдаги реал кийматини аниклашда уч хил вазиятга дуч келиш мумкин:</a:t>
            </a:r>
          </a:p>
          <a:p>
            <a:r>
              <a:rPr lang="ru-RU" sz="2200">
                <a:latin typeface="Times New Roman" panose="02020603050405020304" pitchFamily="18" charset="0"/>
                <a:cs typeface="Times New Roman" panose="02020603050405020304" pitchFamily="18" charset="0"/>
              </a:rPr>
              <a:t>а)	</a:t>
            </a:r>
            <a:r>
              <a:rPr lang="en-US" sz="2200">
                <a:latin typeface="Times New Roman" panose="02020603050405020304" pitchFamily="18" charset="0"/>
                <a:cs typeface="Times New Roman" panose="02020603050405020304" pitchFamily="18" charset="0"/>
              </a:rPr>
              <a:t>J</a:t>
            </a:r>
            <a:r>
              <a:rPr lang="ru-RU" sz="2200">
                <a:latin typeface="Times New Roman" panose="02020603050405020304" pitchFamily="18" charset="0"/>
                <a:cs typeface="Times New Roman" panose="02020603050405020304" pitchFamily="18" charset="0"/>
              </a:rPr>
              <a:t> к </a:t>
            </a:r>
            <a:r>
              <a:rPr lang="en-US" sz="2200">
                <a:latin typeface="Times New Roman" panose="02020603050405020304" pitchFamily="18" charset="0"/>
                <a:cs typeface="Times New Roman" panose="02020603050405020304" pitchFamily="18" charset="0"/>
              </a:rPr>
              <a:t>Tj</a:t>
            </a:r>
            <a:r>
              <a:rPr lang="ru-RU" sz="2200">
                <a:latin typeface="Times New Roman" panose="02020603050405020304" pitchFamily="18" charset="0"/>
                <a:cs typeface="Times New Roman" panose="02020603050405020304" pitchFamily="18" charset="0"/>
              </a:rPr>
              <a:t>. Бу вазиятда пул маблагларининг реал кийматини устириш юз бермайди, чунки уларнинг усиши инфляция билан бир хил булади;</a:t>
            </a:r>
          </a:p>
          <a:p>
            <a:r>
              <a:rPr lang="ru-RU" sz="2200">
                <a:latin typeface="Times New Roman" panose="02020603050405020304" pitchFamily="18" charset="0"/>
                <a:cs typeface="Times New Roman" panose="02020603050405020304" pitchFamily="18" charset="0"/>
              </a:rPr>
              <a:t>б)	</a:t>
            </a:r>
            <a:r>
              <a:rPr lang="en-US" sz="2200">
                <a:latin typeface="Times New Roman" panose="02020603050405020304" pitchFamily="18" charset="0"/>
                <a:cs typeface="Times New Roman" panose="02020603050405020304" pitchFamily="18" charset="0"/>
              </a:rPr>
              <a:t>J</a:t>
            </a:r>
            <a:r>
              <a:rPr lang="ru-RU" sz="2200">
                <a:latin typeface="Times New Roman" panose="02020603050405020304" pitchFamily="18" charset="0"/>
                <a:cs typeface="Times New Roman" panose="02020603050405020304" pitchFamily="18" charset="0"/>
              </a:rPr>
              <a:t> &gt; </a:t>
            </a:r>
            <a:r>
              <a:rPr lang="en-US" sz="2200">
                <a:latin typeface="Times New Roman" panose="02020603050405020304" pitchFamily="18" charset="0"/>
                <a:cs typeface="Times New Roman" panose="02020603050405020304" pitchFamily="18" charset="0"/>
              </a:rPr>
              <a:t>Tj</a:t>
            </a:r>
            <a:r>
              <a:rPr lang="ru-RU" sz="2200">
                <a:latin typeface="Times New Roman" panose="02020603050405020304" pitchFamily="18" charset="0"/>
                <a:cs typeface="Times New Roman" panose="02020603050405020304" pitchFamily="18" charset="0"/>
              </a:rPr>
              <a:t>. Бу вазиятда пул маблагларининг реал киймати инфляцияга карамай, усиб боради;</a:t>
            </a:r>
          </a:p>
          <a:p>
            <a:r>
              <a:rPr lang="ru-RU" sz="2200">
                <a:latin typeface="Times New Roman" panose="02020603050405020304" pitchFamily="18" charset="0"/>
                <a:cs typeface="Times New Roman" panose="02020603050405020304" pitchFamily="18" charset="0"/>
              </a:rPr>
              <a:t>в)	</a:t>
            </a:r>
            <a:r>
              <a:rPr lang="en-US" sz="2200">
                <a:latin typeface="Times New Roman" panose="02020603050405020304" pitchFamily="18" charset="0"/>
                <a:cs typeface="Times New Roman" panose="02020603050405020304" pitchFamily="18" charset="0"/>
              </a:rPr>
              <a:t>J</a:t>
            </a:r>
            <a:r>
              <a:rPr lang="ru-RU" sz="2200">
                <a:latin typeface="Times New Roman" panose="02020603050405020304" pitchFamily="18" charset="0"/>
                <a:cs typeface="Times New Roman" panose="02020603050405020304" pitchFamily="18" charset="0"/>
              </a:rPr>
              <a:t> &lt; </a:t>
            </a:r>
            <a:r>
              <a:rPr lang="en-US" sz="2200">
                <a:latin typeface="Times New Roman" panose="02020603050405020304" pitchFamily="18" charset="0"/>
                <a:cs typeface="Times New Roman" panose="02020603050405020304" pitchFamily="18" charset="0"/>
              </a:rPr>
              <a:t>Tj</a:t>
            </a:r>
            <a:r>
              <a:rPr lang="ru-RU" sz="2200">
                <a:latin typeface="Times New Roman" panose="02020603050405020304" pitchFamily="18" charset="0"/>
                <a:cs typeface="Times New Roman" panose="02020603050405020304" pitchFamily="18" charset="0"/>
              </a:rPr>
              <a:t>. Бу вазиятда пул маблагларининг реал киймати пасайиб боради, яъни инвестициялаш жараёни зарар келтиради.</a:t>
            </a:r>
          </a:p>
        </p:txBody>
      </p:sp>
    </p:spTree>
    <p:extLst>
      <p:ext uri="{BB962C8B-B14F-4D97-AF65-F5344CB8AC3E}">
        <p14:creationId xmlns:p14="http://schemas.microsoft.com/office/powerpoint/2010/main" xmlns="" val="12235169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3700" y="452735"/>
            <a:ext cx="11112500" cy="1631216"/>
          </a:xfrm>
          <a:prstGeom prst="rect">
            <a:avLst/>
          </a:prstGeom>
        </p:spPr>
        <p:txBody>
          <a:bodyPr wrap="square">
            <a:spAutoFit/>
          </a:bodyPr>
          <a:lstStyle/>
          <a:p>
            <a:pPr algn="ctr"/>
            <a:r>
              <a:rPr lang="ru-RU" sz="2500">
                <a:latin typeface="Times New Roman" panose="02020603050405020304" pitchFamily="18" charset="0"/>
                <a:cs typeface="Times New Roman" panose="02020603050405020304" pitchFamily="18" charset="0"/>
              </a:rPr>
              <a:t>Инфляцияни хисобга олган холда реал фоиз ставкасини нормалаштириш, пул маблагларини устириш ёки дисконтлаш учун фойдаланилади ва куйидагича аникланади:</a:t>
            </a:r>
          </a:p>
          <a:p>
            <a:pPr lvl="0" algn="ctr"/>
            <a:r>
              <a:rPr lang="ru-RU" sz="2500" smtClean="0">
                <a:latin typeface="Times New Roman" panose="02020603050405020304" pitchFamily="18" charset="0"/>
                <a:cs typeface="Times New Roman" panose="02020603050405020304" pitchFamily="18" charset="0"/>
              </a:rPr>
              <a:t>:</a:t>
            </a:r>
            <a:endParaRPr lang="ru-RU" sz="2500">
              <a:latin typeface="Times New Roman" panose="02020603050405020304" pitchFamily="18" charset="0"/>
              <a:cs typeface="Times New Roman" panose="02020603050405020304" pitchFamily="18" charset="0"/>
            </a:endParaRPr>
          </a:p>
        </p:txBody>
      </p:sp>
      <p:sp>
        <p:nvSpPr>
          <p:cNvPr id="3" name="Блок-схема: альтернативный процесс 2"/>
          <p:cNvSpPr/>
          <p:nvPr/>
        </p:nvSpPr>
        <p:spPr>
          <a:xfrm>
            <a:off x="3613150" y="1651000"/>
            <a:ext cx="4673600" cy="1028700"/>
          </a:xfrm>
          <a:prstGeom prst="flowChartAlternateProcess">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US" sz="3000">
                <a:latin typeface="Times New Roman" panose="02020603050405020304" pitchFamily="18" charset="0"/>
                <a:cs typeface="Times New Roman" panose="02020603050405020304" pitchFamily="18" charset="0"/>
              </a:rPr>
              <a:t>Jp</a:t>
            </a:r>
            <a:r>
              <a:rPr lang="ru-RU" sz="3000">
                <a:latin typeface="Times New Roman" panose="02020603050405020304" pitchFamily="18" charset="0"/>
                <a:cs typeface="Times New Roman" panose="02020603050405020304" pitchFamily="18" charset="0"/>
              </a:rPr>
              <a:t> = </a:t>
            </a:r>
            <a:r>
              <a:rPr lang="en-US" sz="3000">
                <a:latin typeface="Times New Roman" panose="02020603050405020304" pitchFamily="18" charset="0"/>
                <a:cs typeface="Times New Roman" panose="02020603050405020304" pitchFamily="18" charset="0"/>
              </a:rPr>
              <a:t>J</a:t>
            </a:r>
            <a:r>
              <a:rPr lang="ru-RU" sz="3000">
                <a:latin typeface="Times New Roman" panose="02020603050405020304" pitchFamily="18" charset="0"/>
                <a:cs typeface="Times New Roman" panose="02020603050405020304" pitchFamily="18" charset="0"/>
              </a:rPr>
              <a:t> - </a:t>
            </a:r>
            <a:r>
              <a:rPr lang="en-US" sz="3000">
                <a:latin typeface="Times New Roman" panose="02020603050405020304" pitchFamily="18" charset="0"/>
                <a:cs typeface="Times New Roman" panose="02020603050405020304" pitchFamily="18" charset="0"/>
              </a:rPr>
              <a:t>Tj</a:t>
            </a:r>
            <a:endParaRPr lang="ru-RU" sz="300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393700" y="2853541"/>
            <a:ext cx="11112500" cy="3816429"/>
          </a:xfrm>
          <a:prstGeom prst="rect">
            <a:avLst/>
          </a:prstGeom>
        </p:spPr>
        <p:txBody>
          <a:bodyPr wrap="square">
            <a:spAutoFit/>
          </a:bodyPr>
          <a:lstStyle/>
          <a:p>
            <a:r>
              <a:rPr lang="ru-RU" sz="2200">
                <a:latin typeface="Times New Roman" panose="02020603050405020304" pitchFamily="18" charset="0"/>
                <a:cs typeface="Times New Roman" panose="02020603050405020304" pitchFamily="18" charset="0"/>
              </a:rPr>
              <a:t>бу ерда</a:t>
            </a:r>
          </a:p>
          <a:p>
            <a:r>
              <a:rPr lang="en-US" sz="2200">
                <a:latin typeface="Times New Roman" panose="02020603050405020304" pitchFamily="18" charset="0"/>
                <a:cs typeface="Times New Roman" panose="02020603050405020304" pitchFamily="18" charset="0"/>
              </a:rPr>
              <a:t>J</a:t>
            </a:r>
            <a:r>
              <a:rPr lang="en-US" sz="2200" baseline="-25000">
                <a:latin typeface="Times New Roman" panose="02020603050405020304" pitchFamily="18" charset="0"/>
                <a:cs typeface="Times New Roman" panose="02020603050405020304" pitchFamily="18" charset="0"/>
              </a:rPr>
              <a:t>p</a:t>
            </a:r>
            <a:r>
              <a:rPr lang="ru-RU" sz="2200">
                <a:latin typeface="Times New Roman" panose="02020603050405020304" pitchFamily="18" charset="0"/>
                <a:cs typeface="Times New Roman" panose="02020603050405020304" pitchFamily="18" charset="0"/>
              </a:rPr>
              <a:t> - реал фоиз ставкаси;</a:t>
            </a:r>
          </a:p>
          <a:p>
            <a:r>
              <a:rPr lang="en-US" sz="2200">
                <a:latin typeface="Times New Roman" panose="02020603050405020304" pitchFamily="18" charset="0"/>
                <a:cs typeface="Times New Roman" panose="02020603050405020304" pitchFamily="18" charset="0"/>
              </a:rPr>
              <a:t>J</a:t>
            </a:r>
            <a:r>
              <a:rPr lang="ru-RU" sz="2200">
                <a:latin typeface="Times New Roman" panose="02020603050405020304" pitchFamily="18" charset="0"/>
                <a:cs typeface="Times New Roman" panose="02020603050405020304" pitchFamily="18" charset="0"/>
              </a:rPr>
              <a:t> - пул бозорида вужудга келган инфляцияни хисобга олган холда номинал фоиз ставкаси.</a:t>
            </a:r>
          </a:p>
          <a:p>
            <a:r>
              <a:rPr lang="ru-RU" sz="2200">
                <a:latin typeface="Times New Roman" panose="02020603050405020304" pitchFamily="18" charset="0"/>
                <a:cs typeface="Times New Roman" panose="02020603050405020304" pitchFamily="18" charset="0"/>
              </a:rPr>
              <a:t>Пул маблагларини реал фоиз ставкаси буйича устириш жараёнида пул маблагларининг келажакдаги реал кийматини аниклашда уч хил вазиятга дуч келиш мумкин:</a:t>
            </a:r>
          </a:p>
          <a:p>
            <a:r>
              <a:rPr lang="ru-RU" sz="2200">
                <a:latin typeface="Times New Roman" panose="02020603050405020304" pitchFamily="18" charset="0"/>
                <a:cs typeface="Times New Roman" panose="02020603050405020304" pitchFamily="18" charset="0"/>
              </a:rPr>
              <a:t>а)	</a:t>
            </a:r>
            <a:r>
              <a:rPr lang="en-US" sz="2200">
                <a:latin typeface="Times New Roman" panose="02020603050405020304" pitchFamily="18" charset="0"/>
                <a:cs typeface="Times New Roman" panose="02020603050405020304" pitchFamily="18" charset="0"/>
              </a:rPr>
              <a:t>J</a:t>
            </a:r>
            <a:r>
              <a:rPr lang="ru-RU" sz="2200">
                <a:latin typeface="Times New Roman" panose="02020603050405020304" pitchFamily="18" charset="0"/>
                <a:cs typeface="Times New Roman" panose="02020603050405020304" pitchFamily="18" charset="0"/>
              </a:rPr>
              <a:t> к </a:t>
            </a:r>
            <a:r>
              <a:rPr lang="en-US" sz="2200">
                <a:latin typeface="Times New Roman" panose="02020603050405020304" pitchFamily="18" charset="0"/>
                <a:cs typeface="Times New Roman" panose="02020603050405020304" pitchFamily="18" charset="0"/>
              </a:rPr>
              <a:t>Tj</a:t>
            </a:r>
            <a:r>
              <a:rPr lang="ru-RU" sz="2200">
                <a:latin typeface="Times New Roman" panose="02020603050405020304" pitchFamily="18" charset="0"/>
                <a:cs typeface="Times New Roman" panose="02020603050405020304" pitchFamily="18" charset="0"/>
              </a:rPr>
              <a:t>. Бу вазиятда пул маблагларининг реал кийматини устириш юз бермайди, чунки уларнинг усиши инфляция билан бир хил булади;</a:t>
            </a:r>
          </a:p>
          <a:p>
            <a:r>
              <a:rPr lang="ru-RU" sz="2200">
                <a:latin typeface="Times New Roman" panose="02020603050405020304" pitchFamily="18" charset="0"/>
                <a:cs typeface="Times New Roman" panose="02020603050405020304" pitchFamily="18" charset="0"/>
              </a:rPr>
              <a:t>б)	</a:t>
            </a:r>
            <a:r>
              <a:rPr lang="en-US" sz="2200">
                <a:latin typeface="Times New Roman" panose="02020603050405020304" pitchFamily="18" charset="0"/>
                <a:cs typeface="Times New Roman" panose="02020603050405020304" pitchFamily="18" charset="0"/>
              </a:rPr>
              <a:t>J</a:t>
            </a:r>
            <a:r>
              <a:rPr lang="ru-RU" sz="2200">
                <a:latin typeface="Times New Roman" panose="02020603050405020304" pitchFamily="18" charset="0"/>
                <a:cs typeface="Times New Roman" panose="02020603050405020304" pitchFamily="18" charset="0"/>
              </a:rPr>
              <a:t> &gt; </a:t>
            </a:r>
            <a:r>
              <a:rPr lang="en-US" sz="2200">
                <a:latin typeface="Times New Roman" panose="02020603050405020304" pitchFamily="18" charset="0"/>
                <a:cs typeface="Times New Roman" panose="02020603050405020304" pitchFamily="18" charset="0"/>
              </a:rPr>
              <a:t>Tj</a:t>
            </a:r>
            <a:r>
              <a:rPr lang="ru-RU" sz="2200">
                <a:latin typeface="Times New Roman" panose="02020603050405020304" pitchFamily="18" charset="0"/>
                <a:cs typeface="Times New Roman" panose="02020603050405020304" pitchFamily="18" charset="0"/>
              </a:rPr>
              <a:t>. Бу вазиятда пул маблагларининг реал киймати инфляцияга карамай, усиб боради;</a:t>
            </a:r>
          </a:p>
          <a:p>
            <a:r>
              <a:rPr lang="ru-RU" sz="2200">
                <a:latin typeface="Times New Roman" panose="02020603050405020304" pitchFamily="18" charset="0"/>
                <a:cs typeface="Times New Roman" panose="02020603050405020304" pitchFamily="18" charset="0"/>
              </a:rPr>
              <a:t>в)	</a:t>
            </a:r>
            <a:r>
              <a:rPr lang="en-US" sz="2200">
                <a:latin typeface="Times New Roman" panose="02020603050405020304" pitchFamily="18" charset="0"/>
                <a:cs typeface="Times New Roman" panose="02020603050405020304" pitchFamily="18" charset="0"/>
              </a:rPr>
              <a:t>J</a:t>
            </a:r>
            <a:r>
              <a:rPr lang="ru-RU" sz="2200">
                <a:latin typeface="Times New Roman" panose="02020603050405020304" pitchFamily="18" charset="0"/>
                <a:cs typeface="Times New Roman" panose="02020603050405020304" pitchFamily="18" charset="0"/>
              </a:rPr>
              <a:t> &lt; </a:t>
            </a:r>
            <a:r>
              <a:rPr lang="en-US" sz="2200">
                <a:latin typeface="Times New Roman" panose="02020603050405020304" pitchFamily="18" charset="0"/>
                <a:cs typeface="Times New Roman" panose="02020603050405020304" pitchFamily="18" charset="0"/>
              </a:rPr>
              <a:t>Tj</a:t>
            </a:r>
            <a:r>
              <a:rPr lang="ru-RU" sz="2200">
                <a:latin typeface="Times New Roman" panose="02020603050405020304" pitchFamily="18" charset="0"/>
                <a:cs typeface="Times New Roman" panose="02020603050405020304" pitchFamily="18" charset="0"/>
              </a:rPr>
              <a:t>. Бу вазиятда пул маблагларининг реал киймати пасайиб боради, яъни инвестициялаш жараёни зарар келтиради.</a:t>
            </a:r>
          </a:p>
        </p:txBody>
      </p:sp>
    </p:spTree>
    <p:extLst>
      <p:ext uri="{BB962C8B-B14F-4D97-AF65-F5344CB8AC3E}">
        <p14:creationId xmlns:p14="http://schemas.microsoft.com/office/powerpoint/2010/main" xmlns="" val="23375868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3700" y="452735"/>
            <a:ext cx="11112500" cy="1938992"/>
          </a:xfrm>
          <a:prstGeom prst="rect">
            <a:avLst/>
          </a:prstGeom>
        </p:spPr>
        <p:txBody>
          <a:bodyPr wrap="square">
            <a:spAutoFit/>
          </a:bodyPr>
          <a:lstStyle/>
          <a:p>
            <a:pPr lvl="0" algn="ctr"/>
            <a:r>
              <a:rPr lang="ru-RU" sz="2000">
                <a:latin typeface="Times New Roman" panose="02020603050405020304" pitchFamily="18" charset="0"/>
                <a:cs typeface="Times New Roman" panose="02020603050405020304" pitchFamily="18" charset="0"/>
              </a:rPr>
              <a:t>Инфляцияни хисобга олувчи инвестиция даромади даражасини шакллантириш «инфляция мукофоти» (</a:t>
            </a:r>
            <a:r>
              <a:rPr lang="en-US" sz="2000">
                <a:latin typeface="Times New Roman" panose="02020603050405020304" pitchFamily="18" charset="0"/>
                <a:cs typeface="Times New Roman" panose="02020603050405020304" pitchFamily="18" charset="0"/>
              </a:rPr>
              <a:t>inflation Premium</a:t>
            </a:r>
            <a:r>
              <a:rPr lang="ru-RU" sz="2000">
                <a:latin typeface="Times New Roman" panose="02020603050405020304" pitchFamily="18" charset="0"/>
                <a:cs typeface="Times New Roman" panose="02020603050405020304" pitchFamily="18" charset="0"/>
              </a:rPr>
              <a:t>) хажмини аниклашни назарда тутади. Бу мукофот хажми инфляция натижасида инвесторнинг реал даромад суммасини йукотишининг урнини босишга каратилган булиб, куйидаги формулага асосан хисобланади:</a:t>
            </a:r>
          </a:p>
          <a:p>
            <a:pPr algn="ctr"/>
            <a:endParaRPr lang="ru-RU" sz="2000">
              <a:latin typeface="Times New Roman" panose="02020603050405020304" pitchFamily="18" charset="0"/>
              <a:cs typeface="Times New Roman" panose="02020603050405020304" pitchFamily="18" charset="0"/>
            </a:endParaRPr>
          </a:p>
          <a:p>
            <a:pPr lvl="0" algn="ctr"/>
            <a:r>
              <a:rPr lang="ru-RU" sz="2000" smtClean="0">
                <a:latin typeface="Times New Roman" panose="02020603050405020304" pitchFamily="18" charset="0"/>
                <a:cs typeface="Times New Roman" panose="02020603050405020304" pitchFamily="18" charset="0"/>
              </a:rPr>
              <a:t>:</a:t>
            </a:r>
            <a:endParaRPr lang="ru-RU" sz="2000">
              <a:latin typeface="Times New Roman" panose="02020603050405020304" pitchFamily="18" charset="0"/>
              <a:cs typeface="Times New Roman" panose="02020603050405020304" pitchFamily="18" charset="0"/>
            </a:endParaRPr>
          </a:p>
        </p:txBody>
      </p:sp>
      <p:sp>
        <p:nvSpPr>
          <p:cNvPr id="3" name="Блок-схема: альтернативный процесс 2"/>
          <p:cNvSpPr/>
          <p:nvPr/>
        </p:nvSpPr>
        <p:spPr>
          <a:xfrm>
            <a:off x="3613150" y="1828800"/>
            <a:ext cx="4673600" cy="1028700"/>
          </a:xfrm>
          <a:prstGeom prst="flowChartAlternateProcess">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US" sz="3200">
                <a:latin typeface="Times New Roman" panose="02020603050405020304" pitchFamily="18" charset="0"/>
                <a:cs typeface="Times New Roman" panose="02020603050405020304" pitchFamily="18" charset="0"/>
              </a:rPr>
              <a:t>n</a:t>
            </a:r>
            <a:r>
              <a:rPr lang="en-US" sz="3200" baseline="-25000">
                <a:latin typeface="Times New Roman" panose="02020603050405020304" pitchFamily="18" charset="0"/>
                <a:cs typeface="Times New Roman" panose="02020603050405020304" pitchFamily="18" charset="0"/>
              </a:rPr>
              <a:t>i</a:t>
            </a:r>
            <a:r>
              <a:rPr lang="ru-RU" sz="3200" smtClean="0"/>
              <a:t> </a:t>
            </a:r>
            <a:r>
              <a:rPr lang="ru-RU" sz="3200"/>
              <a:t>= </a:t>
            </a:r>
            <a:r>
              <a:rPr lang="en-US" sz="3200">
                <a:latin typeface="Times New Roman" panose="02020603050405020304" pitchFamily="18" charset="0"/>
                <a:cs typeface="Times New Roman" panose="02020603050405020304" pitchFamily="18" charset="0"/>
              </a:rPr>
              <a:t>D</a:t>
            </a:r>
            <a:r>
              <a:rPr lang="en-US" sz="3200" baseline="-25000">
                <a:latin typeface="Times New Roman" panose="02020603050405020304" pitchFamily="18" charset="0"/>
                <a:cs typeface="Times New Roman" panose="02020603050405020304" pitchFamily="18" charset="0"/>
              </a:rPr>
              <a:t>p</a:t>
            </a:r>
            <a:r>
              <a:rPr lang="ru-RU" sz="3200" smtClean="0"/>
              <a:t> </a:t>
            </a:r>
            <a:r>
              <a:rPr lang="ru-RU" sz="3200"/>
              <a:t>х </a:t>
            </a:r>
            <a:r>
              <a:rPr lang="en-US" sz="3200"/>
              <a:t>Ti</a:t>
            </a:r>
            <a:endParaRPr lang="ru-RU" sz="3200"/>
          </a:p>
        </p:txBody>
      </p:sp>
      <p:sp>
        <p:nvSpPr>
          <p:cNvPr id="5" name="Прямоугольник 4"/>
          <p:cNvSpPr/>
          <p:nvPr/>
        </p:nvSpPr>
        <p:spPr>
          <a:xfrm>
            <a:off x="393700" y="2853541"/>
            <a:ext cx="11112500" cy="3785652"/>
          </a:xfrm>
          <a:prstGeom prst="rect">
            <a:avLst/>
          </a:prstGeom>
        </p:spPr>
        <p:txBody>
          <a:bodyPr wrap="square">
            <a:spAutoFit/>
          </a:bodyPr>
          <a:lstStyle/>
          <a:p>
            <a:pPr algn="just"/>
            <a:r>
              <a:rPr lang="ru-RU" sz="2000">
                <a:latin typeface="Times New Roman" panose="02020603050405020304" pitchFamily="18" charset="0"/>
                <a:cs typeface="Times New Roman" panose="02020603050405020304" pitchFamily="18" charset="0"/>
              </a:rPr>
              <a:t>бу ерда</a:t>
            </a:r>
          </a:p>
          <a:p>
            <a:pPr algn="just"/>
            <a:r>
              <a:rPr lang="en-US" sz="2000">
                <a:latin typeface="Times New Roman" panose="02020603050405020304" pitchFamily="18" charset="0"/>
                <a:cs typeface="Times New Roman" panose="02020603050405020304" pitchFamily="18" charset="0"/>
              </a:rPr>
              <a:t>n</a:t>
            </a:r>
            <a:r>
              <a:rPr lang="en-US" sz="2000" baseline="-25000">
                <a:latin typeface="Times New Roman" panose="02020603050405020304" pitchFamily="18" charset="0"/>
                <a:cs typeface="Times New Roman" panose="02020603050405020304" pitchFamily="18" charset="0"/>
              </a:rPr>
              <a:t>i</a:t>
            </a:r>
            <a:r>
              <a:rPr lang="ru-RU" sz="2000">
                <a:latin typeface="Times New Roman" panose="02020603050405020304" pitchFamily="18" charset="0"/>
                <a:cs typeface="Times New Roman" panose="02020603050405020304" pitchFamily="18" charset="0"/>
              </a:rPr>
              <a:t> - инфляция мукофоти микдори;</a:t>
            </a:r>
          </a:p>
          <a:p>
            <a:pPr algn="just"/>
            <a:r>
              <a:rPr lang="en-US" sz="2000">
                <a:latin typeface="Times New Roman" panose="02020603050405020304" pitchFamily="18" charset="0"/>
                <a:cs typeface="Times New Roman" panose="02020603050405020304" pitchFamily="18" charset="0"/>
              </a:rPr>
              <a:t>D</a:t>
            </a:r>
            <a:r>
              <a:rPr lang="en-US" sz="2000" baseline="-25000">
                <a:latin typeface="Times New Roman" panose="02020603050405020304" pitchFamily="18" charset="0"/>
                <a:cs typeface="Times New Roman" panose="02020603050405020304" pitchFamily="18" charset="0"/>
              </a:rPr>
              <a:t>p</a:t>
            </a:r>
            <a:r>
              <a:rPr lang="ru-RU" sz="2000">
                <a:latin typeface="Times New Roman" panose="02020603050405020304" pitchFamily="18" charset="0"/>
                <a:cs typeface="Times New Roman" panose="02020603050405020304" pitchFamily="18" charset="0"/>
              </a:rPr>
              <a:t> - инвестициялар буйича реал уртача бозор даромади даражаси.</a:t>
            </a:r>
          </a:p>
          <a:p>
            <a:pPr algn="just"/>
            <a:r>
              <a:rPr lang="ru-RU" sz="2000">
                <a:latin typeface="Times New Roman" panose="02020603050405020304" pitchFamily="18" charset="0"/>
                <a:cs typeface="Times New Roman" panose="02020603050405020304" pitchFamily="18" charset="0"/>
              </a:rPr>
              <a:t>Мос равишда инвестиция буйича умумий даромад микдори (</a:t>
            </a:r>
            <a:r>
              <a:rPr lang="en-US" sz="2000">
                <a:latin typeface="Times New Roman" panose="02020603050405020304" pitchFamily="18" charset="0"/>
                <a:cs typeface="Times New Roman" panose="02020603050405020304" pitchFamily="18" charset="0"/>
              </a:rPr>
              <a:t>D</a:t>
            </a:r>
            <a:r>
              <a:rPr lang="en-US" sz="2000" baseline="-25000">
                <a:latin typeface="Times New Roman" panose="02020603050405020304" pitchFamily="18" charset="0"/>
                <a:cs typeface="Times New Roman" panose="02020603050405020304" pitchFamily="18" charset="0"/>
              </a:rPr>
              <a:t>n</a:t>
            </a:r>
            <a:r>
              <a:rPr lang="ru-RU" sz="2000">
                <a:latin typeface="Times New Roman" panose="02020603050405020304" pitchFamily="18" charset="0"/>
                <a:cs typeface="Times New Roman" panose="02020603050405020304" pitchFamily="18" charset="0"/>
              </a:rPr>
              <a:t>) куйидагига тенг булади</a:t>
            </a:r>
            <a:r>
              <a:rPr lang="ru-RU" sz="2000" smtClean="0">
                <a:latin typeface="Times New Roman" panose="02020603050405020304" pitchFamily="18" charset="0"/>
                <a:cs typeface="Times New Roman" panose="02020603050405020304" pitchFamily="18" charset="0"/>
              </a:rPr>
              <a:t>:</a:t>
            </a:r>
            <a:endParaRPr lang="en-US" sz="2000" smtClean="0">
              <a:latin typeface="Times New Roman" panose="02020603050405020304" pitchFamily="18" charset="0"/>
              <a:cs typeface="Times New Roman" panose="02020603050405020304" pitchFamily="18" charset="0"/>
            </a:endParaRPr>
          </a:p>
          <a:p>
            <a:pPr algn="just"/>
            <a:r>
              <a:rPr lang="en-US" sz="2000" smtClean="0">
                <a:latin typeface="Times New Roman" panose="02020603050405020304" pitchFamily="18" charset="0"/>
                <a:cs typeface="Times New Roman" panose="02020603050405020304" pitchFamily="18" charset="0"/>
              </a:rPr>
              <a:t>	</a:t>
            </a:r>
            <a:r>
              <a:rPr lang="ru-RU" sz="2000" smtClean="0">
                <a:latin typeface="Times New Roman" panose="02020603050405020304" pitchFamily="18" charset="0"/>
                <a:cs typeface="Times New Roman" panose="02020603050405020304" pitchFamily="18" charset="0"/>
              </a:rPr>
              <a:t>Шуни </a:t>
            </a:r>
            <a:r>
              <a:rPr lang="ru-RU" sz="2000">
                <a:latin typeface="Times New Roman" panose="02020603050405020304" pitchFamily="18" charset="0"/>
                <a:cs typeface="Times New Roman" panose="02020603050405020304" pitchFamily="18" charset="0"/>
              </a:rPr>
              <a:t>кайд этиш керакки, инфляция суратларини башорат килиш жуда кийин ва куп мехнат талаб килувчи жараёндир. Бундан ташкари, инфляция суратлари айрим пайтларда башорат килиш кийин булган субъектив омиллар таъсирига учрайди. Шу сабабли инвестиция амалиётида инфляция омилини хисобга олишнинг янада соддарок усулидан фойдаланиш мумкин.</a:t>
            </a:r>
          </a:p>
          <a:p>
            <a:pPr algn="just"/>
            <a:r>
              <a:rPr lang="ru-RU" sz="2000">
                <a:latin typeface="Times New Roman" panose="02020603050405020304" pitchFamily="18" charset="0"/>
                <a:cs typeface="Times New Roman" panose="02020603050405020304" pitchFamily="18" charset="0"/>
              </a:rPr>
              <a:t>Шу максадда инвестиция маблаглари киймати ёки уларни кайтариш киймати миллий валютадан эркин конвертацияланувчи валюталардан бирига кайта хисобланади.</a:t>
            </a:r>
          </a:p>
          <a:p>
            <a:pPr algn="just"/>
            <a:r>
              <a:rPr lang="ru-RU" sz="2000">
                <a:latin typeface="Times New Roman" panose="02020603050405020304" pitchFamily="18" charset="0"/>
                <a:cs typeface="Times New Roman" panose="02020603050405020304" pitchFamily="18" charset="0"/>
              </a:rPr>
              <a:t>Бунда усул мамлакат ичида хисобкитоблардан инфляция омилини умуман чикариб ташлашга имкон беради</a:t>
            </a:r>
            <a:r>
              <a:rPr lang="ru-RU" sz="2000" smtClean="0">
                <a:latin typeface="Times New Roman" panose="02020603050405020304" pitchFamily="18" charset="0"/>
                <a:cs typeface="Times New Roman" panose="02020603050405020304" pitchFamily="18" charset="0"/>
              </a:rPr>
              <a:t>.</a:t>
            </a:r>
            <a:endParaRPr lang="ru-RU" sz="20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506273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79400" y="182751"/>
            <a:ext cx="11328400" cy="6524863"/>
          </a:xfrm>
          <a:prstGeom prst="rect">
            <a:avLst/>
          </a:prstGeom>
        </p:spPr>
        <p:txBody>
          <a:bodyPr wrap="square">
            <a:spAutoFit/>
          </a:bodyPr>
          <a:lstStyle/>
          <a:p>
            <a:pPr algn="just"/>
            <a:r>
              <a:rPr lang="ru-RU" sz="2200">
                <a:latin typeface="Times New Roman" panose="02020603050405020304" pitchFamily="18" charset="0"/>
                <a:cs typeface="Times New Roman" panose="02020603050405020304" pitchFamily="18" charset="0"/>
              </a:rPr>
              <a:t>Тарихий тараққиётнинг барча босқичларида жамият доимо: якуний ишлаб чиқариш натижасига қандай харажат билан еришилади, деган савол билан қизиқди. Бу саволга жавобни ишлаб чиқариш самарадорлиги, ижтимоий ишлаб чиқариш самарадорлиги тушунчаларидан топдик.Замонавий шароитда ташқи иқтисодий алоқалар самарадорлиги ва жаҳон иқтисодиёти тобора муҳим аҳамият касб етиб, самарадорликни халқаро тоифага айлантирмоқда. Шунинг учун халқаро муносабатлар тузилишини ҳисобга олиб, миллий ва халқаро самарадорликни фарқлаш лозим.Ишлаб чиқаришнинг иқтисодий ва ижтимоий самарадорлиги ҳам фарқланади. Иқтисодий самарадорлик-ишлаб чиқариш бирлигига енг кам харажат енг катта натижаларга еришишдир. У иқтисодий тизимлар иқтисодиётида муҳим ўрин тутади, янги тармоқлар ва корхоналарни яратиш, мавжуд компанияларни реконструксия қилиш, янги ускуналарни ишлаб чиқиш ва қўллаш, ишлаб чиқариш, меҳнат ва бошқарувни ташкил етишни такомиллаштириш чора-тадбирлари учун мезондир. Енг умумий шаклда ишлаб чиқариш самарадорлиги деганда натижаларнинг нисбати ва бу натижаларга еришиш учун қилинган харажатлар тушунилади. Агар бу нисбат Макроиқтисодиёт даражасида аниқланса, у ҳолда ижтимоий ишлаб чиқариш самарадорлигини тавсифлайди, лекин таъриф Микроиқтисодиёт даражасида амалга оширилса, ишлаб чиқариш самарадорлиги ҳақида сўз юритамиз. Шу билан бирга умумий ва алоҳида кўрсаткичларни фарқлаш лозим. Ўз навбатида хусусий кўрсаткичлар тўғридан-тўғри ва тескари кўрсаткичларга таснифланади.</a:t>
            </a:r>
          </a:p>
        </p:txBody>
      </p:sp>
    </p:spTree>
    <p:extLst>
      <p:ext uri="{BB962C8B-B14F-4D97-AF65-F5344CB8AC3E}">
        <p14:creationId xmlns:p14="http://schemas.microsoft.com/office/powerpoint/2010/main" xmlns="" val="23276505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93713" y="454214"/>
            <a:ext cx="11328400" cy="5293757"/>
          </a:xfrm>
          <a:prstGeom prst="rect">
            <a:avLst/>
          </a:prstGeom>
        </p:spPr>
        <p:txBody>
          <a:bodyPr wrap="square">
            <a:spAutoFit/>
          </a:bodyPr>
          <a:lstStyle/>
          <a:p>
            <a:pPr algn="just"/>
            <a:r>
              <a:rPr lang="en-US" sz="2600" dirty="0" smtClean="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Ишлаб</a:t>
            </a:r>
            <a:r>
              <a:rPr lang="ru-RU" sz="2600" dirty="0" smtClean="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 самарадорлигининг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умумий</a:t>
            </a:r>
            <a:r>
              <a:rPr lang="ru-RU" sz="2600" dirty="0">
                <a:latin typeface="Times New Roman" panose="02020603050405020304" pitchFamily="18" charset="0"/>
                <a:cs typeface="Times New Roman" panose="02020603050405020304" pitchFamily="18" charset="0"/>
              </a:rPr>
              <a:t> агрегат </a:t>
            </a:r>
            <a:r>
              <a:rPr lang="ru-RU" sz="2600" dirty="0" err="1">
                <a:latin typeface="Times New Roman" panose="02020603050405020304" pitchFamily="18" charset="0"/>
                <a:cs typeface="Times New Roman" panose="02020603050405020304" pitchFamily="18" charset="0"/>
              </a:rPr>
              <a:t>кўрсаткичи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фойда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даражаси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рентабеллик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даражасидир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Бозор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шароитида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фойда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тадбиркорликнинг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асосий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мақсади 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 самарадорлиги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мезонидир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Рентабелликнинг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кўпгина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кўрсаткичлари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орасида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қуйидагиларни таъкидлаб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ўтишимиз</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лозим</a:t>
            </a:r>
            <a:r>
              <a:rPr lang="ru-RU" sz="2600" dirty="0">
                <a:latin typeface="Times New Roman" panose="02020603050405020304" pitchFamily="18" charset="0"/>
                <a:cs typeface="Times New Roman" panose="02020603050405020304" pitchFamily="18" charset="0"/>
              </a:rPr>
              <a:t>: 1) соф </a:t>
            </a:r>
            <a:r>
              <a:rPr lang="ru-RU" sz="2600" dirty="0" err="1">
                <a:latin typeface="Times New Roman" panose="02020603050405020304" pitchFamily="18" charset="0"/>
                <a:cs typeface="Times New Roman" panose="02020603050405020304" pitchFamily="18" charset="0"/>
              </a:rPr>
              <a:t>фойданинг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 таннархига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нисбати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аниқланадиган 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 рентабеллиги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2) соф </a:t>
            </a:r>
            <a:r>
              <a:rPr lang="ru-RU" sz="2600" dirty="0" err="1">
                <a:latin typeface="Times New Roman" panose="02020603050405020304" pitchFamily="18" charset="0"/>
                <a:cs typeface="Times New Roman" panose="02020603050405020304" pitchFamily="18" charset="0"/>
              </a:rPr>
              <a:t>фойданинг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асосий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воситалар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таннархига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ёки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корхона</a:t>
            </a:r>
            <a:r>
              <a:rPr lang="ru-RU" sz="2600" dirty="0">
                <a:latin typeface="Times New Roman" panose="02020603050405020304" pitchFamily="18" charset="0"/>
                <a:cs typeface="Times New Roman" panose="02020603050405020304" pitchFamily="18" charset="0"/>
              </a:rPr>
              <a:t> капитали </a:t>
            </a:r>
            <a:r>
              <a:rPr lang="ru-RU" sz="2600" dirty="0" err="1">
                <a:latin typeface="Times New Roman" panose="02020603050405020304" pitchFamily="18" charset="0"/>
                <a:cs typeface="Times New Roman" panose="02020603050405020304" pitchFamily="18" charset="0"/>
              </a:rPr>
              <a:t>таннархига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нисбати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аниқланадиган 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 </a:t>
            </a:r>
            <a:r>
              <a:rPr lang="ru-RU" sz="2600" dirty="0">
                <a:latin typeface="Times New Roman" panose="02020603050405020304" pitchFamily="18" charset="0"/>
                <a:cs typeface="Times New Roman" panose="02020603050405020304" pitchFamily="18" charset="0"/>
              </a:rPr>
              <a:t>рентабеллиги.</a:t>
            </a:r>
            <a:r>
              <a:rPr lang="ru-RU" sz="2600" dirty="0" err="1">
                <a:latin typeface="Times New Roman" panose="02020603050405020304" pitchFamily="18" charset="0"/>
                <a:cs typeface="Times New Roman" panose="02020603050405020304" pitchFamily="18" charset="0"/>
              </a:rPr>
              <a:t>Меҳнат унумдорлиги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маҳсулот сифати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моддий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интенсивлиги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капитал </a:t>
            </a:r>
            <a:r>
              <a:rPr lang="ru-RU" sz="2600" dirty="0" err="1">
                <a:latin typeface="Times New Roman" panose="02020603050405020304" pitchFamily="18" charset="0"/>
                <a:cs typeface="Times New Roman" panose="02020603050405020304" pitchFamily="18" charset="0"/>
              </a:rPr>
              <a:t>интенсивлиги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 самарадорлигининг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асосий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таркибий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қисмидир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чиқариш самарадорлигини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баҳолашда кескин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рақобат шароитида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рақобатбардошликнинг аҳамияти ошади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у </a:t>
            </a:r>
            <a:r>
              <a:rPr lang="ru-RU" sz="2600" dirty="0" err="1">
                <a:latin typeface="Times New Roman" panose="02020603050405020304" pitchFamily="18" charset="0"/>
                <a:cs typeface="Times New Roman" panose="02020603050405020304" pitchFamily="18" charset="0"/>
              </a:rPr>
              <a:t>бир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қатор кўрсаткичлар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белгиланади</a:t>
            </a:r>
            <a:r>
              <a:rPr lang="ru-RU" sz="2600" dirty="0">
                <a:latin typeface="Times New Roman" panose="02020603050405020304" pitchFamily="18" charset="0"/>
                <a:cs typeface="Times New Roman" panose="02020603050405020304" pitchFamily="18" charset="0"/>
              </a:rPr>
              <a:t>, улар </a:t>
            </a:r>
            <a:r>
              <a:rPr lang="ru-RU" sz="2600" dirty="0" err="1">
                <a:latin typeface="Times New Roman" panose="02020603050405020304" pitchFamily="18" charset="0"/>
                <a:cs typeface="Times New Roman" panose="02020603050405020304" pitchFamily="18" charset="0"/>
              </a:rPr>
              <a:t>орасида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маҳсулот нархи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сифати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алоҳида ўрин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тутади</a:t>
            </a:r>
            <a:r>
              <a:rPr lang="ru-RU" sz="26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xmlns="" val="263243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00125" y="542926"/>
            <a:ext cx="10615613" cy="5693866"/>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Шу</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муносабат</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билан</a:t>
            </a:r>
            <a:r>
              <a:rPr lang="ru-RU" sz="2800" dirty="0" smtClean="0">
                <a:latin typeface="Times New Roman" panose="02020603050405020304" pitchFamily="18" charset="0"/>
                <a:cs typeface="Times New Roman" panose="02020603050405020304" pitchFamily="18" charset="0"/>
              </a:rPr>
              <a:t> микро </a:t>
            </a:r>
            <a:r>
              <a:rPr lang="ru-RU" sz="2800" dirty="0" err="1" smtClean="0">
                <a:latin typeface="Times New Roman" panose="02020603050405020304" pitchFamily="18" charset="0"/>
                <a:cs typeface="Times New Roman" panose="02020603050405020304" pitchFamily="18" charset="0"/>
              </a:rPr>
              <a:t>даражада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ҳам</a:t>
            </a:r>
            <a:r>
              <a:rPr lang="ru-RU" sz="2800" dirty="0" smtClean="0">
                <a:latin typeface="Times New Roman" panose="02020603050405020304" pitchFamily="18" charset="0"/>
                <a:cs typeface="Times New Roman" panose="02020603050405020304" pitchFamily="18" charset="0"/>
              </a:rPr>
              <a:t>, макро </a:t>
            </a:r>
            <a:r>
              <a:rPr lang="ru-RU" sz="2800" dirty="0" err="1" smtClean="0">
                <a:latin typeface="Times New Roman" panose="02020603050405020304" pitchFamily="18" charset="0"/>
                <a:cs typeface="Times New Roman" panose="02020603050405020304" pitchFamily="18" charset="0"/>
              </a:rPr>
              <a:t>даражада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ҳам ишлаб</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чиқариш самарадорлигининг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муҳим кўрсаткичи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маҳсулот сифатини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яхшилашдир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Лекин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маълум</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босқичларда 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маълум</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аниқ вазиятларда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самарадорликнинг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маълум</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таркибий</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қисмлари динамикаси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унинг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умумий</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йўналиши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турлича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бўлиши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мумкин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Шундай</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қилиб, маҳсулот сифатини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яхшилаш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кўпинча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қимматроқ материаллардан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фойдаланиш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ишлаб</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чиқариш бирлигига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меҳнат сарфининг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ошиши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билан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боғлиқ.Тирик меҳнат 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жорий</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моддий</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харажатлар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таннархини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камайтириш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кўп</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ҳолларда асосий</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фондларга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катта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инвестициялар</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билан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еришилади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капитал </a:t>
            </a:r>
            <a:r>
              <a:rPr lang="ru-RU" sz="2800" dirty="0" err="1" smtClean="0">
                <a:latin typeface="Times New Roman" panose="02020603050405020304" pitchFamily="18" charset="0"/>
                <a:cs typeface="Times New Roman" panose="02020603050405020304" pitchFamily="18" charset="0"/>
              </a:rPr>
              <a:t>қўйилмаларнинг пасайиши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ва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бошқалар билан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бирга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келиши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мумкин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Шунинг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учун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ишлаб</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чиқариш самарадорлигининг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алоҳида кўрсаткичларидан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фойдаланишни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чеклаш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мумкин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эмас</a:t>
            </a:r>
            <a:r>
              <a:rPr lang="ru-RU" sz="2800" dirty="0" smtClean="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7200" y="474345"/>
            <a:ext cx="11506200" cy="415498"/>
          </a:xfrm>
          <a:prstGeom prst="rect">
            <a:avLst/>
          </a:prstGeom>
        </p:spPr>
        <p:txBody>
          <a:bodyPr wrap="square">
            <a:spAutoFit/>
          </a:bodyPr>
          <a:lstStyle/>
          <a:p>
            <a:pPr algn="ctr"/>
            <a:r>
              <a:rPr lang="uz-Cyrl-UZ" sz="2100" smtClean="0">
                <a:latin typeface="Times New Roman" panose="02020603050405020304" pitchFamily="18" charset="0"/>
                <a:cs typeface="Times New Roman" panose="02020603050405020304" pitchFamily="18" charset="0"/>
              </a:rPr>
              <a:t>ХУЛОСА </a:t>
            </a:r>
            <a:endParaRPr lang="ru-RU" sz="2100">
              <a:latin typeface="Times New Roman" panose="02020603050405020304" pitchFamily="18" charset="0"/>
              <a:cs typeface="Times New Roman" panose="02020603050405020304" pitchFamily="18" charset="0"/>
            </a:endParaRPr>
          </a:p>
        </p:txBody>
      </p:sp>
      <p:graphicFrame>
        <p:nvGraphicFramePr>
          <p:cNvPr id="9" name="Схема 8"/>
          <p:cNvGraphicFramePr/>
          <p:nvPr>
            <p:extLst>
              <p:ext uri="{D42A27DB-BD31-4B8C-83A1-F6EECF244321}">
                <p14:modId xmlns:p14="http://schemas.microsoft.com/office/powerpoint/2010/main" xmlns="" val="3014131783"/>
              </p:ext>
            </p:extLst>
          </p:nvPr>
        </p:nvGraphicFramePr>
        <p:xfrm>
          <a:off x="609601" y="682094"/>
          <a:ext cx="113538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Прямоугольник 9"/>
          <p:cNvSpPr/>
          <p:nvPr/>
        </p:nvSpPr>
        <p:spPr>
          <a:xfrm>
            <a:off x="1061506" y="1290935"/>
            <a:ext cx="569387" cy="923330"/>
          </a:xfrm>
          <a:prstGeom prst="rect">
            <a:avLst/>
          </a:prstGeom>
          <a:noFill/>
        </p:spPr>
        <p:txBody>
          <a:bodyPr wrap="none" lIns="91440" tIns="45720" rIns="91440" bIns="45720">
            <a:spAutoFit/>
          </a:bodyPr>
          <a:lstStyle/>
          <a:p>
            <a:pPr algn="ctr"/>
            <a:r>
              <a:rPr lang="ru-RU"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1</a:t>
            </a:r>
          </a:p>
        </p:txBody>
      </p:sp>
      <p:sp>
        <p:nvSpPr>
          <p:cNvPr id="11" name="Прямоугольник 10"/>
          <p:cNvSpPr/>
          <p:nvPr/>
        </p:nvSpPr>
        <p:spPr>
          <a:xfrm>
            <a:off x="1467906" y="2970075"/>
            <a:ext cx="569387" cy="923330"/>
          </a:xfrm>
          <a:prstGeom prst="rect">
            <a:avLst/>
          </a:prstGeom>
          <a:noFill/>
        </p:spPr>
        <p:txBody>
          <a:bodyPr wrap="none" lIns="91440" tIns="45720" rIns="91440" bIns="45720">
            <a:spAutoFit/>
          </a:bodyPr>
          <a:lstStyle/>
          <a:p>
            <a:pPr algn="ctr"/>
            <a:r>
              <a:rPr lang="ru-RU"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2</a:t>
            </a:r>
          </a:p>
        </p:txBody>
      </p:sp>
      <p:sp>
        <p:nvSpPr>
          <p:cNvPr id="12" name="Прямоугольник 11"/>
          <p:cNvSpPr/>
          <p:nvPr/>
        </p:nvSpPr>
        <p:spPr>
          <a:xfrm>
            <a:off x="1074205" y="4573200"/>
            <a:ext cx="569387" cy="923330"/>
          </a:xfrm>
          <a:prstGeom prst="rect">
            <a:avLst/>
          </a:prstGeom>
          <a:noFill/>
        </p:spPr>
        <p:txBody>
          <a:bodyPr wrap="none" lIns="91440" tIns="45720" rIns="91440" bIns="45720">
            <a:spAutoFit/>
          </a:bodyPr>
          <a:lstStyle/>
          <a:p>
            <a:pPr algn="ctr"/>
            <a:r>
              <a:rPr lang="ru-RU"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3</a:t>
            </a:r>
          </a:p>
        </p:txBody>
      </p:sp>
    </p:spTree>
    <p:extLst>
      <p:ext uri="{BB962C8B-B14F-4D97-AF65-F5344CB8AC3E}">
        <p14:creationId xmlns:p14="http://schemas.microsoft.com/office/powerpoint/2010/main" xmlns="" val="41434797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7200" y="474345"/>
            <a:ext cx="11506200" cy="415498"/>
          </a:xfrm>
          <a:prstGeom prst="rect">
            <a:avLst/>
          </a:prstGeom>
        </p:spPr>
        <p:txBody>
          <a:bodyPr wrap="square">
            <a:spAutoFit/>
          </a:bodyPr>
          <a:lstStyle/>
          <a:p>
            <a:pPr algn="ctr"/>
            <a:r>
              <a:rPr lang="uz-Cyrl-UZ" sz="2100" smtClean="0">
                <a:latin typeface="Times New Roman" panose="02020603050405020304" pitchFamily="18" charset="0"/>
                <a:cs typeface="Times New Roman" panose="02020603050405020304" pitchFamily="18" charset="0"/>
              </a:rPr>
              <a:t>ХУЛОСА </a:t>
            </a:r>
            <a:endParaRPr lang="ru-RU" sz="2100">
              <a:latin typeface="Times New Roman" panose="02020603050405020304" pitchFamily="18" charset="0"/>
              <a:cs typeface="Times New Roman" panose="02020603050405020304" pitchFamily="18" charset="0"/>
            </a:endParaRPr>
          </a:p>
        </p:txBody>
      </p:sp>
      <p:graphicFrame>
        <p:nvGraphicFramePr>
          <p:cNvPr id="9" name="Схема 8"/>
          <p:cNvGraphicFramePr/>
          <p:nvPr>
            <p:extLst>
              <p:ext uri="{D42A27DB-BD31-4B8C-83A1-F6EECF244321}">
                <p14:modId xmlns:p14="http://schemas.microsoft.com/office/powerpoint/2010/main" xmlns="" val="2154544310"/>
              </p:ext>
            </p:extLst>
          </p:nvPr>
        </p:nvGraphicFramePr>
        <p:xfrm>
          <a:off x="787401" y="773206"/>
          <a:ext cx="112776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Прямоугольник 9"/>
          <p:cNvSpPr/>
          <p:nvPr/>
        </p:nvSpPr>
        <p:spPr>
          <a:xfrm>
            <a:off x="1760006" y="2988268"/>
            <a:ext cx="1478494" cy="923330"/>
          </a:xfrm>
          <a:prstGeom prst="rect">
            <a:avLst/>
          </a:prstGeom>
          <a:noFill/>
        </p:spPr>
        <p:txBody>
          <a:bodyPr wrap="square" lIns="91440" tIns="45720" rIns="91440" bIns="45720">
            <a:spAutoFit/>
          </a:bodyPr>
          <a:lstStyle/>
          <a:p>
            <a:pPr algn="ctr"/>
            <a:r>
              <a:rPr lang="ru-RU" sz="5400" b="1" cap="none" spc="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4</a:t>
            </a:r>
          </a:p>
        </p:txBody>
      </p:sp>
    </p:spTree>
    <p:extLst>
      <p:ext uri="{BB962C8B-B14F-4D97-AF65-F5344CB8AC3E}">
        <p14:creationId xmlns:p14="http://schemas.microsoft.com/office/powerpoint/2010/main" xmlns="" val="15614637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894522" y="775252"/>
            <a:ext cx="10575235" cy="5446643"/>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hardEdge"/>
            </a:sp3d>
          </a:bodyPr>
          <a:lstStyle/>
          <a:p>
            <a:pPr algn="ctr" fontAlgn="auto">
              <a:spcBef>
                <a:spcPts val="0"/>
              </a:spcBef>
              <a:spcAft>
                <a:spcPts val="0"/>
              </a:spcAft>
              <a:defRPr/>
            </a:pPr>
            <a:r>
              <a:rPr lang="ru-RU"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ЭЪТИБОРИНГИЗ УЧУН РАХМАТ</a:t>
            </a:r>
            <a:r>
              <a:rPr lang="en-US" sz="5400" b="1"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rPr>
              <a:t>!  </a:t>
            </a:r>
            <a:endPar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a:p>
            <a:pPr algn="ctr" fontAlgn="auto">
              <a:spcBef>
                <a:spcPts val="0"/>
              </a:spcBef>
              <a:spcAft>
                <a:spcPts val="0"/>
              </a:spcAft>
              <a:defRPr/>
            </a:pPr>
            <a:endParaRPr lang="ru-RU"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glow rad="228600">
                  <a:schemeClr val="accent2">
                    <a:satMod val="175000"/>
                    <a:alpha val="40000"/>
                  </a:schemeClr>
                </a:glow>
                <a:innerShdw blurRad="177800">
                  <a:schemeClr val="accent3">
                    <a:lumMod val="50000"/>
                  </a:schemeClr>
                </a:innerShdw>
              </a:effectLst>
              <a:latin typeface="Times New Roman" panose="02020603050405020304" pitchFamily="18" charset="0"/>
              <a:cs typeface="Times New Roman" panose="02020603050405020304"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1058</TotalTime>
  <Words>844</Words>
  <Application>Microsoft Office PowerPoint</Application>
  <PresentationFormat>Произвольный</PresentationFormat>
  <Paragraphs>92</Paragraphs>
  <Slides>21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Трек</vt:lpstr>
      <vt:lpstr>9-МАъруза.  МАҲСУЛОТ ИШЛАБ ЧИҚАРИШ САМАРАДОРЛИК КЎРСАТКИЧЛАРИ ВА ФОЙДАЛИЛИК ДАРАЖАСИНИ БАҲОЛАШ.</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Ma’ruza №2 KINEMATIK JUFTLAR VA ULARNING TURLARI</dc:title>
  <dc:creator>Admin</dc:creator>
  <cp:lastModifiedBy>User</cp:lastModifiedBy>
  <cp:revision>124</cp:revision>
  <dcterms:created xsi:type="dcterms:W3CDTF">2016-11-02T09:43:45Z</dcterms:created>
  <dcterms:modified xsi:type="dcterms:W3CDTF">2021-05-22T12:30:35Z</dcterms:modified>
</cp:coreProperties>
</file>