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7" d="100"/>
          <a:sy n="67" d="100"/>
        </p:scale>
        <p:origin x="-147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A4A48B24-FCBF-4F06-A56D-8FA6C7DADCA1}" type="datetimeFigureOut">
              <a:rPr lang="ru-RU" smtClean="0"/>
              <a:pPr/>
              <a:t>27.05.2021</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4A37C0D8-F7FC-4B39-B40A-FF1C67541D4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4A48B24-FCBF-4F06-A56D-8FA6C7DADCA1}" type="datetimeFigureOut">
              <a:rPr lang="ru-RU" smtClean="0"/>
              <a:pPr/>
              <a:t>27.05.2021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A37C0D8-F7FC-4B39-B40A-FF1C67541D4C}"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A4A48B24-FCBF-4F06-A56D-8FA6C7DADCA1}" type="datetimeFigureOut">
              <a:rPr lang="ru-RU" smtClean="0"/>
              <a:pPr/>
              <a:t>27.05.2021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A37C0D8-F7FC-4B39-B40A-FF1C67541D4C}"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A4A48B24-FCBF-4F06-A56D-8FA6C7DADCA1}" type="datetimeFigureOut">
              <a:rPr lang="ru-RU" smtClean="0"/>
              <a:pPr/>
              <a:t>27.05.2021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A37C0D8-F7FC-4B39-B40A-FF1C67541D4C}"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A4A48B24-FCBF-4F06-A56D-8FA6C7DADCA1}" type="datetimeFigureOut">
              <a:rPr lang="ru-RU" smtClean="0"/>
              <a:pPr/>
              <a:t>27.05.2021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4A37C0D8-F7FC-4B39-B40A-FF1C67541D4C}"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A4A48B24-FCBF-4F06-A56D-8FA6C7DADCA1}" type="datetimeFigureOut">
              <a:rPr lang="ru-RU" smtClean="0"/>
              <a:pPr/>
              <a:t>27.05.2021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4A37C0D8-F7FC-4B39-B40A-FF1C67541D4C}"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A4A48B24-FCBF-4F06-A56D-8FA6C7DADCA1}" type="datetimeFigureOut">
              <a:rPr lang="ru-RU" smtClean="0"/>
              <a:pPr/>
              <a:t>27.05.2021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4A37C0D8-F7FC-4B39-B40A-FF1C67541D4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A4A48B24-FCBF-4F06-A56D-8FA6C7DADCA1}" type="datetimeFigureOut">
              <a:rPr lang="ru-RU" smtClean="0"/>
              <a:pPr/>
              <a:t>27.05.2021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A37C0D8-F7FC-4B39-B40A-FF1C67541D4C}"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A4A48B24-FCBF-4F06-A56D-8FA6C7DADCA1}" type="datetimeFigureOut">
              <a:rPr lang="ru-RU" smtClean="0"/>
              <a:pPr/>
              <a:t>27.05.2021</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4A37C0D8-F7FC-4B39-B40A-FF1C67541D4C}"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4A48B24-FCBF-4F06-A56D-8FA6C7DADCA1}" type="datetimeFigureOut">
              <a:rPr lang="ru-RU" smtClean="0"/>
              <a:pPr/>
              <a:t>27.05.2021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A37C0D8-F7FC-4B39-B40A-FF1C67541D4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4A48B24-FCBF-4F06-A56D-8FA6C7DADCA1}" type="datetimeFigureOut">
              <a:rPr lang="ru-RU" smtClean="0"/>
              <a:pPr/>
              <a:t>27.05.2021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A37C0D8-F7FC-4B39-B40A-FF1C67541D4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4A48B24-FCBF-4F06-A56D-8FA6C7DADCA1}" type="datetimeFigureOut">
              <a:rPr lang="ru-RU" smtClean="0"/>
              <a:pPr/>
              <a:t>27.05.2021</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A37C0D8-F7FC-4B39-B40A-FF1C67541D4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ctr">
              <a:buNone/>
            </a:pPr>
            <a:r>
              <a:rPr lang="uz-Cyrl-UZ" b="1" dirty="0" smtClean="0">
                <a:latin typeface="Times New Roman" pitchFamily="18" charset="0"/>
                <a:cs typeface="Times New Roman" pitchFamily="18" charset="0"/>
              </a:rPr>
              <a:t>РЕЖА</a:t>
            </a:r>
          </a:p>
          <a:p>
            <a:r>
              <a:rPr lang="uz-Cyrl-UZ" b="1" dirty="0" smtClean="0">
                <a:latin typeface="Times New Roman" pitchFamily="18" charset="0"/>
                <a:cs typeface="Times New Roman" pitchFamily="18" charset="0"/>
              </a:rPr>
              <a:t>1.</a:t>
            </a:r>
            <a:r>
              <a:rPr lang="ru-RU" b="1" dirty="0" err="1" smtClean="0">
                <a:latin typeface="Times New Roman" pitchFamily="18" charset="0"/>
                <a:cs typeface="Times New Roman" pitchFamily="18" charset="0"/>
              </a:rPr>
              <a:t>Бизнес-режани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амалга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ошириш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учун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инвестициялар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самарадорлигини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бахолаш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курсаткичлари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уларни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хисоблаш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услубияти</a:t>
            </a:r>
            <a:endParaRPr lang="ru-RU" b="1" dirty="0" smtClean="0">
              <a:latin typeface="Times New Roman" pitchFamily="18" charset="0"/>
              <a:cs typeface="Times New Roman" pitchFamily="18" charset="0"/>
            </a:endParaRPr>
          </a:p>
          <a:p>
            <a:r>
              <a:rPr lang="uz-Cyrl-UZ" b="1" dirty="0" smtClean="0">
                <a:latin typeface="Times New Roman" pitchFamily="18" charset="0"/>
                <a:cs typeface="Times New Roman" pitchFamily="18" charset="0"/>
              </a:rPr>
              <a:t>2.Инвеститцияни бахолаш усуллари</a:t>
            </a:r>
            <a:endParaRPr lang="ru-RU" b="1" dirty="0" smtClean="0">
              <a:latin typeface="Times New Roman" pitchFamily="18" charset="0"/>
              <a:cs typeface="Times New Roman" pitchFamily="18" charset="0"/>
            </a:endParaRPr>
          </a:p>
          <a:p>
            <a:r>
              <a:rPr lang="uz-Cyrl-UZ" b="1" dirty="0" smtClean="0">
                <a:latin typeface="Times New Roman" pitchFamily="18" charset="0"/>
                <a:cs typeface="Times New Roman" pitchFamily="18" charset="0"/>
              </a:rPr>
              <a:t>3. Инвестиция лойиҳалари самарадорлигини баҳолаш усуллари. Молиявий баҳолаш. Иқтисодий баҳолаш. </a:t>
            </a:r>
            <a:endParaRPr lang="ru-RU" b="1" dirty="0" smtClean="0">
              <a:latin typeface="Times New Roman" pitchFamily="18" charset="0"/>
              <a:cs typeface="Times New Roman" pitchFamily="18" charset="0"/>
            </a:endParaRPr>
          </a:p>
          <a:p>
            <a:r>
              <a:rPr lang="uz-Cyrl-UZ" b="1" dirty="0" smtClean="0">
                <a:latin typeface="Times New Roman" pitchFamily="18" charset="0"/>
                <a:cs typeface="Times New Roman" pitchFamily="18" charset="0"/>
              </a:rPr>
              <a:t>4.Молиявий инвеститциялар тахлили</a:t>
            </a:r>
            <a:endParaRPr lang="ru-RU" b="1" dirty="0">
              <a:latin typeface="Times New Roman" pitchFamily="18" charset="0"/>
              <a:cs typeface="Times New Roman" pitchFamily="18" charset="0"/>
            </a:endParaRPr>
          </a:p>
        </p:txBody>
      </p:sp>
      <p:sp>
        <p:nvSpPr>
          <p:cNvPr id="2" name="Заголовок 1"/>
          <p:cNvSpPr>
            <a:spLocks noGrp="1"/>
          </p:cNvSpPr>
          <p:nvPr>
            <p:ph type="title"/>
          </p:nvPr>
        </p:nvSpPr>
        <p:spPr/>
        <p:txBody>
          <a:bodyPr>
            <a:normAutofit/>
          </a:bodyPr>
          <a:lstStyle/>
          <a:p>
            <a:pPr algn="ctr"/>
            <a:r>
              <a:rPr lang="uz-Cyrl-UZ" sz="2400"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11-МАВЗУ. ҚИШЛОҚ ХЎЖАЛИГИДА ИНВЕСТИЦИЯДАН ФОЙДАЛАНИШНИ БАҲОЛАШ.</a:t>
            </a:r>
            <a:endParaRPr lang="ru-RU" sz="2400"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857232"/>
            <a:ext cx="8229600" cy="6000768"/>
          </a:xfrm>
        </p:spPr>
        <p:txBody>
          <a:bodyPr>
            <a:normAutofit fontScale="77500" lnSpcReduction="20000"/>
          </a:bodyPr>
          <a:lstStyle/>
          <a:p>
            <a:pPr algn="just"/>
            <a:r>
              <a:rPr lang="uz-Cyrl-UZ" dirty="0" smtClean="0">
                <a:latin typeface="Times New Roman" pitchFamily="18" charset="0"/>
                <a:cs typeface="Times New Roman" pitchFamily="18" charset="0"/>
              </a:rPr>
              <a:t>Инвестициялар самарадорлигини бахолаш инвестицион карорлар кабул килиш жараёнидаги масъулияти энг юкори булган боскичлардан биридир.</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Компаниянинг ривожланиш суръати ва киритилган капитални кайтариш муддатлари бахолашнинг канчалик объектив ва хар томонлама амалга оширилганлигига боглик булади. Буни куп жихатдан бахолашнинг замонавий усуллардан фойдаланиш белгилаб беради.</a:t>
            </a:r>
          </a:p>
          <a:p>
            <a:pPr algn="just"/>
            <a:r>
              <a:rPr lang="uz-Cyrl-UZ" dirty="0" smtClean="0">
                <a:latin typeface="Times New Roman" pitchFamily="18" charset="0"/>
                <a:cs typeface="Times New Roman" pitchFamily="18" charset="0"/>
              </a:rPr>
              <a:t>Демак, хисоб-китоб жараёнида олдиндан солиштириб булмайдиган курсаткичлар - инвестициялар суммаси хозирги кийматда ва фойда суммаси келажакдаги кийматда берилади. </a:t>
            </a:r>
            <a:r>
              <a:rPr lang="ru-RU" dirty="0" smtClean="0">
                <a:latin typeface="Times New Roman" pitchFamily="18" charset="0"/>
                <a:cs typeface="Times New Roman" pitchFamily="18" charset="0"/>
              </a:rPr>
              <a:t>Яна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камчилика</a:t>
            </a:r>
            <a:r>
              <a:rPr lang="ru-RU" dirty="0" smtClean="0">
                <a:latin typeface="Times New Roman" pitchFamily="18" charset="0"/>
                <a:cs typeface="Times New Roman" pitchFamily="18" charset="0"/>
              </a:rPr>
              <a:t> кура инвестиция </a:t>
            </a:r>
            <a:r>
              <a:rPr lang="ru-RU" dirty="0" err="1" smtClean="0">
                <a:latin typeface="Times New Roman" pitchFamily="18" charset="0"/>
                <a:cs typeface="Times New Roman" pitchFamily="18" charset="0"/>
              </a:rPr>
              <a:t>килинган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капитални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кайтариш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факат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a:t>
            </a:r>
            <a:r>
              <a:rPr lang="ru-RU" dirty="0" smtClean="0">
                <a:latin typeface="Times New Roman" pitchFamily="18" charset="0"/>
                <a:cs typeface="Times New Roman" pitchFamily="18" charset="0"/>
              </a:rPr>
              <a:t> кабул </a:t>
            </a:r>
            <a:r>
              <a:rPr lang="ru-RU" dirty="0" err="1" smtClean="0">
                <a:latin typeface="Times New Roman" pitchFamily="18" charset="0"/>
                <a:cs typeface="Times New Roman" pitchFamily="18" charset="0"/>
              </a:rPr>
              <a:t>килинган</a:t>
            </a:r>
            <a:r>
              <a:rPr lang="ru-RU" dirty="0" smtClean="0">
                <a:latin typeface="Times New Roman" pitchFamily="18" charset="0"/>
                <a:cs typeface="Times New Roman" pitchFamily="18" charset="0"/>
              </a:rPr>
              <a:t>. Бирок </a:t>
            </a:r>
            <a:r>
              <a:rPr lang="ru-RU" dirty="0" err="1" smtClean="0">
                <a:latin typeface="Times New Roman" pitchFamily="18" charset="0"/>
                <a:cs typeface="Times New Roman" pitchFamily="18" charset="0"/>
              </a:rPr>
              <a:t>амалда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фойда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амортизация </a:t>
            </a:r>
            <a:r>
              <a:rPr lang="ru-RU" dirty="0" err="1" smtClean="0">
                <a:latin typeface="Times New Roman" pitchFamily="18" charset="0"/>
                <a:cs typeface="Times New Roman" pitchFamily="18" charset="0"/>
              </a:rPr>
              <a:t>ажратмалари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куринишида</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кайтариб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Демак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факат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хисоб-китоб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узгартириб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юборади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нихоят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учинчи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иборатки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чикилаётган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курсаткичлар</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тугрисида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факат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томонлама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имкон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чунки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иккаласи</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хил </a:t>
            </a:r>
            <a:r>
              <a:rPr lang="ru-RU" dirty="0" err="1" smtClean="0">
                <a:latin typeface="Times New Roman" pitchFamily="18" charset="0"/>
                <a:cs typeface="Times New Roman" pitchFamily="18" charset="0"/>
              </a:rPr>
              <a:t>бошлангич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маълумотлардан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асосланади</a:t>
            </a:r>
            <a:r>
              <a:rPr lang="ru-RU" dirty="0" smtClean="0">
                <a:latin typeface="Times New Roman" pitchFamily="18" charset="0"/>
                <a:cs typeface="Times New Roman" pitchFamily="18" charset="0"/>
              </a:rPr>
              <a:t>.</a:t>
            </a:r>
          </a:p>
          <a:p>
            <a:pPr algn="just"/>
            <a:endParaRPr lang="ru-RU" dirty="0">
              <a:latin typeface="Times New Roman" pitchFamily="18" charset="0"/>
              <a:cs typeface="Times New Roman" pitchFamily="18" charset="0"/>
            </a:endParaRPr>
          </a:p>
        </p:txBody>
      </p:sp>
      <p:sp>
        <p:nvSpPr>
          <p:cNvPr id="3" name="Заголовок 2"/>
          <p:cNvSpPr>
            <a:spLocks noGrp="1"/>
          </p:cNvSpPr>
          <p:nvPr>
            <p:ph type="title"/>
          </p:nvPr>
        </p:nvSpPr>
        <p:spPr>
          <a:xfrm>
            <a:off x="457200" y="-24"/>
            <a:ext cx="8229600" cy="796908"/>
          </a:xfrm>
        </p:spPr>
        <p:txBody>
          <a:bodyPr>
            <a:normAutofit/>
          </a:bodyPr>
          <a:lstStyle/>
          <a:p>
            <a:pPr algn="ctr"/>
            <a:r>
              <a:rPr lang="ru-RU" sz="1900" dirty="0" err="1" smtClean="0">
                <a:solidFill>
                  <a:schemeClr val="tx1"/>
                </a:solidFill>
                <a:effectLst/>
                <a:latin typeface="Times New Roman" pitchFamily="18" charset="0"/>
                <a:cs typeface="Times New Roman" pitchFamily="18" charset="0"/>
              </a:rPr>
              <a:t>Бизнес-режани</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амалга</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ошириш</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учун</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инвестициялар</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самарадорлигини</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бахолаш</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курсаткичлари</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ва</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уларни</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хисоблаш</a:t>
            </a:r>
            <a:r>
              <a:rPr lang="ru-RU" sz="1900" dirty="0" smtClean="0">
                <a:solidFill>
                  <a:schemeClr val="tx1"/>
                </a:solidFill>
                <a:effectLst/>
                <a:latin typeface="Times New Roman" pitchFamily="18" charset="0"/>
                <a:cs typeface="Times New Roman" pitchFamily="18" charset="0"/>
              </a:rPr>
              <a:t> </a:t>
            </a:r>
            <a:r>
              <a:rPr lang="ru-RU" sz="1900" dirty="0" err="1" smtClean="0">
                <a:solidFill>
                  <a:schemeClr val="tx1"/>
                </a:solidFill>
                <a:effectLst/>
                <a:latin typeface="Times New Roman" pitchFamily="18" charset="0"/>
                <a:cs typeface="Times New Roman" pitchFamily="18" charset="0"/>
              </a:rPr>
              <a:t>услубияти</a:t>
            </a:r>
            <a:endParaRPr lang="ru-RU" sz="1900" dirty="0">
              <a:solidFill>
                <a:schemeClr val="tx1"/>
              </a:solidFill>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142852"/>
            <a:ext cx="8715436" cy="4429156"/>
          </a:xfrm>
        </p:spPr>
        <p:txBody>
          <a:bodyPr>
            <a:noAutofit/>
          </a:bodyPr>
          <a:lstStyle/>
          <a:p>
            <a:pPr algn="just">
              <a:buNone/>
            </a:pPr>
            <a:r>
              <a:rPr lang="ru-RU" sz="22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Реал </a:t>
            </a:r>
            <a:r>
              <a:rPr lang="ru-RU" sz="2000" dirty="0" err="1" smtClean="0">
                <a:latin typeface="Times New Roman" pitchFamily="18" charset="0"/>
                <a:cs typeface="Times New Roman" pitchFamily="18" charset="0"/>
              </a:rPr>
              <a:t>инвестициялар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самарадорлигини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бахолашда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хорижда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амал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килувчи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сунгги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пайтларда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Узбекистонда</a:t>
            </a:r>
            <a:r>
              <a:rPr lang="ru-RU" sz="2000" dirty="0" smtClean="0">
                <a:latin typeface="Times New Roman" pitchFamily="18" charset="0"/>
                <a:cs typeface="Times New Roman" pitchFamily="18" charset="0"/>
              </a:rPr>
              <a:t> хам </a:t>
            </a:r>
            <a:r>
              <a:rPr lang="ru-RU" sz="2000" dirty="0" err="1" smtClean="0">
                <a:latin typeface="Times New Roman" pitchFamily="18" charset="0"/>
                <a:cs typeface="Times New Roman" pitchFamily="18" charset="0"/>
              </a:rPr>
              <a:t>куллана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асосий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тамойил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услубий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ёндашувларни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куриб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чикамиз</a:t>
            </a:r>
            <a:r>
              <a:rPr lang="ru-RU" sz="2000" dirty="0" smtClean="0">
                <a:latin typeface="Times New Roman" pitchFamily="18" charset="0"/>
                <a:cs typeface="Times New Roman" pitchFamily="18" charset="0"/>
              </a:rPr>
              <a:t>.</a:t>
            </a:r>
          </a:p>
          <a:p>
            <a:pPr algn="just">
              <a:buNone/>
            </a:pP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Бундай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тамойиллардан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бири</a:t>
            </a:r>
            <a:r>
              <a:rPr lang="ru-RU" sz="2000" dirty="0" smtClean="0">
                <a:latin typeface="Times New Roman" pitchFamily="18" charset="0"/>
                <a:cs typeface="Times New Roman" pitchFamily="18" charset="0"/>
              </a:rPr>
              <a:t> инвестиция </a:t>
            </a:r>
            <a:r>
              <a:rPr lang="ru-RU" sz="2000" dirty="0" err="1" smtClean="0">
                <a:latin typeface="Times New Roman" pitchFamily="18" charset="0"/>
                <a:cs typeface="Times New Roman" pitchFamily="18" charset="0"/>
              </a:rPr>
              <a:t>килинган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капиталнинг</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окими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курсаткичи</a:t>
            </a:r>
            <a:r>
              <a:rPr lang="ru-RU"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cashflow</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асосида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кайтарилишига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боглик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булиб</a:t>
            </a:r>
            <a:r>
              <a:rPr lang="ru-RU" sz="2000" dirty="0" smtClean="0">
                <a:latin typeface="Times New Roman" pitchFamily="18" charset="0"/>
                <a:cs typeface="Times New Roman" pitchFamily="18" charset="0"/>
              </a:rPr>
              <a:t>, инвестиция </a:t>
            </a:r>
            <a:r>
              <a:rPr lang="ru-RU" sz="2000" dirty="0" err="1" smtClean="0">
                <a:latin typeface="Times New Roman" pitchFamily="18" charset="0"/>
                <a:cs typeface="Times New Roman" pitchFamily="18" charset="0"/>
              </a:rPr>
              <a:t>лойихасини</a:t>
            </a:r>
            <a:r>
              <a:rPr lang="ru-RU" sz="2000" dirty="0" smtClean="0">
                <a:latin typeface="Times New Roman" pitchFamily="18" charset="0"/>
                <a:cs typeface="Times New Roman" pitchFamily="18" charset="0"/>
              </a:rPr>
              <a:t> эксплуатация </a:t>
            </a:r>
            <a:r>
              <a:rPr lang="ru-RU" sz="2000" dirty="0" err="1" smtClean="0">
                <a:latin typeface="Times New Roman" pitchFamily="18" charset="0"/>
                <a:cs typeface="Times New Roman" pitchFamily="18" charset="0"/>
              </a:rPr>
              <a:t>килиш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давомида</a:t>
            </a:r>
            <a:r>
              <a:rPr lang="ru-RU" sz="2000" dirty="0" smtClean="0">
                <a:latin typeface="Times New Roman" pitchFamily="18" charset="0"/>
                <a:cs typeface="Times New Roman" pitchFamily="18" charset="0"/>
              </a:rPr>
              <a:t> амортизация </a:t>
            </a:r>
            <a:r>
              <a:rPr lang="ru-RU" sz="2000" dirty="0" err="1" smtClean="0">
                <a:latin typeface="Times New Roman" pitchFamily="18" charset="0"/>
                <a:cs typeface="Times New Roman" pitchFamily="18" charset="0"/>
              </a:rPr>
              <a:t>ажратмалари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соф </a:t>
            </a:r>
            <a:r>
              <a:rPr lang="ru-RU" sz="2000" dirty="0" err="1" smtClean="0">
                <a:latin typeface="Times New Roman" pitchFamily="18" charset="0"/>
                <a:cs typeface="Times New Roman" pitchFamily="18" charset="0"/>
              </a:rPr>
              <a:t>фойда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хисобига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шакллантирилади</a:t>
            </a:r>
            <a:r>
              <a:rPr lang="ru-RU" sz="2000" dirty="0" smtClean="0">
                <a:latin typeface="Times New Roman" pitchFamily="18" charset="0"/>
                <a:cs typeface="Times New Roman" pitchFamily="18" charset="0"/>
              </a:rPr>
              <a:t>. Бунда пул </a:t>
            </a:r>
            <a:r>
              <a:rPr lang="ru-RU" sz="2000" dirty="0" err="1" smtClean="0">
                <a:latin typeface="Times New Roman" pitchFamily="18" charset="0"/>
                <a:cs typeface="Times New Roman" pitchFamily="18" charset="0"/>
              </a:rPr>
              <a:t>окими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курсаткичи</a:t>
            </a:r>
            <a:r>
              <a:rPr lang="ru-RU" sz="2000" dirty="0" smtClean="0">
                <a:latin typeface="Times New Roman" pitchFamily="18" charset="0"/>
                <a:cs typeface="Times New Roman" pitchFamily="18" charset="0"/>
              </a:rPr>
              <a:t> инвестиция </a:t>
            </a:r>
            <a:r>
              <a:rPr lang="ru-RU" sz="2000" dirty="0" err="1" smtClean="0">
                <a:latin typeface="Times New Roman" pitchFamily="18" charset="0"/>
                <a:cs typeface="Times New Roman" pitchFamily="18" charset="0"/>
              </a:rPr>
              <a:t>лойихасининг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йили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буйича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алохида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ёки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уртача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йиллик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курсаткич</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сифатида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бахоланиши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лозим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Бахолашнинг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иккинчи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тамойили</a:t>
            </a:r>
            <a:r>
              <a:rPr lang="ru-RU" sz="2000" dirty="0" smtClean="0">
                <a:latin typeface="Times New Roman" pitchFamily="18" charset="0"/>
                <a:cs typeface="Times New Roman" pitchFamily="18" charset="0"/>
              </a:rPr>
              <a:t> инвестиция </a:t>
            </a:r>
            <a:r>
              <a:rPr lang="ru-RU" sz="2000" dirty="0" err="1" smtClean="0">
                <a:latin typeface="Times New Roman" pitchFamily="18" charset="0"/>
                <a:cs typeface="Times New Roman" pitchFamily="18" charset="0"/>
              </a:rPr>
              <a:t>килинувчи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капитални</a:t>
            </a:r>
            <a:r>
              <a:rPr lang="ru-RU" sz="2000" dirty="0" smtClean="0">
                <a:latin typeface="Times New Roman" pitchFamily="18" charset="0"/>
                <a:cs typeface="Times New Roman" pitchFamily="18" charset="0"/>
              </a:rPr>
              <a:t> хам, пул </a:t>
            </a:r>
            <a:r>
              <a:rPr lang="ru-RU" sz="2000" dirty="0" err="1" smtClean="0">
                <a:latin typeface="Times New Roman" pitchFamily="18" charset="0"/>
                <a:cs typeface="Times New Roman" pitchFamily="18" charset="0"/>
              </a:rPr>
              <a:t>окимлари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микдорини</a:t>
            </a:r>
            <a:r>
              <a:rPr lang="ru-RU" sz="2000" dirty="0" smtClean="0">
                <a:latin typeface="Times New Roman" pitchFamily="18" charset="0"/>
                <a:cs typeface="Times New Roman" pitchFamily="18" charset="0"/>
              </a:rPr>
              <a:t> хам пул </a:t>
            </a:r>
            <a:r>
              <a:rPr lang="ru-RU" sz="2000" dirty="0" err="1" smtClean="0">
                <a:latin typeface="Times New Roman" pitchFamily="18" charset="0"/>
                <a:cs typeface="Times New Roman" pitchFamily="18" charset="0"/>
              </a:rPr>
              <a:t>маблагларининг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хозирги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кийматига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келтиришдир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карашда</a:t>
            </a:r>
            <a:r>
              <a:rPr lang="ru-RU" sz="2000" dirty="0" smtClean="0">
                <a:latin typeface="Times New Roman" pitchFamily="18" charset="0"/>
                <a:cs typeface="Times New Roman" pitchFamily="18" charset="0"/>
              </a:rPr>
              <a:t> инвестиция </a:t>
            </a:r>
            <a:r>
              <a:rPr lang="ru-RU" sz="2000" dirty="0" err="1" smtClean="0">
                <a:latin typeface="Times New Roman" pitchFamily="18" charset="0"/>
                <a:cs typeface="Times New Roman" pitchFamily="18" charset="0"/>
              </a:rPr>
              <a:t>килинувчи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маблаглар</a:t>
            </a:r>
            <a:r>
              <a:rPr lang="ru-RU" sz="2000" dirty="0" smtClean="0">
                <a:latin typeface="Times New Roman" pitchFamily="18" charset="0"/>
                <a:cs typeface="Times New Roman" pitchFamily="18" charset="0"/>
              </a:rPr>
              <a:t> доимо </a:t>
            </a:r>
            <a:r>
              <a:rPr lang="ru-RU" sz="2000" dirty="0" err="1" smtClean="0">
                <a:latin typeface="Times New Roman" pitchFamily="18" charset="0"/>
                <a:cs typeface="Times New Roman" pitchFamily="18" charset="0"/>
              </a:rPr>
              <a:t>хозирги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кийматида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акс</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эттирилган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чунки</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окимлари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шаклида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кайтариш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муддати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буйича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анча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илгарилаб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кетади</a:t>
            </a:r>
            <a:r>
              <a:rPr lang="ru-RU" sz="2000" dirty="0" smtClean="0">
                <a:latin typeface="Times New Roman" pitchFamily="18" charset="0"/>
                <a:cs typeface="Times New Roman" pitchFamily="18" charset="0"/>
              </a:rPr>
              <a:t>. </a:t>
            </a:r>
          </a:p>
          <a:p>
            <a:pPr algn="just">
              <a:buNone/>
            </a:pPr>
            <a:endParaRPr lang="ru-RU" sz="20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l="63141" t="22461" r="5014" b="48242"/>
          <a:stretch>
            <a:fillRect/>
          </a:stretch>
        </p:blipFill>
        <p:spPr bwMode="auto">
          <a:xfrm>
            <a:off x="857224" y="4572032"/>
            <a:ext cx="7500990" cy="2285992"/>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71406" y="2857496"/>
            <a:ext cx="8786874" cy="3714776"/>
          </a:xfrm>
        </p:spPr>
        <p:txBody>
          <a:bodyPr>
            <a:normAutofit lnSpcReduction="10000"/>
          </a:bodyPr>
          <a:lstStyle/>
          <a:p>
            <a:pPr algn="just"/>
            <a:r>
              <a:rPr lang="ru-RU" sz="2000" dirty="0" err="1" smtClean="0">
                <a:latin typeface="Times New Roman" pitchFamily="18" charset="0"/>
                <a:cs typeface="Times New Roman" pitchFamily="18" charset="0"/>
              </a:rPr>
              <a:t>Хакикатда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эса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бундай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эмас</a:t>
            </a:r>
            <a:r>
              <a:rPr lang="ru-RU" sz="2000" dirty="0" smtClean="0">
                <a:latin typeface="Times New Roman" pitchFamily="18" charset="0"/>
                <a:cs typeface="Times New Roman" pitchFamily="18" charset="0"/>
              </a:rPr>
              <a:t> - </a:t>
            </a:r>
            <a:r>
              <a:rPr lang="ru-RU" sz="2000" dirty="0" err="1" smtClean="0">
                <a:latin typeface="Times New Roman" pitchFamily="18" charset="0"/>
                <a:cs typeface="Times New Roman" pitchFamily="18" charset="0"/>
              </a:rPr>
              <a:t>инвестициялаш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жараёни</a:t>
            </a:r>
            <a:r>
              <a:rPr lang="ru-RU" sz="2000" dirty="0" smtClean="0">
                <a:latin typeface="Times New Roman" pitchFamily="18" charset="0"/>
                <a:cs typeface="Times New Roman" pitchFamily="18" charset="0"/>
              </a:rPr>
              <a:t> куп </a:t>
            </a:r>
            <a:r>
              <a:rPr lang="ru-RU" sz="2000" dirty="0" err="1" smtClean="0">
                <a:latin typeface="Times New Roman" pitchFamily="18" charset="0"/>
                <a:cs typeface="Times New Roman" pitchFamily="18" charset="0"/>
              </a:rPr>
              <a:t>холларда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вактнинг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эмас</a:t>
            </a:r>
            <a:r>
              <a:rPr lang="ru-RU" sz="2000" dirty="0" smtClean="0">
                <a:latin typeface="Times New Roman" pitchFamily="18" charset="0"/>
                <a:cs typeface="Times New Roman" pitchFamily="18" charset="0"/>
              </a:rPr>
              <a:t>, балки </a:t>
            </a:r>
            <a:r>
              <a:rPr lang="ru-RU" sz="2000" dirty="0" err="1" smtClean="0">
                <a:latin typeface="Times New Roman" pitchFamily="18" charset="0"/>
                <a:cs typeface="Times New Roman" pitchFamily="18" charset="0"/>
              </a:rPr>
              <a:t>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нечта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боскичда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амалга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оширилади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Шу</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сабабли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биринчи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боскичдан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ташкари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келгусида</a:t>
            </a:r>
            <a:r>
              <a:rPr lang="ru-RU" sz="2000" dirty="0" smtClean="0">
                <a:latin typeface="Times New Roman" pitchFamily="18" charset="0"/>
                <a:cs typeface="Times New Roman" pitchFamily="18" charset="0"/>
              </a:rPr>
              <a:t> инвестиция </a:t>
            </a:r>
            <a:r>
              <a:rPr lang="ru-RU" sz="2000" dirty="0" err="1" smtClean="0">
                <a:latin typeface="Times New Roman" pitchFamily="18" charset="0"/>
                <a:cs typeface="Times New Roman" pitchFamily="18" charset="0"/>
              </a:rPr>
              <a:t>килинувчи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барча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суммалар</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маблагларининг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хозирги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кийматига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келтирилиши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лозим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худди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шу</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тарзда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пуо</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маблаглари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окими</a:t>
            </a:r>
            <a:r>
              <a:rPr lang="ru-RU" sz="2000" dirty="0" smtClean="0">
                <a:latin typeface="Times New Roman" pitchFamily="18" charset="0"/>
                <a:cs typeface="Times New Roman" pitchFamily="18" charset="0"/>
              </a:rPr>
              <a:t> хам </a:t>
            </a:r>
            <a:r>
              <a:rPr lang="ru-RU" sz="2000" dirty="0" err="1" smtClean="0">
                <a:latin typeface="Times New Roman" pitchFamily="18" charset="0"/>
                <a:cs typeface="Times New Roman" pitchFamily="18" charset="0"/>
              </a:rPr>
              <a:t>хозирги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кийматга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келтирилади</a:t>
            </a:r>
            <a:r>
              <a:rPr lang="ru-RU" sz="2000" dirty="0" smtClean="0">
                <a:latin typeface="Times New Roman" pitchFamily="18" charset="0"/>
                <a:cs typeface="Times New Roman" pitchFamily="18" charset="0"/>
              </a:rPr>
              <a:t>.</a:t>
            </a:r>
          </a:p>
          <a:p>
            <a:pPr algn="just"/>
            <a:r>
              <a:rPr lang="ru-RU" sz="2000" dirty="0" err="1" smtClean="0">
                <a:latin typeface="Times New Roman" pitchFamily="18" charset="0"/>
                <a:cs typeface="Times New Roman" pitchFamily="18" charset="0"/>
              </a:rPr>
              <a:t>Бахолашнинг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учинчи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тамойили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турли</a:t>
            </a:r>
            <a:r>
              <a:rPr lang="ru-RU" sz="2000" dirty="0" smtClean="0">
                <a:latin typeface="Times New Roman" pitchFamily="18" charset="0"/>
                <a:cs typeface="Times New Roman" pitchFamily="18" charset="0"/>
              </a:rPr>
              <a:t> инвестиция </a:t>
            </a:r>
            <a:r>
              <a:rPr lang="ru-RU" sz="2000" dirty="0" err="1" smtClean="0">
                <a:latin typeface="Times New Roman" pitchFamily="18" charset="0"/>
                <a:cs typeface="Times New Roman" pitchFamily="18" charset="0"/>
              </a:rPr>
              <a:t>лойихалари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окимларини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дисконтлаш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жараёнида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дифференцияланган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фоиз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ставкасини</a:t>
            </a:r>
            <a:r>
              <a:rPr lang="ru-RU" sz="2000" dirty="0" smtClean="0">
                <a:latin typeface="Times New Roman" pitchFamily="18" charset="0"/>
                <a:cs typeface="Times New Roman" pitchFamily="18" charset="0"/>
              </a:rPr>
              <a:t> (дисконт </a:t>
            </a:r>
            <a:r>
              <a:rPr lang="ru-RU" sz="2000" dirty="0" err="1" smtClean="0">
                <a:latin typeface="Times New Roman" pitchFamily="18" charset="0"/>
                <a:cs typeface="Times New Roman" pitchFamily="18" charset="0"/>
              </a:rPr>
              <a:t>ставкасини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танлаш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хисобланади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Юкорида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айтиб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утилганидек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инвестициялардан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олинувчи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даромад</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хажми</a:t>
            </a:r>
            <a:r>
              <a:rPr lang="ru-RU" sz="2000" dirty="0" smtClean="0">
                <a:latin typeface="Times New Roman" pitchFamily="18" charset="0"/>
                <a:cs typeface="Times New Roman" pitchFamily="18" charset="0"/>
              </a:rPr>
              <a:t> (реал </a:t>
            </a:r>
            <a:r>
              <a:rPr lang="ru-RU" sz="2000" dirty="0" err="1" smtClean="0">
                <a:latin typeface="Times New Roman" pitchFamily="18" charset="0"/>
                <a:cs typeface="Times New Roman" pitchFamily="18" charset="0"/>
              </a:rPr>
              <a:t>инвестициялашда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бундай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даромад</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вазтфасини</a:t>
            </a:r>
            <a:r>
              <a:rPr lang="ru-RU" sz="2000" dirty="0" smtClean="0">
                <a:latin typeface="Times New Roman" pitchFamily="18" charset="0"/>
                <a:cs typeface="Times New Roman" pitchFamily="18" charset="0"/>
              </a:rPr>
              <a:t> пул </a:t>
            </a:r>
            <a:r>
              <a:rPr lang="ru-RU" sz="2000" dirty="0" err="1" smtClean="0">
                <a:latin typeface="Times New Roman" pitchFamily="18" charset="0"/>
                <a:cs typeface="Times New Roman" pitchFamily="18" charset="0"/>
              </a:rPr>
              <a:t>окимлари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бажаради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куйидаги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турт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омил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асосида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шакллантирилади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уртача</a:t>
            </a:r>
            <a:r>
              <a:rPr lang="ru-RU" sz="2000" dirty="0" smtClean="0">
                <a:latin typeface="Times New Roman" pitchFamily="18" charset="0"/>
                <a:cs typeface="Times New Roman" pitchFamily="18" charset="0"/>
              </a:rPr>
              <a:t> реал депозит </a:t>
            </a:r>
            <a:r>
              <a:rPr lang="ru-RU" sz="2000" dirty="0" err="1" smtClean="0">
                <a:latin typeface="Times New Roman" pitchFamily="18" charset="0"/>
                <a:cs typeface="Times New Roman" pitchFamily="18" charset="0"/>
              </a:rPr>
              <a:t>ставкаси</a:t>
            </a:r>
            <a:r>
              <a:rPr lang="ru-RU" sz="2000" dirty="0" smtClean="0">
                <a:latin typeface="Times New Roman" pitchFamily="18" charset="0"/>
                <a:cs typeface="Times New Roman" pitchFamily="18" charset="0"/>
              </a:rPr>
              <a:t>; инфляция </a:t>
            </a:r>
            <a:r>
              <a:rPr lang="ru-RU" sz="2000" dirty="0" err="1" smtClean="0">
                <a:latin typeface="Times New Roman" pitchFamily="18" charset="0"/>
                <a:cs typeface="Times New Roman" pitchFamily="18" charset="0"/>
              </a:rPr>
              <a:t>сурати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ёки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инфляция</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мукофоти</a:t>
            </a:r>
            <a:r>
              <a:rPr lang="ru-RU" sz="2000" dirty="0" smtClean="0">
                <a:latin typeface="Times New Roman" pitchFamily="18" charset="0"/>
                <a:cs typeface="Times New Roman" pitchFamily="18" charset="0"/>
              </a:rPr>
              <a:t>); риск </a:t>
            </a:r>
            <a:r>
              <a:rPr lang="ru-RU" sz="2000" dirty="0" err="1" smtClean="0">
                <a:latin typeface="Times New Roman" pitchFamily="18" charset="0"/>
                <a:cs typeface="Times New Roman" pitchFamily="18" charset="0"/>
              </a:rPr>
              <a:t>мукофоти</a:t>
            </a:r>
            <a:r>
              <a:rPr lang="ru-RU" sz="2000" dirty="0" smtClean="0">
                <a:latin typeface="Times New Roman" pitchFamily="18" charset="0"/>
                <a:cs typeface="Times New Roman" pitchFamily="18" charset="0"/>
              </a:rPr>
              <a:t>; паст </a:t>
            </a:r>
            <a:r>
              <a:rPr lang="ru-RU" sz="2000" dirty="0" err="1" smtClean="0">
                <a:latin typeface="Times New Roman" pitchFamily="18" charset="0"/>
                <a:cs typeface="Times New Roman" pitchFamily="18" charset="0"/>
              </a:rPr>
              <a:t>ликвидлик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мукофот</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pic>
        <p:nvPicPr>
          <p:cNvPr id="2051" name="Picture 3"/>
          <p:cNvPicPr>
            <a:picLocks noChangeAspect="1" noChangeArrowheads="1"/>
          </p:cNvPicPr>
          <p:nvPr/>
        </p:nvPicPr>
        <p:blipFill>
          <a:blip r:embed="rId2"/>
          <a:srcRect l="61530" t="27539" r="5527" b="33398"/>
          <a:stretch>
            <a:fillRect/>
          </a:stretch>
        </p:blipFill>
        <p:spPr bwMode="auto">
          <a:xfrm>
            <a:off x="642910" y="0"/>
            <a:ext cx="7929618" cy="2857520"/>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215106"/>
          </a:xfrm>
        </p:spPr>
        <p:style>
          <a:lnRef idx="3">
            <a:schemeClr val="lt1"/>
          </a:lnRef>
          <a:fillRef idx="1">
            <a:schemeClr val="accent1"/>
          </a:fillRef>
          <a:effectRef idx="1">
            <a:schemeClr val="accent1"/>
          </a:effectRef>
          <a:fontRef idx="minor">
            <a:schemeClr val="lt1"/>
          </a:fontRef>
        </p:style>
        <p:txBody>
          <a:bodyPr>
            <a:normAutofit fontScale="92500" lnSpcReduction="10000"/>
          </a:bodyPr>
          <a:lstStyle/>
          <a:p>
            <a:pPr algn="just">
              <a:buNone/>
            </a:pPr>
            <a:r>
              <a:rPr lang="ru-RU"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Шу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сабабли</a:t>
            </a:r>
            <a:r>
              <a:rPr lang="ru-RU" sz="2400" dirty="0" smtClean="0">
                <a:latin typeface="Times New Roman" pitchFamily="18" charset="0"/>
                <a:cs typeface="Times New Roman" pitchFamily="18" charset="0"/>
              </a:rPr>
              <a:t> риск </a:t>
            </a:r>
            <a:r>
              <a:rPr lang="ru-RU" sz="2400" dirty="0" err="1" smtClean="0">
                <a:latin typeface="Times New Roman" pitchFamily="18" charset="0"/>
                <a:cs typeface="Times New Roman" pitchFamily="18" charset="0"/>
              </a:rPr>
              <a:t>даражаси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турлича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булган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иккита</a:t>
            </a:r>
            <a:r>
              <a:rPr lang="ru-RU" sz="2400" dirty="0" smtClean="0">
                <a:latin typeface="Times New Roman" pitchFamily="18" charset="0"/>
                <a:cs typeface="Times New Roman" pitchFamily="18" charset="0"/>
              </a:rPr>
              <a:t> инвестиция </a:t>
            </a:r>
            <a:r>
              <a:rPr lang="ru-RU" sz="2400" dirty="0" err="1" smtClean="0">
                <a:latin typeface="Times New Roman" pitchFamily="18" charset="0"/>
                <a:cs typeface="Times New Roman" pitchFamily="18" charset="0"/>
              </a:rPr>
              <a:t>лойихасини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таккослашда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турлича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фоиз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ставкали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дисконтлаш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кулланиши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лозим</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юкори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фоиз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ставкасидан</a:t>
            </a:r>
            <a:r>
              <a:rPr lang="ru-RU" sz="2400" dirty="0" smtClean="0">
                <a:latin typeface="Times New Roman" pitchFamily="18" charset="0"/>
                <a:cs typeface="Times New Roman" pitchFamily="18" charset="0"/>
              </a:rPr>
              <a:t> риск </a:t>
            </a:r>
            <a:r>
              <a:rPr lang="ru-RU" sz="2400" dirty="0" err="1" smtClean="0">
                <a:latin typeface="Times New Roman" pitchFamily="18" charset="0"/>
                <a:cs typeface="Times New Roman" pitchFamily="18" charset="0"/>
              </a:rPr>
              <a:t>даражаси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юкори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булган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лойиха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буйича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фойдаланиш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лозим</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Худди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шу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тарзда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умумий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инвестициялаш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даври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инвестициялар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ликвидлиги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хар</a:t>
            </a:r>
            <a:r>
              <a:rPr lang="ru-RU" sz="2400" dirty="0" smtClean="0">
                <a:latin typeface="Times New Roman" pitchFamily="18" charset="0"/>
                <a:cs typeface="Times New Roman" pitchFamily="18" charset="0"/>
              </a:rPr>
              <a:t> хил </a:t>
            </a:r>
            <a:r>
              <a:rPr lang="ru-RU" sz="2400" dirty="0" err="1" smtClean="0">
                <a:latin typeface="Times New Roman" pitchFamily="18" charset="0"/>
                <a:cs typeface="Times New Roman" pitchFamily="18" charset="0"/>
              </a:rPr>
              <a:t>булган</a:t>
            </a:r>
            <a:r>
              <a:rPr lang="ru-RU" sz="2400" dirty="0" smtClean="0">
                <a:latin typeface="Times New Roman" pitchFamily="18" charset="0"/>
                <a:cs typeface="Times New Roman" pitchFamily="18" charset="0"/>
              </a:rPr>
              <a:t> инвестиция </a:t>
            </a:r>
            <a:r>
              <a:rPr lang="ru-RU" sz="2400" dirty="0" err="1" smtClean="0">
                <a:latin typeface="Times New Roman" pitchFamily="18" charset="0"/>
                <a:cs typeface="Times New Roman" pitchFamily="18" charset="0"/>
              </a:rPr>
              <a:t>лойихалари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учун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юкори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фоиз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ставкаси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амалга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ошириш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муддати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узокрок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булган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лойиха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учун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кулланиши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керак</a:t>
            </a:r>
            <a:r>
              <a:rPr lang="ru-RU" sz="2400" dirty="0" smtClean="0">
                <a:latin typeface="Times New Roman" pitchFamily="18" charset="0"/>
                <a:cs typeface="Times New Roman" pitchFamily="18" charset="0"/>
              </a:rPr>
              <a:t>.</a:t>
            </a:r>
          </a:p>
          <a:p>
            <a:pPr algn="just">
              <a:buNone/>
            </a:pP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нихоят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бахолашнинг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туртинчи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тамойили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бахолаш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максадларидан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келиб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чиккан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холда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дисконтлаш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учун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фойдаланилувчи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фоиз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ставкалари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вариацияси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хисобланади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Инвестициялар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самарадорлигининг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турли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курсаткичларини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хисоблашда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дисконтлаш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учун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танлаб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олинувчи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фоиз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ставкаси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сифатида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куйидагилардан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фойдаланиш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мумкин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уртача</a:t>
            </a:r>
            <a:r>
              <a:rPr lang="ru-RU" sz="2400" dirty="0" smtClean="0">
                <a:latin typeface="Times New Roman" pitchFamily="18" charset="0"/>
                <a:cs typeface="Times New Roman" pitchFamily="18" charset="0"/>
              </a:rPr>
              <a:t> депозит </a:t>
            </a:r>
            <a:r>
              <a:rPr lang="ru-RU" sz="2400" dirty="0" err="1" smtClean="0">
                <a:latin typeface="Times New Roman" pitchFamily="18" charset="0"/>
                <a:cs typeface="Times New Roman" pitchFamily="18" charset="0"/>
              </a:rPr>
              <a:t>ёки</a:t>
            </a:r>
            <a:r>
              <a:rPr lang="ru-RU" sz="2400" dirty="0" smtClean="0">
                <a:latin typeface="Times New Roman" pitchFamily="18" charset="0"/>
                <a:cs typeface="Times New Roman" pitchFamily="18" charset="0"/>
              </a:rPr>
              <a:t> кредит </a:t>
            </a:r>
            <a:r>
              <a:rPr lang="ru-RU" sz="2400" dirty="0" err="1" smtClean="0">
                <a:latin typeface="Times New Roman" pitchFamily="18" charset="0"/>
                <a:cs typeface="Times New Roman" pitchFamily="18" charset="0"/>
              </a:rPr>
              <a:t>ставкаси</a:t>
            </a:r>
            <a:r>
              <a:rPr lang="ru-RU" sz="2400" dirty="0" smtClean="0">
                <a:latin typeface="Times New Roman" pitchFamily="18" charset="0"/>
                <a:cs typeface="Times New Roman" pitchFamily="18" charset="0"/>
              </a:rPr>
              <a:t>; инфляция </a:t>
            </a:r>
            <a:r>
              <a:rPr lang="ru-RU" sz="2400" dirty="0" err="1" smtClean="0">
                <a:latin typeface="Times New Roman" pitchFamily="18" charset="0"/>
                <a:cs typeface="Times New Roman" pitchFamily="18" charset="0"/>
              </a:rPr>
              <a:t>даражаси</a:t>
            </a:r>
            <a:r>
              <a:rPr lang="ru-RU" sz="2400" dirty="0" smtClean="0">
                <a:latin typeface="Times New Roman" pitchFamily="18" charset="0"/>
                <a:cs typeface="Times New Roman" pitchFamily="18" charset="0"/>
              </a:rPr>
              <a:t>, рис </a:t>
            </a:r>
            <a:r>
              <a:rPr lang="ru-RU" sz="2400" dirty="0" err="1" smtClean="0">
                <a:latin typeface="Times New Roman" pitchFamily="18" charset="0"/>
                <a:cs typeface="Times New Roman" pitchFamily="18" charset="0"/>
              </a:rPr>
              <a:t>даражаси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инвестициялар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ликвидлигини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хисобга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олган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холда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инвестициялар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даромадлилигининг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индивидуал</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нормаси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бошка</a:t>
            </a:r>
            <a:r>
              <a:rPr lang="ru-RU" sz="2400" dirty="0" smtClean="0">
                <a:latin typeface="Times New Roman" pitchFamily="18" charset="0"/>
                <a:cs typeface="Times New Roman" pitchFamily="18" charset="0"/>
              </a:rPr>
              <a:t> инвестиция </a:t>
            </a:r>
            <a:r>
              <a:rPr lang="ru-RU" sz="2400" dirty="0" err="1" smtClean="0">
                <a:latin typeface="Times New Roman" pitchFamily="18" charset="0"/>
                <a:cs typeface="Times New Roman" pitchFamily="18" charset="0"/>
              </a:rPr>
              <a:t>турлари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буйича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даромадлиликнинг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мукобил</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нормаси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жорий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хужалик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фаолияти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буйича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даромад</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нормаси</a:t>
            </a:r>
            <a:r>
              <a:rPr lang="ru-RU" sz="2400" dirty="0" smtClean="0">
                <a:latin typeface="Times New Roman" pitchFamily="18" charset="0"/>
                <a:cs typeface="Times New Roman" pitchFamily="18" charset="0"/>
              </a:rPr>
              <a:t>.</a:t>
            </a:r>
          </a:p>
          <a:p>
            <a:pPr algn="just">
              <a:buNone/>
            </a:pPr>
            <a:endParaRPr lang="ru-RU" sz="24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143668"/>
          </a:xfrm>
        </p:spPr>
        <p:txBody>
          <a:bodyPr>
            <a:normAutofit fontScale="85000" lnSpcReduction="2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Юкорида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утилган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тамойилларни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инобатга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реал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услубиятини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чикамиз</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умумлашган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тавсифномасини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яъни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якуний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сааарасини</a:t>
            </a:r>
            <a:r>
              <a:rPr lang="ru-RU" dirty="0" smtClean="0">
                <a:latin typeface="Times New Roman" pitchFamily="18" charset="0"/>
                <a:cs typeface="Times New Roman" pitchFamily="18" charset="0"/>
              </a:rPr>
              <a:t> абсолют </a:t>
            </a:r>
            <a:r>
              <a:rPr lang="ru-RU" dirty="0" err="1" smtClean="0">
                <a:latin typeface="Times New Roman" pitchFamily="18" charset="0"/>
                <a:cs typeface="Times New Roman" pitchFamily="18" charset="0"/>
              </a:rPr>
              <a:t>суммада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имконини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деганда</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лойихасининг</a:t>
            </a:r>
            <a:r>
              <a:rPr lang="ru-RU" dirty="0" smtClean="0">
                <a:latin typeface="Times New Roman" pitchFamily="18" charset="0"/>
                <a:cs typeface="Times New Roman" pitchFamily="18" charset="0"/>
              </a:rPr>
              <a:t> эксплуатация </a:t>
            </a:r>
            <a:r>
              <a:rPr lang="ru-RU" dirty="0" err="1" smtClean="0">
                <a:latin typeface="Times New Roman" pitchFamily="18" charset="0"/>
                <a:cs typeface="Times New Roman" pitchFamily="18" charset="0"/>
              </a:rPr>
              <a:t>даврида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дисконтлаш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йули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окимлари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суммаси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уни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оширишга</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килинувчи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маблаглар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ўртасидаги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фарк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тушунилади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куйидаги</a:t>
            </a:r>
            <a:r>
              <a:rPr lang="ru-RU" dirty="0" smtClean="0">
                <a:latin typeface="Times New Roman" pitchFamily="18" charset="0"/>
                <a:cs typeface="Times New Roman" pitchFamily="18" charset="0"/>
              </a:rPr>
              <a:t> формула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хисобланади</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ЧПД=ДП-ИС,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ерда</a:t>
            </a:r>
            <a:r>
              <a:rPr lang="ru-RU" dirty="0" smtClean="0">
                <a:latin typeface="Times New Roman" pitchFamily="18" charset="0"/>
                <a:cs typeface="Times New Roman" pitchFamily="18" charset="0"/>
              </a:rPr>
              <a:t> ЧПД -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ДП - инвестиция </a:t>
            </a:r>
            <a:r>
              <a:rPr lang="ru-RU" dirty="0" err="1" smtClean="0">
                <a:latin typeface="Times New Roman" pitchFamily="18" charset="0"/>
                <a:cs typeface="Times New Roman" pitchFamily="18" charset="0"/>
              </a:rPr>
              <a:t>лойихасининг</a:t>
            </a:r>
            <a:r>
              <a:rPr lang="ru-RU" dirty="0" smtClean="0">
                <a:latin typeface="Times New Roman" pitchFamily="18" charset="0"/>
                <a:cs typeface="Times New Roman" pitchFamily="18" charset="0"/>
              </a:rPr>
              <a:t> эксплуатация </a:t>
            </a:r>
            <a:r>
              <a:rPr lang="ru-RU" dirty="0" err="1" smtClean="0">
                <a:latin typeface="Times New Roman" pitchFamily="18" charset="0"/>
                <a:cs typeface="Times New Roman" pitchFamily="18" charset="0"/>
              </a:rPr>
              <a:t>давридаги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киритилмасдан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аввалги</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маблаглари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окими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Агар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мазкур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объектга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киритилгунча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тулик</a:t>
            </a:r>
            <a:r>
              <a:rPr lang="ru-RU" dirty="0" smtClean="0">
                <a:latin typeface="Times New Roman" pitchFamily="18" charset="0"/>
                <a:cs typeface="Times New Roman" pitchFamily="18" charset="0"/>
              </a:rPr>
              <a:t> эксплуатация </a:t>
            </a:r>
            <a:r>
              <a:rPr lang="ru-RU" dirty="0" err="1" smtClean="0">
                <a:latin typeface="Times New Roman" pitchFamily="18" charset="0"/>
                <a:cs typeface="Times New Roman" pitchFamily="18" charset="0"/>
              </a:rPr>
              <a:t>даврини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аниклаш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мушкул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хисоб-китобларда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5 </a:t>
            </a:r>
            <a:r>
              <a:rPr lang="ru-RU" dirty="0" err="1" smtClean="0">
                <a:latin typeface="Times New Roman" pitchFamily="18" charset="0"/>
                <a:cs typeface="Times New Roman" pitchFamily="18" charset="0"/>
              </a:rPr>
              <a:t>йил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утгандан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асбоб-ускуналар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алмаштирилиши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уртача</a:t>
            </a:r>
            <a:r>
              <a:rPr lang="ru-RU" dirty="0" smtClean="0">
                <a:latin typeface="Times New Roman" pitchFamily="18" charset="0"/>
                <a:cs typeface="Times New Roman" pitchFamily="18" charset="0"/>
              </a:rPr>
              <a:t> амортизация </a:t>
            </a:r>
            <a:r>
              <a:rPr lang="ru-RU" dirty="0" err="1" smtClean="0">
                <a:latin typeface="Times New Roman" pitchFamily="18" charset="0"/>
                <a:cs typeface="Times New Roman" pitchFamily="18" charset="0"/>
              </a:rPr>
              <a:t>даври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деб</a:t>
            </a:r>
            <a:r>
              <a:rPr lang="ru-RU" dirty="0" smtClean="0">
                <a:latin typeface="Times New Roman" pitchFamily="18" charset="0"/>
                <a:cs typeface="Times New Roman" pitchFamily="18" charset="0"/>
              </a:rPr>
              <a:t> кабул </a:t>
            </a:r>
            <a:r>
              <a:rPr lang="ru-RU" dirty="0" err="1" smtClean="0">
                <a:latin typeface="Times New Roman" pitchFamily="18" charset="0"/>
                <a:cs typeface="Times New Roman" pitchFamily="18" charset="0"/>
              </a:rPr>
              <a:t>килинади</a:t>
            </a:r>
            <a:r>
              <a:rPr lang="ru-RU" dirty="0" smtClean="0">
                <a:latin typeface="Times New Roman" pitchFamily="18" charset="0"/>
                <a:cs typeface="Times New Roman" pitchFamily="18" charset="0"/>
              </a:rPr>
              <a:t>;</a:t>
            </a: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14290"/>
            <a:ext cx="8229600" cy="5793001"/>
          </a:xfrm>
        </p:spPr>
        <p:txBody>
          <a:bodyPr>
            <a:normAutofit fontScale="92500" lnSpcReduction="10000"/>
          </a:bodyPr>
          <a:lstStyle/>
          <a:p>
            <a:pPr algn="just">
              <a:buNone/>
            </a:pPr>
            <a:r>
              <a:rPr lang="ru-RU" dirty="0" smtClean="0">
                <a:latin typeface="Times New Roman" pitchFamily="18" charset="0"/>
                <a:cs typeface="Times New Roman" pitchFamily="18" charset="0"/>
              </a:rPr>
              <a:t>		ИС - инвестиция </a:t>
            </a:r>
            <a:r>
              <a:rPr lang="ru-RU" dirty="0" err="1" smtClean="0">
                <a:latin typeface="Times New Roman" pitchFamily="18" charset="0"/>
                <a:cs typeface="Times New Roman" pitchFamily="18" charset="0"/>
              </a:rPr>
              <a:t>лойихасини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юборилувчи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маблаглари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микдори</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Бунда </a:t>
            </a:r>
            <a:r>
              <a:rPr lang="ru-RU" dirty="0" err="1" smtClean="0">
                <a:latin typeface="Times New Roman" pitchFamily="18" charset="0"/>
                <a:cs typeface="Times New Roman" pitchFamily="18" charset="0"/>
              </a:rPr>
              <a:t>фойдаланилувчи</a:t>
            </a:r>
            <a:r>
              <a:rPr lang="ru-RU" dirty="0" smtClean="0">
                <a:latin typeface="Times New Roman" pitchFamily="18" charset="0"/>
                <a:cs typeface="Times New Roman" pitchFamily="18" charset="0"/>
              </a:rPr>
              <a:t> дисконт </a:t>
            </a:r>
            <a:r>
              <a:rPr lang="ru-RU" dirty="0" err="1" smtClean="0">
                <a:latin typeface="Times New Roman" pitchFamily="18" charset="0"/>
                <a:cs typeface="Times New Roman" pitchFamily="18" charset="0"/>
              </a:rPr>
              <a:t>ставкаси</a:t>
            </a:r>
            <a:r>
              <a:rPr lang="ru-RU" dirty="0" smtClean="0">
                <a:latin typeface="Times New Roman" pitchFamily="18" charset="0"/>
                <a:cs typeface="Times New Roman" pitchFamily="18" charset="0"/>
              </a:rPr>
              <a:t> риск </a:t>
            </a:r>
            <a:r>
              <a:rPr lang="ru-RU" dirty="0" err="1" smtClean="0">
                <a:latin typeface="Times New Roman" pitchFamily="18" charset="0"/>
                <a:cs typeface="Times New Roman" pitchFamily="18" charset="0"/>
              </a:rPr>
              <a:t>даражаси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ликвидликни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дифференцияланади</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тавсифлашда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курсаткични</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солиштирма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максадга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мувофикли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мезони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сифатида</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куллаш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манфий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лойихаси</a:t>
            </a:r>
            <a:r>
              <a:rPr lang="ru-RU" dirty="0" smtClean="0">
                <a:latin typeface="Times New Roman" pitchFamily="18" charset="0"/>
                <a:cs typeface="Times New Roman" pitchFamily="18" charset="0"/>
              </a:rPr>
              <a:t> рад </a:t>
            </a:r>
            <a:r>
              <a:rPr lang="ru-RU" dirty="0" err="1" smtClean="0">
                <a:latin typeface="Times New Roman" pitchFamily="18" charset="0"/>
                <a:cs typeface="Times New Roman" pitchFamily="18" charset="0"/>
              </a:rPr>
              <a:t>килиниши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чунки</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киритилган</a:t>
            </a:r>
            <a:r>
              <a:rPr lang="ru-RU" dirty="0" smtClean="0">
                <a:latin typeface="Times New Roman" pitchFamily="18" charset="0"/>
                <a:cs typeface="Times New Roman" pitchFamily="18" charset="0"/>
              </a:rPr>
              <a:t> капитал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инвесторга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кушимча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келтирмайди</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мус</a:t>
            </a:r>
            <a:r>
              <a:rPr lang="uz-Cyrl-UZ" dirty="0" smtClean="0">
                <a:latin typeface="Times New Roman" pitchFamily="18" charset="0"/>
                <a:cs typeface="Times New Roman" pitchFamily="18" charset="0"/>
              </a:rPr>
              <a:t>б</a:t>
            </a:r>
            <a:r>
              <a:rPr lang="ru-RU" dirty="0" err="1" smtClean="0">
                <a:latin typeface="Times New Roman" pitchFamily="18" charset="0"/>
                <a:cs typeface="Times New Roman" pitchFamily="18" charset="0"/>
              </a:rPr>
              <a:t>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инвесторнинг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капиталани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купайтиришга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хизмат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килади</a:t>
            </a:r>
            <a:r>
              <a:rPr lang="ru-RU" dirty="0" smtClean="0">
                <a:latin typeface="Times New Roman" pitchFamily="18" charset="0"/>
                <a:cs typeface="Times New Roman" pitchFamily="18" charset="0"/>
              </a:rPr>
              <a:t>.</a:t>
            </a: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215106"/>
          </a:xfrm>
        </p:spPr>
        <p:txBody>
          <a:bodyPr>
            <a:normAutofit fontScale="85000" lnSpcReduction="2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камчилиги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куйидагича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дисконтлаш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танлаб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ставкаси</a:t>
            </a:r>
            <a:r>
              <a:rPr lang="ru-RU" dirty="0" smtClean="0">
                <a:latin typeface="Times New Roman" pitchFamily="18" charset="0"/>
                <a:cs typeface="Times New Roman" pitchFamily="18" charset="0"/>
              </a:rPr>
              <a:t> (дисконт </a:t>
            </a:r>
            <a:r>
              <a:rPr lang="ru-RU" dirty="0" err="1" smtClean="0">
                <a:latin typeface="Times New Roman" pitchFamily="18" charset="0"/>
                <a:cs typeface="Times New Roman" pitchFamily="18" charset="0"/>
              </a:rPr>
              <a:t>ставкаси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одатда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бутун</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узгармас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деб</a:t>
            </a:r>
            <a:r>
              <a:rPr lang="ru-RU" dirty="0" smtClean="0">
                <a:latin typeface="Times New Roman" pitchFamily="18" charset="0"/>
                <a:cs typeface="Times New Roman" pitchFamily="18" charset="0"/>
              </a:rPr>
              <a:t> кабул </a:t>
            </a:r>
            <a:r>
              <a:rPr lang="ru-RU" dirty="0" err="1" smtClean="0">
                <a:latin typeface="Times New Roman" pitchFamily="18" charset="0"/>
                <a:cs typeface="Times New Roman" pitchFamily="18" charset="0"/>
              </a:rPr>
              <a:t>килинади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Аслида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келажакда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иктисодий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шарт-шароитларнинг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узгариши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узгариши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Бирок, </a:t>
            </a:r>
            <a:r>
              <a:rPr lang="ru-RU" dirty="0" err="1" smtClean="0">
                <a:latin typeface="Times New Roman" pitchFamily="18" charset="0"/>
                <a:cs typeface="Times New Roman" pitchFamily="18" charset="0"/>
              </a:rPr>
              <a:t>ушбу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кмчиликка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карамай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кулланувчи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хорижий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мамлакатлар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амалиётида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ишончли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хисобланади</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услубий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жихатдан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илгари</a:t>
            </a:r>
            <a:r>
              <a:rPr lang="ru-RU" dirty="0" smtClean="0">
                <a:latin typeface="Times New Roman" pitchFamily="18" charset="0"/>
                <a:cs typeface="Times New Roman" pitchFamily="18" charset="0"/>
              </a:rPr>
              <a:t> «капитал </a:t>
            </a:r>
            <a:r>
              <a:rPr lang="ru-RU" dirty="0" err="1" smtClean="0">
                <a:latin typeface="Times New Roman" pitchFamily="18" charset="0"/>
                <a:cs typeface="Times New Roman" pitchFamily="18" charset="0"/>
              </a:rPr>
              <a:t>куйилмалар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коэффициенти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эслатиб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иктисодий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таркибига</a:t>
            </a:r>
            <a:r>
              <a:rPr lang="ru-RU" dirty="0" smtClean="0">
                <a:latin typeface="Times New Roman" pitchFamily="18" charset="0"/>
                <a:cs typeface="Times New Roman" pitchFamily="18" charset="0"/>
              </a:rPr>
              <a:t> кура </a:t>
            </a:r>
            <a:r>
              <a:rPr lang="ru-RU" dirty="0" err="1" smtClean="0">
                <a:latin typeface="Times New Roman" pitchFamily="18" charset="0"/>
                <a:cs typeface="Times New Roman" pitchFamily="18" charset="0"/>
              </a:rPr>
              <a:t>умуман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бошкача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чнуки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сифатида</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фойда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эмас</a:t>
            </a:r>
            <a:r>
              <a:rPr lang="ru-RU" dirty="0" smtClean="0">
                <a:latin typeface="Times New Roman" pitchFamily="18" charset="0"/>
                <a:cs typeface="Times New Roman" pitchFamily="18" charset="0"/>
              </a:rPr>
              <a:t>, балки пул </a:t>
            </a:r>
            <a:r>
              <a:rPr lang="ru-RU" dirty="0" err="1" smtClean="0">
                <a:latin typeface="Times New Roman" pitchFamily="18" charset="0"/>
                <a:cs typeface="Times New Roman" pitchFamily="18" charset="0"/>
              </a:rPr>
              <a:t>окимлари</a:t>
            </a:r>
            <a:r>
              <a:rPr lang="ru-RU" dirty="0" smtClean="0">
                <a:latin typeface="Times New Roman" pitchFamily="18" charset="0"/>
                <a:cs typeface="Times New Roman" pitchFamily="18" charset="0"/>
              </a:rPr>
              <a:t> кабул </a:t>
            </a:r>
            <a:r>
              <a:rPr lang="ru-RU" dirty="0" err="1" smtClean="0">
                <a:latin typeface="Times New Roman" pitchFamily="18" charset="0"/>
                <a:cs typeface="Times New Roman" pitchFamily="18" charset="0"/>
              </a:rPr>
              <a:t>килинади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кутилаётган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окимлари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куйидаги</a:t>
            </a:r>
            <a:r>
              <a:rPr lang="ru-RU" dirty="0" smtClean="0">
                <a:latin typeface="Times New Roman" pitchFamily="18" charset="0"/>
                <a:cs typeface="Times New Roman" pitchFamily="18" charset="0"/>
              </a:rPr>
              <a:t> формула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a:t>
            </a: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500042"/>
            <a:ext cx="8229600" cy="5507249"/>
          </a:xfrm>
        </p:spPr>
        <p:txBody>
          <a:bodyPr>
            <a:normAutofit fontScale="92500" lnSpcReduction="20000"/>
          </a:bodyPr>
          <a:lstStyle/>
          <a:p>
            <a:pPr>
              <a:buNone/>
            </a:pPr>
            <a:r>
              <a:rPr lang="ru-RU" b="1" i="1" dirty="0" smtClean="0">
                <a:latin typeface="Times New Roman" pitchFamily="18" charset="0"/>
                <a:cs typeface="Times New Roman" pitchFamily="18" charset="0"/>
              </a:rPr>
              <a:t>				ИД = ДП / ИС</a:t>
            </a:r>
            <a:endParaRPr lang="ru-RU" dirty="0" smtClean="0">
              <a:latin typeface="Times New Roman" pitchFamily="18" charset="0"/>
              <a:cs typeface="Times New Roman" pitchFamily="18" charset="0"/>
            </a:endParaRPr>
          </a:p>
          <a:p>
            <a:pPr>
              <a:buNone/>
            </a:pP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ерда</a:t>
            </a:r>
            <a:r>
              <a:rPr lang="uz-Latn-UZ"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ИД - инвестиция </a:t>
            </a:r>
            <a:r>
              <a:rPr lang="ru-RU" dirty="0" err="1" smtClean="0">
                <a:latin typeface="Times New Roman" pitchFamily="18" charset="0"/>
                <a:cs typeface="Times New Roman" pitchFamily="18" charset="0"/>
              </a:rPr>
              <a:t>лойихаси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a:t>
            </a:r>
          </a:p>
          <a:p>
            <a:pPr>
              <a:buNone/>
            </a:pPr>
            <a:r>
              <a:rPr lang="ru-RU" dirty="0" smtClean="0">
                <a:latin typeface="Times New Roman" pitchFamily="18" charset="0"/>
                <a:cs typeface="Times New Roman" pitchFamily="18" charset="0"/>
              </a:rPr>
              <a:t>ДП - </a:t>
            </a:r>
            <a:r>
              <a:rPr lang="ru-RU" dirty="0" err="1" smtClean="0">
                <a:latin typeface="Times New Roman" pitchFamily="18" charset="0"/>
                <a:cs typeface="Times New Roman" pitchFamily="18" charset="0"/>
              </a:rPr>
              <a:t>хозирги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кийматда</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окимлари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микдори</a:t>
            </a:r>
            <a:r>
              <a:rPr lang="ru-RU" dirty="0" smtClean="0">
                <a:latin typeface="Times New Roman" pitchFamily="18" charset="0"/>
                <a:cs typeface="Times New Roman" pitchFamily="18" charset="0"/>
              </a:rPr>
              <a:t>;</a:t>
            </a:r>
          </a:p>
          <a:p>
            <a:pPr>
              <a:buNone/>
            </a:pPr>
            <a:r>
              <a:rPr lang="ru-RU" dirty="0" smtClean="0">
                <a:latin typeface="Times New Roman" pitchFamily="18" charset="0"/>
                <a:cs typeface="Times New Roman" pitchFamily="18" charset="0"/>
              </a:rPr>
              <a:t>ИС - инвестиция </a:t>
            </a:r>
            <a:r>
              <a:rPr lang="ru-RU" dirty="0" err="1" smtClean="0">
                <a:latin typeface="Times New Roman" pitchFamily="18" charset="0"/>
                <a:cs typeface="Times New Roman" pitchFamily="18" charset="0"/>
              </a:rPr>
              <a:t>лойихасини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жунатилувчи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маблаглари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микдори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куйилмалар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вакти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булганда</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хозирги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келтирилади</a:t>
            </a:r>
            <a:r>
              <a:rPr lang="ru-RU" dirty="0" smtClean="0">
                <a:latin typeface="Times New Roman" pitchFamily="18" charset="0"/>
                <a:cs typeface="Times New Roman" pitchFamily="18" charset="0"/>
              </a:rPr>
              <a:t>).</a:t>
            </a:r>
          </a:p>
          <a:p>
            <a:pPr>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солиштирма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лойихани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максадга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мувофиклиги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мезони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сифтаида</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кулланиши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Агар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кичик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лойиха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инвесторга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кушимча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келтирмалиги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сабабли</a:t>
            </a:r>
            <a:r>
              <a:rPr lang="ru-RU" dirty="0" smtClean="0">
                <a:latin typeface="Times New Roman" pitchFamily="18" charset="0"/>
                <a:cs typeface="Times New Roman" pitchFamily="18" charset="0"/>
              </a:rPr>
              <a:t> рад </a:t>
            </a:r>
            <a:r>
              <a:rPr lang="ru-RU" dirty="0" err="1" smtClean="0">
                <a:latin typeface="Times New Roman" pitchFamily="18" charset="0"/>
                <a:cs typeface="Times New Roman" pitchFamily="18" charset="0"/>
              </a:rPr>
              <a:t>этилиши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Бошкача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айтганда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киймати</a:t>
            </a:r>
            <a:r>
              <a:rPr lang="ru-RU" dirty="0" smtClean="0">
                <a:latin typeface="Times New Roman" pitchFamily="18" charset="0"/>
                <a:cs typeface="Times New Roman" pitchFamily="18" charset="0"/>
              </a:rPr>
              <a:t> 1 дан </a:t>
            </a:r>
            <a:r>
              <a:rPr lang="ru-RU" dirty="0" err="1" smtClean="0">
                <a:latin typeface="Times New Roman" pitchFamily="18" charset="0"/>
                <a:cs typeface="Times New Roman" pitchFamily="18" charset="0"/>
              </a:rPr>
              <a:t>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лойихаларигина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оширишга</a:t>
            </a:r>
            <a:r>
              <a:rPr lang="ru-RU" dirty="0" smtClean="0">
                <a:latin typeface="Times New Roman" pitchFamily="18" charset="0"/>
                <a:cs typeface="Times New Roman" pitchFamily="18" charset="0"/>
              </a:rPr>
              <a:t> кабул </a:t>
            </a:r>
            <a:r>
              <a:rPr lang="ru-RU" dirty="0" err="1" smtClean="0">
                <a:latin typeface="Times New Roman" pitchFamily="18" charset="0"/>
                <a:cs typeface="Times New Roman" pitchFamily="18" charset="0"/>
              </a:rPr>
              <a:t>килиниши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p>
          <a:p>
            <a:pPr>
              <a:buNone/>
            </a:pP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500042"/>
            <a:ext cx="8229600" cy="5507249"/>
          </a:xfrm>
        </p:spPr>
        <p:txBody>
          <a:bodyPr>
            <a:normAutofit fontScale="85000" lnSpcReduction="2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солиштиршда</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тугридан-тугри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богликлигига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эътибор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каратиш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даромаднинг</a:t>
            </a:r>
            <a:r>
              <a:rPr lang="ru-RU" dirty="0" smtClean="0">
                <a:latin typeface="Times New Roman" pitchFamily="18" charset="0"/>
                <a:cs typeface="Times New Roman" pitchFamily="18" charset="0"/>
              </a:rPr>
              <a:t> абсолют </a:t>
            </a:r>
            <a:r>
              <a:rPr lang="ru-RU" dirty="0" err="1" smtClean="0">
                <a:latin typeface="Times New Roman" pitchFamily="18" charset="0"/>
                <a:cs typeface="Times New Roman" pitchFamily="18" charset="0"/>
              </a:rPr>
              <a:t>киймати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хам усади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аксинча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ташкари</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доимо 1 га </a:t>
            </a:r>
            <a:r>
              <a:rPr lang="ru-RU" dirty="0" err="1" smtClean="0">
                <a:latin typeface="Times New Roman" pitchFamily="18" charset="0"/>
                <a:cs typeface="Times New Roman" pitchFamily="18" charset="0"/>
              </a:rPr>
              <a:t>тенг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англатадики</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максадга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мувофикилги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мезони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факат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биттаси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кулланиши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Солиштирма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утказишга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булсак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холатда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иккала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курсаткични</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караб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чиқиш 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чунки</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инвесторга</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томонлама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имкон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хил </a:t>
            </a:r>
            <a:r>
              <a:rPr lang="ru-RU" dirty="0" err="1" smtClean="0">
                <a:latin typeface="Times New Roman" pitchFamily="18" charset="0"/>
                <a:cs typeface="Times New Roman" pitchFamily="18" charset="0"/>
              </a:rPr>
              <a:t>маънога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рентабеллик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индекси</a:t>
            </a: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ProfitabilitiIndex</a:t>
            </a:r>
            <a:r>
              <a:rPr lang="ru-RU"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PI</a:t>
            </a:r>
            <a:r>
              <a:rPr lang="ru-RU" dirty="0" smtClean="0">
                <a:latin typeface="Times New Roman" pitchFamily="18" charset="0"/>
                <a:cs typeface="Times New Roman" pitchFamily="18" charset="0"/>
              </a:rPr>
              <a:t>).</a:t>
            </a: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5721563"/>
          </a:xfrm>
        </p:spPr>
        <p:txBody>
          <a:bodyPr>
            <a:normAutofit fontScale="85000" lnSpcReduction="20000"/>
          </a:bodyPr>
          <a:lstStyle/>
          <a:p>
            <a:pPr>
              <a:buNone/>
            </a:pPr>
            <a:r>
              <a:rPr lang="ru-RU" dirty="0" err="1" smtClean="0">
                <a:latin typeface="Times New Roman" pitchFamily="18" charset="0"/>
                <a:cs typeface="Times New Roman" pitchFamily="18" charset="0"/>
              </a:rPr>
              <a:t>Узини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коплаш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таркалган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тушунарли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Бизнинг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амалиётда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кулланувчи</a:t>
            </a:r>
            <a:r>
              <a:rPr lang="ru-RU" dirty="0" smtClean="0">
                <a:latin typeface="Times New Roman" pitchFamily="18" charset="0"/>
                <a:cs typeface="Times New Roman" pitchFamily="18" charset="0"/>
              </a:rPr>
              <a:t> «капитал </a:t>
            </a:r>
            <a:r>
              <a:rPr lang="ru-RU" dirty="0" err="1" smtClean="0">
                <a:latin typeface="Times New Roman" pitchFamily="18" charset="0"/>
                <a:cs typeface="Times New Roman" pitchFamily="18" charset="0"/>
              </a:rPr>
              <a:t>куйилмалар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коплаш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муддати</a:t>
            </a:r>
            <a:r>
              <a:rPr lang="ru-RU" dirty="0" smtClean="0">
                <a:latin typeface="Times New Roman" pitchFamily="18" charset="0"/>
                <a:cs typeface="Times New Roman" pitchFamily="18" charset="0"/>
              </a:rPr>
              <a:t>»дан </a:t>
            </a:r>
            <a:r>
              <a:rPr lang="ru-RU" dirty="0" err="1" smtClean="0">
                <a:latin typeface="Times New Roman" pitchFamily="18" charset="0"/>
                <a:cs typeface="Times New Roman" pitchFamily="18" charset="0"/>
              </a:rPr>
              <a:t>фаркли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уларок</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фойдага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эмас</a:t>
            </a:r>
            <a:r>
              <a:rPr lang="ru-RU" dirty="0" smtClean="0">
                <a:latin typeface="Times New Roman" pitchFamily="18" charset="0"/>
                <a:cs typeface="Times New Roman" pitchFamily="18" charset="0"/>
              </a:rPr>
              <a:t>, балки </a:t>
            </a:r>
            <a:r>
              <a:rPr lang="ru-RU" dirty="0" err="1" smtClean="0">
                <a:latin typeface="Times New Roman" pitchFamily="18" charset="0"/>
                <a:cs typeface="Times New Roman" pitchFamily="18" charset="0"/>
              </a:rPr>
              <a:t>хозирги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келтирилган</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маблаглари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окимларига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асосланади</a:t>
            </a:r>
            <a:r>
              <a:rPr lang="ru-RU" dirty="0" smtClean="0">
                <a:latin typeface="Times New Roman" pitchFamily="18" charset="0"/>
                <a:cs typeface="Times New Roman" pitchFamily="18" charset="0"/>
              </a:rPr>
              <a:t>. Ушбу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куйидаги</a:t>
            </a:r>
            <a:r>
              <a:rPr lang="ru-RU" dirty="0" smtClean="0">
                <a:latin typeface="Times New Roman" pitchFamily="18" charset="0"/>
                <a:cs typeface="Times New Roman" pitchFamily="18" charset="0"/>
              </a:rPr>
              <a:t> формула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аникланади</a:t>
            </a:r>
            <a:r>
              <a:rPr lang="ru-RU" dirty="0" smtClean="0">
                <a:latin typeface="Times New Roman" pitchFamily="18" charset="0"/>
                <a:cs typeface="Times New Roman" pitchFamily="18" charset="0"/>
              </a:rPr>
              <a:t>:</a:t>
            </a:r>
          </a:p>
          <a:p>
            <a:pPr>
              <a:buNone/>
            </a:pPr>
            <a:r>
              <a:rPr lang="ru-RU" b="1" i="1" dirty="0" smtClean="0">
                <a:latin typeface="Times New Roman" pitchFamily="18" charset="0"/>
                <a:cs typeface="Times New Roman" pitchFamily="18" charset="0"/>
              </a:rPr>
              <a:t>				ПО </a:t>
            </a:r>
            <a:r>
              <a:rPr lang="uz-Latn-UZ" b="1" i="1" dirty="0" smtClean="0">
                <a:latin typeface="Times New Roman" pitchFamily="18" charset="0"/>
                <a:cs typeface="Times New Roman" pitchFamily="18" charset="0"/>
              </a:rPr>
              <a:t>=</a:t>
            </a:r>
            <a:r>
              <a:rPr lang="ru-RU" b="1" i="1" dirty="0" smtClean="0">
                <a:latin typeface="Times New Roman" pitchFamily="18" charset="0"/>
                <a:cs typeface="Times New Roman" pitchFamily="18" charset="0"/>
              </a:rPr>
              <a:t> ИС / </a:t>
            </a:r>
            <a:r>
              <a:rPr lang="ru-RU" b="1" i="1" cap="small" dirty="0" err="1" smtClean="0">
                <a:latin typeface="Times New Roman" pitchFamily="18" charset="0"/>
                <a:cs typeface="Times New Roman" pitchFamily="18" charset="0"/>
              </a:rPr>
              <a:t>ДПп</a:t>
            </a:r>
            <a:endParaRPr lang="ru-RU" dirty="0" smtClean="0">
              <a:latin typeface="Times New Roman" pitchFamily="18" charset="0"/>
              <a:cs typeface="Times New Roman" pitchFamily="18" charset="0"/>
            </a:endParaRPr>
          </a:p>
          <a:p>
            <a:pPr>
              <a:buNone/>
            </a:pP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ерда</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ПО - инвестиция </a:t>
            </a:r>
            <a:r>
              <a:rPr lang="ru-RU" dirty="0" err="1" smtClean="0">
                <a:latin typeface="Times New Roman" pitchFamily="18" charset="0"/>
                <a:cs typeface="Times New Roman" pitchFamily="18" charset="0"/>
              </a:rPr>
              <a:t>лойихаси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киритилган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маблагларнинг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коплаш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даври</a:t>
            </a:r>
            <a:r>
              <a:rPr lang="ru-RU" dirty="0" smtClean="0">
                <a:latin typeface="Times New Roman" pitchFamily="18" charset="0"/>
                <a:cs typeface="Times New Roman" pitchFamily="18" charset="0"/>
              </a:rPr>
              <a:t>;</a:t>
            </a:r>
          </a:p>
          <a:p>
            <a:pPr>
              <a:buNone/>
            </a:pPr>
            <a:r>
              <a:rPr lang="ru-RU" dirty="0" smtClean="0">
                <a:latin typeface="Times New Roman" pitchFamily="18" charset="0"/>
                <a:cs typeface="Times New Roman" pitchFamily="18" charset="0"/>
              </a:rPr>
              <a:t>ИС - инвестиция </a:t>
            </a:r>
            <a:r>
              <a:rPr lang="ru-RU" dirty="0" err="1" smtClean="0">
                <a:latin typeface="Times New Roman" pitchFamily="18" charset="0"/>
                <a:cs typeface="Times New Roman" pitchFamily="18" charset="0"/>
              </a:rPr>
              <a:t>лойихасини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йуналтирилувчи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маблаFлари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микдори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куйилмалар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киритиш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вакти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келтирилади</a:t>
            </a:r>
            <a:r>
              <a:rPr lang="ru-RU" dirty="0" smtClean="0">
                <a:latin typeface="Times New Roman" pitchFamily="18" charset="0"/>
                <a:cs typeface="Times New Roman" pitchFamily="18" charset="0"/>
              </a:rPr>
              <a:t>;</a:t>
            </a:r>
          </a:p>
          <a:p>
            <a:pPr>
              <a:buNone/>
            </a:pPr>
            <a:r>
              <a:rPr lang="ru-RU" dirty="0" err="1" smtClean="0">
                <a:latin typeface="Times New Roman" pitchFamily="18" charset="0"/>
                <a:cs typeface="Times New Roman" pitchFamily="18" charset="0"/>
              </a:rPr>
              <a:t>ДП</a:t>
            </a:r>
            <a:r>
              <a:rPr lang="ru-RU" baseline="-25000" dirty="0" err="1" smtClean="0">
                <a:latin typeface="Times New Roman" pitchFamily="18" charset="0"/>
                <a:cs typeface="Times New Roman" pitchFamily="18" charset="0"/>
              </a:rPr>
              <a:t>п</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тугри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уртача</a:t>
            </a:r>
            <a:r>
              <a:rPr lang="ru-RU" dirty="0" smtClean="0">
                <a:latin typeface="Times New Roman" pitchFamily="18" charset="0"/>
                <a:cs typeface="Times New Roman" pitchFamily="18" charset="0"/>
              </a:rPr>
              <a:t> пул </a:t>
            </a:r>
            <a:r>
              <a:rPr lang="ru-RU" dirty="0" err="1" smtClean="0">
                <a:latin typeface="Times New Roman" pitchFamily="18" charset="0"/>
                <a:cs typeface="Times New Roman" pitchFamily="18" charset="0"/>
              </a:rPr>
              <a:t>окими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микдори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кийматда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Қиска муддатли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куйилмалар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киритишда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1 ой, узок </a:t>
            </a:r>
            <a:r>
              <a:rPr lang="ru-RU" dirty="0" err="1" smtClean="0">
                <a:latin typeface="Times New Roman" pitchFamily="18" charset="0"/>
                <a:cs typeface="Times New Roman" pitchFamily="18" charset="0"/>
              </a:rPr>
              <a:t>муддатли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куйилмаларда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1 </a:t>
            </a:r>
            <a:r>
              <a:rPr lang="ru-RU" dirty="0" err="1" smtClean="0">
                <a:latin typeface="Times New Roman" pitchFamily="18" charset="0"/>
                <a:cs typeface="Times New Roman" pitchFamily="18" charset="0"/>
              </a:rPr>
              <a:t>йил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деб</a:t>
            </a:r>
            <a:r>
              <a:rPr lang="ru-RU" dirty="0" smtClean="0">
                <a:latin typeface="Times New Roman" pitchFamily="18" charset="0"/>
                <a:cs typeface="Times New Roman" pitchFamily="18" charset="0"/>
              </a:rPr>
              <a:t> кабул </a:t>
            </a:r>
            <a:r>
              <a:rPr lang="ru-RU" dirty="0" err="1" smtClean="0">
                <a:latin typeface="Times New Roman" pitchFamily="18" charset="0"/>
                <a:cs typeface="Times New Roman" pitchFamily="18" charset="0"/>
              </a:rPr>
              <a:t>килинган</a:t>
            </a:r>
            <a:r>
              <a:rPr lang="ru-RU" dirty="0" smtClean="0">
                <a:latin typeface="Times New Roman" pitchFamily="18" charset="0"/>
                <a:cs typeface="Times New Roman" pitchFamily="18" charset="0"/>
              </a:rPr>
              <a:t>.</a:t>
            </a:r>
          </a:p>
          <a:p>
            <a:pPr>
              <a:buNone/>
            </a:pP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143668"/>
          </a:xfrm>
        </p:spPr>
        <p:txBody>
          <a:bodyPr>
            <a:normAutofit fontScale="85000" lnSpcReduction="2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нормаси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тавсифлашда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эътибор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каратиш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керакки</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солиштирма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туҒри келувчи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хисобланади</a:t>
            </a:r>
            <a:r>
              <a:rPr lang="ru-RU" dirty="0" smtClean="0">
                <a:latin typeface="Times New Roman" pitchFamily="18" charset="0"/>
                <a:cs typeface="Times New Roman" pitchFamily="18" charset="0"/>
              </a:rPr>
              <a:t>. Бунда </a:t>
            </a:r>
            <a:r>
              <a:rPr lang="ru-RU" dirty="0" err="1" smtClean="0">
                <a:latin typeface="Times New Roman" pitchFamily="18" charset="0"/>
                <a:cs typeface="Times New Roman" pitchFamily="18" charset="0"/>
              </a:rPr>
              <a:t>солиштирма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нафакат</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доирасида</a:t>
            </a:r>
            <a:r>
              <a:rPr lang="ru-RU" dirty="0" smtClean="0">
                <a:latin typeface="Times New Roman" pitchFamily="18" charset="0"/>
                <a:cs typeface="Times New Roman" pitchFamily="18" charset="0"/>
              </a:rPr>
              <a:t>, балки </a:t>
            </a:r>
            <a:r>
              <a:rPr lang="ru-RU" dirty="0" err="1" smtClean="0">
                <a:latin typeface="Times New Roman" pitchFamily="18" charset="0"/>
                <a:cs typeface="Times New Roman" pitchFamily="18" charset="0"/>
              </a:rPr>
              <a:t>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микёсда</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кулланиши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масалан</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нормасини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компаниянинг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жорий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хужалик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фойдаланилувчи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активларнинг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фойдалилигининг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уртача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нормаси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мукобил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инвестициялаш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нормаси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солиштириш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хоказо</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компания </a:t>
            </a:r>
            <a:r>
              <a:rPr lang="ru-RU" dirty="0" err="1" smtClean="0">
                <a:latin typeface="Times New Roman" pitchFamily="18" charset="0"/>
                <a:cs typeface="Times New Roman" pitchFamily="18" charset="0"/>
              </a:rPr>
              <a:t>узининг</a:t>
            </a:r>
            <a:r>
              <a:rPr lang="ru-RU" dirty="0" smtClean="0">
                <a:latin typeface="Times New Roman" pitchFamily="18" charset="0"/>
                <a:cs typeface="Times New Roman" pitchFamily="18" charset="0"/>
              </a:rPr>
              <a:t> инвестиция риски </a:t>
            </a:r>
            <a:r>
              <a:rPr lang="ru-RU" dirty="0" err="1" smtClean="0">
                <a:latin typeface="Times New Roman" pitchFamily="18" charset="0"/>
                <a:cs typeface="Times New Roman" pitchFamily="18" charset="0"/>
              </a:rPr>
              <a:t>даражасини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хисобга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нормасининг</a:t>
            </a:r>
            <a:r>
              <a:rPr lang="ru-RU" dirty="0" smtClean="0">
                <a:latin typeface="Times New Roman" pitchFamily="18" charset="0"/>
                <a:cs typeface="Times New Roman" pitchFamily="18" charset="0"/>
              </a:rPr>
              <a:t> мезон </a:t>
            </a:r>
            <a:r>
              <a:rPr lang="ru-RU" dirty="0" err="1" smtClean="0">
                <a:latin typeface="Times New Roman" pitchFamily="18" charset="0"/>
                <a:cs typeface="Times New Roman" pitchFamily="18" charset="0"/>
              </a:rPr>
              <a:t>курсаткичини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нормаси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пастрок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лойихалар</a:t>
            </a:r>
            <a:r>
              <a:rPr lang="ru-RU" dirty="0" smtClean="0">
                <a:latin typeface="Times New Roman" pitchFamily="18" charset="0"/>
                <a:cs typeface="Times New Roman" pitchFamily="18" charset="0"/>
              </a:rPr>
              <a:t> автоматик </a:t>
            </a:r>
            <a:r>
              <a:rPr lang="ru-RU" dirty="0" err="1" smtClean="0">
                <a:latin typeface="Times New Roman" pitchFamily="18" charset="0"/>
                <a:cs typeface="Times New Roman" pitchFamily="18" charset="0"/>
              </a:rPr>
              <a:t>равишда</a:t>
            </a:r>
            <a:r>
              <a:rPr lang="ru-RU" dirty="0" smtClean="0">
                <a:latin typeface="Times New Roman" pitchFamily="18" charset="0"/>
                <a:cs typeface="Times New Roman" pitchFamily="18" charset="0"/>
              </a:rPr>
              <a:t> реал </a:t>
            </a:r>
            <a:r>
              <a:rPr lang="ru-RU" dirty="0" err="1" smtClean="0">
                <a:latin typeface="Times New Roman" pitchFamily="18" charset="0"/>
                <a:cs typeface="Times New Roman" pitchFamily="18" charset="0"/>
              </a:rPr>
              <a:t>инвестициялар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самарадорлигига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келмаслиги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сабабли</a:t>
            </a:r>
            <a:r>
              <a:rPr lang="ru-RU" dirty="0" smtClean="0">
                <a:latin typeface="Times New Roman" pitchFamily="18" charset="0"/>
                <a:cs typeface="Times New Roman" pitchFamily="18" charset="0"/>
              </a:rPr>
              <a:t> рад </a:t>
            </a:r>
            <a:r>
              <a:rPr lang="ru-RU" dirty="0" err="1" smtClean="0">
                <a:latin typeface="Times New Roman" pitchFamily="18" charset="0"/>
                <a:cs typeface="Times New Roman" pitchFamily="18" charset="0"/>
              </a:rPr>
              <a:t>килинади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курсаткич</a:t>
            </a:r>
            <a:r>
              <a:rPr lang="ru-RU" dirty="0" smtClean="0">
                <a:latin typeface="Times New Roman" pitchFamily="18" charset="0"/>
                <a:cs typeface="Times New Roman" pitchFamily="18" charset="0"/>
              </a:rPr>
              <a:t> инвестиция </a:t>
            </a:r>
            <a:r>
              <a:rPr lang="ru-RU" dirty="0" err="1" smtClean="0">
                <a:latin typeface="Times New Roman" pitchFamily="18" charset="0"/>
                <a:cs typeface="Times New Roman" pitchFamily="18" charset="0"/>
              </a:rPr>
              <a:t>лойихаларини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бахолаш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амалиётида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ички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даромадлилик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нормасининг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йул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куйиш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ставкаси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номини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олган</a:t>
            </a:r>
            <a:r>
              <a:rPr lang="ru-RU" dirty="0" smtClean="0">
                <a:latin typeface="Times New Roman" pitchFamily="18" charset="0"/>
                <a:cs typeface="Times New Roman" pitchFamily="18" charset="0"/>
              </a:rPr>
              <a:t>.</a:t>
            </a: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000108"/>
            <a:ext cx="8229600" cy="5286412"/>
          </a:xfrm>
        </p:spPr>
        <p:txBody>
          <a:bodyPr>
            <a:normAutofit fontScale="92500" lnSpcReduction="20000"/>
          </a:bodyPr>
          <a:lstStyle/>
          <a:p>
            <a:pPr algn="just">
              <a:buNone/>
            </a:pPr>
            <a:r>
              <a:rPr lang="uz-Cyrl-UZ" dirty="0" smtClean="0">
                <a:latin typeface="Times New Roman" pitchFamily="18" charset="0"/>
                <a:cs typeface="Times New Roman" pitchFamily="18" charset="0"/>
              </a:rPr>
              <a:t>		Мазкур кисимда айтилиши мумкин бўлган фикрни энг мухим шаклда қискача қилиб қуйидагича ифодалаш мумкин — агар олинадиган даромадларнинг умумий суммаси қилинадиган харажатларнинг умумий суммасидан ортиқ бўлса, инвеститсион қарорларнинг бир неча муқобил вариантларидан энг юқори рентабеллигини (самарадорлигини) танлаш зарур. Албатга, шу қоидага амал килиб инвестипион карорлар кабул килинаётган пайтда яна куйидаги жихатларга хам эътибор бериш керак. Коплаш муддатини, риск даражасини, кутилаётган инфлатсия суръатларини ва солиққа тортиш истиқболларини хисобга олган холда инвеститсияларнинг самарадорлигини аниқлаш, яъни маблағлар сарфини бундан яхширок. ёки фойдалироқ йулини топиш. </a:t>
            </a:r>
            <a:r>
              <a:rPr lang="uz-Cyrl-UZ" i="1" dirty="0" smtClean="0">
                <a:latin typeface="Times New Roman" pitchFamily="18" charset="0"/>
                <a:cs typeface="Times New Roman" pitchFamily="18" charset="0"/>
              </a:rPr>
              <a:t>Инвеститсион фаолиятга тегитли қарорларни кабул қилишда амалиётда синовдан ўтган куйидаги мухим коидаларга  риоя килинади:</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a:bodyPr>
          <a:lstStyle/>
          <a:p>
            <a:pPr algn="ctr"/>
            <a:r>
              <a:rPr lang="uz-Cyrl-UZ" sz="2500" dirty="0" smtClean="0">
                <a:effectLst/>
                <a:latin typeface="Times New Roman" pitchFamily="18" charset="0"/>
                <a:cs typeface="Times New Roman" pitchFamily="18" charset="0"/>
              </a:rPr>
              <a:t>2.Инвеститцияни бахолаш усуллари</a:t>
            </a:r>
            <a:r>
              <a:rPr lang="ru-RU" sz="2500" dirty="0" smtClean="0">
                <a:effectLst/>
                <a:latin typeface="Times New Roman" pitchFamily="18" charset="0"/>
                <a:cs typeface="Times New Roman" pitchFamily="18" charset="0"/>
              </a:rPr>
              <a:t/>
            </a:r>
            <a:br>
              <a:rPr lang="ru-RU" sz="2500" dirty="0" smtClean="0">
                <a:effectLst/>
                <a:latin typeface="Times New Roman" pitchFamily="18" charset="0"/>
                <a:cs typeface="Times New Roman" pitchFamily="18" charset="0"/>
              </a:rPr>
            </a:br>
            <a:r>
              <a:rPr lang="ru-RU" sz="2500" dirty="0" smtClean="0">
                <a:effectLst/>
                <a:latin typeface="Times New Roman" pitchFamily="18" charset="0"/>
                <a:cs typeface="Times New Roman" pitchFamily="18" charset="0"/>
              </a:rPr>
              <a:t>		</a:t>
            </a:r>
            <a:endParaRPr lang="ru-RU" sz="2500" dirty="0">
              <a:effectLst/>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5650125"/>
          </a:xfrm>
        </p:spPr>
        <p:txBody>
          <a:bodyPr>
            <a:normAutofit/>
          </a:bodyPr>
          <a:lstStyle/>
          <a:p>
            <a:pPr algn="just"/>
            <a:r>
              <a:rPr lang="uz-Cyrl-UZ" dirty="0" smtClean="0">
                <a:latin typeface="Times New Roman" pitchFamily="18" charset="0"/>
                <a:cs typeface="Times New Roman" pitchFamily="18" charset="0"/>
              </a:rPr>
              <a:t>I. Пулки банкда сақлагандан кўра купрок. фойда(соликдар чегирилган холда) олиш имкони булса, маблагларни ишлаб чиқаришга, кимматбахо коғозларга ва бошкаларга инвеститсиялаштириш ўз маъносига эга булади.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2.  Инвеститсияларнинг рентабеллик даражаси инфлятсия суръатларидан юқори бўлган тақдирдагина маблағларни Инвестициялаштириш ўз мазмунига эгадир.</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3. Дисконтлаштириш хам хисобга олинган холда энг юқори рентабеллик даражасига эга бўлган лойихаларга маблағларни инвеститсиялаш ўз мазмунига эга.</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472518" cy="5857916"/>
          </a:xfrm>
        </p:spPr>
        <p:txBody>
          <a:bodyPr>
            <a:normAutofit fontScale="77500" lnSpcReduction="20000"/>
          </a:bodyPr>
          <a:lstStyle/>
          <a:p>
            <a:pPr algn="just">
              <a:buNone/>
            </a:pPr>
            <a:r>
              <a:rPr lang="uz-Cyrl-UZ" dirty="0" smtClean="0">
                <a:latin typeface="Times New Roman" pitchFamily="18" charset="0"/>
                <a:cs typeface="Times New Roman" pitchFamily="18" charset="0"/>
              </a:rPr>
              <a:t>		Инвеститсион жараён юқорида таъкидланганидек хар доим риск билаи чамбарчас боғланган чунки, вақт ноаниқликни кучайтиради ва харажатларни колашнинг муддатлари канчалик узоқ булса, инвеститсион лойиха шунчалик рисклироқ бўлади. Шунинг учун хам, инвеститсион карорлар қабул килинаётган пайтда молия­вий менежер харажатлар, тушум, фойда ва у ёки бу инвеститсион лойиханинг реализатсия қилинишидан эришилиши лозим бўлган иктисодий рентабеллик бахоланаётган пайтда, албатта вақтий ўзгаришларни инобатга олмоғи лозим. </a:t>
            </a:r>
            <a:r>
              <a:rPr lang="ru-RU" dirty="0" err="1" smtClean="0">
                <a:latin typeface="Times New Roman" pitchFamily="18" charset="0"/>
                <a:cs typeface="Times New Roman" pitchFamily="18" charset="0"/>
              </a:rPr>
              <a:t>Ана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дисконтлаштириш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дейилади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одат</a:t>
            </a:r>
            <a:r>
              <a:rPr lang="uz-Cyrl-UZ" dirty="0" smtClean="0">
                <a:latin typeface="Times New Roman" pitchFamily="18" charset="0"/>
                <a:cs typeface="Times New Roman" pitchFamily="18" charset="0"/>
              </a:rPr>
              <a:t>д</a:t>
            </a:r>
            <a:r>
              <a:rPr lang="ru-RU" dirty="0" smtClean="0">
                <a:latin typeface="Times New Roman" pitchFamily="18" charset="0"/>
                <a:cs typeface="Times New Roman" pitchFamily="18" charset="0"/>
              </a:rPr>
              <a:t>а,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неча</a:t>
            </a:r>
            <a:r>
              <a:rPr lang="ru-RU" dirty="0" smtClean="0">
                <a:latin typeface="Times New Roman" pitchFamily="18" charset="0"/>
                <a:cs typeface="Times New Roman" pitchFamily="18" charset="0"/>
              </a:rPr>
              <a:t> мук</a:t>
            </a:r>
            <a:r>
              <a:rPr lang="uz-Cyrl-UZ" dirty="0" smtClean="0">
                <a:latin typeface="Times New Roman" pitchFamily="18" charset="0"/>
                <a:cs typeface="Times New Roman" pitchFamily="18" charset="0"/>
              </a:rPr>
              <a:t>о</a:t>
            </a:r>
            <a:r>
              <a:rPr lang="ru-RU" dirty="0" smtClean="0">
                <a:latin typeface="Times New Roman" pitchFamily="18" charset="0"/>
                <a:cs typeface="Times New Roman" pitchFamily="18" charset="0"/>
              </a:rPr>
              <a:t>бил </a:t>
            </a:r>
            <a:r>
              <a:rPr lang="ru-RU" dirty="0" err="1" smtClean="0">
                <a:latin typeface="Times New Roman" pitchFamily="18" charset="0"/>
                <a:cs typeface="Times New Roman" pitchFamily="18" charset="0"/>
              </a:rPr>
              <a:t>вариантларда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оширилади</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Дисконтлаштириш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келажа</a:t>
            </a:r>
            <a:r>
              <a:rPr lang="uz-Cyrl-UZ" dirty="0" smtClean="0">
                <a:latin typeface="Times New Roman" pitchFamily="18" charset="0"/>
                <a:cs typeface="Times New Roman" pitchFamily="18" charset="0"/>
              </a:rPr>
              <a:t>к</a:t>
            </a:r>
            <a:r>
              <a:rPr lang="ru-RU" dirty="0" smtClean="0">
                <a:latin typeface="Times New Roman" pitchFamily="18" charset="0"/>
                <a:cs typeface="Times New Roman" pitchFamily="18" charset="0"/>
              </a:rPr>
              <a:t>да </a:t>
            </a:r>
            <a:r>
              <a:rPr lang="ru-RU" dirty="0" err="1" smtClean="0">
                <a:latin typeface="Times New Roman" pitchFamily="18" charset="0"/>
                <a:cs typeface="Times New Roman" pitchFamily="18" charset="0"/>
              </a:rPr>
              <a:t>олиниши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б</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сум</a:t>
            </a:r>
            <a:r>
              <a:rPr lang="uz-Cyrl-UZ" dirty="0" smtClean="0">
                <a:latin typeface="Times New Roman" pitchFamily="18" charset="0"/>
                <a:cs typeface="Times New Roman" pitchFamily="18" charset="0"/>
              </a:rPr>
              <a:t>ма</a:t>
            </a:r>
            <a:r>
              <a:rPr lang="ru-RU" dirty="0" err="1" smtClean="0">
                <a:latin typeface="Times New Roman" pitchFamily="18" charset="0"/>
                <a:cs typeface="Times New Roman" pitchFamily="18" charset="0"/>
              </a:rPr>
              <a:t>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a:t>
            </a:r>
            <a:r>
              <a:rPr lang="uz-Cyrl-UZ" dirty="0" smtClean="0">
                <a:latin typeface="Times New Roman" pitchFamily="18" charset="0"/>
                <a:cs typeface="Times New Roman" pitchFamily="18" charset="0"/>
              </a:rPr>
              <a:t>о</a:t>
            </a:r>
            <a:r>
              <a:rPr lang="ru-RU" dirty="0" err="1" smtClean="0">
                <a:latin typeface="Times New Roman" pitchFamily="18" charset="0"/>
                <a:cs typeface="Times New Roman" pitchFamily="18" charset="0"/>
              </a:rPr>
              <a:t>зирги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пулли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эквивалентини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имконини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келажакда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кутилаётган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суммада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муракк</a:t>
            </a:r>
            <a:r>
              <a:rPr lang="uz-Cyrl-UZ" dirty="0" smtClean="0">
                <a:latin typeface="Times New Roman" pitchFamily="18" charset="0"/>
                <a:cs typeface="Times New Roman" pitchFamily="18" charset="0"/>
              </a:rPr>
              <a:t>а</a:t>
            </a:r>
            <a:r>
              <a:rPr lang="ru-RU" dirty="0" smtClean="0">
                <a:latin typeface="Times New Roman" pitchFamily="18" charset="0"/>
                <a:cs typeface="Times New Roman" pitchFamily="18" charset="0"/>
              </a:rPr>
              <a:t>б </a:t>
            </a:r>
            <a:r>
              <a:rPr lang="ru-RU" dirty="0" err="1" smtClean="0">
                <a:latin typeface="Times New Roman" pitchFamily="18" charset="0"/>
                <a:cs typeface="Times New Roman" pitchFamily="18" charset="0"/>
              </a:rPr>
              <a:t>фоиз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жамланган</a:t>
            </a:r>
            <a:r>
              <a:rPr lang="ru-RU" dirty="0" smtClean="0">
                <a:latin typeface="Times New Roman" pitchFamily="18" charset="0"/>
                <a:cs typeface="Times New Roman" pitchFamily="18" charset="0"/>
              </a:rPr>
              <a:t> дар</a:t>
            </a:r>
            <a:r>
              <a:rPr lang="uz-Cyrl-UZ" dirty="0" smtClean="0">
                <a:latin typeface="Times New Roman" pitchFamily="18" charset="0"/>
                <a:cs typeface="Times New Roman" pitchFamily="18" charset="0"/>
              </a:rPr>
              <a:t>о</a:t>
            </a:r>
            <a:r>
              <a:rPr lang="ru-RU" dirty="0" err="1" smtClean="0">
                <a:latin typeface="Times New Roman" pitchFamily="18" charset="0"/>
                <a:cs typeface="Times New Roman" pitchFamily="18" charset="0"/>
              </a:rPr>
              <a:t>мадни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a:t>
            </a:r>
            <a:r>
              <a:rPr lang="ru-RU" dirty="0" smtClean="0">
                <a:latin typeface="Times New Roman" pitchFamily="18" charset="0"/>
                <a:cs typeface="Times New Roman" pitchFamily="18" charset="0"/>
              </a:rPr>
              <a:t>.</a:t>
            </a:r>
          </a:p>
          <a:p>
            <a:pPr algn="just">
              <a:buNone/>
            </a:pPr>
            <a:r>
              <a:rPr lang="uz-Cyrl-UZ" dirty="0" smtClean="0">
                <a:latin typeface="Times New Roman" pitchFamily="18" charset="0"/>
                <a:cs typeface="Times New Roman" pitchFamily="18" charset="0"/>
              </a:rPr>
              <a:t>		Шундай килиб, юкоридаги мулохазалардан куриниб турибдики, инвеститсиртфелни шакллантиришда фақат энг юкори фойда-ли ва энг паст рискли лойихаларнигина ташсашга эътибор бериб крлмасдан, балки корхоиатишг стратегик линиясига энг яхши мое келувчи лойихага хам алохида этибор берилмоғи керак.</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857232"/>
            <a:ext cx="8929718" cy="5786478"/>
          </a:xfrm>
        </p:spPr>
        <p:txBody>
          <a:bodyPr>
            <a:normAutofit fontScale="85000" lnSpcReduction="20000"/>
          </a:bodyPr>
          <a:lstStyle/>
          <a:p>
            <a:pPr algn="just">
              <a:buNone/>
            </a:pPr>
            <a:r>
              <a:rPr lang="uz-Cyrl-UZ" dirty="0" smtClean="0">
                <a:latin typeface="Times New Roman" pitchFamily="18" charset="0"/>
                <a:cs typeface="Times New Roman" pitchFamily="18" charset="0"/>
              </a:rPr>
              <a:t>		Чет эл мамлакатларининг тажрибасини, шу билан бирга ЮНИДО (United Nations Industrial Development Organization) тавсияларини ҳисобга олган ҳолда инвестиция лойиҳаларининг самарадорлигини баҳолаш </a:t>
            </a:r>
            <a:r>
              <a:rPr lang="uz-Cyrl-UZ" b="1" dirty="0" smtClean="0">
                <a:latin typeface="Times New Roman" pitchFamily="18" charset="0"/>
                <a:cs typeface="Times New Roman" pitchFamily="18" charset="0"/>
              </a:rPr>
              <a:t>икки мезон асосида, яъни молиявий ва иқтисодий баҳолаш орқали</a:t>
            </a:r>
            <a:r>
              <a:rPr lang="uz-Cyrl-UZ" dirty="0" smtClean="0">
                <a:latin typeface="Times New Roman" pitchFamily="18" charset="0"/>
                <a:cs typeface="Times New Roman" pitchFamily="18" charset="0"/>
              </a:rPr>
              <a:t> амалга оширилади.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Инвестиция лойиҳаси самарадорлигини баҳолашнинг бу иккала мезони ҳам бир-бирини тўлдириб туради. </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		Молиявий баҳолаш инвестиция лойиҳасини умумий реализация (амалга ошириш) жараёнидаги ликвидлигини таҳлил қилишда ишлатилади. </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Бошқача айтганда, молиявий баҳолаш вазифаси, лойиҳани белгиланган муддатларда амалга ошириш учун, унинг жами молиявий мажбуриятларини бажаришга корхонанинг етарли молиявий ресурслари бўлишини белгилашдир.</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		Иқтисодий баҳолаш эса, инвестиция лойиҳасининг потенциал қобилияти, шу лойи</a:t>
            </a:r>
            <a:r>
              <a:rPr lang="uz-Cyrl-UZ" dirty="0" smtClean="0">
                <a:latin typeface="Times New Roman" pitchFamily="18" charset="0"/>
                <a:cs typeface="Times New Roman" pitchFamily="18" charset="0"/>
              </a:rPr>
              <a:t>ҳага қўйилган маблағларнинг қийматини сақлаб қолишда ва уларнинг ўсиши суръатини етарли даражасини яратиб беришда фойдаланилади.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
        <p:nvSpPr>
          <p:cNvPr id="3" name="Заголовок 2"/>
          <p:cNvSpPr>
            <a:spLocks noGrp="1"/>
          </p:cNvSpPr>
          <p:nvPr>
            <p:ph type="title"/>
          </p:nvPr>
        </p:nvSpPr>
        <p:spPr>
          <a:xfrm>
            <a:off x="457200" y="142852"/>
            <a:ext cx="8229600" cy="785818"/>
          </a:xfrm>
        </p:spPr>
        <p:txBody>
          <a:bodyPr>
            <a:noAutofit/>
          </a:bodyPr>
          <a:lstStyle/>
          <a:p>
            <a:pPr algn="just"/>
            <a:r>
              <a:rPr lang="uz-Cyrl-UZ" sz="2400" dirty="0" smtClean="0">
                <a:effectLst/>
                <a:latin typeface="Times New Roman" pitchFamily="18" charset="0"/>
                <a:cs typeface="Times New Roman" pitchFamily="18" charset="0"/>
              </a:rPr>
              <a:t>3.Инвестиция лойиҳалари самарадорлигини баҳолаш усуллари. Молиявий баҳолаш. Иқтисодий баҳолаш.</a:t>
            </a:r>
            <a:r>
              <a:rPr lang="ru-RU" sz="2400" dirty="0" smtClean="0">
                <a:effectLst/>
                <a:latin typeface="Times New Roman" pitchFamily="18" charset="0"/>
                <a:cs typeface="Times New Roman" pitchFamily="18" charset="0"/>
              </a:rPr>
              <a:t/>
            </a:r>
            <a:br>
              <a:rPr lang="ru-RU" sz="2400" dirty="0" smtClean="0">
                <a:effectLst/>
                <a:latin typeface="Times New Roman" pitchFamily="18" charset="0"/>
                <a:cs typeface="Times New Roman" pitchFamily="18" charset="0"/>
              </a:rPr>
            </a:br>
            <a:endParaRPr lang="ru-RU" sz="2400" dirty="0">
              <a:effectLst/>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42852"/>
            <a:ext cx="8229600" cy="5864439"/>
          </a:xfrm>
        </p:spPr>
        <p:txBody>
          <a:bodyPr>
            <a:normAutofit fontScale="85000" lnSpcReduction="20000"/>
          </a:bodyPr>
          <a:lstStyle/>
          <a:p>
            <a:pPr algn="just">
              <a:buNone/>
            </a:pPr>
            <a:r>
              <a:rPr lang="uz-Cyrl-UZ" dirty="0" smtClean="0">
                <a:latin typeface="Times New Roman" pitchFamily="18" charset="0"/>
                <a:cs typeface="Times New Roman" pitchFamily="18" charset="0"/>
              </a:rPr>
              <a:t>		Молиявий асосланганлик инвестиция жараёнининг ажралмас қисми ҳисобланади. Инвестор молиявий ҳолати номаълум бўлган юридик ёки жисмоний шахслар билан ҳеч қандай муносабатлар олиб бормайди. Бозор иқтисодиёти ривожланган мамлакатларда, корхоналар молиявий ҳисоботларини эълон қилиш нормал ҳолат ҳисобланади ва улар ҳар ҳил тўпламлар ҳолатида чоп этилади. Бу тўпламлар орқали компанияларнинг молиявий ҳолати тўғрисида маълумотлар олиш мумкин. Инвестиция лойиҳалари самарадорлигини баҳолашнинг </a:t>
            </a:r>
            <a:r>
              <a:rPr lang="uz-Cyrl-UZ" b="1" dirty="0" smtClean="0">
                <a:latin typeface="Times New Roman" pitchFamily="18" charset="0"/>
                <a:cs typeface="Times New Roman" pitchFamily="18" charset="0"/>
              </a:rPr>
              <a:t>иккинчи усули</a:t>
            </a:r>
            <a:r>
              <a:rPr lang="uz-Cyrl-UZ" dirty="0" smtClean="0">
                <a:latin typeface="Times New Roman" pitchFamily="18" charset="0"/>
                <a:cs typeface="Times New Roman" pitchFamily="18" charset="0"/>
              </a:rPr>
              <a:t>, бу лойиҳани иқтисодий баҳолаш ҳисобланади.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Лойиҳани иқтисодий баҳолаш ўз навбатида икки гуруҳга бўлинади:</a:t>
            </a:r>
            <a:endParaRPr lang="ru-RU" dirty="0" smtClean="0">
              <a:latin typeface="Times New Roman" pitchFamily="18" charset="0"/>
              <a:cs typeface="Times New Roman" pitchFamily="18" charset="0"/>
            </a:endParaRPr>
          </a:p>
          <a:p>
            <a:pPr algn="just">
              <a:buNone/>
            </a:pPr>
            <a:r>
              <a:rPr lang="uz-Cyrl-UZ" b="1" i="1" dirty="0" smtClean="0">
                <a:latin typeface="Times New Roman" pitchFamily="18" charset="0"/>
                <a:cs typeface="Times New Roman" pitchFamily="18" charset="0"/>
              </a:rPr>
              <a:t>Оддий (ёки статистик) баҳолаш;</a:t>
            </a:r>
            <a:endParaRPr lang="ru-RU" b="1" dirty="0" smtClean="0">
              <a:latin typeface="Times New Roman" pitchFamily="18" charset="0"/>
              <a:cs typeface="Times New Roman" pitchFamily="18" charset="0"/>
            </a:endParaRPr>
          </a:p>
          <a:p>
            <a:pPr algn="just">
              <a:buNone/>
            </a:pPr>
            <a:r>
              <a:rPr lang="uz-Cyrl-UZ" b="1" i="1" dirty="0" smtClean="0">
                <a:latin typeface="Times New Roman" pitchFamily="18" charset="0"/>
                <a:cs typeface="Times New Roman" pitchFamily="18" charset="0"/>
              </a:rPr>
              <a:t>дисконтлашга асосланган баҳолаш.</a:t>
            </a:r>
            <a:endParaRPr lang="ru-RU" b="1"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Биринчи гуруҳга қуйидагилар киради: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инвестиция қоплаш муддати (Payback Period, PP);</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инвестиция самарадорлиги коэффициенти (Accountinq Rate of Return, ARR).</a:t>
            </a:r>
            <a:endParaRPr lang="ru-RU" dirty="0" smtClean="0">
              <a:latin typeface="Times New Roman" pitchFamily="18" charset="0"/>
              <a:cs typeface="Times New Roman" pitchFamily="18" charset="0"/>
            </a:endParaRPr>
          </a:p>
          <a:p>
            <a:pPr algn="just">
              <a:buNone/>
            </a:pP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642918"/>
            <a:ext cx="8401080" cy="5786478"/>
          </a:xfrm>
        </p:spPr>
        <p:txBody>
          <a:bodyPr>
            <a:normAutofit fontScale="70000" lnSpcReduction="20000"/>
          </a:bodyPr>
          <a:lstStyle/>
          <a:p>
            <a:pPr algn="just">
              <a:buNone/>
            </a:pPr>
            <a:r>
              <a:rPr lang="uz-Cyrl-UZ" dirty="0" smtClean="0">
                <a:latin typeface="Times New Roman" pitchFamily="18" charset="0"/>
                <a:cs typeface="Times New Roman" pitchFamily="18" charset="0"/>
              </a:rPr>
              <a:t>	Бозор муносабатлари ривожланган шароитда муайян корхонада ишлаб чиқаришни ташкил этиш ва айниқса кенгайириш қўшимча маблағ топиш мақсадида чиқарилган қиммат6ахо коғозларсиз амалга ошиши қийин.</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Ривожланган бозор иқгисодиёти шароитида қимматбахо қоғозларни сотиб олиш қуйидаги мақсадларни кўзда тутади:</a:t>
            </a:r>
            <a:endParaRPr lang="ru-RU" dirty="0" smtClean="0">
              <a:latin typeface="Times New Roman" pitchFamily="18" charset="0"/>
              <a:cs typeface="Times New Roman" pitchFamily="18" charset="0"/>
            </a:endParaRPr>
          </a:p>
          <a:p>
            <a:pPr algn="just">
              <a:buNone/>
            </a:pPr>
            <a:r>
              <a:rPr lang="ru-RU" dirty="0" smtClean="0">
                <a:latin typeface="Times New Roman" pitchFamily="18" charset="0"/>
                <a:cs typeface="Times New Roman" pitchFamily="18" charset="0"/>
              </a:rPr>
              <a:t>• капитал</a:t>
            </a:r>
            <a:r>
              <a:rPr lang="uz-Cyrl-UZ" dirty="0" smtClean="0">
                <a:latin typeface="Times New Roman" pitchFamily="18" charset="0"/>
                <a:cs typeface="Times New Roman" pitchFamily="18" charset="0"/>
              </a:rPr>
              <a:t>н</a:t>
            </a:r>
            <a:r>
              <a:rPr lang="ru-RU" dirty="0" smtClean="0">
                <a:latin typeface="Times New Roman" pitchFamily="18" charset="0"/>
                <a:cs typeface="Times New Roman" pitchFamily="18" charset="0"/>
              </a:rPr>
              <a:t>и </a:t>
            </a:r>
            <a:r>
              <a:rPr lang="ru-RU" dirty="0" err="1" smtClean="0">
                <a:latin typeface="Times New Roman" pitchFamily="18" charset="0"/>
                <a:cs typeface="Times New Roman" pitchFamily="18" charset="0"/>
              </a:rPr>
              <a:t>ани</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лаш</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қў</a:t>
            </a:r>
            <a:r>
              <a:rPr lang="ru-RU" dirty="0" err="1" smtClean="0">
                <a:latin typeface="Times New Roman" pitchFamily="18" charset="0"/>
                <a:cs typeface="Times New Roman" pitchFamily="18" charset="0"/>
              </a:rPr>
              <a:t>ш</a:t>
            </a:r>
            <a:r>
              <a:rPr lang="uz-Cyrl-UZ" dirty="0" smtClean="0">
                <a:latin typeface="Times New Roman" pitchFamily="18" charset="0"/>
                <a:cs typeface="Times New Roman" pitchFamily="18" charset="0"/>
              </a:rPr>
              <a:t>и</a:t>
            </a:r>
            <a:r>
              <a:rPr lang="ru-RU" dirty="0" smtClean="0">
                <a:latin typeface="Times New Roman" pitchFamily="18" charset="0"/>
                <a:cs typeface="Times New Roman" pitchFamily="18" charset="0"/>
              </a:rPr>
              <a:t>мча фонд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Кимматбахо</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қоғ</a:t>
            </a:r>
            <a:r>
              <a:rPr lang="ru-RU" dirty="0" err="1" smtClean="0">
                <a:latin typeface="Times New Roman" pitchFamily="18" charset="0"/>
                <a:cs typeface="Times New Roman" pitchFamily="18" charset="0"/>
              </a:rPr>
              <a:t>озлар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эвазиг</a:t>
            </a:r>
            <a:r>
              <a:rPr lang="uz-Cyrl-UZ" dirty="0" smtClean="0">
                <a:latin typeface="Times New Roman" pitchFamily="18" charset="0"/>
                <a:cs typeface="Times New Roman" pitchFamily="18" charset="0"/>
              </a:rPr>
              <a:t>а</a:t>
            </a:r>
            <a:r>
              <a:rPr lang="ru-RU" dirty="0" smtClean="0">
                <a:latin typeface="Times New Roman" pitchFamily="18" charset="0"/>
                <a:cs typeface="Times New Roman" pitchFamily="18" charset="0"/>
              </a:rPr>
              <a:t> кап</a:t>
            </a:r>
            <a:r>
              <a:rPr lang="uz-Cyrl-UZ" dirty="0" smtClean="0">
                <a:latin typeface="Times New Roman" pitchFamily="18" charset="0"/>
                <a:cs typeface="Times New Roman" pitchFamily="18" charset="0"/>
              </a:rPr>
              <a:t>ит</a:t>
            </a:r>
            <a:r>
              <a:rPr lang="ru-RU" dirty="0" err="1" smtClean="0">
                <a:latin typeface="Times New Roman" pitchFamily="18" charset="0"/>
                <a:cs typeface="Times New Roman" pitchFamily="18" charset="0"/>
              </a:rPr>
              <a:t>ални</a:t>
            </a:r>
            <a:r>
              <a:rPr lang="ru-RU" dirty="0" smtClean="0">
                <a:latin typeface="Times New Roman" pitchFamily="18" charset="0"/>
                <a:cs typeface="Times New Roman" pitchFamily="18" charset="0"/>
              </a:rPr>
              <a:t> к</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пайтириш</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Том </a:t>
            </a:r>
            <a:r>
              <a:rPr lang="ru-RU" dirty="0" err="1" smtClean="0">
                <a:latin typeface="Times New Roman" pitchFamily="18" charset="0"/>
                <a:cs typeface="Times New Roman" pitchFamily="18" charset="0"/>
              </a:rPr>
              <a:t>маънода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иктисодиёти</a:t>
            </a:r>
            <a:r>
              <a:rPr lang="ru-RU" dirty="0" smtClean="0">
                <a:latin typeface="Times New Roman" pitchFamily="18" charset="0"/>
                <a:cs typeface="Times New Roman" pitchFamily="18" charset="0"/>
              </a:rPr>
              <a:t> т</a:t>
            </a:r>
            <a:r>
              <a:rPr lang="uz-Cyrl-UZ" dirty="0" smtClean="0">
                <a:latin typeface="Times New Roman" pitchFamily="18" charset="0"/>
                <a:cs typeface="Times New Roman" pitchFamily="18" charset="0"/>
              </a:rPr>
              <a:t>ўл</a:t>
            </a:r>
            <a:r>
              <a:rPr lang="ru-RU" dirty="0" smtClean="0">
                <a:latin typeface="Times New Roman" pitchFamily="18" charset="0"/>
                <a:cs typeface="Times New Roman" pitchFamily="18" charset="0"/>
              </a:rPr>
              <a:t>а </a:t>
            </a:r>
            <a:r>
              <a:rPr lang="ru-RU" dirty="0" err="1" smtClean="0">
                <a:latin typeface="Times New Roman" pitchFamily="18" charset="0"/>
                <a:cs typeface="Times New Roman" pitchFamily="18" charset="0"/>
              </a:rPr>
              <a:t>шаклланиб</a:t>
            </a:r>
            <a:r>
              <a:rPr lang="ru-RU" dirty="0" smtClean="0">
                <a:latin typeface="Times New Roman" pitchFamily="18" charset="0"/>
                <a:cs typeface="Times New Roman" pitchFamily="18" charset="0"/>
              </a:rPr>
              <a:t> б</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лмаган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мам-лакатларда</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имматбахо</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a:t>
            </a:r>
            <a:r>
              <a:rPr lang="ru-RU" dirty="0" smtClean="0">
                <a:latin typeface="Times New Roman" pitchFamily="18" charset="0"/>
                <a:cs typeface="Times New Roman" pitchFamily="18" charset="0"/>
              </a:rPr>
              <a:t>о</a:t>
            </a:r>
            <a:r>
              <a:rPr lang="uz-Cyrl-UZ" dirty="0" smtClean="0">
                <a:latin typeface="Times New Roman" pitchFamily="18" charset="0"/>
                <a:cs typeface="Times New Roman" pitchFamily="18" charset="0"/>
              </a:rPr>
              <a:t>ғ</a:t>
            </a:r>
            <a:r>
              <a:rPr lang="ru-RU" dirty="0" err="1" smtClean="0">
                <a:latin typeface="Times New Roman" pitchFamily="18" charset="0"/>
                <a:cs typeface="Times New Roman" pitchFamily="18" charset="0"/>
              </a:rPr>
              <a:t>озлар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хос</a:t>
            </a:r>
            <a:r>
              <a:rPr lang="ru-RU" dirty="0" smtClean="0">
                <a:latin typeface="Times New Roman" pitchFamily="18" charset="0"/>
                <a:cs typeface="Times New Roman" pitchFamily="18" charset="0"/>
              </a:rPr>
              <a:t> б</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лмаган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максад-ларда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максадлар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жумласига</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қу</a:t>
            </a:r>
            <a:r>
              <a:rPr lang="ru-RU" dirty="0" err="1" smtClean="0">
                <a:latin typeface="Times New Roman" pitchFamily="18" charset="0"/>
                <a:cs typeface="Times New Roman" pitchFamily="18" charset="0"/>
              </a:rPr>
              <a:t>йидагилар</a:t>
            </a:r>
            <a:r>
              <a:rPr lang="uz-Cyrl-UZ" dirty="0" smtClean="0">
                <a:latin typeface="Times New Roman" pitchFamily="18" charset="0"/>
                <a:cs typeface="Times New Roman" pitchFamily="18" charset="0"/>
              </a:rPr>
              <a:t>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киритиш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имма</a:t>
            </a:r>
            <a:r>
              <a:rPr lang="uz-Cyrl-UZ" dirty="0" smtClean="0">
                <a:latin typeface="Times New Roman" pitchFamily="18" charset="0"/>
                <a:cs typeface="Times New Roman" pitchFamily="18" charset="0"/>
              </a:rPr>
              <a:t>бахо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қогозлар сотиб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йули</a:t>
            </a:r>
            <a:r>
              <a:rPr lang="ru-RU" dirty="0" smtClean="0">
                <a:latin typeface="Times New Roman" pitchFamily="18" charset="0"/>
                <a:cs typeface="Times New Roman" pitchFamily="18" charset="0"/>
              </a:rPr>
              <a:t> била</a:t>
            </a:r>
            <a:r>
              <a:rPr lang="uz-Cyrl-UZ" dirty="0" smtClean="0">
                <a:latin typeface="Times New Roman" pitchFamily="18" charset="0"/>
                <a:cs typeface="Times New Roman" pitchFamily="18" charset="0"/>
              </a:rPr>
              <a:t>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мулкий</a:t>
            </a:r>
            <a:r>
              <a:rPr lang="ru-RU" dirty="0" smtClean="0">
                <a:latin typeface="Times New Roman" pitchFamily="18" charset="0"/>
                <a:cs typeface="Times New Roman" pitchFamily="18" charset="0"/>
              </a:rPr>
              <a:t> хуку</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булим</a:t>
            </a:r>
            <a:r>
              <a:rPr lang="uz-Cyrl-UZ" dirty="0" smtClean="0">
                <a:latin typeface="Times New Roman" pitchFamily="18" charset="0"/>
                <a:cs typeface="Times New Roman" pitchFamily="18" charset="0"/>
              </a:rPr>
              <a:t>а</a:t>
            </a:r>
            <a:r>
              <a:rPr lang="ru-RU" dirty="0" smtClean="0">
                <a:latin typeface="Times New Roman" pitchFamily="18" charset="0"/>
                <a:cs typeface="Times New Roman" pitchFamily="18" charset="0"/>
              </a:rPr>
              <a:t>г</a:t>
            </a:r>
            <a:r>
              <a:rPr lang="uz-Cyrl-UZ" dirty="0" smtClean="0">
                <a:latin typeface="Times New Roman" pitchFamily="18" charset="0"/>
                <a:cs typeface="Times New Roman" pitchFamily="18" charset="0"/>
              </a:rPr>
              <a:t>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дефи</a:t>
            </a:r>
            <a:r>
              <a:rPr lang="uz-Cyrl-UZ" dirty="0" smtClean="0">
                <a:latin typeface="Times New Roman" pitchFamily="18" charset="0"/>
                <a:cs typeface="Times New Roman" pitchFamily="18" charset="0"/>
              </a:rPr>
              <a:t>ц</a:t>
            </a:r>
            <a:r>
              <a:rPr lang="ru-RU" dirty="0" err="1" smtClean="0">
                <a:latin typeface="Times New Roman" pitchFamily="18" charset="0"/>
                <a:cs typeface="Times New Roman" pitchFamily="18" charset="0"/>
              </a:rPr>
              <a:t>ит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a:t>
            </a:r>
            <a:r>
              <a:rPr lang="uz-Cyrl-UZ" dirty="0" smtClean="0">
                <a:latin typeface="Times New Roman" pitchFamily="18" charset="0"/>
                <a:cs typeface="Times New Roman" pitchFamily="18" charset="0"/>
              </a:rPr>
              <a:t>х</a:t>
            </a:r>
            <a:r>
              <a:rPr lang="ru-RU" dirty="0" err="1" smtClean="0">
                <a:latin typeface="Times New Roman" pitchFamily="18" charset="0"/>
                <a:cs typeface="Times New Roman" pitchFamily="18" charset="0"/>
              </a:rPr>
              <a:t>сулотлар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хизматларга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б</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лиш</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М</a:t>
            </a:r>
            <a:r>
              <a:rPr lang="ru-RU" dirty="0" err="1" smtClean="0">
                <a:latin typeface="Times New Roman" pitchFamily="18" charset="0"/>
                <a:cs typeface="Times New Roman" pitchFamily="18" charset="0"/>
              </a:rPr>
              <a:t>уомала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шартларига</a:t>
            </a:r>
            <a:r>
              <a:rPr lang="ru-RU" dirty="0" smtClean="0">
                <a:latin typeface="Times New Roman" pitchFamily="18" charset="0"/>
                <a:cs typeface="Times New Roman" pitchFamily="18" charset="0"/>
              </a:rPr>
              <a:t> кура </a:t>
            </a:r>
            <a:r>
              <a:rPr lang="uz-Cyrl-UZ" dirty="0" smtClean="0">
                <a:latin typeface="Times New Roman" pitchFamily="18" charset="0"/>
                <a:cs typeface="Times New Roman" pitchFamily="18" charset="0"/>
              </a:rPr>
              <a:t>н</a:t>
            </a:r>
            <a:r>
              <a:rPr lang="ru-RU" dirty="0" err="1" smtClean="0">
                <a:latin typeface="Times New Roman" pitchFamily="18" charset="0"/>
                <a:cs typeface="Times New Roman" pitchFamily="18" charset="0"/>
              </a:rPr>
              <a:t>акд</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пулни</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рнини</a:t>
            </a:r>
            <a:r>
              <a:rPr lang="ru-RU" dirty="0" smtClean="0">
                <a:latin typeface="Times New Roman" pitchFamily="18" charset="0"/>
                <a:cs typeface="Times New Roman" pitchFamily="18" charset="0"/>
              </a:rPr>
              <a:t> боса </a:t>
            </a:r>
            <a:r>
              <a:rPr lang="ru-RU" dirty="0" err="1" smtClean="0">
                <a:latin typeface="Times New Roman" pitchFamily="18" charset="0"/>
                <a:cs typeface="Times New Roman" pitchFamily="18" charset="0"/>
              </a:rPr>
              <a:t>оладиган</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қи</a:t>
            </a:r>
            <a:r>
              <a:rPr lang="ru-RU" dirty="0" smtClean="0">
                <a:latin typeface="Times New Roman" pitchFamily="18" charset="0"/>
                <a:cs typeface="Times New Roman" pitchFamily="18" charset="0"/>
              </a:rPr>
              <a:t>м</a:t>
            </a:r>
            <a:r>
              <a:rPr lang="uz-Cyrl-UZ" dirty="0" smtClean="0">
                <a:latin typeface="Times New Roman" pitchFamily="18" charset="0"/>
                <a:cs typeface="Times New Roman" pitchFamily="18" charset="0"/>
              </a:rPr>
              <a:t>м</a:t>
            </a:r>
            <a:r>
              <a:rPr lang="ru-RU" dirty="0" smtClean="0">
                <a:latin typeface="Times New Roman" pitchFamily="18" charset="0"/>
                <a:cs typeface="Times New Roman" pitchFamily="18" charset="0"/>
              </a:rPr>
              <a:t>а</a:t>
            </a:r>
            <a:r>
              <a:rPr lang="uz-Cyrl-UZ" dirty="0" smtClean="0">
                <a:latin typeface="Times New Roman" pitchFamily="18" charset="0"/>
                <a:cs typeface="Times New Roman" pitchFamily="18" charset="0"/>
              </a:rPr>
              <a:t>т</a:t>
            </a:r>
            <a:r>
              <a:rPr lang="ru-RU" dirty="0" smtClean="0">
                <a:latin typeface="Times New Roman" pitchFamily="18" charset="0"/>
                <a:cs typeface="Times New Roman" pitchFamily="18" charset="0"/>
              </a:rPr>
              <a:t>ба</a:t>
            </a:r>
            <a:r>
              <a:rPr lang="uz-Cyrl-UZ" dirty="0" smtClean="0">
                <a:latin typeface="Times New Roman" pitchFamily="18" charset="0"/>
                <a:cs typeface="Times New Roman" pitchFamily="18" charset="0"/>
              </a:rPr>
              <a:t>х</a:t>
            </a:r>
            <a:r>
              <a:rPr lang="ru-RU" dirty="0" smtClean="0">
                <a:latin typeface="Times New Roman" pitchFamily="18" charset="0"/>
                <a:cs typeface="Times New Roman" pitchFamily="18" charset="0"/>
              </a:rPr>
              <a:t>о </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огозларии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бозорни</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рганиш</a:t>
            </a:r>
            <a:r>
              <a:rPr lang="ru-RU" dirty="0" smtClean="0">
                <a:latin typeface="Times New Roman" pitchFamily="18" charset="0"/>
                <a:cs typeface="Times New Roman" pitchFamily="18" charset="0"/>
              </a:rPr>
              <a:t> учу</a:t>
            </a:r>
            <a:r>
              <a:rPr lang="uz-Cyrl-UZ" dirty="0" smtClean="0">
                <a:latin typeface="Times New Roman" pitchFamily="18" charset="0"/>
                <a:cs typeface="Times New Roman" pitchFamily="18" charset="0"/>
              </a:rPr>
              <a:t>н</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мулк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кенгайтириш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уни </a:t>
            </a:r>
            <a:r>
              <a:rPr lang="ru-RU" dirty="0" err="1" smtClean="0">
                <a:latin typeface="Times New Roman" pitchFamily="18" charset="0"/>
                <a:cs typeface="Times New Roman" pitchFamily="18" charset="0"/>
              </a:rPr>
              <a:t>кайта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тақсимлаш</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нобар</a:t>
            </a:r>
            <a:r>
              <a:rPr lang="uz-Cyrl-UZ" dirty="0" smtClean="0">
                <a:latin typeface="Times New Roman" pitchFamily="18" charset="0"/>
                <a:cs typeface="Times New Roman" pitchFamily="18" charset="0"/>
              </a:rPr>
              <a:t>қа</a:t>
            </a:r>
            <a:r>
              <a:rPr lang="ru-RU" dirty="0" err="1" smtClean="0">
                <a:latin typeface="Times New Roman" pitchFamily="18" charset="0"/>
                <a:cs typeface="Times New Roman" pitchFamily="18" charset="0"/>
              </a:rPr>
              <a:t>рор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шарои</a:t>
            </a:r>
            <a:r>
              <a:rPr lang="uz-Cyrl-UZ" dirty="0" smtClean="0">
                <a:latin typeface="Times New Roman" pitchFamily="18" charset="0"/>
                <a:cs typeface="Times New Roman" pitchFamily="18" charset="0"/>
              </a:rPr>
              <a:t>т</a:t>
            </a:r>
            <a:r>
              <a:rPr lang="ru-RU" dirty="0" err="1" smtClean="0">
                <a:latin typeface="Times New Roman" pitchFamily="18" charset="0"/>
                <a:cs typeface="Times New Roman" pitchFamily="18" charset="0"/>
              </a:rPr>
              <a:t>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қимматба</a:t>
            </a:r>
            <a:r>
              <a:rPr lang="uz-Cyrl-UZ" dirty="0" smtClean="0">
                <a:latin typeface="Times New Roman" pitchFamily="18" charset="0"/>
                <a:cs typeface="Times New Roman" pitchFamily="18" charset="0"/>
              </a:rPr>
              <a:t>х</a:t>
            </a:r>
            <a:r>
              <a:rPr lang="ru-RU" dirty="0" smtClean="0">
                <a:latin typeface="Times New Roman" pitchFamily="18" charset="0"/>
                <a:cs typeface="Times New Roman" pitchFamily="18" charset="0"/>
              </a:rPr>
              <a:t>о кур</a:t>
            </a:r>
            <a:r>
              <a:rPr lang="uz-Cyrl-UZ" dirty="0" smtClean="0">
                <a:latin typeface="Times New Roman" pitchFamily="18" charset="0"/>
                <a:cs typeface="Times New Roman" pitchFamily="18" charset="0"/>
              </a:rPr>
              <a:t>с</a:t>
            </a:r>
            <a:r>
              <a:rPr lang="ru-RU" dirty="0" smtClean="0">
                <a:latin typeface="Times New Roman" pitchFamily="18" charset="0"/>
                <a:cs typeface="Times New Roman" pitchFamily="18" charset="0"/>
              </a:rPr>
              <a:t>лари </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згаришлари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асосида</a:t>
            </a:r>
            <a:r>
              <a:rPr lang="ru-RU" dirty="0" smtClean="0">
                <a:latin typeface="Times New Roman" pitchFamily="18" charset="0"/>
                <a:cs typeface="Times New Roman" pitchFamily="18" charset="0"/>
              </a:rPr>
              <a:t> чай</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овчилик</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илиш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х.к.</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
        <p:nvSpPr>
          <p:cNvPr id="3" name="Заголовок 2"/>
          <p:cNvSpPr>
            <a:spLocks noGrp="1"/>
          </p:cNvSpPr>
          <p:nvPr>
            <p:ph type="title"/>
          </p:nvPr>
        </p:nvSpPr>
        <p:spPr>
          <a:xfrm>
            <a:off x="457200" y="274638"/>
            <a:ext cx="8229600" cy="725470"/>
          </a:xfrm>
        </p:spPr>
        <p:txBody>
          <a:bodyPr>
            <a:normAutofit fontScale="90000"/>
          </a:bodyPr>
          <a:lstStyle/>
          <a:p>
            <a:pPr algn="ctr"/>
            <a:r>
              <a:rPr lang="uz-Cyrl-UZ" sz="2600" dirty="0" smtClean="0">
                <a:effectLst/>
                <a:latin typeface="Times New Roman" pitchFamily="18" charset="0"/>
                <a:cs typeface="Times New Roman" pitchFamily="18" charset="0"/>
              </a:rPr>
              <a:t>4.Молиявий инвеститциялар тахлили</a:t>
            </a:r>
            <a:r>
              <a:rPr lang="ru-RU" sz="2600" dirty="0" smtClean="0">
                <a:effectLst/>
                <a:latin typeface="Times New Roman" pitchFamily="18" charset="0"/>
                <a:cs typeface="Times New Roman" pitchFamily="18" charset="0"/>
              </a:rPr>
              <a:t/>
            </a:r>
            <a:br>
              <a:rPr lang="ru-RU" sz="2600" dirty="0" smtClean="0">
                <a:effectLst/>
                <a:latin typeface="Times New Roman" pitchFamily="18" charset="0"/>
                <a:cs typeface="Times New Roman" pitchFamily="18" charset="0"/>
              </a:rPr>
            </a:br>
            <a:endParaRPr lang="ru-RU" sz="2600" dirty="0">
              <a:effectLst/>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5650125"/>
          </a:xfrm>
        </p:spPr>
        <p:txBody>
          <a:bodyPr>
            <a:normAutofit fontScale="77500" lnSpcReduction="2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Қимматба</a:t>
            </a:r>
            <a:r>
              <a:rPr lang="uz-Cyrl-UZ" dirty="0" smtClean="0">
                <a:latin typeface="Times New Roman" pitchFamily="18" charset="0"/>
                <a:cs typeface="Times New Roman" pitchFamily="18" charset="0"/>
              </a:rPr>
              <a:t>х</a:t>
            </a:r>
            <a:r>
              <a:rPr lang="ru-RU" dirty="0" smtClean="0">
                <a:latin typeface="Times New Roman" pitchFamily="18" charset="0"/>
                <a:cs typeface="Times New Roman" pitchFamily="18" charset="0"/>
              </a:rPr>
              <a:t>о к</a:t>
            </a:r>
            <a:r>
              <a:rPr lang="uz-Cyrl-UZ" dirty="0" smtClean="0">
                <a:latin typeface="Times New Roman" pitchFamily="18" charset="0"/>
                <a:cs typeface="Times New Roman" pitchFamily="18" charset="0"/>
              </a:rPr>
              <a:t>оғ</a:t>
            </a:r>
            <a:r>
              <a:rPr lang="ru-RU" dirty="0" err="1" smtClean="0">
                <a:latin typeface="Times New Roman" pitchFamily="18" charset="0"/>
                <a:cs typeface="Times New Roman" pitchFamily="18" charset="0"/>
              </a:rPr>
              <a:t>озларнинг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ликвидлик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масаласи</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a:t>
            </a:r>
            <a:r>
              <a:rPr lang="ru-RU" dirty="0" err="1" smtClean="0">
                <a:latin typeface="Times New Roman" pitchFamily="18" charset="0"/>
                <a:cs typeface="Times New Roman" pitchFamily="18" charset="0"/>
              </a:rPr>
              <a:t>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a:t>
            </a:r>
            <a:r>
              <a:rPr lang="uz-Cyrl-UZ" dirty="0" smtClean="0">
                <a:latin typeface="Times New Roman" pitchFamily="18" charset="0"/>
                <a:cs typeface="Times New Roman" pitchFamily="18" charset="0"/>
              </a:rPr>
              <a:t>т</a:t>
            </a:r>
            <a:r>
              <a:rPr lang="ru-RU" dirty="0" err="1" smtClean="0">
                <a:latin typeface="Times New Roman" pitchFamily="18" charset="0"/>
                <a:cs typeface="Times New Roman" pitchFamily="18" charset="0"/>
              </a:rPr>
              <a:t>исодиётн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a:t>
            </a:r>
            <a:r>
              <a:rPr lang="uz-Cyrl-UZ" dirty="0" smtClean="0">
                <a:latin typeface="Times New Roman" pitchFamily="18" charset="0"/>
                <a:cs typeface="Times New Roman" pitchFamily="18" charset="0"/>
              </a:rPr>
              <a:t>а</a:t>
            </a:r>
            <a:r>
              <a:rPr lang="ru-RU" dirty="0" err="1" smtClean="0">
                <a:latin typeface="Times New Roman" pitchFamily="18" charset="0"/>
                <a:cs typeface="Times New Roman" pitchFamily="18" charset="0"/>
              </a:rPr>
              <a:t>клланиб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келаётган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давлатларда</a:t>
            </a:r>
            <a:r>
              <a:rPr lang="ru-RU" dirty="0" smtClean="0">
                <a:latin typeface="Times New Roman" pitchFamily="18" charset="0"/>
                <a:cs typeface="Times New Roman" pitchFamily="18" charset="0"/>
              </a:rPr>
              <a:t> фонд </a:t>
            </a:r>
            <a:r>
              <a:rPr lang="ru-RU" dirty="0" err="1" smtClean="0">
                <a:latin typeface="Times New Roman" pitchFamily="18" charset="0"/>
                <a:cs typeface="Times New Roman" pitchFamily="18" charset="0"/>
              </a:rPr>
              <a:t>бозорини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боглиқута мухим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жумласига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Ликвидлилик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нзнча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юцори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кимматбахо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цогозлар-нинг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мустаўкам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a:t>
            </a:r>
            <a:r>
              <a:rPr lang="ru-RU" dirty="0" smtClean="0">
                <a:latin typeface="Times New Roman" pitchFamily="18" charset="0"/>
                <a:cs typeface="Times New Roman" pitchFamily="18" charset="0"/>
              </a:rPr>
              <a:t>б</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лади</a:t>
            </a:r>
            <a:r>
              <a:rPr lang="ru-RU" dirty="0" smtClean="0">
                <a:latin typeface="Times New Roman" pitchFamily="18" charset="0"/>
                <a:cs typeface="Times New Roman" pitchFamily="18" charset="0"/>
              </a:rPr>
              <a:t>. Дема</a:t>
            </a:r>
            <a:r>
              <a:rPr lang="uz-Cyrl-UZ" dirty="0" smtClean="0">
                <a:latin typeface="Times New Roman" pitchFamily="18" charset="0"/>
                <a:cs typeface="Times New Roman" pitchFamily="18" charset="0"/>
              </a:rPr>
              <a:t>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кимматба</a:t>
            </a:r>
            <a:r>
              <a:rPr lang="uz-Cyrl-UZ" dirty="0" smtClean="0">
                <a:latin typeface="Times New Roman" pitchFamily="18" charset="0"/>
                <a:cs typeface="Times New Roman" pitchFamily="18" charset="0"/>
              </a:rPr>
              <a:t>х</a:t>
            </a:r>
            <a:r>
              <a:rPr lang="ru-RU" dirty="0" smtClean="0">
                <a:latin typeface="Times New Roman" pitchFamily="18" charset="0"/>
                <a:cs typeface="Times New Roman" pitchFamily="18" charset="0"/>
              </a:rPr>
              <a:t>о </a:t>
            </a:r>
            <a:r>
              <a:rPr lang="uz-Cyrl-UZ" dirty="0" smtClean="0">
                <a:latin typeface="Times New Roman" pitchFamily="18" charset="0"/>
                <a:cs typeface="Times New Roman" pitchFamily="18" charset="0"/>
              </a:rPr>
              <a:t>қ</a:t>
            </a:r>
            <a:r>
              <a:rPr lang="ru-RU" dirty="0" err="1" smtClean="0">
                <a:latin typeface="Times New Roman" pitchFamily="18" charset="0"/>
                <a:cs typeface="Times New Roman" pitchFamily="18" charset="0"/>
              </a:rPr>
              <a:t>орозларни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биринчи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навбатда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жихатларига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эъ</a:t>
            </a:r>
            <a:r>
              <a:rPr lang="uz-Cyrl-UZ" dirty="0" smtClean="0">
                <a:latin typeface="Times New Roman" pitchFamily="18" charset="0"/>
                <a:cs typeface="Times New Roman" pitchFamily="18" charset="0"/>
              </a:rPr>
              <a:t>т</a:t>
            </a:r>
            <a:r>
              <a:rPr lang="ru-RU" dirty="0" err="1" smtClean="0">
                <a:latin typeface="Times New Roman" pitchFamily="18" charset="0"/>
                <a:cs typeface="Times New Roman" pitchFamily="18" charset="0"/>
              </a:rPr>
              <a:t>иборни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қаратишлари кера</a:t>
            </a:r>
            <a:r>
              <a:rPr lang="uz-Cyrl-UZ" dirty="0" smtClean="0">
                <a:latin typeface="Times New Roman" pitchFamily="18" charset="0"/>
                <a:cs typeface="Times New Roman" pitchFamily="18" charset="0"/>
              </a:rPr>
              <a:t>к</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Ривожланган бозор иктисодиёти шароитида кимматбахо коғозларнинг тури кўп булиб, уларнинг айрим турлари, уз навбатида, турли шартлар асосида муомалага чиқарилган хар хил шаклларга булиниши мумкин. Куйидагилар қимматбахо қоғозларнинг асосий гурлари булиб ўисобланади: акқия, вексель, фюьчерс, хусусийлаштириш чеки, облигация, дав,пат хазина мажбуриятлари, опцион, вариант, банкларнинг жамғариш ва депозит сертификатлари, коносамент, мулкий варака (масалан, уй-жой олиш қукукяни берувчи қимматбахо коғоз).</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Кимматбаҳо қоғозлар ва уларнинг ишончлилиги хакида гaп кетганда халқаро амалиётда махсус рейтинг агентликлари ва ташкилотлари кимматбахо қоғозларни,чукур </a:t>
            </a:r>
            <a:r>
              <a:rPr lang="uz-Cyrl-UZ" i="1" dirty="0" smtClean="0">
                <a:latin typeface="Times New Roman" pitchFamily="18" charset="0"/>
                <a:cs typeface="Times New Roman" pitchFamily="18" charset="0"/>
              </a:rPr>
              <a:t>тахлил </a:t>
            </a:r>
            <a:r>
              <a:rPr lang="uz-Cyrl-UZ" dirty="0" smtClean="0">
                <a:latin typeface="Times New Roman" pitchFamily="18" charset="0"/>
                <a:cs typeface="Times New Roman" pitchFamily="18" charset="0"/>
              </a:rPr>
              <a:t>асосида rypyхлapгa бўлишади. </a:t>
            </a:r>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286544"/>
          </a:xfrm>
        </p:spPr>
        <p:txBody>
          <a:bodyPr>
            <a:normAutofit fontScale="70000" lnSpcReduction="20000"/>
          </a:bodyPr>
          <a:lstStyle/>
          <a:p>
            <a:pPr algn="just">
              <a:buNone/>
            </a:pPr>
            <a:r>
              <a:rPr lang="uz-Cyrl-UZ" dirty="0" smtClean="0">
                <a:latin typeface="Times New Roman" pitchFamily="18" charset="0"/>
                <a:cs typeface="Times New Roman" pitchFamily="18" charset="0"/>
              </a:rPr>
              <a:t>		Бозор иқтисодиёти энди ривожланаётган давлатларда қимматбахо қоғозларнинг Инвестицион сифатларини аниқлаш хозирча тор доирадаги мутахассисларнинг иши бўлиб қолмоқда. Кимматбахо қоғозларнинг потенциал инвесторлари бўлиши мумкин бўлган ахолининг кенг қатламлари фонд бозори сархадларига аста-секин кириб бормокда.</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Бозор иқтисодиёти шаклланаётган давлатларда кимматбахо қоғозлар портфели билан боғлиқ рисклар нисбатан кўплиги билан ажралиб туради. Қуйида кимматбахо коғозлар портфели билаи боғлик рискларнинг асосий турлари хакида қисқача сўз юритилади.</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		Капитал риск </a:t>
            </a:r>
            <a:r>
              <a:rPr lang="uz-Cyrl-UZ" dirty="0" smtClean="0">
                <a:latin typeface="Times New Roman" pitchFamily="18" charset="0"/>
                <a:cs typeface="Times New Roman" pitchFamily="18" charset="0"/>
              </a:rPr>
              <a:t>— қимматбахо қоғозларга қўйилган барча маблағлар учун умумий риск бўлиб, у зарар кўрмасдан капитални кай­тариб ололмаслик холати билан белгиланади. Фондлар бозорида йирик таназуллар рўй бсрган пайтда (масалан, 1998 йилла Жанубий Корея, Япония, Россия, Индонезия, Малайзия ва х.к. давлатларда) капитал риск рўёбга чиқади.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Қонукчиликда ўзгаришлар рўй бериши билан боғлик риск натижасида кимматбахо қоғозлар чиқариш қайта рўйхатга олиниши, бекор қилиниши, унинг шартлари тубдан ўзгаршии мумкин. Натижада эмитент ва инвестор кушимча харажатлар ўилиши ва моддий йукотишларга дучор б?лиши мумкин.</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Пикт пилан Фомин, рнск2-кимматбахо ког-озни сотиб олишёки сотиш учун покупай вакт танланган холатларда юз беради. қимматбахо қоғозларни сотиш ёки сотиб олишга мавсумий (сафар, савдо фирмалари қимматбахо когозлари) ёки қайта ишлаб чиқариш циклларининг таъсири ўта аниқ сезилади.</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6286544"/>
          </a:xfrm>
        </p:spPr>
        <p:txBody>
          <a:bodyPr>
            <a:normAutofit fontScale="70000" lnSpcReduction="20000"/>
          </a:bodyPr>
          <a:lstStyle/>
          <a:p>
            <a:pPr algn="just">
              <a:buNone/>
            </a:pPr>
            <a:r>
              <a:rPr lang="uz-Cyrl-UZ" b="1" dirty="0" smtClean="0">
                <a:latin typeface="Times New Roman" pitchFamily="18" charset="0"/>
                <a:cs typeface="Times New Roman" pitchFamily="18" charset="0"/>
              </a:rPr>
              <a:t>Танлаш риски </a:t>
            </a:r>
            <a:r>
              <a:rPr lang="uz-Cyrl-UZ" dirty="0" smtClean="0">
                <a:latin typeface="Times New Roman" pitchFamily="18" charset="0"/>
                <a:cs typeface="Times New Roman" pitchFamily="18" charset="0"/>
              </a:rPr>
              <a:t>— қимматбахо қоғозлариинг сердаромад ва ишончли турларини танлай олмаслик ҳолати билан боғлиқ бўлади. қимматбахо қоғозлар инвестицион сифатлари тўғри бахолай олмаган вазиятларда танлаш риски руй беради.</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Лнквидлилик риски </a:t>
            </a:r>
            <a:r>
              <a:rPr lang="uz-Cyrl-UZ" dirty="0" smtClean="0">
                <a:latin typeface="Times New Roman" pitchFamily="18" charset="0"/>
                <a:cs typeface="Times New Roman" pitchFamily="18" charset="0"/>
              </a:rPr>
              <a:t>— қиммагбахо қоғознингИнвестицион сифатини бахолашнинг ўзгариши шароитида уни сотишдан кўрилган за­рар билан ўлчанади.</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Инфляцион риск </a:t>
            </a:r>
            <a:r>
              <a:rPr lang="uz-Cyrl-UZ" dirty="0" smtClean="0">
                <a:latin typeface="Times New Roman" pitchFamily="18" charset="0"/>
                <a:cs typeface="Times New Roman" pitchFamily="18" charset="0"/>
              </a:rPr>
              <a:t>— юқори инфляция сурьатлари инвесторнинг қимматбахо қоғозларданоладиган даромадлари тезроқ қадрсизланиш рискиднр. Жахон амалиётида инфляцион рискни пасайтиришнинг жуда кўп усуллари бўлишига карамасдан инфляциянинг юкори даражадалиги (қимматбахо когозлар бозорини бузиб юбориши ал-лакачон аниклантан.</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Валюта  риски </a:t>
            </a:r>
            <a:r>
              <a:rPr lang="uz-Cyrl-UZ" dirty="0" smtClean="0">
                <a:latin typeface="Times New Roman" pitchFamily="18" charset="0"/>
                <a:cs typeface="Times New Roman" pitchFamily="18" charset="0"/>
              </a:rPr>
              <a:t>— валюта курслари ўзгарнши натижасида валюта қимматбахо қоғозларига қилинган қўйилмалар билан боғлиқ бўлган рискдир.</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Регионалриск </a:t>
            </a:r>
            <a:r>
              <a:rPr lang="uz-Cyrl-UZ" dirty="0" smtClean="0">
                <a:latin typeface="Times New Roman" pitchFamily="18" charset="0"/>
                <a:cs typeface="Times New Roman" pitchFamily="18" charset="0"/>
              </a:rPr>
              <a:t>- бир ёки икки турдаги махсулот ишлаб чиқаришга ихтисослашган худудлар фаровонлигининг шу махсулотлар нархининг ўзгариши билан боғлик бўлган риск. </a:t>
            </a:r>
            <a:endParaRPr lang="ru-RU" dirty="0" smtClean="0">
              <a:latin typeface="Times New Roman" pitchFamily="18" charset="0"/>
              <a:cs typeface="Times New Roman" pitchFamily="18" charset="0"/>
            </a:endParaRPr>
          </a:p>
          <a:p>
            <a:pPr algn="just">
              <a:buNone/>
            </a:pPr>
            <a:r>
              <a:rPr lang="uz-Cyrl-UZ" b="1" dirty="0" smtClean="0">
                <a:latin typeface="Times New Roman" pitchFamily="18" charset="0"/>
                <a:cs typeface="Times New Roman" pitchFamily="18" charset="0"/>
              </a:rPr>
              <a:t>Тармоқларриски </a:t>
            </a:r>
            <a:r>
              <a:rPr lang="uz-Cyrl-UZ" dirty="0" smtClean="0">
                <a:latin typeface="Times New Roman" pitchFamily="18" charset="0"/>
                <a:cs typeface="Times New Roman" pitchFamily="18" charset="0"/>
              </a:rPr>
              <a:t>— иктисодиетда тармокларнинг ўзига хос хусусиятларига боғлиқ бўлган риск. Шунга кўра барча тармокларни гурухларга ажратиш мумкин:</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а)  цикллик тебранишларга таъсирчан тармоклар;</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б)  цикллик тебранишларга камрок таьсирчан тармоклар бундан ташқари тармоқларни «ўлиб бораётган; «барқарор ишлаётган»; «тезда ўсиб бораётган» ёш  тармокларга ҳам бўлиш мумкин. </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357166"/>
            <a:ext cx="8229600" cy="5929354"/>
          </a:xfrm>
        </p:spPr>
        <p:txBody>
          <a:bodyPr>
            <a:normAutofit fontScale="77500" lnSpcReduction="20000"/>
          </a:bodyPr>
          <a:lstStyle/>
          <a:p>
            <a:pPr algn="just"/>
            <a:r>
              <a:rPr lang="uz-Cyrl-UZ" b="1" dirty="0" smtClean="0">
                <a:latin typeface="Times New Roman" pitchFamily="18" charset="0"/>
                <a:cs typeface="Times New Roman" pitchFamily="18" charset="0"/>
              </a:rPr>
              <a:t>Кредит   риски   </a:t>
            </a:r>
            <a:r>
              <a:rPr lang="uz-Cyrl-UZ" dirty="0" smtClean="0">
                <a:latin typeface="Times New Roman" pitchFamily="18" charset="0"/>
                <a:cs typeface="Times New Roman" pitchFamily="18" charset="0"/>
              </a:rPr>
              <a:t>—   қимматбахо   қоғозларни   чиқарганэмитент чиқарилган кимматбахо қогозлар буйича фоизлар ёки асосий қарзнинг қайтара олмаслиги билан боғлиқ бўлган риск.</a:t>
            </a:r>
            <a:endParaRPr lang="ru-RU" dirty="0" smtClean="0">
              <a:latin typeface="Times New Roman" pitchFamily="18" charset="0"/>
              <a:cs typeface="Times New Roman" pitchFamily="18" charset="0"/>
            </a:endParaRPr>
          </a:p>
          <a:p>
            <a:pPr algn="just"/>
            <a:r>
              <a:rPr lang="ru-RU" b="1" dirty="0" err="1" smtClean="0">
                <a:latin typeface="Times New Roman" pitchFamily="18" charset="0"/>
                <a:cs typeface="Times New Roman" pitchFamily="18" charset="0"/>
              </a:rPr>
              <a:t>Фо</a:t>
            </a:r>
            <a:r>
              <a:rPr lang="uz-Cyrl-UZ" b="1" dirty="0" smtClean="0">
                <a:latin typeface="Times New Roman" pitchFamily="18" charset="0"/>
                <a:cs typeface="Times New Roman" pitchFamily="18" charset="0"/>
              </a:rPr>
              <a:t>из</a:t>
            </a:r>
            <a:r>
              <a:rPr lang="ru-RU" b="1" dirty="0" smtClean="0">
                <a:latin typeface="Times New Roman" pitchFamily="18" charset="0"/>
                <a:cs typeface="Times New Roman" pitchFamily="18" charset="0"/>
              </a:rPr>
              <a:t>риски </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ставкаларнинг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ўзгариши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инвесюрларнинг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боглиқ булган</a:t>
            </a:r>
            <a:r>
              <a:rPr lang="ru-RU" dirty="0" smtClean="0">
                <a:latin typeface="Times New Roman" pitchFamily="18" charset="0"/>
                <a:cs typeface="Times New Roman" pitchFamily="18" charset="0"/>
              </a:rPr>
              <a:t> риск. </a:t>
            </a:r>
            <a:r>
              <a:rPr lang="ru-RU" dirty="0" err="1" smtClean="0">
                <a:latin typeface="Times New Roman" pitchFamily="18" charset="0"/>
                <a:cs typeface="Times New Roman" pitchFamily="18" charset="0"/>
              </a:rPr>
              <a:t>Маълумки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даражасининг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пасайишига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келади</a:t>
            </a:r>
            <a:r>
              <a:rPr lang="ru-RU" dirty="0" smtClean="0">
                <a:latin typeface="Times New Roman" pitchFamily="18" charset="0"/>
                <a:cs typeface="Times New Roman" pitchFamily="18" charset="0"/>
              </a:rPr>
              <a:t>.</a:t>
            </a:r>
          </a:p>
          <a:p>
            <a:pPr algn="just"/>
            <a:r>
              <a:rPr lang="ru-RU" b="1" dirty="0" err="1" smtClean="0">
                <a:latin typeface="Times New Roman" pitchFamily="18" charset="0"/>
                <a:cs typeface="Times New Roman" pitchFamily="18" charset="0"/>
              </a:rPr>
              <a:t>Бозор</a:t>
            </a:r>
            <a:r>
              <a:rPr lang="ru-RU" b="1" dirty="0" smtClean="0">
                <a:latin typeface="Times New Roman" pitchFamily="18" charset="0"/>
                <a:cs typeface="Times New Roman" pitchFamily="18" charset="0"/>
              </a:rPr>
              <a:t> риски </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бозор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умумий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пасайиши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сабабли</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қим</a:t>
            </a:r>
            <a:r>
              <a:rPr lang="ru-RU" dirty="0" err="1" smtClean="0">
                <a:latin typeface="Times New Roman" pitchFamily="18" charset="0"/>
                <a:cs typeface="Times New Roman" pitchFamily="18" charset="0"/>
              </a:rPr>
              <a:t>матбах</a:t>
            </a:r>
            <a:r>
              <a:rPr lang="uz-Cyrl-UZ" dirty="0" smtClean="0">
                <a:latin typeface="Times New Roman" pitchFamily="18" charset="0"/>
                <a:cs typeface="Times New Roman" pitchFamily="18" charset="0"/>
              </a:rPr>
              <a:t>о</a:t>
            </a:r>
            <a:r>
              <a:rPr lang="ru-RU" dirty="0" smtClean="0">
                <a:latin typeface="Times New Roman" pitchFamily="18" charset="0"/>
                <a:cs typeface="Times New Roman" pitchFamily="18" charset="0"/>
              </a:rPr>
              <a:t> ко</a:t>
            </a:r>
            <a:r>
              <a:rPr lang="uz-Cyrl-UZ" dirty="0" smtClean="0">
                <a:latin typeface="Times New Roman" pitchFamily="18" charset="0"/>
                <a:cs typeface="Times New Roman" pitchFamily="18" charset="0"/>
              </a:rPr>
              <a:t>ғ</a:t>
            </a:r>
            <a:r>
              <a:rPr lang="ru-RU" dirty="0" err="1" smtClean="0">
                <a:latin typeface="Times New Roman" pitchFamily="18" charset="0"/>
                <a:cs typeface="Times New Roman" pitchFamily="18" charset="0"/>
              </a:rPr>
              <a:t>озлар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нархининг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пасайиши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инвесгорларни</a:t>
            </a:r>
            <a:r>
              <a:rPr lang="uz-Cyrl-UZ" dirty="0" smtClean="0">
                <a:latin typeface="Times New Roman" pitchFamily="18" charset="0"/>
                <a:cs typeface="Times New Roman" pitchFamily="18" charset="0"/>
              </a:rPr>
              <a:t>н</a:t>
            </a:r>
            <a:r>
              <a:rPr lang="ru-RU" dirty="0" smtClean="0">
                <a:latin typeface="Times New Roman" pitchFamily="18" charset="0"/>
                <a:cs typeface="Times New Roman" pitchFamily="18" charset="0"/>
              </a:rPr>
              <a:t>г </a:t>
            </a:r>
            <a:r>
              <a:rPr lang="ru-RU" dirty="0" err="1" smtClean="0">
                <a:latin typeface="Times New Roman" pitchFamily="18" charset="0"/>
                <a:cs typeface="Times New Roman" pitchFamily="18" charset="0"/>
              </a:rPr>
              <a:t>зарар</a:t>
            </a:r>
            <a:r>
              <a:rPr lang="ru-RU" dirty="0" smtClean="0">
                <a:latin typeface="Times New Roman" pitchFamily="18" charset="0"/>
                <a:cs typeface="Times New Roman" pitchFamily="18" charset="0"/>
              </a:rPr>
              <a:t> к</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риш</a:t>
            </a:r>
            <a:r>
              <a:rPr lang="uz-Cyrl-UZ" dirty="0" smtClean="0">
                <a:latin typeface="Times New Roman" pitchFamily="18" charset="0"/>
                <a:cs typeface="Times New Roman" pitchFamily="18" charset="0"/>
              </a:rPr>
              <a:t>и.</a:t>
            </a:r>
            <a:endParaRPr lang="ru-RU" dirty="0" smtClean="0">
              <a:latin typeface="Times New Roman" pitchFamily="18" charset="0"/>
              <a:cs typeface="Times New Roman" pitchFamily="18" charset="0"/>
            </a:endParaRPr>
          </a:p>
          <a:p>
            <a:pPr algn="just"/>
            <a:r>
              <a:rPr lang="ru-RU" b="1" dirty="0" err="1" smtClean="0">
                <a:latin typeface="Times New Roman" pitchFamily="18" charset="0"/>
                <a:cs typeface="Times New Roman" pitchFamily="18" charset="0"/>
              </a:rPr>
              <a:t>Мамлакат</a:t>
            </a:r>
            <a:r>
              <a:rPr lang="ru-RU" b="1" dirty="0" smtClean="0">
                <a:latin typeface="Times New Roman" pitchFamily="18" charset="0"/>
                <a:cs typeface="Times New Roman" pitchFamily="18" charset="0"/>
              </a:rPr>
              <a:t> риски </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тармоклар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рискига</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хша</a:t>
            </a:r>
            <a:r>
              <a:rPr lang="uz-Cyrl-UZ" dirty="0" smtClean="0">
                <a:latin typeface="Times New Roman" pitchFamily="18" charset="0"/>
                <a:cs typeface="Times New Roman" pitchFamily="18" charset="0"/>
              </a:rPr>
              <a:t>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биргаликла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рискнинг</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згариши</a:t>
            </a:r>
            <a:r>
              <a:rPr lang="uz-Cyrl-UZ" dirty="0" smtClean="0">
                <a:latin typeface="Times New Roman" pitchFamily="18" charset="0"/>
                <a:cs typeface="Times New Roman" pitchFamily="18" charset="0"/>
              </a:rPr>
              <a:t>г</a:t>
            </a:r>
            <a:r>
              <a:rPr lang="ru-RU" dirty="0" smtClean="0">
                <a:latin typeface="Times New Roman" pitchFamily="18" charset="0"/>
                <a:cs typeface="Times New Roman" pitchFamily="18" charset="0"/>
              </a:rPr>
              <a:t>а </a:t>
            </a:r>
            <a:r>
              <a:rPr lang="ru-RU" dirty="0" err="1" smtClean="0">
                <a:latin typeface="Times New Roman" pitchFamily="18" charset="0"/>
                <a:cs typeface="Times New Roman" pitchFamily="18" charset="0"/>
              </a:rPr>
              <a:t>корхонанинг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a:t>
            </a:r>
            <a:r>
              <a:rPr lang="ru-RU" dirty="0" smtClean="0">
                <a:latin typeface="Times New Roman" pitchFamily="18" charset="0"/>
                <a:cs typeface="Times New Roman" pitchFamily="18" charset="0"/>
              </a:rPr>
              <a:t> хам </a:t>
            </a:r>
            <a:r>
              <a:rPr lang="ru-RU" dirty="0" err="1" smtClean="0">
                <a:latin typeface="Times New Roman" pitchFamily="18" charset="0"/>
                <a:cs typeface="Times New Roman" pitchFamily="18" charset="0"/>
              </a:rPr>
              <a:t>таъсир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Бунга</a:t>
            </a:r>
            <a:r>
              <a:rPr lang="ru-RU" dirty="0" smtClean="0">
                <a:latin typeface="Times New Roman" pitchFamily="18" charset="0"/>
                <a:cs typeface="Times New Roman" pitchFamily="18" charset="0"/>
              </a:rPr>
              <a:t> мо</a:t>
            </a:r>
            <a:r>
              <a:rPr lang="uz-Cyrl-UZ" dirty="0" smtClean="0">
                <a:latin typeface="Times New Roman" pitchFamily="18" charset="0"/>
                <a:cs typeface="Times New Roman" pitchFamily="18" charset="0"/>
              </a:rPr>
              <a:t>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равишда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консерватив</a:t>
            </a:r>
            <a:r>
              <a:rPr lang="ru-RU" dirty="0" smtClean="0">
                <a:latin typeface="Times New Roman" pitchFamily="18" charset="0"/>
                <a:cs typeface="Times New Roman" pitchFamily="18" charset="0"/>
              </a:rPr>
              <a:t>, а</a:t>
            </a:r>
            <a:r>
              <a:rPr lang="uz-Cyrl-UZ" dirty="0" smtClean="0">
                <a:latin typeface="Times New Roman" pitchFamily="18" charset="0"/>
                <a:cs typeface="Times New Roman" pitchFamily="18" charset="0"/>
              </a:rPr>
              <a:t>гр</a:t>
            </a:r>
            <a:r>
              <a:rPr lang="ru-RU" dirty="0" err="1" smtClean="0">
                <a:latin typeface="Times New Roman" pitchFamily="18" charset="0"/>
                <a:cs typeface="Times New Roman" pitchFamily="18" charset="0"/>
              </a:rPr>
              <a:t>ессив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иккаласини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биргаликла</a:t>
            </a:r>
            <a:r>
              <a:rPr lang="ru-RU" dirty="0" smtClean="0">
                <a:latin typeface="Times New Roman" pitchFamily="18" charset="0"/>
                <a:cs typeface="Times New Roman" pitchFamily="18" charset="0"/>
              </a:rPr>
              <a:t> к</a:t>
            </a:r>
            <a:r>
              <a:rPr lang="uz-Cyrl-UZ" dirty="0" smtClean="0">
                <a:latin typeface="Times New Roman" pitchFamily="18" charset="0"/>
                <a:cs typeface="Times New Roman" pitchFamily="18" charset="0"/>
              </a:rPr>
              <a:t>ў</a:t>
            </a:r>
            <a:r>
              <a:rPr lang="ru-RU" dirty="0" smtClean="0">
                <a:latin typeface="Times New Roman" pitchFamily="18" charset="0"/>
                <a:cs typeface="Times New Roman" pitchFamily="18" charset="0"/>
              </a:rPr>
              <a:t>ради</a:t>
            </a:r>
            <a:r>
              <a:rPr lang="uz-Cyrl-UZ" dirty="0" smtClean="0">
                <a:latin typeface="Times New Roman" pitchFamily="18" charset="0"/>
                <a:cs typeface="Times New Roman" pitchFamily="18" charset="0"/>
              </a:rPr>
              <a:t>г</a:t>
            </a:r>
            <a:r>
              <a:rPr lang="ru-RU" dirty="0" smtClean="0">
                <a:latin typeface="Times New Roman" pitchFamily="18" charset="0"/>
                <a:cs typeface="Times New Roman" pitchFamily="18" charset="0"/>
              </a:rPr>
              <a:t>ан </a:t>
            </a:r>
            <a:r>
              <a:rPr lang="uz-Cyrl-UZ" dirty="0" smtClean="0">
                <a:latin typeface="Times New Roman" pitchFamily="18" charset="0"/>
                <a:cs typeface="Times New Roman" pitchFamily="18" charset="0"/>
              </a:rPr>
              <a:t>“оқ</a:t>
            </a:r>
            <a:r>
              <a:rPr lang="ru-RU" dirty="0" err="1" smtClean="0">
                <a:latin typeface="Times New Roman" pitchFamily="18" charset="0"/>
                <a:cs typeface="Times New Roman" pitchFamily="18" charset="0"/>
              </a:rPr>
              <a:t>илона</a:t>
            </a:r>
            <a:r>
              <a:rPr lang="uz-Cyrl-UZ"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корхоналарга</a:t>
            </a:r>
            <a:r>
              <a:rPr lang="ru-RU" dirty="0" smtClean="0">
                <a:latin typeface="Times New Roman" pitchFamily="18" charset="0"/>
                <a:cs typeface="Times New Roman" pitchFamily="18" charset="0"/>
              </a:rPr>
              <a:t> б</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p>
          <a:p>
            <a:pPr algn="just"/>
            <a:r>
              <a:rPr lang="ru-RU" b="1" dirty="0" err="1" smtClean="0">
                <a:latin typeface="Times New Roman" pitchFamily="18" charset="0"/>
                <a:cs typeface="Times New Roman" pitchFamily="18" charset="0"/>
              </a:rPr>
              <a:t>Кайтариб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олиш</a:t>
            </a:r>
            <a:r>
              <a:rPr lang="ru-RU" b="1" dirty="0" smtClean="0">
                <a:latin typeface="Times New Roman" pitchFamily="18" charset="0"/>
                <a:cs typeface="Times New Roman" pitchFamily="18" charset="0"/>
              </a:rPr>
              <a:t> риски </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кайтариб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хукукига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облига</a:t>
            </a:r>
            <a:r>
              <a:rPr lang="uz-Cyrl-UZ" dirty="0" smtClean="0">
                <a:latin typeface="Times New Roman" pitchFamily="18" charset="0"/>
                <a:cs typeface="Times New Roman" pitchFamily="18" charset="0"/>
              </a:rPr>
              <a:t>ц</a:t>
            </a:r>
            <a:r>
              <a:rPr lang="ru-RU" dirty="0" err="1" smtClean="0">
                <a:latin typeface="Times New Roman" pitchFamily="18" charset="0"/>
                <a:cs typeface="Times New Roman" pitchFamily="18" charset="0"/>
              </a:rPr>
              <a:t>иялар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буйича</a:t>
            </a:r>
            <a:r>
              <a:rPr lang="ru-RU" dirty="0" smtClean="0">
                <a:latin typeface="Times New Roman" pitchFamily="18" charset="0"/>
                <a:cs typeface="Times New Roman" pitchFamily="18" charset="0"/>
              </a:rPr>
              <a:t> т</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ланадиган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фоизлар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даражаашан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ошганлиги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эмитентнинг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облигацияни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кайтариб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инвесторларнинг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зарар</a:t>
            </a:r>
            <a:r>
              <a:rPr lang="ru-RU" dirty="0" smtClean="0">
                <a:latin typeface="Times New Roman" pitchFamily="18" charset="0"/>
                <a:cs typeface="Times New Roman" pitchFamily="18" charset="0"/>
              </a:rPr>
              <a:t> к</a:t>
            </a:r>
            <a:r>
              <a:rPr lang="uz-Cyrl-UZ" dirty="0" smtClean="0">
                <a:latin typeface="Times New Roman" pitchFamily="18" charset="0"/>
                <a:cs typeface="Times New Roman" pitchFamily="18" charset="0"/>
              </a:rPr>
              <a:t>ў</a:t>
            </a:r>
            <a:r>
              <a:rPr lang="ru-RU" dirty="0" err="1" smtClean="0">
                <a:latin typeface="Times New Roman" pitchFamily="18" charset="0"/>
                <a:cs typeface="Times New Roman" pitchFamily="18" charset="0"/>
              </a:rPr>
              <a:t>риш</a:t>
            </a:r>
            <a:r>
              <a:rPr lang="ru-RU" dirty="0" smtClean="0">
                <a:latin typeface="Times New Roman" pitchFamily="18" charset="0"/>
                <a:cs typeface="Times New Roman" pitchFamily="18" charset="0"/>
              </a:rPr>
              <a:t> риски</a:t>
            </a:r>
          </a:p>
          <a:p>
            <a:pPr algn="just">
              <a:buNone/>
            </a:pPr>
            <a:endParaRPr lang="ru-RU"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28596" y="2714620"/>
            <a:ext cx="8229600" cy="2000264"/>
          </a:xfrm>
        </p:spPr>
        <p:txBody>
          <a:bodyPr>
            <a:normAutofit/>
          </a:bodyPr>
          <a:lstStyle/>
          <a:p>
            <a:pPr algn="ctr">
              <a:buNone/>
            </a:pPr>
            <a:r>
              <a:rPr lang="uz-Cyrl-UZ" sz="4000" dirty="0" smtClean="0">
                <a:latin typeface="Times New Roman" pitchFamily="18" charset="0"/>
                <a:cs typeface="Times New Roman" pitchFamily="18" charset="0"/>
              </a:rPr>
              <a:t>ЭЪТИБОРИНГИЗ  УЧУН</a:t>
            </a:r>
          </a:p>
          <a:p>
            <a:pPr algn="ctr">
              <a:buNone/>
            </a:pPr>
            <a:r>
              <a:rPr lang="uz-Cyrl-UZ" sz="4000" dirty="0" smtClean="0">
                <a:latin typeface="Times New Roman" pitchFamily="18" charset="0"/>
                <a:cs typeface="Times New Roman" pitchFamily="18" charset="0"/>
              </a:rPr>
              <a:t> РАҲМАТ!</a:t>
            </a:r>
            <a:endParaRPr lang="ru-RU" sz="4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37</TotalTime>
  <Words>777</Words>
  <Application>Microsoft Office PowerPoint</Application>
  <PresentationFormat>Экран (4:3)</PresentationFormat>
  <Paragraphs>97</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Открытая</vt:lpstr>
      <vt:lpstr>11-МАВЗУ. ҚИШЛОҚ ХЎЖАЛИГИДА ИНВЕСТИЦИЯДАН ФОЙДАЛАНИШНИ БАҲОЛАШ.</vt:lpstr>
      <vt:lpstr>Бизнес-режани амалга ошириш учун инвестициялар самарадорлигини бахолаш курсаткичлари ва уларни хисоблаш услубияти</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2.Инвеститцияни бахолаш усуллари   </vt:lpstr>
      <vt:lpstr>Слайд 14</vt:lpstr>
      <vt:lpstr>Слайд 15</vt:lpstr>
      <vt:lpstr>3.Инвестиция лойиҳалари самарадорлигини баҳолаш усуллари. Молиявий баҳолаш. Иқтисодий баҳолаш. </vt:lpstr>
      <vt:lpstr>Слайд 17</vt:lpstr>
      <vt:lpstr>4.Молиявий инвеститциялар тахлили </vt:lpstr>
      <vt:lpstr>Слайд 19</vt:lpstr>
      <vt:lpstr>Слайд 20</vt:lpstr>
      <vt:lpstr>Слайд 21</vt:lpstr>
      <vt:lpstr>Слайд 22</vt:lpstr>
      <vt:lpstr>Слайд 23</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11-МАВЗУ. ҚИШЛОҚ ХЎЖАЛИГИДА ИНВЕСТИЦИЯДАН ФОЙДАЛАНИШНИ БАҲОЛАШ.</dc:title>
  <dc:creator>User</dc:creator>
  <cp:lastModifiedBy>User</cp:lastModifiedBy>
  <cp:revision>2</cp:revision>
  <dcterms:created xsi:type="dcterms:W3CDTF">2021-05-27T02:10:46Z</dcterms:created>
  <dcterms:modified xsi:type="dcterms:W3CDTF">2021-05-27T05:32:54Z</dcterms:modified>
</cp:coreProperties>
</file>