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72" r:id="rId8"/>
    <p:sldId id="273" r:id="rId9"/>
    <p:sldId id="265" r:id="rId10"/>
    <p:sldId id="266" r:id="rId11"/>
    <p:sldId id="267" r:id="rId12"/>
    <p:sldId id="268" r:id="rId13"/>
    <p:sldId id="264" r:id="rId14"/>
    <p:sldId id="274" r:id="rId15"/>
    <p:sldId id="275" r:id="rId16"/>
    <p:sldId id="276"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7" d="100"/>
          <a:sy n="67" d="100"/>
        </p:scale>
        <p:origin x="-840" y="-108"/>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ul slayd">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uz-Latn-UZ"/>
              <a:t>Sarlavha namunasini tahrirlash uchun bosing</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z-Latn-UZ"/>
              <a:t>Taglavha namunasini tahrirlash uchun bosing</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uz-Latn-UZ"/>
              <a:t>Sarlavha namunasini tahrirlash uchun bosing</a:t>
            </a:r>
            <a:endParaRPr lang="en-US" dirty="0"/>
          </a:p>
        </p:txBody>
      </p:sp>
      <p:sp>
        <p:nvSpPr>
          <p:cNvPr id="3" name="Content Placeholder 2"/>
          <p:cNvSpPr>
            <a:spLocks noGrp="1"/>
          </p:cNvSpPr>
          <p:nvPr>
            <p:ph idx="1"/>
          </p:nvPr>
        </p:nvSpPr>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z-Latn-UZ"/>
              <a:t>Sarlavha namunasini tahrirlash uchun bosing</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uslublarini tahrirlash uchun bosing</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uslublarini tahrirlash uchun bosing</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uz-Latn-UZ"/>
              <a:t>Sarlavha namunasini tahrirlash uchun bosing</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uz-Latn-UZ"/>
              <a:t>Sarlavha namunasini tahrirlash uchun bosing</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uz-Latn-UZ"/>
              <a:t>Matn uslublarini tahrirlash uchun bosing</a:t>
            </a:r>
          </a:p>
        </p:txBody>
      </p:sp>
      <p:sp>
        <p:nvSpPr>
          <p:cNvPr id="5" name="Date Placeholder 4"/>
          <p:cNvSpPr>
            <a:spLocks noGrp="1"/>
          </p:cNvSpPr>
          <p:nvPr>
            <p:ph type="dt" sz="half" idx="10"/>
          </p:nvPr>
        </p:nvSpPr>
        <p:spPr/>
        <p:txBody>
          <a:bodyPr/>
          <a:lstStyle/>
          <a:p>
            <a:fld id="{42A54C80-263E-416B-A8E0-580EDEADCBDC}"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uz-Latn-UZ"/>
              <a:t>Sarlavha namunasini tahrirlash uchun bosing</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z-Latn-UZ"/>
              <a:t>Rasm joylash uchun belgi ustiga bosing</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z-Latn-UZ"/>
              <a:t>Matn uslublarini tahrirlash uchun bosing</a:t>
            </a:r>
          </a:p>
        </p:txBody>
      </p:sp>
      <p:sp>
        <p:nvSpPr>
          <p:cNvPr id="5" name="Date Placeholder 4"/>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arlavha va tagxa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agxatli iqtibos">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shrifnom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shrifnomadan iqtibos">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o'g'ri yoki yolg'on">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Vertical Text Placeholder 2"/>
          <p:cNvSpPr>
            <a:spLocks noGrp="1"/>
          </p:cNvSpPr>
          <p:nvPr>
            <p:ph type="body" orient="vert" idx="1"/>
          </p:nvPr>
        </p:nvSpPr>
        <p:spPr/>
        <p:txBody>
          <a:bodyPr vert="eaVert"/>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uz-Latn-UZ"/>
              <a:t>Sarlavha namunasini tahrirlash uchun bosing</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uz-Latn-UZ"/>
              <a:t>Sarlavha namunasini tahrirlash uchun bosing</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5/27/2021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arlavha 1">
            <a:extLst>
              <a:ext uri="{FF2B5EF4-FFF2-40B4-BE49-F238E27FC236}">
                <a16:creationId xmlns:a16="http://schemas.microsoft.com/office/drawing/2014/main" xmlns="" id="{AE64D529-DBEC-E848-9674-DE2F05058D68}"/>
              </a:ext>
            </a:extLst>
          </p:cNvPr>
          <p:cNvSpPr txBox="1">
            <a:spLocks noGrp="1"/>
          </p:cNvSpPr>
          <p:nvPr>
            <p:ph type="ctrTitle"/>
          </p:nvPr>
        </p:nvSpPr>
        <p:spPr>
          <a:xfrm>
            <a:off x="1507067" y="197215"/>
            <a:ext cx="7453564" cy="5780614"/>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914400" indent="-914400" algn="l">
              <a:buFont typeface="Arial" panose="020B0604020202020204" pitchFamily="34" charset="0"/>
              <a:buChar char="•"/>
            </a:pPr>
            <a:r>
              <a:rPr lang="uz-Latn-UZ" sz="4800" b="1" i="1" dirty="0">
                <a:solidFill>
                  <a:schemeClr val="tx1"/>
                </a:solidFill>
                <a:latin typeface="Times New Roman" pitchFamily="18" charset="0"/>
                <a:cs typeface="Times New Roman" pitchFamily="18" charset="0"/>
              </a:rPr>
              <a:t>  </a:t>
            </a:r>
            <a:br>
              <a:rPr lang="uz-Latn-UZ" sz="4800" b="1" i="1" dirty="0">
                <a:solidFill>
                  <a:schemeClr val="tx1"/>
                </a:solidFill>
                <a:latin typeface="Times New Roman" pitchFamily="18" charset="0"/>
                <a:cs typeface="Times New Roman" pitchFamily="18" charset="0"/>
              </a:rPr>
            </a:br>
            <a:r>
              <a:rPr lang="uz-Latn-UZ" sz="4800" b="1" i="1" dirty="0">
                <a:solidFill>
                  <a:schemeClr val="tx1"/>
                </a:solidFill>
                <a:latin typeface="Times New Roman" pitchFamily="18" charset="0"/>
                <a:cs typeface="Times New Roman" pitchFamily="18" charset="0"/>
              </a:rPr>
              <a:t/>
            </a:r>
            <a:br>
              <a:rPr lang="uz-Latn-UZ" sz="4800" b="1" i="1" dirty="0">
                <a:solidFill>
                  <a:schemeClr val="tx1"/>
                </a:solidFill>
                <a:latin typeface="Times New Roman" pitchFamily="18" charset="0"/>
                <a:cs typeface="Times New Roman" pitchFamily="18" charset="0"/>
              </a:rPr>
            </a:br>
            <a:r>
              <a:rPr lang="uz-Latn-UZ" sz="4800" b="1" i="1" dirty="0">
                <a:solidFill>
                  <a:schemeClr val="tx1"/>
                </a:solidFill>
                <a:latin typeface="Times New Roman" pitchFamily="18" charset="0"/>
                <a:cs typeface="Times New Roman" pitchFamily="18" charset="0"/>
              </a:rPr>
              <a:t/>
            </a:r>
            <a:br>
              <a:rPr lang="uz-Latn-UZ" sz="4800" b="1" i="1" dirty="0">
                <a:solidFill>
                  <a:schemeClr val="tx1"/>
                </a:solidFill>
                <a:latin typeface="Times New Roman" pitchFamily="18" charset="0"/>
                <a:cs typeface="Times New Roman" pitchFamily="18" charset="0"/>
              </a:rPr>
            </a:br>
            <a:r>
              <a:rPr lang="uz-Latn-UZ" sz="4800" b="1" i="1" dirty="0">
                <a:solidFill>
                  <a:schemeClr val="tx1"/>
                </a:solidFill>
                <a:latin typeface="Times New Roman" pitchFamily="18" charset="0"/>
                <a:cs typeface="Times New Roman" pitchFamily="18" charset="0"/>
              </a:rPr>
              <a:t/>
            </a:r>
            <a:br>
              <a:rPr lang="uz-Latn-UZ" sz="4800" b="1" i="1" dirty="0">
                <a:solidFill>
                  <a:schemeClr val="tx1"/>
                </a:solidFill>
                <a:latin typeface="Times New Roman" pitchFamily="18" charset="0"/>
                <a:cs typeface="Times New Roman" pitchFamily="18" charset="0"/>
              </a:rPr>
            </a:br>
            <a:r>
              <a:rPr lang="az-Cyrl-AZ" sz="4800" b="1" i="1" dirty="0">
                <a:solidFill>
                  <a:schemeClr val="tx1"/>
                </a:solidFill>
                <a:latin typeface="Times New Roman" pitchFamily="18" charset="0"/>
                <a:cs typeface="Times New Roman" pitchFamily="18" charset="0"/>
              </a:rPr>
              <a:t>12-МАВЗУ. ҚИШЛОҚ ХЎЖАЛИГИГА ХИЗМАТ КЎРСАТИШ КОРХОНАЛАРИ ФАОЛИЯТИНИ БАҲОЛАШ.</a:t>
            </a:r>
            <a:endParaRPr lang="uz-Latn-UZ" sz="4800" b="1" i="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027665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772EC836-D0D7-5941-A3C2-0B608279735D}"/>
              </a:ext>
            </a:extLst>
          </p:cNvPr>
          <p:cNvSpPr>
            <a:spLocks noGrp="1"/>
          </p:cNvSpPr>
          <p:nvPr>
            <p:ph type="title"/>
          </p:nvPr>
        </p:nvSpPr>
        <p:spPr/>
        <p:txBody>
          <a:bodyPr/>
          <a:lstStyle/>
          <a:p>
            <a:pPr algn="ctr"/>
            <a:r>
              <a:rPr lang="uz-Cyrl-UZ" dirty="0" smtClean="0">
                <a:solidFill>
                  <a:schemeClr val="tx1"/>
                </a:solidFill>
                <a:latin typeface="Times New Roman" pitchFamily="18" charset="0"/>
                <a:cs typeface="Times New Roman" pitchFamily="18" charset="0"/>
              </a:rPr>
              <a:t>РЕЖА</a:t>
            </a:r>
            <a:r>
              <a:rPr lang="uz-Latn-UZ" dirty="0" smtClean="0">
                <a:solidFill>
                  <a:schemeClr val="tx1"/>
                </a:solidFill>
                <a:latin typeface="Times New Roman" pitchFamily="18" charset="0"/>
                <a:cs typeface="Times New Roman" pitchFamily="18" charset="0"/>
              </a:rPr>
              <a:t>:</a:t>
            </a:r>
            <a:endParaRPr lang="uz-Latn-UZ" dirty="0">
              <a:solidFill>
                <a:schemeClr val="tx1"/>
              </a:solidFill>
              <a:latin typeface="Times New Roman" pitchFamily="18" charset="0"/>
              <a:cs typeface="Times New Roman" pitchFamily="18" charset="0"/>
            </a:endParaRPr>
          </a:p>
        </p:txBody>
      </p:sp>
      <p:sp>
        <p:nvSpPr>
          <p:cNvPr id="3" name="Tarkibi 2">
            <a:extLst>
              <a:ext uri="{FF2B5EF4-FFF2-40B4-BE49-F238E27FC236}">
                <a16:creationId xmlns:a16="http://schemas.microsoft.com/office/drawing/2014/main" xmlns="" id="{B850414B-B831-C245-9D61-0D4AF5255EEA}"/>
              </a:ext>
            </a:extLst>
          </p:cNvPr>
          <p:cNvSpPr>
            <a:spLocks noGrp="1"/>
          </p:cNvSpPr>
          <p:nvPr>
            <p:ph idx="1"/>
          </p:nvPr>
        </p:nvSpPr>
        <p:spPr>
          <a:xfrm>
            <a:off x="1202992" y="1488613"/>
            <a:ext cx="8596668" cy="3880773"/>
          </a:xfrm>
        </p:spPr>
        <p:txBody>
          <a:bodyPr>
            <a:normAutofit/>
          </a:bodyPr>
          <a:lstStyle/>
          <a:p>
            <a:r>
              <a:rPr lang="az-Cyrl-AZ" sz="3200" dirty="0">
                <a:latin typeface="Times New Roman" pitchFamily="18" charset="0"/>
                <a:cs typeface="Times New Roman" pitchFamily="18" charset="0"/>
              </a:rPr>
              <a:t>1.Хизмат кўрсатиш корхоналари фаолиятини баҳолашнинг аҳамияти ва вазифалари. </a:t>
            </a:r>
            <a:endParaRPr lang="uz-Latn-UZ" sz="3200" dirty="0">
              <a:latin typeface="Times New Roman" pitchFamily="18" charset="0"/>
              <a:cs typeface="Times New Roman" pitchFamily="18" charset="0"/>
            </a:endParaRPr>
          </a:p>
          <a:p>
            <a:r>
              <a:rPr lang="az-Cyrl-AZ" sz="3200" dirty="0">
                <a:latin typeface="Times New Roman" pitchFamily="18" charset="0"/>
                <a:cs typeface="Times New Roman" pitchFamily="18" charset="0"/>
              </a:rPr>
              <a:t>2.Техника ва қишлоқ хўжалик машиналаридан фойдаланишни баҳолаш. </a:t>
            </a:r>
            <a:endParaRPr lang="uz-Latn-UZ" sz="3200" dirty="0">
              <a:latin typeface="Times New Roman" pitchFamily="18" charset="0"/>
              <a:cs typeface="Times New Roman" pitchFamily="18" charset="0"/>
            </a:endParaRPr>
          </a:p>
          <a:p>
            <a:r>
              <a:rPr lang="az-Cyrl-AZ" sz="3200" dirty="0">
                <a:latin typeface="Times New Roman" pitchFamily="18" charset="0"/>
                <a:cs typeface="Times New Roman" pitchFamily="18" charset="0"/>
              </a:rPr>
              <a:t>3.Қишлоқ хўжалик корхоналарига техник хизмат кўрсатиш  фаолиятини иқтисодий баҳолаш.</a:t>
            </a:r>
            <a:endParaRPr lang="uz-Latn-UZ" sz="3200" dirty="0">
              <a:latin typeface="Times New Roman" pitchFamily="18" charset="0"/>
              <a:cs typeface="Times New Roman" pitchFamily="18" charset="0"/>
            </a:endParaRPr>
          </a:p>
        </p:txBody>
      </p:sp>
    </p:spTree>
    <p:extLst>
      <p:ext uri="{BB962C8B-B14F-4D97-AF65-F5344CB8AC3E}">
        <p14:creationId xmlns:p14="http://schemas.microsoft.com/office/powerpoint/2010/main" xmlns="" val="2696350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E38BCE5B-CC28-8242-94E0-B06AA49736B3}"/>
              </a:ext>
            </a:extLst>
          </p:cNvPr>
          <p:cNvSpPr>
            <a:spLocks noGrp="1"/>
          </p:cNvSpPr>
          <p:nvPr>
            <p:ph type="title"/>
          </p:nvPr>
        </p:nvSpPr>
        <p:spPr>
          <a:xfrm>
            <a:off x="677334" y="609600"/>
            <a:ext cx="8596668" cy="1320800"/>
          </a:xfrm>
        </p:spPr>
        <p:txBody>
          <a:bodyPr>
            <a:normAutofit fontScale="90000"/>
          </a:bodyPr>
          <a:lstStyle/>
          <a:p>
            <a:pPr algn="ctr"/>
            <a:r>
              <a:rPr lang="az-Cyrl-AZ" dirty="0">
                <a:latin typeface="Times New Roman" pitchFamily="18" charset="0"/>
                <a:cs typeface="Times New Roman" pitchFamily="18" charset="0"/>
              </a:rPr>
              <a:t>1.</a:t>
            </a:r>
            <a:r>
              <a:rPr lang="az-Cyrl-AZ" b="1" dirty="0">
                <a:solidFill>
                  <a:schemeClr val="tx1"/>
                </a:solidFill>
                <a:latin typeface="Times New Roman" pitchFamily="18" charset="0"/>
                <a:cs typeface="Times New Roman" pitchFamily="18" charset="0"/>
              </a:rPr>
              <a:t>Хизмат кўрсатиш корхоналари фаолиятини баҳолашнинг аҳамияти ва вазифалари.</a:t>
            </a:r>
            <a:endParaRPr lang="uz-Latn-UZ" b="1" dirty="0">
              <a:solidFill>
                <a:schemeClr val="tx1"/>
              </a:solidFill>
              <a:latin typeface="Times New Roman" pitchFamily="18" charset="0"/>
              <a:cs typeface="Times New Roman" pitchFamily="18" charset="0"/>
            </a:endParaRPr>
          </a:p>
        </p:txBody>
      </p:sp>
      <p:sp>
        <p:nvSpPr>
          <p:cNvPr id="3" name="Tarkibi 2">
            <a:extLst>
              <a:ext uri="{FF2B5EF4-FFF2-40B4-BE49-F238E27FC236}">
                <a16:creationId xmlns:a16="http://schemas.microsoft.com/office/drawing/2014/main" xmlns="" id="{42BD35BF-0AF5-A54A-A327-62A0240B1305}"/>
              </a:ext>
            </a:extLst>
          </p:cNvPr>
          <p:cNvSpPr>
            <a:spLocks noGrp="1"/>
          </p:cNvSpPr>
          <p:nvPr>
            <p:ph idx="1"/>
          </p:nvPr>
        </p:nvSpPr>
        <p:spPr>
          <a:xfrm>
            <a:off x="677334" y="2160589"/>
            <a:ext cx="9204880" cy="4554559"/>
          </a:xfrm>
        </p:spPr>
        <p:txBody>
          <a:bodyPr>
            <a:noAutofit/>
          </a:bodyPr>
          <a:lstStyle/>
          <a:p>
            <a:pPr algn="just"/>
            <a:r>
              <a:rPr lang="az-Cyrl-AZ" sz="2400" dirty="0">
                <a:solidFill>
                  <a:schemeClr val="tx1"/>
                </a:solidFill>
                <a:latin typeface="Times New Roman" pitchFamily="18" charset="0"/>
                <a:cs typeface="Times New Roman" pitchFamily="18" charset="0"/>
              </a:rPr>
              <a:t>Ишлаб чиқариш инфратузилмаси ишлаб чиқариш маблағлари ҳамда уларнинг узоқ муддат ишлашини таъминлайдиган тармоқларни ўз ичига олади. Ишлаб чиқариш инфратузилмаси таркибига бевосита қишлоқ хўжалигига хизмат қилувчи тармоқлар киради: ишлаб чиқаришга йўналтирилган транспорт, таъмирлаш устахоналари, омбор хўжаликлари, коммуникация тизими ва телеграф, алоқа, электроэнергия узатиш линиялари, техник хизмат станциялари, илмий – ишлаб чиқариш лабораториялари, ҳисоб марказлари. Бундай хизматларга ўсимлик муҳофазаси, агротехника, ветеринария, техник таъмир, юридик ва бошқа хизматлар киради.</a:t>
            </a:r>
            <a:endParaRPr lang="uz-Latn-UZ"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634664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BFDF0AE2-B875-624A-8C48-06601AC0E7CD}"/>
              </a:ext>
            </a:extLst>
          </p:cNvPr>
          <p:cNvSpPr>
            <a:spLocks noGrp="1"/>
          </p:cNvSpPr>
          <p:nvPr>
            <p:ph type="title"/>
          </p:nvPr>
        </p:nvSpPr>
        <p:spPr>
          <a:xfrm>
            <a:off x="677334" y="609600"/>
            <a:ext cx="8596668" cy="1320800"/>
          </a:xfrm>
        </p:spPr>
        <p:txBody>
          <a:bodyPr>
            <a:normAutofit fontScale="90000"/>
          </a:bodyPr>
          <a:lstStyle/>
          <a:p>
            <a:r>
              <a:rPr lang="az-Cyrl-AZ">
                <a:solidFill>
                  <a:schemeClr val="tx1"/>
                </a:solidFill>
              </a:rPr>
              <a:t>Ишлаб чиқариш инфратузилмасининг шаклланишига кўпгина омиллар таъсир этади</a:t>
            </a:r>
            <a:endParaRPr lang="uz-Latn-UZ">
              <a:solidFill>
                <a:schemeClr val="tx1"/>
              </a:solidFill>
            </a:endParaRPr>
          </a:p>
        </p:txBody>
      </p:sp>
      <p:sp>
        <p:nvSpPr>
          <p:cNvPr id="3" name="Tarkibi 2">
            <a:extLst>
              <a:ext uri="{FF2B5EF4-FFF2-40B4-BE49-F238E27FC236}">
                <a16:creationId xmlns:a16="http://schemas.microsoft.com/office/drawing/2014/main" xmlns="" id="{A58AB5F3-613F-974D-ABA8-29CD7B6B747C}"/>
              </a:ext>
            </a:extLst>
          </p:cNvPr>
          <p:cNvSpPr>
            <a:spLocks noGrp="1"/>
          </p:cNvSpPr>
          <p:nvPr>
            <p:ph idx="1"/>
          </p:nvPr>
        </p:nvSpPr>
        <p:spPr>
          <a:xfrm>
            <a:off x="677334" y="2160590"/>
            <a:ext cx="8596668" cy="4379570"/>
          </a:xfrm>
        </p:spPr>
        <p:txBody>
          <a:bodyPr>
            <a:noAutofit/>
          </a:bodyPr>
          <a:lstStyle/>
          <a:p>
            <a:r>
              <a:rPr lang="az-Cyrl-AZ" sz="2000">
                <a:solidFill>
                  <a:schemeClr val="tx1"/>
                </a:solidFill>
              </a:rPr>
              <a:t>тупроқ-иқлим шароити, </a:t>
            </a:r>
            <a:endParaRPr lang="uz-Latn-UZ" sz="2000">
              <a:solidFill>
                <a:schemeClr val="tx1"/>
              </a:solidFill>
            </a:endParaRPr>
          </a:p>
          <a:p>
            <a:r>
              <a:rPr lang="az-Cyrl-AZ" sz="2000">
                <a:solidFill>
                  <a:schemeClr val="tx1"/>
                </a:solidFill>
              </a:rPr>
              <a:t>ҳудуд релъефи, </a:t>
            </a:r>
            <a:endParaRPr lang="uz-Latn-UZ" sz="2000">
              <a:solidFill>
                <a:schemeClr val="tx1"/>
              </a:solidFill>
            </a:endParaRPr>
          </a:p>
          <a:p>
            <a:r>
              <a:rPr lang="az-Cyrl-AZ" sz="2000">
                <a:solidFill>
                  <a:schemeClr val="tx1"/>
                </a:solidFill>
              </a:rPr>
              <a:t>сув билан таъминланиши, </a:t>
            </a:r>
            <a:endParaRPr lang="uz-Latn-UZ" sz="2000">
              <a:solidFill>
                <a:schemeClr val="tx1"/>
              </a:solidFill>
            </a:endParaRPr>
          </a:p>
          <a:p>
            <a:r>
              <a:rPr lang="az-Cyrl-AZ" sz="2000">
                <a:solidFill>
                  <a:schemeClr val="tx1"/>
                </a:solidFill>
              </a:rPr>
              <a:t>ер ҳудуди конфигурацияси, </a:t>
            </a:r>
            <a:endParaRPr lang="uz-Latn-UZ" sz="2000">
              <a:solidFill>
                <a:schemeClr val="tx1"/>
              </a:solidFill>
            </a:endParaRPr>
          </a:p>
          <a:p>
            <a:r>
              <a:rPr lang="az-Cyrl-AZ" sz="2000">
                <a:solidFill>
                  <a:schemeClr val="tx1"/>
                </a:solidFill>
              </a:rPr>
              <a:t>йўл ҳолати, </a:t>
            </a:r>
            <a:endParaRPr lang="uz-Latn-UZ" sz="2000">
              <a:solidFill>
                <a:schemeClr val="tx1"/>
              </a:solidFill>
            </a:endParaRPr>
          </a:p>
          <a:p>
            <a:r>
              <a:rPr lang="az-Cyrl-AZ" sz="2000">
                <a:solidFill>
                  <a:schemeClr val="tx1"/>
                </a:solidFill>
              </a:rPr>
              <a:t>корхонанинг жойлашиши,</a:t>
            </a:r>
            <a:endParaRPr lang="uz-Latn-UZ" sz="2000">
              <a:solidFill>
                <a:schemeClr val="tx1"/>
              </a:solidFill>
            </a:endParaRPr>
          </a:p>
          <a:p>
            <a:r>
              <a:rPr lang="az-Cyrl-AZ" sz="2000">
                <a:solidFill>
                  <a:schemeClr val="tx1"/>
                </a:solidFill>
              </a:rPr>
              <a:t> ишлаб чиқариш объектларининг жойлашиши,</a:t>
            </a:r>
            <a:endParaRPr lang="uz-Latn-UZ" sz="2000">
              <a:solidFill>
                <a:schemeClr val="tx1"/>
              </a:solidFill>
            </a:endParaRPr>
          </a:p>
          <a:p>
            <a:r>
              <a:rPr lang="az-Cyrl-AZ" sz="2000">
                <a:solidFill>
                  <a:schemeClr val="tx1"/>
                </a:solidFill>
              </a:rPr>
              <a:t> қўлланилаётган технологиялар, </a:t>
            </a:r>
            <a:endParaRPr lang="uz-Latn-UZ" sz="2000">
              <a:solidFill>
                <a:schemeClr val="tx1"/>
              </a:solidFill>
            </a:endParaRPr>
          </a:p>
          <a:p>
            <a:r>
              <a:rPr lang="az-Cyrl-AZ" sz="2000">
                <a:solidFill>
                  <a:schemeClr val="tx1"/>
                </a:solidFill>
              </a:rPr>
              <a:t>ишлаб чиқариш ихтисослашиши ва концентрациялашиш даражасига алоҳида эътибор берилади.</a:t>
            </a:r>
            <a:endParaRPr lang="uz-Latn-UZ" sz="2000">
              <a:solidFill>
                <a:schemeClr val="tx1"/>
              </a:solidFill>
            </a:endParaRPr>
          </a:p>
        </p:txBody>
      </p:sp>
    </p:spTree>
    <p:extLst>
      <p:ext uri="{BB962C8B-B14F-4D97-AF65-F5344CB8AC3E}">
        <p14:creationId xmlns:p14="http://schemas.microsoft.com/office/powerpoint/2010/main" xmlns="" val="1818981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D815B570-4B07-A149-A51A-A3C3FA81835A}"/>
              </a:ext>
            </a:extLst>
          </p:cNvPr>
          <p:cNvSpPr>
            <a:spLocks noGrp="1"/>
          </p:cNvSpPr>
          <p:nvPr>
            <p:ph type="title"/>
          </p:nvPr>
        </p:nvSpPr>
        <p:spPr>
          <a:xfrm>
            <a:off x="677334" y="609599"/>
            <a:ext cx="8596668" cy="1700849"/>
          </a:xfrm>
        </p:spPr>
        <p:txBody>
          <a:bodyPr>
            <a:normAutofit fontScale="90000"/>
          </a:bodyPr>
          <a:lstStyle/>
          <a:p>
            <a:r>
              <a:rPr lang="az-Cyrl-AZ">
                <a:solidFill>
                  <a:schemeClr val="tx1"/>
                </a:solidFill>
              </a:rPr>
              <a:t>Қишлоқ хўжалиги корхоналарида собиқ иттифоқ давридагига қараганда ҳозирги вақтда алоқанинг ўрни</a:t>
            </a:r>
            <a:endParaRPr lang="uz-Latn-UZ">
              <a:solidFill>
                <a:schemeClr val="tx1"/>
              </a:solidFill>
            </a:endParaRPr>
          </a:p>
        </p:txBody>
      </p:sp>
      <p:sp>
        <p:nvSpPr>
          <p:cNvPr id="3" name="Tarkibi 2">
            <a:extLst>
              <a:ext uri="{FF2B5EF4-FFF2-40B4-BE49-F238E27FC236}">
                <a16:creationId xmlns:a16="http://schemas.microsoft.com/office/drawing/2014/main" xmlns="" id="{0155A444-CD24-2042-8077-7061EE841ED3}"/>
              </a:ext>
            </a:extLst>
          </p:cNvPr>
          <p:cNvSpPr>
            <a:spLocks noGrp="1"/>
          </p:cNvSpPr>
          <p:nvPr>
            <p:ph idx="1"/>
          </p:nvPr>
        </p:nvSpPr>
        <p:spPr>
          <a:xfrm>
            <a:off x="677334" y="2197263"/>
            <a:ext cx="8596668" cy="4660737"/>
          </a:xfrm>
        </p:spPr>
        <p:txBody>
          <a:bodyPr>
            <a:noAutofit/>
          </a:bodyPr>
          <a:lstStyle/>
          <a:p>
            <a:r>
              <a:rPr lang="az-Cyrl-AZ" sz="2000">
                <a:solidFill>
                  <a:schemeClr val="tx1"/>
                </a:solidFill>
              </a:rPr>
              <a:t>ўзи етиштирган маҳсулотларнинг давлат буюртмасидан ташқари қисмини хоҳлаган ташкилот, фирмага ёки бозорда сотиши мумкин. Шу боис уларнинг бозор конъюнктурасини ўрганиши ёки баҳо тизими ўзгариб туришидан хабардор бўлишида, алоқа тизимининг энг замонавий ускуналаридан фойдаланишда хўжаликлар етиштирган маҳсулотларни сотиш билан боғлиқ бўлган жараёнларни имкон даражасида ҳал қилишга кўмаклашади.</a:t>
            </a:r>
            <a:endParaRPr lang="uz-Latn-UZ" sz="2000">
              <a:solidFill>
                <a:schemeClr val="tx1"/>
              </a:solidFill>
            </a:endParaRPr>
          </a:p>
          <a:p>
            <a:r>
              <a:rPr lang="az-Cyrl-AZ" sz="2000">
                <a:solidFill>
                  <a:schemeClr val="tx1"/>
                </a:solidFill>
              </a:rPr>
              <a:t>Алоқа тизимининг яна бир муҳим хусусияти шундаки, бунда хўжаликнинг ички тизимида бўлаётган барча жараёнлардан хабардорлик ҳамда уларнинг муаммоларини ҳал этиш имкони яратилади.</a:t>
            </a:r>
            <a:endParaRPr lang="uz-Latn-UZ" sz="2000">
              <a:solidFill>
                <a:schemeClr val="tx1"/>
              </a:solidFill>
            </a:endParaRPr>
          </a:p>
        </p:txBody>
      </p:sp>
    </p:spTree>
    <p:extLst>
      <p:ext uri="{BB962C8B-B14F-4D97-AF65-F5344CB8AC3E}">
        <p14:creationId xmlns:p14="http://schemas.microsoft.com/office/powerpoint/2010/main" xmlns="" val="1274540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30F15B84-F7DE-DC46-B76F-BCBCCD284FAA}"/>
              </a:ext>
            </a:extLst>
          </p:cNvPr>
          <p:cNvSpPr>
            <a:spLocks noGrp="1"/>
          </p:cNvSpPr>
          <p:nvPr>
            <p:ph type="title"/>
          </p:nvPr>
        </p:nvSpPr>
        <p:spPr>
          <a:xfrm>
            <a:off x="677334" y="609599"/>
            <a:ext cx="8596668" cy="2642143"/>
          </a:xfrm>
        </p:spPr>
        <p:txBody>
          <a:bodyPr>
            <a:normAutofit fontScale="90000"/>
          </a:bodyPr>
          <a:lstStyle/>
          <a:p>
            <a:r>
              <a:rPr lang="az-Cyrl-AZ">
                <a:solidFill>
                  <a:schemeClr val="tx1"/>
                </a:solidFill>
              </a:rPr>
              <a:t>Хўжаликларнинг сифатли маҳсулот етиштириши ва наслдор чорва моллари билан таъминланишида бозордаги ҳолатни ўрганиш ва бошқа жараёнларда илмий ва ахборот таъминоти ўзига хос </a:t>
            </a:r>
            <a:r>
              <a:rPr lang="uz-Latn-UZ">
                <a:solidFill>
                  <a:schemeClr val="tx1"/>
                </a:solidFill>
              </a:rPr>
              <a:t>ўрини</a:t>
            </a:r>
          </a:p>
        </p:txBody>
      </p:sp>
      <p:sp>
        <p:nvSpPr>
          <p:cNvPr id="3" name="Tarkibi 2">
            <a:extLst>
              <a:ext uri="{FF2B5EF4-FFF2-40B4-BE49-F238E27FC236}">
                <a16:creationId xmlns:a16="http://schemas.microsoft.com/office/drawing/2014/main" xmlns="" id="{14FDE198-C574-1D45-AF8E-D3491C093981}"/>
              </a:ext>
            </a:extLst>
          </p:cNvPr>
          <p:cNvSpPr>
            <a:spLocks noGrp="1"/>
          </p:cNvSpPr>
          <p:nvPr>
            <p:ph idx="1"/>
          </p:nvPr>
        </p:nvSpPr>
        <p:spPr>
          <a:xfrm>
            <a:off x="918870" y="3251742"/>
            <a:ext cx="8596668" cy="2642143"/>
          </a:xfrm>
        </p:spPr>
        <p:txBody>
          <a:bodyPr>
            <a:normAutofit/>
          </a:bodyPr>
          <a:lstStyle/>
          <a:p>
            <a:r>
              <a:rPr lang="az-Cyrl-AZ" sz="2400">
                <a:solidFill>
                  <a:schemeClr val="tx1"/>
                </a:solidFill>
              </a:rPr>
              <a:t>Бу таъминот орқали янгиликлар қанча тез тарқатилса, қишлоқ хўжалиги ишлаб чиқарувчилари бу янгиликларни шунча тез ўзлаштириши ва жорий этишлари, </a:t>
            </a:r>
            <a:endParaRPr lang="uz-Latn-UZ" sz="2400">
              <a:solidFill>
                <a:schemeClr val="tx1"/>
              </a:solidFill>
            </a:endParaRPr>
          </a:p>
          <a:p>
            <a:r>
              <a:rPr lang="az-Cyrl-AZ" sz="2400">
                <a:solidFill>
                  <a:schemeClr val="tx1"/>
                </a:solidFill>
              </a:rPr>
              <a:t>иккинчидан, улардан фойдаланиб, ишлаб чиқариш самарадорлигини оширишлари мумкин.</a:t>
            </a:r>
            <a:endParaRPr lang="uz-Latn-UZ" sz="2400">
              <a:solidFill>
                <a:schemeClr val="tx1"/>
              </a:solidFill>
            </a:endParaRPr>
          </a:p>
        </p:txBody>
      </p:sp>
    </p:spTree>
    <p:extLst>
      <p:ext uri="{BB962C8B-B14F-4D97-AF65-F5344CB8AC3E}">
        <p14:creationId xmlns:p14="http://schemas.microsoft.com/office/powerpoint/2010/main" xmlns="" val="2843707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BC71F65C-8B7D-C64B-B6DD-F77A19E41382}"/>
              </a:ext>
            </a:extLst>
          </p:cNvPr>
          <p:cNvSpPr>
            <a:spLocks noGrp="1"/>
          </p:cNvSpPr>
          <p:nvPr>
            <p:ph type="title"/>
          </p:nvPr>
        </p:nvSpPr>
        <p:spPr>
          <a:xfrm>
            <a:off x="677334" y="609600"/>
            <a:ext cx="8596668" cy="1320800"/>
          </a:xfrm>
        </p:spPr>
        <p:txBody>
          <a:bodyPr/>
          <a:lstStyle/>
          <a:p>
            <a:r>
              <a:rPr lang="az-Cyrl-AZ">
                <a:solidFill>
                  <a:schemeClr val="tx1"/>
                </a:solidFill>
              </a:rPr>
              <a:t>Асосий йирик хизмат кўрсатувчи тармоқлардан бири йўл хўжалигидир.</a:t>
            </a:r>
            <a:endParaRPr lang="uz-Latn-UZ">
              <a:solidFill>
                <a:schemeClr val="tx1"/>
              </a:solidFill>
            </a:endParaRPr>
          </a:p>
        </p:txBody>
      </p:sp>
      <p:sp>
        <p:nvSpPr>
          <p:cNvPr id="3" name="Tarkibi 2">
            <a:extLst>
              <a:ext uri="{FF2B5EF4-FFF2-40B4-BE49-F238E27FC236}">
                <a16:creationId xmlns:a16="http://schemas.microsoft.com/office/drawing/2014/main" xmlns="" id="{2584B87E-32C9-3B4F-8FCF-282D86B6201E}"/>
              </a:ext>
            </a:extLst>
          </p:cNvPr>
          <p:cNvSpPr>
            <a:spLocks noGrp="1"/>
          </p:cNvSpPr>
          <p:nvPr>
            <p:ph idx="1"/>
          </p:nvPr>
        </p:nvSpPr>
        <p:spPr>
          <a:xfrm>
            <a:off x="677334" y="2160589"/>
            <a:ext cx="8596668" cy="3880773"/>
          </a:xfrm>
        </p:spPr>
        <p:txBody>
          <a:bodyPr>
            <a:noAutofit/>
          </a:bodyPr>
          <a:lstStyle/>
          <a:p>
            <a:r>
              <a:rPr lang="az-Cyrl-AZ" sz="2000">
                <a:solidFill>
                  <a:schemeClr val="tx1"/>
                </a:solidFill>
              </a:rPr>
              <a:t>Қишлоқ хўжалигида энг кўп тарқалган ва асосий тармоқ автомобиль йўллари ҳисобланади. Тармоқлараро характерга эга бўлган йўллар қишлоқ хўжалигида ишлаб чиқарилган маҳсулотларни истеъмолчиларгача етказиш каби кенг кўламли ва салмоқли вазифаларни бажаришади, ички тармоқ характеридаги йўллар эса хўжалик ичидаги барча ички муаммоларни ҳал этишда ўзига хос ўрин тутади. Хўжалик ичидаги йўллар маҳсулот ишлаб чиқариш билан боғлиқ бўлган барча фаолиятларга хизмат қилади. Қишлоқ хўжалигида йўлларнинг жойлашиши, асосий объектларга қулай туриши, асфальтланганлик даражаси ва текислилиги ишлаб чиқариш самарадорлигини оширишда ўз таъсирини кўрсатади</a:t>
            </a:r>
            <a:endParaRPr lang="uz-Latn-UZ" sz="2000">
              <a:solidFill>
                <a:schemeClr val="tx1"/>
              </a:solidFill>
            </a:endParaRPr>
          </a:p>
        </p:txBody>
      </p:sp>
    </p:spTree>
    <p:extLst>
      <p:ext uri="{BB962C8B-B14F-4D97-AF65-F5344CB8AC3E}">
        <p14:creationId xmlns:p14="http://schemas.microsoft.com/office/powerpoint/2010/main" xmlns="" val="2885782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785DAC65-2E09-B940-8A0C-4A9891253F65}"/>
              </a:ext>
            </a:extLst>
          </p:cNvPr>
          <p:cNvSpPr>
            <a:spLocks noGrp="1"/>
          </p:cNvSpPr>
          <p:nvPr>
            <p:ph type="title"/>
          </p:nvPr>
        </p:nvSpPr>
        <p:spPr>
          <a:xfrm>
            <a:off x="677334" y="609600"/>
            <a:ext cx="8596668" cy="2819400"/>
          </a:xfrm>
        </p:spPr>
        <p:txBody>
          <a:bodyPr>
            <a:normAutofit fontScale="90000"/>
          </a:bodyPr>
          <a:lstStyle/>
          <a:p>
            <a:r>
              <a:rPr lang="az-Cyrl-AZ">
                <a:solidFill>
                  <a:schemeClr val="tx1"/>
                </a:solidFill>
              </a:rPr>
              <a:t>Етиштириладиган қишлоқ хўжалиги маҳсулотларини истеъмолчиларгача бўлган узлуксизлигини таъминлашга ишлаб чиқариш инфратузилмасининг иккинчи йирик тармоғи </a:t>
            </a:r>
            <a:r>
              <a:rPr lang="az-Cyrl-AZ">
                <a:solidFill>
                  <a:schemeClr val="accent5"/>
                </a:solidFill>
              </a:rPr>
              <a:t>хизмат</a:t>
            </a:r>
            <a:r>
              <a:rPr lang="az-Cyrl-AZ">
                <a:solidFill>
                  <a:schemeClr val="tx1"/>
                </a:solidFill>
              </a:rPr>
              <a:t> қилади.</a:t>
            </a:r>
            <a:endParaRPr lang="uz-Latn-UZ">
              <a:solidFill>
                <a:schemeClr val="tx1"/>
              </a:solidFill>
            </a:endParaRPr>
          </a:p>
        </p:txBody>
      </p:sp>
      <p:sp>
        <p:nvSpPr>
          <p:cNvPr id="3" name="Tarkibi 2">
            <a:extLst>
              <a:ext uri="{FF2B5EF4-FFF2-40B4-BE49-F238E27FC236}">
                <a16:creationId xmlns:a16="http://schemas.microsoft.com/office/drawing/2014/main" xmlns="" id="{68DCF9B1-05E3-ED49-AA04-431AF9B2ED3F}"/>
              </a:ext>
            </a:extLst>
          </p:cNvPr>
          <p:cNvSpPr>
            <a:spLocks noGrp="1"/>
          </p:cNvSpPr>
          <p:nvPr>
            <p:ph idx="1"/>
          </p:nvPr>
        </p:nvSpPr>
        <p:spPr>
          <a:xfrm>
            <a:off x="677334" y="3698721"/>
            <a:ext cx="8596668" cy="2819400"/>
          </a:xfrm>
        </p:spPr>
        <p:txBody>
          <a:bodyPr>
            <a:normAutofit/>
          </a:bodyPr>
          <a:lstStyle/>
          <a:p>
            <a:r>
              <a:rPr lang="az-Cyrl-AZ" sz="2800">
                <a:solidFill>
                  <a:schemeClr val="tx1"/>
                </a:solidFill>
              </a:rPr>
              <a:t>саралаш, </a:t>
            </a:r>
            <a:endParaRPr lang="uz-Latn-UZ" sz="2800">
              <a:solidFill>
                <a:schemeClr val="tx1"/>
              </a:solidFill>
            </a:endParaRPr>
          </a:p>
          <a:p>
            <a:r>
              <a:rPr lang="az-Cyrl-AZ" sz="2800">
                <a:solidFill>
                  <a:schemeClr val="tx1"/>
                </a:solidFill>
              </a:rPr>
              <a:t>тайёрлаш,</a:t>
            </a:r>
            <a:endParaRPr lang="uz-Latn-UZ" sz="2800">
              <a:solidFill>
                <a:schemeClr val="tx1"/>
              </a:solidFill>
            </a:endParaRPr>
          </a:p>
          <a:p>
            <a:r>
              <a:rPr lang="az-Cyrl-AZ" sz="2800">
                <a:solidFill>
                  <a:schemeClr val="tx1"/>
                </a:solidFill>
              </a:rPr>
              <a:t> сақлаш ва сотиш билан боғлиқ бўлган жараёнлар</a:t>
            </a:r>
            <a:endParaRPr lang="uz-Latn-UZ" sz="2800">
              <a:solidFill>
                <a:schemeClr val="tx1"/>
              </a:solidFill>
            </a:endParaRPr>
          </a:p>
        </p:txBody>
      </p:sp>
    </p:spTree>
    <p:extLst>
      <p:ext uri="{BB962C8B-B14F-4D97-AF65-F5344CB8AC3E}">
        <p14:creationId xmlns:p14="http://schemas.microsoft.com/office/powerpoint/2010/main" xmlns="" val="224842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7890AF59-22D8-6048-8EC3-82E91FACE1E6}"/>
              </a:ext>
            </a:extLst>
          </p:cNvPr>
          <p:cNvSpPr>
            <a:spLocks noGrp="1"/>
          </p:cNvSpPr>
          <p:nvPr>
            <p:ph type="title"/>
          </p:nvPr>
        </p:nvSpPr>
        <p:spPr>
          <a:xfrm>
            <a:off x="677334" y="609599"/>
            <a:ext cx="8596668" cy="1810871"/>
          </a:xfrm>
        </p:spPr>
        <p:txBody>
          <a:bodyPr>
            <a:normAutofit/>
          </a:bodyPr>
          <a:lstStyle/>
          <a:p>
            <a:r>
              <a:rPr lang="az-Cyrl-AZ">
                <a:solidFill>
                  <a:schemeClr val="tx1"/>
                </a:solidFill>
              </a:rPr>
              <a:t>Хўжаликларда маҳсулот ишлаб чиқарилгандан сўнг уни саралаш ва тайёрлаш ишлари олиб борилади.</a:t>
            </a:r>
            <a:endParaRPr lang="uz-Latn-UZ">
              <a:solidFill>
                <a:schemeClr val="tx1"/>
              </a:solidFill>
            </a:endParaRPr>
          </a:p>
        </p:txBody>
      </p:sp>
      <p:sp>
        <p:nvSpPr>
          <p:cNvPr id="3" name="Tarkibi 2">
            <a:extLst>
              <a:ext uri="{FF2B5EF4-FFF2-40B4-BE49-F238E27FC236}">
                <a16:creationId xmlns:a16="http://schemas.microsoft.com/office/drawing/2014/main" xmlns="" id="{57F491C4-A1D7-0D4A-98AE-E0BBFD7EAFBD}"/>
              </a:ext>
            </a:extLst>
          </p:cNvPr>
          <p:cNvSpPr>
            <a:spLocks noGrp="1"/>
          </p:cNvSpPr>
          <p:nvPr>
            <p:ph idx="1"/>
          </p:nvPr>
        </p:nvSpPr>
        <p:spPr>
          <a:xfrm>
            <a:off x="677334" y="2836107"/>
            <a:ext cx="8596668" cy="3205255"/>
          </a:xfrm>
        </p:spPr>
        <p:txBody>
          <a:bodyPr>
            <a:normAutofit/>
          </a:bodyPr>
          <a:lstStyle/>
          <a:p>
            <a:r>
              <a:rPr lang="az-Cyrl-AZ" sz="2800">
                <a:solidFill>
                  <a:schemeClr val="tx1"/>
                </a:solidFill>
              </a:rPr>
              <a:t>пишиш даражаси,</a:t>
            </a:r>
            <a:endParaRPr lang="uz-Latn-UZ" sz="2800">
              <a:solidFill>
                <a:schemeClr val="tx1"/>
              </a:solidFill>
            </a:endParaRPr>
          </a:p>
          <a:p>
            <a:r>
              <a:rPr lang="az-Cyrl-AZ" sz="2800">
                <a:solidFill>
                  <a:schemeClr val="tx1"/>
                </a:solidFill>
              </a:rPr>
              <a:t> нави </a:t>
            </a:r>
            <a:endParaRPr lang="uz-Latn-UZ" sz="2800">
              <a:solidFill>
                <a:schemeClr val="tx1"/>
              </a:solidFill>
            </a:endParaRPr>
          </a:p>
          <a:p>
            <a:r>
              <a:rPr lang="az-Cyrl-AZ" sz="2800">
                <a:solidFill>
                  <a:schemeClr val="tx1"/>
                </a:solidFill>
              </a:rPr>
              <a:t>турига қараб, сақлаш дастури ишлаб чиқилади.</a:t>
            </a:r>
            <a:endParaRPr lang="uz-Latn-UZ" sz="2800">
              <a:solidFill>
                <a:schemeClr val="tx1"/>
              </a:solidFill>
            </a:endParaRPr>
          </a:p>
        </p:txBody>
      </p:sp>
    </p:spTree>
    <p:extLst>
      <p:ext uri="{BB962C8B-B14F-4D97-AF65-F5344CB8AC3E}">
        <p14:creationId xmlns:p14="http://schemas.microsoft.com/office/powerpoint/2010/main" xmlns="" val="3760879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647D7364-16E4-2E44-BD63-879AED291F5B}"/>
              </a:ext>
            </a:extLst>
          </p:cNvPr>
          <p:cNvSpPr>
            <a:spLocks noGrp="1"/>
          </p:cNvSpPr>
          <p:nvPr>
            <p:ph type="title"/>
          </p:nvPr>
        </p:nvSpPr>
        <p:spPr>
          <a:xfrm>
            <a:off x="677334" y="609600"/>
            <a:ext cx="8596668" cy="1320800"/>
          </a:xfrm>
        </p:spPr>
        <p:txBody>
          <a:bodyPr>
            <a:normAutofit fontScale="90000"/>
          </a:bodyPr>
          <a:lstStyle/>
          <a:p>
            <a:r>
              <a:rPr lang="az-Cyrl-AZ">
                <a:solidFill>
                  <a:schemeClr val="tx1"/>
                </a:solidFill>
              </a:rPr>
              <a:t>Республикамиз қишлоқ хўжалигида етиштирилаётган маҳсулотлар орасида асосий пул тушуми</a:t>
            </a:r>
            <a:endParaRPr lang="uz-Latn-UZ">
              <a:solidFill>
                <a:schemeClr val="tx1"/>
              </a:solidFill>
            </a:endParaRPr>
          </a:p>
        </p:txBody>
      </p:sp>
      <p:sp>
        <p:nvSpPr>
          <p:cNvPr id="3" name="Tarkibi 2">
            <a:extLst>
              <a:ext uri="{FF2B5EF4-FFF2-40B4-BE49-F238E27FC236}">
                <a16:creationId xmlns:a16="http://schemas.microsoft.com/office/drawing/2014/main" xmlns="" id="{6D48944E-5081-3E4F-A5F5-22FA04730401}"/>
              </a:ext>
            </a:extLst>
          </p:cNvPr>
          <p:cNvSpPr>
            <a:spLocks noGrp="1"/>
          </p:cNvSpPr>
          <p:nvPr>
            <p:ph idx="1"/>
          </p:nvPr>
        </p:nvSpPr>
        <p:spPr>
          <a:xfrm>
            <a:off x="677334" y="2952241"/>
            <a:ext cx="8596668" cy="3089121"/>
          </a:xfrm>
        </p:spPr>
        <p:txBody>
          <a:bodyPr>
            <a:normAutofit/>
          </a:bodyPr>
          <a:lstStyle/>
          <a:p>
            <a:r>
              <a:rPr lang="az-Cyrl-AZ" sz="2800">
                <a:solidFill>
                  <a:schemeClr val="tx1"/>
                </a:solidFill>
              </a:rPr>
              <a:t>пахта,</a:t>
            </a:r>
            <a:endParaRPr lang="uz-Latn-UZ" sz="2800">
              <a:solidFill>
                <a:schemeClr val="tx1"/>
              </a:solidFill>
            </a:endParaRPr>
          </a:p>
          <a:p>
            <a:r>
              <a:rPr lang="az-Cyrl-AZ" sz="2800">
                <a:solidFill>
                  <a:schemeClr val="tx1"/>
                </a:solidFill>
              </a:rPr>
              <a:t> ғалла ва </a:t>
            </a:r>
            <a:endParaRPr lang="uz-Latn-UZ" sz="2800">
              <a:solidFill>
                <a:schemeClr val="tx1"/>
              </a:solidFill>
            </a:endParaRPr>
          </a:p>
          <a:p>
            <a:r>
              <a:rPr lang="az-Cyrl-AZ" sz="2800">
                <a:solidFill>
                  <a:schemeClr val="tx1"/>
                </a:solidFill>
              </a:rPr>
              <a:t>мева-сабзавот маҳсулотлари ҳисобига бўлади</a:t>
            </a:r>
            <a:endParaRPr lang="uz-Latn-UZ" sz="2800">
              <a:solidFill>
                <a:schemeClr val="tx1"/>
              </a:solidFill>
            </a:endParaRPr>
          </a:p>
        </p:txBody>
      </p:sp>
    </p:spTree>
    <p:extLst>
      <p:ext uri="{BB962C8B-B14F-4D97-AF65-F5344CB8AC3E}">
        <p14:creationId xmlns:p14="http://schemas.microsoft.com/office/powerpoint/2010/main" xmlns="" val="1063404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CC5DE353-E985-C141-B81A-1EEA1957B8FC}"/>
              </a:ext>
            </a:extLst>
          </p:cNvPr>
          <p:cNvSpPr>
            <a:spLocks noGrp="1"/>
          </p:cNvSpPr>
          <p:nvPr>
            <p:ph type="title"/>
          </p:nvPr>
        </p:nvSpPr>
        <p:spPr>
          <a:xfrm>
            <a:off x="677334" y="609599"/>
            <a:ext cx="8596668" cy="2263181"/>
          </a:xfrm>
        </p:spPr>
        <p:txBody>
          <a:bodyPr>
            <a:normAutofit fontScale="90000"/>
          </a:bodyPr>
          <a:lstStyle/>
          <a:p>
            <a:r>
              <a:rPr lang="az-Cyrl-AZ">
                <a:solidFill>
                  <a:schemeClr val="tx1"/>
                </a:solidFill>
              </a:rPr>
              <a:t>Қишлоқ хўжалиги корхоналарида етиштириладиган мева ва сабзавот ҳамда ғалла маҳсулотларини сақлаш</a:t>
            </a:r>
            <a:r>
              <a:rPr lang="uz-Latn-UZ">
                <a:solidFill>
                  <a:schemeClr val="tx1"/>
                </a:solidFill>
              </a:rPr>
              <a:t> афзалликлари:</a:t>
            </a:r>
          </a:p>
        </p:txBody>
      </p:sp>
      <p:sp>
        <p:nvSpPr>
          <p:cNvPr id="3" name="Tarkibi 2">
            <a:extLst>
              <a:ext uri="{FF2B5EF4-FFF2-40B4-BE49-F238E27FC236}">
                <a16:creationId xmlns:a16="http://schemas.microsoft.com/office/drawing/2014/main" xmlns="" id="{3C700B79-4174-FE40-B7D2-A71642A1A4DA}"/>
              </a:ext>
            </a:extLst>
          </p:cNvPr>
          <p:cNvSpPr>
            <a:spLocks noGrp="1"/>
          </p:cNvSpPr>
          <p:nvPr>
            <p:ph idx="1"/>
          </p:nvPr>
        </p:nvSpPr>
        <p:spPr>
          <a:xfrm>
            <a:off x="677334" y="2872780"/>
            <a:ext cx="8596668" cy="3168582"/>
          </a:xfrm>
        </p:spPr>
        <p:txBody>
          <a:bodyPr>
            <a:normAutofit/>
          </a:bodyPr>
          <a:lstStyle/>
          <a:p>
            <a:r>
              <a:rPr lang="az-Cyrl-AZ" sz="3200"/>
              <a:t>хўжаликларнинг молиявий аҳволини </a:t>
            </a:r>
            <a:r>
              <a:rPr lang="uz-Latn-UZ" sz="3200"/>
              <a:t>яхшилашга</a:t>
            </a:r>
          </a:p>
          <a:p>
            <a:r>
              <a:rPr lang="az-Cyrl-AZ" sz="3200"/>
              <a:t>истеъмолчиларнинг йил давомида доимий талаби қондирилиши мумкин.</a:t>
            </a:r>
            <a:endParaRPr lang="uz-Latn-UZ" sz="3200"/>
          </a:p>
        </p:txBody>
      </p:sp>
    </p:spTree>
    <p:extLst>
      <p:ext uri="{BB962C8B-B14F-4D97-AF65-F5344CB8AC3E}">
        <p14:creationId xmlns:p14="http://schemas.microsoft.com/office/powerpoint/2010/main" xmlns="" val="1126549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2FC30DAA-9AF3-E246-8F2B-639EAEC461D1}"/>
              </a:ext>
            </a:extLst>
          </p:cNvPr>
          <p:cNvSpPr>
            <a:spLocks noGrp="1"/>
          </p:cNvSpPr>
          <p:nvPr>
            <p:ph type="title"/>
          </p:nvPr>
        </p:nvSpPr>
        <p:spPr/>
        <p:txBody>
          <a:bodyPr/>
          <a:lstStyle/>
          <a:p>
            <a:r>
              <a:rPr lang="az-Cyrl-AZ">
                <a:solidFill>
                  <a:schemeClr val="tx1"/>
                </a:solidFill>
              </a:rPr>
              <a:t>Мева ва сабзавотларни сақлаш омборхоналари 2 турга бўлинади:</a:t>
            </a:r>
            <a:endParaRPr lang="uz-Latn-UZ">
              <a:solidFill>
                <a:schemeClr val="tx1"/>
              </a:solidFill>
            </a:endParaRPr>
          </a:p>
        </p:txBody>
      </p:sp>
      <p:sp>
        <p:nvSpPr>
          <p:cNvPr id="3" name="Tarkibi 2">
            <a:extLst>
              <a:ext uri="{FF2B5EF4-FFF2-40B4-BE49-F238E27FC236}">
                <a16:creationId xmlns:a16="http://schemas.microsoft.com/office/drawing/2014/main" xmlns="" id="{4EB4359B-C502-A14C-8EC3-09B6FD16AB1D}"/>
              </a:ext>
            </a:extLst>
          </p:cNvPr>
          <p:cNvSpPr>
            <a:spLocks noGrp="1"/>
          </p:cNvSpPr>
          <p:nvPr>
            <p:ph idx="1"/>
          </p:nvPr>
        </p:nvSpPr>
        <p:spPr>
          <a:xfrm>
            <a:off x="677334" y="2616065"/>
            <a:ext cx="8596668" cy="3425298"/>
          </a:xfrm>
        </p:spPr>
        <p:txBody>
          <a:bodyPr>
            <a:normAutofit/>
          </a:bodyPr>
          <a:lstStyle/>
          <a:p>
            <a:r>
              <a:rPr lang="az-Cyrl-AZ" sz="3200"/>
              <a:t>1. Муваққат (вақтинчалик омборлар);</a:t>
            </a:r>
            <a:endParaRPr lang="uz-Latn-UZ" sz="3200"/>
          </a:p>
          <a:p>
            <a:r>
              <a:rPr lang="az-Cyrl-AZ" sz="3200"/>
              <a:t>2. Доимий омборлар.</a:t>
            </a:r>
            <a:endParaRPr lang="uz-Latn-UZ" sz="3200"/>
          </a:p>
        </p:txBody>
      </p:sp>
    </p:spTree>
    <p:extLst>
      <p:ext uri="{BB962C8B-B14F-4D97-AF65-F5344CB8AC3E}">
        <p14:creationId xmlns:p14="http://schemas.microsoft.com/office/powerpoint/2010/main" xmlns="" val="2834652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B31890BB-6D07-2641-80A0-8EDC24FEE1BE}"/>
              </a:ext>
            </a:extLst>
          </p:cNvPr>
          <p:cNvSpPr>
            <a:spLocks noGrp="1"/>
          </p:cNvSpPr>
          <p:nvPr>
            <p:ph type="title"/>
          </p:nvPr>
        </p:nvSpPr>
        <p:spPr/>
        <p:txBody>
          <a:bodyPr>
            <a:normAutofit/>
          </a:bodyPr>
          <a:lstStyle/>
          <a:p>
            <a:r>
              <a:rPr lang="az-Cyrl-AZ" sz="4000">
                <a:solidFill>
                  <a:schemeClr val="tx1"/>
                </a:solidFill>
              </a:rPr>
              <a:t>Муваққат </a:t>
            </a:r>
            <a:r>
              <a:rPr lang="uz-Latn-UZ" sz="4000">
                <a:solidFill>
                  <a:schemeClr val="tx1"/>
                </a:solidFill>
              </a:rPr>
              <a:t>ва доимий омборлар</a:t>
            </a:r>
          </a:p>
        </p:txBody>
      </p:sp>
      <p:sp>
        <p:nvSpPr>
          <p:cNvPr id="3" name="Tarkibi 2">
            <a:extLst>
              <a:ext uri="{FF2B5EF4-FFF2-40B4-BE49-F238E27FC236}">
                <a16:creationId xmlns:a16="http://schemas.microsoft.com/office/drawing/2014/main" xmlns="" id="{20706324-D143-F240-A785-2919C42D6158}"/>
              </a:ext>
            </a:extLst>
          </p:cNvPr>
          <p:cNvSpPr>
            <a:spLocks noGrp="1"/>
          </p:cNvSpPr>
          <p:nvPr>
            <p:ph idx="1"/>
          </p:nvPr>
        </p:nvSpPr>
        <p:spPr>
          <a:xfrm>
            <a:off x="420618" y="1818300"/>
            <a:ext cx="8596668" cy="3880773"/>
          </a:xfrm>
        </p:spPr>
        <p:txBody>
          <a:bodyPr/>
          <a:lstStyle/>
          <a:p>
            <a:r>
              <a:rPr lang="az-Cyrl-AZ"/>
              <a:t>аҳоли ва чорвачилик мажмуасига яқин жойга қурилади. Унда илдизмевалар ва картошкани сақлаш мумкин. Доимий омборлар сиғими 100 тоннадан 30000 тоннагача бўлиши мумкин. Бундай омборларда фаол вентиляция бўлганда маҳсулот яхши сақланади.Ҳозирги пайтда мева ва сабзавотларнинг газ муҳитини бошқариб сақлаш ривожланган Англия, Франция, Голландия, АҚШ, Германия ва бошқа мамлакатларда кенг қўлланилади. Бунда маҳсулотлар сифати 7-8 ойгача бузилмасдан сақланиши мумкин.Маълумки, республикамиз  қишлоқ хўжалигида ғалла майдонлари ва ҳосили йилдан-йилга ошиб бормоқда. Етиштирилган режадаги ҳосилнинг давлатга сотилганидан қолган қисми хўжалик ихтиёрида бўлади. Унинг бир қисми истеъмол ва уруғлик </a:t>
            </a:r>
            <a:r>
              <a:rPr lang="az-Cyrl-AZ" sz="2000">
                <a:solidFill>
                  <a:schemeClr val="tx1"/>
                </a:solidFill>
              </a:rPr>
              <a:t>учун</a:t>
            </a:r>
            <a:r>
              <a:rPr lang="az-Cyrl-AZ"/>
              <a:t> омборхоналарда маълум вақтгача сақланади.</a:t>
            </a:r>
            <a:endParaRPr lang="uz-Latn-UZ"/>
          </a:p>
        </p:txBody>
      </p:sp>
    </p:spTree>
    <p:extLst>
      <p:ext uri="{BB962C8B-B14F-4D97-AF65-F5344CB8AC3E}">
        <p14:creationId xmlns:p14="http://schemas.microsoft.com/office/powerpoint/2010/main" xmlns="" val="2599960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6C713654-91E8-9D42-B0A5-5495E14972AC}"/>
              </a:ext>
            </a:extLst>
          </p:cNvPr>
          <p:cNvSpPr>
            <a:spLocks noGrp="1"/>
          </p:cNvSpPr>
          <p:nvPr>
            <p:ph type="title"/>
          </p:nvPr>
        </p:nvSpPr>
        <p:spPr>
          <a:xfrm>
            <a:off x="677334" y="609600"/>
            <a:ext cx="8596668" cy="2727716"/>
          </a:xfrm>
        </p:spPr>
        <p:txBody>
          <a:bodyPr>
            <a:normAutofit fontScale="90000"/>
          </a:bodyPr>
          <a:lstStyle/>
          <a:p>
            <a:r>
              <a:rPr lang="az-Cyrl-AZ">
                <a:solidFill>
                  <a:schemeClr val="tx1"/>
                </a:solidFill>
              </a:rPr>
              <a:t>Ҳозирги кунда дон ва дон маҳсулотларини сақлашда 10-15 %гача нобудгарчиликка йўл қўйилмоқда. Бу эса, ўз навбатида, хўжалик учун зарардир. Дунё миқёсида дон маҳсулотлари 3 тартибда сақланади:</a:t>
            </a:r>
            <a:endParaRPr lang="uz-Latn-UZ">
              <a:solidFill>
                <a:schemeClr val="tx1"/>
              </a:solidFill>
            </a:endParaRPr>
          </a:p>
        </p:txBody>
      </p:sp>
      <p:sp>
        <p:nvSpPr>
          <p:cNvPr id="3" name="Tarkibi 2">
            <a:extLst>
              <a:ext uri="{FF2B5EF4-FFF2-40B4-BE49-F238E27FC236}">
                <a16:creationId xmlns:a16="http://schemas.microsoft.com/office/drawing/2014/main" xmlns="" id="{218531C2-C965-C949-8B67-59515742EB06}"/>
              </a:ext>
            </a:extLst>
          </p:cNvPr>
          <p:cNvSpPr>
            <a:spLocks noGrp="1"/>
          </p:cNvSpPr>
          <p:nvPr>
            <p:ph idx="1"/>
          </p:nvPr>
        </p:nvSpPr>
        <p:spPr>
          <a:xfrm>
            <a:off x="677334" y="3520685"/>
            <a:ext cx="8596668" cy="2520677"/>
          </a:xfrm>
        </p:spPr>
        <p:txBody>
          <a:bodyPr>
            <a:normAutofit/>
          </a:bodyPr>
          <a:lstStyle/>
          <a:p>
            <a:r>
              <a:rPr lang="az-Cyrl-AZ" sz="2800"/>
              <a:t>дон массасини қуруқ ҳолда сақлаш;</a:t>
            </a:r>
            <a:endParaRPr lang="uz-Latn-UZ" sz="2800"/>
          </a:p>
          <a:p>
            <a:r>
              <a:rPr lang="az-Cyrl-AZ" sz="2800"/>
              <a:t>дон массасини совутилган ҳолда сақлаш;</a:t>
            </a:r>
            <a:endParaRPr lang="uz-Latn-UZ" sz="2800"/>
          </a:p>
          <a:p>
            <a:r>
              <a:rPr lang="az-Cyrl-AZ" sz="2800"/>
              <a:t>ҳавосиз жойда сақлаш.</a:t>
            </a:r>
            <a:endParaRPr lang="uz-Latn-UZ" sz="2800"/>
          </a:p>
        </p:txBody>
      </p:sp>
    </p:spTree>
    <p:extLst>
      <p:ext uri="{BB962C8B-B14F-4D97-AF65-F5344CB8AC3E}">
        <p14:creationId xmlns:p14="http://schemas.microsoft.com/office/powerpoint/2010/main" xmlns="" val="2190278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990F43C7-CD02-CD42-BF11-F44012DF3C17}"/>
              </a:ext>
            </a:extLst>
          </p:cNvPr>
          <p:cNvSpPr>
            <a:spLocks noGrp="1"/>
          </p:cNvSpPr>
          <p:nvPr>
            <p:ph type="title"/>
          </p:nvPr>
        </p:nvSpPr>
        <p:spPr/>
        <p:txBody>
          <a:bodyPr>
            <a:normAutofit/>
          </a:bodyPr>
          <a:lstStyle/>
          <a:p>
            <a:r>
              <a:rPr lang="uz-Latn-UZ" sz="4800">
                <a:solidFill>
                  <a:schemeClr val="tx1"/>
                </a:solidFill>
              </a:rPr>
              <a:t>М</a:t>
            </a:r>
            <a:r>
              <a:rPr lang="az-Cyrl-AZ" sz="4800">
                <a:solidFill>
                  <a:schemeClr val="tx1"/>
                </a:solidFill>
              </a:rPr>
              <a:t>аҳсулотларни сотиш</a:t>
            </a:r>
            <a:endParaRPr lang="uz-Latn-UZ" sz="4800">
              <a:solidFill>
                <a:schemeClr val="tx1"/>
              </a:solidFill>
            </a:endParaRPr>
          </a:p>
        </p:txBody>
      </p:sp>
      <p:sp>
        <p:nvSpPr>
          <p:cNvPr id="3" name="Tarkibi 2">
            <a:extLst>
              <a:ext uri="{FF2B5EF4-FFF2-40B4-BE49-F238E27FC236}">
                <a16:creationId xmlns:a16="http://schemas.microsoft.com/office/drawing/2014/main" xmlns="" id="{27872868-0DF6-234F-BAAF-9A8F6640D487}"/>
              </a:ext>
            </a:extLst>
          </p:cNvPr>
          <p:cNvSpPr>
            <a:spLocks noGrp="1"/>
          </p:cNvSpPr>
          <p:nvPr>
            <p:ph idx="1"/>
          </p:nvPr>
        </p:nvSpPr>
        <p:spPr/>
        <p:txBody>
          <a:bodyPr>
            <a:noAutofit/>
          </a:bodyPr>
          <a:lstStyle/>
          <a:p>
            <a:r>
              <a:rPr lang="az-Cyrl-AZ" sz="2000">
                <a:solidFill>
                  <a:schemeClr val="tx1"/>
                </a:solidFill>
              </a:rPr>
              <a:t>Қишлоқ хўжалиги корхоналарида ўзлари етиштирган маҳсулотларни сотиш, яъни истеъмолчига етказиш жуда муҳим аҳамиятга эга. Бу борада ҳозирги пайтда республикамизда тажриба йўқлиги ҳамда хўжаликлар бозор ҳолатини билмасликлари сабабли кўп ҳолларда касодга учрамоқда. Хўжаликларда маҳсулотни сотишдан аввал бозор конъюнктурасини билиш лозим. Бунда ўтган йил якунларини ҳисобга олиб, келгуси йилда қайси маҳсулотларга талабнинг ошиши ёки камайиши ҳамда қайси турдаги маҳсулотларни етиштирганда хўжалик йил якунида юқори рентабелли кўрсаткич билан чиқиши мумкинлигини бозор конъюнктураси ойдинлаштиради</a:t>
            </a:r>
            <a:endParaRPr lang="uz-Latn-UZ" sz="2000">
              <a:solidFill>
                <a:schemeClr val="tx1"/>
              </a:solidFill>
            </a:endParaRPr>
          </a:p>
        </p:txBody>
      </p:sp>
    </p:spTree>
    <p:extLst>
      <p:ext uri="{BB962C8B-B14F-4D97-AF65-F5344CB8AC3E}">
        <p14:creationId xmlns:p14="http://schemas.microsoft.com/office/powerpoint/2010/main" xmlns="" val="8221692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3" y="775254"/>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ru-RU"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ЭЪТИБОРИНГИЗ УЧУН РАХМАТ</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  </a:t>
            </a:r>
            <a:endPar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Qirra">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TotalTime>
  <Words>755</Words>
  <Application>Microsoft Office PowerPoint</Application>
  <PresentationFormat>Произвольный</PresentationFormat>
  <Paragraphs>52</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Qirra</vt:lpstr>
      <vt:lpstr>      12-МАВЗУ. ҚИШЛОҚ ХЎЖАЛИГИГА ХИЗМАТ КЎРСАТИШ КОРХОНАЛАРИ ФАОЛИЯТИНИ БАҲОЛАШ.</vt:lpstr>
      <vt:lpstr>РЕЖА:</vt:lpstr>
      <vt:lpstr>1.Хизмат кўрсатиш корхоналари фаолиятини баҳолашнинг аҳамияти ва вазифалари.</vt:lpstr>
      <vt:lpstr>Ишлаб чиқариш инфратузилмасининг шаклланишига кўпгина омиллар таъсир этади</vt:lpstr>
      <vt:lpstr>Қишлоқ хўжалиги корхоналарида собиқ иттифоқ давридагига қараганда ҳозирги вақтда алоқанинг ўрни</vt:lpstr>
      <vt:lpstr>Хўжаликларнинг сифатли маҳсулот етиштириши ва наслдор чорва моллари билан таъминланишида бозордаги ҳолатни ўрганиш ва бошқа жараёнларда илмий ва ахборот таъминоти ўзига хос ўрини</vt:lpstr>
      <vt:lpstr>Асосий йирик хизмат кўрсатувчи тармоқлардан бири йўл хўжалигидир.</vt:lpstr>
      <vt:lpstr>Етиштириладиган қишлоқ хўжалиги маҳсулотларини истеъмолчиларгача бўлган узлуксизлигини таъминлашга ишлаб чиқариш инфратузилмасининг иккинчи йирик тармоғи хизмат қилади.</vt:lpstr>
      <vt:lpstr>Хўжаликларда маҳсулот ишлаб чиқарилгандан сўнг уни саралаш ва тайёрлаш ишлари олиб борилади.</vt:lpstr>
      <vt:lpstr>Республикамиз қишлоқ хўжалигида етиштирилаётган маҳсулотлар орасида асосий пул тушуми</vt:lpstr>
      <vt:lpstr>Қишлоқ хўжалиги корхоналарида етиштириладиган мева ва сабзавот ҳамда ғалла маҳсулотларини сақлаш афзалликлари:</vt:lpstr>
      <vt:lpstr>Мева ва сабзавотларни сақлаш омборхоналари 2 турга бўлинади:</vt:lpstr>
      <vt:lpstr>Муваққат ва доимий омборлар</vt:lpstr>
      <vt:lpstr>Ҳозирги кунда дон ва дон маҳсулотларини сақлашда 10-15 %гача нобудгарчиликка йўл қўйилмоқда. Бу эса, ўз навбатида, хўжалик учун зарардир. Дунё миқёсида дон маҳсулотлари 3 тартибда сақланади:</vt:lpstr>
      <vt:lpstr>Маҳсулотларни сотиш</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12-МАВЗУ. ҚИШЛОҚ ХЎЖАЛИГИГА ХИЗМАТ КЎРСАТИШ КОРХОНАЛАРИ ФАОЛИЯТИНИ БАҲОЛАШ.</dc:title>
  <dc:creator>998996330573</dc:creator>
  <cp:lastModifiedBy>User</cp:lastModifiedBy>
  <cp:revision>7</cp:revision>
  <dcterms:created xsi:type="dcterms:W3CDTF">2021-05-22T09:31:33Z</dcterms:created>
  <dcterms:modified xsi:type="dcterms:W3CDTF">2021-05-27T07:39:32Z</dcterms:modified>
</cp:coreProperties>
</file>