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7" d="100"/>
          <a:sy n="67" d="100"/>
        </p:scale>
        <p:origin x="-840" y="-108"/>
      </p:cViewPr>
      <p:guideLst>
        <p:guide orient="horz" pos="2160"/>
        <p:guide pos="384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ul slayd">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uz-Latn-UZ"/>
              <a:t>Sarlavha namunasini tahrirlash uchun bosing</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uz-Latn-UZ"/>
              <a:t>Taglavha namunasini tahrirlash uchun bosing</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Sarlavha v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uz-Latn-UZ"/>
              <a:t>Sarlavha namunasini tahrirlash uchun bosing</a:t>
            </a:r>
            <a:endParaRPr lang="en-US" dirty="0"/>
          </a:p>
        </p:txBody>
      </p:sp>
      <p:sp>
        <p:nvSpPr>
          <p:cNvPr id="3" name="Content Placeholder 2"/>
          <p:cNvSpPr>
            <a:spLocks noGrp="1"/>
          </p:cNvSpPr>
          <p:nvPr>
            <p:ph idx="1"/>
          </p:nvPr>
        </p:nvSpPr>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o‘lim sarlavhas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kita obyek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olishtiris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uz-Latn-UZ"/>
              <a:t>Sarlavha namunasini tahrirlash uchun bosing</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uslublarini tahrirlash uchun bosing</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uz-Latn-UZ"/>
              <a:t>Matn uslublarini tahrirlash uchun bosing</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Faqat sarlavha">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uz-Latn-UZ"/>
              <a:t>Sarlavha namunasini tahrirlash uchun bosing</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sh">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Nomli obyekt">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uz-Latn-UZ"/>
              <a:t>Sarlavha namunasini tahrirlash uchun bosing</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uz-Latn-UZ"/>
              <a:t>Matn uslublarini tahrirlash uchun bosing</a:t>
            </a:r>
          </a:p>
        </p:txBody>
      </p:sp>
      <p:sp>
        <p:nvSpPr>
          <p:cNvPr id="5" name="Date Placeholder 4"/>
          <p:cNvSpPr>
            <a:spLocks noGrp="1"/>
          </p:cNvSpPr>
          <p:nvPr>
            <p:ph type="dt" sz="half" idx="10"/>
          </p:nvPr>
        </p:nvSpPr>
        <p:spPr/>
        <p:txBody>
          <a:bodyPr/>
          <a:lstStyle/>
          <a:p>
            <a:fld id="{42A54C80-263E-416B-A8E0-580EDEADCBDC}"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omli ras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uz-Latn-UZ"/>
              <a:t>Sarlavha namunasini tahrirlash uchun bosing</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uz-Latn-UZ"/>
              <a:t>Rasm joylash uchun belgi ustiga bosing</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uz-Latn-UZ"/>
              <a:t>Matn uslublarini tahrirlash uchun bosing</a:t>
            </a:r>
          </a:p>
        </p:txBody>
      </p:sp>
      <p:sp>
        <p:nvSpPr>
          <p:cNvPr id="5" name="Date Placeholder 4"/>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Sarlavha va tagxat">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agxatli iqtibos">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shrifnom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uz-Latn-UZ"/>
              <a:t>Sarlavha namunasini tahrirlash uchun bosing</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shrifnomadan iqtibos">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o'g'ri yoki yolg'on">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uz-Latn-UZ"/>
              <a:t>Sarlavha namunasini tahrirlash uchun bosing</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uz-Latn-UZ"/>
              <a:t>Matn uslublarini tahrirlash uchun bosing</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uz-Latn-UZ"/>
              <a:t>Matn uslublarini tahrirlash uchun bosing</a:t>
            </a:r>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Sarlavha va vertikal mat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uz-Latn-UZ"/>
              <a:t>Sarlavha namunasini tahrirlash uchun bosing</a:t>
            </a:r>
            <a:endParaRPr lang="en-US" dirty="0"/>
          </a:p>
        </p:txBody>
      </p:sp>
      <p:sp>
        <p:nvSpPr>
          <p:cNvPr id="3" name="Vertical Text Placeholder 2"/>
          <p:cNvSpPr>
            <a:spLocks noGrp="1"/>
          </p:cNvSpPr>
          <p:nvPr>
            <p:ph type="body" orient="vert" idx="1"/>
          </p:nvPr>
        </p:nvSpPr>
        <p:spPr/>
        <p:txBody>
          <a:bodyPr vert="eaVert"/>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kal sarlavha va mat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uz-Latn-UZ"/>
              <a:t>Sarlavha namunasini tahrirlash uchun bosing</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5/27/2021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uz-Latn-UZ"/>
              <a:t>Sarlavha namunasini tahrirlash uchun bosing</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uz-Latn-UZ"/>
              <a:t>Matn uslublarini tahrirlash uchun bosing</a:t>
            </a:r>
          </a:p>
          <a:p>
            <a:pPr lvl="1"/>
            <a:r>
              <a:rPr lang="uz-Latn-UZ"/>
              <a:t>Ikkinchi daraja</a:t>
            </a:r>
          </a:p>
          <a:p>
            <a:pPr lvl="2"/>
            <a:r>
              <a:rPr lang="uz-Latn-UZ"/>
              <a:t>Uchinchi daraja</a:t>
            </a:r>
          </a:p>
          <a:p>
            <a:pPr lvl="3"/>
            <a:r>
              <a:rPr lang="uz-Latn-UZ"/>
              <a:t>To‘rtinchi daraja</a:t>
            </a:r>
          </a:p>
          <a:p>
            <a:pPr lvl="4"/>
            <a:r>
              <a:rPr lang="uz-Latn-UZ"/>
              <a:t>Beshinchi daraja</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5/27/2021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D160709A-2B07-5A44-84CD-D813F44C1CD7}"/>
              </a:ext>
            </a:extLst>
          </p:cNvPr>
          <p:cNvSpPr>
            <a:spLocks noGrp="1"/>
          </p:cNvSpPr>
          <p:nvPr>
            <p:ph type="ctrTitle"/>
          </p:nvPr>
        </p:nvSpPr>
        <p:spPr>
          <a:xfrm>
            <a:off x="1507067" y="281166"/>
            <a:ext cx="7766936" cy="5391048"/>
          </a:xfrm>
        </p:spPr>
        <p:txBody>
          <a:bodyPr anchor="ctr"/>
          <a:lstStyle/>
          <a:p>
            <a:r>
              <a:rPr lang="az-Cyrl-AZ" dirty="0" smtClean="0">
                <a:solidFill>
                  <a:schemeClr val="tx1"/>
                </a:solidFill>
              </a:rPr>
              <a:t>1</a:t>
            </a:r>
            <a:r>
              <a:rPr lang="en-US" smtClean="0">
                <a:solidFill>
                  <a:schemeClr val="tx1"/>
                </a:solidFill>
              </a:rPr>
              <a:t>3</a:t>
            </a:r>
            <a:r>
              <a:rPr lang="az-Cyrl-AZ" smtClean="0">
                <a:solidFill>
                  <a:schemeClr val="tx1"/>
                </a:solidFill>
              </a:rPr>
              <a:t>-МАВЗУ</a:t>
            </a:r>
            <a:r>
              <a:rPr lang="az-Cyrl-AZ">
                <a:solidFill>
                  <a:schemeClr val="tx1"/>
                </a:solidFill>
              </a:rPr>
              <a:t>. </a:t>
            </a:r>
            <a:r>
              <a:rPr lang="az-Cyrl-AZ" dirty="0">
                <a:solidFill>
                  <a:schemeClr val="tx1"/>
                </a:solidFill>
              </a:rPr>
              <a:t>КЎП ТАРМОКЛИ ФЕРМЕР ХЎЖАЛИГИ ФАОЛИЯТИДА БИЗНЕС-РЕЖАЛАШТИРИШ.</a:t>
            </a:r>
            <a:endParaRPr lang="uz-Latn-UZ" dirty="0">
              <a:solidFill>
                <a:schemeClr val="tx1"/>
              </a:solidFill>
            </a:endParaRPr>
          </a:p>
        </p:txBody>
      </p:sp>
      <p:sp>
        <p:nvSpPr>
          <p:cNvPr id="3" name="Tagsarlavha 2">
            <a:extLst>
              <a:ext uri="{FF2B5EF4-FFF2-40B4-BE49-F238E27FC236}">
                <a16:creationId xmlns:a16="http://schemas.microsoft.com/office/drawing/2014/main" xmlns="" id="{D608BB91-CAB8-FF4E-89C7-1FCE2CFB3B33}"/>
              </a:ext>
            </a:extLst>
          </p:cNvPr>
          <p:cNvSpPr>
            <a:spLocks noGrp="1"/>
          </p:cNvSpPr>
          <p:nvPr>
            <p:ph type="subTitle" idx="1"/>
          </p:nvPr>
        </p:nvSpPr>
        <p:spPr/>
        <p:txBody>
          <a:bodyPr/>
          <a:lstStyle/>
          <a:p>
            <a:endParaRPr lang="uz-Latn-UZ"/>
          </a:p>
        </p:txBody>
      </p:sp>
    </p:spTree>
    <p:extLst>
      <p:ext uri="{BB962C8B-B14F-4D97-AF65-F5344CB8AC3E}">
        <p14:creationId xmlns:p14="http://schemas.microsoft.com/office/powerpoint/2010/main" xmlns="" val="33713127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F26B90F5-5D41-634B-9FD7-5C6786054821}"/>
              </a:ext>
            </a:extLst>
          </p:cNvPr>
          <p:cNvSpPr>
            <a:spLocks noGrp="1"/>
          </p:cNvSpPr>
          <p:nvPr>
            <p:ph type="title"/>
          </p:nvPr>
        </p:nvSpPr>
        <p:spPr/>
        <p:txBody>
          <a:bodyPr>
            <a:normAutofit/>
          </a:bodyPr>
          <a:lstStyle/>
          <a:p>
            <a:pPr algn="ctr"/>
            <a:r>
              <a:rPr lang="uz-Latn-UZ" sz="4800">
                <a:solidFill>
                  <a:schemeClr val="tx1"/>
                </a:solidFill>
              </a:rPr>
              <a:t>Режа:</a:t>
            </a:r>
          </a:p>
        </p:txBody>
      </p:sp>
      <p:sp>
        <p:nvSpPr>
          <p:cNvPr id="3" name="Tarkibi 2">
            <a:extLst>
              <a:ext uri="{FF2B5EF4-FFF2-40B4-BE49-F238E27FC236}">
                <a16:creationId xmlns:a16="http://schemas.microsoft.com/office/drawing/2014/main" xmlns="" id="{425539AA-9903-584C-A2F5-0469B1DD76D2}"/>
              </a:ext>
            </a:extLst>
          </p:cNvPr>
          <p:cNvSpPr>
            <a:spLocks noGrp="1"/>
          </p:cNvSpPr>
          <p:nvPr>
            <p:ph idx="1"/>
          </p:nvPr>
        </p:nvSpPr>
        <p:spPr>
          <a:xfrm>
            <a:off x="1190767" y="1781627"/>
            <a:ext cx="8596668" cy="3880773"/>
          </a:xfrm>
        </p:spPr>
        <p:txBody>
          <a:bodyPr>
            <a:normAutofit/>
          </a:bodyPr>
          <a:lstStyle/>
          <a:p>
            <a:r>
              <a:rPr lang="az-Cyrl-AZ" sz="2400"/>
              <a:t>Кўп тармокли фермер хўжалигида режалаштириш ва башорат килишнинг объектив зарурати. </a:t>
            </a:r>
            <a:endParaRPr lang="uz-Latn-UZ" sz="2400"/>
          </a:p>
          <a:p>
            <a:r>
              <a:rPr lang="az-Cyrl-AZ" sz="2400"/>
              <a:t> Режалаштириш ва башорат килишнинг мақсад ва вазифалари     </a:t>
            </a:r>
            <a:endParaRPr lang="uz-Latn-UZ" sz="2400"/>
          </a:p>
          <a:p>
            <a:r>
              <a:rPr lang="az-Cyrl-AZ" sz="2400"/>
              <a:t>Стратегик максадларда молиявий ва мехнат ресурсларни шакллантириш.</a:t>
            </a:r>
            <a:endParaRPr lang="uz-Latn-UZ" sz="2400"/>
          </a:p>
          <a:p>
            <a:r>
              <a:rPr lang="uz-Latn-UZ" sz="2400"/>
              <a:t>Режалаштиришнинг</a:t>
            </a:r>
            <a:r>
              <a:rPr lang="az-Cyrl-AZ" sz="2400"/>
              <a:t> миқдор ва сифат, ҳажм ва солиштирма курсаткичлари.</a:t>
            </a:r>
            <a:endParaRPr lang="uz-Latn-UZ" sz="2400"/>
          </a:p>
        </p:txBody>
      </p:sp>
    </p:spTree>
    <p:extLst>
      <p:ext uri="{BB962C8B-B14F-4D97-AF65-F5344CB8AC3E}">
        <p14:creationId xmlns:p14="http://schemas.microsoft.com/office/powerpoint/2010/main" xmlns="" val="2258328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3F07B5FF-E35F-B243-9581-5E6D840AAB3E}"/>
              </a:ext>
            </a:extLst>
          </p:cNvPr>
          <p:cNvSpPr>
            <a:spLocks noGrp="1"/>
          </p:cNvSpPr>
          <p:nvPr>
            <p:ph type="title"/>
          </p:nvPr>
        </p:nvSpPr>
        <p:spPr>
          <a:xfrm>
            <a:off x="677334" y="609600"/>
            <a:ext cx="8596668" cy="1798646"/>
          </a:xfrm>
        </p:spPr>
        <p:txBody>
          <a:bodyPr>
            <a:normAutofit/>
          </a:bodyPr>
          <a:lstStyle/>
          <a:p>
            <a:r>
              <a:rPr lang="az-Cyrl-AZ">
                <a:solidFill>
                  <a:schemeClr val="tx1"/>
                </a:solidFill>
              </a:rPr>
              <a:t>Кўп тармокли фермер хўжалигида режалаштириш ва башорат килишнинг объектив зарурати</a:t>
            </a:r>
            <a:endParaRPr lang="uz-Latn-UZ">
              <a:solidFill>
                <a:schemeClr val="tx1"/>
              </a:solidFill>
            </a:endParaRPr>
          </a:p>
        </p:txBody>
      </p:sp>
      <p:sp>
        <p:nvSpPr>
          <p:cNvPr id="3" name="Tarkibi 2">
            <a:extLst>
              <a:ext uri="{FF2B5EF4-FFF2-40B4-BE49-F238E27FC236}">
                <a16:creationId xmlns:a16="http://schemas.microsoft.com/office/drawing/2014/main" xmlns="" id="{3469B7EE-C45C-6247-9180-AACEB2515577}"/>
              </a:ext>
            </a:extLst>
          </p:cNvPr>
          <p:cNvSpPr>
            <a:spLocks noGrp="1"/>
          </p:cNvSpPr>
          <p:nvPr>
            <p:ph idx="1"/>
          </p:nvPr>
        </p:nvSpPr>
        <p:spPr>
          <a:xfrm>
            <a:off x="677334" y="2506043"/>
            <a:ext cx="8596668" cy="3535319"/>
          </a:xfrm>
        </p:spPr>
        <p:txBody>
          <a:bodyPr>
            <a:normAutofit/>
          </a:bodyPr>
          <a:lstStyle/>
          <a:p>
            <a:r>
              <a:rPr lang="az-Cyrl-AZ" sz="2400"/>
              <a:t>Бозор муносабатларига утиш кадрларга, айникса, иктисодий йуналишдаги мутахассисларга, уларни тайёрлаш ва улардан амалиётда фойдаланишга булган талабларнинг узгаришига олиб келди. Гап бу ерда нотаниш атама, тушунча ва тоифаларнинг пайдо булишида эмас, балки иктисодиётни бошқаришнинг барча микёсларида янгича иктисодий фикрлаш мафкурасини шакллантириш хакида хам боради.</a:t>
            </a:r>
            <a:endParaRPr lang="uz-Latn-UZ" sz="2400"/>
          </a:p>
        </p:txBody>
      </p:sp>
    </p:spTree>
    <p:extLst>
      <p:ext uri="{BB962C8B-B14F-4D97-AF65-F5344CB8AC3E}">
        <p14:creationId xmlns:p14="http://schemas.microsoft.com/office/powerpoint/2010/main" xmlns="" val="30265871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1A49A80E-DD81-1345-B118-EB7E4E646647}"/>
              </a:ext>
            </a:extLst>
          </p:cNvPr>
          <p:cNvSpPr>
            <a:spLocks noGrp="1"/>
          </p:cNvSpPr>
          <p:nvPr>
            <p:ph type="title"/>
          </p:nvPr>
        </p:nvSpPr>
        <p:spPr>
          <a:xfrm>
            <a:off x="677334" y="464535"/>
            <a:ext cx="8596668" cy="4840941"/>
          </a:xfrm>
        </p:spPr>
        <p:txBody>
          <a:bodyPr>
            <a:normAutofit/>
          </a:bodyPr>
          <a:lstStyle/>
          <a:p>
            <a:pPr algn="ctr"/>
            <a:r>
              <a:rPr lang="az-Cyrl-AZ">
                <a:solidFill>
                  <a:schemeClr val="tx1"/>
                </a:solidFill>
              </a:rPr>
              <a:t>Режалаштириш натижаси режа, хатти харакатларнинг мотивлаштирилган модели булиб, у иктисодий мухит ва куйилган максадларни башорат килиш асосида яратилади.</a:t>
            </a:r>
            <a:endParaRPr lang="uz-Latn-UZ">
              <a:solidFill>
                <a:schemeClr val="tx1"/>
              </a:solidFill>
            </a:endParaRPr>
          </a:p>
        </p:txBody>
      </p:sp>
      <p:sp>
        <p:nvSpPr>
          <p:cNvPr id="3" name="Tarkibi 2">
            <a:extLst>
              <a:ext uri="{FF2B5EF4-FFF2-40B4-BE49-F238E27FC236}">
                <a16:creationId xmlns:a16="http://schemas.microsoft.com/office/drawing/2014/main" xmlns="" id="{9B9ACB9F-4411-1249-893A-D08897A056C0}"/>
              </a:ext>
            </a:extLst>
          </p:cNvPr>
          <p:cNvSpPr>
            <a:spLocks noGrp="1"/>
          </p:cNvSpPr>
          <p:nvPr>
            <p:ph idx="1"/>
          </p:nvPr>
        </p:nvSpPr>
        <p:spPr>
          <a:xfrm>
            <a:off x="1007398" y="3273782"/>
            <a:ext cx="8596668" cy="3119683"/>
          </a:xfrm>
        </p:spPr>
        <p:txBody>
          <a:bodyPr>
            <a:normAutofit/>
          </a:bodyPr>
          <a:lstStyle/>
          <a:p>
            <a:r>
              <a:rPr lang="az-Cyrl-AZ" sz="2400"/>
              <a:t>Башорат килиш - корхона, тармок ва сохалар микёсида хамда бутун мамлакат микёсида иктисодиёт холатини илмий асосаган холда олдиндан кура билишдир.</a:t>
            </a:r>
            <a:endParaRPr lang="uz-Latn-UZ" sz="2400"/>
          </a:p>
          <a:p>
            <a:r>
              <a:rPr lang="az-Cyrl-AZ" sz="2400"/>
              <a:t> Башорат килиш шунингдек, иктисодиётнинг у ёки бу холатига эришишнингш мукобил йуллари, усуллари ва муддатларини танлаш ёки муҳокама килишни хам англатади.</a:t>
            </a:r>
            <a:endParaRPr lang="uz-Latn-UZ" sz="2400"/>
          </a:p>
        </p:txBody>
      </p:sp>
    </p:spTree>
    <p:extLst>
      <p:ext uri="{BB962C8B-B14F-4D97-AF65-F5344CB8AC3E}">
        <p14:creationId xmlns:p14="http://schemas.microsoft.com/office/powerpoint/2010/main" xmlns="" val="28913618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45E3F653-D988-944D-8011-9CAA08CB3F1E}"/>
              </a:ext>
            </a:extLst>
          </p:cNvPr>
          <p:cNvSpPr>
            <a:spLocks noGrp="1"/>
          </p:cNvSpPr>
          <p:nvPr>
            <p:ph type="title"/>
          </p:nvPr>
        </p:nvSpPr>
        <p:spPr/>
        <p:txBody>
          <a:bodyPr/>
          <a:lstStyle/>
          <a:p>
            <a:r>
              <a:rPr lang="uz-Latn-UZ">
                <a:solidFill>
                  <a:schemeClr val="tx1"/>
                </a:solidFill>
              </a:rPr>
              <a:t>Режалаштиришнинг афзалликлари:</a:t>
            </a:r>
          </a:p>
        </p:txBody>
      </p:sp>
      <p:sp>
        <p:nvSpPr>
          <p:cNvPr id="3" name="Tarkibi 2">
            <a:extLst>
              <a:ext uri="{FF2B5EF4-FFF2-40B4-BE49-F238E27FC236}">
                <a16:creationId xmlns:a16="http://schemas.microsoft.com/office/drawing/2014/main" xmlns="" id="{EFA0D985-65E8-3643-8A12-E010BEDA070F}"/>
              </a:ext>
            </a:extLst>
          </p:cNvPr>
          <p:cNvSpPr>
            <a:spLocks noGrp="1"/>
          </p:cNvSpPr>
          <p:nvPr>
            <p:ph idx="1"/>
          </p:nvPr>
        </p:nvSpPr>
        <p:spPr>
          <a:xfrm>
            <a:off x="677334" y="1930400"/>
            <a:ext cx="8596668" cy="3880773"/>
          </a:xfrm>
        </p:spPr>
        <p:txBody>
          <a:bodyPr>
            <a:normAutofit/>
          </a:bodyPr>
          <a:lstStyle/>
          <a:p>
            <a:r>
              <a:rPr lang="az-Cyrl-AZ" sz="2000"/>
              <a:t>Режалаштириш мавжуд ишлаб чикариш кувватлари,</a:t>
            </a:r>
            <a:endParaRPr lang="uz-Latn-UZ" sz="2000"/>
          </a:p>
          <a:p>
            <a:r>
              <a:rPr lang="az-Cyrl-AZ" sz="2000"/>
              <a:t> ракобатли афзалликлардан максимал фойдаланиш, </a:t>
            </a:r>
            <a:endParaRPr lang="uz-Latn-UZ" sz="2000"/>
          </a:p>
          <a:p>
            <a:r>
              <a:rPr lang="az-Cyrl-AZ" sz="2000"/>
              <a:t>турли хато ва камчиликларнинг олдини олиш,</a:t>
            </a:r>
            <a:endParaRPr lang="uz-Latn-UZ" sz="2000"/>
          </a:p>
          <a:p>
            <a:r>
              <a:rPr lang="az-Cyrl-AZ" sz="2000"/>
              <a:t> иктисодиётдаги янги тенденцияларни кузатиш ва улардан ишлаб чикариш фаолиятида фойдаланиш,</a:t>
            </a:r>
            <a:endParaRPr lang="uz-Latn-UZ" sz="2000"/>
          </a:p>
          <a:p>
            <a:r>
              <a:rPr lang="az-Cyrl-AZ" sz="2000"/>
              <a:t> корхона фаолиятининг кучсиз томонларини аниклаш ва бартараф килиш  </a:t>
            </a:r>
            <a:endParaRPr lang="uz-Latn-UZ" sz="2000"/>
          </a:p>
          <a:p>
            <a:r>
              <a:rPr lang="az-Cyrl-AZ" sz="2000"/>
              <a:t>асосланмаган рискларнинг олдини олишга имкон беради.</a:t>
            </a:r>
            <a:endParaRPr lang="uz-Latn-UZ" sz="2000"/>
          </a:p>
        </p:txBody>
      </p:sp>
    </p:spTree>
    <p:extLst>
      <p:ext uri="{BB962C8B-B14F-4D97-AF65-F5344CB8AC3E}">
        <p14:creationId xmlns:p14="http://schemas.microsoft.com/office/powerpoint/2010/main" xmlns="" val="3972638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FE4B31FF-7FA6-DC48-AB24-666481977FA6}"/>
              </a:ext>
            </a:extLst>
          </p:cNvPr>
          <p:cNvSpPr>
            <a:spLocks noGrp="1"/>
          </p:cNvSpPr>
          <p:nvPr>
            <p:ph type="title"/>
          </p:nvPr>
        </p:nvSpPr>
        <p:spPr/>
        <p:txBody>
          <a:bodyPr>
            <a:normAutofit/>
          </a:bodyPr>
          <a:lstStyle/>
          <a:p>
            <a:pPr algn="ctr"/>
            <a:r>
              <a:rPr lang="uz-Latn-UZ" sz="4400">
                <a:solidFill>
                  <a:schemeClr val="tx1"/>
                </a:solidFill>
              </a:rPr>
              <a:t>Р</a:t>
            </a:r>
            <a:r>
              <a:rPr lang="az-Cyrl-AZ" sz="4400">
                <a:solidFill>
                  <a:schemeClr val="tx1"/>
                </a:solidFill>
              </a:rPr>
              <a:t>ежалаштиришни</a:t>
            </a:r>
            <a:r>
              <a:rPr lang="uz-Latn-UZ" sz="4400">
                <a:solidFill>
                  <a:schemeClr val="tx1"/>
                </a:solidFill>
              </a:rPr>
              <a:t> усуллари:</a:t>
            </a:r>
          </a:p>
        </p:txBody>
      </p:sp>
      <p:sp>
        <p:nvSpPr>
          <p:cNvPr id="3" name="Tarkibi 2">
            <a:extLst>
              <a:ext uri="{FF2B5EF4-FFF2-40B4-BE49-F238E27FC236}">
                <a16:creationId xmlns:a16="http://schemas.microsoft.com/office/drawing/2014/main" xmlns="" id="{EE7068E2-D419-E74A-A3BE-1D2801B465C7}"/>
              </a:ext>
            </a:extLst>
          </p:cNvPr>
          <p:cNvSpPr>
            <a:spLocks noGrp="1"/>
          </p:cNvSpPr>
          <p:nvPr>
            <p:ph idx="1"/>
          </p:nvPr>
        </p:nvSpPr>
        <p:spPr/>
        <p:txBody>
          <a:bodyPr>
            <a:normAutofit/>
          </a:bodyPr>
          <a:lstStyle/>
          <a:p>
            <a:r>
              <a:rPr lang="az-Cyrl-AZ" sz="2400"/>
              <a:t>Механик</a:t>
            </a:r>
            <a:endParaRPr lang="uz-Latn-UZ" sz="2400"/>
          </a:p>
          <a:p>
            <a:r>
              <a:rPr lang="az-Cyrl-AZ" sz="2400"/>
              <a:t>мантикий тахлил,</a:t>
            </a:r>
            <a:endParaRPr lang="uz-Latn-UZ" sz="2400"/>
          </a:p>
          <a:p>
            <a:r>
              <a:rPr lang="az-Cyrl-AZ" sz="2400"/>
              <a:t>иктисодий-математик </a:t>
            </a:r>
            <a:endParaRPr lang="uz-Latn-UZ" sz="2400"/>
          </a:p>
          <a:p>
            <a:r>
              <a:rPr lang="az-Cyrl-AZ" sz="2400"/>
              <a:t>эксперт бахолаш </a:t>
            </a:r>
            <a:endParaRPr lang="uz-Latn-UZ" sz="2400"/>
          </a:p>
          <a:p>
            <a:r>
              <a:rPr lang="az-Cyrl-AZ" sz="2400"/>
              <a:t>вазият тахлили</a:t>
            </a:r>
            <a:endParaRPr lang="uz-Latn-UZ" sz="2400"/>
          </a:p>
        </p:txBody>
      </p:sp>
    </p:spTree>
    <p:extLst>
      <p:ext uri="{BB962C8B-B14F-4D97-AF65-F5344CB8AC3E}">
        <p14:creationId xmlns:p14="http://schemas.microsoft.com/office/powerpoint/2010/main" xmlns="" val="7829208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01ABE235-358B-A24F-922C-BF6D208929D8}"/>
              </a:ext>
            </a:extLst>
          </p:cNvPr>
          <p:cNvSpPr>
            <a:spLocks noGrp="1"/>
          </p:cNvSpPr>
          <p:nvPr>
            <p:ph type="title"/>
          </p:nvPr>
        </p:nvSpPr>
        <p:spPr/>
        <p:txBody>
          <a:bodyPr/>
          <a:lstStyle/>
          <a:p>
            <a:pPr algn="ctr"/>
            <a:r>
              <a:rPr lang="uz-Latn-UZ">
                <a:solidFill>
                  <a:schemeClr val="tx1"/>
                </a:solidFill>
              </a:rPr>
              <a:t>К</a:t>
            </a:r>
            <a:r>
              <a:rPr lang="az-Cyrl-AZ">
                <a:solidFill>
                  <a:schemeClr val="tx1"/>
                </a:solidFill>
              </a:rPr>
              <a:t>орреляция усули</a:t>
            </a:r>
            <a:endParaRPr lang="uz-Latn-UZ">
              <a:solidFill>
                <a:schemeClr val="tx1"/>
              </a:solidFill>
            </a:endParaRPr>
          </a:p>
        </p:txBody>
      </p:sp>
      <p:sp>
        <p:nvSpPr>
          <p:cNvPr id="3" name="Tarkibi 2">
            <a:extLst>
              <a:ext uri="{FF2B5EF4-FFF2-40B4-BE49-F238E27FC236}">
                <a16:creationId xmlns:a16="http://schemas.microsoft.com/office/drawing/2014/main" xmlns="" id="{7AFD0480-2CAA-2048-944F-F650E1410E6D}"/>
              </a:ext>
            </a:extLst>
          </p:cNvPr>
          <p:cNvSpPr>
            <a:spLocks noGrp="1"/>
          </p:cNvSpPr>
          <p:nvPr>
            <p:ph idx="1"/>
          </p:nvPr>
        </p:nvSpPr>
        <p:spPr>
          <a:xfrm>
            <a:off x="958500" y="1930400"/>
            <a:ext cx="8596668" cy="3880773"/>
          </a:xfrm>
        </p:spPr>
        <p:txBody>
          <a:bodyPr>
            <a:noAutofit/>
          </a:bodyPr>
          <a:lstStyle/>
          <a:p>
            <a:r>
              <a:rPr lang="az-Cyrl-AZ" sz="2400"/>
              <a:t>Режалаштиришда хам, башорат килишда хам иктисодий жараён ва вазиятларнинг узаро алокалари корреляция усулида урганилади. Корреляция тахлилининг асосий вазифалари бу натижавий белгиларнинг омиллар белгиларига тахлилий богликлик шаклини аниклаш ва акс эттириш хамда корреляцион алокани улчаш хисобланади. Алока канчалик кучли булса, башоратнинг асосланганлиги ва унинг аниклиги шунчалик юкори булади.</a:t>
            </a:r>
            <a:endParaRPr lang="uz-Latn-UZ" sz="2400"/>
          </a:p>
        </p:txBody>
      </p:sp>
    </p:spTree>
    <p:extLst>
      <p:ext uri="{BB962C8B-B14F-4D97-AF65-F5344CB8AC3E}">
        <p14:creationId xmlns:p14="http://schemas.microsoft.com/office/powerpoint/2010/main" xmlns="" val="2149282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539FA13C-899B-7E44-BC2A-524A5C9CFC1D}"/>
              </a:ext>
            </a:extLst>
          </p:cNvPr>
          <p:cNvSpPr>
            <a:spLocks noGrp="1"/>
          </p:cNvSpPr>
          <p:nvPr>
            <p:ph type="title"/>
          </p:nvPr>
        </p:nvSpPr>
        <p:spPr/>
        <p:txBody>
          <a:bodyPr>
            <a:normAutofit/>
          </a:bodyPr>
          <a:lstStyle/>
          <a:p>
            <a:pPr algn="ctr"/>
            <a:r>
              <a:rPr lang="uz-Latn-UZ" sz="4000">
                <a:solidFill>
                  <a:schemeClr val="tx1"/>
                </a:solidFill>
              </a:rPr>
              <a:t>Б</a:t>
            </a:r>
            <a:r>
              <a:rPr lang="az-Cyrl-AZ" sz="4000">
                <a:solidFill>
                  <a:schemeClr val="tx1"/>
                </a:solidFill>
              </a:rPr>
              <a:t>ашорат </a:t>
            </a:r>
            <a:r>
              <a:rPr lang="uz-Latn-UZ" sz="4000">
                <a:solidFill>
                  <a:schemeClr val="tx1"/>
                </a:solidFill>
              </a:rPr>
              <a:t>хисоб-китоблари фойдаланишлари:</a:t>
            </a:r>
          </a:p>
        </p:txBody>
      </p:sp>
      <p:sp>
        <p:nvSpPr>
          <p:cNvPr id="3" name="Tarkibi 2">
            <a:extLst>
              <a:ext uri="{FF2B5EF4-FFF2-40B4-BE49-F238E27FC236}">
                <a16:creationId xmlns:a16="http://schemas.microsoft.com/office/drawing/2014/main" xmlns="" id="{598DEAD2-49C8-B64D-A55A-CC443D8147E6}"/>
              </a:ext>
            </a:extLst>
          </p:cNvPr>
          <p:cNvSpPr>
            <a:spLocks noGrp="1"/>
          </p:cNvSpPr>
          <p:nvPr>
            <p:ph idx="1"/>
          </p:nvPr>
        </p:nvSpPr>
        <p:spPr/>
        <p:txBody>
          <a:bodyPr>
            <a:normAutofit lnSpcReduction="10000"/>
          </a:bodyPr>
          <a:lstStyle/>
          <a:p>
            <a:r>
              <a:rPr lang="az-Cyrl-AZ" sz="2000"/>
              <a:t>Ҳозирги кунда башорат хисоб-китоблари бир катор етакчи тармоклар томонидан стратегик дастур ва режаларни ишлаб чиқиш, илмий тадкикотлар утказиш, тажриба- конструкторлик ишларини амалга оширишда фойдаланилмокда. Масалан, республикада «2010 йилгача нефть ва газ саноатини ривожлантириш Бош схемаси» ишлаб чикилган булиб, у миллий иктисодиётнинг ушбу мухим тармоги ривожланишининг асосий курсаткичларини белгилаб беради. Унинг асосида «2005 йилгача нефть конларини разведка килиш ва излаб топиш ишларини жадалларштириш буйича истикболли дастур» ишлаб чикилган. Режа ва башоратлар иктисодиётнинг куйи боскичлари - корхона, фирма ва ишлаб чикариш бирлашмаларида хам менежментнинг мухим элементи хисобланади.</a:t>
            </a:r>
            <a:endParaRPr lang="uz-Latn-UZ" sz="2000"/>
          </a:p>
        </p:txBody>
      </p:sp>
    </p:spTree>
    <p:extLst>
      <p:ext uri="{BB962C8B-B14F-4D97-AF65-F5344CB8AC3E}">
        <p14:creationId xmlns:p14="http://schemas.microsoft.com/office/powerpoint/2010/main" xmlns="" val="701091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D027D518-D018-9D49-927F-B8946F4AA91F}"/>
              </a:ext>
            </a:extLst>
          </p:cNvPr>
          <p:cNvSpPr>
            <a:spLocks noGrp="1"/>
          </p:cNvSpPr>
          <p:nvPr>
            <p:ph type="title"/>
          </p:nvPr>
        </p:nvSpPr>
        <p:spPr/>
        <p:txBody>
          <a:bodyPr>
            <a:normAutofit/>
          </a:bodyPr>
          <a:lstStyle/>
          <a:p>
            <a:pPr algn="ctr"/>
            <a:r>
              <a:rPr lang="az-Cyrl-AZ" sz="4000">
                <a:solidFill>
                  <a:schemeClr val="tx1"/>
                </a:solidFill>
              </a:rPr>
              <a:t>Режалаштириш ва башорат килишнинг мақсад ва вазифалари</a:t>
            </a:r>
            <a:endParaRPr lang="uz-Latn-UZ" sz="4000">
              <a:solidFill>
                <a:schemeClr val="tx1"/>
              </a:solidFill>
            </a:endParaRPr>
          </a:p>
        </p:txBody>
      </p:sp>
      <p:sp>
        <p:nvSpPr>
          <p:cNvPr id="3" name="Tarkibi 2">
            <a:extLst>
              <a:ext uri="{FF2B5EF4-FFF2-40B4-BE49-F238E27FC236}">
                <a16:creationId xmlns:a16="http://schemas.microsoft.com/office/drawing/2014/main" xmlns="" id="{4DB63B2E-4C2D-4A48-9EB4-D4A1FD52854E}"/>
              </a:ext>
            </a:extLst>
          </p:cNvPr>
          <p:cNvSpPr>
            <a:spLocks noGrp="1"/>
          </p:cNvSpPr>
          <p:nvPr>
            <p:ph idx="1"/>
          </p:nvPr>
        </p:nvSpPr>
        <p:spPr/>
        <p:txBody>
          <a:bodyPr>
            <a:normAutofit lnSpcReduction="10000"/>
          </a:bodyPr>
          <a:lstStyle/>
          <a:p>
            <a:r>
              <a:rPr lang="az-Cyrl-AZ" sz="2400"/>
              <a:t>Режалаштириш ва башорат килишнинг максадли функцияси бу- зарур хисоб- китоблар, башорат ва далиллар асосида корхона фаолиятининг киска ва узок муддатли стратегиясини белгилашдир. Тугри, бу ходимлар сони 5-10 кишидан 40 кишигача булган микрофирмаларга караганда купрок йирик ва урта корхоналар учун мухим ахамият касб этади. Бирок хар бир холатда режалаштириш белгиланган пировард натижага эриши учун йуналтирилган ресурслар (моддий ва молиявий) хамда одамлар мехнатини боскичма- боскич камраб олади.</a:t>
            </a:r>
            <a:endParaRPr lang="uz-Latn-UZ" sz="2400"/>
          </a:p>
        </p:txBody>
      </p:sp>
    </p:spTree>
    <p:extLst>
      <p:ext uri="{BB962C8B-B14F-4D97-AF65-F5344CB8AC3E}">
        <p14:creationId xmlns:p14="http://schemas.microsoft.com/office/powerpoint/2010/main" xmlns="" val="33974515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589CCD56-0529-674F-BE93-2EE8E1373399}"/>
              </a:ext>
            </a:extLst>
          </p:cNvPr>
          <p:cNvSpPr>
            <a:spLocks noGrp="1"/>
          </p:cNvSpPr>
          <p:nvPr>
            <p:ph type="title"/>
          </p:nvPr>
        </p:nvSpPr>
        <p:spPr/>
        <p:txBody>
          <a:bodyPr/>
          <a:lstStyle/>
          <a:p>
            <a:pPr algn="ctr"/>
            <a:r>
              <a:rPr lang="az-Cyrl-AZ">
                <a:solidFill>
                  <a:schemeClr val="tx1"/>
                </a:solidFill>
              </a:rPr>
              <a:t>Корхона микёсида режалаштиришнинг максадли функциялари ва таркиби</a:t>
            </a:r>
            <a:endParaRPr lang="uz-Latn-UZ">
              <a:solidFill>
                <a:schemeClr val="tx1"/>
              </a:solidFill>
            </a:endParaRPr>
          </a:p>
        </p:txBody>
      </p:sp>
      <p:pic>
        <p:nvPicPr>
          <p:cNvPr id="4" name="Rasm 4">
            <a:extLst>
              <a:ext uri="{FF2B5EF4-FFF2-40B4-BE49-F238E27FC236}">
                <a16:creationId xmlns:a16="http://schemas.microsoft.com/office/drawing/2014/main" xmlns="" id="{44F73348-0503-284B-9876-41563FF1EF6D}"/>
              </a:ext>
            </a:extLst>
          </p:cNvPr>
          <p:cNvPicPr>
            <a:picLocks noGrp="1" noChangeAspect="1"/>
          </p:cNvPicPr>
          <p:nvPr>
            <p:ph idx="1"/>
          </p:nvPr>
        </p:nvPicPr>
        <p:blipFill>
          <a:blip r:embed="rId2"/>
          <a:stretch>
            <a:fillRect/>
          </a:stretch>
        </p:blipFill>
        <p:spPr>
          <a:xfrm>
            <a:off x="543392" y="2216053"/>
            <a:ext cx="8596312" cy="3431712"/>
          </a:xfrm>
        </p:spPr>
      </p:pic>
    </p:spTree>
    <p:extLst>
      <p:ext uri="{BB962C8B-B14F-4D97-AF65-F5344CB8AC3E}">
        <p14:creationId xmlns:p14="http://schemas.microsoft.com/office/powerpoint/2010/main" xmlns="" val="37945030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35A94028-759C-E046-B79A-4C0EF247C266}"/>
              </a:ext>
            </a:extLst>
          </p:cNvPr>
          <p:cNvSpPr>
            <a:spLocks noGrp="1"/>
          </p:cNvSpPr>
          <p:nvPr>
            <p:ph type="title"/>
          </p:nvPr>
        </p:nvSpPr>
        <p:spPr/>
        <p:txBody>
          <a:bodyPr/>
          <a:lstStyle/>
          <a:p>
            <a:pPr algn="ctr"/>
            <a:r>
              <a:rPr lang="uz-Latn-UZ">
                <a:solidFill>
                  <a:schemeClr val="tx1"/>
                </a:solidFill>
              </a:rPr>
              <a:t>Р</a:t>
            </a:r>
            <a:r>
              <a:rPr lang="az-Cyrl-AZ">
                <a:solidFill>
                  <a:schemeClr val="tx1"/>
                </a:solidFill>
              </a:rPr>
              <a:t>ежалаштириш куйидаги саволларга жавоб бера олиши лозим:</a:t>
            </a:r>
            <a:endParaRPr lang="uz-Latn-UZ">
              <a:solidFill>
                <a:schemeClr val="tx1"/>
              </a:solidFill>
            </a:endParaRPr>
          </a:p>
        </p:txBody>
      </p:sp>
      <p:sp>
        <p:nvSpPr>
          <p:cNvPr id="3" name="Tarkibi 2">
            <a:extLst>
              <a:ext uri="{FF2B5EF4-FFF2-40B4-BE49-F238E27FC236}">
                <a16:creationId xmlns:a16="http://schemas.microsoft.com/office/drawing/2014/main" xmlns="" id="{49FAD495-B2C7-3E40-B68E-4BFE2EAC95C0}"/>
              </a:ext>
            </a:extLst>
          </p:cNvPr>
          <p:cNvSpPr>
            <a:spLocks noGrp="1"/>
          </p:cNvSpPr>
          <p:nvPr>
            <p:ph idx="1"/>
          </p:nvPr>
        </p:nvSpPr>
        <p:spPr/>
        <p:txBody>
          <a:bodyPr>
            <a:normAutofit/>
          </a:bodyPr>
          <a:lstStyle/>
          <a:p>
            <a:r>
              <a:rPr lang="az-Cyrl-AZ" sz="2000"/>
              <a:t>биринчидан, нимани, качон ва канча микдорда ишлаб чикариш;</a:t>
            </a:r>
            <a:endParaRPr lang="uz-Latn-UZ" sz="2000"/>
          </a:p>
          <a:p>
            <a:r>
              <a:rPr lang="az-Cyrl-AZ" sz="2000"/>
              <a:t>иккинчидан, танланган мукобилликни аникланган хисоб-китоблар асосида амалга ошириш лозим;</a:t>
            </a:r>
            <a:endParaRPr lang="uz-Latn-UZ" sz="2000"/>
          </a:p>
          <a:p>
            <a:r>
              <a:rPr lang="az-Cyrl-AZ" sz="2000"/>
              <a:t>учинчидан, махсулот сифати, унинг ракобатбардошлиги кандай ва у истеъмолчилик талабига эга буладими;</a:t>
            </a:r>
            <a:endParaRPr lang="uz-Latn-UZ" sz="2000"/>
          </a:p>
          <a:p>
            <a:r>
              <a:rPr lang="az-Cyrl-AZ" sz="2000"/>
              <a:t>туртинчидан, махсулот чикариш билан боглик булган ишлаб чикариш харажатлари ва бошка сарф-харажатлар копланадими;</a:t>
            </a:r>
            <a:endParaRPr lang="uz-Latn-UZ" sz="2000"/>
          </a:p>
          <a:p>
            <a:r>
              <a:rPr lang="az-Cyrl-AZ" sz="2000"/>
              <a:t>бешинчидан, кутилаётган рентабеллик даражаси, фойда хажми ва бошка пул тушумлари таъминланадими.</a:t>
            </a:r>
            <a:endParaRPr lang="uz-Latn-UZ" sz="2000"/>
          </a:p>
        </p:txBody>
      </p:sp>
    </p:spTree>
    <p:extLst>
      <p:ext uri="{BB962C8B-B14F-4D97-AF65-F5344CB8AC3E}">
        <p14:creationId xmlns:p14="http://schemas.microsoft.com/office/powerpoint/2010/main" xmlns="" val="1227201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D8670EBB-3678-A047-BDE2-E8D5F9DCB1CA}"/>
              </a:ext>
            </a:extLst>
          </p:cNvPr>
          <p:cNvSpPr>
            <a:spLocks noGrp="1"/>
          </p:cNvSpPr>
          <p:nvPr>
            <p:ph type="title"/>
          </p:nvPr>
        </p:nvSpPr>
        <p:spPr/>
        <p:txBody>
          <a:bodyPr/>
          <a:lstStyle/>
          <a:p>
            <a:pPr algn="ctr"/>
            <a:r>
              <a:rPr lang="uz-Latn-UZ">
                <a:solidFill>
                  <a:schemeClr val="tx1"/>
                </a:solidFill>
              </a:rPr>
              <a:t>И</a:t>
            </a:r>
            <a:r>
              <a:rPr lang="az-Cyrl-AZ">
                <a:solidFill>
                  <a:schemeClr val="tx1"/>
                </a:solidFill>
              </a:rPr>
              <a:t>ктисодий таҳлил </a:t>
            </a:r>
            <a:r>
              <a:rPr lang="uz-Latn-UZ">
                <a:solidFill>
                  <a:schemeClr val="tx1"/>
                </a:solidFill>
              </a:rPr>
              <a:t>утказиш вазифалари:</a:t>
            </a:r>
          </a:p>
        </p:txBody>
      </p:sp>
      <p:sp>
        <p:nvSpPr>
          <p:cNvPr id="3" name="Tarkibi 2">
            <a:extLst>
              <a:ext uri="{FF2B5EF4-FFF2-40B4-BE49-F238E27FC236}">
                <a16:creationId xmlns:a16="http://schemas.microsoft.com/office/drawing/2014/main" xmlns="" id="{9CF86FFB-D534-B646-A46C-33F17FC0CFA8}"/>
              </a:ext>
            </a:extLst>
          </p:cNvPr>
          <p:cNvSpPr>
            <a:spLocks noGrp="1"/>
          </p:cNvSpPr>
          <p:nvPr>
            <p:ph idx="1"/>
          </p:nvPr>
        </p:nvSpPr>
        <p:spPr/>
        <p:txBody>
          <a:bodyPr>
            <a:normAutofit/>
          </a:bodyPr>
          <a:lstStyle/>
          <a:p>
            <a:r>
              <a:rPr lang="az-Cyrl-AZ" sz="2400"/>
              <a:t>режани бажариш, ишлаб чикариш динамикаси ва махсулотни сотиш даражаси;</a:t>
            </a:r>
            <a:endParaRPr lang="uz-Latn-UZ" sz="2400"/>
          </a:p>
          <a:p>
            <a:r>
              <a:rPr lang="az-Cyrl-AZ" sz="2400"/>
              <a:t>ушбу курсаткичлар узгаришига омилларнинг таъсирини аниклаш;</a:t>
            </a:r>
            <a:endParaRPr lang="uz-Latn-UZ" sz="2400"/>
          </a:p>
          <a:p>
            <a:r>
              <a:rPr lang="az-Cyrl-AZ" sz="2400"/>
              <a:t>махсулот чикариш ва сотишни купайтириш учун ички ишлаб чикариш захираларини аниклаш;</a:t>
            </a:r>
            <a:endParaRPr lang="uz-Latn-UZ" sz="2400"/>
          </a:p>
          <a:p>
            <a:r>
              <a:rPr lang="az-Cyrl-AZ" sz="2400"/>
              <a:t>аникланган захиралардан фойдаланиш буйича чора-тадбирлар ишлаб чиқиш.</a:t>
            </a:r>
            <a:endParaRPr lang="uz-Latn-UZ" sz="2400"/>
          </a:p>
        </p:txBody>
      </p:sp>
    </p:spTree>
    <p:extLst>
      <p:ext uri="{BB962C8B-B14F-4D97-AF65-F5344CB8AC3E}">
        <p14:creationId xmlns:p14="http://schemas.microsoft.com/office/powerpoint/2010/main" xmlns="" val="5356643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08E207FE-271E-6446-AA66-6DA63B45D031}"/>
              </a:ext>
            </a:extLst>
          </p:cNvPr>
          <p:cNvSpPr>
            <a:spLocks noGrp="1"/>
          </p:cNvSpPr>
          <p:nvPr>
            <p:ph type="title"/>
          </p:nvPr>
        </p:nvSpPr>
        <p:spPr/>
        <p:txBody>
          <a:bodyPr/>
          <a:lstStyle/>
          <a:p>
            <a:pPr algn="ctr"/>
            <a:r>
              <a:rPr lang="az-Cyrl-AZ">
                <a:solidFill>
                  <a:schemeClr val="tx1"/>
                </a:solidFill>
              </a:rPr>
              <a:t>Амалиётда </a:t>
            </a:r>
            <a:r>
              <a:rPr lang="uz-Latn-UZ">
                <a:solidFill>
                  <a:schemeClr val="tx1"/>
                </a:solidFill>
              </a:rPr>
              <a:t>башоратнинг турлари:</a:t>
            </a:r>
          </a:p>
        </p:txBody>
      </p:sp>
      <p:sp>
        <p:nvSpPr>
          <p:cNvPr id="3" name="Tarkibi 2">
            <a:extLst>
              <a:ext uri="{FF2B5EF4-FFF2-40B4-BE49-F238E27FC236}">
                <a16:creationId xmlns:a16="http://schemas.microsoft.com/office/drawing/2014/main" xmlns="" id="{513BB73D-5B07-744C-AF93-5CB8A3607364}"/>
              </a:ext>
            </a:extLst>
          </p:cNvPr>
          <p:cNvSpPr>
            <a:spLocks noGrp="1"/>
          </p:cNvSpPr>
          <p:nvPr>
            <p:ph idx="1"/>
          </p:nvPr>
        </p:nvSpPr>
        <p:spPr/>
        <p:txBody>
          <a:bodyPr>
            <a:normAutofit/>
          </a:bodyPr>
          <a:lstStyle/>
          <a:p>
            <a:r>
              <a:rPr lang="az-Cyrl-AZ" sz="2400"/>
              <a:t>илмий,</a:t>
            </a:r>
            <a:endParaRPr lang="uz-Latn-UZ" sz="2400"/>
          </a:p>
          <a:p>
            <a:r>
              <a:rPr lang="az-Cyrl-AZ" sz="2400"/>
              <a:t> техник, </a:t>
            </a:r>
            <a:endParaRPr lang="uz-Latn-UZ" sz="2400"/>
          </a:p>
          <a:p>
            <a:r>
              <a:rPr lang="az-Cyrl-AZ" sz="2400"/>
              <a:t>иктисодий, </a:t>
            </a:r>
            <a:endParaRPr lang="uz-Latn-UZ" sz="2400"/>
          </a:p>
          <a:p>
            <a:r>
              <a:rPr lang="az-Cyrl-AZ" sz="2400"/>
              <a:t>ижтимоий, </a:t>
            </a:r>
            <a:endParaRPr lang="uz-Latn-UZ" sz="2400"/>
          </a:p>
          <a:p>
            <a:r>
              <a:rPr lang="az-Cyrl-AZ" sz="2400"/>
              <a:t>демографик ва </a:t>
            </a:r>
            <a:r>
              <a:rPr lang="uz-Latn-UZ" sz="2400"/>
              <a:t>бошкалар.</a:t>
            </a:r>
          </a:p>
        </p:txBody>
      </p:sp>
    </p:spTree>
    <p:extLst>
      <p:ext uri="{BB962C8B-B14F-4D97-AF65-F5344CB8AC3E}">
        <p14:creationId xmlns:p14="http://schemas.microsoft.com/office/powerpoint/2010/main" xmlns="" val="40205837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A85A94F7-FC1D-664C-9D9B-88EC603840D1}"/>
              </a:ext>
            </a:extLst>
          </p:cNvPr>
          <p:cNvSpPr>
            <a:spLocks noGrp="1"/>
          </p:cNvSpPr>
          <p:nvPr>
            <p:ph type="title"/>
          </p:nvPr>
        </p:nvSpPr>
        <p:spPr>
          <a:xfrm>
            <a:off x="677334" y="609599"/>
            <a:ext cx="8596668" cy="2189833"/>
          </a:xfrm>
        </p:spPr>
        <p:txBody>
          <a:bodyPr>
            <a:normAutofit fontScale="90000"/>
          </a:bodyPr>
          <a:lstStyle/>
          <a:p>
            <a:pPr algn="ctr"/>
            <a:r>
              <a:rPr lang="az-Cyrl-AZ">
                <a:solidFill>
                  <a:schemeClr val="tx1"/>
                </a:solidFill>
              </a:rPr>
              <a:t>Режалаштириш тизимининг дастлабки бугини сифатида башорат килиш корхонанинг ички фаолиятидан ташкари кенг масалалр доирасини камраб олиши зарур.</a:t>
            </a:r>
            <a:endParaRPr lang="uz-Latn-UZ">
              <a:solidFill>
                <a:schemeClr val="tx1"/>
              </a:solidFill>
            </a:endParaRPr>
          </a:p>
        </p:txBody>
      </p:sp>
      <p:sp>
        <p:nvSpPr>
          <p:cNvPr id="3" name="Tarkibi 2">
            <a:extLst>
              <a:ext uri="{FF2B5EF4-FFF2-40B4-BE49-F238E27FC236}">
                <a16:creationId xmlns:a16="http://schemas.microsoft.com/office/drawing/2014/main" xmlns="" id="{B7AEDD99-1A39-A64E-9525-2A9177B2210D}"/>
              </a:ext>
            </a:extLst>
          </p:cNvPr>
          <p:cNvSpPr>
            <a:spLocks noGrp="1"/>
          </p:cNvSpPr>
          <p:nvPr>
            <p:ph idx="1"/>
          </p:nvPr>
        </p:nvSpPr>
        <p:spPr>
          <a:xfrm>
            <a:off x="995173" y="2799432"/>
            <a:ext cx="8596668" cy="3131907"/>
          </a:xfrm>
        </p:spPr>
        <p:txBody>
          <a:bodyPr>
            <a:noAutofit/>
          </a:bodyPr>
          <a:lstStyle/>
          <a:p>
            <a:r>
              <a:rPr lang="az-Cyrl-AZ" sz="2400"/>
              <a:t>Масалан, унга хал килиб булинган, бирок амалиётда кулланмаган техник, иктисодий, инвестицион муаммолар; истикболда янги махсулот чикариш учун мулжалланган материаллар, технологик жараёнлар, асбоб-ускуна ва курилмалар; ишлаб чикариш модернизацияси туфайли кадрларга булган эхтиёжни киритиш мумкин. башорат килишда шунингдек, келгусида юзага келиши мумкин булган муаммолар, утказилаётган тадкикотларни бахолаш хам мухим ахамият касб этади.</a:t>
            </a:r>
            <a:endParaRPr lang="uz-Latn-UZ" sz="2400"/>
          </a:p>
        </p:txBody>
      </p:sp>
    </p:spTree>
    <p:extLst>
      <p:ext uri="{BB962C8B-B14F-4D97-AF65-F5344CB8AC3E}">
        <p14:creationId xmlns:p14="http://schemas.microsoft.com/office/powerpoint/2010/main" xmlns="" val="304403574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9FF8A3E4-4369-2445-B12C-B9B607B2AEF8}"/>
              </a:ext>
            </a:extLst>
          </p:cNvPr>
          <p:cNvSpPr>
            <a:spLocks noGrp="1"/>
          </p:cNvSpPr>
          <p:nvPr>
            <p:ph type="title"/>
          </p:nvPr>
        </p:nvSpPr>
        <p:spPr>
          <a:xfrm>
            <a:off x="1031848" y="313044"/>
            <a:ext cx="8596668" cy="3387844"/>
          </a:xfrm>
        </p:spPr>
        <p:txBody>
          <a:bodyPr>
            <a:normAutofit fontScale="90000"/>
          </a:bodyPr>
          <a:lstStyle/>
          <a:p>
            <a:pPr algn="ctr"/>
            <a:r>
              <a:rPr lang="az-Cyrl-AZ">
                <a:solidFill>
                  <a:schemeClr val="tx1"/>
                </a:solidFill>
              </a:rPr>
              <a:t>Корхонанинг келажакда </a:t>
            </a:r>
            <a:r>
              <a:rPr lang="uz-Latn-UZ">
                <a:solidFill>
                  <a:schemeClr val="tx1"/>
                </a:solidFill>
              </a:rPr>
              <a:t>t - </a:t>
            </a:r>
            <a:r>
              <a:rPr lang="az-Cyrl-AZ">
                <a:solidFill>
                  <a:schemeClr val="tx1"/>
                </a:solidFill>
              </a:rPr>
              <a:t>йилдан сунгги холатини бир максадли башорат килишни унинг фаолияти узгарувчи курсаткичларида йул куйиш мумкин булган кийматлар моделини навбатма-навбат ифодалаш сифатида акс эттириш мумкин (В):</a:t>
            </a:r>
            <a:endParaRPr lang="uz-Latn-UZ">
              <a:solidFill>
                <a:schemeClr val="tx1"/>
              </a:solidFill>
            </a:endParaRPr>
          </a:p>
        </p:txBody>
      </p:sp>
      <p:sp>
        <p:nvSpPr>
          <p:cNvPr id="3" name="Tarkibi 2">
            <a:extLst>
              <a:ext uri="{FF2B5EF4-FFF2-40B4-BE49-F238E27FC236}">
                <a16:creationId xmlns:a16="http://schemas.microsoft.com/office/drawing/2014/main" xmlns="" id="{9E114BE6-A5E9-9C48-90CD-B8C196FE354B}"/>
              </a:ext>
            </a:extLst>
          </p:cNvPr>
          <p:cNvSpPr>
            <a:spLocks noGrp="1"/>
          </p:cNvSpPr>
          <p:nvPr>
            <p:ph idx="1"/>
          </p:nvPr>
        </p:nvSpPr>
        <p:spPr>
          <a:xfrm>
            <a:off x="1031848" y="3901277"/>
            <a:ext cx="8596668" cy="2643679"/>
          </a:xfrm>
        </p:spPr>
        <p:txBody>
          <a:bodyPr>
            <a:normAutofit fontScale="85000" lnSpcReduction="20000"/>
          </a:bodyPr>
          <a:lstStyle/>
          <a:p>
            <a:pPr marL="0" indent="0">
              <a:buNone/>
            </a:pPr>
            <a:r>
              <a:rPr lang="uz-Latn-UZ"/>
              <a:t>                         </a:t>
            </a:r>
            <a:r>
              <a:rPr lang="uz-Latn-UZ" sz="4400"/>
              <a:t>     B = [F x(t), y(t), z(t), t],</a:t>
            </a:r>
          </a:p>
          <a:p>
            <a:pPr marL="0" indent="0">
              <a:buNone/>
            </a:pPr>
            <a:r>
              <a:rPr lang="az-Cyrl-AZ" sz="4400"/>
              <a:t>х - башорат килинаётган курсаткич узгарувчилари (инвестициялар, корхона персонали, таксимланмаган фойда ва хоказо);</a:t>
            </a:r>
            <a:endParaRPr lang="uz-Latn-UZ" sz="4400"/>
          </a:p>
        </p:txBody>
      </p:sp>
    </p:spTree>
    <p:extLst>
      <p:ext uri="{BB962C8B-B14F-4D97-AF65-F5344CB8AC3E}">
        <p14:creationId xmlns:p14="http://schemas.microsoft.com/office/powerpoint/2010/main" xmlns="" val="14412054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147FDF47-2493-FE41-A3AA-36D5A09CC540}"/>
              </a:ext>
            </a:extLst>
          </p:cNvPr>
          <p:cNvSpPr>
            <a:spLocks noGrp="1"/>
          </p:cNvSpPr>
          <p:nvPr>
            <p:ph type="title"/>
          </p:nvPr>
        </p:nvSpPr>
        <p:spPr>
          <a:xfrm>
            <a:off x="677334" y="609600"/>
            <a:ext cx="8596668" cy="6333972"/>
          </a:xfrm>
        </p:spPr>
        <p:txBody>
          <a:bodyPr>
            <a:normAutofit/>
          </a:bodyPr>
          <a:lstStyle/>
          <a:p>
            <a:r>
              <a:rPr lang="az-Cyrl-AZ" sz="2800">
                <a:solidFill>
                  <a:schemeClr val="tx1"/>
                </a:solidFill>
              </a:rPr>
              <a:t>у - шарт-шароитлар сифатида куриб чикилувчи узгарувчан курсаткичлар (бозор холати, соликлар, табиий-иклим шароитлари ва хоказо);</a:t>
            </a:r>
            <a:r>
              <a:rPr lang="uz-Latn-UZ" sz="2800">
                <a:solidFill>
                  <a:schemeClr val="tx1"/>
                </a:solidFill>
              </a:rPr>
              <a:t>z -</a:t>
            </a:r>
            <a:r>
              <a:rPr lang="az-Cyrl-AZ" sz="2800">
                <a:solidFill>
                  <a:schemeClr val="tx1"/>
                </a:solidFill>
              </a:rPr>
              <a:t>асос килиб олинган корхона фаолиятининг башорат килинаётган курсаткичлари бошлангич киймати.Корхонанинг асосий ва айланма капитал, айрим махсулот турларини чикариш ва уларнинг таннархи, фойда, мехнат махсулдорлиги каби мухим курсаткичларини навбатма- навбат ифодалаш натижасида башорат килинаётган </a:t>
            </a:r>
            <a:r>
              <a:rPr lang="uz-Latn-UZ" sz="2800">
                <a:solidFill>
                  <a:schemeClr val="tx1"/>
                </a:solidFill>
              </a:rPr>
              <a:t>t - </a:t>
            </a:r>
            <a:r>
              <a:rPr lang="az-Cyrl-AZ" sz="2800">
                <a:solidFill>
                  <a:schemeClr val="tx1"/>
                </a:solidFill>
              </a:rPr>
              <a:t>йилдан сунг юзага келиши мумкин булга</a:t>
            </a:r>
            <a:endParaRPr lang="uz-Latn-UZ" sz="2800">
              <a:solidFill>
                <a:schemeClr val="tx1"/>
              </a:solidFill>
            </a:endParaRPr>
          </a:p>
        </p:txBody>
      </p:sp>
      <p:sp>
        <p:nvSpPr>
          <p:cNvPr id="3" name="Tarkibi 2">
            <a:extLst>
              <a:ext uri="{FF2B5EF4-FFF2-40B4-BE49-F238E27FC236}">
                <a16:creationId xmlns:a16="http://schemas.microsoft.com/office/drawing/2014/main" xmlns="" id="{CEC9EA03-3D25-C248-A4B6-F16A957E766E}"/>
              </a:ext>
            </a:extLst>
          </p:cNvPr>
          <p:cNvSpPr>
            <a:spLocks noGrp="1"/>
          </p:cNvSpPr>
          <p:nvPr>
            <p:ph idx="1"/>
          </p:nvPr>
        </p:nvSpPr>
        <p:spPr>
          <a:xfrm>
            <a:off x="677334" y="5995643"/>
            <a:ext cx="8596668" cy="45719"/>
          </a:xfrm>
        </p:spPr>
        <p:txBody>
          <a:bodyPr>
            <a:normAutofit fontScale="25000" lnSpcReduction="20000"/>
          </a:bodyPr>
          <a:lstStyle/>
          <a:p>
            <a:endParaRPr lang="uz-Latn-UZ"/>
          </a:p>
        </p:txBody>
      </p:sp>
    </p:spTree>
    <p:extLst>
      <p:ext uri="{BB962C8B-B14F-4D97-AF65-F5344CB8AC3E}">
        <p14:creationId xmlns:p14="http://schemas.microsoft.com/office/powerpoint/2010/main" xmlns="" val="17564073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arlavha 1">
            <a:extLst>
              <a:ext uri="{FF2B5EF4-FFF2-40B4-BE49-F238E27FC236}">
                <a16:creationId xmlns:a16="http://schemas.microsoft.com/office/drawing/2014/main" xmlns="" id="{F152CEC8-C6D2-204D-A99E-3D05757BDE63}"/>
              </a:ext>
            </a:extLst>
          </p:cNvPr>
          <p:cNvSpPr>
            <a:spLocks noGrp="1"/>
          </p:cNvSpPr>
          <p:nvPr>
            <p:ph type="title"/>
          </p:nvPr>
        </p:nvSpPr>
        <p:spPr/>
        <p:txBody>
          <a:bodyPr/>
          <a:lstStyle/>
          <a:p>
            <a:pPr algn="ctr"/>
            <a:r>
              <a:rPr lang="az-Cyrl-AZ">
                <a:solidFill>
                  <a:schemeClr val="tx1"/>
                </a:solidFill>
              </a:rPr>
              <a:t>Назорат саволлари</a:t>
            </a:r>
            <a:r>
              <a:rPr lang="uz-Latn-UZ">
                <a:solidFill>
                  <a:schemeClr val="tx1"/>
                </a:solidFill>
              </a:rPr>
              <a:t>:</a:t>
            </a:r>
          </a:p>
        </p:txBody>
      </p:sp>
      <p:sp>
        <p:nvSpPr>
          <p:cNvPr id="3" name="Tarkibi 2">
            <a:extLst>
              <a:ext uri="{FF2B5EF4-FFF2-40B4-BE49-F238E27FC236}">
                <a16:creationId xmlns:a16="http://schemas.microsoft.com/office/drawing/2014/main" xmlns="" id="{F452ADC9-F9DD-504B-B736-494E409B0FC8}"/>
              </a:ext>
            </a:extLst>
          </p:cNvPr>
          <p:cNvSpPr>
            <a:spLocks noGrp="1"/>
          </p:cNvSpPr>
          <p:nvPr>
            <p:ph idx="1"/>
          </p:nvPr>
        </p:nvSpPr>
        <p:spPr>
          <a:xfrm>
            <a:off x="921826" y="1270000"/>
            <a:ext cx="8596668" cy="4391041"/>
          </a:xfrm>
        </p:spPr>
        <p:txBody>
          <a:bodyPr>
            <a:noAutofit/>
          </a:bodyPr>
          <a:lstStyle/>
          <a:p>
            <a:r>
              <a:rPr lang="az-Cyrl-AZ" sz="2000"/>
              <a:t>Бозор шароитларида режалаштириш ва башорат килишнинг моҳияти  нимада?</a:t>
            </a:r>
            <a:endParaRPr lang="uz-Latn-UZ" sz="2000"/>
          </a:p>
          <a:p>
            <a:r>
              <a:rPr lang="az-Cyrl-AZ" sz="2000"/>
              <a:t>Бозор шароитларидаги режалаштириш аввалги маъмурий-буйрукбозлик тизимидаги режалаштиришдан нимаси билан фарк килади?</a:t>
            </a:r>
            <a:endParaRPr lang="uz-Latn-UZ" sz="2000"/>
          </a:p>
          <a:p>
            <a:r>
              <a:rPr lang="az-Cyrl-AZ" sz="2000"/>
              <a:t>Хужалик юритишнинг бозор шароитларида режалаштиришнинг асосий тамойилларини санаб беринг.Режалаштиришдаги иктисодий тахлилнинг ахамияти нимада?</a:t>
            </a:r>
            <a:endParaRPr lang="uz-Latn-UZ" sz="2000"/>
          </a:p>
          <a:p>
            <a:r>
              <a:rPr lang="az-Cyrl-AZ" sz="2000"/>
              <a:t>Режалаштириш ва эркин тадбиркорлик кай тарзда уйгунлашади?</a:t>
            </a:r>
            <a:endParaRPr lang="uz-Latn-UZ" sz="2000"/>
          </a:p>
          <a:p>
            <a:r>
              <a:rPr lang="az-Cyrl-AZ" sz="2000"/>
              <a:t>Корхонанинг режалаштириш сохасидаги ваколатлари канай?</a:t>
            </a:r>
            <a:endParaRPr lang="uz-Latn-UZ" sz="2000"/>
          </a:p>
          <a:p>
            <a:r>
              <a:rPr lang="az-Cyrl-AZ" sz="2000"/>
              <a:t>Режалаштиришнинг норматив асослари деганда нимани тушуниш керак?</a:t>
            </a:r>
            <a:endParaRPr lang="uz-Latn-UZ" sz="2000"/>
          </a:p>
          <a:p>
            <a:r>
              <a:rPr lang="az-Cyrl-AZ" sz="2000"/>
              <a:t>Норма билан норматив ўртасида кандай фарк бор?</a:t>
            </a:r>
            <a:endParaRPr lang="uz-Latn-UZ" sz="2000"/>
          </a:p>
          <a:p>
            <a:r>
              <a:rPr lang="az-Cyrl-AZ" sz="2000"/>
              <a:t>Режалаштиришнинг норматив аосларини таснифлаб беринг.</a:t>
            </a:r>
            <a:endParaRPr lang="uz-Latn-UZ" sz="2000"/>
          </a:p>
        </p:txBody>
      </p:sp>
    </p:spTree>
    <p:extLst>
      <p:ext uri="{BB962C8B-B14F-4D97-AF65-F5344CB8AC3E}">
        <p14:creationId xmlns:p14="http://schemas.microsoft.com/office/powerpoint/2010/main" xmlns="" val="2746806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809588" y="214290"/>
            <a:ext cx="10429948" cy="5866846"/>
          </a:xfrm>
          <a:prstGeom prst="rect">
            <a:avLst/>
          </a:prstGeom>
          <a:noFill/>
          <a:ln w="9525">
            <a:noFill/>
            <a:miter lim="800000"/>
            <a:headEnd/>
            <a:tailEnd/>
          </a:ln>
          <a:effectLst/>
        </p:spPr>
      </p:pic>
    </p:spTree>
  </p:cSld>
  <p:clrMapOvr>
    <a:masterClrMapping/>
  </p:clrMapOvr>
</p:sld>
</file>

<file path=ppt/theme/theme1.xml><?xml version="1.0" encoding="utf-8"?>
<a:theme xmlns:a="http://schemas.openxmlformats.org/drawingml/2006/main" name="Qirra">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0</TotalTime>
  <Words>899</Words>
  <Application>Microsoft Office PowerPoint</Application>
  <PresentationFormat>Произвольный</PresentationFormat>
  <Paragraphs>63</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Qirra</vt:lpstr>
      <vt:lpstr>13-МАВЗУ. КЎП ТАРМОКЛИ ФЕРМЕР ХЎЖАЛИГИ ФАОЛИЯТИДА БИЗНЕС-РЕЖАЛАШТИРИШ.</vt:lpstr>
      <vt:lpstr>Режа:</vt:lpstr>
      <vt:lpstr>Кўп тармокли фермер хўжалигида режалаштириш ва башорат килишнинг объектив зарурати</vt:lpstr>
      <vt:lpstr>Режалаштириш натижаси режа, хатти харакатларнинг мотивлаштирилган модели булиб, у иктисодий мухит ва куйилган максадларни башорат килиш асосида яратилади.</vt:lpstr>
      <vt:lpstr>Режалаштиришнинг афзалликлари:</vt:lpstr>
      <vt:lpstr>Режалаштиришни усуллари:</vt:lpstr>
      <vt:lpstr>Корреляция усули</vt:lpstr>
      <vt:lpstr>Башорат хисоб-китоблари фойдаланишлари:</vt:lpstr>
      <vt:lpstr>Режалаштириш ва башорат килишнинг мақсад ва вазифалари</vt:lpstr>
      <vt:lpstr>Корхона микёсида режалаштиришнинг максадли функциялари ва таркиби</vt:lpstr>
      <vt:lpstr>Режалаштириш куйидаги саволларга жавоб бера олиши лозим:</vt:lpstr>
      <vt:lpstr>Иктисодий таҳлил утказиш вазифалари:</vt:lpstr>
      <vt:lpstr>Амалиётда башоратнинг турлари:</vt:lpstr>
      <vt:lpstr>Режалаштириш тизимининг дастлабки бугини сифатида башорат килиш корхонанинг ички фаолиятидан ташкари кенг масалалр доирасини камраб олиши зарур.</vt:lpstr>
      <vt:lpstr>Корхонанинг келажакда t - йилдан сунгги холатини бир максадли башорат килишни унинг фаолияти узгарувчи курсаткичларида йул куйиш мумкин булган кийматлар моделини навбатма-навбат ифодалаш сифатида акс эттириш мумкин (В):</vt:lpstr>
      <vt:lpstr>у - шарт-шароитлар сифатида куриб чикилувчи узгарувчан курсаткичлар (бозор холати, соликлар, табиий-иклим шароитлари ва хоказо);z -асос килиб олинган корхона фаолиятининг башорат килинаётган курсаткичлари бошлангич киймати.Корхонанинг асосий ва айланма капитал, айрим махсулот турларини чикариш ва уларнинг таннархи, фойда, мехнат махсулдорлиги каби мухим курсаткичларини навбатма- навбат ифодалаш натижасида башорат килинаётган t - йилдан сунг юзага келиши мумкин булга</vt:lpstr>
      <vt:lpstr>Назорат саволлари:</vt:lpstr>
      <vt:lpstr>Слайд 18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16-МАВЗУ. КЎП ТАРМОКЛИ ФЕРМЕР ХЎЖАЛИГИ ФАОЛИЯТИДА БИЗНЕС-РЕЖАЛАШТИРИШ.</dc:title>
  <dc:creator>Noma’lum foydalanuvchi</dc:creator>
  <cp:lastModifiedBy>User</cp:lastModifiedBy>
  <cp:revision>4</cp:revision>
  <dcterms:created xsi:type="dcterms:W3CDTF">2021-05-24T01:37:51Z</dcterms:created>
  <dcterms:modified xsi:type="dcterms:W3CDTF">2021-05-27T07:40:21Z</dcterms:modified>
</cp:coreProperties>
</file>