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3" r:id="rId15"/>
    <p:sldId id="269" r:id="rId16"/>
    <p:sldId id="270" r:id="rId17"/>
    <p:sldId id="271" r:id="rId18"/>
    <p:sldId id="272"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7" d="100"/>
          <a:sy n="67" d="100"/>
        </p:scale>
        <p:origin x="-840" y="-108"/>
      </p:cViewPr>
      <p:guideLst>
        <p:guide orient="horz" pos="2160"/>
        <p:guide pos="384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ul slayd">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uz-Latn-UZ"/>
              <a:t>Sarlavha namunasini tahrirlash uchun bosing</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uz-Latn-UZ"/>
              <a:t>Taglavha namunasini tahrirlash uchun bosing</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Sarlavha va obyek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uz-Latn-UZ"/>
              <a:t>Sarlavha namunasini tahrirlash uchun bosing</a:t>
            </a:r>
            <a:endParaRPr lang="en-US" dirty="0"/>
          </a:p>
        </p:txBody>
      </p:sp>
      <p:sp>
        <p:nvSpPr>
          <p:cNvPr id="3" name="Content Placeholder 2"/>
          <p:cNvSpPr>
            <a:spLocks noGrp="1"/>
          </p:cNvSpPr>
          <p:nvPr>
            <p:ph idx="1"/>
          </p:nvPr>
        </p:nvSpPr>
        <p:spPr/>
        <p:txBody>
          <a:bodyPr/>
          <a:lstStyle/>
          <a:p>
            <a:pPr lvl="0"/>
            <a:r>
              <a:rPr lang="uz-Latn-UZ"/>
              <a:t>Matn uslublarini tahrirlash uchun bosing</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o‘lim sarlavhasi">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uz-Latn-UZ"/>
              <a:t>Sarlavha namunasini tahrirlash uchun bosing</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z-Latn-UZ"/>
              <a:t>Matn uslublarini tahrirlash uchun bosing</a:t>
            </a:r>
          </a:p>
        </p:txBody>
      </p:sp>
      <p:sp>
        <p:nvSpPr>
          <p:cNvPr id="4" name="Date Placeholder 3"/>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kita obyek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z-Latn-UZ"/>
              <a:t>Sarlavha namunasini tahrirlash uchun bosing</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uz-Latn-UZ"/>
              <a:t>Matn uslublarini tahrirlash uchun bosing</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uz-Latn-UZ"/>
              <a:t>Matn uslublarini tahrirlash uchun bosing</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pPr/>
              <a:t>5/27/2021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olishtiris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uz-Latn-UZ"/>
              <a:t>Sarlavha namunasini tahrirlash uchun bosing</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z-Latn-UZ"/>
              <a:t>Matn uslublarini tahrirlash uchun bosing</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uz-Latn-UZ"/>
              <a:t>Matn uslublarini tahrirlash uchun bosing</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z-Latn-UZ"/>
              <a:t>Matn uslublarini tahrirlash uchun bosing</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uz-Latn-UZ"/>
              <a:t>Matn uslublarini tahrirlash uchun bosing</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Faqat sarlavha">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uz-Latn-UZ"/>
              <a:t>Sarlavha namunasini tahrirlash uchun bosing</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sh">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Nomli obyekt">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uz-Latn-UZ"/>
              <a:t>Sarlavha namunasini tahrirlash uchun bosing</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uz-Latn-UZ"/>
              <a:t>Matn uslublarini tahrirlash uchun bosing</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uz-Latn-UZ"/>
              <a:t>Matn uslublarini tahrirlash uchun bosing</a:t>
            </a:r>
          </a:p>
        </p:txBody>
      </p:sp>
      <p:sp>
        <p:nvSpPr>
          <p:cNvPr id="5" name="Date Placeholder 4"/>
          <p:cNvSpPr>
            <a:spLocks noGrp="1"/>
          </p:cNvSpPr>
          <p:nvPr>
            <p:ph type="dt" sz="half" idx="10"/>
          </p:nvPr>
        </p:nvSpPr>
        <p:spPr/>
        <p:txBody>
          <a:bodyPr/>
          <a:lstStyle/>
          <a:p>
            <a:fld id="{42A54C80-263E-416B-A8E0-580EDEADCBDC}" type="datetimeFigureOut">
              <a:rPr lang="en-US" dirty="0"/>
              <a:pPr/>
              <a:t>5/27/2021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Nomli rasm">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uz-Latn-UZ"/>
              <a:t>Sarlavha namunasini tahrirlash uchun bosing</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uz-Latn-UZ"/>
              <a:t>Rasm joylash uchun belgi ustiga bosing</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z-Latn-UZ"/>
              <a:t>Matn uslublarini tahrirlash uchun bosing</a:t>
            </a:r>
          </a:p>
        </p:txBody>
      </p:sp>
      <p:sp>
        <p:nvSpPr>
          <p:cNvPr id="5" name="Date Placeholder 4"/>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arlavha va tagxat">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uz-Latn-UZ"/>
              <a:t>Sarlavha namunasini tahrirlash uchun bosing</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z-Latn-UZ"/>
              <a:t>Matn uslublarini tahrirlash uchun bosing</a:t>
            </a:r>
          </a:p>
        </p:txBody>
      </p:sp>
      <p:sp>
        <p:nvSpPr>
          <p:cNvPr id="4" name="Date Placeholder 3"/>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agxatli iqtibos">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uz-Latn-UZ"/>
              <a:t>Sarlavha namunasini tahrirlash uchun bosing</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uz-Latn-UZ"/>
              <a:t>Matn uslublarini tahrirlash uchun bosing</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z-Latn-UZ"/>
              <a:t>Matn uslublarini tahrirlash uchun bosing</a:t>
            </a:r>
          </a:p>
        </p:txBody>
      </p:sp>
      <p:sp>
        <p:nvSpPr>
          <p:cNvPr id="4" name="Date Placeholder 3"/>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ashrifnoma">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uz-Latn-UZ"/>
              <a:t>Sarlavha namunasini tahrirlash uchun bosing</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z-Latn-UZ"/>
              <a:t>Matn uslublarini tahrirlash uchun bosing</a:t>
            </a:r>
          </a:p>
        </p:txBody>
      </p:sp>
      <p:sp>
        <p:nvSpPr>
          <p:cNvPr id="4" name="Date Placeholder 3"/>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shrifnomadan iqtibos">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uz-Latn-UZ"/>
              <a:t>Sarlavha namunasini tahrirlash uchun bosing</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uz-Latn-UZ"/>
              <a:t>Matn uslublarini tahrirlash uchun bosing</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z-Latn-UZ"/>
              <a:t>Matn uslublarini tahrirlash uchun bosing</a:t>
            </a:r>
          </a:p>
        </p:txBody>
      </p:sp>
      <p:sp>
        <p:nvSpPr>
          <p:cNvPr id="4" name="Date Placeholder 3"/>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o'g'ri yoki yolg'on">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uz-Latn-UZ"/>
              <a:t>Sarlavha namunasini tahrirlash uchun bosing</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uz-Latn-UZ"/>
              <a:t>Matn uslublarini tahrirlash uchun bosing</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z-Latn-UZ"/>
              <a:t>Matn uslublarini tahrirlash uchun bosing</a:t>
            </a:r>
          </a:p>
        </p:txBody>
      </p:sp>
      <p:sp>
        <p:nvSpPr>
          <p:cNvPr id="4" name="Date Placeholder 3"/>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Sarlavha va vertikal mat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z-Latn-UZ"/>
              <a:t>Sarlavha namunasini tahrirlash uchun bosing</a:t>
            </a:r>
            <a:endParaRPr lang="en-US" dirty="0"/>
          </a:p>
        </p:txBody>
      </p:sp>
      <p:sp>
        <p:nvSpPr>
          <p:cNvPr id="3" name="Vertical Text Placeholder 2"/>
          <p:cNvSpPr>
            <a:spLocks noGrp="1"/>
          </p:cNvSpPr>
          <p:nvPr>
            <p:ph type="body" orient="vert" idx="1"/>
          </p:nvPr>
        </p:nvSpPr>
        <p:spPr/>
        <p:txBody>
          <a:bodyPr vert="eaVert"/>
          <a:lstStyle/>
          <a:p>
            <a:pPr lvl="0"/>
            <a:r>
              <a:rPr lang="uz-Latn-UZ"/>
              <a:t>Matn uslublarini tahrirlash uchun bosing</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kal sarlavha va mat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uz-Latn-UZ"/>
              <a:t>Sarlavha namunasini tahrirlash uchun bosing</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uz-Latn-UZ"/>
              <a:t>Matn uslublarini tahrirlash uchun bosing</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uz-Latn-UZ"/>
              <a:t>Sarlavha namunasini tahrirlash uchun bosing</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uz-Latn-UZ"/>
              <a:t>Matn uslublarini tahrirlash uchun bosing</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5/27/2021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 xmlns:a16="http://schemas.microsoft.com/office/drawing/2014/main" id="{94CB8407-AE64-BA47-A626-BD9726DDBD41}"/>
              </a:ext>
            </a:extLst>
          </p:cNvPr>
          <p:cNvSpPr>
            <a:spLocks noGrp="1"/>
          </p:cNvSpPr>
          <p:nvPr>
            <p:ph type="ctrTitle"/>
          </p:nvPr>
        </p:nvSpPr>
        <p:spPr>
          <a:xfrm>
            <a:off x="1005857" y="525658"/>
            <a:ext cx="8162592" cy="4217486"/>
          </a:xfrm>
        </p:spPr>
        <p:txBody>
          <a:bodyPr/>
          <a:lstStyle/>
          <a:p>
            <a:r>
              <a:rPr lang="az-Cyrl-AZ">
                <a:solidFill>
                  <a:schemeClr val="tx1"/>
                </a:solidFill>
              </a:rPr>
              <a:t>14-МАВЗУ. БИЗНЕС-РЕЖАНИНГ АСОСЛАНГАНЛИГИ ВА ИШОНЧЛИЛИГИ</a:t>
            </a:r>
            <a:endParaRPr lang="uz-Latn-UZ">
              <a:solidFill>
                <a:schemeClr val="tx1"/>
              </a:solidFill>
            </a:endParaRPr>
          </a:p>
        </p:txBody>
      </p:sp>
      <p:sp>
        <p:nvSpPr>
          <p:cNvPr id="3" name="Tagsarlavha 2">
            <a:extLst>
              <a:ext uri="{FF2B5EF4-FFF2-40B4-BE49-F238E27FC236}">
                <a16:creationId xmlns="" xmlns:a16="http://schemas.microsoft.com/office/drawing/2014/main" id="{019D5B10-7CC9-E643-9961-6692C338DC21}"/>
              </a:ext>
            </a:extLst>
          </p:cNvPr>
          <p:cNvSpPr>
            <a:spLocks noGrp="1"/>
          </p:cNvSpPr>
          <p:nvPr>
            <p:ph type="subTitle" idx="1"/>
          </p:nvPr>
        </p:nvSpPr>
        <p:spPr/>
        <p:txBody>
          <a:bodyPr/>
          <a:lstStyle/>
          <a:p>
            <a:endParaRPr lang="uz-Latn-UZ"/>
          </a:p>
        </p:txBody>
      </p:sp>
    </p:spTree>
    <p:extLst>
      <p:ext uri="{BB962C8B-B14F-4D97-AF65-F5344CB8AC3E}">
        <p14:creationId xmlns="" xmlns:p14="http://schemas.microsoft.com/office/powerpoint/2010/main" val="12976673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 xmlns:a16="http://schemas.microsoft.com/office/drawing/2014/main" id="{8C687D0F-E991-B545-A6CE-C7AAEEB9255C}"/>
              </a:ext>
            </a:extLst>
          </p:cNvPr>
          <p:cNvSpPr>
            <a:spLocks noGrp="1"/>
          </p:cNvSpPr>
          <p:nvPr>
            <p:ph type="title"/>
          </p:nvPr>
        </p:nvSpPr>
        <p:spPr/>
        <p:txBody>
          <a:bodyPr/>
          <a:lstStyle/>
          <a:p>
            <a:pPr algn="ctr"/>
            <a:r>
              <a:rPr lang="uz-Latn-UZ">
                <a:solidFill>
                  <a:schemeClr val="tx1"/>
                </a:solidFill>
              </a:rPr>
              <a:t>Режа:</a:t>
            </a:r>
          </a:p>
        </p:txBody>
      </p:sp>
      <p:sp>
        <p:nvSpPr>
          <p:cNvPr id="3" name="Tarkibi 2">
            <a:extLst>
              <a:ext uri="{FF2B5EF4-FFF2-40B4-BE49-F238E27FC236}">
                <a16:creationId xmlns="" xmlns:a16="http://schemas.microsoft.com/office/drawing/2014/main" id="{B3F26950-AB19-6C4C-9ECA-E770922C238E}"/>
              </a:ext>
            </a:extLst>
          </p:cNvPr>
          <p:cNvSpPr>
            <a:spLocks noGrp="1"/>
          </p:cNvSpPr>
          <p:nvPr>
            <p:ph idx="1"/>
          </p:nvPr>
        </p:nvSpPr>
        <p:spPr>
          <a:xfrm>
            <a:off x="921826" y="1708279"/>
            <a:ext cx="8596668" cy="3880773"/>
          </a:xfrm>
        </p:spPr>
        <p:txBody>
          <a:bodyPr>
            <a:normAutofit/>
          </a:bodyPr>
          <a:lstStyle/>
          <a:p>
            <a:r>
              <a:rPr lang="az-Cyrl-AZ" sz="2800"/>
              <a:t>изнес-режанинг  ишлаб чикишни бошкаришдаги  зарурияти.</a:t>
            </a:r>
            <a:endParaRPr lang="uz-Latn-UZ" sz="2800"/>
          </a:p>
          <a:p>
            <a:r>
              <a:rPr lang="az-Cyrl-AZ" sz="2800"/>
              <a:t>Бизнес- режани тузишда ресурслар билан таъминланганлиги.</a:t>
            </a:r>
            <a:endParaRPr lang="uz-Latn-UZ" sz="2800"/>
          </a:p>
          <a:p>
            <a:r>
              <a:rPr lang="az-Cyrl-AZ" sz="2800"/>
              <a:t> Режалаштирилаётган бизнесни суғурталаш</a:t>
            </a:r>
            <a:endParaRPr lang="uz-Latn-UZ" sz="2800"/>
          </a:p>
        </p:txBody>
      </p:sp>
    </p:spTree>
    <p:extLst>
      <p:ext uri="{BB962C8B-B14F-4D97-AF65-F5344CB8AC3E}">
        <p14:creationId xmlns="" xmlns:p14="http://schemas.microsoft.com/office/powerpoint/2010/main" val="26774872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 xmlns:a16="http://schemas.microsoft.com/office/drawing/2014/main" id="{9FE0EA03-2DF9-354A-B22D-248777AE58AA}"/>
              </a:ext>
            </a:extLst>
          </p:cNvPr>
          <p:cNvSpPr>
            <a:spLocks noGrp="1"/>
          </p:cNvSpPr>
          <p:nvPr>
            <p:ph type="title"/>
          </p:nvPr>
        </p:nvSpPr>
        <p:spPr/>
        <p:txBody>
          <a:bodyPr/>
          <a:lstStyle/>
          <a:p>
            <a:pPr algn="ctr"/>
            <a:r>
              <a:rPr lang="az-Cyrl-AZ">
                <a:solidFill>
                  <a:schemeClr val="tx1"/>
                </a:solidFill>
              </a:rPr>
              <a:t>Бизнес-режани ишлаб чиқишни бошқаришдаги  зарурияти</a:t>
            </a:r>
            <a:endParaRPr lang="uz-Latn-UZ">
              <a:solidFill>
                <a:schemeClr val="tx1"/>
              </a:solidFill>
            </a:endParaRPr>
          </a:p>
        </p:txBody>
      </p:sp>
      <p:sp>
        <p:nvSpPr>
          <p:cNvPr id="3" name="Tarkibi 2">
            <a:extLst>
              <a:ext uri="{FF2B5EF4-FFF2-40B4-BE49-F238E27FC236}">
                <a16:creationId xmlns="" xmlns:a16="http://schemas.microsoft.com/office/drawing/2014/main" id="{02268C01-D798-0F42-B897-45F5AF85D6A1}"/>
              </a:ext>
            </a:extLst>
          </p:cNvPr>
          <p:cNvSpPr>
            <a:spLocks noGrp="1"/>
          </p:cNvSpPr>
          <p:nvPr>
            <p:ph idx="1"/>
          </p:nvPr>
        </p:nvSpPr>
        <p:spPr/>
        <p:txBody>
          <a:bodyPr>
            <a:normAutofit/>
          </a:bodyPr>
          <a:lstStyle/>
          <a:p>
            <a:pPr marL="0" indent="0">
              <a:buNone/>
            </a:pPr>
            <a:r>
              <a:rPr lang="az-Cyrl-AZ" sz="2000"/>
              <a:t>Бизнес-режанинг асосланганлиги ва ишончлилиги узаро боглик булган ва бир- бирини тулдириб турувчи жараёнлардир. Бизнес-режанинг асосланганлик даражаси канчалик юкори булса, унинг ишончлилиги, талаб килиниши ва фойдалилиги хам шунчалик юкори булади. Бунинг учун бизнесни режалаштириш жараёнини бошқариш зарур булиб, у куйидагиларга имкон беради:</a:t>
            </a:r>
            <a:endParaRPr lang="uz-Latn-UZ" sz="2000"/>
          </a:p>
          <a:p>
            <a:r>
              <a:rPr lang="az-Cyrl-AZ" sz="2000"/>
              <a:t>корхона фаолиятининг муайян йуналишларини, максадли бозорлар ва корхонанинг улардаги урнини аниклаш;</a:t>
            </a:r>
            <a:endParaRPr lang="uz-Latn-UZ" sz="2000"/>
          </a:p>
          <a:p>
            <a:r>
              <a:rPr lang="az-Cyrl-AZ" sz="2000"/>
              <a:t>корхонанинг киска ва узок муддатли максадларини, шунингдек, уларга эришиш тактика ва стратегияларини ифодалаш. Танланган хар бир стратегия учун жавобгарларни белгилаш;</a:t>
            </a:r>
            <a:endParaRPr lang="uz-Latn-UZ" sz="2000"/>
          </a:p>
        </p:txBody>
      </p:sp>
    </p:spTree>
    <p:extLst>
      <p:ext uri="{BB962C8B-B14F-4D97-AF65-F5344CB8AC3E}">
        <p14:creationId xmlns="" xmlns:p14="http://schemas.microsoft.com/office/powerpoint/2010/main" val="22051500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arlavha 4">
            <a:extLst>
              <a:ext uri="{FF2B5EF4-FFF2-40B4-BE49-F238E27FC236}">
                <a16:creationId xmlns="" xmlns:a16="http://schemas.microsoft.com/office/drawing/2014/main" id="{AC43B8C2-0544-184F-9413-7F24D52E6D92}"/>
              </a:ext>
            </a:extLst>
          </p:cNvPr>
          <p:cNvSpPr>
            <a:spLocks noGrp="1"/>
          </p:cNvSpPr>
          <p:nvPr>
            <p:ph idx="1"/>
          </p:nvPr>
        </p:nvSpPr>
        <p:spPr>
          <a:xfrm rot="10800000" flipV="1">
            <a:off x="989495" y="1063540"/>
            <a:ext cx="8887980" cy="4507023"/>
          </a:xfrm>
        </p:spPr>
        <p:txBody>
          <a:bodyPr/>
          <a:lstStyle/>
          <a:p>
            <a:r>
              <a:rPr lang="az-Cyrl-AZ"/>
              <a:t>корхонанинг иктисодий холатини хамда белгиланган максадларга эришиш учун зарур булган мос келувчи моддий, молиявий ва бошка ресурслар холатини бахолаш;</a:t>
            </a:r>
            <a:endParaRPr lang="uz-Latn-UZ"/>
          </a:p>
          <a:p>
            <a:r>
              <a:rPr lang="az-Cyrl-AZ"/>
              <a:t>истеъмол бозорига чикарилувчи махсулот (иш, хизмат) хажми ва номенклатурасини аниклаш хамда бир вактнинг узида уларни яратиш ва сотиш харажатларини аниклаш;</a:t>
            </a:r>
            <a:endParaRPr lang="uz-Latn-UZ"/>
          </a:p>
          <a:p>
            <a:r>
              <a:rPr lang="az-Cyrl-AZ"/>
              <a:t>кадрларни танлаш, уларнинг белгиланган максад ва вазифаларни бажаришга мос келишини бахолаш, мос келувчи хар бир участкада кадрлар мехнати махсулдорлигини рагбатлантириш учун зарур шароитлар яратиш;</a:t>
            </a:r>
            <a:endParaRPr lang="uz-Latn-UZ"/>
          </a:p>
          <a:p>
            <a:r>
              <a:rPr lang="az-Cyrl-AZ"/>
              <a:t>бизнес-режани амалга оширишга тускинлик килиши мумкин булган </a:t>
            </a:r>
            <a:r>
              <a:rPr lang="az-Cyrl-AZ" sz="2000"/>
              <a:t>кийинчиликлар</a:t>
            </a:r>
            <a:r>
              <a:rPr lang="az-Cyrl-AZ"/>
              <a:t> ва «кузга куринмас» тусикларни олдиндан кура билиш.</a:t>
            </a:r>
            <a:endParaRPr lang="uz-Latn-UZ"/>
          </a:p>
        </p:txBody>
      </p:sp>
    </p:spTree>
    <p:extLst>
      <p:ext uri="{BB962C8B-B14F-4D97-AF65-F5344CB8AC3E}">
        <p14:creationId xmlns="" xmlns:p14="http://schemas.microsoft.com/office/powerpoint/2010/main" val="18804597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 xmlns:a16="http://schemas.microsoft.com/office/drawing/2014/main" id="{14C612EF-1CBA-284F-810C-BD9CAEC2A839}"/>
              </a:ext>
            </a:extLst>
          </p:cNvPr>
          <p:cNvSpPr>
            <a:spLocks noGrp="1"/>
          </p:cNvSpPr>
          <p:nvPr>
            <p:ph type="title"/>
          </p:nvPr>
        </p:nvSpPr>
        <p:spPr/>
        <p:txBody>
          <a:bodyPr/>
          <a:lstStyle/>
          <a:p>
            <a:pPr algn="ctr"/>
            <a:r>
              <a:rPr lang="az-Cyrl-AZ">
                <a:solidFill>
                  <a:schemeClr val="tx1"/>
                </a:solidFill>
              </a:rPr>
              <a:t>Муваффакиятга эришишнинг учта асосий омили аникланган:</a:t>
            </a:r>
            <a:endParaRPr lang="uz-Latn-UZ">
              <a:solidFill>
                <a:schemeClr val="tx1"/>
              </a:solidFill>
            </a:endParaRPr>
          </a:p>
        </p:txBody>
      </p:sp>
      <p:sp>
        <p:nvSpPr>
          <p:cNvPr id="3" name="Tarkibi 2">
            <a:extLst>
              <a:ext uri="{FF2B5EF4-FFF2-40B4-BE49-F238E27FC236}">
                <a16:creationId xmlns="" xmlns:a16="http://schemas.microsoft.com/office/drawing/2014/main" id="{98C7E822-F6D6-8E48-8565-B23F2E312E73}"/>
              </a:ext>
            </a:extLst>
          </p:cNvPr>
          <p:cNvSpPr>
            <a:spLocks noGrp="1"/>
          </p:cNvSpPr>
          <p:nvPr>
            <p:ph idx="1"/>
          </p:nvPr>
        </p:nvSpPr>
        <p:spPr>
          <a:xfrm>
            <a:off x="958500" y="2099466"/>
            <a:ext cx="8596668" cy="3880773"/>
          </a:xfrm>
        </p:spPr>
        <p:txBody>
          <a:bodyPr>
            <a:normAutofit/>
          </a:bodyPr>
          <a:lstStyle/>
          <a:p>
            <a:r>
              <a:rPr lang="az-Cyrl-AZ" sz="2400"/>
              <a:t>товарнинг ракобатчилар товарларидан устунлиги ва унинг истеъмолчилар томонидан кабул килиниши;</a:t>
            </a:r>
            <a:endParaRPr lang="uz-Latn-UZ" sz="2400"/>
          </a:p>
          <a:p>
            <a:r>
              <a:rPr lang="az-Cyrl-AZ" sz="2400"/>
              <a:t>фирманинг маркетинг «ноу-хау»лари, яъни бозорни, харидорлар хулк-атвори, янгиликларни кабул килиш ва амалга ошириш суърати, товарнинг хаётийлик даври ва бошкаларни энг яхши тушуниши;</a:t>
            </a:r>
            <a:endParaRPr lang="uz-Latn-UZ" sz="2400"/>
          </a:p>
          <a:p>
            <a:r>
              <a:rPr lang="az-Cyrl-AZ" sz="2400"/>
              <a:t>фирманинг технологик «ноу-хау»лари, яъни ИИТТКИ ва ишлаб чикариш синергиясининг юкорилиги.</a:t>
            </a:r>
            <a:endParaRPr lang="uz-Latn-UZ" sz="2400"/>
          </a:p>
        </p:txBody>
      </p:sp>
    </p:spTree>
    <p:extLst>
      <p:ext uri="{BB962C8B-B14F-4D97-AF65-F5344CB8AC3E}">
        <p14:creationId xmlns="" xmlns:p14="http://schemas.microsoft.com/office/powerpoint/2010/main" val="10540989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 xmlns:a16="http://schemas.microsoft.com/office/drawing/2014/main" id="{B0CF5FB3-0D07-944F-8BAA-A0DFE5F6C7E0}"/>
              </a:ext>
            </a:extLst>
          </p:cNvPr>
          <p:cNvSpPr>
            <a:spLocks noGrp="1"/>
          </p:cNvSpPr>
          <p:nvPr>
            <p:ph type="title"/>
          </p:nvPr>
        </p:nvSpPr>
        <p:spPr/>
        <p:txBody>
          <a:bodyPr/>
          <a:lstStyle/>
          <a:p>
            <a:pPr algn="ctr"/>
            <a:r>
              <a:rPr lang="az-Cyrl-AZ">
                <a:solidFill>
                  <a:schemeClr val="tx1"/>
                </a:solidFill>
              </a:rPr>
              <a:t>Бизнес-режани тузишда ресурслар билан таъминланганлиги</a:t>
            </a:r>
            <a:endParaRPr lang="uz-Latn-UZ">
              <a:solidFill>
                <a:schemeClr val="tx1"/>
              </a:solidFill>
            </a:endParaRPr>
          </a:p>
        </p:txBody>
      </p:sp>
      <p:sp>
        <p:nvSpPr>
          <p:cNvPr id="3" name="Tarkibi 2">
            <a:extLst>
              <a:ext uri="{FF2B5EF4-FFF2-40B4-BE49-F238E27FC236}">
                <a16:creationId xmlns="" xmlns:a16="http://schemas.microsoft.com/office/drawing/2014/main" id="{4936DFAB-D8CE-9944-9221-F6286748F0B2}"/>
              </a:ext>
            </a:extLst>
          </p:cNvPr>
          <p:cNvSpPr>
            <a:spLocks noGrp="1"/>
          </p:cNvSpPr>
          <p:nvPr>
            <p:ph idx="1"/>
          </p:nvPr>
        </p:nvSpPr>
        <p:spPr>
          <a:xfrm>
            <a:off x="892907" y="1930400"/>
            <a:ext cx="8503340" cy="4367347"/>
          </a:xfrm>
        </p:spPr>
        <p:txBody>
          <a:bodyPr>
            <a:noAutofit/>
          </a:bodyPr>
          <a:lstStyle/>
          <a:p>
            <a:pPr marL="0" indent="0">
              <a:buNone/>
            </a:pPr>
            <a:r>
              <a:rPr lang="az-Cyrl-AZ" sz="2000"/>
              <a:t>Маълумки, бизнес-режа корхона фаолиятининг жорий ва истикболдаги стратегиясини амалга ошириш, биринчи навбатда, нимани, канча ва ким учун ишлаб чикариш вазифасини бажаришга хизмат килиши лозим. Мазкур ишлаб чикариш стратегияси, табиийки, бизнес-режани тузиш боскичидаёк ресурслар таъминоти билан мустаҳкамланиши лозим.Ресурслар билан таъминланганлик - бизнеснинг асосий коидаларидан бири булиб, мулкчилик кайси шаклида эканлигидан катъи назар мажубрий хисобланади. Моддий, мехнат, молиявий ва техник-технологик ресурсларсиз махсулотни ишлаб чикариш жараёнининг имкони йуклиги хам исбот талаб килмайдиган коидадир. Шу сабабли янги ёки жорий ишлаб чикаришни ташкил ктиш вазифаси хал килинаётган хар сафар ресурслар билан таъминлаганлик масаласи юзага чикади. Тугри, бу вазифани хал килиш методикаси куп жихатдан ресурслар тури, ишлаб чикариш микёси ва характерига боглик булади.</a:t>
            </a:r>
            <a:endParaRPr lang="uz-Latn-UZ" sz="2000"/>
          </a:p>
        </p:txBody>
      </p:sp>
    </p:spTree>
    <p:extLst>
      <p:ext uri="{BB962C8B-B14F-4D97-AF65-F5344CB8AC3E}">
        <p14:creationId xmlns="" xmlns:p14="http://schemas.microsoft.com/office/powerpoint/2010/main" val="17844982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arlavha 1">
            <a:extLst>
              <a:ext uri="{FF2B5EF4-FFF2-40B4-BE49-F238E27FC236}">
                <a16:creationId xmlns="" xmlns:a16="http://schemas.microsoft.com/office/drawing/2014/main" id="{6C2A37B1-4BB0-4C4E-898C-1F6128B5A229}"/>
              </a:ext>
            </a:extLst>
          </p:cNvPr>
          <p:cNvSpPr>
            <a:spLocks noGrp="1"/>
          </p:cNvSpPr>
          <p:nvPr>
            <p:ph idx="1"/>
          </p:nvPr>
        </p:nvSpPr>
        <p:spPr>
          <a:xfrm>
            <a:off x="995863" y="840094"/>
            <a:ext cx="8954960" cy="4832120"/>
          </a:xfrm>
        </p:spPr>
        <p:txBody>
          <a:bodyPr>
            <a:noAutofit/>
          </a:bodyPr>
          <a:lstStyle/>
          <a:p>
            <a:pPr marL="0" indent="0">
              <a:buNone/>
            </a:pPr>
            <a:r>
              <a:rPr lang="az-Cyrl-AZ" sz="2000"/>
              <a:t>Шуни кайд этиб утиш жоизки, бизнес-режа тузиш буйича, айникса, хорижий тавсияларда ишлаб чикариш режаси, менежмент, молиявий ва бошка масалалрни хал килишда булгани каби ресурслар таъминотига багишланган махсус бўлим йук. Бирок бизнес-режа корхонанинг асосий конуни эканлиги хар дамда эслатиб турилади. Ҳакикатдан хам, гарб мамлакатлари жамиятда тадбиркорлик рухини уйготиш, уз фукароларида ишбилармон ва тадбиркорларни куришдан ташкари уларни бу ишга ургатади хам.Бизнеснинг (тадбиркорликнинг) ресурслар билан тулик таъминланганлиги ишлаб чикаришнинг барча боскичларида чикарилаётган махсулот сифатига салбий таъсир курсатмаган ва белгиланган технологик жараёнларни бузмаган холда моддий ресурсларни тежаш билан боглик булиши лозим. Бошкача килиб айтганда, корхонанинг ресурслар таъминоти сохасидаги сиёсатига ресурсларни тежаш сиёсати хамкорлик килиши лозим булиб, бу бозор муносабатларидан ташкари айрим ресурс турларининг такчиллиги ва тулик эмаслиги билан хам асосланади.</a:t>
            </a:r>
            <a:endParaRPr lang="uz-Latn-UZ" sz="2000"/>
          </a:p>
        </p:txBody>
      </p:sp>
    </p:spTree>
    <p:extLst>
      <p:ext uri="{BB962C8B-B14F-4D97-AF65-F5344CB8AC3E}">
        <p14:creationId xmlns="" xmlns:p14="http://schemas.microsoft.com/office/powerpoint/2010/main" val="15756904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 xmlns:a16="http://schemas.microsoft.com/office/drawing/2014/main" id="{7148F0E7-4667-4548-A252-58D6B8AD9581}"/>
              </a:ext>
            </a:extLst>
          </p:cNvPr>
          <p:cNvSpPr>
            <a:spLocks noGrp="1"/>
          </p:cNvSpPr>
          <p:nvPr>
            <p:ph type="title"/>
          </p:nvPr>
        </p:nvSpPr>
        <p:spPr>
          <a:xfrm>
            <a:off x="677334" y="609600"/>
            <a:ext cx="8596668" cy="1676400"/>
          </a:xfrm>
        </p:spPr>
        <p:txBody>
          <a:bodyPr>
            <a:normAutofit fontScale="90000"/>
          </a:bodyPr>
          <a:lstStyle/>
          <a:p>
            <a:pPr algn="ctr"/>
            <a:r>
              <a:rPr lang="az-Cyrl-AZ">
                <a:solidFill>
                  <a:schemeClr val="tx1"/>
                </a:solidFill>
              </a:rPr>
              <a:t>Моддий ресурсларни тежашнинг асосий йуналишлари сифатида амалиётда куйидагилардан фойдаланиш мумкин:</a:t>
            </a:r>
            <a:endParaRPr lang="uz-Latn-UZ">
              <a:solidFill>
                <a:schemeClr val="tx1"/>
              </a:solidFill>
            </a:endParaRPr>
          </a:p>
        </p:txBody>
      </p:sp>
      <p:sp>
        <p:nvSpPr>
          <p:cNvPr id="3" name="Tarkibi 2">
            <a:extLst>
              <a:ext uri="{FF2B5EF4-FFF2-40B4-BE49-F238E27FC236}">
                <a16:creationId xmlns="" xmlns:a16="http://schemas.microsoft.com/office/drawing/2014/main" id="{3A68ED7E-A3C5-5943-B770-987F821A22EC}"/>
              </a:ext>
            </a:extLst>
          </p:cNvPr>
          <p:cNvSpPr>
            <a:spLocks noGrp="1"/>
          </p:cNvSpPr>
          <p:nvPr>
            <p:ph idx="1"/>
          </p:nvPr>
        </p:nvSpPr>
        <p:spPr>
          <a:xfrm>
            <a:off x="677334" y="2424575"/>
            <a:ext cx="8596668" cy="3880773"/>
          </a:xfrm>
        </p:spPr>
        <p:txBody>
          <a:bodyPr>
            <a:normAutofit/>
          </a:bodyPr>
          <a:lstStyle/>
          <a:p>
            <a:r>
              <a:rPr lang="az-Cyrl-AZ" sz="2400"/>
              <a:t>йукотиш ва чикитларни камайтириш;</a:t>
            </a:r>
            <a:endParaRPr lang="uz-Latn-UZ" sz="2400"/>
          </a:p>
          <a:p>
            <a:r>
              <a:rPr lang="az-Cyrl-AZ" sz="2400"/>
              <a:t>бракни йукотиш;хом-ашё ва материллар сарфлашнинг прогрессив усулларини ишлаб чиқиш;</a:t>
            </a:r>
            <a:endParaRPr lang="uz-Latn-UZ" sz="2400"/>
          </a:p>
          <a:p>
            <a:r>
              <a:rPr lang="az-Cyrl-AZ" sz="2400"/>
              <a:t>янги технологияларни жорий килиш;</a:t>
            </a:r>
            <a:endParaRPr lang="uz-Latn-UZ" sz="2400"/>
          </a:p>
          <a:p>
            <a:r>
              <a:rPr lang="az-Cyrl-AZ" sz="2400"/>
              <a:t>урнини босувчи моддаларни куллаш, иккиламчи хом-ашёдан фойдаланиш ва хоказо.</a:t>
            </a:r>
            <a:endParaRPr lang="uz-Latn-UZ" sz="2400"/>
          </a:p>
        </p:txBody>
      </p:sp>
    </p:spTree>
    <p:extLst>
      <p:ext uri="{BB962C8B-B14F-4D97-AF65-F5344CB8AC3E}">
        <p14:creationId xmlns="" xmlns:p14="http://schemas.microsoft.com/office/powerpoint/2010/main" val="1573741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arlavha 1">
            <a:extLst>
              <a:ext uri="{FF2B5EF4-FFF2-40B4-BE49-F238E27FC236}">
                <a16:creationId xmlns="" xmlns:a16="http://schemas.microsoft.com/office/drawing/2014/main" id="{986CADB0-6DCB-5845-8E45-03858555BA86}"/>
              </a:ext>
            </a:extLst>
          </p:cNvPr>
          <p:cNvSpPr>
            <a:spLocks noGrp="1"/>
          </p:cNvSpPr>
          <p:nvPr>
            <p:ph idx="1"/>
          </p:nvPr>
        </p:nvSpPr>
        <p:spPr>
          <a:xfrm>
            <a:off x="1008071" y="757925"/>
            <a:ext cx="8465993" cy="4926513"/>
          </a:xfrm>
        </p:spPr>
        <p:txBody>
          <a:bodyPr>
            <a:noAutofit/>
          </a:bodyPr>
          <a:lstStyle/>
          <a:p>
            <a:pPr marL="0" indent="0">
              <a:buNone/>
            </a:pPr>
            <a:r>
              <a:rPr lang="az-Cyrl-AZ" sz="2400"/>
              <a:t>Бизнеснинг ривожланиши, корхонанинг муваффакиятли фаолият курсатиши учун моддий ресурслар ва улардан окилона фойдаланиш билан бирга инвестициялар хам мухим ахамият касб этдаи. Инвестициялар янги корхона яратиш учун хам, мавжуд корхонани ривожлантириш учун хам керак булади. Бугунги шароитларда чет эл инвестицияларини жалб килишнинг ахамияти катта булиб, улар республиканинг асосий капиталига, жумладан, корхоналарга киритилувчи маблаглар микдорини оширишда билан бирга ишлаб чикаришни модернизациялаш, замонавий ракобатбардош махсулот турларини чикариш ва уларни жахон стандартлари талабларига етказишга имкон беради.</a:t>
            </a:r>
            <a:endParaRPr lang="uz-Latn-UZ" sz="2400"/>
          </a:p>
        </p:txBody>
      </p:sp>
    </p:spTree>
    <p:extLst>
      <p:ext uri="{BB962C8B-B14F-4D97-AF65-F5344CB8AC3E}">
        <p14:creationId xmlns="" xmlns:p14="http://schemas.microsoft.com/office/powerpoint/2010/main" val="38921907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 xmlns:a16="http://schemas.microsoft.com/office/drawing/2014/main" id="{82A001F5-5338-334C-AA4B-D3062189860B}"/>
              </a:ext>
            </a:extLst>
          </p:cNvPr>
          <p:cNvSpPr>
            <a:spLocks noGrp="1"/>
          </p:cNvSpPr>
          <p:nvPr>
            <p:ph type="title"/>
          </p:nvPr>
        </p:nvSpPr>
        <p:spPr>
          <a:xfrm>
            <a:off x="1504276" y="423101"/>
            <a:ext cx="8596668" cy="1320800"/>
          </a:xfrm>
        </p:spPr>
        <p:txBody>
          <a:bodyPr anchor="ctr"/>
          <a:lstStyle/>
          <a:p>
            <a:pPr algn="ctr"/>
            <a:r>
              <a:rPr lang="az-Cyrl-AZ">
                <a:solidFill>
                  <a:schemeClr val="tx1"/>
                </a:solidFill>
              </a:rPr>
              <a:t>Режалаштирилаётган бизнесни суғурталаш</a:t>
            </a:r>
            <a:endParaRPr lang="uz-Latn-UZ">
              <a:solidFill>
                <a:schemeClr val="tx1"/>
              </a:solidFill>
            </a:endParaRPr>
          </a:p>
        </p:txBody>
      </p:sp>
      <p:sp>
        <p:nvSpPr>
          <p:cNvPr id="3" name="Tarkibi 2">
            <a:extLst>
              <a:ext uri="{FF2B5EF4-FFF2-40B4-BE49-F238E27FC236}">
                <a16:creationId xmlns="" xmlns:a16="http://schemas.microsoft.com/office/drawing/2014/main" id="{940FD75D-5EC4-A74C-9F7B-66186DFD3E08}"/>
              </a:ext>
            </a:extLst>
          </p:cNvPr>
          <p:cNvSpPr>
            <a:spLocks noGrp="1"/>
          </p:cNvSpPr>
          <p:nvPr>
            <p:ph idx="1"/>
          </p:nvPr>
        </p:nvSpPr>
        <p:spPr>
          <a:xfrm>
            <a:off x="1190767" y="1893726"/>
            <a:ext cx="8596668" cy="3880773"/>
          </a:xfrm>
        </p:spPr>
        <p:txBody>
          <a:bodyPr>
            <a:normAutofit lnSpcReduction="10000"/>
          </a:bodyPr>
          <a:lstStyle/>
          <a:p>
            <a:pPr marL="0" indent="0">
              <a:buNone/>
            </a:pPr>
            <a:r>
              <a:rPr lang="az-Cyrl-AZ" sz="2000"/>
              <a:t>Суғурталаш - бозор инфратузилмасининг мухим элементи булиб, фукароларнинг ва хужалик субъектларининг мулкий манфаатларини химоя килиши кузда тутилади. Суғурталаш суғурталовчининг манфаатларини учинчи шахслар эътирозларидан хамда бу шахсларнинг уз манфаатларини хам химоя килади, чунки суғурталовчининг моддий имкониятларидан катъи назар етказилган зарарни коплаш кафолатланади.Суғурталашни хукукий жихатдан тартибга солиш хар бир мамлакатда давлат томонидан белгилаб куйилувчи конун ва коидаларга асосан амалга ошриилади. Масалан, Францияда уч кисмдан иборат булган суғурта кодекси мавжуд. Унинг биринчи кисмида конун нормалари, иккинчи кисмида хукумат карорлари мавжуд булса, учинчи кисми бошка маъмурий идораларнинг курсатмалардиан иборат.</a:t>
            </a:r>
            <a:endParaRPr lang="uz-Latn-UZ" sz="2000"/>
          </a:p>
        </p:txBody>
      </p:sp>
    </p:spTree>
    <p:extLst>
      <p:ext uri="{BB962C8B-B14F-4D97-AF65-F5344CB8AC3E}">
        <p14:creationId xmlns="" xmlns:p14="http://schemas.microsoft.com/office/powerpoint/2010/main" val="28194686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 xmlns:a16="http://schemas.microsoft.com/office/drawing/2014/main" id="{51C1AAB0-E755-6444-8C3D-371B4FC47779}"/>
              </a:ext>
            </a:extLst>
          </p:cNvPr>
          <p:cNvSpPr>
            <a:spLocks noGrp="1"/>
          </p:cNvSpPr>
          <p:nvPr>
            <p:ph type="title"/>
          </p:nvPr>
        </p:nvSpPr>
        <p:spPr/>
        <p:txBody>
          <a:bodyPr/>
          <a:lstStyle/>
          <a:p>
            <a:pPr algn="ctr"/>
            <a:r>
              <a:rPr lang="az-Cyrl-AZ">
                <a:solidFill>
                  <a:schemeClr val="tx1"/>
                </a:solidFill>
              </a:rPr>
              <a:t>Суғурта тизими бутун дунёда асосан уч йуналишни назарда тутади:</a:t>
            </a:r>
            <a:endParaRPr lang="uz-Latn-UZ">
              <a:solidFill>
                <a:schemeClr val="tx1"/>
              </a:solidFill>
            </a:endParaRPr>
          </a:p>
        </p:txBody>
      </p:sp>
      <p:sp>
        <p:nvSpPr>
          <p:cNvPr id="3" name="Tarkibi 2">
            <a:extLst>
              <a:ext uri="{FF2B5EF4-FFF2-40B4-BE49-F238E27FC236}">
                <a16:creationId xmlns="" xmlns:a16="http://schemas.microsoft.com/office/drawing/2014/main" id="{0C17D1F8-6048-2745-8E08-2040CBAE5E6B}"/>
              </a:ext>
            </a:extLst>
          </p:cNvPr>
          <p:cNvSpPr>
            <a:spLocks noGrp="1"/>
          </p:cNvSpPr>
          <p:nvPr>
            <p:ph idx="1"/>
          </p:nvPr>
        </p:nvSpPr>
        <p:spPr/>
        <p:txBody>
          <a:bodyPr>
            <a:normAutofit/>
          </a:bodyPr>
          <a:lstStyle/>
          <a:p>
            <a:r>
              <a:rPr lang="az-Cyrl-AZ" sz="2800"/>
              <a:t>шахсий суғурта, </a:t>
            </a:r>
            <a:endParaRPr lang="uz-Latn-UZ" sz="2800"/>
          </a:p>
          <a:p>
            <a:r>
              <a:rPr lang="az-Cyrl-AZ" sz="2800"/>
              <a:t>мулк суғуртаси </a:t>
            </a:r>
            <a:endParaRPr lang="uz-Latn-UZ" sz="2800"/>
          </a:p>
          <a:p>
            <a:r>
              <a:rPr lang="az-Cyrl-AZ" sz="2800"/>
              <a:t> жавобгарликни суғурталаш.</a:t>
            </a:r>
            <a:endParaRPr lang="uz-Latn-UZ" sz="2800"/>
          </a:p>
        </p:txBody>
      </p:sp>
    </p:spTree>
    <p:extLst>
      <p:ext uri="{BB962C8B-B14F-4D97-AF65-F5344CB8AC3E}">
        <p14:creationId xmlns="" xmlns:p14="http://schemas.microsoft.com/office/powerpoint/2010/main" val="15061858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 xmlns:a16="http://schemas.microsoft.com/office/drawing/2014/main" id="{7E529B84-6D16-6147-95C8-5E8E9B159A05}"/>
              </a:ext>
            </a:extLst>
          </p:cNvPr>
          <p:cNvSpPr>
            <a:spLocks noGrp="1"/>
          </p:cNvSpPr>
          <p:nvPr>
            <p:ph type="title"/>
          </p:nvPr>
        </p:nvSpPr>
        <p:spPr>
          <a:xfrm>
            <a:off x="1166318" y="469016"/>
            <a:ext cx="8596668" cy="2959984"/>
          </a:xfrm>
        </p:spPr>
        <p:txBody>
          <a:bodyPr>
            <a:normAutofit fontScale="90000"/>
          </a:bodyPr>
          <a:lstStyle/>
          <a:p>
            <a:r>
              <a:rPr lang="az-Cyrl-AZ" sz="2400">
                <a:solidFill>
                  <a:schemeClr val="tx1"/>
                </a:solidFill>
              </a:rPr>
              <a:t>Суғурталаш мажбурий тарзда икки томоннинг - суғуртачи ва суғурталанувчининг иштирок этиши, шунингдек, белгиланган суғурта бадалини назарда тутиши сабабли суғурталанувчи, бизнинг холатда корхона ёки тадбиркор томонидан бу ишнинг барча жихатларини чукур уйлаб куриш лозим булиб, бу бадаллар асосида келгусида умумий суғурта жамгармаси шаклланади. Хусусан, куйидагиларни амалга ошириш зарур:</a:t>
            </a:r>
            <a:endParaRPr lang="uz-Latn-UZ" sz="2400">
              <a:solidFill>
                <a:schemeClr val="tx1"/>
              </a:solidFill>
            </a:endParaRPr>
          </a:p>
        </p:txBody>
      </p:sp>
      <p:sp>
        <p:nvSpPr>
          <p:cNvPr id="3" name="Tarkibi 2">
            <a:extLst>
              <a:ext uri="{FF2B5EF4-FFF2-40B4-BE49-F238E27FC236}">
                <a16:creationId xmlns="" xmlns:a16="http://schemas.microsoft.com/office/drawing/2014/main" id="{AF317407-6C1B-6B48-84C1-51ACE06061F0}"/>
              </a:ext>
            </a:extLst>
          </p:cNvPr>
          <p:cNvSpPr>
            <a:spLocks noGrp="1"/>
          </p:cNvSpPr>
          <p:nvPr>
            <p:ph idx="1"/>
          </p:nvPr>
        </p:nvSpPr>
        <p:spPr>
          <a:xfrm>
            <a:off x="1166318" y="3215070"/>
            <a:ext cx="8596668" cy="2716271"/>
          </a:xfrm>
        </p:spPr>
        <p:txBody>
          <a:bodyPr>
            <a:noAutofit/>
          </a:bodyPr>
          <a:lstStyle/>
          <a:p>
            <a:r>
              <a:rPr lang="az-Cyrl-AZ" sz="2000"/>
              <a:t>вужудга келиши мумкин булган барча рискларни аниклаш;</a:t>
            </a:r>
            <a:endParaRPr lang="uz-Latn-UZ" sz="2000"/>
          </a:p>
          <a:p>
            <a:r>
              <a:rPr lang="az-Cyrl-AZ" sz="2000"/>
              <a:t>хар бир рискнинг вужудга келиш эхтимолини аниклаш;</a:t>
            </a:r>
            <a:endParaRPr lang="uz-Latn-UZ" sz="2000"/>
          </a:p>
          <a:p>
            <a:r>
              <a:rPr lang="az-Cyrl-AZ" sz="2000"/>
              <a:t>улар натижасида етказилиши мумкин булган зарар микдорини хисоблаш;</a:t>
            </a:r>
            <a:endParaRPr lang="uz-Latn-UZ" sz="2000"/>
          </a:p>
          <a:p>
            <a:r>
              <a:rPr lang="az-Cyrl-AZ" sz="2000"/>
              <a:t>уларни вужудга келиш эхтимоли буйича ажратиш;</a:t>
            </a:r>
            <a:endParaRPr lang="uz-Latn-UZ" sz="2000"/>
          </a:p>
          <a:p>
            <a:r>
              <a:rPr lang="az-Cyrl-AZ" sz="2000"/>
              <a:t>йул куйиш мумкин булган риск даражасини белгилаш ва вужудга келиш эхтимоли ушбу чегарадан паст булган барча рискларни бир четга суриб куйиш.</a:t>
            </a:r>
            <a:endParaRPr lang="uz-Latn-UZ" sz="2000"/>
          </a:p>
        </p:txBody>
      </p:sp>
    </p:spTree>
    <p:extLst>
      <p:ext uri="{BB962C8B-B14F-4D97-AF65-F5344CB8AC3E}">
        <p14:creationId xmlns="" xmlns:p14="http://schemas.microsoft.com/office/powerpoint/2010/main" val="19691005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kibi 2">
            <a:extLst>
              <a:ext uri="{FF2B5EF4-FFF2-40B4-BE49-F238E27FC236}">
                <a16:creationId xmlns="" xmlns:a16="http://schemas.microsoft.com/office/drawing/2014/main" id="{6BEA01D0-FA4D-7B40-9211-D540A60405F4}"/>
              </a:ext>
            </a:extLst>
          </p:cNvPr>
          <p:cNvSpPr>
            <a:spLocks noGrp="1"/>
          </p:cNvSpPr>
          <p:nvPr>
            <p:ph idx="1"/>
          </p:nvPr>
        </p:nvSpPr>
        <p:spPr>
          <a:xfrm>
            <a:off x="860703" y="855720"/>
            <a:ext cx="5235298" cy="5109883"/>
          </a:xfrm>
        </p:spPr>
        <p:txBody>
          <a:bodyPr>
            <a:noAutofit/>
          </a:bodyPr>
          <a:lstStyle/>
          <a:p>
            <a:pPr marL="0" indent="0" algn="just">
              <a:buNone/>
            </a:pPr>
            <a:r>
              <a:rPr lang="az-Cyrl-AZ" sz="2400" dirty="0">
                <a:latin typeface="Times New Roman" pitchFamily="18" charset="0"/>
                <a:cs typeface="Times New Roman" pitchFamily="18" charset="0"/>
              </a:rPr>
              <a:t>Суғурталаш амалда факат суғурталанувчи рискларга (</a:t>
            </a:r>
            <a:r>
              <a:rPr lang="uz-Latn-UZ" sz="2400" dirty="0">
                <a:latin typeface="Times New Roman" pitchFamily="18" charset="0"/>
                <a:cs typeface="Times New Roman" pitchFamily="18" charset="0"/>
              </a:rPr>
              <a:t>risk insurable) </a:t>
            </a:r>
            <a:r>
              <a:rPr lang="az-Cyrl-AZ" sz="2400" dirty="0">
                <a:latin typeface="Times New Roman" pitchFamily="18" charset="0"/>
                <a:cs typeface="Times New Roman" pitchFamily="18" charset="0"/>
              </a:rPr>
              <a:t>таъсир курсатиб, уларни етказилиши мумкин булган зарар ва суғурта холатининг юзага келиш эхтимоли нуктаи назаридан пул кийматида бахолаш мумкин. Яъни рсик окибатлари объектив улчаниши ва киймат бахосига эга булиши лозим.Риск чайковчилик характерига эга булмаслиги ва суғуртачи ёки суғурта манфаатига эга булган бошка шахс билан алокада булмаслиги лозим. </a:t>
            </a:r>
            <a:endParaRPr lang="uz-Latn-UZ" sz="2400" dirty="0">
              <a:latin typeface="Times New Roman" pitchFamily="18" charset="0"/>
              <a:cs typeface="Times New Roman" pitchFamily="18" charset="0"/>
            </a:endParaRPr>
          </a:p>
        </p:txBody>
      </p:sp>
    </p:spTree>
    <p:extLst>
      <p:ext uri="{BB962C8B-B14F-4D97-AF65-F5344CB8AC3E}">
        <p14:creationId xmlns="" xmlns:p14="http://schemas.microsoft.com/office/powerpoint/2010/main" val="37411119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167306" y="1500174"/>
            <a:ext cx="4857784" cy="4643469"/>
          </a:xfrm>
        </p:spPr>
        <p:txBody>
          <a:bodyPr>
            <a:normAutofit/>
          </a:bodyPr>
          <a:lstStyle/>
          <a:p>
            <a:pPr algn="just">
              <a:buNone/>
            </a:pPr>
            <a:r>
              <a:rPr lang="en-US" sz="2200" dirty="0" smtClean="0">
                <a:latin typeface="Times New Roman" pitchFamily="18" charset="0"/>
                <a:cs typeface="Times New Roman" pitchFamily="18" charset="0"/>
              </a:rPr>
              <a:t>			</a:t>
            </a:r>
            <a:r>
              <a:rPr lang="az-Cyrl-AZ" sz="2200" dirty="0" smtClean="0">
                <a:latin typeface="Times New Roman" pitchFamily="18" charset="0"/>
                <a:cs typeface="Times New Roman" pitchFamily="18" charset="0"/>
              </a:rPr>
              <a:t>Суғурта </a:t>
            </a:r>
            <a:r>
              <a:rPr lang="az-Cyrl-AZ" sz="2200" dirty="0" smtClean="0">
                <a:latin typeface="Times New Roman" pitchFamily="18" charset="0"/>
                <a:cs typeface="Times New Roman" pitchFamily="18" charset="0"/>
              </a:rPr>
              <a:t>холати жамият манфаатлари йулида амалга оширилмаслиги керак.Фирма уз фаолияти мобайнида турли хил рискларга учраши мумкин булиб, уларни куйидагича таснифлаш мумкин:Хукукий рисклар. Қонунчиликнинг мукаммал эмаслиги, хужжатларнинг аник расмийлаштирилмаганлиги, конунчиликнинг икки хил талкин килиниши билан боглик булади.</a:t>
            </a:r>
            <a:endParaRPr lang="uz-Latn-UZ" sz="2200" dirty="0" smtClean="0">
              <a:latin typeface="Times New Roman" pitchFamily="18" charset="0"/>
              <a:cs typeface="Times New Roman" pitchFamily="18" charset="0"/>
            </a:endParaRPr>
          </a:p>
          <a:p>
            <a:pPr algn="just">
              <a:buNone/>
            </a:pPr>
            <a:endParaRPr lang="ru-RU" sz="2200"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 xmlns:a16="http://schemas.microsoft.com/office/drawing/2014/main" id="{9685D4C2-F24C-C247-8CE3-1372122A0CCA}"/>
              </a:ext>
            </a:extLst>
          </p:cNvPr>
          <p:cNvSpPr>
            <a:spLocks noGrp="1"/>
          </p:cNvSpPr>
          <p:nvPr>
            <p:ph type="title"/>
          </p:nvPr>
        </p:nvSpPr>
        <p:spPr>
          <a:xfrm>
            <a:off x="640660" y="365108"/>
            <a:ext cx="8596668" cy="1320800"/>
          </a:xfrm>
        </p:spPr>
        <p:txBody>
          <a:bodyPr/>
          <a:lstStyle/>
          <a:p>
            <a:pPr algn="ctr"/>
            <a:r>
              <a:rPr lang="az-Cyrl-AZ">
                <a:solidFill>
                  <a:schemeClr val="tx1"/>
                </a:solidFill>
              </a:rPr>
              <a:t>Рискни камайтириш учун амалга оширилувчи тадбирлар:</a:t>
            </a:r>
            <a:endParaRPr lang="uz-Latn-UZ">
              <a:solidFill>
                <a:schemeClr val="tx1"/>
              </a:solidFill>
            </a:endParaRPr>
          </a:p>
        </p:txBody>
      </p:sp>
      <p:sp>
        <p:nvSpPr>
          <p:cNvPr id="3" name="Tarkibi 2">
            <a:extLst>
              <a:ext uri="{FF2B5EF4-FFF2-40B4-BE49-F238E27FC236}">
                <a16:creationId xmlns="" xmlns:a16="http://schemas.microsoft.com/office/drawing/2014/main" id="{959A19DE-4677-D748-8F75-CA9EFFFC89D0}"/>
              </a:ext>
            </a:extLst>
          </p:cNvPr>
          <p:cNvSpPr>
            <a:spLocks noGrp="1"/>
          </p:cNvSpPr>
          <p:nvPr>
            <p:ph idx="1"/>
          </p:nvPr>
        </p:nvSpPr>
        <p:spPr>
          <a:xfrm>
            <a:off x="1037960" y="1490954"/>
            <a:ext cx="8596668" cy="5001938"/>
          </a:xfrm>
        </p:spPr>
        <p:txBody>
          <a:bodyPr>
            <a:noAutofit/>
          </a:bodyPr>
          <a:lstStyle/>
          <a:p>
            <a:r>
              <a:rPr lang="az-Cyrl-AZ"/>
              <a:t>хужжатларнинг мос келувчи кисмларини аник ифодлаш;</a:t>
            </a:r>
            <a:endParaRPr lang="uz-Latn-UZ"/>
          </a:p>
          <a:p>
            <a:r>
              <a:rPr lang="az-Cyrl-AZ"/>
              <a:t>хужжатларни расмийлаштириш учун ушбу сохада амалий тажрибага эга булган мутахассисларни жалб килиш.</a:t>
            </a:r>
            <a:endParaRPr lang="uz-Latn-UZ"/>
          </a:p>
          <a:p>
            <a:r>
              <a:rPr lang="uz-Latn-UZ"/>
              <a:t>Ишлаб</a:t>
            </a:r>
            <a:r>
              <a:rPr lang="az-Cyrl-AZ"/>
              <a:t> чикариш рисклари. Компьютер техникасининг мураккаблиги, ахборот технологиялари сохасида техника тараккиётининг юкорилиги, курсатилаётган хизматлар сифатининг пастлиги билан боглик булади.</a:t>
            </a:r>
            <a:endParaRPr lang="uz-Latn-UZ"/>
          </a:p>
          <a:p>
            <a:pPr marL="0" indent="0">
              <a:buNone/>
            </a:pPr>
            <a:r>
              <a:rPr lang="uz-Latn-UZ"/>
              <a:t>    </a:t>
            </a:r>
            <a:r>
              <a:rPr lang="uz-Latn-UZ">
                <a:solidFill>
                  <a:schemeClr val="accent5"/>
                </a:solidFill>
              </a:rPr>
              <a:t>   Рискни</a:t>
            </a:r>
            <a:r>
              <a:rPr lang="az-Cyrl-AZ">
                <a:solidFill>
                  <a:schemeClr val="accent5"/>
                </a:solidFill>
              </a:rPr>
              <a:t> камайтириш учун амалга оширилувчи тадбирлар:</a:t>
            </a:r>
            <a:endParaRPr lang="uz-Latn-UZ">
              <a:solidFill>
                <a:schemeClr val="accent5"/>
              </a:solidFill>
            </a:endParaRPr>
          </a:p>
          <a:p>
            <a:r>
              <a:rPr lang="az-Cyrl-AZ"/>
              <a:t>юкори малакали кадрларни танлаш;</a:t>
            </a:r>
            <a:endParaRPr lang="uz-Latn-UZ"/>
          </a:p>
          <a:p>
            <a:r>
              <a:rPr lang="az-Cyrl-AZ"/>
              <a:t>ходимлар малакасини оширишни доимий рагбатлантириш;курсатилаётган хизматлар сифатини назоарт килиш тизимини ишлаб чиқиш ва ундан фойдаланиш;</a:t>
            </a:r>
            <a:endParaRPr lang="uz-Latn-UZ"/>
          </a:p>
          <a:p>
            <a:r>
              <a:rPr lang="az-Cyrl-AZ"/>
              <a:t>зарур асбоб-ускуналарни харид килиш учун уз вактида етарлича маблаг ажратиш. Маркетинг рисклари. Бозорга чиқишда ушланиб колиш, хизматларни ноттугританлаш, маркетинг стратегиясини танлашда адашиш, нарх сиёсатидаги хатолар билан боглик булади.</a:t>
            </a:r>
            <a:endParaRPr lang="uz-Latn-UZ"/>
          </a:p>
        </p:txBody>
      </p:sp>
    </p:spTree>
    <p:extLst>
      <p:ext uri="{BB962C8B-B14F-4D97-AF65-F5344CB8AC3E}">
        <p14:creationId xmlns="" xmlns:p14="http://schemas.microsoft.com/office/powerpoint/2010/main" val="8574480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 xmlns:a16="http://schemas.microsoft.com/office/drawing/2014/main" id="{8A0817C4-3F51-FE4C-BD0D-B8D2EF0328CC}"/>
              </a:ext>
            </a:extLst>
          </p:cNvPr>
          <p:cNvSpPr>
            <a:spLocks noGrp="1"/>
          </p:cNvSpPr>
          <p:nvPr>
            <p:ph type="title"/>
          </p:nvPr>
        </p:nvSpPr>
        <p:spPr/>
        <p:txBody>
          <a:bodyPr/>
          <a:lstStyle/>
          <a:p>
            <a:pPr algn="ctr"/>
            <a:r>
              <a:rPr lang="az-Cyrl-AZ">
                <a:solidFill>
                  <a:schemeClr val="tx1"/>
                </a:solidFill>
              </a:rPr>
              <a:t>Лойиха буйича асосий риск омиллари:</a:t>
            </a:r>
            <a:endParaRPr lang="uz-Latn-UZ">
              <a:solidFill>
                <a:schemeClr val="tx1"/>
              </a:solidFill>
            </a:endParaRPr>
          </a:p>
        </p:txBody>
      </p:sp>
      <p:sp>
        <p:nvSpPr>
          <p:cNvPr id="3" name="Tarkibi 2">
            <a:extLst>
              <a:ext uri="{FF2B5EF4-FFF2-40B4-BE49-F238E27FC236}">
                <a16:creationId xmlns="" xmlns:a16="http://schemas.microsoft.com/office/drawing/2014/main" id="{3D725B5F-40D6-F647-9B25-3B120BFC9373}"/>
              </a:ext>
            </a:extLst>
          </p:cNvPr>
          <p:cNvSpPr>
            <a:spLocks noGrp="1"/>
          </p:cNvSpPr>
          <p:nvPr>
            <p:ph idx="1"/>
          </p:nvPr>
        </p:nvSpPr>
        <p:spPr>
          <a:xfrm>
            <a:off x="762906" y="1930400"/>
            <a:ext cx="8596668" cy="3880773"/>
          </a:xfrm>
        </p:spPr>
        <p:txBody>
          <a:bodyPr>
            <a:normAutofit/>
          </a:bodyPr>
          <a:lstStyle/>
          <a:p>
            <a:r>
              <a:rPr lang="az-Cyrl-AZ" sz="2000"/>
              <a:t>янги ракобатчиларнинг пайдо булиши;</a:t>
            </a:r>
            <a:endParaRPr lang="uz-Latn-UZ" sz="2000"/>
          </a:p>
          <a:p>
            <a:r>
              <a:rPr lang="az-Cyrl-AZ" sz="2000"/>
              <a:t>энергия ресурслари нархининг усиши;</a:t>
            </a:r>
            <a:endParaRPr lang="uz-Latn-UZ" sz="2000"/>
          </a:p>
          <a:p>
            <a:r>
              <a:rPr lang="az-Cyrl-AZ" sz="2000"/>
              <a:t>истеъмолчиларнинг тулов лаёкати пасайиши.Мазкур омиллар юзага келганда уларнинг таъсирини камайтиришнинг асосий йуллари ишлаб чикариш харажатларини пасайтириш, курсатилаётган хизматлар ассортиментини купайтириш ва луарнинг сифатини яхшилаш хисобланади.Умуман олганда эса лойиха риски унчалик сезиларли деб бахоланмайди.</a:t>
            </a:r>
            <a:endParaRPr lang="uz-Latn-UZ" sz="2000"/>
          </a:p>
        </p:txBody>
      </p:sp>
    </p:spTree>
    <p:extLst>
      <p:ext uri="{BB962C8B-B14F-4D97-AF65-F5344CB8AC3E}">
        <p14:creationId xmlns="" xmlns:p14="http://schemas.microsoft.com/office/powerpoint/2010/main" val="32103297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 xmlns:a16="http://schemas.microsoft.com/office/drawing/2014/main" id="{A88859CB-DC2F-6649-88D4-5F95FF04B813}"/>
              </a:ext>
            </a:extLst>
          </p:cNvPr>
          <p:cNvSpPr>
            <a:spLocks noGrp="1"/>
          </p:cNvSpPr>
          <p:nvPr>
            <p:ph type="title"/>
          </p:nvPr>
        </p:nvSpPr>
        <p:spPr/>
        <p:txBody>
          <a:bodyPr/>
          <a:lstStyle/>
          <a:p>
            <a:pPr algn="ctr"/>
            <a:r>
              <a:rPr lang="az-Cyrl-AZ">
                <a:solidFill>
                  <a:schemeClr val="tx1"/>
                </a:solidFill>
              </a:rPr>
              <a:t>Муҳокама ва назорат саволлари</a:t>
            </a:r>
            <a:endParaRPr lang="uz-Latn-UZ">
              <a:solidFill>
                <a:schemeClr val="tx1"/>
              </a:solidFill>
            </a:endParaRPr>
          </a:p>
        </p:txBody>
      </p:sp>
      <p:sp>
        <p:nvSpPr>
          <p:cNvPr id="3" name="Tarkibi 2">
            <a:extLst>
              <a:ext uri="{FF2B5EF4-FFF2-40B4-BE49-F238E27FC236}">
                <a16:creationId xmlns="" xmlns:a16="http://schemas.microsoft.com/office/drawing/2014/main" id="{CC2093D6-61F9-3E48-94DC-155F8DD2DAA9}"/>
              </a:ext>
            </a:extLst>
          </p:cNvPr>
          <p:cNvSpPr>
            <a:spLocks noGrp="1"/>
          </p:cNvSpPr>
          <p:nvPr>
            <p:ph idx="1"/>
          </p:nvPr>
        </p:nvSpPr>
        <p:spPr>
          <a:xfrm>
            <a:off x="677334" y="1662545"/>
            <a:ext cx="8596668" cy="4378817"/>
          </a:xfrm>
        </p:spPr>
        <p:txBody>
          <a:bodyPr>
            <a:noAutofit/>
          </a:bodyPr>
          <a:lstStyle/>
          <a:p>
            <a:r>
              <a:rPr lang="az-Cyrl-AZ" sz="2000" dirty="0"/>
              <a:t>Бизнес-режани ишлаб чиқиш жараёнини бошқариш кайси элементлардан таркиб топади?</a:t>
            </a:r>
            <a:endParaRPr lang="uz-Latn-UZ" sz="2000" dirty="0"/>
          </a:p>
          <a:p>
            <a:r>
              <a:rPr lang="az-Cyrl-AZ" sz="2000" dirty="0"/>
              <a:t>Бизнес-режани ишлаб чиқиш жараёнини бошқаришда бажарилувчи асосий вазифаларни санаб беринг?</a:t>
            </a:r>
            <a:endParaRPr lang="uz-Latn-UZ" sz="2000" dirty="0"/>
          </a:p>
          <a:p>
            <a:r>
              <a:rPr lang="az-Cyrl-AZ" sz="2000" dirty="0"/>
              <a:t>Бизнес-режа кандай талабларга жавоб бериши лозим?</a:t>
            </a:r>
            <a:endParaRPr lang="uz-Latn-UZ" sz="2000" dirty="0"/>
          </a:p>
          <a:p>
            <a:r>
              <a:rPr lang="az-Cyrl-AZ" sz="2000" dirty="0"/>
              <a:t>Бизнес-режанинг ресурслар билан таъминланганлиги деганда нимани тушунасиз?</a:t>
            </a:r>
            <a:endParaRPr lang="uz-Latn-UZ" sz="2000" dirty="0"/>
          </a:p>
          <a:p>
            <a:r>
              <a:rPr lang="az-Cyrl-AZ" sz="2000" dirty="0"/>
              <a:t>Бизнес-режанинг асосланганлиги ва ишончлилиги учун ким жавоб беради?</a:t>
            </a:r>
            <a:endParaRPr lang="uz-Latn-UZ" sz="2000" dirty="0"/>
          </a:p>
          <a:p>
            <a:r>
              <a:rPr lang="az-Cyrl-AZ" sz="2000" dirty="0"/>
              <a:t>Суғурталашнинг бизнесга кандай алокаси бор?</a:t>
            </a:r>
            <a:endParaRPr lang="uz-Latn-UZ" sz="2000" dirty="0"/>
          </a:p>
          <a:p>
            <a:r>
              <a:rPr lang="az-Cyrl-AZ" sz="2000" dirty="0"/>
              <a:t>Бизнесда суғурталашнинг максади ва асосий йуналишларини айтиб беринг.Риск нима ва унинг бизнесга таъсирини кандай хисобга олинади?</a:t>
            </a:r>
            <a:endParaRPr lang="uz-Latn-UZ" sz="2000" dirty="0"/>
          </a:p>
        </p:txBody>
      </p:sp>
    </p:spTree>
    <p:extLst>
      <p:ext uri="{BB962C8B-B14F-4D97-AF65-F5344CB8AC3E}">
        <p14:creationId xmlns="" xmlns:p14="http://schemas.microsoft.com/office/powerpoint/2010/main" val="26309172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 xmlns:a16="http://schemas.microsoft.com/office/drawing/2014/main" id="{960571AF-0F35-134F-A875-07F0B41F41BF}"/>
              </a:ext>
            </a:extLst>
          </p:cNvPr>
          <p:cNvSpPr>
            <a:spLocks noGrp="1"/>
          </p:cNvSpPr>
          <p:nvPr>
            <p:ph type="title"/>
          </p:nvPr>
        </p:nvSpPr>
        <p:spPr>
          <a:xfrm>
            <a:off x="1642939" y="958230"/>
            <a:ext cx="8069830" cy="2829499"/>
          </a:xfrm>
        </p:spPr>
        <p:txBody>
          <a:bodyPr>
            <a:noAutofit/>
          </a:bodyPr>
          <a:lstStyle/>
          <a:p>
            <a:r>
              <a:rPr lang="uz-Latn-UZ" sz="8000" b="1" i="1">
                <a:solidFill>
                  <a:srgbClr val="FF0000"/>
                </a:solidFill>
              </a:rPr>
              <a:t>Этиборингиз учун катта рахмат!</a:t>
            </a:r>
          </a:p>
        </p:txBody>
      </p:sp>
    </p:spTree>
    <p:extLst>
      <p:ext uri="{BB962C8B-B14F-4D97-AF65-F5344CB8AC3E}">
        <p14:creationId xmlns="" xmlns:p14="http://schemas.microsoft.com/office/powerpoint/2010/main" val="686422115"/>
      </p:ext>
    </p:extLst>
  </p:cSld>
  <p:clrMapOvr>
    <a:masterClrMapping/>
  </p:clrMapOvr>
</p:sld>
</file>

<file path=ppt/theme/theme1.xml><?xml version="1.0" encoding="utf-8"?>
<a:theme xmlns:a="http://schemas.openxmlformats.org/drawingml/2006/main" name="Qirra">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otalTime>2</TotalTime>
  <Words>1169</Words>
  <Application>Microsoft Office PowerPoint</Application>
  <PresentationFormat>Произвольный</PresentationFormat>
  <Paragraphs>61</Paragraphs>
  <Slides>18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18</vt:i4>
      </vt:variant>
    </vt:vector>
  </HeadingPairs>
  <TitlesOfParts>
    <vt:vector size="19" baseType="lpstr">
      <vt:lpstr>Qirra</vt:lpstr>
      <vt:lpstr>14-МАВЗУ. БИЗНЕС-РЕЖАНИНГ АСОСЛАНГАНЛИГИ ВА ИШОНЧЛИЛИГИ</vt:lpstr>
      <vt:lpstr>Режа:</vt:lpstr>
      <vt:lpstr>Бизнес-режани ишлаб чиқишни бошқаришдаги  зарурияти</vt:lpstr>
      <vt:lpstr>Слайд 4</vt:lpstr>
      <vt:lpstr>Муваффакиятга эришишнинг учта асосий омили аникланган:</vt:lpstr>
      <vt:lpstr>Бизнес-режани тузишда ресурслар билан таъминланганлиги</vt:lpstr>
      <vt:lpstr>Слайд 7</vt:lpstr>
      <vt:lpstr>Моддий ресурсларни тежашнинг асосий йуналишлари сифатида амалиётда куйидагилардан фойдаланиш мумкин:</vt:lpstr>
      <vt:lpstr>Слайд 9</vt:lpstr>
      <vt:lpstr>Режалаштирилаётган бизнесни суғурталаш</vt:lpstr>
      <vt:lpstr>Суғурта тизими бутун дунёда асосан уч йуналишни назарда тутади:</vt:lpstr>
      <vt:lpstr>Суғурталаш мажбурий тарзда икки томоннинг - суғуртачи ва суғурталанувчининг иштирок этиши, шунингдек, белгиланган суғурта бадалини назарда тутиши сабабли суғурталанувчи, бизнинг холатда корхона ёки тадбиркор томонидан бу ишнинг барча жихатларини чукур уйлаб куриш лозим булиб, бу бадаллар асосида келгусида умумий суғурта жамгармаси шаклланади. Хусусан, куйидагиларни амалга ошириш зарур:</vt:lpstr>
      <vt:lpstr>Слайд 13</vt:lpstr>
      <vt:lpstr>Слайд 14</vt:lpstr>
      <vt:lpstr>Рискни камайтириш учун амалга оширилувчи тадбирлар:</vt:lpstr>
      <vt:lpstr>Лойиха буйича асосий риск омиллари:</vt:lpstr>
      <vt:lpstr>Муҳокама ва назорат саволлари</vt:lpstr>
      <vt:lpstr>Этиборингиз учун катта рахмат!</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14-МАВЗУ. БИЗНЕС-РЕЖАНИНГ АСОСЛАНГАНЛИГИ ВА ИШОНЧЛИЛИГИ</dc:title>
  <dc:creator>Noma’lum foydalanuvchi</dc:creator>
  <cp:lastModifiedBy>User</cp:lastModifiedBy>
  <cp:revision>2</cp:revision>
  <dcterms:created xsi:type="dcterms:W3CDTF">2021-05-24T03:54:01Z</dcterms:created>
  <dcterms:modified xsi:type="dcterms:W3CDTF">2021-05-27T07:47:51Z</dcterms:modified>
</cp:coreProperties>
</file>