
<file path=[Content_Types].xml><?xml version="1.0" encoding="utf-8"?>
<Types xmlns="http://schemas.openxmlformats.org/package/2006/content-types">
  <Default ContentType="application/vnd.openxmlformats-officedocument.vmlDrawing" Extension="vml"/>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37" roundtripDataSignature="AMtx7miNH9lVbCCd/C6btBblhhJpZTSf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2" name="Shape 22"/>
        <p:cNvGrpSpPr/>
        <p:nvPr/>
      </p:nvGrpSpPr>
      <p:grpSpPr>
        <a:xfrm>
          <a:off x="0" y="0"/>
          <a:ext cx="0" cy="0"/>
          <a:chOff x="0" y="0"/>
          <a:chExt cx="0" cy="0"/>
        </a:xfrm>
      </p:grpSpPr>
      <p:grpSp>
        <p:nvGrpSpPr>
          <p:cNvPr id="23" name="Google Shape;23;p33"/>
          <p:cNvGrpSpPr/>
          <p:nvPr/>
        </p:nvGrpSpPr>
        <p:grpSpPr>
          <a:xfrm>
            <a:off x="-8466" y="-8468"/>
            <a:ext cx="9169804" cy="6874935"/>
            <a:chOff x="-8466" y="-8468"/>
            <a:chExt cx="9169804" cy="6874935"/>
          </a:xfrm>
        </p:grpSpPr>
        <p:cxnSp>
          <p:nvCxnSpPr>
            <p:cNvPr id="24" name="Google Shape;24;p33"/>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25" name="Google Shape;25;p33"/>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26" name="Google Shape;26;p33"/>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3"/>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3"/>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3"/>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803"/>
              </a:srgbClr>
            </a:solidFill>
            <a:ln>
              <a:noFill/>
            </a:ln>
          </p:spPr>
        </p:sp>
        <p:sp>
          <p:nvSpPr>
            <p:cNvPr id="30" name="Google Shape;30;p33"/>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3"/>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3"/>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3"/>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34" name="Google Shape;34;p33"/>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39" name="Shape 39"/>
        <p:cNvGrpSpPr/>
        <p:nvPr/>
      </p:nvGrpSpPr>
      <p:grpSpPr>
        <a:xfrm>
          <a:off x="0" y="0"/>
          <a:ext cx="0" cy="0"/>
          <a:chOff x="0" y="0"/>
          <a:chExt cx="0" cy="0"/>
        </a:xfrm>
      </p:grpSpPr>
      <p:sp>
        <p:nvSpPr>
          <p:cNvPr id="40" name="Google Shape;40;p34"/>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4"/>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5" name="Shape 45"/>
        <p:cNvGrpSpPr/>
        <p:nvPr/>
      </p:nvGrpSpPr>
      <p:grpSpPr>
        <a:xfrm>
          <a:off x="0" y="0"/>
          <a:ext cx="0" cy="0"/>
          <a:chOff x="0" y="0"/>
          <a:chExt cx="0" cy="0"/>
        </a:xfrm>
      </p:grpSpPr>
      <p:sp>
        <p:nvSpPr>
          <p:cNvPr id="46" name="Google Shape;46;p35"/>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5"/>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1" name="Shape 51"/>
        <p:cNvGrpSpPr/>
        <p:nvPr/>
      </p:nvGrpSpPr>
      <p:grpSpPr>
        <a:xfrm>
          <a:off x="0" y="0"/>
          <a:ext cx="0" cy="0"/>
          <a:chOff x="0" y="0"/>
          <a:chExt cx="0" cy="0"/>
        </a:xfrm>
      </p:grpSpPr>
      <p:sp>
        <p:nvSpPr>
          <p:cNvPr id="52" name="Google Shape;52;p36"/>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6"/>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4" name="Google Shape;54;p36"/>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55" name="Google Shape;55;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8" name="Shape 58"/>
        <p:cNvGrpSpPr/>
        <p:nvPr/>
      </p:nvGrpSpPr>
      <p:grpSpPr>
        <a:xfrm>
          <a:off x="0" y="0"/>
          <a:ext cx="0" cy="0"/>
          <a:chOff x="0" y="0"/>
          <a:chExt cx="0" cy="0"/>
        </a:xfrm>
      </p:grpSpPr>
      <p:sp>
        <p:nvSpPr>
          <p:cNvPr id="59" name="Google Shape;59;p3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37"/>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37"/>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37"/>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7" name="Shape 67"/>
        <p:cNvGrpSpPr/>
        <p:nvPr/>
      </p:nvGrpSpPr>
      <p:grpSpPr>
        <a:xfrm>
          <a:off x="0" y="0"/>
          <a:ext cx="0" cy="0"/>
          <a:chOff x="0" y="0"/>
          <a:chExt cx="0" cy="0"/>
        </a:xfrm>
      </p:grpSpPr>
      <p:sp>
        <p:nvSpPr>
          <p:cNvPr id="68" name="Google Shape;68;p38"/>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2" name="Shape 72"/>
        <p:cNvGrpSpPr/>
        <p:nvPr/>
      </p:nvGrpSpPr>
      <p:grpSpPr>
        <a:xfrm>
          <a:off x="0" y="0"/>
          <a:ext cx="0" cy="0"/>
          <a:chOff x="0" y="0"/>
          <a:chExt cx="0" cy="0"/>
        </a:xfrm>
      </p:grpSpPr>
      <p:sp>
        <p:nvSpPr>
          <p:cNvPr id="73" name="Google Shape;73;p3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76" name="Shape 76"/>
        <p:cNvGrpSpPr/>
        <p:nvPr/>
      </p:nvGrpSpPr>
      <p:grpSpPr>
        <a:xfrm>
          <a:off x="0" y="0"/>
          <a:ext cx="0" cy="0"/>
          <a:chOff x="0" y="0"/>
          <a:chExt cx="0" cy="0"/>
        </a:xfrm>
      </p:grpSpPr>
      <p:sp>
        <p:nvSpPr>
          <p:cNvPr id="77" name="Google Shape;77;p40"/>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0"/>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40"/>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80" name="Google Shape;80;p4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83" name="Shape 83"/>
        <p:cNvGrpSpPr/>
        <p:nvPr/>
      </p:nvGrpSpPr>
      <p:grpSpPr>
        <a:xfrm>
          <a:off x="0" y="0"/>
          <a:ext cx="0" cy="0"/>
          <a:chOff x="0" y="0"/>
          <a:chExt cx="0" cy="0"/>
        </a:xfrm>
      </p:grpSpPr>
      <p:sp>
        <p:nvSpPr>
          <p:cNvPr id="84" name="Google Shape;84;p41"/>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1"/>
          <p:cNvSpPr/>
          <p:nvPr>
            <p:ph idx="2" type="pic"/>
          </p:nvPr>
        </p:nvSpPr>
        <p:spPr>
          <a:xfrm>
            <a:off x="609599" y="609600"/>
            <a:ext cx="6347714" cy="3845718"/>
          </a:xfrm>
          <a:prstGeom prst="rect">
            <a:avLst/>
          </a:prstGeom>
          <a:noFill/>
          <a:ln>
            <a:noFill/>
          </a:ln>
        </p:spPr>
        <p:txBody>
          <a:bodyPr anchorCtr="0" anchor="t" bIns="45700" lIns="91425" spcFirstLastPara="1" rIns="91425" wrap="square" tIns="45700">
            <a:normAutofit/>
          </a:bodyPr>
          <a:lstStyle>
            <a:lvl1pPr lvl="0" marR="0" rtl="0" algn="ctr">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1pPr>
            <a:lvl2pPr lvl="1"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2pPr>
            <a:lvl3pPr lvl="2"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3pPr>
            <a:lvl4pPr lvl="3"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4pPr>
            <a:lvl5pPr lvl="4"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5pPr>
            <a:lvl6pPr lvl="5"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6pPr>
            <a:lvl7pPr lvl="6"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7pPr>
            <a:lvl8pPr lvl="7"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8pPr>
            <a:lvl9pPr lvl="8" marR="0" rtl="0" algn="l">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9pPr>
          </a:lstStyle>
          <a:p/>
        </p:txBody>
      </p:sp>
      <p:sp>
        <p:nvSpPr>
          <p:cNvPr id="86" name="Google Shape;86;p41"/>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4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90" name="Shape 90"/>
        <p:cNvGrpSpPr/>
        <p:nvPr/>
      </p:nvGrpSpPr>
      <p:grpSpPr>
        <a:xfrm>
          <a:off x="0" y="0"/>
          <a:ext cx="0" cy="0"/>
          <a:chOff x="0" y="0"/>
          <a:chExt cx="0" cy="0"/>
        </a:xfrm>
      </p:grpSpPr>
      <p:sp>
        <p:nvSpPr>
          <p:cNvPr id="91" name="Google Shape;91;p42"/>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4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96" name="Shape 96"/>
        <p:cNvGrpSpPr/>
        <p:nvPr/>
      </p:nvGrpSpPr>
      <p:grpSpPr>
        <a:xfrm>
          <a:off x="0" y="0"/>
          <a:ext cx="0" cy="0"/>
          <a:chOff x="0" y="0"/>
          <a:chExt cx="0" cy="0"/>
        </a:xfrm>
      </p:grpSpPr>
      <p:sp>
        <p:nvSpPr>
          <p:cNvPr id="97" name="Google Shape;97;p43"/>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43"/>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4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3" name="Google Shape;103;p43"/>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04" name="Google Shape;104;p43"/>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5" name="Shape 105"/>
        <p:cNvGrpSpPr/>
        <p:nvPr/>
      </p:nvGrpSpPr>
      <p:grpSpPr>
        <a:xfrm>
          <a:off x="0" y="0"/>
          <a:ext cx="0" cy="0"/>
          <a:chOff x="0" y="0"/>
          <a:chExt cx="0" cy="0"/>
        </a:xfrm>
      </p:grpSpPr>
      <p:sp>
        <p:nvSpPr>
          <p:cNvPr id="106" name="Google Shape;106;p44"/>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4"/>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4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11" name="Shape 111"/>
        <p:cNvGrpSpPr/>
        <p:nvPr/>
      </p:nvGrpSpPr>
      <p:grpSpPr>
        <a:xfrm>
          <a:off x="0" y="0"/>
          <a:ext cx="0" cy="0"/>
          <a:chOff x="0" y="0"/>
          <a:chExt cx="0" cy="0"/>
        </a:xfrm>
      </p:grpSpPr>
      <p:sp>
        <p:nvSpPr>
          <p:cNvPr id="112" name="Google Shape;112;p45"/>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5"/>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45"/>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4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8" name="Google Shape;118;p45"/>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
        <p:nvSpPr>
          <p:cNvPr id="119" name="Google Shape;119;p45"/>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20" name="Shape 120"/>
        <p:cNvGrpSpPr/>
        <p:nvPr/>
      </p:nvGrpSpPr>
      <p:grpSpPr>
        <a:xfrm>
          <a:off x="0" y="0"/>
          <a:ext cx="0" cy="0"/>
          <a:chOff x="0" y="0"/>
          <a:chExt cx="0" cy="0"/>
        </a:xfrm>
      </p:grpSpPr>
      <p:sp>
        <p:nvSpPr>
          <p:cNvPr id="121" name="Google Shape;121;p46"/>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46"/>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46"/>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4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4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27" name="Shape 127"/>
        <p:cNvGrpSpPr/>
        <p:nvPr/>
      </p:nvGrpSpPr>
      <p:grpSpPr>
        <a:xfrm>
          <a:off x="0" y="0"/>
          <a:ext cx="0" cy="0"/>
          <a:chOff x="0" y="0"/>
          <a:chExt cx="0" cy="0"/>
        </a:xfrm>
      </p:grpSpPr>
      <p:sp>
        <p:nvSpPr>
          <p:cNvPr id="128" name="Google Shape;128;p47"/>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7"/>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4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3" name="Shape 133"/>
        <p:cNvGrpSpPr/>
        <p:nvPr/>
      </p:nvGrpSpPr>
      <p:grpSpPr>
        <a:xfrm>
          <a:off x="0" y="0"/>
          <a:ext cx="0" cy="0"/>
          <a:chOff x="0" y="0"/>
          <a:chExt cx="0" cy="0"/>
        </a:xfrm>
      </p:grpSpPr>
      <p:sp>
        <p:nvSpPr>
          <p:cNvPr id="134" name="Google Shape;134;p48"/>
          <p:cNvSpPr txBox="1"/>
          <p:nvPr>
            <p:ph type="title"/>
          </p:nvPr>
        </p:nvSpPr>
        <p:spPr>
          <a:xfrm rot="5400000">
            <a:off x="3840993" y="2745919"/>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48"/>
          <p:cNvSpPr txBox="1"/>
          <p:nvPr>
            <p:ph idx="1" type="body"/>
          </p:nvPr>
        </p:nvSpPr>
        <p:spPr>
          <a:xfrm rot="5400000">
            <a:off x="581386" y="637812"/>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4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4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32"/>
          <p:cNvGrpSpPr/>
          <p:nvPr/>
        </p:nvGrpSpPr>
        <p:grpSpPr>
          <a:xfrm>
            <a:off x="-8467" y="-8468"/>
            <a:ext cx="9169805" cy="6874935"/>
            <a:chOff x="-8467" y="-8468"/>
            <a:chExt cx="9169805" cy="6874935"/>
          </a:xfrm>
        </p:grpSpPr>
        <p:sp>
          <p:nvSpPr>
            <p:cNvPr id="7" name="Google Shape;7;p32"/>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 name="Google Shape;8;p32"/>
            <p:cNvCxnSpPr/>
            <p:nvPr/>
          </p:nvCxnSpPr>
          <p:spPr>
            <a:xfrm flipH="1" rot="10800000">
              <a:off x="5130830" y="4175605"/>
              <a:ext cx="4022475" cy="2682396"/>
            </a:xfrm>
            <a:prstGeom prst="straightConnector1">
              <a:avLst/>
            </a:prstGeom>
            <a:noFill/>
            <a:ln cap="flat" cmpd="sng" w="9525">
              <a:solidFill>
                <a:srgbClr val="D8D8D8"/>
              </a:solidFill>
              <a:prstDash val="solid"/>
              <a:round/>
              <a:headEnd len="sm" w="sm" type="none"/>
              <a:tailEnd len="sm" w="sm" type="none"/>
            </a:ln>
          </p:spPr>
        </p:cxnSp>
        <p:cxnSp>
          <p:nvCxnSpPr>
            <p:cNvPr id="9" name="Google Shape;9;p32"/>
            <p:cNvCxnSpPr/>
            <p:nvPr/>
          </p:nvCxnSpPr>
          <p:spPr>
            <a:xfrm>
              <a:off x="7042707" y="0"/>
              <a:ext cx="1219200" cy="6858000"/>
            </a:xfrm>
            <a:prstGeom prst="straightConnector1">
              <a:avLst/>
            </a:prstGeom>
            <a:noFill/>
            <a:ln cap="flat" cmpd="sng" w="9525">
              <a:solidFill>
                <a:srgbClr val="BFBFBF"/>
              </a:solidFill>
              <a:prstDash val="solid"/>
              <a:round/>
              <a:headEnd len="sm" w="sm" type="none"/>
              <a:tailEnd len="sm" w="sm" type="none"/>
            </a:ln>
          </p:spPr>
        </p:cxnSp>
        <p:sp>
          <p:nvSpPr>
            <p:cNvPr id="10" name="Google Shape;10;p32"/>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32"/>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2"/>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32"/>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3F7818">
                <a:alpha val="69803"/>
              </a:srgbClr>
            </a:solidFill>
            <a:ln>
              <a:noFill/>
            </a:ln>
          </p:spPr>
        </p:sp>
        <p:sp>
          <p:nvSpPr>
            <p:cNvPr id="14" name="Google Shape;14;p32"/>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rgbClr val="BFE471">
                <a:alpha val="6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2"/>
            <p:cNvSpPr/>
            <p:nvPr/>
          </p:nvSpPr>
          <p:spPr>
            <a:xfrm>
              <a:off x="8077231"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2"/>
            <p:cNvSpPr/>
            <p:nvPr/>
          </p:nvSpPr>
          <p:spPr>
            <a:xfrm>
              <a:off x="8060297"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3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32"/>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vmlDrawing" Target="../drawings/vmlDrawing1.vml"/><Relationship Id="rId4" Type="http://schemas.openxmlformats.org/officeDocument/2006/relationships/oleObject" Target="../embeddings/oleObject1.bin"/><Relationship Id="rId5" Type="http://schemas.openxmlformats.org/officeDocument/2006/relationships/oleObject" Target="../embeddings/oleObject1.bin"/><Relationship Id="rId6"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www.lex.uz/" TargetMode="External"/><Relationship Id="rId4" Type="http://schemas.openxmlformats.org/officeDocument/2006/relationships/hyperlink" Target="http://www.svarka.ru/"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p:nvPr/>
        </p:nvSpPr>
        <p:spPr>
          <a:xfrm>
            <a:off x="179512" y="116632"/>
            <a:ext cx="8712968" cy="6186309"/>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Unit 1</a:t>
            </a:r>
            <a:endParaRPr/>
          </a:p>
          <a:p>
            <a:pPr indent="0" lvl="0" marL="0" marR="0" rtl="0" algn="ctr">
              <a:lnSpc>
                <a:spcPct val="150000"/>
              </a:lnSpc>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Mazu: </a:t>
            </a:r>
            <a:r>
              <a:rPr b="1" i="0" lang="en-US" sz="2400" u="none" cap="none" strike="noStrike">
                <a:solidFill>
                  <a:schemeClr val="dk1"/>
                </a:solidFill>
                <a:latin typeface="Times New Roman"/>
                <a:ea typeface="Times New Roman"/>
                <a:cs typeface="Times New Roman"/>
                <a:sym typeface="Times New Roman"/>
              </a:rPr>
              <a:t>Payvandlash ishlarini mehanizatsiyalash va avtomatizatsiyalash</a:t>
            </a:r>
            <a:endParaRPr b="0" i="0" sz="24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REJA:</a:t>
            </a:r>
            <a:endParaRPr b="0" i="0" sz="24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1. Mexanizatsiyalashtirish, avtomatlashtirish va texnologik jarayon tushunchalari.</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2. Payvandlash robotlarini avtomatlashtirishning bosqichlari.</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3. Avtomatik nazorat va avtomatik liniyalar to’g’risida ma’lumotlar.</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
          <p:cNvSpPr/>
          <p:nvPr/>
        </p:nvSpPr>
        <p:spPr>
          <a:xfrm>
            <a:off x="251520" y="0"/>
            <a:ext cx="8568952" cy="667394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Mexanizatsiyalashtirish, avtomatlashtirish va texnologik jarayon tushunchalari.</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Payvandlash mashinasozlikda, qurilishda, avtomobilsozlikda energetika soxasida va boshqa sanoat tarmoqlarida keng qo`llanilmoqda. Payvandlashning yangi usullari ishlab chiqilmoqda va eski payvandlash usullari takomillashtirilmoqda. Payvandlab ishlab chiqarishda avtomatik boshqarish nazariyasi va texnikasidan foydalanmasdan yuqori sifatli payvand birikmalari olish mumkin emas. Payvand birikmalariga yuqori sifat talablari qo`yiladigan atom sanoati, samolyot va raketasozlikda, energetikada, kemasozlikda  va boshqa sanoat tarmoqlarida payvandlashni avtomatlashtirish muhim ahamiyatga ega.</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3"/>
          <p:cNvSpPr/>
          <p:nvPr/>
        </p:nvSpPr>
        <p:spPr>
          <a:xfrm>
            <a:off x="323528" y="332656"/>
            <a:ext cx="8496944" cy="59227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Payvandlash  - metallar, qotishmalar va turli materiallarni biriktirib ajralmas birikma hosill qilishning progressiv usullaridan biridir. Hozirda ishlab chiqarilayotgan payvandlash jixozlari yuqori ish unumdorligiga ega. Payvand konstruksiyalarini ishlab chiqarishda payvandlash ishlarini mexanizatsiyalashtirish darajasi mehnat harajatlarini iqtisodi bilan baholanadi.</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4"/>
          <p:cNvSpPr/>
          <p:nvPr/>
        </p:nvSpPr>
        <p:spPr>
          <a:xfrm>
            <a:off x="323528" y="0"/>
            <a:ext cx="8424936" cy="6661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Payvandlab ishlab chiqarishni taraqqiy etishini payvandlash jarayonini avtomatlashtirish belgilab beradi. Bu masalaga yondashish kompleks holda amalga oshirilishi zarur. Bu degani payvandlab ishlab chiqarishni alohida rivojlantirib bo`lmaydi. Buning uchun asosiy va qo`shimcha barcha operatsiyalar tayyorlov, tashish, tushirish, o`rnatish payvandlash va pardozlashlarni avtomatlashtirish zarur.</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5"/>
          <p:cNvSpPr/>
          <p:nvPr/>
        </p:nvSpPr>
        <p:spPr>
          <a:xfrm>
            <a:off x="179512" y="188640"/>
            <a:ext cx="8784976" cy="65556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Avtomatlashtirish ish unumdorligini oshiradi, texnologik jarayonlarni efektivligini (samaradorligini) oshiradi, tayyor maxsulotning sifatini oshiradi, aniqlikni ta’minlaydi, xizmat ko`rsatuvchi xodimlar sonini kamaytiradi. Mexanizatsiyalashgan va avtomatlashgan ishlab chiqarishda ishchining mehnati mazmunliroq va ijodiy bo`ladi.</a:t>
            </a:r>
            <a:endParaRPr b="0" i="0" sz="20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Payvandlashni avtomatlashtirish degani bu – payvandlash jixozlarini to`liq avtomatik rejimda ishlashga o`tkazish, ishlab chiqarishga qisman yoki to`liq odam ishtirokisiz ishlaydigan moslamalarni joriy qilishdir.</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6"/>
          <p:cNvSpPr/>
          <p:nvPr/>
        </p:nvSpPr>
        <p:spPr>
          <a:xfrm>
            <a:off x="179512" y="16443"/>
            <a:ext cx="8856984" cy="655564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Mexanizatsiyalashgan jarayonlarda ishchi qisman yoki to`liq bilak kuchi bilan bajaradigan ishlardan ozod bo`ladi lekin jarayonni boshqarish, uni nazorat qilish, to`liq uning zimmasida bo`ladi.</a:t>
            </a:r>
            <a:endParaRPr b="0" i="0" sz="20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Avtomatlashtirish – mexanizatsiya’lashtirishning eng yuqori formasi. U insonni qisman yoki to`liq mexanizimlarni boshqarib turishdan va uni jaryonda doimiy qatnashishidan ozod qiladi. O`zbekistonda payvandlash jarayonini avtomatlashtirish Tashkent aviatsiya zavodida va O`z avtosanoat zavodlarida keng qo`llanilmoqda.</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7"/>
          <p:cNvSpPr/>
          <p:nvPr/>
        </p:nvSpPr>
        <p:spPr>
          <a:xfrm>
            <a:off x="107504" y="116632"/>
            <a:ext cx="9036496" cy="674030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Payvandlash robotlarini avtomatlashtirishning bosqichlari.</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Jarayonning ma’lum qismida odamning og’ir qo’l mexnatini mashina mexnati bilan almashtirishga mexanizatsiyalashtirish deyiladi. Bu bosqichda ishchining vazifasi mashinalarni boshqarish, ularni ishga sozlash hamda tayyorlangan maxsulot sifatini nazorat qilishdan iborat.</a:t>
            </a:r>
            <a:r>
              <a:rPr b="1" i="0" lang="en-US" sz="2400" u="none" cap="none" strike="noStrike">
                <a:solidFill>
                  <a:schemeClr val="dk1"/>
                </a:solidFill>
                <a:latin typeface="Times New Roman"/>
                <a:ea typeface="Times New Roman"/>
                <a:cs typeface="Times New Roman"/>
                <a:sym typeface="Times New Roman"/>
              </a:rPr>
              <a:t> Mexanik xarakatlarni boshqarishni avtomatlashtirish – bu  xarakat parametrlarini boshqarish jarayonini avtomatlashtirishdir</a:t>
            </a:r>
            <a:r>
              <a:rPr b="0" i="0" lang="en-US" sz="2400" u="none" cap="none" strike="noStrike">
                <a:solidFill>
                  <a:schemeClr val="dk1"/>
                </a:solidFill>
                <a:latin typeface="Times New Roman"/>
                <a:ea typeface="Times New Roman"/>
                <a:cs typeface="Times New Roman"/>
                <a:sym typeface="Times New Roman"/>
              </a:rPr>
              <a:t>. Ya’ni  shunday  mexnat  qurollarini  ishlab  chiqish  kerakki,  ular xom ashyoni  qayta  ishlash  davomida texnologik  parametrlarni optimal  qiymatlarda saqlasin. Xozirgi  zamonda  bunday  mexnat  qurollari elektronika,  elektrotexnika  va komputer  texnologiyalaridan  foydalangan  holdagina ishlab chiqarilishi  mumkin.</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8"/>
          <p:cNvSpPr/>
          <p:nvPr/>
        </p:nvSpPr>
        <p:spPr>
          <a:xfrm>
            <a:off x="179512" y="116632"/>
            <a:ext cx="8784976" cy="6527941"/>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0" i="0" lang="en-US" sz="2300" u="none" cap="none" strike="noStrike">
                <a:solidFill>
                  <a:schemeClr val="dk1"/>
                </a:solidFill>
                <a:latin typeface="Times New Roman"/>
                <a:ea typeface="Times New Roman"/>
                <a:cs typeface="Times New Roman"/>
                <a:sym typeface="Times New Roman"/>
              </a:rPr>
              <a:t>Shulardan foydalangan holda ishlab chiqilgan  mexnat qurollari avtomatlashtirilgan mexnat qurollari  deb  ataladi. Texnologik jarayonlar miqyosida  texnologik jarayonlarning avtomatlashtirilgan  boshqarish sistemasi deyiladi (TJABS). TJABSning asosiy   vazifasi – bu texnologik operatsiyalarni va o’tishlarni avtomatlashtirishdan iborat.</a:t>
            </a:r>
            <a:endParaRPr b="0" i="0" sz="2300" u="none" cap="none" strike="noStrik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None/>
            </a:pPr>
            <a:r>
              <a:rPr b="0" i="0" lang="en-US" sz="2300" u="none" cap="none" strike="noStrike">
                <a:solidFill>
                  <a:schemeClr val="dk1"/>
                </a:solidFill>
                <a:latin typeface="Times New Roman"/>
                <a:ea typeface="Times New Roman"/>
                <a:cs typeface="Times New Roman"/>
                <a:sym typeface="Times New Roman"/>
              </a:rPr>
              <a:t>Ishlab chiqarish tsexi bir yoki bir nechta texnologik jarayonlarni  o’z ichiga oladi.Ishlab chiqarish tsexi miqyosida tsexning avtomatlashtirilganboshqarish sistemasi (TABS)  deyiladi. TJABSning asosiy   vazifalari: </a:t>
            </a:r>
            <a:endParaRPr/>
          </a:p>
          <a:p>
            <a:pPr indent="0" lvl="0" marL="0" marR="0" rtl="0" algn="just">
              <a:lnSpc>
                <a:spcPct val="150000"/>
              </a:lnSpc>
              <a:spcBef>
                <a:spcPts val="0"/>
              </a:spcBef>
              <a:spcAft>
                <a:spcPts val="0"/>
              </a:spcAft>
              <a:buNone/>
            </a:pPr>
            <a:r>
              <a:rPr b="0" i="0" lang="en-US" sz="2300" u="none" cap="none" strike="noStrike">
                <a:solidFill>
                  <a:schemeClr val="dk1"/>
                </a:solidFill>
                <a:latin typeface="Times New Roman"/>
                <a:ea typeface="Times New Roman"/>
                <a:cs typeface="Times New Roman"/>
                <a:sym typeface="Times New Roman"/>
              </a:rPr>
              <a:t>Sexdagi texnologik jarayonlarni  avtomatlashtirishdan iborat.</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300" u="none" cap="none" strike="noStrike">
                <a:solidFill>
                  <a:schemeClr val="dk1"/>
                </a:solidFill>
                <a:latin typeface="Times New Roman"/>
                <a:ea typeface="Times New Roman"/>
                <a:cs typeface="Times New Roman"/>
                <a:sym typeface="Times New Roman"/>
              </a:rPr>
              <a:t>Sexdagi informatsion jarayonlarni (saqlash, qayta ishlash, uzatish) avtomatlashtirishdan iborat.</a:t>
            </a:r>
            <a:endParaRPr b="0" i="0" sz="23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9"/>
          <p:cNvSpPr/>
          <p:nvPr/>
        </p:nvSpPr>
        <p:spPr>
          <a:xfrm>
            <a:off x="179512" y="188638"/>
            <a:ext cx="8712968" cy="6516784"/>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Malumki ishlab chiqarish korxonasi bir yoki bir nechta tsexlar, bo’limlar, yordamchi bo’linmalardan  tashkil topgan bo’ladi.</a:t>
            </a:r>
            <a:endParaRPr b="0" i="0" sz="2200" u="none" cap="none" strike="noStrike">
              <a:solidFill>
                <a:schemeClr val="dk1"/>
              </a:solidFill>
              <a:latin typeface="Calibri"/>
              <a:ea typeface="Calibri"/>
              <a:cs typeface="Calibri"/>
              <a:sym typeface="Calibri"/>
            </a:endParaRPr>
          </a:p>
          <a:p>
            <a:pPr indent="450215" lvl="0" marL="0" marR="0" rtl="0" algn="just">
              <a:lnSpc>
                <a:spcPct val="150000"/>
              </a:lnSpc>
              <a:spcBef>
                <a:spcPts val="1000"/>
              </a:spcBef>
              <a:spcAft>
                <a:spcPts val="0"/>
              </a:spcAft>
              <a:buNone/>
            </a:pPr>
            <a:r>
              <a:rPr b="0" i="0" lang="en-US" sz="2200" u="none" cap="none" strike="noStrike">
                <a:solidFill>
                  <a:schemeClr val="dk1"/>
                </a:solidFill>
                <a:latin typeface="Times New Roman"/>
                <a:ea typeface="Times New Roman"/>
                <a:cs typeface="Times New Roman"/>
                <a:sym typeface="Times New Roman"/>
              </a:rPr>
              <a:t>Korxona miqyosida esa ishlab chiqarishning  avtomatlashtirilgan boshqarish sistemasi (IChABS)   deyiladi. IChABSning asosiy   vazifalari:</a:t>
            </a:r>
            <a:endParaRPr b="0" i="0" sz="2200" u="none" cap="none" strike="noStrike">
              <a:solidFill>
                <a:schemeClr val="dk1"/>
              </a:solidFill>
              <a:latin typeface="Calibri"/>
              <a:ea typeface="Calibri"/>
              <a:cs typeface="Calibri"/>
              <a:sym typeface="Calibri"/>
            </a:endParaRPr>
          </a:p>
          <a:p>
            <a:pPr indent="-342900" lvl="0" marL="342900" marR="0" rtl="0" algn="just">
              <a:lnSpc>
                <a:spcPct val="150000"/>
              </a:lnSpc>
              <a:spcBef>
                <a:spcPts val="1000"/>
              </a:spcBef>
              <a:spcAft>
                <a:spcPts val="0"/>
              </a:spcAft>
              <a:buClr>
                <a:schemeClr val="dk1"/>
              </a:buClr>
              <a:buSzPts val="2200"/>
              <a:buFont typeface="Times New Roman"/>
              <a:buChar char="-"/>
            </a:pPr>
            <a:r>
              <a:rPr b="0" i="0" lang="en-US" sz="2200" u="none" cap="none" strike="noStrike">
                <a:solidFill>
                  <a:schemeClr val="dk1"/>
                </a:solidFill>
                <a:latin typeface="Times New Roman"/>
                <a:ea typeface="Times New Roman"/>
                <a:cs typeface="Times New Roman"/>
                <a:sym typeface="Times New Roman"/>
              </a:rPr>
              <a:t>Korxona sexlaridagi, bo’lim va yordamchi  bo’linmalardagi  texnologik jarayonlarni  avtomatlashtirishdan iborat.</a:t>
            </a:r>
            <a:endParaRPr b="0" i="0" sz="2200" u="none" cap="none" strike="noStrik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200"/>
              <a:buFont typeface="Times New Roman"/>
              <a:buChar char="-"/>
            </a:pPr>
            <a:r>
              <a:rPr b="0" i="0" lang="en-US" sz="2200" u="none" cap="none" strike="noStrike">
                <a:solidFill>
                  <a:schemeClr val="dk1"/>
                </a:solidFill>
                <a:latin typeface="Times New Roman"/>
                <a:ea typeface="Times New Roman"/>
                <a:cs typeface="Times New Roman"/>
                <a:sym typeface="Times New Roman"/>
              </a:rPr>
              <a:t>Korxona tsexlaridagi, bo’lim va yordamchi  bo’linmalardagi  informatsion jarayonlarni (saqlash, qayta ishlash, uzatish) avtomatlashtirishdan iborat.</a:t>
            </a:r>
            <a:endParaRPr b="0" i="0" sz="2200" u="none" cap="none" strike="noStrik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None/>
            </a:pPr>
            <a:r>
              <a:rPr b="0" i="0" lang="en-US" sz="2200" u="none" cap="none" strike="noStrike">
                <a:solidFill>
                  <a:schemeClr val="dk1"/>
                </a:solidFill>
                <a:latin typeface="Times New Roman"/>
                <a:ea typeface="Times New Roman"/>
                <a:cs typeface="Times New Roman"/>
                <a:sym typeface="Times New Roman"/>
              </a:rPr>
              <a:t>Korxona tsexlaridagi, bo’lim va yordamchi  bo’linmalardagi  informatsion va texnologik  jarayonlarni boshqarish sistemasini yagona maqsad asosida  o’zaro moslashtirishdan iborat.</a:t>
            </a:r>
            <a:endParaRPr b="0" i="0" sz="2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0"/>
          <p:cNvSpPr/>
          <p:nvPr/>
        </p:nvSpPr>
        <p:spPr>
          <a:xfrm>
            <a:off x="179512" y="174119"/>
            <a:ext cx="8568952" cy="6683881"/>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Demak ishlab  chiqarish  jarayonlarini boshqarishni avtomatlashtirish uch bosqichga  amalga  oshiriladi.  Birinchi  bosqichda texnologik jarayonlarni boshqarishni avtomatlashtirish amalga oshiriladi. Ikkinchi  bosqichda tsexlarni boshqarishni avtomatlashtirish amalga oshiriladi. Uchinchi  bosqichda korxonani boshqarishni avtomatlashtirish amalga oshiriladi.</a:t>
            </a:r>
            <a:endParaRPr b="0" i="0" sz="20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800" u="none" cap="none" strike="noStrike">
                <a:solidFill>
                  <a:schemeClr val="dk1"/>
                </a:solidFill>
                <a:latin typeface="Times New Roman"/>
                <a:ea typeface="Times New Roman"/>
                <a:cs typeface="Times New Roman"/>
                <a:sym typeface="Times New Roman"/>
              </a:rPr>
              <a:t>Jarayonni inson ishtirokisiz amalga oshirishga va ularni boshqarishga imkon beradigan texnik va tashkiliy chora tadbirlar majmuisiga avtomatlashtirish deb ataladi.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1"/>
          <p:cNvSpPr/>
          <p:nvPr/>
        </p:nvSpPr>
        <p:spPr>
          <a:xfrm>
            <a:off x="251520" y="0"/>
            <a:ext cx="8712968" cy="6868547"/>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Payvandlashni avtomatlashtirishning to’rtta bosqichi mavjud.</a:t>
            </a:r>
            <a:endParaRPr b="0" i="0" sz="1800" u="none" cap="none" strike="noStrike">
              <a:solidFill>
                <a:schemeClr val="dk1"/>
              </a:solidFill>
              <a:latin typeface="Calibri"/>
              <a:ea typeface="Calibri"/>
              <a:cs typeface="Calibri"/>
              <a:sym typeface="Calibri"/>
            </a:endParaRPr>
          </a:p>
          <a:p>
            <a:pPr indent="0" lvl="0" marL="0" marR="1270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1 - bosqich. Ish siklini avtomatlashtirish. Bunda avtomatlar va yarim avtomatlar yaratiladi hamda ulardan potok liniyalar quriladi. Ishchining vazifasiga zagotovkalarni stanoklararo transportirovka qilish, stanokni ishga sozlash va vaqti - vaqti bilan rostlab turish, tayyor maxsulotni nazorat qilish kabi ishlar kiradi.</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2 - bosqich. Mashinalar tizimini avtomatlashtirish va avtomatik liniyalar yaratish. Bu bosqichda ish siklidan tashqari maxsulotni nazorat qilish, detallarni yig’ish, ularni o’rab qadoqlab joylashtirish, stanoklararo zagotovkalarni uzatish kabi ishlar mashina va mexanizmlar yordamida bajariladi. Shuningdek bunda aktiv nazorat qilish jihozlari va qurilmalari ham qo’llaniladi.</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2"/>
          <p:cNvSpPr/>
          <p:nvPr/>
        </p:nvSpPr>
        <p:spPr>
          <a:xfrm>
            <a:off x="179512" y="0"/>
            <a:ext cx="8712968" cy="6661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3200" u="none" cap="none" strike="noStrike">
                <a:solidFill>
                  <a:schemeClr val="dk1"/>
                </a:solidFill>
                <a:latin typeface="Times New Roman"/>
                <a:ea typeface="Times New Roman"/>
                <a:cs typeface="Times New Roman"/>
                <a:sym typeface="Times New Roman"/>
              </a:rPr>
              <a:t>3 - bosqich. Ishlab chiqarish jarayonlarini kompleks avtomatlashtirish. Bu bosqichda ishlab chiqarishda ishlatiladigan xom ashyo maxsulotidan zagotovka olishdan tortib, ishlov berish va yig’ish jarayonlari hamda tayyor maxsulotni kadoqdab o’rashgacha hamma davrlari avtomatlashtiriladi. Bunda avtomatlashtirilgan sexlar va zavodlar yaratiladi. Ular bir maxsulotga mo’ljallangan ko’plab ishlab chiqarish korxonalaridir.</a:t>
            </a:r>
            <a:endParaRPr b="0" i="0" sz="3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3"/>
          <p:cNvSpPr/>
          <p:nvPr/>
        </p:nvSpPr>
        <p:spPr>
          <a:xfrm>
            <a:off x="179512" y="260648"/>
            <a:ext cx="8712968" cy="613206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4- bosqich. To’liq avtomatlashtirish. Bu bosqichda ham ishlab chiqarishning hamma davrlari avtomatlashtirilgan bo’lib, lekin foydalaniladigan texnologik jihozlar moslanuvchanlik xususiyatiga egadirlar. Ularni turli maxsulotlar ishlab chiqarishga qayta sozlash mumkin. Buning uchun texnologik jihozlarni sozlashga, dastur tayyorlashga, dasturni kiritishga ko’p vaqt talab qilmaydi. Bu bosqichda avtomatlashtirilgan payvandlashda moslashuvchan ishlab chiqarish tizimlar PMICH va komplekslar yaratiladi. Bunda stanoklarni boshqarish, ularga zagotovkalarni yuklash, tayyor detallarni olish, ularni tashish, nazorat qilish kabi operatsiyalar avtomatlashtiriladi. Bundan tashqari PMICH tarkibiga ishlov berish markazlari, sanoat robotlari, avtomatik transport vositalari, avtomatlashtirilgan omborlar kabi texnik vositalar kiradi.</a:t>
            </a:r>
            <a:endParaRPr b="0" i="0" sz="22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4"/>
          <p:cNvSpPr/>
          <p:nvPr/>
        </p:nvSpPr>
        <p:spPr>
          <a:xfrm>
            <a:off x="251520" y="0"/>
            <a:ext cx="8568952" cy="648651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Mexanik  xarakat – bu  fazoda berilgan vaqt davomida  jism  holatini o’zgarishidir. </a:t>
            </a:r>
            <a:r>
              <a:rPr b="0" i="0" lang="en-US" sz="2800" u="none" cap="none" strike="noStrike">
                <a:solidFill>
                  <a:schemeClr val="dk1"/>
                </a:solidFill>
                <a:latin typeface="Times New Roman"/>
                <a:ea typeface="Times New Roman"/>
                <a:cs typeface="Times New Roman"/>
                <a:sym typeface="Times New Roman"/>
              </a:rPr>
              <a:t>Masalan: elektromotor valini aylanishi.  Val  vaqt  davomida o’z o’qi atrofida  aylanadi. Yani  o’z  holatini  o’zgartiradi. Kavsharlovchi  robot - manipulyatorning qo’l  xarakati. Bunday  misollarni  ko’plab  keltirish  mumkin. Jismning  fazodagi  holatini o’zgarishini turli  parametrlar  orqali  izohlash  mumkin. Masalan: elektromotor valini aylanishini burchakli tezlik  parametri orqali  izohlash  mumkin. Masalan  val  aylanish  tezligi minutiga 3000 aylanishga (3000 oborot/min) teng. </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5"/>
          <p:cNvSpPr/>
          <p:nvPr/>
        </p:nvSpPr>
        <p:spPr>
          <a:xfrm>
            <a:off x="107504" y="116632"/>
            <a:ext cx="8928992" cy="713515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Robot – manipulyatorning</a:t>
            </a:r>
            <a:r>
              <a:rPr b="0" i="0" lang="en-US" sz="2800" u="none" cap="none" strike="noStrike">
                <a:solidFill>
                  <a:schemeClr val="dk1"/>
                </a:solidFill>
                <a:latin typeface="Times New Roman"/>
                <a:ea typeface="Times New Roman"/>
                <a:cs typeface="Times New Roman"/>
                <a:sym typeface="Times New Roman"/>
              </a:rPr>
              <a:t>  qo’l xarakati esa fazoda masofa (metr, santimetr)  va  tezlik parametrlari orqali  izohlanishi mumkin. Masalan: 10 santimetr pastga 20 santimetr chapga 10 m/s tezlikda. Bundan  kelib chiqadiki xarakatni boshqarish xarakat parametrlarini qiymatlarini o’zgartirish  orqali amalga oshirilar ekan. </a:t>
            </a:r>
            <a:endParaRPr b="0" i="0" sz="28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Mexanik  xarakat mexnat  qurollari tomonidan texnologik jarayonni amalga oshirish uchun  ishlatiladi. Mexanik xarakatlarni boshqarishda xarakat parametrlari asosiy ro’lni  o’ynar ekan.</a:t>
            </a:r>
            <a:endParaRPr/>
          </a:p>
          <a:p>
            <a:pPr indent="0" lvl="0" marL="0" marR="0" rtl="0" algn="just">
              <a:lnSpc>
                <a:spcPct val="150000"/>
              </a:lnSpc>
              <a:spcBef>
                <a:spcPts val="0"/>
              </a:spcBef>
              <a:spcAft>
                <a:spcPts val="0"/>
              </a:spcAft>
              <a:buNone/>
            </a:pPr>
            <a:r>
              <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6"/>
          <p:cNvSpPr/>
          <p:nvPr/>
        </p:nvSpPr>
        <p:spPr>
          <a:xfrm>
            <a:off x="251520" y="260648"/>
            <a:ext cx="8784976" cy="648651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Demak texnologik jarayonlarni boshqarish mexanik  xarakatlarni  boshqarish orqali amalga oshirilar ekan</a:t>
            </a:r>
            <a:r>
              <a:rPr b="0" i="0" lang="en-US" sz="2800" u="none" cap="none" strike="noStrike">
                <a:solidFill>
                  <a:schemeClr val="dk1"/>
                </a:solidFill>
                <a:latin typeface="Times New Roman"/>
                <a:ea typeface="Times New Roman"/>
                <a:cs typeface="Times New Roman"/>
                <a:sym typeface="Times New Roman"/>
              </a:rPr>
              <a:t>. Texnologik jarayonlardagi xar qanday parameter mexnat qurollarini faoliyati orqali xosil bo’ladi.  Masalan: muxit temperaturasi isitish qurilmalari orqali hosil qilinadi. Temperaturani boshqarish uchun isitish qurilmalarini faoliyati (xarakati) boshqariladi.Suyuqlik bosimi maxsus qurilmalar orqali xosil qilinadi.Bosimni  boshqarish ushbu qurilma faoliyatini (xarakati) boshqarish orqali amalga  oshiriladi.</a:t>
            </a:r>
            <a:endParaRPr b="0" i="0" sz="28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7"/>
          <p:cNvSpPr/>
          <p:nvPr/>
        </p:nvSpPr>
        <p:spPr>
          <a:xfrm>
            <a:off x="323528" y="332656"/>
            <a:ext cx="8568952" cy="6378541"/>
          </a:xfrm>
          <a:prstGeom prst="rect">
            <a:avLst/>
          </a:prstGeom>
          <a:noFill/>
          <a:ln>
            <a:noFill/>
          </a:ln>
        </p:spPr>
        <p:txBody>
          <a:bodyPr anchorCtr="0" anchor="t" bIns="45700" lIns="91425" spcFirstLastPara="1" rIns="91425" wrap="square" tIns="45700">
            <a:spAutoFit/>
          </a:bodyPr>
          <a:lstStyle/>
          <a:p>
            <a:pPr indent="450214" lvl="0" marL="457200" marR="0" rtl="0" algn="ctr">
              <a:lnSpc>
                <a:spcPct val="150000"/>
              </a:lnSpc>
              <a:spcBef>
                <a:spcPts val="0"/>
              </a:spcBef>
              <a:spcAft>
                <a:spcPts val="0"/>
              </a:spcAft>
              <a:buNone/>
            </a:pPr>
            <a:r>
              <a:rPr b="1" i="0" lang="en-US" sz="2500" u="none" cap="none" strike="noStrike">
                <a:solidFill>
                  <a:schemeClr val="dk1"/>
                </a:solidFill>
                <a:latin typeface="Times New Roman"/>
                <a:ea typeface="Times New Roman"/>
                <a:cs typeface="Times New Roman"/>
                <a:sym typeface="Times New Roman"/>
              </a:rPr>
              <a:t>Avtomatik va avtomatik liniyalar to’g’risida ma’lumotlar</a:t>
            </a:r>
            <a:endParaRPr b="0" i="0" sz="2500" u="none" cap="none" strike="noStrik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2500" u="none" cap="none" strike="noStrike">
                <a:solidFill>
                  <a:schemeClr val="dk1"/>
                </a:solidFill>
                <a:latin typeface="Times New Roman"/>
                <a:ea typeface="Times New Roman"/>
                <a:cs typeface="Times New Roman"/>
                <a:sym typeface="Times New Roman"/>
              </a:rPr>
              <a:t>Avtomatik nazorat. Boshqarish va rostlash. Boshqarish va rostlash ob’ekti. Avtomatika tizimlari. Avtomatik rostlash. Oђishi va tuђyonlanish o`lchamlarini rostlash. Statik va astatik rostlash. Bevosita va bilvosita rostlash. Avtomatik rostlashning tizim xususiyatlari. Avtomatik rostlash tizimi va zveno tenglamasi. Uzatish funksiyalari va tuzilmali chizmalar. Tuzilmali chizmalarni ekvivalent o`zgartirish. Chastotali tavsif. Namunaviy zvenolar. O`tish funksiyasi. Avtomatik rostlash tizimining mustaxkamligi, sifati va chidamliligi.</a:t>
            </a:r>
            <a:endParaRPr b="0" i="0" sz="25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8"/>
          <p:cNvSpPr/>
          <p:nvPr/>
        </p:nvSpPr>
        <p:spPr>
          <a:xfrm>
            <a:off x="251520" y="188641"/>
            <a:ext cx="8712968" cy="6571030"/>
          </a:xfrm>
          <a:prstGeom prst="rect">
            <a:avLst/>
          </a:prstGeom>
          <a:noFill/>
          <a:ln>
            <a:noFill/>
          </a:ln>
        </p:spPr>
        <p:txBody>
          <a:bodyPr anchorCtr="0" anchor="t" bIns="45700" lIns="91425" spcFirstLastPara="1" rIns="91425" wrap="square" tIns="45700">
            <a:spAutoFit/>
          </a:bodyPr>
          <a:lstStyle/>
          <a:p>
            <a:pPr indent="0" lvl="0" marL="457200" marR="0" rtl="0" algn="ctr">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Avtomatik nazorat.</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Rostlash va boshqarish ob’ekti – bu ish rejimi tashqi tomondan maxsus tashkil etilgan boshqaruvchi yoki sozlovchi tuzilma yordamida   boshqariluvchi yoki sozlanuvchi moslama. </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Obekt holatini belgilovchi ish rejimi tashqi va ichki tomondan ta’sir etuvchi fizik ko`rsatkichlar (kattaliklar) ta’sirida sodir bo`luvchi ichki jarayonlar bilan tavsiflanadi.</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Avtomatik tizimlarga kiruvchi ta’sirlarning bir qismi, boshqaruv topshiriqlarini shakllanishiga sabab bo`ladi va ular boshqaruvchi topshiriqlar deb ataladi g</a:t>
            </a:r>
            <a:r>
              <a:rPr b="0" baseline="-25000" i="0" lang="en-US" sz="2400" u="none" cap="none" strike="noStrike">
                <a:solidFill>
                  <a:schemeClr val="dk1"/>
                </a:solidFill>
                <a:latin typeface="Times New Roman"/>
                <a:ea typeface="Times New Roman"/>
                <a:cs typeface="Times New Roman"/>
                <a:sym typeface="Times New Roman"/>
              </a:rPr>
              <a:t>i</a:t>
            </a:r>
            <a:r>
              <a:rPr b="0" i="0" lang="en-US" sz="2400" u="none" cap="none" strike="noStrike">
                <a:solidFill>
                  <a:schemeClr val="dk1"/>
                </a:solidFill>
                <a:latin typeface="Times New Roman"/>
                <a:ea typeface="Times New Roman"/>
                <a:cs typeface="Times New Roman"/>
                <a:sym typeface="Times New Roman"/>
              </a:rPr>
              <a:t>(t).U topshiriqlar inson tomonidan beriladi yoki boshqaruv tizimi tomonidan ishlab chiqiladi.</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19"/>
          <p:cNvPicPr preferRelativeResize="0"/>
          <p:nvPr/>
        </p:nvPicPr>
        <p:blipFill rotWithShape="1">
          <a:blip r:embed="rId3">
            <a:alphaModFix/>
          </a:blip>
          <a:srcRect b="0" l="0" r="0" t="0"/>
          <a:stretch/>
        </p:blipFill>
        <p:spPr>
          <a:xfrm>
            <a:off x="1043608" y="548680"/>
            <a:ext cx="6840760" cy="3456384"/>
          </a:xfrm>
          <a:prstGeom prst="rect">
            <a:avLst/>
          </a:prstGeom>
          <a:noFill/>
          <a:ln>
            <a:noFill/>
          </a:ln>
        </p:spPr>
      </p:pic>
      <p:sp>
        <p:nvSpPr>
          <p:cNvPr id="234" name="Google Shape;234;p19"/>
          <p:cNvSpPr/>
          <p:nvPr/>
        </p:nvSpPr>
        <p:spPr>
          <a:xfrm>
            <a:off x="683568" y="4005064"/>
            <a:ext cx="7460588" cy="2436564"/>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1.1.rasm. Boshqaruv ob’ekti</a:t>
            </a:r>
            <a:endParaRPr b="0" i="0" sz="1800" u="none" cap="none" strike="noStrik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g</a:t>
            </a:r>
            <a:r>
              <a:rPr b="0" baseline="-25000" i="0" lang="en-US" sz="2400" u="none" cap="none" strike="noStrike">
                <a:solidFill>
                  <a:schemeClr val="dk1"/>
                </a:solidFill>
                <a:latin typeface="Times New Roman"/>
                <a:ea typeface="Times New Roman"/>
                <a:cs typeface="Times New Roman"/>
                <a:sym typeface="Times New Roman"/>
              </a:rPr>
              <a:t>i</a:t>
            </a:r>
            <a:r>
              <a:rPr b="0" i="0" lang="en-US" sz="2400" u="none" cap="none" strike="noStrike">
                <a:solidFill>
                  <a:schemeClr val="dk1"/>
                </a:solidFill>
                <a:latin typeface="Times New Roman"/>
                <a:ea typeface="Times New Roman"/>
                <a:cs typeface="Times New Roman"/>
                <a:sym typeface="Times New Roman"/>
              </a:rPr>
              <a:t>(t)-boshqaruv topshiriqlari; f</a:t>
            </a:r>
            <a:r>
              <a:rPr b="0" baseline="-25000" i="0" lang="en-US" sz="2400" u="none" cap="none" strike="noStrike">
                <a:solidFill>
                  <a:schemeClr val="dk1"/>
                </a:solidFill>
                <a:latin typeface="Times New Roman"/>
                <a:ea typeface="Times New Roman"/>
                <a:cs typeface="Times New Roman"/>
                <a:sym typeface="Times New Roman"/>
              </a:rPr>
              <a:t>n</a:t>
            </a:r>
            <a:r>
              <a:rPr b="0" i="0" lang="en-US" sz="2400" u="none" cap="none" strike="noStrike">
                <a:solidFill>
                  <a:schemeClr val="dk1"/>
                </a:solidFill>
                <a:latin typeface="Times New Roman"/>
                <a:ea typeface="Times New Roman"/>
                <a:cs typeface="Times New Roman"/>
                <a:sym typeface="Times New Roman"/>
              </a:rPr>
              <a:t>(t).-tashqi  ta’sirlar (g`alayonlar); V</a:t>
            </a:r>
            <a:r>
              <a:rPr b="0" baseline="-25000" i="0" lang="en-US" sz="2400" u="none" cap="none" strike="noStrike">
                <a:solidFill>
                  <a:schemeClr val="dk1"/>
                </a:solidFill>
                <a:latin typeface="Times New Roman"/>
                <a:ea typeface="Times New Roman"/>
                <a:cs typeface="Times New Roman"/>
                <a:sym typeface="Times New Roman"/>
              </a:rPr>
              <a:t>z</a:t>
            </a:r>
            <a:r>
              <a:rPr b="0" i="0" lang="en-US" sz="2400" u="none" cap="none" strike="noStrike">
                <a:solidFill>
                  <a:schemeClr val="dk1"/>
                </a:solidFill>
                <a:latin typeface="Times New Roman"/>
                <a:ea typeface="Times New Roman"/>
                <a:cs typeface="Times New Roman"/>
                <a:sym typeface="Times New Roman"/>
              </a:rPr>
              <a:t>(t).-rostlash kattaliklari; х(t)-nazorat qilinuvchi haqiqiy kattalik.</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0"/>
          <p:cNvSpPr/>
          <p:nvPr/>
        </p:nvSpPr>
        <p:spPr>
          <a:xfrm>
            <a:off x="179512" y="404664"/>
            <a:ext cx="8640960" cy="582960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Topshiriqlarga va boshqaruvga  bog`liq bo`lmagan tashqi tasirlar g`alayonlar deb ataladi f</a:t>
            </a:r>
            <a:r>
              <a:rPr b="0" baseline="-25000" i="0" lang="en-US" sz="2400" u="none" cap="none" strike="noStrike">
                <a:solidFill>
                  <a:schemeClr val="dk1"/>
                </a:solidFill>
                <a:latin typeface="Times New Roman"/>
                <a:ea typeface="Times New Roman"/>
                <a:cs typeface="Times New Roman"/>
                <a:sym typeface="Times New Roman"/>
              </a:rPr>
              <a:t>n</a:t>
            </a:r>
            <a:r>
              <a:rPr b="0" i="0" lang="en-US" sz="2400" u="none" cap="none" strike="noStrike">
                <a:solidFill>
                  <a:schemeClr val="dk1"/>
                </a:solidFill>
                <a:latin typeface="Times New Roman"/>
                <a:ea typeface="Times New Roman"/>
                <a:cs typeface="Times New Roman"/>
                <a:sym typeface="Times New Roman"/>
              </a:rPr>
              <a:t>(t). Topshiriqlarga va boshqaruvga  bog`liq bo`lmagan tasirlar- g`alayonlar rostlash zaruratini tug`diradi.</a:t>
            </a:r>
            <a:endParaRPr b="0" i="0" sz="24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Bunday ta’sirlar(g`alayonlar)ga insonning ob’ektni boshqarishdagi xatolari yoki topshiriq beruvchi qurilmaning xatolari natijasida buyruq beriluvch ta’sirlar ichida -keraksiz to`siqlar hosill qiluvchi signaler, ma’lumotlar ichidagi zararli qo`shimchalar, kiradi.</a:t>
            </a:r>
            <a:endParaRPr b="0" i="0" sz="24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Kirish (boshqaruv) ta’sirlari yoki boshqa ta’sirlar chiqish yoki rostlash kattaliklarini qisman yoki hammasini o`zgarishiga sabab bo`ladi.V</a:t>
            </a:r>
            <a:r>
              <a:rPr b="0" baseline="-25000" i="0" lang="en-US" sz="2400" u="none" cap="none" strike="noStrike">
                <a:solidFill>
                  <a:schemeClr val="dk1"/>
                </a:solidFill>
                <a:latin typeface="Times New Roman"/>
                <a:ea typeface="Times New Roman"/>
                <a:cs typeface="Times New Roman"/>
                <a:sym typeface="Times New Roman"/>
              </a:rPr>
              <a:t>z</a:t>
            </a:r>
            <a:r>
              <a:rPr b="0" i="0" lang="en-US" sz="2400" u="none" cap="none" strike="noStrike">
                <a:solidFill>
                  <a:schemeClr val="dk1"/>
                </a:solidFill>
                <a:latin typeface="Times New Roman"/>
                <a:ea typeface="Times New Roman"/>
                <a:cs typeface="Times New Roman"/>
                <a:sym typeface="Times New Roman"/>
              </a:rPr>
              <a:t>(t).</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1"/>
          <p:cNvSpPr/>
          <p:nvPr/>
        </p:nvSpPr>
        <p:spPr>
          <a:xfrm>
            <a:off x="251520" y="260648"/>
            <a:ext cx="8712968" cy="638360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Agar ob’ekt bitta boshqaruv va bitta boshqariluvchi kattalikdan iborat bo`lsa uni oddiy yoki bir o`lchamli(bir bog`lamli) deyiladi. Ob’ektning chiqish kordinatlari bir nechta bo`lganda ko`p o`lchamli deyiladi.</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Ob’ektning xususiyatlarini turli usullarda ifoda etish mumkin. Funksiyalar ko`rinishida, ishchi va blok sxemalar ko`rinishida tushintiruv tekstlari bilan, grafik bog`lanishlar va kattaliklar  xayoliy bog`lanishlar, tajriba sinov natijalari va matematik tenglamalar ko`rinishida ifodalanadi.</a:t>
            </a:r>
            <a:endParaRPr b="0" i="0" sz="1800" u="none" cap="none" strike="noStrik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Diferensial tenglamalarning tuzilishi turiga qarab chiziqli va chiziqli emas deb ataladi.</a:t>
            </a:r>
            <a:endParaRPr b="0"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2"/>
          <p:cNvSpPr/>
          <p:nvPr/>
        </p:nvSpPr>
        <p:spPr>
          <a:xfrm>
            <a:off x="107504" y="5796"/>
            <a:ext cx="9011700" cy="692721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100" u="none" cap="none" strike="noStrike">
                <a:solidFill>
                  <a:schemeClr val="dk1"/>
                </a:solidFill>
                <a:latin typeface="Times New Roman"/>
                <a:ea typeface="Times New Roman"/>
                <a:cs typeface="Times New Roman"/>
                <a:sym typeface="Times New Roman"/>
              </a:rPr>
              <a:t>Ob’ekt ikki hil ko`rinishda bo`ladi. Statik va dinamik. Statik deb boshqaruv kattaliklarining tashqi ta’sirlarga vaqt o`tishi bilan bog`liq bo`lmaganlarini aytiladi.</a:t>
            </a:r>
            <a:endParaRPr b="0" i="0" sz="21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100" u="none" cap="none" strike="noStrike">
                <a:solidFill>
                  <a:schemeClr val="dk1"/>
                </a:solidFill>
                <a:latin typeface="Times New Roman"/>
                <a:ea typeface="Times New Roman"/>
                <a:cs typeface="Times New Roman"/>
                <a:sym typeface="Times New Roman"/>
              </a:rPr>
              <a:t>X=F</a:t>
            </a:r>
            <a:r>
              <a:rPr b="0" baseline="-25000" i="0" lang="en-US" sz="2100" u="none" cap="none" strike="noStrike">
                <a:solidFill>
                  <a:schemeClr val="dk1"/>
                </a:solidFill>
                <a:latin typeface="Times New Roman"/>
                <a:ea typeface="Times New Roman"/>
                <a:cs typeface="Times New Roman"/>
                <a:sym typeface="Times New Roman"/>
              </a:rPr>
              <a:t>1</a:t>
            </a:r>
            <a:r>
              <a:rPr b="0" i="0" lang="en-US" sz="2100" u="none" cap="none" strike="noStrike">
                <a:solidFill>
                  <a:schemeClr val="dk1"/>
                </a:solidFill>
                <a:latin typeface="Times New Roman"/>
                <a:ea typeface="Times New Roman"/>
                <a:cs typeface="Times New Roman"/>
                <a:sym typeface="Times New Roman"/>
              </a:rPr>
              <a:t>(g</a:t>
            </a:r>
            <a:r>
              <a:rPr b="0" baseline="-25000" i="0" lang="en-US" sz="2100" u="none" cap="none" strike="noStrike">
                <a:solidFill>
                  <a:schemeClr val="dk1"/>
                </a:solidFill>
                <a:latin typeface="Times New Roman"/>
                <a:ea typeface="Times New Roman"/>
                <a:cs typeface="Times New Roman"/>
                <a:sym typeface="Times New Roman"/>
              </a:rPr>
              <a:t>i</a:t>
            </a:r>
            <a:r>
              <a:rPr b="0" i="0" lang="en-US" sz="2100" u="none" cap="none" strike="noStrike">
                <a:solidFill>
                  <a:schemeClr val="dk1"/>
                </a:solidFill>
                <a:latin typeface="Times New Roman"/>
                <a:ea typeface="Times New Roman"/>
                <a:cs typeface="Times New Roman"/>
                <a:sym typeface="Times New Roman"/>
              </a:rPr>
              <a:t>,f</a:t>
            </a:r>
            <a:r>
              <a:rPr b="0" baseline="-25000" i="0" lang="en-US" sz="2100" u="none" cap="none" strike="noStrike">
                <a:solidFill>
                  <a:schemeClr val="dk1"/>
                </a:solidFill>
                <a:latin typeface="Times New Roman"/>
                <a:ea typeface="Times New Roman"/>
                <a:cs typeface="Times New Roman"/>
                <a:sym typeface="Times New Roman"/>
              </a:rPr>
              <a:t>n</a:t>
            </a:r>
            <a:r>
              <a:rPr b="0" i="0" lang="en-US" sz="2100" u="none" cap="none" strike="noStrike">
                <a:solidFill>
                  <a:schemeClr val="dk1"/>
                </a:solidFill>
                <a:latin typeface="Times New Roman"/>
                <a:ea typeface="Times New Roman"/>
                <a:cs typeface="Times New Roman"/>
                <a:sym typeface="Times New Roman"/>
              </a:rPr>
              <a:t>)</a:t>
            </a:r>
            <a:endParaRPr b="0" i="0" sz="21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100" u="none" cap="none" strike="noStrike">
                <a:solidFill>
                  <a:schemeClr val="dk1"/>
                </a:solidFill>
                <a:latin typeface="Times New Roman"/>
                <a:ea typeface="Times New Roman"/>
                <a:cs typeface="Times New Roman"/>
                <a:sym typeface="Times New Roman"/>
              </a:rPr>
              <a:t>Dinamik deb boshqaruv kattaliklarining tashqi ta’sirlarga vaqt o`tishi bilan bog`liq bo`lganlarini aytiladi.</a:t>
            </a:r>
            <a:endParaRPr b="0" i="0" sz="21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100" u="none" cap="none" strike="noStrike">
                <a:solidFill>
                  <a:schemeClr val="dk1"/>
                </a:solidFill>
                <a:latin typeface="Times New Roman"/>
                <a:ea typeface="Times New Roman"/>
                <a:cs typeface="Times New Roman"/>
                <a:sym typeface="Times New Roman"/>
              </a:rPr>
              <a:t>x(t)=F</a:t>
            </a:r>
            <a:r>
              <a:rPr b="0" baseline="-25000" i="0" lang="en-US" sz="2100" u="none" cap="none" strike="noStrike">
                <a:solidFill>
                  <a:schemeClr val="dk1"/>
                </a:solidFill>
                <a:latin typeface="Times New Roman"/>
                <a:ea typeface="Times New Roman"/>
                <a:cs typeface="Times New Roman"/>
                <a:sym typeface="Times New Roman"/>
              </a:rPr>
              <a:t>1</a:t>
            </a:r>
            <a:r>
              <a:rPr b="0" i="0" lang="en-US" sz="2100" u="none" cap="none" strike="noStrike">
                <a:solidFill>
                  <a:schemeClr val="dk1"/>
                </a:solidFill>
                <a:latin typeface="Times New Roman"/>
                <a:ea typeface="Times New Roman"/>
                <a:cs typeface="Times New Roman"/>
                <a:sym typeface="Times New Roman"/>
              </a:rPr>
              <a:t>(g</a:t>
            </a:r>
            <a:r>
              <a:rPr b="0" baseline="-25000" i="0" lang="en-US" sz="2100" u="none" cap="none" strike="noStrike">
                <a:solidFill>
                  <a:schemeClr val="dk1"/>
                </a:solidFill>
                <a:latin typeface="Times New Roman"/>
                <a:ea typeface="Times New Roman"/>
                <a:cs typeface="Times New Roman"/>
                <a:sym typeface="Times New Roman"/>
              </a:rPr>
              <a:t>i</a:t>
            </a:r>
            <a:r>
              <a:rPr b="0" i="0" lang="en-US" sz="2100" u="none" cap="none" strike="noStrike">
                <a:solidFill>
                  <a:schemeClr val="dk1"/>
                </a:solidFill>
                <a:latin typeface="Times New Roman"/>
                <a:ea typeface="Times New Roman"/>
                <a:cs typeface="Times New Roman"/>
                <a:sym typeface="Times New Roman"/>
              </a:rPr>
              <a:t>(t), f</a:t>
            </a:r>
            <a:r>
              <a:rPr b="0" baseline="-25000" i="0" lang="en-US" sz="2100" u="none" cap="none" strike="noStrike">
                <a:solidFill>
                  <a:schemeClr val="dk1"/>
                </a:solidFill>
                <a:latin typeface="Times New Roman"/>
                <a:ea typeface="Times New Roman"/>
                <a:cs typeface="Times New Roman"/>
                <a:sym typeface="Times New Roman"/>
              </a:rPr>
              <a:t>n</a:t>
            </a:r>
            <a:r>
              <a:rPr b="0" i="0" lang="en-US" sz="2100" u="none" cap="none" strike="noStrike">
                <a:solidFill>
                  <a:schemeClr val="dk1"/>
                </a:solidFill>
                <a:latin typeface="Times New Roman"/>
                <a:ea typeface="Times New Roman"/>
                <a:cs typeface="Times New Roman"/>
                <a:sym typeface="Times New Roman"/>
              </a:rPr>
              <a:t>(t)) </a:t>
            </a:r>
            <a:endParaRPr b="0" i="0" sz="2100" u="none" cap="none" strike="noStrik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b="0" i="0" lang="en-US" sz="2100" u="none" cap="none" strike="noStrike">
                <a:solidFill>
                  <a:schemeClr val="dk1"/>
                </a:solidFill>
                <a:latin typeface="Times New Roman"/>
                <a:ea typeface="Times New Roman"/>
                <a:cs typeface="Times New Roman"/>
                <a:sym typeface="Times New Roman"/>
              </a:rPr>
              <a:t>Avtomatik blokirovka qilish ikki vazifani bajaradi: Jixozlarga xizmat ko`rsatuvchi xodimlarning xato harakatlaridan ximoya qiladi va jixozlarni belgilangan ketma-ketlikda ishlashini ta’minlash yoki asosiy jixoz ishdan chiqqanda zapas jixozni ishga tushiradi. Bunga misol qilib kontakt payvandlash mashinasining payvand toki bilan ta’minlash manbalaridagi ignitronlarni qatiy ketma-ketlikda yonishini keltirishimiz mumkin.</a:t>
            </a:r>
            <a:endParaRPr b="0" i="0" sz="21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3"/>
          <p:cNvSpPr/>
          <p:nvPr/>
        </p:nvSpPr>
        <p:spPr>
          <a:xfrm>
            <a:off x="467544" y="836711"/>
            <a:ext cx="10175594" cy="45719"/>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p:txBody>
      </p:sp>
      <p:graphicFrame>
        <p:nvGraphicFramePr>
          <p:cNvPr id="255" name="Google Shape;255;p23"/>
          <p:cNvGraphicFramePr/>
          <p:nvPr/>
        </p:nvGraphicFramePr>
        <p:xfrm>
          <a:off x="467544" y="836712"/>
          <a:ext cx="8386025" cy="2592288"/>
        </p:xfrm>
        <a:graphic>
          <a:graphicData uri="http://schemas.openxmlformats.org/presentationml/2006/ole">
            <mc:AlternateContent>
              <mc:Choice Requires="v">
                <p:oleObj r:id="rId4" imgH="2592288" imgW="8386025" progId="CorelDRAW.Graphic.13" spid="_x0000_s1">
                  <p:embed/>
                </p:oleObj>
              </mc:Choice>
              <mc:Fallback>
                <p:oleObj r:id="rId5" imgH="2592288" imgW="8386025" progId="CorelDRAW.Graphic.13">
                  <p:embed/>
                  <p:pic>
                    <p:nvPicPr>
                      <p:cNvPr id="255" name="Google Shape;255;p23"/>
                      <p:cNvPicPr preferRelativeResize="0"/>
                      <p:nvPr/>
                    </p:nvPicPr>
                    <p:blipFill rotWithShape="1">
                      <a:blip r:embed="rId6">
                        <a:alphaModFix/>
                      </a:blip>
                      <a:srcRect b="0" l="0" r="0" t="0"/>
                      <a:stretch/>
                    </p:blipFill>
                    <p:spPr>
                      <a:xfrm>
                        <a:off x="467544" y="836712"/>
                        <a:ext cx="8386025" cy="2592288"/>
                      </a:xfrm>
                      <a:prstGeom prst="rect">
                        <a:avLst/>
                      </a:prstGeom>
                      <a:noFill/>
                      <a:ln>
                        <a:noFill/>
                      </a:ln>
                    </p:spPr>
                  </p:pic>
                </p:oleObj>
              </mc:Fallback>
            </mc:AlternateContent>
          </a:graphicData>
        </a:graphic>
      </p:graphicFrame>
      <p:sp>
        <p:nvSpPr>
          <p:cNvPr id="256" name="Google Shape;256;p23"/>
          <p:cNvSpPr/>
          <p:nvPr/>
        </p:nvSpPr>
        <p:spPr>
          <a:xfrm>
            <a:off x="971600" y="3789040"/>
            <a:ext cx="7632848" cy="237738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1.2.rasm Avtomatik nazorat(a), boshqaruv(b) va rostlash(v).</a:t>
            </a:r>
            <a:endParaRPr sz="1800">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None/>
            </a:pPr>
            <a:r>
              <a:rPr lang="en-US" sz="2400">
                <a:solidFill>
                  <a:schemeClr val="dk1"/>
                </a:solidFill>
                <a:latin typeface="Times New Roman"/>
                <a:ea typeface="Times New Roman"/>
                <a:cs typeface="Times New Roman"/>
                <a:sym typeface="Times New Roman"/>
              </a:rPr>
              <a:t>O - obekt; M – ma’lumot;  N – nazorat qiluvchi qurilma;  B – boshqaruv blogi;  SG` - sozlangan g`alayon;  S – sozlagich.</a:t>
            </a:r>
            <a:endParaRPr sz="2400">
              <a:solidFill>
                <a:schemeClr val="dk1"/>
              </a:solidFill>
              <a:latin typeface="Trebuchet MS"/>
              <a:ea typeface="Trebuchet MS"/>
              <a:cs typeface="Trebuchet MS"/>
              <a:sym typeface="Trebuchet M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4"/>
          <p:cNvSpPr/>
          <p:nvPr/>
        </p:nvSpPr>
        <p:spPr>
          <a:xfrm>
            <a:off x="179512" y="116632"/>
            <a:ext cx="8712968" cy="651678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200">
                <a:solidFill>
                  <a:schemeClr val="dk1"/>
                </a:solidFill>
                <a:latin typeface="Times New Roman"/>
                <a:ea typeface="Times New Roman"/>
                <a:cs typeface="Times New Roman"/>
                <a:sym typeface="Times New Roman"/>
              </a:rPr>
              <a:t>Avtomatik boshqaruv tizim uch guruppaga bo`linadi: O`lchovchi, signal beruvchi va yozib oluvchi.</a:t>
            </a:r>
            <a:endParaRPr sz="2200">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lang="en-US" sz="2200">
                <a:solidFill>
                  <a:schemeClr val="dk1"/>
                </a:solidFill>
                <a:latin typeface="Times New Roman"/>
                <a:ea typeface="Times New Roman"/>
                <a:cs typeface="Times New Roman"/>
                <a:sym typeface="Times New Roman"/>
              </a:rPr>
              <a:t>1) O`lchovchi avtomatik tizimda ob’ektning barcha o`lcham kattaliklarini nazorat qiladi va barcha holatlardagi o`zgarishlarni absalyut miqdorini ko`rsatib turadi. Masalan yoyli payvandlashda tok kuchi(A), kuchlanish(V) va payvandlash tezligi.</a:t>
            </a:r>
            <a:endParaRPr sz="2200">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lang="en-US" sz="2200">
                <a:solidFill>
                  <a:schemeClr val="dk1"/>
                </a:solidFill>
                <a:latin typeface="Times New Roman"/>
                <a:ea typeface="Times New Roman"/>
                <a:cs typeface="Times New Roman"/>
                <a:sym typeface="Times New Roman"/>
              </a:rPr>
              <a:t>2) Signal beruvchi avtomatik qurilmalar jarayonning kattaliklari ruxsat etilgan chegaralardan chiqib ketmasligini kuzatadi va chegaradan chiqsa ovozli yoki chiroqli signal beradi.</a:t>
            </a:r>
            <a:endParaRPr sz="2200">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None/>
            </a:pPr>
            <a:r>
              <a:rPr lang="en-US" sz="2200">
                <a:solidFill>
                  <a:schemeClr val="dk1"/>
                </a:solidFill>
                <a:latin typeface="Times New Roman"/>
                <a:ea typeface="Times New Roman"/>
                <a:cs typeface="Times New Roman"/>
                <a:sym typeface="Times New Roman"/>
              </a:rPr>
              <a:t>3) Yozib oluvchi avtomatik tizimlarda nazoratdagi kattaliklarni kerakli qurilmalar, otsillograflar yoki yozish asboblari yordamida jarayonning har qanday holatida qayd etib boriladi.</a:t>
            </a:r>
            <a:endParaRPr sz="2200">
              <a:solidFill>
                <a:schemeClr val="dk1"/>
              </a:solidFill>
              <a:latin typeface="Trebuchet MS"/>
              <a:ea typeface="Trebuchet MS"/>
              <a:cs typeface="Trebuchet MS"/>
              <a:sym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5"/>
          <p:cNvSpPr/>
          <p:nvPr/>
        </p:nvSpPr>
        <p:spPr>
          <a:xfrm>
            <a:off x="179512" y="116632"/>
            <a:ext cx="8856984" cy="6817251"/>
          </a:xfrm>
          <a:prstGeom prst="rect">
            <a:avLst/>
          </a:prstGeom>
          <a:noFill/>
          <a:ln>
            <a:noFill/>
          </a:ln>
        </p:spPr>
        <p:txBody>
          <a:bodyPr anchorCtr="0" anchor="t" bIns="45700" lIns="91425" spcFirstLastPara="1" rIns="91425" wrap="square" tIns="45700">
            <a:spAutoFit/>
          </a:bodyPr>
          <a:lstStyle/>
          <a:p>
            <a:pPr indent="0" lvl="0" marL="179705"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Avtomatik boshqarish tizimi payvandlash jixozlarini va uzatmalarni avtomatik ishga tushirish, to`xtatish va tezlatish – sekinlatish ishlarini boshqaruv moslamalari yordamida ishlatishga mo`ljallangan.</a:t>
            </a:r>
            <a:endParaRPr sz="2400">
              <a:solidFill>
                <a:schemeClr val="dk1"/>
              </a:solidFill>
              <a:latin typeface="Calibri"/>
              <a:ea typeface="Calibri"/>
              <a:cs typeface="Calibri"/>
              <a:sym typeface="Calibri"/>
            </a:endParaRPr>
          </a:p>
          <a:p>
            <a:pPr indent="0" lvl="0" marL="0" marR="0" rtl="0" algn="just">
              <a:lnSpc>
                <a:spcPct val="150000"/>
              </a:lnSpc>
              <a:spcBef>
                <a:spcPts val="600"/>
              </a:spcBef>
              <a:spcAft>
                <a:spcPts val="0"/>
              </a:spcAft>
              <a:buNone/>
            </a:pPr>
            <a:r>
              <a:rPr lang="en-US" sz="2400">
                <a:solidFill>
                  <a:schemeClr val="dk1"/>
                </a:solidFill>
                <a:latin typeface="Times New Roman"/>
                <a:ea typeface="Times New Roman"/>
                <a:cs typeface="Times New Roman"/>
                <a:sym typeface="Times New Roman"/>
              </a:rPr>
              <a:t>Avtomatik rostlash tizimi –bu tizimda boshqaruv ob’ekti va boshqaruv qurilmasi bir biri bilan yopiq kontur bo`yicha ulangan. Ulanishlarning bir konturi bo`yicha ob’ektning holati va undagi o`zgarishlar haqlidagi ma’lumotlar boshqaruv qurilmasiga borib turadi. Olingan ma’lumotlar asosida boshqaruv qurilmasi ob’ekt holatini analiz qiladi va sozlovchi ta’sirlarni ishlab chiqadi va ikkinchi liniya orqali ob’ektga uzatadi. Bunga misol АДС-1000 payvandlash apparatidagi yoy kuchlanishini rostlashni keltirish mumkin.</a:t>
            </a:r>
            <a:endParaRPr sz="2400">
              <a:solidFill>
                <a:schemeClr val="dk1"/>
              </a:solidFill>
              <a:latin typeface="Trebuchet MS"/>
              <a:ea typeface="Trebuchet MS"/>
              <a:cs typeface="Trebuchet MS"/>
              <a:sym typeface="Trebuchet M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6"/>
          <p:cNvSpPr/>
          <p:nvPr/>
        </p:nvSpPr>
        <p:spPr>
          <a:xfrm>
            <a:off x="179512" y="404664"/>
            <a:ext cx="8784976" cy="5558316"/>
          </a:xfrm>
          <a:prstGeom prst="rect">
            <a:avLst/>
          </a:prstGeom>
          <a:noFill/>
          <a:ln>
            <a:noFill/>
          </a:ln>
        </p:spPr>
        <p:txBody>
          <a:bodyPr anchorCtr="0" anchor="t" bIns="45700" lIns="91425" spcFirstLastPara="1" rIns="91425" wrap="square" tIns="45700">
            <a:spAutoFit/>
          </a:bodyPr>
          <a:lstStyle/>
          <a:p>
            <a:pPr indent="469900" lvl="0" marL="12700" marR="1270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To’liq avtomatlashtirish bosqichida maxsulotni loyixalashdan tortib to uni tayyorlashgacha bo’lgan ishlab chiqarishning hamma sikllari avtomatlashtiriladi.</a:t>
            </a:r>
            <a:endParaRPr sz="30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Avtomatika - avtomatik boshqarish tizimlarining texnik vositalarini loyihalash, yaratish, ularning ishlarini tashkil qilish hamda nazariy va amaliy asoslarini ishlab chiqish, shuningdek avtomatik boshqarish nazariyasini ham o’z ichiga oladigan fandir.</a:t>
            </a:r>
            <a:endParaRPr sz="3000">
              <a:solidFill>
                <a:schemeClr val="dk1"/>
              </a:solidFill>
              <a:latin typeface="Trebuchet MS"/>
              <a:ea typeface="Trebuchet MS"/>
              <a:cs typeface="Trebuchet MS"/>
              <a:sym typeface="Trebuchet M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7"/>
          <p:cNvSpPr/>
          <p:nvPr/>
        </p:nvSpPr>
        <p:spPr>
          <a:xfrm>
            <a:off x="179512" y="116632"/>
            <a:ext cx="8784976" cy="6555641"/>
          </a:xfrm>
          <a:prstGeom prst="rect">
            <a:avLst/>
          </a:prstGeom>
          <a:noFill/>
          <a:ln>
            <a:noFill/>
          </a:ln>
        </p:spPr>
        <p:txBody>
          <a:bodyPr anchorCtr="0" anchor="t" bIns="45700" lIns="91425" spcFirstLastPara="1" rIns="91425" wrap="square" tIns="45700">
            <a:spAutoFit/>
          </a:bodyPr>
          <a:lstStyle/>
          <a:p>
            <a:pPr indent="444500" lvl="0" marL="0" marR="1270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Avtomat – o’z-o’zidan boshqariladigan mashina bo’lib, bunda barcha ish xarakatlari va salt xarakatlari odam ishtirokisiz avtomatik ravishda bajariladi. Bunda nazorat qilish va mashinani sozlash ishlari ishchi tomonidan bajariladi.</a:t>
            </a:r>
            <a:endParaRPr sz="20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Avtomatik liniya - mashinalar tizimi bo’lib, ular texnologik ketma-ketlikda joylashtrilib, stanoklar uzaro tashish va boshqarish vositalari yordamida birlashtiriladi. Ularda sozlash ishlaridan tashkari barcha operatsiyalar avtomatlashtiriladi.</a:t>
            </a:r>
            <a:endParaRPr sz="2800">
              <a:solidFill>
                <a:schemeClr val="dk1"/>
              </a:solidFill>
              <a:latin typeface="Trebuchet MS"/>
              <a:ea typeface="Trebuchet MS"/>
              <a:cs typeface="Trebuchet MS"/>
              <a:sym typeface="Trebuchet MS"/>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8"/>
          <p:cNvSpPr/>
          <p:nvPr/>
        </p:nvSpPr>
        <p:spPr>
          <a:xfrm>
            <a:off x="323528" y="692696"/>
            <a:ext cx="8712968" cy="455509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800">
                <a:solidFill>
                  <a:schemeClr val="dk1"/>
                </a:solidFill>
                <a:latin typeface="Times New Roman"/>
                <a:ea typeface="Times New Roman"/>
                <a:cs typeface="Times New Roman"/>
                <a:sym typeface="Times New Roman"/>
              </a:rPr>
              <a:t>Tekshirish uchun savollar</a:t>
            </a:r>
            <a:endParaRPr sz="2800">
              <a:solidFill>
                <a:schemeClr val="dk1"/>
              </a:solidFill>
              <a:latin typeface="Times New Roman"/>
              <a:ea typeface="Times New Roman"/>
              <a:cs typeface="Times New Roman"/>
              <a:sym typeface="Times New Roman"/>
            </a:endParaRPr>
          </a:p>
          <a:p>
            <a:pPr indent="0" lvl="0" marL="0" marR="0" rtl="0" algn="just">
              <a:lnSpc>
                <a:spcPct val="150000"/>
              </a:lnSpc>
              <a:spcBef>
                <a:spcPts val="1200"/>
              </a:spcBef>
              <a:spcAft>
                <a:spcPts val="0"/>
              </a:spcAft>
              <a:buNone/>
            </a:pPr>
            <a:r>
              <a:rPr lang="en-US" sz="2800">
                <a:solidFill>
                  <a:schemeClr val="dk1"/>
                </a:solidFill>
                <a:latin typeface="Times New Roman"/>
                <a:ea typeface="Times New Roman"/>
                <a:cs typeface="Times New Roman"/>
                <a:sym typeface="Times New Roman"/>
              </a:rPr>
              <a:t>1. Mexanik xarakatni boshqarishni avtomatlashtirish tushunchasi.</a:t>
            </a:r>
            <a:endParaRPr sz="2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3. Mexanizatsiyalashtirishning ta’rifi.</a:t>
            </a:r>
            <a:endParaRPr sz="2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4. Avtomatlashtirishning ta’rifi.</a:t>
            </a:r>
            <a:endParaRPr sz="2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5. Avtomatlashtirishning bosqichlari.</a:t>
            </a:r>
            <a:endParaRPr sz="2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800">
                <a:solidFill>
                  <a:schemeClr val="dk1"/>
                </a:solidFill>
                <a:latin typeface="Times New Roman"/>
                <a:ea typeface="Times New Roman"/>
                <a:cs typeface="Times New Roman"/>
                <a:sym typeface="Times New Roman"/>
              </a:rPr>
              <a:t>6. Mexanik xarakat tushunchasi.</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9"/>
          <p:cNvSpPr/>
          <p:nvPr/>
        </p:nvSpPr>
        <p:spPr>
          <a:xfrm>
            <a:off x="395536" y="476672"/>
            <a:ext cx="8424936" cy="590931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800">
                <a:solidFill>
                  <a:schemeClr val="dk1"/>
                </a:solidFill>
                <a:latin typeface="Times New Roman"/>
                <a:ea typeface="Times New Roman"/>
                <a:cs typeface="Times New Roman"/>
                <a:sym typeface="Times New Roman"/>
              </a:rPr>
              <a:t>Uy vazifasi:</a:t>
            </a:r>
            <a:endParaRPr/>
          </a:p>
          <a:p>
            <a:pPr indent="-514350" lvl="0" marL="514350" marR="0" rtl="0" algn="just">
              <a:lnSpc>
                <a:spcPct val="150000"/>
              </a:lnSpc>
              <a:spcBef>
                <a:spcPts val="0"/>
              </a:spcBef>
              <a:spcAft>
                <a:spcPts val="0"/>
              </a:spcAft>
              <a:buClr>
                <a:schemeClr val="dk1"/>
              </a:buClr>
              <a:buSzPts val="2800"/>
              <a:buFont typeface="Times New Roman"/>
              <a:buAutoNum type="arabicPeriod"/>
            </a:pPr>
            <a:r>
              <a:rPr lang="en-US" sz="2800">
                <a:solidFill>
                  <a:schemeClr val="dk1"/>
                </a:solidFill>
                <a:latin typeface="Times New Roman"/>
                <a:ea typeface="Times New Roman"/>
                <a:cs typeface="Times New Roman"/>
                <a:sym typeface="Times New Roman"/>
              </a:rPr>
              <a:t>Payvandlashda avtomatlashtirishning qanday qulayliklarga olib kelishini o`rganish.</a:t>
            </a:r>
            <a:endParaRPr/>
          </a:p>
          <a:p>
            <a:pPr indent="-514350" lvl="0" marL="514350" marR="0" rtl="0" algn="just">
              <a:lnSpc>
                <a:spcPct val="150000"/>
              </a:lnSpc>
              <a:spcBef>
                <a:spcPts val="0"/>
              </a:spcBef>
              <a:spcAft>
                <a:spcPts val="0"/>
              </a:spcAft>
              <a:buClr>
                <a:schemeClr val="dk1"/>
              </a:buClr>
              <a:buSzPts val="2800"/>
              <a:buFont typeface="Times New Roman"/>
              <a:buAutoNum type="arabicPeriod"/>
            </a:pPr>
            <a:r>
              <a:rPr lang="en-US" sz="2800">
                <a:solidFill>
                  <a:schemeClr val="dk1"/>
                </a:solidFill>
                <a:latin typeface="Times New Roman"/>
                <a:ea typeface="Times New Roman"/>
                <a:cs typeface="Times New Roman"/>
                <a:sym typeface="Times New Roman"/>
              </a:rPr>
              <a:t>Texnologik jarayon tushunchasini mustaxkamlash.</a:t>
            </a:r>
            <a:endParaRPr/>
          </a:p>
          <a:p>
            <a:pPr indent="-514350" lvl="0" marL="514350" marR="0" rtl="0" algn="just">
              <a:lnSpc>
                <a:spcPct val="150000"/>
              </a:lnSpc>
              <a:spcBef>
                <a:spcPts val="0"/>
              </a:spcBef>
              <a:spcAft>
                <a:spcPts val="0"/>
              </a:spcAft>
              <a:buClr>
                <a:schemeClr val="dk1"/>
              </a:buClr>
              <a:buSzPts val="2800"/>
              <a:buFont typeface="Times New Roman"/>
              <a:buAutoNum type="arabicPeriod"/>
            </a:pPr>
            <a:r>
              <a:rPr lang="en-US" sz="2800">
                <a:solidFill>
                  <a:schemeClr val="dk1"/>
                </a:solidFill>
                <a:latin typeface="Times New Roman"/>
                <a:ea typeface="Times New Roman"/>
                <a:cs typeface="Times New Roman"/>
                <a:sym typeface="Times New Roman"/>
              </a:rPr>
              <a:t>Payvandlash robotlarini avtomatlashtirish bosqichlarini to`liq o`rganish.</a:t>
            </a:r>
            <a:endParaRPr/>
          </a:p>
          <a:p>
            <a:pPr indent="-514350" lvl="0" marL="514350" marR="0" rtl="0" algn="just">
              <a:lnSpc>
                <a:spcPct val="150000"/>
              </a:lnSpc>
              <a:spcBef>
                <a:spcPts val="0"/>
              </a:spcBef>
              <a:spcAft>
                <a:spcPts val="0"/>
              </a:spcAft>
              <a:buClr>
                <a:schemeClr val="dk1"/>
              </a:buClr>
              <a:buSzPts val="2800"/>
              <a:buFont typeface="Times New Roman"/>
              <a:buAutoNum type="arabicPeriod"/>
            </a:pPr>
            <a:r>
              <a:rPr lang="en-US" sz="2800">
                <a:solidFill>
                  <a:schemeClr val="dk1"/>
                </a:solidFill>
                <a:latin typeface="Times New Roman"/>
                <a:ea typeface="Times New Roman"/>
                <a:cs typeface="Times New Roman"/>
                <a:sym typeface="Times New Roman"/>
              </a:rPr>
              <a:t>Avtomatlashtirishda avtomatik nazorat tushunchasini keng shakllantirish.</a:t>
            </a:r>
            <a:endParaRPr/>
          </a:p>
          <a:p>
            <a:pPr indent="-514350" lvl="0" marL="514350" marR="0" rtl="0" algn="just">
              <a:lnSpc>
                <a:spcPct val="150000"/>
              </a:lnSpc>
              <a:spcBef>
                <a:spcPts val="0"/>
              </a:spcBef>
              <a:spcAft>
                <a:spcPts val="0"/>
              </a:spcAft>
              <a:buClr>
                <a:schemeClr val="dk1"/>
              </a:buClr>
              <a:buSzPts val="2800"/>
              <a:buFont typeface="Times New Roman"/>
              <a:buAutoNum type="arabicPeriod"/>
            </a:pPr>
            <a:r>
              <a:rPr lang="en-US" sz="2800">
                <a:solidFill>
                  <a:schemeClr val="dk1"/>
                </a:solidFill>
                <a:latin typeface="Times New Roman"/>
                <a:ea typeface="Times New Roman"/>
                <a:cs typeface="Times New Roman"/>
                <a:sym typeface="Times New Roman"/>
              </a:rPr>
              <a:t>Avtomatik liniyalarni o`rganib kelish.</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0"/>
          <p:cNvSpPr/>
          <p:nvPr/>
        </p:nvSpPr>
        <p:spPr>
          <a:xfrm>
            <a:off x="251520" y="260648"/>
            <a:ext cx="8712968" cy="63401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Foydalanilgan adabiyotlar ro`yxati.</a:t>
            </a:r>
            <a:endParaRPr sz="1200">
              <a:solidFill>
                <a:schemeClr val="dk1"/>
              </a:solidFill>
              <a:latin typeface="Calibri"/>
              <a:ea typeface="Calibri"/>
              <a:cs typeface="Calibri"/>
              <a:sym typeface="Calibri"/>
            </a:endParaRPr>
          </a:p>
          <a:p>
            <a:pPr indent="0" lvl="0" marL="45720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Asosiy adabiyotlar</a:t>
            </a:r>
            <a:endParaRPr sz="2000">
              <a:solidFill>
                <a:schemeClr val="dk1"/>
              </a:solidFill>
              <a:latin typeface="Trebuchet MS"/>
              <a:ea typeface="Trebuchet MS"/>
              <a:cs typeface="Trebuchet MS"/>
              <a:sym typeface="Trebuchet MS"/>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1. Sindo Kou. Welding Metallurgy-N.Y.: John Wiley and Sons Ltd, 2002-480p.</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2. Sh.Yuldashev. Payvandlash robotlari. O`quv uslubiy majmua. Andijon - 2020 yil.</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3. Abralov M.A., Abralov M.M. Payvandlash jarayonlarning nazariyasi. Darslik – T.: Noshirlik yog’dusi, 2015 – 280 b.</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4. Абралов М.А, Дуняшин Н.С., Эрматов З.Д., Абралов М.М. Технология и оборудование сварки плавлением. Учебник – Т.: Komron press, 2014 – 460с</a:t>
            </a:r>
            <a:endParaRPr sz="12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       5. Дуняшин Н.С. Автоматизация сварочный процессов. УМК Ташкент – 2016 год.</a:t>
            </a:r>
            <a:endParaRPr sz="1200">
              <a:solidFill>
                <a:schemeClr val="dk1"/>
              </a:solidFill>
              <a:latin typeface="Calibri"/>
              <a:ea typeface="Calibri"/>
              <a:cs typeface="Calibri"/>
              <a:sym typeface="Calibri"/>
            </a:endParaRPr>
          </a:p>
          <a:p>
            <a:pPr indent="342265" lvl="0" marL="0" marR="0" rtl="0" algn="just">
              <a:spcBef>
                <a:spcPts val="1200"/>
              </a:spcBef>
              <a:spcAft>
                <a:spcPts val="0"/>
              </a:spcAft>
              <a:buNone/>
            </a:pPr>
            <a:r>
              <a:rPr lang="en-US" sz="1600">
                <a:solidFill>
                  <a:schemeClr val="dk1"/>
                </a:solidFill>
                <a:latin typeface="Times New Roman"/>
                <a:ea typeface="Times New Roman"/>
                <a:cs typeface="Times New Roman"/>
                <a:sym typeface="Times New Roman"/>
              </a:rPr>
              <a:t> </a:t>
            </a:r>
            <a:endParaRPr sz="12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600" cap="none">
                <a:solidFill>
                  <a:schemeClr val="dk1"/>
                </a:solidFill>
                <a:latin typeface="Times New Roman"/>
                <a:ea typeface="Times New Roman"/>
                <a:cs typeface="Times New Roman"/>
                <a:sym typeface="Times New Roman"/>
              </a:rPr>
              <a:t>Q</a:t>
            </a:r>
            <a:r>
              <a:rPr b="1" lang="en-US" sz="1600">
                <a:solidFill>
                  <a:schemeClr val="dk1"/>
                </a:solidFill>
                <a:latin typeface="Times New Roman"/>
                <a:ea typeface="Times New Roman"/>
                <a:cs typeface="Times New Roman"/>
                <a:sym typeface="Times New Roman"/>
              </a:rPr>
              <a:t>o`shimcha adabiyotlar</a:t>
            </a:r>
            <a:endParaRPr sz="1200">
              <a:solidFill>
                <a:schemeClr val="dk1"/>
              </a:solidFill>
              <a:latin typeface="Calibri"/>
              <a:ea typeface="Calibri"/>
              <a:cs typeface="Calibri"/>
              <a:sym typeface="Calibri"/>
            </a:endParaRPr>
          </a:p>
          <a:p>
            <a:pPr indent="0" lvl="0" marL="0" marR="0" rtl="0" algn="ctr">
              <a:spcBef>
                <a:spcPts val="0"/>
              </a:spcBef>
              <a:spcAft>
                <a:spcPts val="0"/>
              </a:spcAft>
              <a:buNone/>
            </a:pPr>
            <a:r>
              <a:rPr lang="en-US" sz="1600">
                <a:solidFill>
                  <a:schemeClr val="dk1"/>
                </a:solidFill>
                <a:latin typeface="Times New Roman"/>
                <a:ea typeface="Times New Roman"/>
                <a:cs typeface="Times New Roman"/>
                <a:sym typeface="Times New Roman"/>
              </a:rPr>
              <a:t>   6. Мирзиёев Ш.М. Танқидий таҳлил, қатъий тартиб-интизом ва шахсий жавобгарлик – ҳар бир раҳбар фаолиятининг кундалик қоидаси бўлиши керак.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 // “Халқ сўзи” газетаси. 2017 й., 16 январь, №11.</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7. Ўзбекистон Республикаси Конституцияси.-Т.:Ўзбекистон, 2017. - 46 б. </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8. Теория сварочных процессов/В.Н. Волченко, В.Н. Ямпольский, В.А. Винокуров. Под ред. Фролова В.В. Учебник – М.: Высш. шк., 2008 – 569с.</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9. Петров Г.Л., Тумарев А.С. Теория сварочных процессов. Учебник  – М.: Высшая школа, 2007 – 392с.</a:t>
            </a:r>
            <a:endParaRPr sz="1200">
              <a:solidFill>
                <a:schemeClr val="dk1"/>
              </a:solidFill>
              <a:latin typeface="Calibri"/>
              <a:ea typeface="Calibri"/>
              <a:cs typeface="Calibri"/>
              <a:sym typeface="Calibri"/>
            </a:endParaRPr>
          </a:p>
          <a:p>
            <a:pPr indent="-180339" lvl="0" marL="27051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Internet saytlar </a:t>
            </a:r>
            <a:endParaRPr sz="2000">
              <a:solidFill>
                <a:schemeClr val="dk1"/>
              </a:solidFill>
              <a:latin typeface="Trebuchet MS"/>
              <a:ea typeface="Trebuchet MS"/>
              <a:cs typeface="Trebuchet MS"/>
              <a:sym typeface="Trebuchet MS"/>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10. www.gov.uz – Ўзбекистон Республикаси ҳукумат портали.</a:t>
            </a:r>
            <a:endParaRPr sz="1200">
              <a:solidFill>
                <a:schemeClr val="dk1"/>
              </a:solidFill>
              <a:latin typeface="Calibri"/>
              <a:ea typeface="Calibri"/>
              <a:cs typeface="Calibri"/>
              <a:sym typeface="Calibri"/>
            </a:endParaRPr>
          </a:p>
          <a:p>
            <a:pPr indent="342265" lvl="0" marL="0" marR="0" rtl="0" algn="just">
              <a:spcBef>
                <a:spcPts val="0"/>
              </a:spcBef>
              <a:spcAft>
                <a:spcPts val="0"/>
              </a:spcAft>
              <a:buNone/>
            </a:pPr>
            <a:r>
              <a:rPr lang="en-US" sz="1600">
                <a:solidFill>
                  <a:schemeClr val="dk1"/>
                </a:solidFill>
                <a:latin typeface="Times New Roman"/>
                <a:ea typeface="Times New Roman"/>
                <a:cs typeface="Times New Roman"/>
                <a:sym typeface="Times New Roman"/>
              </a:rPr>
              <a:t>11. </a:t>
            </a:r>
            <a:r>
              <a:rPr lang="en-US" sz="1600" u="sng">
                <a:solidFill>
                  <a:srgbClr val="0000FF"/>
                </a:solidFill>
                <a:latin typeface="Times New Roman"/>
                <a:ea typeface="Times New Roman"/>
                <a:cs typeface="Times New Roman"/>
                <a:sym typeface="Times New Roman"/>
                <a:hlinkClick r:id="rId3">
                  <a:extLst>
                    <a:ext uri="{A12FA001-AC4F-418D-AE19-62706E023703}">
                      <ahyp:hlinkClr val="tx"/>
                    </a:ext>
                  </a:extLst>
                </a:hlinkClick>
              </a:rPr>
              <a:t>www.lex.uz</a:t>
            </a:r>
            <a:r>
              <a:rPr lang="en-US" sz="1600">
                <a:solidFill>
                  <a:schemeClr val="dk1"/>
                </a:solidFill>
                <a:latin typeface="Times New Roman"/>
                <a:ea typeface="Times New Roman"/>
                <a:cs typeface="Times New Roman"/>
                <a:sym typeface="Times New Roman"/>
              </a:rPr>
              <a:t> – Ўзбекистон Республикаси Қонун ҳужжатлари маълумотлари миллий базаси.</a:t>
            </a:r>
            <a:endParaRPr sz="1200">
              <a:solidFill>
                <a:schemeClr val="dk1"/>
              </a:solidFill>
              <a:latin typeface="Calibri"/>
              <a:ea typeface="Calibri"/>
              <a:cs typeface="Calibri"/>
              <a:sym typeface="Calibri"/>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       12. </a:t>
            </a:r>
            <a:r>
              <a:rPr lang="en-US" sz="1600" u="sng">
                <a:solidFill>
                  <a:srgbClr val="0000FF"/>
                </a:solidFill>
                <a:latin typeface="Times New Roman"/>
                <a:ea typeface="Times New Roman"/>
                <a:cs typeface="Times New Roman"/>
                <a:sym typeface="Times New Roman"/>
                <a:hlinkClick r:id="rId4">
                  <a:extLst>
                    <a:ext uri="{A12FA001-AC4F-418D-AE19-62706E023703}">
                      <ahyp:hlinkClr val="tx"/>
                    </a:ext>
                  </a:extLst>
                </a:hlinkClick>
              </a:rPr>
              <a:t>www.svarka.ru</a:t>
            </a:r>
            <a:r>
              <a:rPr lang="en-US" sz="1600">
                <a:solidFill>
                  <a:schemeClr val="dk1"/>
                </a:solidFill>
                <a:latin typeface="Times New Roman"/>
                <a:ea typeface="Times New Roman"/>
                <a:cs typeface="Times New Roman"/>
                <a:sym typeface="Times New Roman"/>
              </a:rPr>
              <a:t> – Россия федерацияси пайвандлаш жамияти сайти</a:t>
            </a:r>
            <a:endParaRPr sz="2000">
              <a:solidFill>
                <a:schemeClr val="dk1"/>
              </a:solidFill>
              <a:latin typeface="Trebuchet MS"/>
              <a:ea typeface="Trebuchet MS"/>
              <a:cs typeface="Trebuchet MS"/>
              <a:sym typeface="Trebuchet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1"/>
          <p:cNvSpPr/>
          <p:nvPr/>
        </p:nvSpPr>
        <p:spPr>
          <a:xfrm>
            <a:off x="323528" y="2564904"/>
            <a:ext cx="8208912" cy="110799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4400">
                <a:solidFill>
                  <a:schemeClr val="dk1"/>
                </a:solidFill>
                <a:latin typeface="Times New Roman"/>
                <a:ea typeface="Times New Roman"/>
                <a:cs typeface="Times New Roman"/>
                <a:sym typeface="Times New Roman"/>
              </a:rPr>
              <a:t>E’tiboringiz uchun rahmat</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2018-10-03T10:50:42Z</dcterms:created>
  <dc:creator>Пользователь Windows</dc:creator>
</cp:coreProperties>
</file>