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281" r:id="rId31"/>
    <p:sldId id="310" r:id="rId32"/>
    <p:sldId id="282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303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24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045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149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001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54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99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851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70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865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1991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340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1979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058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6325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286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68EB-920A-45BD-93BE-9CC84F7C733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982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620688"/>
            <a:ext cx="83529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Unit  2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Payvandlash robotlari haqida tushuncha.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manipulyatorlar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692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76672"/>
            <a:ext cx="806489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296670" algn="l"/>
              </a:tabLs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t»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so`zi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1920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yozuvchisi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Karel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«RUR» (R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ssum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univ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py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tilg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n. 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tushunch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g’liq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35292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rqi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und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 h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o`xsh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ya`ni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qo`llar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nipulyat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r)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mid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muhitg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`sir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niyati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rligidir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o`rnig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nipulyatsiyal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shin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tdir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2.1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jаdvаl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11362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60649"/>
            <a:ext cx="78488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Rоbоtlаrning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funksiоnаl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imkоniyatlаri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2.1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jаdvаl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12172"/>
              </p:ext>
            </p:extLst>
          </p:nvPr>
        </p:nvGraphicFramePr>
        <p:xfrm>
          <a:off x="539552" y="1844824"/>
          <a:ext cx="8208912" cy="4464495"/>
        </p:xfrm>
        <a:graphic>
          <a:graphicData uri="http://schemas.openxmlformats.org/drawingml/2006/table">
            <a:tbl>
              <a:tblPr firstRow="1" firstCol="1" bandRow="1"/>
              <a:tblGrid>
                <a:gridCol w="2736018">
                  <a:extLst>
                    <a:ext uri="{9D8B030D-6E8A-4147-A177-3AD203B41FA5}">
                      <a16:colId xmlns:a16="http://schemas.microsoft.com/office/drawing/2014/main" val="3938405993"/>
                    </a:ext>
                  </a:extLst>
                </a:gridCol>
                <a:gridCol w="2736018">
                  <a:extLst>
                    <a:ext uri="{9D8B030D-6E8A-4147-A177-3AD203B41FA5}">
                      <a16:colId xmlns:a16="http://schemas.microsoft.com/office/drawing/2014/main" val="4141872095"/>
                    </a:ext>
                  </a:extLst>
                </a:gridCol>
                <a:gridCol w="2736876">
                  <a:extLst>
                    <a:ext uri="{9D8B030D-6E8A-4147-A177-3AD203B41FA5}">
                      <a16:colId xmlns:a16="http://schemas.microsoft.com/office/drawing/2014/main" val="3513883506"/>
                    </a:ext>
                  </a:extLst>
                </a:gridCol>
              </a:tblGrid>
              <a:tr h="9921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Funksiyalаr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Оdаmning funksiоnаl оrgаnlаri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Rоbоtdаgi аnаlоg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3588608"/>
                  </a:ext>
                </a:extLst>
              </a:tr>
              <a:tr h="49605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Fikrlаsh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Mаrkаziy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nеrv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sistеmаsi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Bоshqаrish sistеmаsi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352486"/>
                  </a:ext>
                </a:extLst>
              </a:tr>
              <a:tr h="9921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Tаshqi muhit bilan аlоqа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Sеzish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оrgаnlаri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mentl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(d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tchikl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 v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ns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4292613"/>
                  </a:ext>
                </a:extLst>
              </a:tr>
              <a:tr h="9921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Ish vа hаrаkаt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Qo`l, 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yoq v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Mаnipulyatоrlаr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vа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hаrаkаtlаnish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qurilmаsi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420726"/>
                  </a:ext>
                </a:extLst>
              </a:tr>
              <a:tr h="9921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Hаyot tа`minоti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 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yl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nish v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zm qilish 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rg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nl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Enеrgiya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mаnbаlаri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30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6874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6202"/>
            <a:ext cx="8496944" cy="6651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nipulyat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shinal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sinfig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nipulyat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–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zv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qo`li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imit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mo`lj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u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 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78454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381000" indent="43751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4831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(ANT)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66725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(ART)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6355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(AKT)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66725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(ABT)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6101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Adaptiv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(AMT)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ANT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fizik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kattaliklarni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46551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437515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ART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tavsiflovchi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rostlanuvchi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fizik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kattalikni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kiymat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chegarasida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ABT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ochik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yopik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barkarorlashtirish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b) AKT da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aniqlikda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chikish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chiqarilaradi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noma’mum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9826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xolatini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Signal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2.1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707204"/>
              </p:ext>
            </p:extLst>
          </p:nvPr>
        </p:nvGraphicFramePr>
        <p:xfrm>
          <a:off x="611561" y="2276872"/>
          <a:ext cx="7704855" cy="2592288"/>
        </p:xfrm>
        <a:graphic>
          <a:graphicData uri="http://schemas.openxmlformats.org/drawingml/2006/table">
            <a:tbl>
              <a:tblPr/>
              <a:tblGrid>
                <a:gridCol w="1852356">
                  <a:extLst>
                    <a:ext uri="{9D8B030D-6E8A-4147-A177-3AD203B41FA5}">
                      <a16:colId xmlns:a16="http://schemas.microsoft.com/office/drawing/2014/main" val="3852785194"/>
                    </a:ext>
                  </a:extLst>
                </a:gridCol>
                <a:gridCol w="1227548">
                  <a:extLst>
                    <a:ext uri="{9D8B030D-6E8A-4147-A177-3AD203B41FA5}">
                      <a16:colId xmlns:a16="http://schemas.microsoft.com/office/drawing/2014/main" val="810794817"/>
                    </a:ext>
                  </a:extLst>
                </a:gridCol>
                <a:gridCol w="1842170">
                  <a:extLst>
                    <a:ext uri="{9D8B030D-6E8A-4147-A177-3AD203B41FA5}">
                      <a16:colId xmlns:a16="http://schemas.microsoft.com/office/drawing/2014/main" val="2410973259"/>
                    </a:ext>
                  </a:extLst>
                </a:gridCol>
                <a:gridCol w="920235">
                  <a:extLst>
                    <a:ext uri="{9D8B030D-6E8A-4147-A177-3AD203B41FA5}">
                      <a16:colId xmlns:a16="http://schemas.microsoft.com/office/drawing/2014/main" val="2157589689"/>
                    </a:ext>
                  </a:extLst>
                </a:gridCol>
                <a:gridCol w="1862546">
                  <a:extLst>
                    <a:ext uri="{9D8B030D-6E8A-4147-A177-3AD203B41FA5}">
                      <a16:colId xmlns:a16="http://schemas.microsoft.com/office/drawing/2014/main" val="2107712802"/>
                    </a:ext>
                  </a:extLst>
                </a:gridCol>
              </a:tblGrid>
              <a:tr h="1728192">
                <a:tc>
                  <a:txBody>
                    <a:bodyPr/>
                    <a:lstStyle/>
                    <a:p>
                      <a:pPr marL="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aseline="30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spc="-5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—►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20395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87020" algn="l"/>
                        </a:tabLs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860101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267744" y="5445224"/>
            <a:ext cx="500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 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 - sensor K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kuchaytirgich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15667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692696"/>
            <a:ext cx="56092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2.2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endParaRPr lang="ru-RU" sz="32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570848"/>
              </p:ext>
            </p:extLst>
          </p:nvPr>
        </p:nvGraphicFramePr>
        <p:xfrm>
          <a:off x="899595" y="1628798"/>
          <a:ext cx="7416823" cy="4464498"/>
        </p:xfrm>
        <a:graphic>
          <a:graphicData uri="http://schemas.openxmlformats.org/drawingml/2006/table">
            <a:tbl>
              <a:tblPr/>
              <a:tblGrid>
                <a:gridCol w="855396">
                  <a:extLst>
                    <a:ext uri="{9D8B030D-6E8A-4147-A177-3AD203B41FA5}">
                      <a16:colId xmlns:a16="http://schemas.microsoft.com/office/drawing/2014/main" val="1291930380"/>
                    </a:ext>
                  </a:extLst>
                </a:gridCol>
                <a:gridCol w="503473">
                  <a:extLst>
                    <a:ext uri="{9D8B030D-6E8A-4147-A177-3AD203B41FA5}">
                      <a16:colId xmlns:a16="http://schemas.microsoft.com/office/drawing/2014/main" val="3918076259"/>
                    </a:ext>
                  </a:extLst>
                </a:gridCol>
                <a:gridCol w="503473">
                  <a:extLst>
                    <a:ext uri="{9D8B030D-6E8A-4147-A177-3AD203B41FA5}">
                      <a16:colId xmlns:a16="http://schemas.microsoft.com/office/drawing/2014/main" val="924183613"/>
                    </a:ext>
                  </a:extLst>
                </a:gridCol>
                <a:gridCol w="503473">
                  <a:extLst>
                    <a:ext uri="{9D8B030D-6E8A-4147-A177-3AD203B41FA5}">
                      <a16:colId xmlns:a16="http://schemas.microsoft.com/office/drawing/2014/main" val="684365968"/>
                    </a:ext>
                  </a:extLst>
                </a:gridCol>
                <a:gridCol w="671298">
                  <a:extLst>
                    <a:ext uri="{9D8B030D-6E8A-4147-A177-3AD203B41FA5}">
                      <a16:colId xmlns:a16="http://schemas.microsoft.com/office/drawing/2014/main" val="1468892715"/>
                    </a:ext>
                  </a:extLst>
                </a:gridCol>
                <a:gridCol w="1006947">
                  <a:extLst>
                    <a:ext uri="{9D8B030D-6E8A-4147-A177-3AD203B41FA5}">
                      <a16:colId xmlns:a16="http://schemas.microsoft.com/office/drawing/2014/main" val="2010589484"/>
                    </a:ext>
                  </a:extLst>
                </a:gridCol>
                <a:gridCol w="671298">
                  <a:extLst>
                    <a:ext uri="{9D8B030D-6E8A-4147-A177-3AD203B41FA5}">
                      <a16:colId xmlns:a16="http://schemas.microsoft.com/office/drawing/2014/main" val="4123788803"/>
                    </a:ext>
                  </a:extLst>
                </a:gridCol>
                <a:gridCol w="1006947">
                  <a:extLst>
                    <a:ext uri="{9D8B030D-6E8A-4147-A177-3AD203B41FA5}">
                      <a16:colId xmlns:a16="http://schemas.microsoft.com/office/drawing/2014/main" val="2064818836"/>
                    </a:ext>
                  </a:extLst>
                </a:gridCol>
                <a:gridCol w="671298">
                  <a:extLst>
                    <a:ext uri="{9D8B030D-6E8A-4147-A177-3AD203B41FA5}">
                      <a16:colId xmlns:a16="http://schemas.microsoft.com/office/drawing/2014/main" val="3386270771"/>
                    </a:ext>
                  </a:extLst>
                </a:gridCol>
                <a:gridCol w="503473">
                  <a:extLst>
                    <a:ext uri="{9D8B030D-6E8A-4147-A177-3AD203B41FA5}">
                      <a16:colId xmlns:a16="http://schemas.microsoft.com/office/drawing/2014/main" val="1778668613"/>
                    </a:ext>
                  </a:extLst>
                </a:gridCol>
                <a:gridCol w="519747">
                  <a:extLst>
                    <a:ext uri="{9D8B030D-6E8A-4147-A177-3AD203B41FA5}">
                      <a16:colId xmlns:a16="http://schemas.microsoft.com/office/drawing/2014/main" val="2911288565"/>
                    </a:ext>
                  </a:extLst>
                </a:gridCol>
              </a:tblGrid>
              <a:tr h="939661">
                <a:tc rowSpan="2">
                  <a:txBody>
                    <a:bodyPr/>
                    <a:lstStyle/>
                    <a:p>
                      <a:pPr marL="139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TB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165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524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IE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165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3184705"/>
                  </a:ext>
                </a:extLst>
              </a:tr>
              <a:tr h="8656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7174803"/>
                  </a:ext>
                </a:extLst>
              </a:tr>
              <a:tr h="26591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34950" algn="l"/>
                        </a:tabLs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8605" algn="l"/>
                        </a:tabLs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4126557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257425" y="2905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D</a:t>
            </a:r>
            <a:endParaRPr kumimoji="0" lang="en-US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900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4969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3900"/>
              </a:spcBef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" marR="762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 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TB 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element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" marR="762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" marR="762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IO -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ijrochi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Xta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-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toydiruvchi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endParaRPr lang="en-US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3200" dirty="0">
              <a:latin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ABT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424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568952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 payvandlashda metallni 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qizdirish va eritish uchun yoy issiqlik energiyasidan foydalaniladi.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 payvandlashda payvandlash zanjirini taminlash manbayi, yoy, payvand vannasi tashkil 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qiladi.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Zanjirning barcha elementlari o`zaro bo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g`liqlik holatlari bilan ikki tarmoqli elektrogidrodinamik tizimni tashkil qiladi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Tizimdagi sxemada ko`rsatilgan biror elementga ta’sir zanjirdagi barcha elementlarda bir vaqitda kattaliklar  o`zgarishlar bo`lishiga olib keladi.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880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19671" y="1052735"/>
            <a:ext cx="1035130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2525280"/>
              </p:ext>
            </p:extLst>
          </p:nvPr>
        </p:nvGraphicFramePr>
        <p:xfrm>
          <a:off x="611560" y="639503"/>
          <a:ext cx="8375700" cy="3373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r:id="rId3" imgW="4754160" imgH="1862640" progId="CorelDRAW.Graphic.13">
                  <p:embed/>
                </p:oleObj>
              </mc:Choice>
              <mc:Fallback>
                <p:oleObj r:id="rId3" imgW="4754160" imgH="186264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639503"/>
                        <a:ext cx="8375700" cy="33733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23528" y="4409728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Rasm. Payvandlash zanjiri strukturasi.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TM — Taminlash manbasi; Y — yoy; PV —  payvandlash vannasi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zanjir elementlariga ta’sir qiluvchi o`zgarishlar.</a:t>
            </a:r>
            <a:endParaRPr lang="en-US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11663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0088449"/>
              </p:ext>
            </p:extLst>
          </p:nvPr>
        </p:nvGraphicFramePr>
        <p:xfrm>
          <a:off x="351649" y="5435633"/>
          <a:ext cx="1700071" cy="3923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Уравнение" r:id="rId5" imgW="850531" imgH="266584" progId="Equation.3">
                  <p:embed/>
                </p:oleObj>
              </mc:Choice>
              <mc:Fallback>
                <p:oleObj name="Уравнение" r:id="rId5" imgW="850531" imgH="266584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49" y="5435633"/>
                        <a:ext cx="1700071" cy="3923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7058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6258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Masalan: payvandlash jarayonida yoy uzunligini o`zgarishi, uning dinamik </a:t>
            </a:r>
            <a:r>
              <a:rPr lang="uz-Cyrl-UZ" sz="2700" dirty="0">
                <a:latin typeface="Times New Roman" panose="02020603050405020304" pitchFamily="18" charset="0"/>
                <a:ea typeface="MS Gothic" panose="020B0609070205080204" pitchFamily="49" charset="-128"/>
              </a:rPr>
              <a:t>qarshiligini, tok kuchini, taminlash manbayidagi kuchlanishni va, bular ta’sirida payvandlash vannasiga yoyning energetik va kuch ta’sirlarini o`zgarishiga olib keladi. </a:t>
            </a:r>
            <a:r>
              <a:rPr lang="uz-Cyrl-UZ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Kattaliklarning vaqit birligida o`zgarish harakteri taminlash manbasining statik va dinamik xususiyatlariga bog`liq bo`ladi. Taminlash manbasining va yoyning ayrim kattaliklarining ta’sirlashuvi natijasida I zanjirda tur</a:t>
            </a:r>
            <a:r>
              <a:rPr lang="uz-Cyrl-UZ" sz="2700" dirty="0">
                <a:latin typeface="Times New Roman" panose="02020603050405020304" pitchFamily="18" charset="0"/>
                <a:ea typeface="MS Gothic" panose="020B0609070205080204" pitchFamily="49" charset="-128"/>
              </a:rPr>
              <a:t>g`unlik yo`qolishi mumkin, II – zanjirda esa pasaymaydigan avto tebranishlar vjudga kelishi mumkin.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1310998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Elektrodinamik tizimlarda talab etilgan rejimlarda payvandlash jarayonini kechishining asosiy sharti bo`lib yoyning turg`un yonish sharti xizmat qiladi.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Yoyning tur</a:t>
            </a:r>
            <a:r>
              <a:rPr lang="uz-Cyrl-UZ" sz="3600" dirty="0">
                <a:latin typeface="Times New Roman" panose="02020603050405020304" pitchFamily="18" charset="0"/>
                <a:ea typeface="MS Gothic" panose="020B0609070205080204" pitchFamily="49" charset="-128"/>
              </a:rPr>
              <a:t>g`un yonishi deganda uzlukli va uzluksiz rejimlarda turli ta’sirlar ostida uning uzoq vaqt yonish imkoniyatiga aytiladi.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65318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 yoyi xususiyatlari taminlash manbasi ko`rsatkichlaridan tashqari, tok turiga, yoy yonayotgan muxitga, va elektrod materiallariga bog`liq bo`ladi. Tok turiga qarab o`zgarmas va o`zgaruvchan tok yoyi turlariga bo`linadi.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Elektrod materialiga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qarab eriydigan va erimaydigan elektrodlar bilan hosill qilingan yoylarga bo`linadi.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3367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496944" cy="5922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Yoy zonasini ximoya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qilinishi harakteriga qarab yoyli payvandlash quyidagi turlarga bo`linadi: flyus ostida eriydigan elektrodlar bilan payvandlash; ximoya gazi ostida eriydigan elektrod bilan payvandlash; maxsus qoplamali yoki qo`shimcha kiritilgan qoplamali eriydigan elektrodlar bilan payvandlash; ximoya gazi ostida erimaydigan elektrod bilan payvandlash;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381320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56895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 jarayoniga quyidagi o`zgarishlar sezilarli ta’sir ko`rsatishi mumkin: 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-zanjirda: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buyum yuzasiga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notekisligiga, metallning tomchilar ko`rinishida o`tishiga va bosh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qalarga 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g`liq bo`lgan yoy uzunligining o`zgarishi;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b) Tok o`tkazuvchi mundushtuk bilan buyum orasidagi masofaning o`zgarishi natijasida elektrodning “o`smasi”(vi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let) kattaligining o`zgarishi;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04688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4566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v) Tarmo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 kuchlanishining o`zgarishi, chulg`amlarni qizib ketishi, kontaktlarning bo`shab ketishi va boshqalar bilan bog`liq t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aminlash manbasining salt yurish kuchlanishi(e.yu.k.)  va payvandlash zanjiri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qarshiligining 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o`zgarishi.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g) elektrodlarni uzatish va avtomatni chok bo`ylab surish  dvigatellari validagi momentni o`zgarishi; bu o`zgarishlar elektrod simini uzatish va payvandlash tezliklarini o`zgarishiga olib keladi.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17069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602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-zanjirda: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 payvandlash oldidan yi</a:t>
            </a:r>
            <a:r>
              <a:rPr lang="uz-Cyrl-UZ" sz="26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g`ishdagi geometrik o`zgarishlar;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e) payvandlash materialining strukturaviy va kimyoviy birhil emasligi;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j) payvandlanayotgan materialning qalinligini chok uzunligi bo`ylab o`zgarishi;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z) payvandlanadigan metal yuzalarini holatini o`zgarishi;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i) payvandlash jarayonida elektrod erroziyasi va kimyoviy tarkibini o`zgarishi;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k) elektrod va chokning bir biriga nisbatan siljishi.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757775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6224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Sanab o`tilgan ta’sirlar payvandlash rejimining asosiy parametrlarini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(yoyning toki va kuchlanishini, payvandlash tezligini) nominal mi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qdorlaridan og`dirib va payvandlanayotgan joyga issiqlik kiritish sharoitlarini o`zgartirib yuboradi va natijada payvand chokida ruxsat etilmagan nuqsonlar kesiklar, oqmalar, g`ovaklar, erimagan zonalar va boshqalar paydo bo`lishiga olib keladi.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23699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639907"/>
              </p:ext>
            </p:extLst>
          </p:nvPr>
        </p:nvGraphicFramePr>
        <p:xfrm>
          <a:off x="539556" y="620689"/>
          <a:ext cx="8280914" cy="4083114"/>
        </p:xfrm>
        <a:graphic>
          <a:graphicData uri="http://schemas.openxmlformats.org/drawingml/2006/table">
            <a:tbl>
              <a:tblPr/>
              <a:tblGrid>
                <a:gridCol w="602852">
                  <a:extLst>
                    <a:ext uri="{9D8B030D-6E8A-4147-A177-3AD203B41FA5}">
                      <a16:colId xmlns:a16="http://schemas.microsoft.com/office/drawing/2014/main" val="1313529388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1279736613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2767898627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3588119282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2733620061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2328804484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1370476921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3320339405"/>
                    </a:ext>
                  </a:extLst>
                </a:gridCol>
                <a:gridCol w="733613">
                  <a:extLst>
                    <a:ext uri="{9D8B030D-6E8A-4147-A177-3AD203B41FA5}">
                      <a16:colId xmlns:a16="http://schemas.microsoft.com/office/drawing/2014/main" val="3348960003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4277310642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118858598"/>
                    </a:ext>
                  </a:extLst>
                </a:gridCol>
                <a:gridCol w="733613">
                  <a:extLst>
                    <a:ext uri="{9D8B030D-6E8A-4147-A177-3AD203B41FA5}">
                      <a16:colId xmlns:a16="http://schemas.microsoft.com/office/drawing/2014/main" val="2974204744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2115135608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1875091308"/>
                    </a:ext>
                  </a:extLst>
                </a:gridCol>
                <a:gridCol w="733613">
                  <a:extLst>
                    <a:ext uri="{9D8B030D-6E8A-4147-A177-3AD203B41FA5}">
                      <a16:colId xmlns:a16="http://schemas.microsoft.com/office/drawing/2014/main" val="2325553570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489127784"/>
                    </a:ext>
                  </a:extLst>
                </a:gridCol>
                <a:gridCol w="619835">
                  <a:extLst>
                    <a:ext uri="{9D8B030D-6E8A-4147-A177-3AD203B41FA5}">
                      <a16:colId xmlns:a16="http://schemas.microsoft.com/office/drawing/2014/main" val="1785885950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1050885039"/>
                    </a:ext>
                  </a:extLst>
                </a:gridCol>
                <a:gridCol w="285822">
                  <a:extLst>
                    <a:ext uri="{9D8B030D-6E8A-4147-A177-3AD203B41FA5}">
                      <a16:colId xmlns:a16="http://schemas.microsoft.com/office/drawing/2014/main" val="936174640"/>
                    </a:ext>
                  </a:extLst>
                </a:gridCol>
                <a:gridCol w="855880">
                  <a:extLst>
                    <a:ext uri="{9D8B030D-6E8A-4147-A177-3AD203B41FA5}">
                      <a16:colId xmlns:a16="http://schemas.microsoft.com/office/drawing/2014/main" val="745665213"/>
                    </a:ext>
                  </a:extLst>
                </a:gridCol>
              </a:tblGrid>
              <a:tr h="562572">
                <a:tc rowSpan="2" gridSpan="3">
                  <a:txBody>
                    <a:bodyPr/>
                    <a:lstStyle/>
                    <a:p>
                      <a:pPr marL="139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TB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165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marL="1524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IE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marL="1524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 O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6228191"/>
                  </a:ext>
                </a:extLst>
              </a:tr>
              <a:tr h="562572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785013"/>
                  </a:ext>
                </a:extLst>
              </a:tr>
              <a:tr h="707681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778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417962"/>
                  </a:ext>
                </a:extLst>
              </a:tr>
              <a:tr h="1125145">
                <a:tc gridSpan="2">
                  <a:txBody>
                    <a:bodyPr/>
                    <a:lstStyle/>
                    <a:p>
                      <a:pPr marL="38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TB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spc="-5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—►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65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 E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65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spc="-5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—►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778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 E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spc="-5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—►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51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 O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784278"/>
                  </a:ext>
                </a:extLst>
              </a:tr>
              <a:tr h="562572">
                <a:tc gridSpan="1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018605"/>
                  </a:ext>
                </a:extLst>
              </a:tr>
              <a:tr h="56257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778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3616960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75857" y="4763787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yopi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ABT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1542" y="5373216"/>
            <a:ext cx="849694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(2.4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ABT)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TAYANCH IBORALAR sensor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tizim-qurilmalar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majmuyi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870354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 marR="12700" indent="43688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ru-RU" sz="2800" b="1" dirty="0">
              <a:latin typeface="Bodoni Uzb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 tizimi - teskari ulanishga asoslangan  yopi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 avtomatik tizim, bunda boshqaruv natijalari  haqlidagi ma’lumotlar asosida ob’ekt boshqariladi.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 bo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g`lanish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х(t) nazorat qilinuvchi haqiqiy kattalik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ga teskari manfiy bo`lishi kerak chunki undan kelayotgan ma’lumotlar aynan shu vaqtda bo`lishi kerak kattaliklar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 (t)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bilan solishtiriladi va xatolar(kelishmovchiliklar) aniqlanadi.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x(t)-g(t),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 bu asosida rostlash ta’sirlari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y(t)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shakllantiriladi.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Agar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x(t)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g(t)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y(t) =0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xojat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bo`lmaydi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098002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280920" cy="6469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Avtomatik rostlash tizimi ob’ekt holatini doimiy belgilangan kattaliklarda ushlab turish uchun teskari ulanish or</a:t>
            </a:r>
            <a:r>
              <a:rPr lang="uz-Cyrl-UZ" sz="3500" dirty="0">
                <a:latin typeface="Times New Roman" panose="02020603050405020304" pitchFamily="18" charset="0"/>
                <a:ea typeface="MS Gothic" panose="020B0609070205080204" pitchFamily="49" charset="-128"/>
              </a:rPr>
              <a:t>qali kelgan ma’lumotlar asosida qo`shimcha rostlash buyruqlarini ishlab chiqib </a:t>
            </a:r>
            <a:r>
              <a:rPr lang="uz-Cyrl-UZ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turli g`alayonlarga </a:t>
            </a:r>
            <a:r>
              <a:rPr lang="uz-Cyrl-UZ" sz="3500" dirty="0">
                <a:latin typeface="Times New Roman" panose="02020603050405020304" pitchFamily="18" charset="0"/>
                <a:ea typeface="MS Gothic" panose="020B0609070205080204" pitchFamily="49" charset="-128"/>
              </a:rPr>
              <a:t>qarshi turadi, yo`qotadi yoki kamaytiradi. </a:t>
            </a:r>
            <a:r>
              <a:rPr lang="uz-Cyrl-UZ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Rostlash belgilangan xatoliklar chegarasidan pasayguncha davom etadi.</a:t>
            </a:r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30950195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27824" y="404663"/>
            <a:ext cx="9967982" cy="47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6427216"/>
              </p:ext>
            </p:extLst>
          </p:nvPr>
        </p:nvGraphicFramePr>
        <p:xfrm>
          <a:off x="395536" y="212740"/>
          <a:ext cx="8559585" cy="381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r:id="rId3" imgW="8182080" imgH="3208680" progId="CorelDRAW.Graphic.13">
                  <p:embed/>
                </p:oleObj>
              </mc:Choice>
              <mc:Fallback>
                <p:oleObj r:id="rId3" imgW="8182080" imgH="320868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212740"/>
                        <a:ext cx="8559585" cy="3816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23422" y="4054366"/>
            <a:ext cx="839704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2.5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.rasm. Avtomatik rostlash tizimini funksional sxemasi.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sozlagich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D 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TBT –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bog`lanish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tarmog`i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ATBT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tarmog`i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 EQQ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qoluvchi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topshiriq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O`E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TE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taqqoslash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 O`K 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o`zgartgich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kuchaytirgich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MQ-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muvofiqlshtirish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BBQ-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27154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8712968" cy="5533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Funksional sxema  tizimda o`z vazifasiga ega bo`lgan moslamalar, bo</a:t>
            </a:r>
            <a:r>
              <a:rPr lang="uz-Cyrl-UZ" sz="4000" dirty="0">
                <a:latin typeface="Times New Roman" panose="02020603050405020304" pitchFamily="18" charset="0"/>
                <a:ea typeface="MS Gothic" panose="020B0609070205080204" pitchFamily="49" charset="-128"/>
              </a:rPr>
              <a:t>g`lamalar va elementlardan iborat bo`lib, chizmada to`rtburchak shaklida ifoda qilinadi, hamda ular orasidagi ma’lumotlar almashinuvi strelkalar bilan ko`rsatiladi.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918001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5549"/>
            <a:ext cx="856895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1.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Datchik yoki o`lchov asbobi sozlanuvchi kattalikni o`lchaydi х(t) uni ma’lumotni kelgusida foydalanadigan  signalga x</a:t>
            </a:r>
            <a:r>
              <a:rPr lang="uz-Cyrl-UZ" sz="32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 aylantiradi (ko`pro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 tok yoki kuchlanish).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2.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EQQ 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eslab qoluvchi qurilma yoki topshiri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 beruvchi qurilma vaqtning har bir bo`lagida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g(t)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bajariladigan ishlarni topshirig`ini o`zgarishlarni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x</a:t>
            </a:r>
            <a:r>
              <a:rPr lang="uz-Cyrl-UZ" sz="3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(t)- x(t)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 oson ilg`ab oladigan shaklda shakllantiradi.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634325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3</a:t>
            </a:r>
            <a:r>
              <a:rPr lang="en-US" sz="32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  </a:t>
            </a:r>
            <a:r>
              <a:rPr lang="uz-Cyrl-UZ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Solishtiruchi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urilma fa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qlarni an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qlaydi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uz-Cyrl-UZ" sz="32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(t)-g(t)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va chiqishga rostlash kattaligiga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x(t)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teng bo`lgan shu vaqt xatolik signalini beradi 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Kuchaytirgich (O`K) yoki kuchaytirgich – o`zgartgich xatolik signalini bosh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qaruvni bajaruvchi kuchaytirgich qurilmani ishga tushirishga yetadigan darajaga y</a:t>
            </a:r>
            <a:r>
              <a:rPr lang="uz-Cyrl-UZ" sz="3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(t),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 kuchaytiradi.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65837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476672"/>
            <a:ext cx="84969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 </a:t>
            </a:r>
            <a:r>
              <a:rPr lang="uz-Cyrl-UZ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BBQ-boshqaruvni 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bajaruvchi qurilma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y</a:t>
            </a:r>
            <a:r>
              <a:rPr lang="uz-Cyrl-UZ" sz="32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(t), signali asosida ob’ekt sozlanuvchi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qurilma bo`limiga rostlash ta’sirini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y(t),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o`tkazadi</a:t>
            </a:r>
            <a:r>
              <a:rPr lang="uz-Cyrl-UZ" sz="32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</a:t>
            </a:r>
            <a:endParaRPr lang="en-US" sz="3200" dirty="0" smtClean="0">
              <a:latin typeface="Times New Roman" panose="02020603050405020304" pitchFamily="18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 </a:t>
            </a:r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Rostlash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sifatini oshirish maqsadida qo`shimcha ta’sirlarni shakillantiruvchi korrektirlovchi(moslashtiruvchi) (MQ) qurilma ketma ket yoki paralel ulanadi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229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76672"/>
            <a:ext cx="813690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43688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12700" indent="43688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Robot deb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Manipulyatorning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tushunasiz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1053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208912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Uyga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Robotlarning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o`rganish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Monipulyatorda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kengroq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o`rganib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nimalarga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asoslanishini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o`rganish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71296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610360" algn="l"/>
              </a:tabLst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Asosiy adabiyotlar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1. Sindo 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Kou. Welding Metallurgy-N.Y.: John Wiley and Sons Ltd, 2002-480p.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2. Sh.Yuldashev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Payvandlash robotlari. O`quv uslubiy majmua.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- 2020 </a:t>
            </a:r>
            <a:r>
              <a:rPr kumimoji="0" 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3. Abralov 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M.A., Abralov M.M. Payvandlash jarayonlarning nazariyasi. Darslik – T.: Noshirlik yog’dusi, 2015 – 280 </a:t>
            </a: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4. Абралов 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М.А, Дуняшин Н.С., Эрматов З.Д., Абралов М.М. Технология и оборудование сварки плавлением. Учебник – Т.: Komron press, 2014 – </a:t>
            </a: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460с</a:t>
            </a: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5. Дуняшин 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Н.С.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Автоматизация сварочный процессов. УМК Ташкент – 2016 год.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265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uz-Cyrl-U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</a:t>
            </a:r>
            <a:r>
              <a:rPr kumimoji="0" lang="uz-Cyrl-UZ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26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26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26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marR="0" lvl="0" indent="-18034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81175" algn="l"/>
              </a:tabLst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Internet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saytlar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34226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26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1460" algn="l"/>
              </a:tabLst>
              <a:defRPr/>
            </a:pP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     </a:t>
            </a: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12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 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– Россия федерацияси пайвандлаш жамияти сайти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9759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392" y="3244334"/>
            <a:ext cx="66752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endParaRPr lang="en-US" sz="4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</TotalTime>
  <Words>1412</Words>
  <Application>Microsoft Office PowerPoint</Application>
  <PresentationFormat>Экран (4:3)</PresentationFormat>
  <Paragraphs>189</Paragraphs>
  <Slides>32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2" baseType="lpstr">
      <vt:lpstr>MS Gothic</vt:lpstr>
      <vt:lpstr>Arial</vt:lpstr>
      <vt:lpstr>Bodoni Uzb</vt:lpstr>
      <vt:lpstr>Calibri</vt:lpstr>
      <vt:lpstr>Times New Roman</vt:lpstr>
      <vt:lpstr>Trebuchet MS</vt:lpstr>
      <vt:lpstr>Wingdings 3</vt:lpstr>
      <vt:lpstr>Аспект</vt:lpstr>
      <vt:lpstr>CorelDRAW.Graphic.13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Pilotech</cp:lastModifiedBy>
  <cp:revision>11</cp:revision>
  <dcterms:created xsi:type="dcterms:W3CDTF">2018-10-03T11:29:15Z</dcterms:created>
  <dcterms:modified xsi:type="dcterms:W3CDTF">2021-04-20T12:05:58Z</dcterms:modified>
</cp:coreProperties>
</file>