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96" r:id="rId19"/>
    <p:sldId id="297" r:id="rId20"/>
    <p:sldId id="298" r:id="rId21"/>
    <p:sldId id="299" r:id="rId22"/>
    <p:sldId id="300" r:id="rId23"/>
    <p:sldId id="301" r:id="rId24"/>
    <p:sldId id="302" r:id="rId25"/>
    <p:sldId id="303" r:id="rId26"/>
    <p:sldId id="304" r:id="rId27"/>
    <p:sldId id="305" r:id="rId28"/>
    <p:sldId id="306" r:id="rId29"/>
    <p:sldId id="307" r:id="rId30"/>
    <p:sldId id="278" r:id="rId31"/>
    <p:sldId id="279" r:id="rId32"/>
    <p:sldId id="308" r:id="rId33"/>
    <p:sldId id="280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7BE01-DC9F-45D7-8B78-417455AA553E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40B5-20D9-4EA7-8B06-AA8217717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164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7BE01-DC9F-45D7-8B78-417455AA553E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40B5-20D9-4EA7-8B06-AA8217717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2267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7BE01-DC9F-45D7-8B78-417455AA553E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40B5-20D9-4EA7-8B06-AA8217717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5551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7BE01-DC9F-45D7-8B78-417455AA553E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40B5-20D9-4EA7-8B06-AA8217717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9439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7BE01-DC9F-45D7-8B78-417455AA553E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40B5-20D9-4EA7-8B06-AA8217717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343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7BE01-DC9F-45D7-8B78-417455AA553E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40B5-20D9-4EA7-8B06-AA8217717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8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7BE01-DC9F-45D7-8B78-417455AA553E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40B5-20D9-4EA7-8B06-AA8217717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1796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7BE01-DC9F-45D7-8B78-417455AA553E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40B5-20D9-4EA7-8B06-AA8217717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065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7BE01-DC9F-45D7-8B78-417455AA553E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40B5-20D9-4EA7-8B06-AA8217717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7900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7BE01-DC9F-45D7-8B78-417455AA553E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40B5-20D9-4EA7-8B06-AA8217717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9210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7BE01-DC9F-45D7-8B78-417455AA553E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40B5-20D9-4EA7-8B06-AA8217717C46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068932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7BE01-DC9F-45D7-8B78-417455AA553E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40B5-20D9-4EA7-8B06-AA8217717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91468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7BE01-DC9F-45D7-8B78-417455AA553E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40B5-20D9-4EA7-8B06-AA8217717C46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247129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7BE01-DC9F-45D7-8B78-417455AA553E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40B5-20D9-4EA7-8B06-AA8217717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89908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7BE01-DC9F-45D7-8B78-417455AA553E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40B5-20D9-4EA7-8B06-AA8217717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70151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7BE01-DC9F-45D7-8B78-417455AA553E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40B5-20D9-4EA7-8B06-AA8217717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660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B7BE01-DC9F-45D7-8B78-417455AA553E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CB940B5-20D9-4EA7-8B06-AA8217717C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987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pedia.org/wiki/%D0%A7%D0%B0%D0%BF%D0%B5%D0%BA,_%D0%9A%D0%B0%D1%80%D0%B5%D0%BB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varka.ru/" TargetMode="External"/><Relationship Id="rId2" Type="http://schemas.openxmlformats.org/officeDocument/2006/relationships/hyperlink" Target="http://www.lex.uz/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692696"/>
            <a:ext cx="8352928" cy="56477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Unit 3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robotlarini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imkoniyatlari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492760" algn="l"/>
              </a:tabLs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511175" algn="l"/>
              </a:tabLs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508000" algn="l"/>
              </a:tabLs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ko’chish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koordinatalari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yuritmalari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080488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117693"/>
            <a:ext cx="871296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roboti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ishlashi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b="1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Robot </a:t>
            </a:r>
            <a:r>
              <a:rPr lang="en-US" sz="3200" b="1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nima</a:t>
            </a:r>
            <a:r>
              <a:rPr lang="en-US" sz="3200" b="1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Oddiy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aytganda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robot (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chex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tilidan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sz="3200" b="1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robota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 –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majburiy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mehnat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—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insonning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jismoniy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aqliy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faoliyati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bog’liq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operatsiyalarni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bajarishi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kibernetik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tizim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Robot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tarkibiga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mexanik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tuzilmani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boshqaruvchi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robotni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muhit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uskunalar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foydalanuvchi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bog’laydigan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dasturlashtiriladigan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boshqaruv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0609678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640960" cy="5820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Robot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unga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tushunchalarning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aniqroq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ta’rifi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 </a:t>
            </a:r>
            <a:r>
              <a:rPr lang="en-US" sz="3600" b="1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Robot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–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undan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ortiq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o’qlar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bo’ylab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dasturlash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darajadagi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avtonomiyaga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muhitida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harakatlanadigan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vazifalarni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bajaradigan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harakatlanuvchi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mexanizm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8064849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692696"/>
            <a:ext cx="8640960" cy="4610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erda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sz="4000" b="1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avtonomiya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–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mahsulotning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hozirgi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holati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inson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aralashuvisiz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ma’lumotlarni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o’qish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xususiyatlariga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asoslangan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vazifalarni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maqsadga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bajarish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qobiliyati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9804621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6"/>
            <a:ext cx="8496944" cy="5922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nihoyat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kengroq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ma’noda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zamonaviy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robot –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atrofdagi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dunyoni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sensorlar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sensorlar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mikrofonlar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kameralar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idrok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etadigan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dasturni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xulq-atvor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modellarini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yaratadigan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jismoniy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dunyoga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u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tarzda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o’tkazishga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qodir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dasturlashtirilgan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harakatlarni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oshiruvchi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mexanizm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78602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7693"/>
            <a:ext cx="871296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en-US" sz="3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Robotlashtirishning</a:t>
            </a:r>
            <a:r>
              <a:rPr 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qisqacha</a:t>
            </a:r>
            <a:r>
              <a:rPr 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tarixi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So’nggi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100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ichida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robotlar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nafaqat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rivojlanib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balki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bizning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kundalik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hayotimizning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qismiga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aylandi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“Robot”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so’zi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1920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yilda</a:t>
            </a:r>
            <a:r>
              <a:rPr lang="en-US" sz="3200" dirty="0">
                <a:solidFill>
                  <a:srgbClr val="00CE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 Karl </a:t>
            </a:r>
            <a:r>
              <a:rPr lang="en-US" sz="3200" dirty="0" err="1">
                <a:solidFill>
                  <a:srgbClr val="00CE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Czapek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sun’iy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odamlar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haqidagi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pyesasi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nashr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etilgandan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so’ng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qo’llanila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boshlandi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juda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ramziy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ma’noga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chunki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shovullayotgan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yigirmanchi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yillar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iqtisodiy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o’sish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fan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texnikada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kashfiyotlar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davri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9733141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8531"/>
            <a:ext cx="8712968" cy="66515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o’n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yilliklarda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kibernetika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mexatronika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informatika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elektronika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mexanika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kabi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fanlar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ajoyib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kashfiyotlar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oshirildi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robototexnika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ularga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asoslanadi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20-asrning 30-yillariga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kelib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oddiy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iboralarni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harakatga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keltiradigan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talaffuz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oladigan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androidlar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paydo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bo’ldi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701621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640960" cy="6486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Dastlab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boshqariladigan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manipulyator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mexanizmlari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1930-yillarda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AQShda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chiqilgan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Genri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Fordning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avtomatlashtirilgan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liniyasini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yaratish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turtki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bo’ldi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1930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1940-yillarning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boshlarida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SSSRda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qismlarini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liniyalar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paydo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bo’ldi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1940-yillarning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oxirida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dunyoda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marta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jarayonlarni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avtomatlashtirish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traktor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dvigatellari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piston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chiqarildi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xom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ashyoni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yuklashdan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mahsulotni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qadoqlashgacha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5588491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06499"/>
            <a:ext cx="8712968" cy="66515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1950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yilda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Turing, Computing Machine and Intelligence-da,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mashinaning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o’ylash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xususiyatini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usulini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tavsifladi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(Turing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testi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). 1950-yillarda operator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qo’llarining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harakatlarini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nusxa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ko’chiradigan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radioaktiv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materiallar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ishlay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oladigan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mexanik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manipulyatorlar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paydo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bo’ldi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8153692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-8059"/>
            <a:ext cx="8784976" cy="66515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1950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yilda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Turing, Computing Machine and Intelligence-da,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mashinaning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o’ylash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xususiyatini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usulini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tavsifladi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(Turing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testi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). 1950-yillarda operator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qo’llarining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harakatlarini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nusxa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ko’chiradigan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radioaktiv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materiallar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ishlay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oladigan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mexanik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manipulyatorlar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paydo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bo’ldi</a:t>
            </a:r>
            <a:r>
              <a:rPr lang="en-US" sz="36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0402192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1266"/>
            <a:ext cx="864096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800" dirty="0" err="1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sz="2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avlod</a:t>
            </a:r>
            <a:r>
              <a:rPr lang="en-US" sz="2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robotlari</a:t>
            </a:r>
            <a:r>
              <a:rPr lang="en-US" sz="2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1960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yillarda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o’zlashtirilgan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2800" b="1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avlod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robotlari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qat’iy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dastur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ishladilar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o’zgaruvchan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sharoitlariga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muhitga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moslasha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olmadilar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kirish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joylarida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moslamasiga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yo’naltirilgan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qismlarni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tartib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joylashtirishni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talab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qildilar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“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Versatran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Unimeit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ba’zi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dastlabki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robotlari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hanuzgacha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ishlamoqda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100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ming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soati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chegarasini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engib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o’tishdi</a:t>
            </a:r>
            <a:r>
              <a:rPr lang="en-US" sz="2800" dirty="0" smtClean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5793316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0"/>
            <a:ext cx="8712968" cy="6661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b="1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Ikkinchi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avlod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robotlari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moslashuvchan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dasturda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ishlaydi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murakkab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vazifalarida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mahsulotlarni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yig’ishda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robotlar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juda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bo’lish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mo’ljallangan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robotlarda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vaziyat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tamoyili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ishlashni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ta’minlaydigan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jarayonining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borishiga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optimal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algoritmini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tanlashga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qodir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rivojlangan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sensor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apparati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mavjud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0968078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60857"/>
            <a:ext cx="8712968" cy="6661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b="1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Uchinchi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avlod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robotlari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allaqachon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so’nggi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moslashtirish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jihozlangan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birlashtirilgan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aqlli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tizimlardir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sun’iy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aqlning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muhim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elementi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o’z-o’zini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o’rganish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naqshni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tanib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qobiliyatiga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AI (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sun’iy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idrok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rivojlanishi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robotlar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muhitni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simulyatsiya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muhitini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tahlil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qaror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harakatlarini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rejalashtirishga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qodir</a:t>
            </a:r>
            <a:r>
              <a:rPr lang="en-US" sz="32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0432224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0"/>
            <a:ext cx="885698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4000" b="1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</a:t>
            </a:r>
            <a:r>
              <a:rPr lang="en-US" sz="4000" b="1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tasnifi</a:t>
            </a:r>
            <a:endParaRPr lang="ru-RU" sz="3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dastur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maydoniga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robotlarni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ko’rsatish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robotlariga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bo’lish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Bugungi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kunda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dunyoda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robotlari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ko’proq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ammo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ko’rsatish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maydoni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juda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tezlikda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o’sib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bormoqda</a:t>
            </a:r>
            <a:r>
              <a:rPr lang="en-US" sz="40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5993338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16632"/>
            <a:ext cx="9144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800" b="1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robot </a:t>
            </a:r>
            <a:r>
              <a:rPr lang="en-US" sz="2800" b="1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2800" b="1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robotlari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manipulyatordan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jumladan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aktuatorlardan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o’quv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konsolidan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apparat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dasturiy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ta’minot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aloqa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interfeysidan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boshqaruvchidan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Robot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qo’li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avtomatlashtirish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vazifasiga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undan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ortiq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darajasida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dasturlashtirilishi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Oddiy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aytganda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robototexnika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jarayonining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yordamchi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operatsiyalarini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inson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aralashuvisiz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bajarishga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mo’ljallangan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Bugungi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kunda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millionga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yaqin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robot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chiqarishda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ishtirok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etmoqda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2300478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19" y="404664"/>
            <a:ext cx="8701597" cy="446449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586094" y="5301208"/>
            <a:ext cx="40324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3200" b="1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robotlari</a:t>
            </a:r>
            <a:r>
              <a:rPr lang="en-US" sz="3200" b="1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7718993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404664"/>
            <a:ext cx="856895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 </a:t>
            </a:r>
            <a:r>
              <a:rPr lang="en-US" sz="2800" b="1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oshirilgan</a:t>
            </a:r>
            <a:r>
              <a:rPr lang="en-US" sz="2800" b="1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operatsiyalarning</a:t>
            </a:r>
            <a:r>
              <a:rPr lang="en-US" sz="2800" b="1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mohiyati</a:t>
            </a:r>
            <a:r>
              <a:rPr lang="en-US" sz="2800" b="1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800" b="1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800" b="1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robotlari</a:t>
            </a:r>
            <a:r>
              <a:rPr lang="en-US" sz="2800" b="1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quyidagilarga</a:t>
            </a:r>
            <a:r>
              <a:rPr lang="en-US" sz="2800" b="1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sz="2800" b="1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SzPts val="1000"/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en-US" sz="2800" b="1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operatsiyalarni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yig’ish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bo’yash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2000" dirty="0">
              <a:solidFill>
                <a:srgbClr val="282938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SzPts val="1000"/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en-US" sz="2800" b="1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yordamchi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uskunalarga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ko’rsatish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o’rnatish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bo’shliqlarni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tashlash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tashish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operatsiyalar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2000" dirty="0">
              <a:solidFill>
                <a:srgbClr val="282938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b="1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universal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(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dastlabki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guruhning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xususiyatlarini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birlashtirish</a:t>
            </a:r>
            <a:r>
              <a:rPr lang="en-US" sz="2800" dirty="0">
                <a:solidFill>
                  <a:srgbClr val="28293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5334445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32656"/>
            <a:ext cx="8712968" cy="5831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ehtiyot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asboblarni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ko'chirish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muhitida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qator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rejalashtirilgan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mo'ljallangan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manipulyatorlar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turdagi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rejalashtirmoqda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xavfli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takrorlanadigan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mahsuldorlikda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xatosiz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fabrikalarda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tobora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tarqalgan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75019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56895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aksariyati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boshqlarni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dasturlarni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yig'ish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o'qlari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material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konvertining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kattaligi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yuk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hajmi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bo'yicha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guruhlanadi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material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bo'yash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sanoatlashtirilgan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dasturlarda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bo'g'inli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qo'llardir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tasnif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o'z-o'zini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boshqaradigan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transport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vositalarini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4746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56895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318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robotlarda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dasturlashtirilishi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boshqarilishi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bo'lgan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boshqaruvchisi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mavjud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tashqari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dasturlashtirilgan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oshiradigan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robotdan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tashqari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dastur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boshqariladigan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maxsulot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tayyorlash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texnologik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detallarni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yig’ish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bo’yash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o’lchashlar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zagotovkani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stanokka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o’rnatish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tayyor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maxsulotni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stanokdan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detallarni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ortish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insonga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o’xshab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416362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8856984" cy="6661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800" marR="12700" indent="381000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SR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chiqarishlarda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ogir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zerikarli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xayoti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xafli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ozod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SR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xammasi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manipulyator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organidan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Manipulyatorda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organ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o’rnatilib,u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o’rnatish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mo’ljallangan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qamrovchi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organ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xisoblanadi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Agarda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SR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bo’yash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yig’ish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kabi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texnologik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bajarsa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kallaklar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organ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o’rnatiladi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5511204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71296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800" marR="12700" algn="ctr">
              <a:lnSpc>
                <a:spcPct val="150000"/>
              </a:lnSpc>
              <a:spcAft>
                <a:spcPts val="0"/>
              </a:spcAft>
            </a:pP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ko’chish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koordinatalari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endParaRPr lang="ru-RU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SR 3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ajratish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36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indent="-742950" algn="just">
              <a:lnSpc>
                <a:spcPct val="150000"/>
              </a:lnSpc>
              <a:buAutoNum type="arabicParenR"/>
            </a:pPr>
            <a:r>
              <a:rPr lang="en-US" sz="36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odam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operator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boshqaradigan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36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indent="-742950" algn="just">
              <a:lnSpc>
                <a:spcPct val="150000"/>
              </a:lnSpc>
              <a:buAutoNum type="arabicParenR"/>
            </a:pPr>
            <a:r>
              <a:rPr lang="en-US" sz="36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qat’iy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dastur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ishlaydigan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36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indent="-742950" algn="just">
              <a:lnSpc>
                <a:spcPct val="150000"/>
              </a:lnSpc>
              <a:buAutoNum type="arabicParenR"/>
            </a:pPr>
            <a:r>
              <a:rPr lang="en-US" sz="36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odam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ishtirokisiz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«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aqli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ishlaydigan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sun’iy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intelektli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8518204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137226"/>
            <a:ext cx="8712968" cy="66515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Qat’iy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dastur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ishlaydigan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stanokka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zagotovkani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o’rnatish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ishlov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berilgan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detalni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stanokdan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qaytib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ishlarini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berilgan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qat’iy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buyruq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komanda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bajaradi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Agarda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stanokkacha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masofa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o’zgargan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dasturni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xam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o’zgartirib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o’rgatish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1061655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0"/>
            <a:ext cx="8640960" cy="6661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SR «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odam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operatorli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robot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manipulyator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boshqaradigan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komandalarni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operatordan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Agarda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robot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operator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o’rtasida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mexanizmlaridan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foydalanilsa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u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richaglar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komanda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operatordan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manipulyatorga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Agarda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bioximik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bo’lsa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robot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manipulyatori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komandalarni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insondan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biotoklari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347737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04664"/>
            <a:ext cx="8424936" cy="5820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Sun’iy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intelektli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eshitish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kabi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sezgir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ta’minlangan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adaptiv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deyiladi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ya’ni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muhit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o’zgarishini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xisobga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olgan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robot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boshqariladi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Robotlarning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guruxi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EXMlar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0643427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12968" cy="5820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Sun’iy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intelektli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eshitish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kabi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sezgir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ta’minlangan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adaptiv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deyiladi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ya’ni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muhit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o’zgarishini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xisobga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olgan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robot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boshqariladi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Robotlarning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guruxi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EXMlar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3124219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640960" cy="5820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Sun’iy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intelektli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eshitish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kabi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sezgir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ta’minlangan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adaptiv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deyiladi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ya’ni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muhit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o’zgarishini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xisobga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olgan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robot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boshqariladi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Robotlarning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guruxi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EXMlar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1420036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3855"/>
            <a:ext cx="8784976" cy="6629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46430" algn="l"/>
              </a:tabLst>
            </a:pP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robotlari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yuritmalari</a:t>
            </a:r>
            <a:endParaRPr lang="ru-RU" sz="2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12700" indent="437515"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SR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manipulyatori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organlarining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ko’chishi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yuritmalar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qo’llaniladi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elektromexanik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gidravlik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pnevmatik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kombinatsiyalaridan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yuritmalar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Elektromexanik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yuritmalar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o’zgaruvchan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tokda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ishlaydigan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qadamli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elektrodvigatellar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pozitsiyalash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aniqligi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pnevmo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gidro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yuritmalarga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kulay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momentli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o’zgarmas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dvigatellaridan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xam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foydalaniladi.Bunda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fotoelektrik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induktiv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qo’llaniladi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16110896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64096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38100" indent="4699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Gidravlik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yuritmalar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konstruktiv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sodda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xarakatlanuvchi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qismlarining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yuklanishlarni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mo’ljallangan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ishlaydi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elektrogidravlik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servoklanadlardan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Pnevmatik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yuritmalar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siklli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bajarishga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mo’ljallangan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qo’llaniladi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Jumladan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stanoklarni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yuklashga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mo’ljallangan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yig’ish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2676896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476673"/>
            <a:ext cx="820891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  <a:tabLst>
                <a:tab pos="463550" algn="l"/>
              </a:tabLst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 algn="just">
              <a:lnSpc>
                <a:spcPct val="150000"/>
              </a:lnSpc>
              <a:buFont typeface="+mj-lt"/>
              <a:buAutoNum type="arabicPeriod"/>
              <a:tabLst>
                <a:tab pos="473075" algn="l"/>
              </a:tabLs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SR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 algn="just">
              <a:lnSpc>
                <a:spcPct val="150000"/>
              </a:lnSpc>
              <a:buFont typeface="+mj-lt"/>
              <a:buAutoNum type="arabicPeriod"/>
              <a:tabLst>
                <a:tab pos="469900" algn="l"/>
              </a:tabLs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SR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bo’shlig’i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 algn="just">
              <a:lnSpc>
                <a:spcPct val="150000"/>
              </a:lnSpc>
              <a:buFont typeface="+mj-lt"/>
              <a:buAutoNum type="arabicPeriod"/>
              <a:tabLst>
                <a:tab pos="466725" algn="l"/>
              </a:tabLst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yuritmalarining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 algn="just">
              <a:lnSpc>
                <a:spcPct val="150000"/>
              </a:lnSpc>
              <a:buFont typeface="+mj-lt"/>
              <a:buAutoNum type="arabicPeriod"/>
              <a:tabLst>
                <a:tab pos="402590" algn="l"/>
              </a:tabLs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Gidravlik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pnevmatik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yuritmali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SR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qo’llanilishi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527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 -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sezgir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organ, sensor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Manipulyator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-SR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qo’li</a:t>
            </a:r>
            <a:endParaRPr lang="en-US" sz="24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organ - SR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qamragichi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kallagi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09678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04664"/>
            <a:ext cx="83529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Uyga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vazifa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robotlari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nechta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turga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bo`linadi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avlod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robotlarini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o`rganish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Robotlar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bo`la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boshladi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robotlarining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yuritmalari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endParaRPr lang="en-US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096782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260648"/>
            <a:ext cx="8712968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1610360" algn="l"/>
              </a:tabLst>
            </a:pP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ro`yxati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ctr">
              <a:spcAft>
                <a:spcPts val="0"/>
              </a:spcAft>
            </a:pPr>
            <a:r>
              <a:rPr lang="uz-Cyrl-UZ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Asosiy adabiyotlar</a:t>
            </a:r>
            <a:endParaRPr lang="ru-RU" sz="2000" dirty="0"/>
          </a:p>
          <a:p>
            <a:pPr lvl="0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1. Sindo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Kou. Welding Metallurgy-N.Y.: John Wiley and Sons Ltd, 2002-480p.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2. Sh.Yuldashev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Payvandlash robotlari. O`quv uslubiy majmua.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- 2020 </a:t>
            </a:r>
            <a:r>
              <a:rPr lang="en-US" sz="1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3. Abralov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M.A., Abralov M.M. Payvandlash jarayonlarning nazariyasi. Darslik – T.: Noshirlik yog’dusi, 2015 – 280 </a:t>
            </a: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4. Абралов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М.А, Дуняшин Н.С., Эрматов З.Д., Абралов М.М. Технология и оборудование сварки плавлением. Учебник – Т.: Komron press, 2014 – </a:t>
            </a: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460с</a:t>
            </a:r>
            <a:endParaRPr lang="ru-RU" sz="12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5. Дуняшин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Н.С.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Автоматизация сварочный процессов. УМК Ташкент – 2016 год.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spcBef>
                <a:spcPts val="1200"/>
              </a:spcBef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1600" b="1" cap="all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uz-Cyrl-UZ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o`shimcha </a:t>
            </a:r>
            <a:r>
              <a:rPr lang="uz-Cyrl-UZ" sz="1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ru-RU" sz="12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6. Мирзиёев Ш.М. Танқидий таҳлил, қатъий тартиб-интизом ва шахсий жавобгарлик – ҳар бир раҳбар фаолиятининг кундалик қоидаси бўлиши керак. Ўзбекистон Республикаси Вазирлар Маҳкамасининг 2016 йил якунлари ва 2017 йил истиқболларига бағишланган мажлисидаги Ўзбекистон Республикаси Президентининг нутқи. // “Халқ сўзи” газетаси.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2017 й., 16 январь, №11.</a:t>
            </a:r>
            <a:endParaRPr lang="ru-RU" sz="12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spcAft>
                <a:spcPts val="0"/>
              </a:spcAft>
              <a:tabLst>
                <a:tab pos="4061460" algn="l"/>
              </a:tabLst>
            </a:pP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Республикаси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Конституцияси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.-Т.: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2017. - 46 б. 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Теория сварочных процессов/В.Н. Волченко, В.Н. Ямпольский, В.А. Винокуров. Под ред. Фролова В.В. Учебник – М.: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Высш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шк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., 2008 – 569с.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Петров Г.Л.,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Тумарев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А.С. Теория сварочных процессов. Учебник  – М.: Высшая школа, 2007 – 392с.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0510" indent="-180340" algn="ctr">
              <a:spcAft>
                <a:spcPts val="0"/>
              </a:spcAft>
              <a:tabLst>
                <a:tab pos="1781175" algn="l"/>
              </a:tabLst>
            </a:pP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Internet </a:t>
            </a: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saytlar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000" dirty="0"/>
          </a:p>
          <a:p>
            <a:pPr indent="342265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10. www.gov.uz – Ўзбекистон Республикаси ҳукумат портали.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11.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16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www.lex.uz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Ўзбекистон Республикаси Қонун ҳужжатлари маълумотлари миллий базаси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</a:t>
            </a: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uz-Cyrl-UZ" sz="16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www.svarka.ru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Россия федерацияси пайвандлаш жамияти сайти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2342137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348880"/>
            <a:ext cx="7142020" cy="9855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 marR="12700" indent="436880" algn="ctr">
              <a:lnSpc>
                <a:spcPct val="150000"/>
              </a:lnSpc>
              <a:spcAft>
                <a:spcPts val="0"/>
              </a:spcAft>
            </a:pPr>
            <a:r>
              <a:rPr lang="en-US" sz="4400" b="1" dirty="0" err="1" smtClean="0">
                <a:effectLst/>
                <a:latin typeface="Times New Roman"/>
                <a:ea typeface="Calibri"/>
                <a:cs typeface="Times New Roman"/>
              </a:rPr>
              <a:t>E’tiboringiz</a:t>
            </a:r>
            <a:r>
              <a:rPr lang="en-US" sz="4400" b="1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4400" b="1" dirty="0" err="1" smtClean="0">
                <a:effectLst/>
                <a:latin typeface="Times New Roman"/>
                <a:ea typeface="Calibri"/>
                <a:cs typeface="Times New Roman"/>
              </a:rPr>
              <a:t>uchun</a:t>
            </a:r>
            <a:r>
              <a:rPr lang="en-US" sz="4400" b="1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4400" b="1" dirty="0" err="1" smtClean="0">
                <a:effectLst/>
                <a:latin typeface="Times New Roman"/>
                <a:ea typeface="Calibri"/>
                <a:cs typeface="Times New Roman"/>
              </a:rPr>
              <a:t>rahmat</a:t>
            </a:r>
            <a:endParaRPr lang="ru-RU" sz="4800" b="1" dirty="0" smtClean="0">
              <a:effectLst/>
              <a:latin typeface="Bodoni Uzb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60967825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47</TotalTime>
  <Words>1257</Words>
  <Application>Microsoft Office PowerPoint</Application>
  <PresentationFormat>Экран (4:3)</PresentationFormat>
  <Paragraphs>86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41" baseType="lpstr">
      <vt:lpstr>Arial</vt:lpstr>
      <vt:lpstr>Bodoni Uzb</vt:lpstr>
      <vt:lpstr>Calibri</vt:lpstr>
      <vt:lpstr>Times New Roman</vt:lpstr>
      <vt:lpstr>Trebuchet MS</vt:lpstr>
      <vt:lpstr>Wingdings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Pilotech</cp:lastModifiedBy>
  <cp:revision>8</cp:revision>
  <dcterms:created xsi:type="dcterms:W3CDTF">2018-10-03T11:52:42Z</dcterms:created>
  <dcterms:modified xsi:type="dcterms:W3CDTF">2021-04-20T12:06:12Z</dcterms:modified>
</cp:coreProperties>
</file>