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37" roundtripDataSignature="AMtx7mj64Oud429p2Q6wiXIiIMGl1v0pH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customschemas.google.com/relationships/presentationmetadata" Target="meta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2" name="Shape 22"/>
        <p:cNvGrpSpPr/>
        <p:nvPr/>
      </p:nvGrpSpPr>
      <p:grpSpPr>
        <a:xfrm>
          <a:off x="0" y="0"/>
          <a:ext cx="0" cy="0"/>
          <a:chOff x="0" y="0"/>
          <a:chExt cx="0" cy="0"/>
        </a:xfrm>
      </p:grpSpPr>
      <p:sp>
        <p:nvSpPr>
          <p:cNvPr id="23" name="Google Shape;23;p33"/>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3"/>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25" name="Google Shape;25;p33"/>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3"/>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3"/>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28" name="Shape 28"/>
        <p:cNvGrpSpPr/>
        <p:nvPr/>
      </p:nvGrpSpPr>
      <p:grpSpPr>
        <a:xfrm>
          <a:off x="0" y="0"/>
          <a:ext cx="0" cy="0"/>
          <a:chOff x="0" y="0"/>
          <a:chExt cx="0" cy="0"/>
        </a:xfrm>
      </p:grpSpPr>
      <p:grpSp>
        <p:nvGrpSpPr>
          <p:cNvPr id="29" name="Google Shape;29;p34"/>
          <p:cNvGrpSpPr/>
          <p:nvPr/>
        </p:nvGrpSpPr>
        <p:grpSpPr>
          <a:xfrm>
            <a:off x="-8466" y="-8468"/>
            <a:ext cx="9169804" cy="6874935"/>
            <a:chOff x="-8466" y="-8468"/>
            <a:chExt cx="9169804" cy="6874935"/>
          </a:xfrm>
        </p:grpSpPr>
        <p:cxnSp>
          <p:nvCxnSpPr>
            <p:cNvPr id="30" name="Google Shape;30;p34"/>
            <p:cNvCxnSpPr/>
            <p:nvPr/>
          </p:nvCxnSpPr>
          <p:spPr>
            <a:xfrm flipH="1" rot="10800000">
              <a:off x="5130830" y="4175605"/>
              <a:ext cx="4022475" cy="2682396"/>
            </a:xfrm>
            <a:prstGeom prst="straightConnector1">
              <a:avLst/>
            </a:prstGeom>
            <a:noFill/>
            <a:ln cap="flat" cmpd="sng" w="9525">
              <a:solidFill>
                <a:srgbClr val="D8D8D8"/>
              </a:solidFill>
              <a:prstDash val="solid"/>
              <a:round/>
              <a:headEnd len="sm" w="sm" type="none"/>
              <a:tailEnd len="sm" w="sm" type="none"/>
            </a:ln>
          </p:spPr>
        </p:cxnSp>
        <p:cxnSp>
          <p:nvCxnSpPr>
            <p:cNvPr id="31" name="Google Shape;31;p34"/>
            <p:cNvCxnSpPr/>
            <p:nvPr/>
          </p:nvCxnSpPr>
          <p:spPr>
            <a:xfrm>
              <a:off x="7042707" y="0"/>
              <a:ext cx="1219200" cy="6858000"/>
            </a:xfrm>
            <a:prstGeom prst="straightConnector1">
              <a:avLst/>
            </a:prstGeom>
            <a:noFill/>
            <a:ln cap="flat" cmpd="sng" w="9525">
              <a:solidFill>
                <a:srgbClr val="BFBFBF"/>
              </a:solidFill>
              <a:prstDash val="solid"/>
              <a:round/>
              <a:headEnd len="sm" w="sm" type="none"/>
              <a:tailEnd len="sm" w="sm" type="none"/>
            </a:ln>
          </p:spPr>
        </p:cxnSp>
        <p:sp>
          <p:nvSpPr>
            <p:cNvPr id="32" name="Google Shape;32;p34"/>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2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34"/>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34"/>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34"/>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3F7818">
                <a:alpha val="69803"/>
              </a:srgbClr>
            </a:solidFill>
            <a:ln>
              <a:noFill/>
            </a:ln>
          </p:spPr>
        </p:sp>
        <p:sp>
          <p:nvSpPr>
            <p:cNvPr id="36" name="Google Shape;36;p34"/>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rgbClr val="BFE471">
                <a:alpha val="6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34"/>
            <p:cNvSpPr/>
            <p:nvPr/>
          </p:nvSpPr>
          <p:spPr>
            <a:xfrm>
              <a:off x="8077231"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chemeClr val="accent1">
                <a:alpha val="6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34"/>
            <p:cNvSpPr/>
            <p:nvPr/>
          </p:nvSpPr>
          <p:spPr>
            <a:xfrm>
              <a:off x="8060297"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34"/>
            <p:cNvSpPr/>
            <p:nvPr/>
          </p:nvSpPr>
          <p:spPr>
            <a:xfrm>
              <a:off x="-8466" y="-8468"/>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84705"/>
              </a:schemeClr>
            </a:solidFill>
            <a:ln>
              <a:noFill/>
            </a:ln>
          </p:spPr>
        </p:sp>
      </p:grpSp>
      <p:sp>
        <p:nvSpPr>
          <p:cNvPr id="40" name="Google Shape;40;p34"/>
          <p:cNvSpPr txBox="1"/>
          <p:nvPr>
            <p:ph type="ctrTitle"/>
          </p:nvPr>
        </p:nvSpPr>
        <p:spPr>
          <a:xfrm>
            <a:off x="1130595" y="2404534"/>
            <a:ext cx="5826719"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4"/>
          <p:cNvSpPr txBox="1"/>
          <p:nvPr>
            <p:ph idx="1" type="subTitle"/>
          </p:nvPr>
        </p:nvSpPr>
        <p:spPr>
          <a:xfrm>
            <a:off x="1130595" y="4050834"/>
            <a:ext cx="5826719"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42" name="Google Shape;42;p34"/>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4"/>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4"/>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45" name="Shape 45"/>
        <p:cNvGrpSpPr/>
        <p:nvPr/>
      </p:nvGrpSpPr>
      <p:grpSpPr>
        <a:xfrm>
          <a:off x="0" y="0"/>
          <a:ext cx="0" cy="0"/>
          <a:chOff x="0" y="0"/>
          <a:chExt cx="0" cy="0"/>
        </a:xfrm>
      </p:grpSpPr>
      <p:sp>
        <p:nvSpPr>
          <p:cNvPr id="46" name="Google Shape;46;p35"/>
          <p:cNvSpPr txBox="1"/>
          <p:nvPr>
            <p:ph type="title"/>
          </p:nvPr>
        </p:nvSpPr>
        <p:spPr>
          <a:xfrm>
            <a:off x="609598" y="2700868"/>
            <a:ext cx="6347715"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5"/>
          <p:cNvSpPr txBox="1"/>
          <p:nvPr>
            <p:ph idx="1" type="body"/>
          </p:nvPr>
        </p:nvSpPr>
        <p:spPr>
          <a:xfrm>
            <a:off x="609598" y="4527448"/>
            <a:ext cx="6347715"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48" name="Google Shape;48;p35"/>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5"/>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5"/>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51" name="Shape 51"/>
        <p:cNvGrpSpPr/>
        <p:nvPr/>
      </p:nvGrpSpPr>
      <p:grpSpPr>
        <a:xfrm>
          <a:off x="0" y="0"/>
          <a:ext cx="0" cy="0"/>
          <a:chOff x="0" y="0"/>
          <a:chExt cx="0" cy="0"/>
        </a:xfrm>
      </p:grpSpPr>
      <p:sp>
        <p:nvSpPr>
          <p:cNvPr id="52" name="Google Shape;52;p36"/>
          <p:cNvSpPr txBox="1"/>
          <p:nvPr>
            <p:ph type="title"/>
          </p:nvPr>
        </p:nvSpPr>
        <p:spPr>
          <a:xfrm>
            <a:off x="609600" y="609600"/>
            <a:ext cx="6347714"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6"/>
          <p:cNvSpPr txBox="1"/>
          <p:nvPr>
            <p:ph idx="1" type="body"/>
          </p:nvPr>
        </p:nvSpPr>
        <p:spPr>
          <a:xfrm>
            <a:off x="609600" y="2160589"/>
            <a:ext cx="3088109"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54" name="Google Shape;54;p36"/>
          <p:cNvSpPr txBox="1"/>
          <p:nvPr>
            <p:ph idx="2" type="body"/>
          </p:nvPr>
        </p:nvSpPr>
        <p:spPr>
          <a:xfrm>
            <a:off x="3869204" y="2160590"/>
            <a:ext cx="3088110"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55" name="Google Shape;55;p36"/>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6"/>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6"/>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58" name="Shape 58"/>
        <p:cNvGrpSpPr/>
        <p:nvPr/>
      </p:nvGrpSpPr>
      <p:grpSpPr>
        <a:xfrm>
          <a:off x="0" y="0"/>
          <a:ext cx="0" cy="0"/>
          <a:chOff x="0" y="0"/>
          <a:chExt cx="0" cy="0"/>
        </a:xfrm>
      </p:grpSpPr>
      <p:sp>
        <p:nvSpPr>
          <p:cNvPr id="59" name="Google Shape;59;p37"/>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7"/>
          <p:cNvSpPr txBox="1"/>
          <p:nvPr>
            <p:ph idx="1" type="body"/>
          </p:nvPr>
        </p:nvSpPr>
        <p:spPr>
          <a:xfrm>
            <a:off x="609599" y="2160983"/>
            <a:ext cx="309067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1" name="Google Shape;61;p37"/>
          <p:cNvSpPr txBox="1"/>
          <p:nvPr>
            <p:ph idx="2" type="body"/>
          </p:nvPr>
        </p:nvSpPr>
        <p:spPr>
          <a:xfrm>
            <a:off x="609599" y="2737246"/>
            <a:ext cx="3090672"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2" name="Google Shape;62;p37"/>
          <p:cNvSpPr txBox="1"/>
          <p:nvPr>
            <p:ph idx="3" type="body"/>
          </p:nvPr>
        </p:nvSpPr>
        <p:spPr>
          <a:xfrm>
            <a:off x="3866640" y="2160983"/>
            <a:ext cx="309067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3" name="Google Shape;63;p37"/>
          <p:cNvSpPr txBox="1"/>
          <p:nvPr>
            <p:ph idx="4" type="body"/>
          </p:nvPr>
        </p:nvSpPr>
        <p:spPr>
          <a:xfrm>
            <a:off x="3866640" y="2737246"/>
            <a:ext cx="3090672"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4" name="Google Shape;64;p3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67" name="Shape 67"/>
        <p:cNvGrpSpPr/>
        <p:nvPr/>
      </p:nvGrpSpPr>
      <p:grpSpPr>
        <a:xfrm>
          <a:off x="0" y="0"/>
          <a:ext cx="0" cy="0"/>
          <a:chOff x="0" y="0"/>
          <a:chExt cx="0" cy="0"/>
        </a:xfrm>
      </p:grpSpPr>
      <p:sp>
        <p:nvSpPr>
          <p:cNvPr id="68" name="Google Shape;68;p38"/>
          <p:cNvSpPr txBox="1"/>
          <p:nvPr>
            <p:ph type="title"/>
          </p:nvPr>
        </p:nvSpPr>
        <p:spPr>
          <a:xfrm>
            <a:off x="609599" y="609600"/>
            <a:ext cx="6347714"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3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72" name="Shape 72"/>
        <p:cNvGrpSpPr/>
        <p:nvPr/>
      </p:nvGrpSpPr>
      <p:grpSpPr>
        <a:xfrm>
          <a:off x="0" y="0"/>
          <a:ext cx="0" cy="0"/>
          <a:chOff x="0" y="0"/>
          <a:chExt cx="0" cy="0"/>
        </a:xfrm>
      </p:grpSpPr>
      <p:sp>
        <p:nvSpPr>
          <p:cNvPr id="73" name="Google Shape;73;p39"/>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39"/>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39"/>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76" name="Shape 76"/>
        <p:cNvGrpSpPr/>
        <p:nvPr/>
      </p:nvGrpSpPr>
      <p:grpSpPr>
        <a:xfrm>
          <a:off x="0" y="0"/>
          <a:ext cx="0" cy="0"/>
          <a:chOff x="0" y="0"/>
          <a:chExt cx="0" cy="0"/>
        </a:xfrm>
      </p:grpSpPr>
      <p:sp>
        <p:nvSpPr>
          <p:cNvPr id="77" name="Google Shape;77;p40"/>
          <p:cNvSpPr txBox="1"/>
          <p:nvPr>
            <p:ph type="title"/>
          </p:nvPr>
        </p:nvSpPr>
        <p:spPr>
          <a:xfrm>
            <a:off x="609599" y="1498604"/>
            <a:ext cx="2790182"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0"/>
          <p:cNvSpPr txBox="1"/>
          <p:nvPr>
            <p:ph idx="1" type="body"/>
          </p:nvPr>
        </p:nvSpPr>
        <p:spPr>
          <a:xfrm>
            <a:off x="3571275" y="514925"/>
            <a:ext cx="3386037"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9" name="Google Shape;79;p40"/>
          <p:cNvSpPr txBox="1"/>
          <p:nvPr>
            <p:ph idx="2" type="body"/>
          </p:nvPr>
        </p:nvSpPr>
        <p:spPr>
          <a:xfrm>
            <a:off x="609599" y="2777069"/>
            <a:ext cx="2790182"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840"/>
              <a:buNone/>
              <a:defRPr sz="1050"/>
            </a:lvl2pPr>
            <a:lvl3pPr indent="-228600" lvl="2" marL="1371600" algn="l">
              <a:spcBef>
                <a:spcPts val="1000"/>
              </a:spcBef>
              <a:spcAft>
                <a:spcPts val="0"/>
              </a:spcAft>
              <a:buSzPts val="720"/>
              <a:buNone/>
              <a:defRPr sz="900"/>
            </a:lvl3pPr>
            <a:lvl4pPr indent="-228600" lvl="3" marL="1828800" algn="l">
              <a:spcBef>
                <a:spcPts val="1000"/>
              </a:spcBef>
              <a:spcAft>
                <a:spcPts val="0"/>
              </a:spcAft>
              <a:buSzPts val="600"/>
              <a:buNone/>
              <a:defRPr sz="750"/>
            </a:lvl4pPr>
            <a:lvl5pPr indent="-228600" lvl="4" marL="2286000" algn="l">
              <a:spcBef>
                <a:spcPts val="1000"/>
              </a:spcBef>
              <a:spcAft>
                <a:spcPts val="0"/>
              </a:spcAft>
              <a:buSzPts val="600"/>
              <a:buNone/>
              <a:defRPr sz="750"/>
            </a:lvl5pPr>
            <a:lvl6pPr indent="-228600" lvl="5" marL="2743200" algn="l">
              <a:spcBef>
                <a:spcPts val="1000"/>
              </a:spcBef>
              <a:spcAft>
                <a:spcPts val="0"/>
              </a:spcAft>
              <a:buSzPts val="600"/>
              <a:buNone/>
              <a:defRPr sz="750"/>
            </a:lvl6pPr>
            <a:lvl7pPr indent="-228600" lvl="6" marL="3200400" algn="l">
              <a:spcBef>
                <a:spcPts val="1000"/>
              </a:spcBef>
              <a:spcAft>
                <a:spcPts val="0"/>
              </a:spcAft>
              <a:buSzPts val="600"/>
              <a:buNone/>
              <a:defRPr sz="750"/>
            </a:lvl7pPr>
            <a:lvl8pPr indent="-228600" lvl="7" marL="3657600" algn="l">
              <a:spcBef>
                <a:spcPts val="1000"/>
              </a:spcBef>
              <a:spcAft>
                <a:spcPts val="0"/>
              </a:spcAft>
              <a:buSzPts val="600"/>
              <a:buNone/>
              <a:defRPr sz="750"/>
            </a:lvl8pPr>
            <a:lvl9pPr indent="-228600" lvl="8" marL="4114800" algn="l">
              <a:spcBef>
                <a:spcPts val="1000"/>
              </a:spcBef>
              <a:spcAft>
                <a:spcPts val="0"/>
              </a:spcAft>
              <a:buSzPts val="600"/>
              <a:buNone/>
              <a:defRPr sz="750"/>
            </a:lvl9pPr>
          </a:lstStyle>
          <a:p/>
        </p:txBody>
      </p:sp>
      <p:sp>
        <p:nvSpPr>
          <p:cNvPr id="80" name="Google Shape;80;p40"/>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0"/>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0"/>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83" name="Shape 83"/>
        <p:cNvGrpSpPr/>
        <p:nvPr/>
      </p:nvGrpSpPr>
      <p:grpSpPr>
        <a:xfrm>
          <a:off x="0" y="0"/>
          <a:ext cx="0" cy="0"/>
          <a:chOff x="0" y="0"/>
          <a:chExt cx="0" cy="0"/>
        </a:xfrm>
      </p:grpSpPr>
      <p:sp>
        <p:nvSpPr>
          <p:cNvPr id="84" name="Google Shape;84;p41"/>
          <p:cNvSpPr txBox="1"/>
          <p:nvPr>
            <p:ph type="title"/>
          </p:nvPr>
        </p:nvSpPr>
        <p:spPr>
          <a:xfrm>
            <a:off x="609599" y="4800600"/>
            <a:ext cx="6347714"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1"/>
          <p:cNvSpPr/>
          <p:nvPr>
            <p:ph idx="2" type="pic"/>
          </p:nvPr>
        </p:nvSpPr>
        <p:spPr>
          <a:xfrm>
            <a:off x="609599" y="609600"/>
            <a:ext cx="6347714" cy="3845718"/>
          </a:xfrm>
          <a:prstGeom prst="rect">
            <a:avLst/>
          </a:prstGeom>
          <a:noFill/>
          <a:ln>
            <a:noFill/>
          </a:ln>
        </p:spPr>
        <p:txBody>
          <a:bodyPr anchorCtr="0" anchor="t" bIns="45700" lIns="91425" spcFirstLastPara="1" rIns="91425" wrap="square" tIns="45700">
            <a:normAutofit/>
          </a:bodyPr>
          <a:lstStyle>
            <a:lvl1pPr lvl="0" marR="0" rtl="0" algn="ctr">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1pPr>
            <a:lvl2pPr lvl="1"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2pPr>
            <a:lvl3pPr lvl="2"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3pPr>
            <a:lvl4pPr lvl="3"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4pPr>
            <a:lvl5pPr lvl="4"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5pPr>
            <a:lvl6pPr lvl="5"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6pPr>
            <a:lvl7pPr lvl="6"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7pPr>
            <a:lvl8pPr lvl="7"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8pPr>
            <a:lvl9pPr lvl="8"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9pPr>
          </a:lstStyle>
          <a:p/>
        </p:txBody>
      </p:sp>
      <p:sp>
        <p:nvSpPr>
          <p:cNvPr id="86" name="Google Shape;86;p41"/>
          <p:cNvSpPr txBox="1"/>
          <p:nvPr>
            <p:ph idx="1" type="body"/>
          </p:nvPr>
        </p:nvSpPr>
        <p:spPr>
          <a:xfrm>
            <a:off x="609599" y="5367338"/>
            <a:ext cx="6347714"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7" name="Google Shape;87;p41"/>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1"/>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41"/>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90" name="Shape 90"/>
        <p:cNvGrpSpPr/>
        <p:nvPr/>
      </p:nvGrpSpPr>
      <p:grpSpPr>
        <a:xfrm>
          <a:off x="0" y="0"/>
          <a:ext cx="0" cy="0"/>
          <a:chOff x="0" y="0"/>
          <a:chExt cx="0" cy="0"/>
        </a:xfrm>
      </p:grpSpPr>
      <p:sp>
        <p:nvSpPr>
          <p:cNvPr id="91" name="Google Shape;91;p42"/>
          <p:cNvSpPr txBox="1"/>
          <p:nvPr>
            <p:ph type="title"/>
          </p:nvPr>
        </p:nvSpPr>
        <p:spPr>
          <a:xfrm>
            <a:off x="609600" y="609600"/>
            <a:ext cx="6347714"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2"/>
          <p:cNvSpPr txBox="1"/>
          <p:nvPr>
            <p:ph idx="1" type="body"/>
          </p:nvPr>
        </p:nvSpPr>
        <p:spPr>
          <a:xfrm>
            <a:off x="609600" y="4470400"/>
            <a:ext cx="6347714"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93" name="Google Shape;93;p42"/>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2"/>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2"/>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96" name="Shape 96"/>
        <p:cNvGrpSpPr/>
        <p:nvPr/>
      </p:nvGrpSpPr>
      <p:grpSpPr>
        <a:xfrm>
          <a:off x="0" y="0"/>
          <a:ext cx="0" cy="0"/>
          <a:chOff x="0" y="0"/>
          <a:chExt cx="0" cy="0"/>
        </a:xfrm>
      </p:grpSpPr>
      <p:sp>
        <p:nvSpPr>
          <p:cNvPr id="97" name="Google Shape;97;p43"/>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3"/>
          <p:cNvSpPr txBox="1"/>
          <p:nvPr>
            <p:ph idx="1" type="body"/>
          </p:nvPr>
        </p:nvSpPr>
        <p:spPr>
          <a:xfrm>
            <a:off x="1101074" y="3632200"/>
            <a:ext cx="541980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9" name="Google Shape;99;p43"/>
          <p:cNvSpPr txBox="1"/>
          <p:nvPr>
            <p:ph idx="2" type="body"/>
          </p:nvPr>
        </p:nvSpPr>
        <p:spPr>
          <a:xfrm>
            <a:off x="609598" y="4470400"/>
            <a:ext cx="6347715"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0" name="Google Shape;100;p43"/>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43"/>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43"/>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03" name="Google Shape;103;p43"/>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BFE471"/>
                </a:solidFill>
                <a:latin typeface="Arial"/>
                <a:ea typeface="Arial"/>
                <a:cs typeface="Arial"/>
                <a:sym typeface="Arial"/>
              </a:rPr>
              <a:t>“</a:t>
            </a:r>
            <a:endParaRPr/>
          </a:p>
        </p:txBody>
      </p:sp>
      <p:sp>
        <p:nvSpPr>
          <p:cNvPr id="104" name="Google Shape;104;p43"/>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BFE471"/>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105" name="Shape 105"/>
        <p:cNvGrpSpPr/>
        <p:nvPr/>
      </p:nvGrpSpPr>
      <p:grpSpPr>
        <a:xfrm>
          <a:off x="0" y="0"/>
          <a:ext cx="0" cy="0"/>
          <a:chOff x="0" y="0"/>
          <a:chExt cx="0" cy="0"/>
        </a:xfrm>
      </p:grpSpPr>
      <p:sp>
        <p:nvSpPr>
          <p:cNvPr id="106" name="Google Shape;106;p44"/>
          <p:cNvSpPr txBox="1"/>
          <p:nvPr>
            <p:ph type="title"/>
          </p:nvPr>
        </p:nvSpPr>
        <p:spPr>
          <a:xfrm>
            <a:off x="609598" y="1931988"/>
            <a:ext cx="6347715"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44"/>
          <p:cNvSpPr txBox="1"/>
          <p:nvPr>
            <p:ph idx="1"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8" name="Google Shape;108;p44"/>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4"/>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44"/>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карточки имени">
  <p:cSld name="Цитата карточки имени">
    <p:spTree>
      <p:nvGrpSpPr>
        <p:cNvPr id="111" name="Shape 111"/>
        <p:cNvGrpSpPr/>
        <p:nvPr/>
      </p:nvGrpSpPr>
      <p:grpSpPr>
        <a:xfrm>
          <a:off x="0" y="0"/>
          <a:ext cx="0" cy="0"/>
          <a:chOff x="0" y="0"/>
          <a:chExt cx="0" cy="0"/>
        </a:xfrm>
      </p:grpSpPr>
      <p:sp>
        <p:nvSpPr>
          <p:cNvPr id="112" name="Google Shape;112;p45"/>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45"/>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45"/>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5" name="Google Shape;115;p45"/>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45"/>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45"/>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8" name="Google Shape;118;p45"/>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BFE471"/>
                </a:solidFill>
                <a:latin typeface="Arial"/>
                <a:ea typeface="Arial"/>
                <a:cs typeface="Arial"/>
                <a:sym typeface="Arial"/>
              </a:rPr>
              <a:t>“</a:t>
            </a:r>
            <a:endParaRPr/>
          </a:p>
        </p:txBody>
      </p:sp>
      <p:sp>
        <p:nvSpPr>
          <p:cNvPr id="119" name="Google Shape;119;p45"/>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BFE47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Истина или ложь">
  <p:cSld name="Истина или ложь">
    <p:spTree>
      <p:nvGrpSpPr>
        <p:cNvPr id="120" name="Shape 120"/>
        <p:cNvGrpSpPr/>
        <p:nvPr/>
      </p:nvGrpSpPr>
      <p:grpSpPr>
        <a:xfrm>
          <a:off x="0" y="0"/>
          <a:ext cx="0" cy="0"/>
          <a:chOff x="0" y="0"/>
          <a:chExt cx="0" cy="0"/>
        </a:xfrm>
      </p:grpSpPr>
      <p:sp>
        <p:nvSpPr>
          <p:cNvPr id="121" name="Google Shape;121;p46"/>
          <p:cNvSpPr txBox="1"/>
          <p:nvPr>
            <p:ph type="title"/>
          </p:nvPr>
        </p:nvSpPr>
        <p:spPr>
          <a:xfrm>
            <a:off x="615848" y="609600"/>
            <a:ext cx="6341465"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46"/>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3" name="Google Shape;123;p46"/>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4" name="Google Shape;124;p46"/>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46"/>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46"/>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27" name="Shape 127"/>
        <p:cNvGrpSpPr/>
        <p:nvPr/>
      </p:nvGrpSpPr>
      <p:grpSpPr>
        <a:xfrm>
          <a:off x="0" y="0"/>
          <a:ext cx="0" cy="0"/>
          <a:chOff x="0" y="0"/>
          <a:chExt cx="0" cy="0"/>
        </a:xfrm>
      </p:grpSpPr>
      <p:sp>
        <p:nvSpPr>
          <p:cNvPr id="128" name="Google Shape;128;p47"/>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47"/>
          <p:cNvSpPr txBox="1"/>
          <p:nvPr>
            <p:ph idx="1" type="body"/>
          </p:nvPr>
        </p:nvSpPr>
        <p:spPr>
          <a:xfrm rot="5400000">
            <a:off x="1843070" y="927120"/>
            <a:ext cx="3880773" cy="6347714"/>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0" name="Google Shape;130;p4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4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4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33" name="Shape 133"/>
        <p:cNvGrpSpPr/>
        <p:nvPr/>
      </p:nvGrpSpPr>
      <p:grpSpPr>
        <a:xfrm>
          <a:off x="0" y="0"/>
          <a:ext cx="0" cy="0"/>
          <a:chOff x="0" y="0"/>
          <a:chExt cx="0" cy="0"/>
        </a:xfrm>
      </p:grpSpPr>
      <p:sp>
        <p:nvSpPr>
          <p:cNvPr id="134" name="Google Shape;134;p48"/>
          <p:cNvSpPr txBox="1"/>
          <p:nvPr>
            <p:ph type="title"/>
          </p:nvPr>
        </p:nvSpPr>
        <p:spPr>
          <a:xfrm rot="5400000">
            <a:off x="3840993" y="2745919"/>
            <a:ext cx="5251451" cy="978812"/>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48"/>
          <p:cNvSpPr txBox="1"/>
          <p:nvPr>
            <p:ph idx="1" type="body"/>
          </p:nvPr>
        </p:nvSpPr>
        <p:spPr>
          <a:xfrm rot="5400000">
            <a:off x="581386" y="637812"/>
            <a:ext cx="5251451" cy="5195026"/>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6" name="Google Shape;136;p4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4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4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grpSp>
        <p:nvGrpSpPr>
          <p:cNvPr id="6" name="Google Shape;6;p32"/>
          <p:cNvGrpSpPr/>
          <p:nvPr/>
        </p:nvGrpSpPr>
        <p:grpSpPr>
          <a:xfrm>
            <a:off x="-8467" y="-8468"/>
            <a:ext cx="9169805" cy="6874935"/>
            <a:chOff x="-8467" y="-8468"/>
            <a:chExt cx="9169805" cy="6874935"/>
          </a:xfrm>
        </p:grpSpPr>
        <p:sp>
          <p:nvSpPr>
            <p:cNvPr id="7" name="Google Shape;7;p32"/>
            <p:cNvSpPr/>
            <p:nvPr/>
          </p:nvSpPr>
          <p:spPr>
            <a:xfrm>
              <a:off x="-8467" y="4013200"/>
              <a:ext cx="457200" cy="2853267"/>
            </a:xfrm>
            <a:custGeom>
              <a:rect b="b" l="l" r="r" t="t"/>
              <a:pathLst>
                <a:path extrusionOk="0" h="2853267" w="457200">
                  <a:moveTo>
                    <a:pt x="0" y="0"/>
                  </a:moveTo>
                  <a:lnTo>
                    <a:pt x="457200" y="2853267"/>
                  </a:lnTo>
                  <a:lnTo>
                    <a:pt x="0" y="2844800"/>
                  </a:lnTo>
                  <a:cubicBezTo>
                    <a:pt x="2822" y="1905000"/>
                    <a:pt x="5645" y="965200"/>
                    <a:pt x="0" y="0"/>
                  </a:cubicBezTo>
                  <a:close/>
                </a:path>
              </a:pathLst>
            </a:cu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 name="Google Shape;8;p32"/>
            <p:cNvCxnSpPr/>
            <p:nvPr/>
          </p:nvCxnSpPr>
          <p:spPr>
            <a:xfrm flipH="1" rot="10800000">
              <a:off x="5130830" y="4175605"/>
              <a:ext cx="4022475" cy="2682396"/>
            </a:xfrm>
            <a:prstGeom prst="straightConnector1">
              <a:avLst/>
            </a:prstGeom>
            <a:noFill/>
            <a:ln cap="flat" cmpd="sng" w="9525">
              <a:solidFill>
                <a:srgbClr val="D8D8D8"/>
              </a:solidFill>
              <a:prstDash val="solid"/>
              <a:round/>
              <a:headEnd len="sm" w="sm" type="none"/>
              <a:tailEnd len="sm" w="sm" type="none"/>
            </a:ln>
          </p:spPr>
        </p:cxnSp>
        <p:cxnSp>
          <p:nvCxnSpPr>
            <p:cNvPr id="9" name="Google Shape;9;p32"/>
            <p:cNvCxnSpPr/>
            <p:nvPr/>
          </p:nvCxnSpPr>
          <p:spPr>
            <a:xfrm>
              <a:off x="7042707" y="0"/>
              <a:ext cx="1219200" cy="6858000"/>
            </a:xfrm>
            <a:prstGeom prst="straightConnector1">
              <a:avLst/>
            </a:prstGeom>
            <a:noFill/>
            <a:ln cap="flat" cmpd="sng" w="9525">
              <a:solidFill>
                <a:srgbClr val="BFBFBF"/>
              </a:solidFill>
              <a:prstDash val="solid"/>
              <a:round/>
              <a:headEnd len="sm" w="sm" type="none"/>
              <a:tailEnd len="sm" w="sm" type="none"/>
            </a:ln>
          </p:spPr>
        </p:cxnSp>
        <p:sp>
          <p:nvSpPr>
            <p:cNvPr id="10" name="Google Shape;10;p32"/>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2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32"/>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32"/>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32"/>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3F7818">
                <a:alpha val="69803"/>
              </a:srgbClr>
            </a:solidFill>
            <a:ln>
              <a:noFill/>
            </a:ln>
          </p:spPr>
        </p:sp>
        <p:sp>
          <p:nvSpPr>
            <p:cNvPr id="14" name="Google Shape;14;p32"/>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rgbClr val="BFE471">
                <a:alpha val="6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32"/>
            <p:cNvSpPr/>
            <p:nvPr/>
          </p:nvSpPr>
          <p:spPr>
            <a:xfrm>
              <a:off x="8077231"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chemeClr val="accent1">
                <a:alpha val="6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2"/>
            <p:cNvSpPr/>
            <p:nvPr/>
          </p:nvSpPr>
          <p:spPr>
            <a:xfrm>
              <a:off x="8060297"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 name="Google Shape;17;p32"/>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8" name="Google Shape;18;p32"/>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19" name="Google Shape;19;p32"/>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0" name="Google Shape;20;p32"/>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1" name="Google Shape;21;p32"/>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hyperlink" Target="http://www.lex.uz/" TargetMode="External"/><Relationship Id="rId4" Type="http://schemas.openxmlformats.org/officeDocument/2006/relationships/hyperlink" Target="http://www.svarka.ru/"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
          <p:cNvSpPr/>
          <p:nvPr/>
        </p:nvSpPr>
        <p:spPr>
          <a:xfrm>
            <a:off x="251520" y="260648"/>
            <a:ext cx="8568952" cy="4616648"/>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UNIT 5</a:t>
            </a:r>
            <a:endParaRPr b="0" i="0" sz="2000" u="none" cap="none" strike="noStrike">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Mavzu: Payvandlash robotlarining unifikatsiyalangan uzellarini ishlash prinsipi</a:t>
            </a:r>
            <a:endParaRPr b="0" i="0" sz="2000" u="none" cap="none" strike="noStrike">
              <a:solidFill>
                <a:schemeClr val="dk1"/>
              </a:solidFill>
              <a:latin typeface="Times New Roman"/>
              <a:ea typeface="Times New Roman"/>
              <a:cs typeface="Times New Roman"/>
              <a:sym typeface="Times New Roman"/>
            </a:endParaRPr>
          </a:p>
          <a:p>
            <a:pPr indent="215900" lvl="0" marL="0" marR="0" rtl="0" algn="ctr">
              <a:lnSpc>
                <a:spcPct val="150000"/>
              </a:lnSpc>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Rеjа:</a:t>
            </a:r>
            <a:endParaRPr b="0" i="0" sz="2000" u="none" cap="none" strike="noStrike">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1. Payvandlash robotlarining uzellari vazifasi</a:t>
            </a:r>
            <a:endParaRPr b="0" i="0" sz="2000" u="none" cap="none" strike="noStrike">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2. Robot texnikasi tarkibiga kiruvchi asosiy elementlar.</a:t>
            </a:r>
            <a:endParaRPr b="0" i="0" sz="2000" u="none" cap="none" strike="noStrike">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3. Robotlarni boshqarish usullari.</a:t>
            </a:r>
            <a:endParaRPr b="0" i="0" sz="2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
          <p:cNvSpPr/>
          <p:nvPr/>
        </p:nvSpPr>
        <p:spPr>
          <a:xfrm>
            <a:off x="323528" y="476672"/>
            <a:ext cx="8640960" cy="600164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i="0" lang="en-US" sz="3200" u="none" cap="none" strike="noStrike">
                <a:solidFill>
                  <a:schemeClr val="dk1"/>
                </a:solidFill>
                <a:latin typeface="Times New Roman"/>
                <a:ea typeface="Times New Roman"/>
                <a:cs typeface="Times New Roman"/>
                <a:sym typeface="Times New Roman"/>
              </a:rPr>
              <a:t>Payvandlash robotlarining uzellari vazifasi</a:t>
            </a:r>
            <a:endParaRPr b="0" i="0" sz="24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3200" u="none" cap="none" strike="noStrike">
                <a:solidFill>
                  <a:schemeClr val="dk1"/>
                </a:solidFill>
                <a:latin typeface="Times New Roman"/>
                <a:ea typeface="Times New Roman"/>
                <a:cs typeface="Times New Roman"/>
                <a:sym typeface="Times New Roman"/>
              </a:rPr>
              <a:t>Ijrochi element avtomatik tizimida boshqarish signallarini mexanik (aylanma va ilgarilanma) xarakatga o’zgartirib beradigan qurilma bo’lib, boshqarish vositalarning oxirgi zvenosi xisoblanadi. Ular energiya turiga ko’ra quyidagi guruxga bo’linadilar: elektrik, pnevmatik, mexanik va gidravlik ijrochi elementlar.</a:t>
            </a:r>
            <a:endParaRPr b="0" i="0" sz="32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3"/>
          <p:cNvSpPr/>
          <p:nvPr/>
        </p:nvSpPr>
        <p:spPr>
          <a:xfrm>
            <a:off x="323528" y="476672"/>
            <a:ext cx="8568952" cy="59227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3200" u="none" cap="none" strike="noStrike">
                <a:solidFill>
                  <a:schemeClr val="dk1"/>
                </a:solidFill>
                <a:latin typeface="Times New Roman"/>
                <a:ea typeface="Times New Roman"/>
                <a:cs typeface="Times New Roman"/>
                <a:sym typeface="Times New Roman"/>
              </a:rPr>
              <a:t>Avtomatik tizimlarda ijrochi elementlar sifatida o’zgarmas tok elektrodvigatellari va ikki fazali o’zgaruvchan tok asinxron elektrodvigatellari qo’llaniladi hamda elektromagnit muftalar, porshenli va membranali gidravlik va pnevmatik yuritmalardan foydalaniladi. Shuningdek, uzlukli (diskret) kichik surilishlarni amalga oshirish uchun qadamli elektrodvigatellar qo’llaniladi.</a:t>
            </a:r>
            <a:endParaRPr b="0" i="0" sz="32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4"/>
          <p:cNvSpPr/>
          <p:nvPr/>
        </p:nvSpPr>
        <p:spPr>
          <a:xfrm>
            <a:off x="323528" y="0"/>
            <a:ext cx="8640960" cy="665150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3600" u="none" cap="none" strike="noStrike">
                <a:solidFill>
                  <a:schemeClr val="dk1"/>
                </a:solidFill>
                <a:latin typeface="Times New Roman"/>
                <a:ea typeface="Times New Roman"/>
                <a:cs typeface="Times New Roman"/>
                <a:sym typeface="Times New Roman"/>
              </a:rPr>
              <a:t>Ijrochi elementlarga quyidagi talablar kuyiladi; yuqori ishonchlilik, boshqaruvchi signalning yuqori aniqlikda ishlashi, ishga tushish tezligining yuqoriligi, foydali ish koeffitsentining yuqori bo’lishi, narxi arzonligi hamda ulchamlari va massasi kichikligidir. Gidravlik ijrochi elementni kurib chikamiz.</a:t>
            </a:r>
            <a:endParaRPr b="0" i="0" sz="36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5"/>
          <p:cNvSpPr/>
          <p:nvPr/>
        </p:nvSpPr>
        <p:spPr>
          <a:xfrm>
            <a:off x="251520" y="188640"/>
            <a:ext cx="8640960" cy="662995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600" u="none" cap="none" strike="noStrike">
                <a:solidFill>
                  <a:schemeClr val="dk1"/>
                </a:solidFill>
                <a:latin typeface="Times New Roman"/>
                <a:ea typeface="Times New Roman"/>
                <a:cs typeface="Times New Roman"/>
                <a:sym typeface="Times New Roman"/>
              </a:rPr>
              <a:t>Gidravlik nasosdan bosim ostidagi yog silindr 2 ga zolotnik qurilmasi 1 orqali uzatiladi. Kichkina kuch ta’sirida zolotnik X</a:t>
            </a:r>
            <a:r>
              <a:rPr b="0" baseline="-25000" i="0" lang="en-US" sz="2600" u="none" cap="none" strike="noStrike">
                <a:solidFill>
                  <a:schemeClr val="dk1"/>
                </a:solidFill>
                <a:latin typeface="Times New Roman"/>
                <a:ea typeface="Times New Roman"/>
                <a:cs typeface="Times New Roman"/>
                <a:sym typeface="Times New Roman"/>
              </a:rPr>
              <a:t>1</a:t>
            </a:r>
            <a:r>
              <a:rPr b="0" i="0" lang="en-US" sz="2600" u="none" cap="none" strike="noStrike">
                <a:solidFill>
                  <a:schemeClr val="dk1"/>
                </a:solidFill>
                <a:latin typeface="Times New Roman"/>
                <a:ea typeface="Times New Roman"/>
                <a:cs typeface="Times New Roman"/>
                <a:sym typeface="Times New Roman"/>
              </a:rPr>
              <a:t> yunalishida xarakatlanadi va uning uchta porshenlari chapki chet xolatiga kuchib nasosdan kelayotgan bosim ostidagi yogni silindr 2 ning ung kkismiga yuboradi. Bunda porshen 3chap tomonga kuchib uning ung kismidagi yogni zolotnik orqali tashkariga chiqariladi. Natijada porshen 3 bilan shtok 4 ning X</a:t>
            </a:r>
            <a:r>
              <a:rPr b="0" baseline="-25000" i="0" lang="en-US" sz="2600" u="none" cap="none" strike="noStrike">
                <a:solidFill>
                  <a:schemeClr val="dk1"/>
                </a:solidFill>
                <a:latin typeface="Times New Roman"/>
                <a:ea typeface="Times New Roman"/>
                <a:cs typeface="Times New Roman"/>
                <a:sym typeface="Times New Roman"/>
              </a:rPr>
              <a:t>2</a:t>
            </a:r>
            <a:r>
              <a:rPr b="0" i="0" lang="en-US" sz="2600" u="none" cap="none" strike="noStrike">
                <a:solidFill>
                  <a:schemeClr val="dk1"/>
                </a:solidFill>
                <a:latin typeface="Times New Roman"/>
                <a:ea typeface="Times New Roman"/>
                <a:cs typeface="Times New Roman"/>
                <a:sym typeface="Times New Roman"/>
              </a:rPr>
              <a:t> yunalish bo’yicha xarakati amalga oshiriladi. Endi gidravlik silindr porshenni ung tomonga ko’chishini ta’minlash uchun zolotnik 1 ning porshenlarini ung chetgi xolatiga surish bilan amalga oshiriladi.</a:t>
            </a:r>
            <a:endParaRPr b="0" i="0" sz="26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6"/>
          <p:cNvSpPr/>
          <p:nvPr/>
        </p:nvSpPr>
        <p:spPr>
          <a:xfrm>
            <a:off x="251520" y="404664"/>
            <a:ext cx="8640960" cy="5909310"/>
          </a:xfrm>
          <a:prstGeom prst="rect">
            <a:avLst/>
          </a:prstGeom>
          <a:noFill/>
          <a:ln>
            <a:noFill/>
          </a:ln>
        </p:spPr>
        <p:txBody>
          <a:bodyPr anchorCtr="0" anchor="t" bIns="45700" lIns="91425" spcFirstLastPara="1" rIns="91425" wrap="square" tIns="45700">
            <a:spAutoFit/>
          </a:bodyPr>
          <a:lstStyle/>
          <a:p>
            <a:pPr indent="437515" lvl="0" marL="12700" marR="1270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Elektromagnitli ijrochi elementlar mexanik, pnevmatik va gidravlik tizimlardagi energiya yoki massa okkimini masofadan turib boshqarishga xizmat qiladi. Ular ikki xil bo’ladi; </a:t>
            </a:r>
            <a:endParaRPr b="0" i="0" sz="2800" u="none" cap="none" strike="noStrike">
              <a:solidFill>
                <a:schemeClr val="dk1"/>
              </a:solidFill>
              <a:latin typeface="Times New Roman"/>
              <a:ea typeface="Times New Roman"/>
              <a:cs typeface="Times New Roman"/>
              <a:sym typeface="Times New Roman"/>
            </a:endParaRPr>
          </a:p>
          <a:p>
            <a:pPr indent="-514350" lvl="0" marL="527050" marR="12700" rtl="0" algn="just">
              <a:lnSpc>
                <a:spcPct val="150000"/>
              </a:lnSpc>
              <a:spcBef>
                <a:spcPts val="0"/>
              </a:spcBef>
              <a:spcAft>
                <a:spcPts val="0"/>
              </a:spcAft>
              <a:buClr>
                <a:schemeClr val="dk1"/>
              </a:buClr>
              <a:buSzPts val="2800"/>
              <a:buFont typeface="Times New Roman"/>
              <a:buAutoNum type="arabicPeriod"/>
            </a:pPr>
            <a:r>
              <a:rPr b="0" i="0" lang="en-US" sz="2800" u="none" cap="none" strike="noStrike">
                <a:solidFill>
                  <a:schemeClr val="dk1"/>
                </a:solidFill>
                <a:latin typeface="Times New Roman"/>
                <a:ea typeface="Times New Roman"/>
                <a:cs typeface="Times New Roman"/>
                <a:sym typeface="Times New Roman"/>
              </a:rPr>
              <a:t>Suriluvchi elektromagnitli klapan: </a:t>
            </a:r>
            <a:endParaRPr b="0" i="0" sz="2800" u="none" cap="none" strike="noStrike">
              <a:solidFill>
                <a:schemeClr val="dk1"/>
              </a:solidFill>
              <a:latin typeface="Times New Roman"/>
              <a:ea typeface="Times New Roman"/>
              <a:cs typeface="Times New Roman"/>
              <a:sym typeface="Times New Roman"/>
            </a:endParaRPr>
          </a:p>
          <a:p>
            <a:pPr indent="-514350" lvl="0" marL="527050" marR="12700" rtl="0" algn="just">
              <a:lnSpc>
                <a:spcPct val="150000"/>
              </a:lnSpc>
              <a:spcBef>
                <a:spcPts val="0"/>
              </a:spcBef>
              <a:spcAft>
                <a:spcPts val="0"/>
              </a:spcAft>
              <a:buClr>
                <a:schemeClr val="dk1"/>
              </a:buClr>
              <a:buSzPts val="2800"/>
              <a:buFont typeface="Times New Roman"/>
              <a:buAutoNum type="arabicPeriod"/>
            </a:pPr>
            <a:r>
              <a:rPr b="0" i="0" lang="en-US" sz="2800" u="none" cap="none" strike="noStrike">
                <a:solidFill>
                  <a:schemeClr val="dk1"/>
                </a:solidFill>
                <a:latin typeface="Times New Roman"/>
                <a:ea typeface="Times New Roman"/>
                <a:cs typeface="Times New Roman"/>
                <a:sym typeface="Times New Roman"/>
              </a:rPr>
              <a:t>Elektromagnitli sirpanuvchi mufta.</a:t>
            </a:r>
            <a:endParaRPr b="0" i="0" sz="20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Elektromagnitli ijrochi elementlar elektr yuritgichlarga karaganda ancha arzon, ishlashi ishonchli va ishga tushish tezligi yuqoridir.</a:t>
            </a:r>
            <a:endParaRPr b="0" i="0" sz="2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7"/>
          <p:cNvSpPr/>
          <p:nvPr/>
        </p:nvSpPr>
        <p:spPr>
          <a:xfrm>
            <a:off x="179512" y="160433"/>
            <a:ext cx="8784976" cy="590931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Ushbu elektromagnit mufta ishchi mexanizmini ishga tushirish, tuxtatish va tezligini o’zgartirish uchun xizmat qiladi. Muftaning etakchi vali 1 da elektromagnit maydoni xosil qiladigan uram 2 o’rnatilgan. uramga xalka 3 va chetka 4 orqali kuchlanish beriladi. xalka etakchi valga mexanik boglangan va u bilan birga aylanadi. Muftaning etaklanadigan tomoni - yakor 5 ishchi mexanizm uki 6 ga pona 7 yordamida mexanik ulangan. Shponka uni fakat aylanib ketishdan saqlaydi. </a:t>
            </a:r>
            <a:endParaRPr b="0" i="0" sz="2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8"/>
          <p:cNvSpPr/>
          <p:nvPr/>
        </p:nvSpPr>
        <p:spPr>
          <a:xfrm>
            <a:off x="107504" y="-5324"/>
            <a:ext cx="8568952" cy="719087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Times New Roman"/>
                <a:ea typeface="Times New Roman"/>
                <a:cs typeface="Times New Roman"/>
                <a:sym typeface="Times New Roman"/>
              </a:rPr>
              <a:t>Elektromagnit uram 2 dan tok utganda magnit maydon kuchi prujina 8 elastik kuchini engib yakor muftaning etakchi yarim pallasiga kelib yopishadi. Prokladka 9 uni sirpanishdan saklab ushab qoladi va texnologik mashina uki 6 yetakchi yuk bilan birga aylanadi. </a:t>
            </a:r>
            <a:endParaRPr/>
          </a:p>
          <a:p>
            <a:pPr indent="439419" lvl="0" marL="14605" marR="14605" rtl="0" algn="just">
              <a:lnSpc>
                <a:spcPct val="150000"/>
              </a:lnSpc>
              <a:spcBef>
                <a:spcPts val="0"/>
              </a:spcBef>
              <a:spcAft>
                <a:spcPts val="0"/>
              </a:spcAft>
              <a:buNone/>
            </a:pPr>
            <a:r>
              <a:rPr b="0" i="0" lang="en-US" sz="2600" u="none" cap="none" strike="noStrike">
                <a:solidFill>
                  <a:schemeClr val="dk1"/>
                </a:solidFill>
                <a:latin typeface="Times New Roman"/>
                <a:ea typeface="Times New Roman"/>
                <a:cs typeface="Times New Roman"/>
                <a:sym typeface="Times New Roman"/>
              </a:rPr>
              <a:t>	O’ram 2 dan utadigan tok mikdorini o’zgartirish bilan yakor va friksion prokladka orasidagi tortish kuchini xam o’zgartiriladi.</a:t>
            </a:r>
            <a:endParaRPr b="0" i="0" sz="2600" u="none" cap="none" strike="noStrike">
              <a:solidFill>
                <a:schemeClr val="dk1"/>
              </a:solidFill>
              <a:latin typeface="Calibri"/>
              <a:ea typeface="Calibri"/>
              <a:cs typeface="Calibri"/>
              <a:sym typeface="Calibri"/>
            </a:endParaRPr>
          </a:p>
          <a:p>
            <a:pPr indent="437515" lvl="0" marL="12700" marR="12700" rtl="0" algn="just">
              <a:lnSpc>
                <a:spcPct val="150000"/>
              </a:lnSpc>
              <a:spcBef>
                <a:spcPts val="0"/>
              </a:spcBef>
              <a:spcAft>
                <a:spcPts val="0"/>
              </a:spcAft>
              <a:buNone/>
            </a:pPr>
            <a:r>
              <a:rPr b="0" i="0" lang="en-US" sz="2600" u="none" cap="none" strike="noStrike">
                <a:solidFill>
                  <a:schemeClr val="dk1"/>
                </a:solidFill>
                <a:latin typeface="Times New Roman"/>
                <a:ea typeface="Times New Roman"/>
                <a:cs typeface="Times New Roman"/>
                <a:sym typeface="Times New Roman"/>
              </a:rPr>
              <a:t>	Tortilma elektromagnitli ijrochi element gaz yoki suyuqlik okkimini boshqaruvchi signalga muvofiq ochib - yopib turish uchun ishlatiladi.</a:t>
            </a:r>
            <a:endParaRPr b="0" i="0" sz="26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b="0" i="0" sz="24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9"/>
          <p:cNvSpPr/>
          <p:nvPr/>
        </p:nvSpPr>
        <p:spPr>
          <a:xfrm>
            <a:off x="251520" y="196625"/>
            <a:ext cx="8640960" cy="66613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	</a:t>
            </a:r>
            <a:r>
              <a:rPr b="0" i="0" lang="en-US" sz="3200" u="none" cap="none" strike="noStrike">
                <a:solidFill>
                  <a:schemeClr val="dk1"/>
                </a:solidFill>
                <a:latin typeface="Times New Roman"/>
                <a:ea typeface="Times New Roman"/>
                <a:cs typeface="Times New Roman"/>
                <a:sym typeface="Times New Roman"/>
              </a:rPr>
              <a:t>Elektromagnit chulgam 1 qo’zg’almas temir o’zak ichiga joylashadi. Qo’zg’aluvchi temir o’zak 3 trubka 4 ichida xarakatlanadi. Chulg’am 1 ga tok berilsa, yakor - qo’zg’aluvchi po’lat o’zak 3 prujina 5 ning kuchini yengib qo’zg’almas po’lat o’zak 6 tomon xarakat qiladi va to’siq 7 ochiladi. Quvur 8 dan gaz yoki suyuqlik utadi. Boshqaruvchi signal yuk bo’lganda prujina 5 ta’sirida to’siq 7 berkitiladi.</a:t>
            </a:r>
            <a:endParaRPr b="0" i="0" sz="32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0"/>
          <p:cNvSpPr/>
          <p:nvPr/>
        </p:nvSpPr>
        <p:spPr>
          <a:xfrm>
            <a:off x="323528" y="188640"/>
            <a:ext cx="8568952" cy="662995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i="0" lang="en-US" sz="2600" u="none" cap="none" strike="noStrike">
                <a:solidFill>
                  <a:schemeClr val="dk1"/>
                </a:solidFill>
                <a:latin typeface="Times New Roman"/>
                <a:ea typeface="Times New Roman"/>
                <a:cs typeface="Times New Roman"/>
                <a:sym typeface="Times New Roman"/>
              </a:rPr>
              <a:t>Robot texnikasi tarkibiga kiruvchi</a:t>
            </a:r>
            <a:endParaRPr b="0" i="0" sz="2600" u="none" cap="none" strike="noStrike">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rPr b="1" i="0" lang="en-US" sz="2600" u="none" cap="none" strike="noStrike">
                <a:solidFill>
                  <a:schemeClr val="dk1"/>
                </a:solidFill>
                <a:latin typeface="Times New Roman"/>
                <a:ea typeface="Times New Roman"/>
                <a:cs typeface="Times New Roman"/>
                <a:sym typeface="Times New Roman"/>
              </a:rPr>
              <a:t>asosiy elementlar</a:t>
            </a:r>
            <a:endParaRPr b="0" i="0" sz="26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2600" u="none" cap="none" strike="noStrike">
                <a:solidFill>
                  <a:schemeClr val="dk1"/>
                </a:solidFill>
                <a:latin typeface="Times New Roman"/>
                <a:ea typeface="Times New Roman"/>
                <a:cs typeface="Times New Roman"/>
                <a:sym typeface="Times New Roman"/>
              </a:rPr>
              <a:t>	Sanoat roboti ikkita asosiy qismdan iborat:</a:t>
            </a:r>
            <a:endParaRPr b="0" i="0" sz="26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2600" u="none" cap="none" strike="noStrike">
                <a:solidFill>
                  <a:schemeClr val="dk1"/>
                </a:solidFill>
                <a:latin typeface="Times New Roman"/>
                <a:ea typeface="Times New Roman"/>
                <a:cs typeface="Times New Roman"/>
                <a:sym typeface="Times New Roman"/>
              </a:rPr>
              <a:t>1. Ijro qismi, u manipulyator va robotning harakatlanish qurilmasidan tashkil topadi.</a:t>
            </a:r>
            <a:endParaRPr b="0" i="0" sz="26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2600" u="none" cap="none" strike="noStrike">
                <a:solidFill>
                  <a:schemeClr val="dk1"/>
                </a:solidFill>
                <a:latin typeface="Times New Roman"/>
                <a:ea typeface="Times New Roman"/>
                <a:cs typeface="Times New Roman"/>
                <a:sym typeface="Times New Roman"/>
              </a:rPr>
              <a:t>2. Boshqarish qurilmasi, u boshqarish pultidan, xotira qurilmasidan, hisoblash quriimasidan va yuritmalami boshqarish qurilmasidan tashkil topadi. Boshqarish qurilmasi uchun manipulyator va robotning harakatlanish qurilmasi boshqarish obyekti hisoblanadi.</a:t>
            </a:r>
            <a:endParaRPr b="0" i="0" sz="2600" u="none" cap="none" strike="noStrike">
              <a:solidFill>
                <a:schemeClr val="dk1"/>
              </a:solidFill>
              <a:latin typeface="Calibri"/>
              <a:ea typeface="Calibri"/>
              <a:cs typeface="Calibri"/>
              <a:sym typeface="Calibri"/>
            </a:endParaRPr>
          </a:p>
          <a:p>
            <a:pPr indent="0" lvl="0" marL="0" marR="0" rtl="0" algn="l">
              <a:lnSpc>
                <a:spcPct val="150000"/>
              </a:lnSpc>
              <a:spcBef>
                <a:spcPts val="0"/>
              </a:spcBef>
              <a:spcAft>
                <a:spcPts val="0"/>
              </a:spcAft>
              <a:buNone/>
            </a:pPr>
            <a:r>
              <a:rPr b="0" i="0" lang="en-US" sz="2600" u="none" cap="none" strike="noStrike">
                <a:solidFill>
                  <a:schemeClr val="dk1"/>
                </a:solidFill>
                <a:latin typeface="Times New Roman"/>
                <a:ea typeface="Times New Roman"/>
                <a:cs typeface="Times New Roman"/>
                <a:sym typeface="Times New Roman"/>
              </a:rPr>
              <a:t>Sanoat robotining funksional sxemasi chizmada keltirilgan.</a:t>
            </a:r>
            <a:endParaRPr b="0" i="0" sz="26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pic>
        <p:nvPicPr>
          <p:cNvPr id="193" name="Google Shape;193;p11"/>
          <p:cNvPicPr preferRelativeResize="0"/>
          <p:nvPr/>
        </p:nvPicPr>
        <p:blipFill rotWithShape="1">
          <a:blip r:embed="rId3">
            <a:alphaModFix/>
          </a:blip>
          <a:srcRect b="0" l="0" r="0" t="0"/>
          <a:stretch/>
        </p:blipFill>
        <p:spPr>
          <a:xfrm>
            <a:off x="395536" y="404664"/>
            <a:ext cx="8424935" cy="4968552"/>
          </a:xfrm>
          <a:prstGeom prst="rect">
            <a:avLst/>
          </a:prstGeom>
          <a:noFill/>
          <a:ln>
            <a:noFill/>
          </a:ln>
        </p:spPr>
      </p:pic>
      <p:sp>
        <p:nvSpPr>
          <p:cNvPr id="194" name="Google Shape;194;p11"/>
          <p:cNvSpPr/>
          <p:nvPr/>
        </p:nvSpPr>
        <p:spPr>
          <a:xfrm>
            <a:off x="1619672" y="5661248"/>
            <a:ext cx="558011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5.1 rasm. Robotning funksional chizmasi</a:t>
            </a:r>
            <a:endParaRPr b="0" i="0" sz="1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2"/>
          <p:cNvSpPr/>
          <p:nvPr/>
        </p:nvSpPr>
        <p:spPr>
          <a:xfrm>
            <a:off x="107504" y="188640"/>
            <a:ext cx="8784976" cy="655564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M - manipulyator; HQ - harakatlanish qurilmasi; BQ – boshqarish qurilmasi; BP - boshqarish pulti; XQ - xotira qurilmasi; His.Q - hisoblash qurilmasi; YBQ - yuritmalami boshqarish qurilmasi. Robotning manipulyatori ko‘p zvenoli mexanizm bo‘lib, u burilish va ilgarilanma harakatlanuvchi zvenolardan tashkil topadi hamda bir necha harakat darajasiga ega bo‘ladi. Manipulyatorning zvenolari bir-birlari bilan kinematik juftlar yordamida bog‘lanadi. Harakatlanish qurilmasi sifatida g‘ildirakli, guesnitsali, qadamlovchi va boshqa qurilmalar ishlatiladi.</a:t>
            </a:r>
            <a:endParaRPr b="0" i="0" sz="2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3"/>
          <p:cNvSpPr/>
          <p:nvPr/>
        </p:nvSpPr>
        <p:spPr>
          <a:xfrm>
            <a:off x="323528" y="332656"/>
            <a:ext cx="8496944" cy="59227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3200" u="none" cap="none" strike="noStrike">
                <a:solidFill>
                  <a:schemeClr val="dk1"/>
                </a:solidFill>
                <a:latin typeface="Times New Roman"/>
                <a:ea typeface="Times New Roman"/>
                <a:cs typeface="Times New Roman"/>
                <a:sym typeface="Times New Roman"/>
              </a:rPr>
              <a:t>Boshqarish pulti robotning xotira qurilmasiga turli xil ma’lumotlarni va dasturlarni kiritish uchun qo‘llaniladi. Xotira qurilmasi robotni boshqarish dasturlarini va zarur ma’lumotlarni saqlashga xizmat qiladi. Hisoblash qurilmasi robotning ishlash algoritmini shakllantiradi. Yurimalarni boshqarish qurilmasi robot manipulyatorining yuritmalarini boshqaradi.</a:t>
            </a:r>
            <a:endParaRPr b="0" i="0" sz="32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4"/>
          <p:cNvSpPr/>
          <p:nvPr/>
        </p:nvSpPr>
        <p:spPr>
          <a:xfrm>
            <a:off x="323528" y="117693"/>
            <a:ext cx="8640960" cy="674030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i="0" lang="en-US" sz="3600" u="none" cap="none" strike="noStrike">
                <a:solidFill>
                  <a:schemeClr val="dk1"/>
                </a:solidFill>
                <a:latin typeface="Times New Roman"/>
                <a:ea typeface="Times New Roman"/>
                <a:cs typeface="Times New Roman"/>
                <a:sym typeface="Times New Roman"/>
              </a:rPr>
              <a:t>ROBOTLARNI BOSHQARISH USULLARI</a:t>
            </a:r>
            <a:endParaRPr b="0" i="0" sz="28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3600" u="none" cap="none" strike="noStrike">
                <a:solidFill>
                  <a:schemeClr val="dk1"/>
                </a:solidFill>
                <a:latin typeface="Times New Roman"/>
                <a:ea typeface="Times New Roman"/>
                <a:cs typeface="Times New Roman"/>
                <a:sym typeface="Times New Roman"/>
              </a:rPr>
              <a:t>Sanoat robotining boshqarish tizimi boshqarish qurilma sidan, boshqarish obyekti bo‘lgan manipulyatordan, harakatlanish qurilmalaridan va boshqa sanoat roboti tarkibiga kiruvchi qurilmalardan tashkil topadi.</a:t>
            </a:r>
            <a:endParaRPr b="0" i="0" sz="36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5"/>
          <p:cNvSpPr/>
          <p:nvPr/>
        </p:nvSpPr>
        <p:spPr>
          <a:xfrm>
            <a:off x="179512" y="692696"/>
            <a:ext cx="8856984" cy="5078313"/>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b="0" i="0" lang="en-US" sz="3600" u="none" cap="none" strike="noStrike">
                <a:solidFill>
                  <a:schemeClr val="dk1"/>
                </a:solidFill>
                <a:latin typeface="Times New Roman"/>
                <a:ea typeface="Times New Roman"/>
                <a:cs typeface="Times New Roman"/>
                <a:sym typeface="Times New Roman"/>
              </a:rPr>
              <a:t>Sanoat roboti boshqarish tizimining asosiy vazifasi robot harakatlarining mantiqiy ketma-ketligini shakllantirish, ishchi qurilmalarning avtomatik ishlashini ta’minlash, robot va u xizmat qiladigan jihozlarni berilgan dasturga mos ravishdavboshqarishdan iborat.</a:t>
            </a:r>
            <a:endParaRPr b="0" i="0" sz="36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6"/>
          <p:cNvSpPr/>
          <p:nvPr/>
        </p:nvSpPr>
        <p:spPr>
          <a:xfrm>
            <a:off x="467544" y="404664"/>
            <a:ext cx="8352928" cy="5909310"/>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b="0" i="0" lang="en-US" sz="3600" u="none" cap="none" strike="noStrike">
                <a:solidFill>
                  <a:schemeClr val="dk1"/>
                </a:solidFill>
                <a:latin typeface="Times New Roman"/>
                <a:ea typeface="Times New Roman"/>
                <a:cs typeface="Times New Roman"/>
                <a:sym typeface="Times New Roman"/>
              </a:rPr>
              <a:t>Sanoat robotlarining boshqarish tizimlari boshqarish turiga qarab, quyidagi guruhlarga bo‘linadi: dasturli, adaptiv va intellektual. Bunday bo‘linishning asosini robotlarni boshqarish uchun zarur informatsiya olish usuli, sanoat roboti harakatini boshqarish prinsipi tashkil qiladi.</a:t>
            </a:r>
            <a:endParaRPr b="0" i="0" sz="36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7"/>
          <p:cNvSpPr/>
          <p:nvPr/>
        </p:nvSpPr>
        <p:spPr>
          <a:xfrm>
            <a:off x="251520" y="476672"/>
            <a:ext cx="8640960" cy="5632311"/>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Harakatni boshqarish prinsipi bo‘yicha robotlarni boshqa rish tizimlari dastur asosida boshqariladigan tizimlarga, tashqi muhit haqidagi informatsiya bo‘yicha ishlaydigan boshqarish tizimlariga va aralash tizimlarga bo‘linadi.</a:t>
            </a:r>
            <a:endParaRPr b="0" i="0" sz="18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Dasturli boshqarish tizimlari sanoat robotlarini boshqarish tizimlari iyerarxiyasida past o‘rinda turadi. Bunday boshqarish tizimlari robotning va tashqi muhitning to‘la aniq bo‘lishini va ishlash sharoitining o‘zgarmasligini talab qiladi. 5.2.-chizmada sanoat roboti boshqarish tizimining funksional chizmasi keltirilgan. Bu tizimning ishlashi quyidagi parametrlar bilan xarakterlanadi:</a:t>
            </a:r>
            <a:endParaRPr b="0" i="0" sz="24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8"/>
          <p:cNvSpPr/>
          <p:nvPr/>
        </p:nvSpPr>
        <p:spPr>
          <a:xfrm>
            <a:off x="251520" y="188640"/>
            <a:ext cx="8640960" cy="662995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1" lang="en-US" sz="2600" u="none" cap="none" strike="noStrike">
                <a:solidFill>
                  <a:schemeClr val="dk1"/>
                </a:solidFill>
                <a:latin typeface="Times New Roman"/>
                <a:ea typeface="Times New Roman"/>
                <a:cs typeface="Times New Roman"/>
                <a:sym typeface="Times New Roman"/>
              </a:rPr>
              <a:t>Y– </a:t>
            </a:r>
            <a:r>
              <a:rPr b="0" i="0" lang="en-US" sz="2600" u="none" cap="none" strike="noStrike">
                <a:solidFill>
                  <a:schemeClr val="dk1"/>
                </a:solidFill>
                <a:latin typeface="Times New Roman"/>
                <a:ea typeface="Times New Roman"/>
                <a:cs typeface="Times New Roman"/>
                <a:sym typeface="Times New Roman"/>
              </a:rPr>
              <a:t>boshqarish obyektining holatini xarakterlovchi vector (ishchi qurilmalar harakat darajalarining koordinatalaralari); G berilgan ta’sir, boshqarish dasturi shaklida bo‘lib, boshqariladigan kattalik </a:t>
            </a:r>
            <a:r>
              <a:rPr b="0" i="1" lang="en-US" sz="2600" u="none" cap="none" strike="noStrike">
                <a:solidFill>
                  <a:schemeClr val="dk1"/>
                </a:solidFill>
                <a:latin typeface="Times New Roman"/>
                <a:ea typeface="Times New Roman"/>
                <a:cs typeface="Times New Roman"/>
                <a:sym typeface="Times New Roman"/>
              </a:rPr>
              <a:t>Y </a:t>
            </a:r>
            <a:r>
              <a:rPr b="0" i="0" lang="en-US" sz="2600" u="none" cap="none" strike="noStrike">
                <a:solidFill>
                  <a:schemeClr val="dk1"/>
                </a:solidFill>
                <a:latin typeface="Times New Roman"/>
                <a:ea typeface="Times New Roman"/>
                <a:cs typeface="Times New Roman"/>
                <a:sym typeface="Times New Roman"/>
              </a:rPr>
              <a:t>ning berilgan o‘zgarish qonuni bo‘yicha informatsiyani o‘z ichiga oladi va dastur - vaqt qurilmasiga kiritiladi. Ushbu ^(t)=Fb(t) tenglikka rioya qilinsa, dasturning aniq bajarilishi amalga oshiriladi va shunga mos ra vishda robot ishchi qurilmalarining kerakli siljishlari amalga oshiriladi, ya’ni har bir yuritma o‘ziga taalluqli harakat darajasiga mos keluvchi G(t) dasturni bajaradi va natijada to‘liqligicha kerakli harakat amalga oshiriladi.</a:t>
            </a:r>
            <a:endParaRPr b="0" i="0" sz="26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pic>
        <p:nvPicPr>
          <p:cNvPr id="234" name="Google Shape;234;p19"/>
          <p:cNvPicPr preferRelativeResize="0"/>
          <p:nvPr/>
        </p:nvPicPr>
        <p:blipFill rotWithShape="1">
          <a:blip r:embed="rId3">
            <a:alphaModFix/>
          </a:blip>
          <a:srcRect b="0" l="0" r="0" t="0"/>
          <a:stretch/>
        </p:blipFill>
        <p:spPr>
          <a:xfrm>
            <a:off x="539552" y="980728"/>
            <a:ext cx="7992888" cy="3888431"/>
          </a:xfrm>
          <a:prstGeom prst="rect">
            <a:avLst/>
          </a:prstGeom>
          <a:noFill/>
          <a:ln>
            <a:noFill/>
          </a:ln>
        </p:spPr>
      </p:pic>
      <p:sp>
        <p:nvSpPr>
          <p:cNvPr id="235" name="Google Shape;235;p19"/>
          <p:cNvSpPr/>
          <p:nvPr/>
        </p:nvSpPr>
        <p:spPr>
          <a:xfrm>
            <a:off x="1763688" y="5085184"/>
            <a:ext cx="6048672" cy="687881"/>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5.2-chizma. Sanoat roboti boshqarish sistemasining</a:t>
            </a:r>
            <a:endParaRPr b="0" i="0" sz="14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funksional chizmasi</a:t>
            </a:r>
            <a:endParaRPr b="0" i="0" sz="1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0"/>
          <p:cNvSpPr/>
          <p:nvPr/>
        </p:nvSpPr>
        <p:spPr>
          <a:xfrm>
            <a:off x="395536" y="332656"/>
            <a:ext cx="8568952" cy="584018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BQ </a:t>
            </a:r>
            <a:r>
              <a:rPr b="0" i="0" lang="en-US" sz="2800" u="none" cap="none" strike="noStrike">
                <a:solidFill>
                  <a:schemeClr val="dk1"/>
                </a:solidFill>
                <a:latin typeface="Times New Roman"/>
                <a:ea typeface="Times New Roman"/>
                <a:cs typeface="Times New Roman"/>
                <a:sym typeface="Times New Roman"/>
              </a:rPr>
              <a:t>– boshqarish qurilmasi; PVQ – programma-vaqt qurilmasi; YBQ – yuritmalarni boshqarish bloki; BO – boshqarish obyekti (sanoat robotining ishchi qurilmalari). Programmali boshqariladigan sanoat robotlarida kerakli boshqarish sifatini ta’minlash uchun lokal teskari aloqalar bo‘lishi mumkin (ichki informatsiya datchiklari), ammo tashqi muhit bo‘yicha informatsiya bo‘lmaydi. Sezuvchi robotlarda tashqi muhit holati bo‘yicha informatsiya asosida boshqarish prinsipi amalga oshiriladi.</a:t>
            </a:r>
            <a:endParaRPr b="0" i="0" sz="2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21"/>
          <p:cNvSpPr/>
          <p:nvPr/>
        </p:nvSpPr>
        <p:spPr>
          <a:xfrm>
            <a:off x="107504" y="260648"/>
            <a:ext cx="8856984" cy="59227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3200" u="none" cap="none" strike="noStrike">
                <a:solidFill>
                  <a:schemeClr val="dk1"/>
                </a:solidFill>
                <a:latin typeface="Times New Roman"/>
                <a:ea typeface="Times New Roman"/>
                <a:cs typeface="Times New Roman"/>
                <a:sym typeface="Times New Roman"/>
              </a:rPr>
              <a:t>Sezuvchi robot boshqarish tizimi sanoat robotining ishchi qurilmalari va ishchi organi harakatini ma’lum sensor qurilmalardan olinadigan tashqi muhit holati bo‘yicha informatsiya asosida boshqarishni amalga oshiradi. Programmali boshqarish sistemalaridan farqi, bu boshqarish usulida sanoat roboti harakati jarayonida boshqarish ta’sirini doimiy ravishda oldindan aniqlash lozim bo‘ladi.</a:t>
            </a:r>
            <a:endParaRPr b="0" i="0" sz="32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2"/>
          <p:cNvSpPr/>
          <p:nvPr/>
        </p:nvSpPr>
        <p:spPr>
          <a:xfrm>
            <a:off x="251520" y="260649"/>
            <a:ext cx="8568952" cy="648651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Mukammal sanoat robotlarida ham programmali, ham tashqi muhit bo‘yicha informatsiya asosida boshqarish usullari qo‘llaniladi. Aralash boshqarish usulida robot harakatlanish jarayonida ishchi qurilmalar harakatini o‘z vaqtida korrektirovka qilish va aprior informatsiyani maksimal ishlatish hisobig boshqarish sifatini oshirish imkoniyati bo‘ladi. Bu usul sezuvchi robotlarni boshqarishning ilg‘or usulidir. Programmali robotlarga qaraganda, adaptiv va intellectual sezuvchi robotlar yanada mukammal boshqarish tuzilmasiga ega bo‘ladi.</a:t>
            </a:r>
            <a:endParaRPr b="0" i="0" sz="2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3"/>
          <p:cNvSpPr/>
          <p:nvPr/>
        </p:nvSpPr>
        <p:spPr>
          <a:xfrm>
            <a:off x="251520" y="260648"/>
            <a:ext cx="8640960" cy="655564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Adaptiv boshqarishli robotlarda, noadaptiv boshqariladigan robotlardan farqli tashqi muhit o‘zgarganda, zarur boshqarish algoritmining avtomatik o‘zgarishi amalga oshiriladi. Robotning adaptiv boshqarish sistemasining funksional chizmasi ikkita</a:t>
            </a:r>
            <a:endParaRPr b="0" i="0" sz="20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boshqarish qurilmalari BQl va BQ2 ni o‘z ichiga oladi. (5.3-chizma). BQl boshqarish qurilmasi robot ishchi qurilmalari yuritmalarini boshqarishni amalga oshiradi. Yuritmalar bu tizimning boshqariluvchi obyektlari (BO) hisoblanadi.</a:t>
            </a:r>
            <a:endParaRPr b="0" i="0" sz="2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24"/>
          <p:cNvSpPr/>
          <p:nvPr/>
        </p:nvSpPr>
        <p:spPr>
          <a:xfrm>
            <a:off x="251520" y="188640"/>
            <a:ext cx="8712968" cy="66613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3200" u="none" cap="none" strike="noStrike">
                <a:solidFill>
                  <a:schemeClr val="dk1"/>
                </a:solidFill>
                <a:latin typeface="Times New Roman"/>
                <a:ea typeface="Times New Roman"/>
                <a:cs typeface="Times New Roman"/>
                <a:sym typeface="Times New Roman"/>
              </a:rPr>
              <a:t>BQ2 – adaptiv boshqaruv qurilmasi bo‘lib boshqarish obyektining holati, tashqi muhit va berilgan ta’sir bo‘yicha informatsiyaga bog‘liq ravishda, boshqarish qurilmasi BQl ning parametrlarini o‘zgarishini amalga oshiradi. Keltirilgan ma’lumotlar asosida BQ2 boshqarish qurilmasi BQl boshqarish qurilmasining boshqarish algoritmini qayta qurib, boshqarishning sifatini tanlangan mezon bo‘yicha oldindan baholaydi.</a:t>
            </a:r>
            <a:endParaRPr b="0" i="0" sz="32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25"/>
          <p:cNvSpPr/>
          <p:nvPr/>
        </p:nvSpPr>
        <p:spPr>
          <a:xfrm>
            <a:off x="323528" y="260648"/>
            <a:ext cx="8640960" cy="582050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3600" u="none" cap="none" strike="noStrike">
                <a:solidFill>
                  <a:schemeClr val="dk1"/>
                </a:solidFill>
                <a:latin typeface="Times New Roman"/>
                <a:ea typeface="Times New Roman"/>
                <a:cs typeface="Times New Roman"/>
                <a:sym typeface="Times New Roman"/>
              </a:rPr>
              <a:t>Masalan, pozitsiyalanish aniqligi korreksiyani amalga oshirish bo‘yicha mezon bo‘lishi mumkin. Shuni ta’kidlash lozimki, robotning boshqarish tuzilmasini kengaytirish robotning programma ta’minotiga qo‘shimchalar qilish va apparaturasining murakkablashuvi hisobiga amalga oshiriladi.</a:t>
            </a:r>
            <a:endParaRPr b="0" i="0" sz="36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26"/>
          <p:cNvSpPr/>
          <p:nvPr/>
        </p:nvSpPr>
        <p:spPr>
          <a:xfrm>
            <a:off x="179512" y="0"/>
            <a:ext cx="8640960" cy="66613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3200" u="none" cap="none" strike="noStrike">
                <a:solidFill>
                  <a:schemeClr val="dk1"/>
                </a:solidFill>
                <a:latin typeface="Times New Roman"/>
                <a:ea typeface="Times New Roman"/>
                <a:cs typeface="Times New Roman"/>
                <a:sym typeface="Times New Roman"/>
              </a:rPr>
              <a:t>Robotlarni intellektual boshqarish eng mukammal dastur hisoblanadi, ular tashqi muhit bo‘yicha informatsiyani qabul qilib, uning modellashtirish masalalarini yechishga qodir hamda qaror qabul qilish va robotning harakatlanish faoliyatini rejalashtirish imkoniyatiga ega. Manipulyator mexanik zvenolari harakatlarni shakllantirish usuli bo‘yicha sanoat robotlari diskret va uzluksiz boshqariladigan guruhlarga bo‘linadi.</a:t>
            </a:r>
            <a:endParaRPr b="0" i="0" sz="32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pic>
        <p:nvPicPr>
          <p:cNvPr id="275" name="Google Shape;275;p27"/>
          <p:cNvPicPr preferRelativeResize="0"/>
          <p:nvPr/>
        </p:nvPicPr>
        <p:blipFill rotWithShape="1">
          <a:blip r:embed="rId3">
            <a:alphaModFix/>
          </a:blip>
          <a:srcRect b="0" l="0" r="0" t="0"/>
          <a:stretch/>
        </p:blipFill>
        <p:spPr>
          <a:xfrm>
            <a:off x="971600" y="620688"/>
            <a:ext cx="7488831" cy="4248472"/>
          </a:xfrm>
          <a:prstGeom prst="rect">
            <a:avLst/>
          </a:prstGeom>
          <a:noFill/>
          <a:ln>
            <a:noFill/>
          </a:ln>
        </p:spPr>
      </p:pic>
      <p:sp>
        <p:nvSpPr>
          <p:cNvPr id="276" name="Google Shape;276;p27"/>
          <p:cNvSpPr/>
          <p:nvPr/>
        </p:nvSpPr>
        <p:spPr>
          <a:xfrm>
            <a:off x="1763688" y="4875375"/>
            <a:ext cx="5616624" cy="687881"/>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5.3-chizma. Sanoat robotini adaptiv boshqarishning</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funksional chizmasi</a:t>
            </a:r>
            <a:endParaRPr b="0" i="0" sz="1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8"/>
          <p:cNvSpPr/>
          <p:nvPr/>
        </p:nvSpPr>
        <p:spPr>
          <a:xfrm>
            <a:off x="395536" y="332656"/>
            <a:ext cx="8568952" cy="6024726"/>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Tekshirish uchun savollar</a:t>
            </a:r>
            <a:endParaRPr b="0" i="0" sz="1800" u="none" cap="none" strike="noStrike">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rgbClr val="000000"/>
              </a:buClr>
              <a:buSzPts val="1350"/>
              <a:buFont typeface="Trebuchet MS"/>
              <a:buAutoNum type="arabicPeriod"/>
            </a:pPr>
            <a:r>
              <a:rPr b="0" i="0" lang="en-US" sz="2400" u="none" cap="none" strike="noStrike">
                <a:solidFill>
                  <a:schemeClr val="dk1"/>
                </a:solidFill>
                <a:latin typeface="Times New Roman"/>
                <a:ea typeface="Times New Roman"/>
                <a:cs typeface="Times New Roman"/>
                <a:sym typeface="Times New Roman"/>
              </a:rPr>
              <a:t> Ijrochi element vazifasi.</a:t>
            </a:r>
            <a:endParaRPr b="0" i="0" sz="1800" u="none" cap="none" strike="noStrike">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rgbClr val="000000"/>
              </a:buClr>
              <a:buSzPts val="1350"/>
              <a:buFont typeface="Trebuchet MS"/>
              <a:buAutoNum type="arabicPeriod"/>
            </a:pPr>
            <a:r>
              <a:rPr b="0" i="0" lang="en-US" sz="2400" u="none" cap="none" strike="noStrike">
                <a:solidFill>
                  <a:schemeClr val="dk1"/>
                </a:solidFill>
                <a:latin typeface="Times New Roman"/>
                <a:ea typeface="Times New Roman"/>
                <a:cs typeface="Times New Roman"/>
                <a:sym typeface="Times New Roman"/>
              </a:rPr>
              <a:t>Ijrochi element turlari.</a:t>
            </a:r>
            <a:endParaRPr b="0" i="0" sz="1800" u="none" cap="none" strike="noStrike">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rgbClr val="000000"/>
              </a:buClr>
              <a:buSzPts val="1350"/>
              <a:buFont typeface="Trebuchet MS"/>
              <a:buAutoNum type="arabicPeriod"/>
            </a:pPr>
            <a:r>
              <a:rPr b="0" i="0" lang="en-US" sz="2400" u="none" cap="none" strike="noStrike">
                <a:solidFill>
                  <a:schemeClr val="dk1"/>
                </a:solidFill>
                <a:latin typeface="Times New Roman"/>
                <a:ea typeface="Times New Roman"/>
                <a:cs typeface="Times New Roman"/>
                <a:sym typeface="Times New Roman"/>
              </a:rPr>
              <a:t>Gidravlik ijrochi elementni tushuntirib bering.</a:t>
            </a:r>
            <a:endParaRPr b="0" i="0" sz="1800" u="none" cap="none" strike="noStrike">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rgbClr val="000000"/>
              </a:buClr>
              <a:buSzPts val="1350"/>
              <a:buFont typeface="Trebuchet MS"/>
              <a:buAutoNum type="arabicPeriod"/>
            </a:pPr>
            <a:r>
              <a:rPr b="0" i="0" lang="en-US" sz="2400" u="none" cap="none" strike="noStrike">
                <a:solidFill>
                  <a:schemeClr val="dk1"/>
                </a:solidFill>
                <a:latin typeface="Times New Roman"/>
                <a:ea typeface="Times New Roman"/>
                <a:cs typeface="Times New Roman"/>
                <a:sym typeface="Times New Roman"/>
              </a:rPr>
              <a:t>Elektromagnit muftaning ishlashini aytib bering.</a:t>
            </a:r>
            <a:endParaRPr b="0" i="0" sz="1800" u="none" cap="none" strike="noStrike">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rgbClr val="000000"/>
              </a:buClr>
              <a:buSzPts val="1350"/>
              <a:buFont typeface="Trebuchet MS"/>
              <a:buAutoNum type="arabicPeriod"/>
            </a:pPr>
            <a:r>
              <a:rPr b="0" i="0" lang="en-US" sz="2400" u="none" cap="none" strike="noStrike">
                <a:solidFill>
                  <a:schemeClr val="dk1"/>
                </a:solidFill>
                <a:latin typeface="Times New Roman"/>
                <a:ea typeface="Times New Roman"/>
                <a:cs typeface="Times New Roman"/>
                <a:sym typeface="Times New Roman"/>
              </a:rPr>
              <a:t>Tortilma elektromagnit ijrochi elementlarni ishlashini tushuntiring.</a:t>
            </a:r>
            <a:endParaRPr b="0" i="0" sz="1800" u="none" cap="none" strike="noStrike">
              <a:solidFill>
                <a:schemeClr val="dk1"/>
              </a:solidFill>
              <a:latin typeface="Times New Roman"/>
              <a:ea typeface="Times New Roman"/>
              <a:cs typeface="Times New Roman"/>
              <a:sym typeface="Times New Roman"/>
            </a:endParaRPr>
          </a:p>
          <a:p>
            <a:pPr indent="450215" lvl="0" marL="0" marR="685800" rtl="0" algn="just">
              <a:lnSpc>
                <a:spcPct val="150000"/>
              </a:lnSpc>
              <a:spcBef>
                <a:spcPts val="3000"/>
              </a:spcBef>
              <a:spcAft>
                <a:spcPts val="0"/>
              </a:spcAft>
              <a:buNone/>
            </a:pPr>
            <a:r>
              <a:rPr b="0" i="0" lang="en-US" sz="2400" u="none" cap="none" strike="noStrike">
                <a:solidFill>
                  <a:schemeClr val="dk1"/>
                </a:solidFill>
                <a:latin typeface="Times New Roman"/>
                <a:ea typeface="Times New Roman"/>
                <a:cs typeface="Times New Roman"/>
                <a:sym typeface="Times New Roman"/>
              </a:rPr>
              <a:t>TAYANCH IBORALAR; Pnevmatik - siqilgan xavo bosimi energiyasida ishlaydigan qurilma;</a:t>
            </a:r>
            <a:endParaRPr b="0" i="0" sz="1800" u="none" cap="none" strike="noStrike">
              <a:solidFill>
                <a:schemeClr val="dk1"/>
              </a:solidFill>
              <a:latin typeface="Calibri"/>
              <a:ea typeface="Calibri"/>
              <a:cs typeface="Calibri"/>
              <a:sym typeface="Calibri"/>
            </a:endParaRPr>
          </a:p>
          <a:p>
            <a:pPr indent="0" lvl="0" marL="0" marR="0" rtl="0" algn="l">
              <a:spcBef>
                <a:spcPts val="1500"/>
              </a:spcBef>
              <a:spcAft>
                <a:spcPts val="0"/>
              </a:spcAft>
              <a:buNone/>
            </a:pPr>
            <a:r>
              <a:rPr b="0" i="0" lang="en-US" sz="2400" u="none" cap="none" strike="noStrike">
                <a:solidFill>
                  <a:schemeClr val="dk1"/>
                </a:solidFill>
                <a:latin typeface="Times New Roman"/>
                <a:ea typeface="Times New Roman"/>
                <a:cs typeface="Times New Roman"/>
                <a:sym typeface="Times New Roman"/>
              </a:rPr>
              <a:t>Gidrvlik - suyuqlik bosimi energiyasida ishlaydigan qurilma</a:t>
            </a:r>
            <a:endParaRPr sz="3200">
              <a:solidFill>
                <a:schemeClr val="dk1"/>
              </a:solidFill>
              <a:latin typeface="Trebuchet MS"/>
              <a:ea typeface="Trebuchet MS"/>
              <a:cs typeface="Trebuchet MS"/>
              <a:sym typeface="Trebuchet MS"/>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9"/>
          <p:cNvSpPr/>
          <p:nvPr/>
        </p:nvSpPr>
        <p:spPr>
          <a:xfrm>
            <a:off x="323528" y="1124744"/>
            <a:ext cx="8424935" cy="3939540"/>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800">
                <a:solidFill>
                  <a:schemeClr val="dk1"/>
                </a:solidFill>
                <a:latin typeface="Times New Roman"/>
                <a:ea typeface="Times New Roman"/>
                <a:cs typeface="Times New Roman"/>
                <a:sym typeface="Times New Roman"/>
              </a:rPr>
              <a:t>Uyga vazifa:</a:t>
            </a:r>
            <a:endParaRPr/>
          </a:p>
          <a:p>
            <a:pPr indent="-514350" lvl="0" marL="514350" marR="0" rtl="0" algn="just">
              <a:lnSpc>
                <a:spcPct val="150000"/>
              </a:lnSpc>
              <a:spcBef>
                <a:spcPts val="1200"/>
              </a:spcBef>
              <a:spcAft>
                <a:spcPts val="0"/>
              </a:spcAft>
              <a:buClr>
                <a:schemeClr val="dk1"/>
              </a:buClr>
              <a:buSzPts val="2800"/>
              <a:buFont typeface="Times New Roman"/>
              <a:buAutoNum type="arabicPeriod"/>
            </a:pPr>
            <a:r>
              <a:rPr b="1" lang="en-US" sz="2800">
                <a:solidFill>
                  <a:schemeClr val="dk1"/>
                </a:solidFill>
                <a:latin typeface="Times New Roman"/>
                <a:ea typeface="Times New Roman"/>
                <a:cs typeface="Times New Roman"/>
                <a:sym typeface="Times New Roman"/>
              </a:rPr>
              <a:t>Robotlarning uzellari haqida kengroq o`rganish.</a:t>
            </a:r>
            <a:endParaRPr/>
          </a:p>
          <a:p>
            <a:pPr indent="-457200" lvl="0" marL="457200" marR="0" rtl="0" algn="just">
              <a:lnSpc>
                <a:spcPct val="150000"/>
              </a:lnSpc>
              <a:spcBef>
                <a:spcPts val="1200"/>
              </a:spcBef>
              <a:spcAft>
                <a:spcPts val="0"/>
              </a:spcAft>
              <a:buClr>
                <a:schemeClr val="dk1"/>
              </a:buClr>
              <a:buSzPts val="2800"/>
              <a:buFont typeface="Times New Roman"/>
              <a:buAutoNum type="arabicPeriod"/>
            </a:pPr>
            <a:r>
              <a:rPr b="1" lang="en-US" sz="2800">
                <a:solidFill>
                  <a:schemeClr val="dk1"/>
                </a:solidFill>
                <a:latin typeface="Times New Roman"/>
                <a:ea typeface="Times New Roman"/>
                <a:cs typeface="Times New Roman"/>
                <a:sym typeface="Times New Roman"/>
              </a:rPr>
              <a:t>Robotlar tarkibida qanday elementlar mavjud.</a:t>
            </a:r>
            <a:endParaRPr/>
          </a:p>
          <a:p>
            <a:pPr indent="-457200" lvl="0" marL="457200" marR="0" rtl="0" algn="just">
              <a:lnSpc>
                <a:spcPct val="150000"/>
              </a:lnSpc>
              <a:spcBef>
                <a:spcPts val="1200"/>
              </a:spcBef>
              <a:spcAft>
                <a:spcPts val="0"/>
              </a:spcAft>
              <a:buClr>
                <a:schemeClr val="dk1"/>
              </a:buClr>
              <a:buSzPts val="2800"/>
              <a:buFont typeface="Times New Roman"/>
              <a:buAutoNum type="arabicPeriod"/>
            </a:pPr>
            <a:r>
              <a:rPr b="1" lang="en-US" sz="2800">
                <a:solidFill>
                  <a:schemeClr val="dk1"/>
                </a:solidFill>
                <a:latin typeface="Times New Roman"/>
                <a:ea typeface="Times New Roman"/>
                <a:cs typeface="Times New Roman"/>
                <a:sym typeface="Times New Roman"/>
              </a:rPr>
              <a:t>Avtomatik tizimning tushunchakarini o`rganish.</a:t>
            </a:r>
            <a:endParaRPr/>
          </a:p>
          <a:p>
            <a:pPr indent="-457200" lvl="0" marL="457200" marR="0" rtl="0" algn="just">
              <a:lnSpc>
                <a:spcPct val="150000"/>
              </a:lnSpc>
              <a:spcBef>
                <a:spcPts val="1200"/>
              </a:spcBef>
              <a:spcAft>
                <a:spcPts val="0"/>
              </a:spcAft>
              <a:buClr>
                <a:schemeClr val="dk1"/>
              </a:buClr>
              <a:buSzPts val="2800"/>
              <a:buFont typeface="Times New Roman"/>
              <a:buAutoNum type="arabicPeriod"/>
            </a:pPr>
            <a:r>
              <a:rPr b="1" lang="en-US" sz="2800">
                <a:solidFill>
                  <a:schemeClr val="dk1"/>
                </a:solidFill>
                <a:latin typeface="Times New Roman"/>
                <a:ea typeface="Times New Roman"/>
                <a:cs typeface="Times New Roman"/>
                <a:sym typeface="Times New Roman"/>
              </a:rPr>
              <a:t>Robotlarni boshqarish qanday amalga oshiriladi.</a:t>
            </a:r>
            <a:endParaRPr sz="20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0"/>
          <p:cNvSpPr/>
          <p:nvPr/>
        </p:nvSpPr>
        <p:spPr>
          <a:xfrm>
            <a:off x="251520" y="260648"/>
            <a:ext cx="8712968" cy="63401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Foydalanilgan adabiyotlar ro`yxati.</a:t>
            </a:r>
            <a:endParaRPr sz="1200">
              <a:solidFill>
                <a:schemeClr val="dk1"/>
              </a:solidFill>
              <a:latin typeface="Calibri"/>
              <a:ea typeface="Calibri"/>
              <a:cs typeface="Calibri"/>
              <a:sym typeface="Calibri"/>
            </a:endParaRPr>
          </a:p>
          <a:p>
            <a:pPr indent="0" lvl="0" marL="45720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Asosiy adabiyotlar</a:t>
            </a:r>
            <a:endParaRPr sz="2000">
              <a:solidFill>
                <a:schemeClr val="dk1"/>
              </a:solidFill>
              <a:latin typeface="Trebuchet MS"/>
              <a:ea typeface="Trebuchet MS"/>
              <a:cs typeface="Trebuchet MS"/>
              <a:sym typeface="Trebuchet MS"/>
            </a:endParaRPr>
          </a:p>
          <a:p>
            <a:pPr indent="0"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       1. Sindo Kou. Welding Metallurgy-N.Y.: John Wiley and Sons Ltd, 2002-480p.</a:t>
            </a:r>
            <a:endParaRPr sz="12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       2. Sh.Yuldashev. Payvandlash robotlari. O`quv uslubiy majmua. Andijon - 2020 yil.</a:t>
            </a:r>
            <a:endParaRPr sz="12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    3. Abralov M.A., Abralov M.M. Payvandlash jarayonlarning nazariyasi. Darslik – T.: Noshirlik yog’dusi, 2015 – 280 b.</a:t>
            </a:r>
            <a:endParaRPr sz="12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    4. Абралов М.А, Дуняшин Н.С., Эрматов З.Д., Абралов М.М. Технология и оборудование сварки плавлением. Учебник – Т.: Komron press, 2014 – 460с</a:t>
            </a:r>
            <a:endParaRPr sz="12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       5. Дуняшин Н.С. Автоматизация сварочный процессов. УМК Ташкент – 2016 год.</a:t>
            </a:r>
            <a:endParaRPr sz="1200">
              <a:solidFill>
                <a:schemeClr val="dk1"/>
              </a:solidFill>
              <a:latin typeface="Calibri"/>
              <a:ea typeface="Calibri"/>
              <a:cs typeface="Calibri"/>
              <a:sym typeface="Calibri"/>
            </a:endParaRPr>
          </a:p>
          <a:p>
            <a:pPr indent="342265" lvl="0" marL="0" marR="0" rtl="0" algn="just">
              <a:spcBef>
                <a:spcPts val="1200"/>
              </a:spcBef>
              <a:spcAft>
                <a:spcPts val="0"/>
              </a:spcAft>
              <a:buNone/>
            </a:pPr>
            <a:r>
              <a:rPr lang="en-US" sz="1600">
                <a:solidFill>
                  <a:schemeClr val="dk1"/>
                </a:solidFill>
                <a:latin typeface="Times New Roman"/>
                <a:ea typeface="Times New Roman"/>
                <a:cs typeface="Times New Roman"/>
                <a:sym typeface="Times New Roman"/>
              </a:rPr>
              <a:t> </a:t>
            </a:r>
            <a:endParaRPr sz="12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600" cap="none">
                <a:solidFill>
                  <a:schemeClr val="dk1"/>
                </a:solidFill>
                <a:latin typeface="Times New Roman"/>
                <a:ea typeface="Times New Roman"/>
                <a:cs typeface="Times New Roman"/>
                <a:sym typeface="Times New Roman"/>
              </a:rPr>
              <a:t>Q</a:t>
            </a:r>
            <a:r>
              <a:rPr b="1" lang="en-US" sz="1600">
                <a:solidFill>
                  <a:schemeClr val="dk1"/>
                </a:solidFill>
                <a:latin typeface="Times New Roman"/>
                <a:ea typeface="Times New Roman"/>
                <a:cs typeface="Times New Roman"/>
                <a:sym typeface="Times New Roman"/>
              </a:rPr>
              <a:t>o`shimcha adabiyotlar</a:t>
            </a:r>
            <a:endParaRPr sz="1200">
              <a:solidFill>
                <a:schemeClr val="dk1"/>
              </a:solidFill>
              <a:latin typeface="Calibri"/>
              <a:ea typeface="Calibri"/>
              <a:cs typeface="Calibri"/>
              <a:sym typeface="Calibri"/>
            </a:endParaRPr>
          </a:p>
          <a:p>
            <a:pPr indent="0" lvl="0" marL="0" marR="0" rtl="0" algn="ctr">
              <a:spcBef>
                <a:spcPts val="0"/>
              </a:spcBef>
              <a:spcAft>
                <a:spcPts val="0"/>
              </a:spcAft>
              <a:buNone/>
            </a:pPr>
            <a:r>
              <a:rPr lang="en-US" sz="1600">
                <a:solidFill>
                  <a:schemeClr val="dk1"/>
                </a:solidFill>
                <a:latin typeface="Times New Roman"/>
                <a:ea typeface="Times New Roman"/>
                <a:cs typeface="Times New Roman"/>
                <a:sym typeface="Times New Roman"/>
              </a:rPr>
              <a:t>   6. Мирзиёев Ш.М. Танқидий таҳлил, қатъий тартиб-интизом ва шахсий жавобгарлик – ҳар бир раҳбар фаолиятининг кундалик қоидаси бўлиши керак. Ўзбекистон Республикаси Вазирлар Маҳкамасининг 2016 йил якунлари ва 2017 йил истиқболларига бағишланган мажлисидаги Ўзбекистон Республикаси Президентининг нутқи. // “Халқ сўзи” газетаси. 2017 й., 16 январь, №11.</a:t>
            </a:r>
            <a:endParaRPr sz="1200">
              <a:solidFill>
                <a:schemeClr val="dk1"/>
              </a:solidFill>
              <a:latin typeface="Calibri"/>
              <a:ea typeface="Calibri"/>
              <a:cs typeface="Calibri"/>
              <a:sym typeface="Calibri"/>
            </a:endParaRPr>
          </a:p>
          <a:p>
            <a:pPr indent="342265"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7. Ўзбекистон Республикаси Конституцияси.-Т.:Ўзбекистон, 2017. - 46 б. </a:t>
            </a:r>
            <a:endParaRPr sz="1200">
              <a:solidFill>
                <a:schemeClr val="dk1"/>
              </a:solidFill>
              <a:latin typeface="Calibri"/>
              <a:ea typeface="Calibri"/>
              <a:cs typeface="Calibri"/>
              <a:sym typeface="Calibri"/>
            </a:endParaRPr>
          </a:p>
          <a:p>
            <a:pPr indent="342265"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8. Теория сварочных процессов/В.Н. Волченко, В.Н. Ямпольский, В.А. Винокуров. Под ред. Фролова В.В. Учебник – М.: Высш. шк., 2008 – 569с.</a:t>
            </a:r>
            <a:endParaRPr sz="1200">
              <a:solidFill>
                <a:schemeClr val="dk1"/>
              </a:solidFill>
              <a:latin typeface="Calibri"/>
              <a:ea typeface="Calibri"/>
              <a:cs typeface="Calibri"/>
              <a:sym typeface="Calibri"/>
            </a:endParaRPr>
          </a:p>
          <a:p>
            <a:pPr indent="342265"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9. Петров Г.Л., Тумарев А.С. Теория сварочных процессов. Учебник  – М.: Высшая школа, 2007 – 392с.</a:t>
            </a:r>
            <a:endParaRPr sz="1200">
              <a:solidFill>
                <a:schemeClr val="dk1"/>
              </a:solidFill>
              <a:latin typeface="Calibri"/>
              <a:ea typeface="Calibri"/>
              <a:cs typeface="Calibri"/>
              <a:sym typeface="Calibri"/>
            </a:endParaRPr>
          </a:p>
          <a:p>
            <a:pPr indent="-180339" lvl="0" marL="27051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Internet saytlar </a:t>
            </a:r>
            <a:endParaRPr sz="2000">
              <a:solidFill>
                <a:schemeClr val="dk1"/>
              </a:solidFill>
              <a:latin typeface="Trebuchet MS"/>
              <a:ea typeface="Trebuchet MS"/>
              <a:cs typeface="Trebuchet MS"/>
              <a:sym typeface="Trebuchet MS"/>
            </a:endParaRPr>
          </a:p>
          <a:p>
            <a:pPr indent="342265"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10. www.gov.uz – Ўзбекистон Республикаси ҳукумат портали.</a:t>
            </a:r>
            <a:endParaRPr sz="1200">
              <a:solidFill>
                <a:schemeClr val="dk1"/>
              </a:solidFill>
              <a:latin typeface="Calibri"/>
              <a:ea typeface="Calibri"/>
              <a:cs typeface="Calibri"/>
              <a:sym typeface="Calibri"/>
            </a:endParaRPr>
          </a:p>
          <a:p>
            <a:pPr indent="342265"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11. </a:t>
            </a:r>
            <a:r>
              <a:rPr lang="en-US" sz="1600" u="sng">
                <a:solidFill>
                  <a:srgbClr val="0000FF"/>
                </a:solidFill>
                <a:latin typeface="Times New Roman"/>
                <a:ea typeface="Times New Roman"/>
                <a:cs typeface="Times New Roman"/>
                <a:sym typeface="Times New Roman"/>
                <a:hlinkClick r:id="rId3">
                  <a:extLst>
                    <a:ext uri="{A12FA001-AC4F-418D-AE19-62706E023703}">
                      <ahyp:hlinkClr val="tx"/>
                    </a:ext>
                  </a:extLst>
                </a:hlinkClick>
              </a:rPr>
              <a:t>www.lex.uz</a:t>
            </a:r>
            <a:r>
              <a:rPr lang="en-US" sz="1600">
                <a:solidFill>
                  <a:schemeClr val="dk1"/>
                </a:solidFill>
                <a:latin typeface="Times New Roman"/>
                <a:ea typeface="Times New Roman"/>
                <a:cs typeface="Times New Roman"/>
                <a:sym typeface="Times New Roman"/>
              </a:rPr>
              <a:t> – Ўзбекистон Республикаси Қонун ҳужжатлари маълумотлари миллий базаси.</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       12. </a:t>
            </a:r>
            <a:r>
              <a:rPr lang="en-US" sz="1600" u="sng">
                <a:solidFill>
                  <a:srgbClr val="0000FF"/>
                </a:solidFill>
                <a:latin typeface="Times New Roman"/>
                <a:ea typeface="Times New Roman"/>
                <a:cs typeface="Times New Roman"/>
                <a:sym typeface="Times New Roman"/>
                <a:hlinkClick r:id="rId4">
                  <a:extLst>
                    <a:ext uri="{A12FA001-AC4F-418D-AE19-62706E023703}">
                      <ahyp:hlinkClr val="tx"/>
                    </a:ext>
                  </a:extLst>
                </a:hlinkClick>
              </a:rPr>
              <a:t>www.svarka.ru</a:t>
            </a:r>
            <a:r>
              <a:rPr lang="en-US" sz="1600">
                <a:solidFill>
                  <a:schemeClr val="dk1"/>
                </a:solidFill>
                <a:latin typeface="Times New Roman"/>
                <a:ea typeface="Times New Roman"/>
                <a:cs typeface="Times New Roman"/>
                <a:sym typeface="Times New Roman"/>
              </a:rPr>
              <a:t> – Россия федерацияси пайвандлаш жамияти сайти</a:t>
            </a:r>
            <a:endParaRPr sz="2000">
              <a:solidFill>
                <a:schemeClr val="dk1"/>
              </a:solidFill>
              <a:latin typeface="Trebuchet MS"/>
              <a:ea typeface="Trebuchet MS"/>
              <a:cs typeface="Trebuchet MS"/>
              <a:sym typeface="Trebuchet MS"/>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31"/>
          <p:cNvSpPr txBox="1"/>
          <p:nvPr>
            <p:ph idx="1" type="body"/>
          </p:nvPr>
        </p:nvSpPr>
        <p:spPr>
          <a:xfrm>
            <a:off x="457200" y="500042"/>
            <a:ext cx="8229600" cy="5626121"/>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5600"/>
              <a:buNone/>
            </a:pPr>
            <a:r>
              <a:t/>
            </a:r>
            <a:endParaRPr sz="7000">
              <a:latin typeface="Times New Roman"/>
              <a:ea typeface="Times New Roman"/>
              <a:cs typeface="Times New Roman"/>
              <a:sym typeface="Times New Roman"/>
            </a:endParaRPr>
          </a:p>
          <a:p>
            <a:pPr indent="-342900" lvl="0" marL="342900" rtl="0" algn="ctr">
              <a:spcBef>
                <a:spcPts val="1000"/>
              </a:spcBef>
              <a:spcAft>
                <a:spcPts val="0"/>
              </a:spcAft>
              <a:buSzPts val="5600"/>
              <a:buNone/>
            </a:pPr>
            <a:r>
              <a:rPr lang="en-US" sz="7000">
                <a:latin typeface="Times New Roman"/>
                <a:ea typeface="Times New Roman"/>
                <a:cs typeface="Times New Roman"/>
                <a:sym typeface="Times New Roman"/>
              </a:rPr>
              <a:t>E`tiboringiz uchun rahmat </a:t>
            </a:r>
            <a:endParaRPr sz="70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Аспект">
  <a:themeElements>
    <a:clrScheme name="Аспект">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