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28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318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301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93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69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404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47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903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051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02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154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84697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3086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71824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575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44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90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307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4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0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varka.ru/" TargetMode="External"/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404664"/>
            <a:ext cx="84249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Unit 6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robotlarini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pozitsiyalash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taminlash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48310" algn="l"/>
              </a:tabLs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66725" algn="l"/>
              </a:tabLs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 algn="just">
              <a:lnSpc>
                <a:spcPct val="150000"/>
              </a:lnSpc>
              <a:buFont typeface="+mj-lt"/>
              <a:buAutoNum type="arabicPeriod"/>
              <a:tabLst>
                <a:tab pos="463550" algn="l"/>
              </a:tabLs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Avtomatik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rostlash tizimi va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zveno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tenglamasi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nazorat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qilish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tushunchasi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.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marL="12700" marR="12700" indent="457200" algn="just">
              <a:lnSpc>
                <a:spcPct val="20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fakat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jarayonnigina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cheklanmay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muxim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axamiyatga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chambarchas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boglikdirlar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fizik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kattalikni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ulchamning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son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kiymati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90293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5689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ulchamiga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karab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yarokliligini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buyumga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baxo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yarokli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yaroksiz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tuzatsa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yaroksiz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kabul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kiluvchi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tuzatuvchi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xisoblovchi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15356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7"/>
            <a:ext cx="85689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457200"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passiv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Passiv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yarokli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yaroksiz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maxsulotga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sung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ulchamlarini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berishiga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tuzatishlar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davom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etishida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kushimcha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sozlanadi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80266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35292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ulchamlarini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chekli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ulchamlarga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solishtirish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odam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ishtirokisiz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bajaruvchi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guruxlarga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saralovchi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asoslanib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kluvchi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kiluvchi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1873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712968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avtomatlarning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sxemalari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ulchash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uchligi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o’zgartirgich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schyotchik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4, signal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ijrachi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usulida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stanok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tizimiga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aylanib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odamni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ishlaridan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ozad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ulchamlarini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aniqligini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3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927652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3"/>
            <a:ext cx="878497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Agarda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asbobning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vaziyatini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o’zgartirsa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berilayotgan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detalning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ulchamlariga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kushimcha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sozlovchi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xisoblanadi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ximoya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blokirovkalash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qurilmalaridek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kesish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asbobi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xollarda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tuxtatib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kuyishi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xsusl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rishg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mo`lj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n.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yig’ish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bo`yash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24425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129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xsus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 f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nkr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tsiyani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n,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nkr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xizm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 (m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ndl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bo`yash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yig’uv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v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n,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lib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qo`yish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tsiyasi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 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shir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r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tl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rg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bo`lin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630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Boshqaruv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tizimining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Courier New" panose="02070309020205020404" pitchFamily="49" charset="0"/>
              </a:rPr>
              <a:t>turlari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qarish ta’sirini qo`yilish joyiga qarab barcha boshqaruv tizimlarini ikki guruhga ajratish mumkin.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Funksional sxema bosh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qariluvchi kattaliklarni xatolarini kompensatsiya qilish yoki uni keltirib chiqaruchi g`alayonlarni yo`qotishga qaratilgan bo`lishi mumkin.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Ko`p avtomatik rostlash 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qurilmalari berilgan topshiriq kattaliklariga nisbatan xatoliklarni nazorat qilishga asoslangan(Polzunov va Uat prinsipi).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Bunday tizimlarda x(t); rostlash kattaligi nazorat 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qilinadi, u ayni vaqtdagi boshqaruv topshiriqlari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g(t), bilan solishtiriladi va natijada xatoliklar ani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qlanadi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ε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(t)=x(t)-g(t).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41500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03647" y="332655"/>
            <a:ext cx="1246865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7214660"/>
              </p:ext>
            </p:extLst>
          </p:nvPr>
        </p:nvGraphicFramePr>
        <p:xfrm>
          <a:off x="1403647" y="298553"/>
          <a:ext cx="6408713" cy="51173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r:id="rId3" imgW="2520000" imgH="2576520" progId="CorelDRAW.Graphic.13">
                  <p:embed/>
                </p:oleObj>
              </mc:Choice>
              <mc:Fallback>
                <p:oleObj r:id="rId3" imgW="2520000" imgH="257652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7" y="298553"/>
                        <a:ext cx="6408713" cy="51173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59631" y="5733256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6.1. r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asm. Xatoliklar(a) </a:t>
            </a:r>
            <a:r>
              <a:rPr lang="uz-Cyrl-UZ" sz="2000" dirty="0">
                <a:latin typeface="Times New Roman" panose="02020603050405020304" pitchFamily="18" charset="0"/>
                <a:ea typeface="MS Gothic" panose="020B0609070205080204" pitchFamily="49" charset="-128"/>
              </a:rPr>
              <a:t>g`alayonlar(b) aralash(v) avtomatik rostlash tizimlarini funksional sxemasi.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31570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5"/>
            <a:ext cx="842493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P- sozlagich; O-Oobyekt; g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(t)-boshqaruv topshiriqlari; 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(t).-tashqi  ta’sirlar (g`alayonlar); y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(t).-rostlash kattaliklari; х(t)-nazorat qilinuvchi haqiqiy kattalik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Ob’ektlarni rostlashda xal 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qiluvchi rol o`ynaydigan g`alayon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(t),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tizimga ta’sir etuvchi va rostlash kattaliklarida xatoliklar keltirib chiqaruvchi g`alayonlar ichidan tanlab olinadi.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Aralash rostlash tizimlarida  bir va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</a:rPr>
              <a:t>qtni o`zida rostlash kattaligi va asosiy g`alayonlar nazorat qilinadi.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84969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07795">
              <a:lnSpc>
                <a:spcPct val="150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</a:t>
            </a:r>
            <a:r>
              <a:rPr lang="uz-Cyrl-UZ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Statik </a:t>
            </a: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astatik rostlash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avtomatik rostlash tizimini turkumlashga asos 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qilib rostlash harakterini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x(f</a:t>
            </a:r>
            <a:r>
              <a:rPr lang="uz-Cyrl-UZ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– tashqi g`alayonlar ta’siri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uz-Cyrl-UZ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va o`rnatilgan rostlash kattaliklari orasidagi bog`liqlikni olsak uni statik va astatik turlarga ajratish mumkin.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 ta’sirlari o`zgarmas bo`lgan statik tizim chi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qishida o`tish jarayoni oxirida tizim kattaliklari va ta’sirlariga bog`liq bo`lgan kattalik o`rnatiladi.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Kirish ta’sirlari o`zgarmas bo`lgan asstatik tizim chi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qishida o`rnatilgan rejim xatoliklari tashqi ta’sirlardan qatiy nazar nolga intiladi.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Ta’sirlarni 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qo`yilish nuqtasiga qarab bitta tizim, ham statik, ham  asstatik bo`lishi mumkin.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80250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To`</a:t>
            </a:r>
            <a:r>
              <a:rPr lang="uz-Cyrl-UZ" sz="2400" b="1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g`ridan to`g`ri va to`g`ridan to`g`ri bo`lmagan rostlashlar.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 rostlash tizimini sozlanish organlariga ta’sir etuvchi sezgirlik elementlari ta’siriga 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qarab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turkumlash mumkin.   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To`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g`ridan to`g`ri rostlashda sezgirlik elementi (datchik)boshqaruv organiga to`g`ridan to`g`ri ta’sir qiladi va kerakli quvvatni o`zi yetkazib beradi.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To`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g`ridan to`g`ri bo`lmagan rostlashda boshqaruv organiga quvvatni yordamchi ta’minlash manbyidan keladi.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Sezuvchi element fa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qat xatolikni aniqlab beradi.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Datchik bosh</a:t>
            </a:r>
            <a:r>
              <a:rPr lang="uz-Cyrl-UZ" sz="2400" dirty="0">
                <a:latin typeface="Times New Roman" panose="02020603050405020304" pitchFamily="18" charset="0"/>
                <a:ea typeface="MS Gothic" panose="020B0609070205080204" pitchFamily="49" charset="-128"/>
              </a:rPr>
              <a:t>qaruv organiga emas balki uni kattaliklarini o`zgartirishga yetarli quvvat bera oluvchi kuchaytirgichga yoki o`zgartgichga ta’sir o`tkazadi.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6466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3528" y="105273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1771084"/>
              </p:ext>
            </p:extLst>
          </p:nvPr>
        </p:nvGraphicFramePr>
        <p:xfrm>
          <a:off x="323528" y="908720"/>
          <a:ext cx="8572808" cy="3744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r:id="rId3" imgW="6310080" imgH="1199880" progId="CorelDRAW.Graphic.13">
                  <p:embed/>
                </p:oleObj>
              </mc:Choice>
              <mc:Fallback>
                <p:oleObj r:id="rId3" imgW="6310080" imgH="119988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908720"/>
                        <a:ext cx="8572808" cy="374441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4437112"/>
            <a:ext cx="85728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6.2. </a:t>
            </a: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Rasm. To`</a:t>
            </a:r>
            <a:r>
              <a:rPr lang="uz-Cyrl-UZ" sz="2000" b="1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g`ridan to`g`ri(a) va to`g`ridan to`g`ri bo`lmagan(b) funksional rostlash tizimlari sxemasi</a:t>
            </a:r>
            <a:r>
              <a:rPr lang="uz-Cyrl-UZ" sz="20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TE –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taqqoslash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BO-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organ;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obyekt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O`K-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o`zgartgich-kuchaytirgich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78128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04664"/>
            <a:ext cx="8784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 rostlash tizimi va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tenglamasi.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Tizimning tur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holati yoki bar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qarorlashuvi barcha ta’sirlar inobatga olinib o`rnatilganligini ko`rsatadi.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 holat statika tenglamalari bilan ifoda etiladi.Sistemada bir necha 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ta’sirlar mavjud bo`lganda statik tenglamalar oyilasi bilan tavsiflanadi.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Bo`limlarni ketma-ket ulashda tenglamalar  y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(x); y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(x); y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(x),ning ko`rinishi umumiy holatda statik tenglama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quyidagicha yoziladi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(F</a:t>
            </a:r>
            <a:r>
              <a:rPr lang="uz-Cyrl-UZ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(x))).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95580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0"/>
            <a:ext cx="885698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Bo`limlar paralel ulanganda statik tenglamaning umumiy holati 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</a:rPr>
              <a:t>quyidagicha bo`ladi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</a:rPr>
              <a:t>.</a:t>
            </a:r>
            <a:endParaRPr lang="en-US" sz="2800" dirty="0" smtClean="0">
              <a:latin typeface="Times New Roman" panose="02020603050405020304" pitchFamily="18" charset="0"/>
              <a:ea typeface="MS Gothic" panose="020B0609070205080204" pitchFamily="49" charset="-128"/>
            </a:endParaRPr>
          </a:p>
          <a:p>
            <a:endParaRPr lang="en-US" dirty="0">
              <a:latin typeface="Times New Roman" panose="02020603050405020304" pitchFamily="18" charset="0"/>
              <a:ea typeface="MS Gothic" panose="020B0609070205080204" pitchFamily="49" charset="-128"/>
            </a:endParaRPr>
          </a:p>
          <a:p>
            <a:endParaRPr lang="en-US" dirty="0" smtClean="0">
              <a:latin typeface="Times New Roman" panose="02020603050405020304" pitchFamily="18" charset="0"/>
              <a:ea typeface="MS Gothic" panose="020B0609070205080204" pitchFamily="49" charset="-128"/>
            </a:endParaRPr>
          </a:p>
          <a:p>
            <a:endParaRPr lang="en-US" dirty="0">
              <a:latin typeface="Times New Roman" panose="02020603050405020304" pitchFamily="18" charset="0"/>
              <a:ea typeface="MS Gothic" panose="020B0609070205080204" pitchFamily="49" charset="-128"/>
            </a:endParaRPr>
          </a:p>
          <a:p>
            <a:pPr algn="just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Tizimlarning barqarorlashmagan holatida, qachonki ayrim yoki barcha ta’sirlar vaqt davomida o`zgarib turganda o`tish jarayoni tenglamalari  yoki dinamik tenglamalar tuziladi. Tizimning dinamik holatini bo`limlardagi o`zgarishlarni, fizik (mexanik, elektrik va elektromexanik va boshqa) jarayonlarni  ifodalovchi diferensial tenglamalar jamlamasi orqali ko`zoldimizga keltirishimiz mumkin.</a:t>
            </a:r>
            <a:endParaRPr lang="en-US" sz="2800" dirty="0" smtClean="0">
              <a:latin typeface="Times New Roman" panose="02020603050405020304" pitchFamily="18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ea typeface="MS Gothic" panose="020B0609070205080204" pitchFamily="49" charset="-128"/>
              </a:rPr>
              <a:t> </a:t>
            </a:r>
          </a:p>
          <a:p>
            <a:endParaRPr lang="ru-RU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277399"/>
              </p:ext>
            </p:extLst>
          </p:nvPr>
        </p:nvGraphicFramePr>
        <p:xfrm>
          <a:off x="3635896" y="1340768"/>
          <a:ext cx="1357641" cy="73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Уравнение" r:id="rId3" imgW="812447" imgH="431613" progId="Equation.3">
                  <p:embed/>
                </p:oleObj>
              </mc:Choice>
              <mc:Fallback>
                <p:oleObj name="Уравнение" r:id="rId3" imgW="812447" imgH="43161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1340768"/>
                        <a:ext cx="1357641" cy="7391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43881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640960" cy="5925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Tizimni analiz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qilish uchun bitta ummumiy diferensial tenglama bo`lgani maqul. Bu tenglama barcha tenglamalar asosida kirish va chiqish kattaliklarini analiz qilinayotgan  funksional sxemada ko`rsatilganlarini oraliq o`zgarishlarini hisobga olmagan holda tuzilgan bo`lishi kerak</a:t>
            </a:r>
            <a:r>
              <a:rPr lang="uz-Cyrl-UZ" sz="3200" dirty="0" smtClean="0">
                <a:latin typeface="Times New Roman" panose="02020603050405020304" pitchFamily="18" charset="0"/>
                <a:ea typeface="MS Gothic" panose="020B0609070205080204" pitchFamily="49" charset="-128"/>
              </a:rPr>
              <a:t>.</a:t>
            </a:r>
            <a:endParaRPr lang="en-US" sz="3200" dirty="0" smtClean="0">
              <a:latin typeface="Times New Roman" panose="02020603050405020304" pitchFamily="18" charset="0"/>
              <a:ea typeface="MS Gothic" panose="020B0609070205080204" pitchFamily="49" charset="-128"/>
            </a:endParaRPr>
          </a:p>
          <a:p>
            <a:pPr algn="just">
              <a:lnSpc>
                <a:spcPct val="150000"/>
              </a:lnSpc>
            </a:pPr>
            <a:endParaRPr lang="en-US" sz="3200" dirty="0">
              <a:latin typeface="Times New Roman" panose="02020603050405020304" pitchFamily="18" charset="0"/>
              <a:ea typeface="MS Gothic" panose="020B0609070205080204" pitchFamily="49" charset="-128"/>
            </a:endParaRPr>
          </a:p>
          <a:p>
            <a:pPr algn="just">
              <a:lnSpc>
                <a:spcPct val="150000"/>
              </a:lnSpc>
            </a:pPr>
            <a:endParaRPr lang="ru-RU" sz="32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3682004"/>
              </p:ext>
            </p:extLst>
          </p:nvPr>
        </p:nvGraphicFramePr>
        <p:xfrm>
          <a:off x="429977" y="5229200"/>
          <a:ext cx="8483851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Уравнение" r:id="rId3" imgW="2781300" imgH="241300" progId="Equation.3">
                  <p:embed/>
                </p:oleObj>
              </mc:Choice>
              <mc:Fallback>
                <p:oleObj name="Уравнение" r:id="rId3" imgW="2781300" imgH="2413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977" y="5229200"/>
                        <a:ext cx="8483851" cy="6480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6392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07504" y="116632"/>
            <a:ext cx="8856984" cy="6838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boshqariluvchi o`zgaruvchilar va uning hosillasi( umumlashgan chiqish kordinatalari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o`zgaruvchilari( topshiriq beruvchi yoki boshqaruvchi ta’sirlar) va va ularning hosillasi(umumlashgan kirish kordinatalari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g`alayonlan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keltirib chiqaruvchi ta’sirlar va ularning hosillasi(g`alayon keltirib chiqaruvchi ta’sirlarni umumlashgan kordinatalari).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tizim chiziqli bo`lsa supper vaziyat prinsipi maqul ya’ni chiziqli tizimga bir necha boshqaruvchi va g`alayon hosill qiluvchi ta’sirlar qo`yilgan bo`lsa, ularning  umumlashgan ta’sir effekti, har birining alohida effektlarining yig`indisiga teng bo`ladi.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1769376"/>
              </p:ext>
            </p:extLst>
          </p:nvPr>
        </p:nvGraphicFramePr>
        <p:xfrm>
          <a:off x="395536" y="692696"/>
          <a:ext cx="1008112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Уравнение" r:id="rId3" imgW="520474" imgH="203112" progId="Equation.3">
                  <p:embed/>
                </p:oleObj>
              </mc:Choice>
              <mc:Fallback>
                <p:oleObj name="Уравнение" r:id="rId3" imgW="520474" imgH="203112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692696"/>
                        <a:ext cx="1008112" cy="5040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583555"/>
              </p:ext>
            </p:extLst>
          </p:nvPr>
        </p:nvGraphicFramePr>
        <p:xfrm>
          <a:off x="107504" y="1628800"/>
          <a:ext cx="1592565" cy="488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Уравнение" r:id="rId5" imgW="863225" imgH="215806" progId="Equation.3">
                  <p:embed/>
                </p:oleObj>
              </mc:Choice>
              <mc:Fallback>
                <p:oleObj name="Уравнение" r:id="rId5" imgW="863225" imgH="215806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1628800"/>
                        <a:ext cx="1592565" cy="4886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6951418"/>
              </p:ext>
            </p:extLst>
          </p:nvPr>
        </p:nvGraphicFramePr>
        <p:xfrm>
          <a:off x="395536" y="3153461"/>
          <a:ext cx="864096" cy="476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Уравнение" r:id="rId7" imgW="444114" imgH="215713" progId="Equation.3">
                  <p:embed/>
                </p:oleObj>
              </mc:Choice>
              <mc:Fallback>
                <p:oleObj name="Уравнение" r:id="rId7" imgW="444114" imgH="215713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3153461"/>
                        <a:ext cx="864096" cy="4761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75529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7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tekshirishda ko`pincha doimiy koeffitsientli chizi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qli diferensial tenglamalardan 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foyd</a:t>
            </a:r>
            <a:r>
              <a:rPr lang="en-US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a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laniladi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Bularni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yechimini topish uchun operator usulini tanlagan ma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qul, bunda vaqt funksiyalari malum qoyidalar asosida operatorlar bilan almashtiriladi va ular orqali hisob ishlari olib boriladi,  keyin esa haqliqiy kattaliklarga o`tiladi.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Ko`p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uchraydigan va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</a:rPr>
              <a:t>qt funksiyalarini  va ularga mos Laplas opperator shakllarini ko`rib chiqamiz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508798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5" y="764704"/>
            <a:ext cx="8143018" cy="216024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2202" y="3212976"/>
            <a:ext cx="8568951" cy="2968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z-Cyrl-UZ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belgisini diferensiallash operatsiyasini </a:t>
            </a:r>
            <a:r>
              <a:rPr lang="uz-Cyrl-UZ" sz="3200" dirty="0">
                <a:latin typeface="Times New Roman" panose="02020603050405020304" pitchFamily="18" charset="0"/>
                <a:ea typeface="MS Gothic" panose="020B0609070205080204" pitchFamily="49" charset="-128"/>
              </a:rPr>
              <a:t>qisqartirilgan belgisi deb qaramasdan, balki uni algebaik amallarda qo`llash mumkin bo`lgan son deb qarash mumkin.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47133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76672"/>
            <a:ext cx="8496944" cy="5831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 funksiyalari va tuzilish sxemalari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Tizimning uzatish funksiyasi yoki bo`limlarini chi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qish va kirish kattaliklar uchun boshlang`ich sharoitda va boshqa ta’sirlar yo`q holat uchun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Laplasning tasvirlash munosabatlari deb ataladi.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W(p) = Y(p) / X (p).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 funksiyalarini tuzishda, tizimga kiruvchi bo`limlarning bo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g`lanish usullariga bog`liq ravishda alohida qoidalar qo`llaniladi.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974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88640"/>
            <a:ext cx="6552728" cy="57076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59169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6.3.</a:t>
            </a:r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rasm.  ART struktura sxemalaridagi asosiy ekvivalent o`zgrtirishlar.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1620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2493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uz-Cyrl-UZ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 sxemalarini ekvivalent o`zgarishlari.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struktura sxemasi grafik shaklida va matematik ko`rinishida, u haql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da tasurotlar beradi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ARTda 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doimiy bir nechta bo`limlar bo`ladi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.</a:t>
            </a:r>
            <a:r>
              <a:rPr lang="en-US" sz="2800" dirty="0" smtClean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 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Bo`limlar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 biri bilan ketma-ket, paralel, aralash va kesishgan holatlarda ulanishi 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mumkin,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natijada 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 struktura sxemasini tekshirish no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  <a:cs typeface="Times New Roman" panose="02020603050405020304" pitchFamily="18" charset="0"/>
              </a:rPr>
              <a:t>qulay bo`lib qoladi.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Yi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</a:rPr>
              <a:t>g`ilish 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</a:rPr>
              <a:t>nuqtalarini</a:t>
            </a:r>
            <a:r>
              <a:rPr lang="en-US" sz="2800" dirty="0" smtClean="0">
                <a:latin typeface="Times New Roman" panose="02020603050405020304" pitchFamily="18" charset="0"/>
                <a:ea typeface="MS Gothic" panose="020B0609070205080204" pitchFamily="49" charset="-128"/>
              </a:rPr>
              <a:t> </a:t>
            </a:r>
            <a:r>
              <a:rPr lang="uz-Cyrl-UZ" sz="2800" dirty="0" smtClean="0">
                <a:latin typeface="Times New Roman" panose="02020603050405020304" pitchFamily="18" charset="0"/>
                <a:ea typeface="MS Gothic" panose="020B0609070205080204" pitchFamily="49" charset="-128"/>
              </a:rPr>
              <a:t>(</a:t>
            </a:r>
            <a:r>
              <a:rPr lang="uz-Cyrl-UZ" sz="2800" dirty="0">
                <a:latin typeface="Times New Roman" panose="02020603050405020304" pitchFamily="18" charset="0"/>
                <a:ea typeface="MS Gothic" panose="020B0609070205080204" pitchFamily="49" charset="-128"/>
              </a:rPr>
              <a:t>yig`uvchi), tarmoqlanish bog`lamlari (tarqatuvchi) orqali ko`chirishda, n</a:t>
            </a: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isbatan harakatlanish yo`nalishi hisobga olinadi.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33454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-1" y="0"/>
            <a:ext cx="1842633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0612338"/>
              </p:ext>
            </p:extLst>
          </p:nvPr>
        </p:nvGraphicFramePr>
        <p:xfrm>
          <a:off x="251520" y="188640"/>
          <a:ext cx="8496944" cy="61164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r:id="rId3" imgW="3259800" imgH="7028280" progId="CorelDRAW.Graphic.13">
                  <p:embed/>
                </p:oleObj>
              </mc:Choice>
              <mc:Fallback>
                <p:oleObj r:id="rId3" imgW="3259800" imgH="7028280" progId="CorelDRAW.Graphic.1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88640"/>
                        <a:ext cx="8496944" cy="611649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331640" y="6291316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>
                <a:latin typeface="Times New Roman" panose="02020603050405020304" pitchFamily="18" charset="0"/>
                <a:ea typeface="Times New Roman" panose="02020603050405020304" pitchFamily="18" charset="0"/>
              </a:rPr>
              <a:t>6.4</a:t>
            </a:r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.rasm. ART tuzilish sxemalari ekvivalent o`zgarishlari.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30643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08720"/>
            <a:ext cx="8280920" cy="43550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O`lchash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farki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nimada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Aktiv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Passiv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3000"/>
              </a:spcAft>
              <a:tabLst>
                <a:tab pos="911225" algn="l"/>
              </a:tabLs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Avtomatik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</a:p>
          <a:p>
            <a:pPr lvl="0" algn="just">
              <a:lnSpc>
                <a:spcPct val="150000"/>
              </a:lnSpc>
              <a:spcAft>
                <a:spcPts val="3000"/>
              </a:spcAft>
              <a:tabLst>
                <a:tab pos="911225" algn="l"/>
              </a:tabLst>
            </a:pP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Zveno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tenglamasini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tushuntiring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681401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08720"/>
            <a:ext cx="8424936" cy="4189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Uyga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nimada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Aktiv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nazoratning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passiv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nazoratdan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o`rganish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qaysilar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tenglamasini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atroflicha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o`rgnish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034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71296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610360" algn="l"/>
              </a:tabLst>
            </a:pP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ro`yxati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ctr">
              <a:spcAft>
                <a:spcPts val="0"/>
              </a:spcAft>
            </a:pPr>
            <a:r>
              <a:rPr lang="uz-Cyrl-UZ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Asosiy adabiyotlar</a:t>
            </a:r>
            <a:endParaRPr lang="ru-RU" sz="2000" dirty="0"/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1. Sindo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Kou. Welding Metallurgy-N.Y.: John Wiley and Sons Ltd, 2002-480p.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2. Sh.Yuldashev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Payvandlash robotlari. O`quv uslubiy majmua. </a:t>
            </a:r>
            <a:r>
              <a:rPr lang="en-US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- 2020 </a:t>
            </a:r>
            <a:r>
              <a:rPr lang="en-US" sz="1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3. Abralov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M.A., Abralov M.M. Payvandlash jarayonlarning nazariyasi. Darslik – T.: Noshirlik yog’dusi, 2015 – 280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4. Абралов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М.А, Дуняшин Н.С., Эрматов З.Д., Абралов М.М. Технология и оборудование сварки плавлением. Учебник – Т.: Komron press, 2014 –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460с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5. Дуняшин 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Н.С.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Автоматизация сварочный процессов. УМК Ташкент – 2016 год.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Bef>
                <a:spcPts val="1200"/>
              </a:spcBef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600" b="1" cap="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o`shimcha </a:t>
            </a:r>
            <a:r>
              <a:rPr lang="uz-Cyrl-UZ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6. Мирзиёев Ш.М. Танқидий таҳлил, қатъий тартиб-интизом ва шахсий жавобгарлик – ҳар бир раҳбар фаолиятининг кундалик қоидаси бўлиши керак. Ўзбекистон Республикаси Вазирлар Маҳкамасининг 2016 йил якунлари ва 2017 йил истиқболларига бағишланган мажлисидаги Ўзбекистон Республикаси Президентининг нутқи. // “Халқ сўзи” газетаси. 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2017 й., 16 январь, №11.</a:t>
            </a:r>
            <a:endParaRPr lang="ru-RU" sz="12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Конституцияси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.-Т.: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Ўзбекистон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2017. - 46 б. 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Теория сварочных процессов/В.Н. Волченко, В.Н. Ямпольский, В.А. Винокуров. Под ред. Фролова В.В. Учебник – М.: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Высш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., 2008 – 569с.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Петров Г.Л., </a:t>
            </a:r>
            <a:r>
              <a:rPr lang="ru-RU" sz="1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Тумарев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Теория сварочных процессов. Учебник  – М.: Высшая школа, 2007 – 392с.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0510" indent="-180340" algn="ctr">
              <a:spcAft>
                <a:spcPts val="0"/>
              </a:spcAft>
              <a:tabLst>
                <a:tab pos="1781175" algn="l"/>
              </a:tabLst>
            </a:pP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Internet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saytlar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 www.gov.uz – Ўзбекистон Республикаси ҳукумат портали.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42265" algn="just">
              <a:spcAft>
                <a:spcPts val="0"/>
              </a:spcAft>
              <a:tabLst>
                <a:tab pos="4061460" algn="l"/>
              </a:tabLst>
            </a:pP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Ўзбекистон Республикаси Қонун ҳужжатлари маълумотлари миллий базаси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r>
              <a:rPr lang="uz-Cyrl-UZ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16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www.svarka.ru</a:t>
            </a:r>
            <a:r>
              <a:rPr lang="uz-Cyrl-UZ" sz="1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Россия федерацияси пайвандлаш жамияти сайти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10035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7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7000" dirty="0" err="1" smtClean="0">
                <a:latin typeface="Times New Roman" pitchFamily="18" charset="0"/>
                <a:cs typeface="Times New Roman" pitchFamily="18" charset="0"/>
              </a:rPr>
              <a:t>E`tiboringiz</a:t>
            </a:r>
            <a:r>
              <a:rPr lang="en-US" sz="7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7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000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r>
              <a:rPr lang="en-US" sz="7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7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</TotalTime>
  <Words>1573</Words>
  <Application>Microsoft Office PowerPoint</Application>
  <PresentationFormat>Экран (4:3)</PresentationFormat>
  <Paragraphs>96</Paragraphs>
  <Slides>28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9" baseType="lpstr">
      <vt:lpstr>MS Gothic</vt:lpstr>
      <vt:lpstr>Arial</vt:lpstr>
      <vt:lpstr>Calibri</vt:lpstr>
      <vt:lpstr>Courier New</vt:lpstr>
      <vt:lpstr>PANDA Times UZ</vt:lpstr>
      <vt:lpstr>Times New Roman</vt:lpstr>
      <vt:lpstr>Trebuchet MS</vt:lpstr>
      <vt:lpstr>Wingdings 3</vt:lpstr>
      <vt:lpstr>Аспект</vt:lpstr>
      <vt:lpstr>CorelDRAW.Graphic.13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6 Mavzu: Ikki Konturli payvandlash manbalari </dc:title>
  <cp:lastModifiedBy>Pilotech</cp:lastModifiedBy>
  <cp:revision>11</cp:revision>
  <dcterms:modified xsi:type="dcterms:W3CDTF">2021-04-20T12:06:45Z</dcterms:modified>
</cp:coreProperties>
</file>