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7" r:id="rId2"/>
    <p:sldId id="281" r:id="rId3"/>
    <p:sldId id="282" r:id="rId4"/>
    <p:sldId id="283" r:id="rId5"/>
    <p:sldId id="284" r:id="rId6"/>
    <p:sldId id="285" r:id="rId7"/>
    <p:sldId id="286" r:id="rId8"/>
    <p:sldId id="287" r:id="rId9"/>
    <p:sldId id="288" r:id="rId10"/>
    <p:sldId id="289" r:id="rId11"/>
    <p:sldId id="290" r:id="rId12"/>
    <p:sldId id="291" r:id="rId13"/>
    <p:sldId id="292" r:id="rId14"/>
    <p:sldId id="293" r:id="rId15"/>
    <p:sldId id="294" r:id="rId16"/>
    <p:sldId id="295" r:id="rId17"/>
    <p:sldId id="296" r:id="rId18"/>
    <p:sldId id="297" r:id="rId19"/>
    <p:sldId id="298" r:id="rId20"/>
    <p:sldId id="299" r:id="rId21"/>
    <p:sldId id="300" r:id="rId22"/>
    <p:sldId id="301" r:id="rId23"/>
    <p:sldId id="302" r:id="rId24"/>
    <p:sldId id="303" r:id="rId25"/>
    <p:sldId id="304" r:id="rId26"/>
    <p:sldId id="305" r:id="rId27"/>
    <p:sldId id="317" r:id="rId28"/>
    <p:sldId id="316" r:id="rId29"/>
    <p:sldId id="280" r:id="rId30"/>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8.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8466" y="-8468"/>
            <a:ext cx="9171316" cy="6874935"/>
            <a:chOff x="-8466" y="-8468"/>
            <a:chExt cx="9171316" cy="6874935"/>
          </a:xfrm>
        </p:grpSpPr>
        <p:cxnSp>
          <p:nvCxnSpPr>
            <p:cNvPr id="28" name="Straight Connector 2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9" name="Straight Connector 2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30" name="Freeform 2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Freeform 3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Freeform 3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3" name="Freeform 3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4" name="Freeform 3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5" name="Freeform 3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6" name="Freeform 3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1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5B106E36-FD25-4E2D-B0AA-010F637433A0}" type="datetimeFigureOut">
              <a:rPr lang="ru-RU" smtClean="0"/>
              <a:pPr/>
              <a:t>19.05.2021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25C68B6-61C2-468F-89AB-4B9F7531AA68}" type="slidenum">
              <a:rPr lang="ru-RU" smtClean="0"/>
              <a:pPr/>
              <a:t>‹#›</a:t>
            </a:fld>
            <a:endParaRPr lang="ru-RU"/>
          </a:p>
        </p:txBody>
      </p:sp>
    </p:spTree>
    <p:extLst>
      <p:ext uri="{BB962C8B-B14F-4D97-AF65-F5344CB8AC3E}">
        <p14:creationId xmlns:p14="http://schemas.microsoft.com/office/powerpoint/2010/main" val="7367607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5B106E36-FD25-4E2D-B0AA-010F637433A0}" type="datetimeFigureOut">
              <a:rPr lang="ru-RU" smtClean="0"/>
              <a:pPr/>
              <a:t>19.05.2021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25C68B6-61C2-468F-89AB-4B9F7531AA68}" type="slidenum">
              <a:rPr lang="ru-RU" smtClean="0"/>
              <a:pPr/>
              <a:t>‹#›</a:t>
            </a:fld>
            <a:endParaRPr lang="ru-RU"/>
          </a:p>
        </p:txBody>
      </p:sp>
    </p:spTree>
    <p:extLst>
      <p:ext uri="{BB962C8B-B14F-4D97-AF65-F5344CB8AC3E}">
        <p14:creationId xmlns:p14="http://schemas.microsoft.com/office/powerpoint/2010/main" val="14202903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5B106E36-FD25-4E2D-B0AA-010F637433A0}" type="datetimeFigureOut">
              <a:rPr lang="ru-RU" smtClean="0"/>
              <a:pPr/>
              <a:t>19.05.2021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25C68B6-61C2-468F-89AB-4B9F7531AA68}" type="slidenum">
              <a:rPr lang="ru-RU" smtClean="0"/>
              <a:pPr/>
              <a:t>‹#›</a:t>
            </a:fld>
            <a:endParaRPr lang="ru-RU"/>
          </a:p>
        </p:txBody>
      </p:sp>
    </p:spTree>
    <p:extLst>
      <p:ext uri="{BB962C8B-B14F-4D97-AF65-F5344CB8AC3E}">
        <p14:creationId xmlns:p14="http://schemas.microsoft.com/office/powerpoint/2010/main" val="31710218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5B106E36-FD25-4E2D-B0AA-010F637433A0}" type="datetimeFigureOut">
              <a:rPr lang="ru-RU" smtClean="0"/>
              <a:pPr/>
              <a:t>19.05.2021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25C68B6-61C2-468F-89AB-4B9F7531AA68}" type="slidenum">
              <a:rPr lang="ru-RU" smtClean="0"/>
              <a:pPr/>
              <a:t>‹#›</a:t>
            </a:fld>
            <a:endParaRPr lang="ru-RU"/>
          </a:p>
        </p:txBody>
      </p:sp>
    </p:spTree>
    <p:extLst>
      <p:ext uri="{BB962C8B-B14F-4D97-AF65-F5344CB8AC3E}">
        <p14:creationId xmlns:p14="http://schemas.microsoft.com/office/powerpoint/2010/main" val="26394731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5B106E36-FD25-4E2D-B0AA-010F637433A0}" type="datetimeFigureOut">
              <a:rPr lang="ru-RU" smtClean="0"/>
              <a:pPr/>
              <a:t>19.05.2021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725C68B6-61C2-468F-89AB-4B9F7531AA68}" type="slidenum">
              <a:rPr lang="ru-RU" smtClean="0"/>
              <a:pPr/>
              <a:t>‹#›</a:t>
            </a:fld>
            <a:endParaRPr lang="ru-RU"/>
          </a:p>
        </p:txBody>
      </p:sp>
    </p:spTree>
    <p:extLst>
      <p:ext uri="{BB962C8B-B14F-4D97-AF65-F5344CB8AC3E}">
        <p14:creationId xmlns:p14="http://schemas.microsoft.com/office/powerpoint/2010/main" val="26368203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5B106E36-FD25-4E2D-B0AA-010F637433A0}" type="datetimeFigureOut">
              <a:rPr lang="ru-RU" smtClean="0"/>
              <a:pPr/>
              <a:t>19.05.2021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725C68B6-61C2-468F-89AB-4B9F7531AA68}" type="slidenum">
              <a:rPr lang="ru-RU" smtClean="0"/>
              <a:pPr/>
              <a:t>‹#›</a:t>
            </a:fld>
            <a:endParaRPr lang="ru-RU"/>
          </a:p>
        </p:txBody>
      </p:sp>
    </p:spTree>
    <p:extLst>
      <p:ext uri="{BB962C8B-B14F-4D97-AF65-F5344CB8AC3E}">
        <p14:creationId xmlns:p14="http://schemas.microsoft.com/office/powerpoint/2010/main" val="10408199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106E36-FD25-4E2D-B0AA-010F637433A0}" type="datetimeFigureOut">
              <a:rPr lang="ru-RU" smtClean="0"/>
              <a:pPr/>
              <a:t>19.05.2021</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725C68B6-61C2-468F-89AB-4B9F7531AA68}" type="slidenum">
              <a:rPr lang="ru-RU" smtClean="0"/>
              <a:pPr/>
              <a:t>‹#›</a:t>
            </a:fld>
            <a:endParaRPr lang="ru-RU"/>
          </a:p>
        </p:txBody>
      </p:sp>
    </p:spTree>
    <p:extLst>
      <p:ext uri="{BB962C8B-B14F-4D97-AF65-F5344CB8AC3E}">
        <p14:creationId xmlns:p14="http://schemas.microsoft.com/office/powerpoint/2010/main" val="24764985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4"/>
          <p:cNvSpPr>
            <a:spLocks noGrp="1"/>
          </p:cNvSpPr>
          <p:nvPr>
            <p:ph type="dt" sz="half" idx="10"/>
          </p:nvPr>
        </p:nvSpPr>
        <p:spPr/>
        <p:txBody>
          <a:bodyPr/>
          <a:lstStyle/>
          <a:p>
            <a:fld id="{5B106E36-FD25-4E2D-B0AA-010F637433A0}" type="datetimeFigureOut">
              <a:rPr lang="ru-RU" smtClean="0"/>
              <a:pPr/>
              <a:t>19.05.2021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25C68B6-61C2-468F-89AB-4B9F7531AA68}" type="slidenum">
              <a:rPr lang="ru-RU" smtClean="0"/>
              <a:pPr/>
              <a:t>‹#›</a:t>
            </a:fld>
            <a:endParaRPr lang="ru-RU"/>
          </a:p>
        </p:txBody>
      </p:sp>
    </p:spTree>
    <p:extLst>
      <p:ext uri="{BB962C8B-B14F-4D97-AF65-F5344CB8AC3E}">
        <p14:creationId xmlns:p14="http://schemas.microsoft.com/office/powerpoint/2010/main" val="1744858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5B106E36-FD25-4E2D-B0AA-010F637433A0}" type="datetimeFigureOut">
              <a:rPr lang="ru-RU" smtClean="0"/>
              <a:pPr/>
              <a:t>19.05.2021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25C68B6-61C2-468F-89AB-4B9F7531AA68}" type="slidenum">
              <a:rPr lang="ru-RU" smtClean="0"/>
              <a:pPr/>
              <a:t>‹#›</a:t>
            </a:fld>
            <a:endParaRPr lang="ru-RU"/>
          </a:p>
        </p:txBody>
      </p:sp>
    </p:spTree>
    <p:extLst>
      <p:ext uri="{BB962C8B-B14F-4D97-AF65-F5344CB8AC3E}">
        <p14:creationId xmlns:p14="http://schemas.microsoft.com/office/powerpoint/2010/main" val="28241443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5B106E36-FD25-4E2D-B0AA-010F637433A0}" type="datetimeFigureOut">
              <a:rPr lang="ru-RU" smtClean="0"/>
              <a:pPr/>
              <a:t>19.05.2021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25C68B6-61C2-468F-89AB-4B9F7531AA68}" type="slidenum">
              <a:rPr lang="ru-RU" smtClean="0"/>
              <a:pPr/>
              <a:t>‹#›</a:t>
            </a:fld>
            <a:endParaRPr lang="ru-RU"/>
          </a:p>
        </p:txBody>
      </p:sp>
    </p:spTree>
    <p:extLst>
      <p:ext uri="{BB962C8B-B14F-4D97-AF65-F5344CB8AC3E}">
        <p14:creationId xmlns:p14="http://schemas.microsoft.com/office/powerpoint/2010/main" val="25294487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5B106E36-FD25-4E2D-B0AA-010F637433A0}" type="datetimeFigureOut">
              <a:rPr lang="ru-RU" smtClean="0"/>
              <a:pPr/>
              <a:t>19.05.2021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25C68B6-61C2-468F-89AB-4B9F7531AA68}" type="slidenum">
              <a:rPr lang="ru-RU" smtClean="0"/>
              <a:pPr/>
              <a:t>‹#›</a:t>
            </a:fld>
            <a:endParaRPr lang="ru-RU"/>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5102472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5B106E36-FD25-4E2D-B0AA-010F637433A0}" type="datetimeFigureOut">
              <a:rPr lang="ru-RU" smtClean="0"/>
              <a:pPr/>
              <a:t>19.05.2021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25C68B6-61C2-468F-89AB-4B9F7531AA68}" type="slidenum">
              <a:rPr lang="ru-RU" smtClean="0"/>
              <a:pPr/>
              <a:t>‹#›</a:t>
            </a:fld>
            <a:endParaRPr lang="ru-RU"/>
          </a:p>
        </p:txBody>
      </p:sp>
    </p:spTree>
    <p:extLst>
      <p:ext uri="{BB962C8B-B14F-4D97-AF65-F5344CB8AC3E}">
        <p14:creationId xmlns:p14="http://schemas.microsoft.com/office/powerpoint/2010/main" val="19536728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5B106E36-FD25-4E2D-B0AA-010F637433A0}" type="datetimeFigureOut">
              <a:rPr lang="ru-RU" smtClean="0"/>
              <a:pPr/>
              <a:t>19.05.2021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25C68B6-61C2-468F-89AB-4B9F7531AA68}" type="slidenum">
              <a:rPr lang="ru-RU" smtClean="0"/>
              <a:pPr/>
              <a:t>‹#›</a:t>
            </a:fld>
            <a:endParaRPr lang="ru-RU"/>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0533619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5B106E36-FD25-4E2D-B0AA-010F637433A0}" type="datetimeFigureOut">
              <a:rPr lang="ru-RU" smtClean="0"/>
              <a:pPr/>
              <a:t>19.05.2021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25C68B6-61C2-468F-89AB-4B9F7531AA68}" type="slidenum">
              <a:rPr lang="ru-RU" smtClean="0"/>
              <a:pPr/>
              <a:t>‹#›</a:t>
            </a:fld>
            <a:endParaRPr lang="ru-RU"/>
          </a:p>
        </p:txBody>
      </p:sp>
    </p:spTree>
    <p:extLst>
      <p:ext uri="{BB962C8B-B14F-4D97-AF65-F5344CB8AC3E}">
        <p14:creationId xmlns:p14="http://schemas.microsoft.com/office/powerpoint/2010/main" val="22507567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5B106E36-FD25-4E2D-B0AA-010F637433A0}" type="datetimeFigureOut">
              <a:rPr lang="ru-RU" smtClean="0"/>
              <a:pPr/>
              <a:t>19.05.2021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25C68B6-61C2-468F-89AB-4B9F7531AA68}" type="slidenum">
              <a:rPr lang="ru-RU" smtClean="0"/>
              <a:pPr/>
              <a:t>‹#›</a:t>
            </a:fld>
            <a:endParaRPr lang="ru-RU"/>
          </a:p>
        </p:txBody>
      </p:sp>
    </p:spTree>
    <p:extLst>
      <p:ext uri="{BB962C8B-B14F-4D97-AF65-F5344CB8AC3E}">
        <p14:creationId xmlns:p14="http://schemas.microsoft.com/office/powerpoint/2010/main" val="2504600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5B106E36-FD25-4E2D-B0AA-010F637433A0}" type="datetimeFigureOut">
              <a:rPr lang="ru-RU" smtClean="0"/>
              <a:pPr/>
              <a:t>19.05.2021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25C68B6-61C2-468F-89AB-4B9F7531AA68}" type="slidenum">
              <a:rPr lang="ru-RU" smtClean="0"/>
              <a:pPr/>
              <a:t>‹#›</a:t>
            </a:fld>
            <a:endParaRPr lang="ru-RU"/>
          </a:p>
        </p:txBody>
      </p:sp>
    </p:spTree>
    <p:extLst>
      <p:ext uri="{BB962C8B-B14F-4D97-AF65-F5344CB8AC3E}">
        <p14:creationId xmlns:p14="http://schemas.microsoft.com/office/powerpoint/2010/main" val="13412813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71317" cy="6874935"/>
            <a:chOff x="-8467" y="-8468"/>
            <a:chExt cx="9171317"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5B106E36-FD25-4E2D-B0AA-010F637433A0}" type="datetimeFigureOut">
              <a:rPr lang="ru-RU" smtClean="0"/>
              <a:pPr/>
              <a:t>19.05.2021</a:t>
            </a:fld>
            <a:endParaRPr lang="ru-RU"/>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725C68B6-61C2-468F-89AB-4B9F7531AA68}" type="slidenum">
              <a:rPr lang="ru-RU" smtClean="0"/>
              <a:pPr/>
              <a:t>‹#›</a:t>
            </a:fld>
            <a:endParaRPr lang="ru-RU"/>
          </a:p>
        </p:txBody>
      </p:sp>
    </p:spTree>
    <p:extLst>
      <p:ext uri="{BB962C8B-B14F-4D97-AF65-F5344CB8AC3E}">
        <p14:creationId xmlns:p14="http://schemas.microsoft.com/office/powerpoint/2010/main" val="4246315571"/>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8.wmf"/></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www.svarka.ru/" TargetMode="External"/><Relationship Id="rId2" Type="http://schemas.openxmlformats.org/officeDocument/2006/relationships/hyperlink" Target="http://www.lex.uz/"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395536" y="404664"/>
            <a:ext cx="8496944" cy="5152693"/>
          </a:xfrm>
          <a:prstGeom prst="rect">
            <a:avLst/>
          </a:prstGeom>
        </p:spPr>
        <p:txBody>
          <a:bodyPr wrap="square">
            <a:spAutoFit/>
          </a:bodyPr>
          <a:lstStyle/>
          <a:p>
            <a:pPr algn="ctr">
              <a:lnSpc>
                <a:spcPct val="150000"/>
              </a:lnSpc>
              <a:spcAft>
                <a:spcPts val="1000"/>
              </a:spcAft>
            </a:pP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Unit 8</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marL="279400" algn="ctr">
              <a:lnSpc>
                <a:spcPct val="150000"/>
              </a:lnSpc>
              <a:spcBef>
                <a:spcPts val="1500"/>
              </a:spcBef>
              <a:spcAft>
                <a:spcPts val="300"/>
              </a:spcAft>
            </a:pP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Yoyli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payvandlash</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uchun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robotlarning</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apparatura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jihozlari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marL="2959100" algn="just">
              <a:lnSpc>
                <a:spcPct val="150000"/>
              </a:lnSpc>
              <a:spcBef>
                <a:spcPts val="2100"/>
              </a:spcBef>
              <a:spcAft>
                <a:spcPts val="0"/>
              </a:spcAft>
            </a:pP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Reja</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dirty="0" smtClean="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50000"/>
              </a:lnSpc>
              <a:spcAft>
                <a:spcPts val="0"/>
              </a:spcAft>
              <a:buFont typeface="+mj-lt"/>
              <a:buAutoNum type="arabicPeriod"/>
              <a:tabLst>
                <a:tab pos="435610" algn="l"/>
              </a:tabLst>
            </a:pP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Yoyli</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payvandlashda</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yig`ish</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moslamalarining</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turlari</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ru-RU" dirty="0" smtClean="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mj-lt"/>
              <a:buAutoNum type="arabicPeriod"/>
            </a:pP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Yoyli</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payvandlashda</a:t>
            </a:r>
            <a:r>
              <a:rPr lang="en-US" sz="2400" dirty="0">
                <a:latin typeface="Times New Roman" panose="02020603050405020304" pitchFamily="18" charset="0"/>
                <a:ea typeface="Calibri" panose="020F0502020204030204" pitchFamily="34" charset="0"/>
                <a:cs typeface="Times New Roman" panose="02020603050405020304" pitchFamily="18" charset="0"/>
              </a:rPr>
              <a:t> robot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qo‘lida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o‘rnatiladigan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uskunalar</a:t>
            </a:r>
            <a:r>
              <a:rPr lang="en-US" sz="2400" dirty="0">
                <a:latin typeface="Times New Roman" panose="02020603050405020304" pitchFamily="18" charset="0"/>
                <a:ea typeface="Calibri" panose="020F0502020204030204" pitchFamily="34" charset="0"/>
                <a:cs typeface="Times New Roman" panose="02020603050405020304" pitchFamily="18" charset="0"/>
              </a:rPr>
              <a:t>.</a:t>
            </a:r>
            <a:endParaRPr lang="ru-RU"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mj-lt"/>
              <a:buAutoNum type="arabicPeriod"/>
            </a:pP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Sonli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dastur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bilan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boshqarish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(SBD)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tizimi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dirty="0">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US" sz="2400" dirty="0" smtClean="0">
                <a:latin typeface="Times New Roman" panose="02020603050405020304" pitchFamily="18" charset="0"/>
                <a:ea typeface="Times New Roman" panose="02020603050405020304" pitchFamily="18" charset="0"/>
              </a:rPr>
              <a:t>4.   </a:t>
            </a:r>
            <a:r>
              <a:rPr lang="en-US" sz="2400" dirty="0" err="1" smtClean="0">
                <a:latin typeface="Times New Roman" panose="02020603050405020304" pitchFamily="18" charset="0"/>
                <a:ea typeface="Times New Roman" panose="02020603050405020304" pitchFamily="18" charset="0"/>
              </a:rPr>
              <a:t>Elektr</a:t>
            </a:r>
            <a:r>
              <a:rPr lang="en-US" sz="2400" dirty="0" smtClean="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yoyi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bilan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payvandlash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komplekslar</a:t>
            </a:r>
            <a:r>
              <a:rPr lang="en-US" sz="2400" dirty="0">
                <a:latin typeface="Times New Roman" panose="02020603050405020304" pitchFamily="18" charset="0"/>
                <a:ea typeface="Times New Roman" panose="02020603050405020304" pitchFamily="18" charset="0"/>
              </a:rPr>
              <a:t>.</a:t>
            </a:r>
            <a:endParaRPr lang="ru-RU" sz="24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23528" y="140078"/>
            <a:ext cx="8640960" cy="6740307"/>
          </a:xfrm>
          <a:prstGeom prst="rect">
            <a:avLst/>
          </a:prstGeom>
        </p:spPr>
        <p:txBody>
          <a:bodyPr wrap="square">
            <a:spAutoFit/>
          </a:bodyPr>
          <a:lstStyle/>
          <a:p>
            <a:pPr indent="288290" algn="just">
              <a:lnSpc>
                <a:spcPct val="150000"/>
              </a:lnSpc>
              <a:spcAft>
                <a:spcPts val="0"/>
              </a:spcAft>
            </a:pP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Payvand konstruksiyalarni ishlab chiqarishda qo‘llaniladigan yig‘ish moslamalari quyidagi turlarga bo‘linadi:</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marL="457200" indent="288290" algn="just">
              <a:lnSpc>
                <a:spcPct val="150000"/>
              </a:lnSpc>
              <a:spcAft>
                <a:spcPts val="0"/>
              </a:spcAft>
            </a:pPr>
            <a:r>
              <a:rPr lang="en-US" sz="2400" dirty="0">
                <a:latin typeface="Times New Roman" panose="02020603050405020304" pitchFamily="18" charset="0"/>
                <a:ea typeface="Calibri" panose="020F0502020204030204" pitchFamily="34" charset="0"/>
                <a:cs typeface="Times New Roman" panose="02020603050405020304" pitchFamily="18" charset="0"/>
              </a:rPr>
              <a:t>1. </a:t>
            </a:r>
            <a:r>
              <a:rPr lang="uz-Cyrl-UZ" sz="2400" dirty="0">
                <a:latin typeface="Times New Roman" panose="02020603050405020304" pitchFamily="18" charset="0"/>
                <a:ea typeface="Calibri" panose="020F0502020204030204" pitchFamily="34" charset="0"/>
                <a:cs typeface="Times New Roman" panose="02020603050405020304" pitchFamily="18" charset="0"/>
              </a:rPr>
              <a:t>Tayanch plitalar stellajlar, yi</a:t>
            </a:r>
            <a:r>
              <a:rPr lang="en-US" sz="2400" dirty="0">
                <a:latin typeface="Times New Roman" panose="02020603050405020304" pitchFamily="18" charset="0"/>
                <a:ea typeface="Calibri" panose="020F0502020204030204" pitchFamily="34" charset="0"/>
                <a:cs typeface="Times New Roman" panose="02020603050405020304" pitchFamily="18" charset="0"/>
              </a:rPr>
              <a:t>g‘</a:t>
            </a:r>
            <a:r>
              <a:rPr lang="uz-Cyrl-UZ" sz="2400" dirty="0">
                <a:latin typeface="Times New Roman" panose="02020603050405020304" pitchFamily="18" charset="0"/>
                <a:ea typeface="Calibri" panose="020F0502020204030204" pitchFamily="34" charset="0"/>
                <a:cs typeface="Times New Roman" panose="02020603050405020304" pitchFamily="18" charset="0"/>
              </a:rPr>
              <a:t>ish-payvandlash stendlari. Yi</a:t>
            </a:r>
            <a:r>
              <a:rPr lang="en-US" sz="2400" dirty="0">
                <a:latin typeface="Times New Roman" panose="02020603050405020304" pitchFamily="18" charset="0"/>
                <a:ea typeface="Calibri" panose="020F0502020204030204" pitchFamily="34" charset="0"/>
                <a:cs typeface="Times New Roman" panose="02020603050405020304" pitchFamily="18" charset="0"/>
              </a:rPr>
              <a:t>g‘</a:t>
            </a:r>
            <a:r>
              <a:rPr lang="uz-Cyrl-UZ" sz="2400" dirty="0">
                <a:latin typeface="Times New Roman" panose="02020603050405020304" pitchFamily="18" charset="0"/>
                <a:ea typeface="Calibri" panose="020F0502020204030204" pitchFamily="34" charset="0"/>
                <a:cs typeface="Times New Roman" panose="02020603050405020304" pitchFamily="18" charset="0"/>
              </a:rPr>
              <a:t>ish pli</a:t>
            </a:r>
            <a:r>
              <a:rPr lang="uz-Latn-UZ" sz="2400" dirty="0">
                <a:latin typeface="Times New Roman" panose="02020603050405020304" pitchFamily="18" charset="0"/>
                <a:ea typeface="Calibri" panose="020F0502020204030204" pitchFamily="34" charset="0"/>
                <a:cs typeface="Times New Roman" panose="02020603050405020304" pitchFamily="18" charset="0"/>
              </a:rPr>
              <a:t>­­</a:t>
            </a:r>
            <a:r>
              <a:rPr lang="uz-Cyrl-UZ" sz="2400" dirty="0">
                <a:latin typeface="Times New Roman" panose="02020603050405020304" pitchFamily="18" charset="0"/>
                <a:ea typeface="Calibri" panose="020F0502020204030204" pitchFamily="34" charset="0"/>
                <a:cs typeface="Times New Roman" panose="02020603050405020304" pitchFamily="18" charset="0"/>
              </a:rPr>
              <a:t>ta</a:t>
            </a:r>
            <a:r>
              <a:rPr lang="uz-Latn-UZ" sz="2400" dirty="0">
                <a:latin typeface="Times New Roman" panose="02020603050405020304" pitchFamily="18" charset="0"/>
                <a:ea typeface="Calibri" panose="020F0502020204030204" pitchFamily="34" charset="0"/>
                <a:cs typeface="Times New Roman" panose="02020603050405020304" pitchFamily="18" charset="0"/>
              </a:rPr>
              <a:t>­</a:t>
            </a:r>
            <a:r>
              <a:rPr lang="uz-Cyrl-UZ" sz="2400" dirty="0">
                <a:latin typeface="Times New Roman" panose="02020603050405020304" pitchFamily="18" charset="0"/>
                <a:ea typeface="Calibri" panose="020F0502020204030204" pitchFamily="34" charset="0"/>
                <a:cs typeface="Times New Roman" panose="02020603050405020304" pitchFamily="18" charset="0"/>
              </a:rPr>
              <a:t>lari cho‘yandan quyib tayyorlanadi. Plitalarda buyum mahkam</a:t>
            </a:r>
            <a:r>
              <a:rPr lang="uz-Latn-UZ" sz="2400" dirty="0">
                <a:latin typeface="Times New Roman" panose="02020603050405020304" pitchFamily="18" charset="0"/>
                <a:ea typeface="Calibri" panose="020F0502020204030204" pitchFamily="34" charset="0"/>
                <a:cs typeface="Times New Roman" panose="02020603050405020304" pitchFamily="18" charset="0"/>
              </a:rPr>
              <a:t>­</a:t>
            </a:r>
            <a:r>
              <a:rPr lang="uz-Cyrl-UZ" sz="2400" dirty="0">
                <a:latin typeface="Times New Roman" panose="02020603050405020304" pitchFamily="18" charset="0"/>
                <a:ea typeface="Calibri" panose="020F0502020204030204" pitchFamily="34" charset="0"/>
                <a:cs typeface="Times New Roman" panose="02020603050405020304" pitchFamily="18" charset="0"/>
              </a:rPr>
              <a:t>lanadigan boltlarning kallaklarini kiritish uchun o‘yiqlar o‘yiladi va tir</a:t>
            </a:r>
            <a:r>
              <a:rPr lang="uz-Latn-UZ" sz="2400" dirty="0">
                <a:latin typeface="Times New Roman" panose="02020603050405020304" pitchFamily="18" charset="0"/>
                <a:ea typeface="Calibri" panose="020F0502020204030204" pitchFamily="34" charset="0"/>
                <a:cs typeface="Times New Roman" panose="02020603050405020304" pitchFamily="18" charset="0"/>
              </a:rPr>
              <a:t>­</a:t>
            </a:r>
            <a:r>
              <a:rPr lang="uz-Cyrl-UZ" sz="2400" dirty="0">
                <a:latin typeface="Times New Roman" panose="02020603050405020304" pitchFamily="18" charset="0"/>
                <a:ea typeface="Calibri" panose="020F0502020204030204" pitchFamily="34" charset="0"/>
                <a:cs typeface="Times New Roman" panose="02020603050405020304" pitchFamily="18" charset="0"/>
              </a:rPr>
              <a:t>gak</a:t>
            </a:r>
            <a:r>
              <a:rPr lang="uz-Latn-UZ" sz="2400" dirty="0">
                <a:latin typeface="Times New Roman" panose="02020603050405020304" pitchFamily="18" charset="0"/>
                <a:ea typeface="Calibri" panose="020F0502020204030204" pitchFamily="34" charset="0"/>
                <a:cs typeface="Times New Roman" panose="02020603050405020304" pitchFamily="18" charset="0"/>
              </a:rPr>
              <a:t>­</a:t>
            </a:r>
            <a:r>
              <a:rPr lang="uz-Cyrl-UZ" sz="2400" dirty="0">
                <a:latin typeface="Times New Roman" panose="02020603050405020304" pitchFamily="18" charset="0"/>
                <a:ea typeface="Calibri" panose="020F0502020204030204" pitchFamily="34" charset="0"/>
                <a:cs typeface="Times New Roman" panose="02020603050405020304" pitchFamily="18" charset="0"/>
              </a:rPr>
              <a:t>larni o‘rnatish uchun qo‘shimcha teshiklar qoldiriladi.</a:t>
            </a:r>
            <a:endParaRPr lang="ru-RU"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uz-Cyrl-UZ" sz="2400" dirty="0">
                <a:latin typeface="Times New Roman" panose="02020603050405020304" pitchFamily="18" charset="0"/>
                <a:ea typeface="Times New Roman" panose="02020603050405020304" pitchFamily="18" charset="0"/>
              </a:rPr>
              <a:t>Doimiy yi</a:t>
            </a:r>
            <a:r>
              <a:rPr lang="uz-Latn-UZ" sz="2400" dirty="0">
                <a:latin typeface="Times New Roman" panose="02020603050405020304" pitchFamily="18" charset="0"/>
                <a:ea typeface="Times New Roman" panose="02020603050405020304" pitchFamily="18" charset="0"/>
              </a:rPr>
              <a:t>g‘</a:t>
            </a:r>
            <a:r>
              <a:rPr lang="uz-Cyrl-UZ" sz="2400" dirty="0">
                <a:latin typeface="Times New Roman" panose="02020603050405020304" pitchFamily="18" charset="0"/>
                <a:ea typeface="Times New Roman" panose="02020603050405020304" pitchFamily="18" charset="0"/>
              </a:rPr>
              <a:t>ish-payvandlash stendlari mahkamlaydigan boltlar uchun bo‘ylama o‘yiqlari bor qo‘shtavr balkalar, shvellerlar yoki temir izlardan tayyorlanadi. Panjarasimon konstruksiyalarni yig‘ish uchun havozalar yoki ustunlarga joylanadigan balkalar yoxud temir izlardan iborat stellajlar qo‘llaniladi. </a:t>
            </a:r>
            <a:r>
              <a:rPr lang="en-US" sz="2400" dirty="0">
                <a:latin typeface="Times New Roman" panose="02020603050405020304" pitchFamily="18" charset="0"/>
                <a:ea typeface="Times New Roman" panose="02020603050405020304" pitchFamily="18" charset="0"/>
              </a:rPr>
              <a:t>8.</a:t>
            </a:r>
            <a:r>
              <a:rPr lang="uz-Cyrl-UZ" sz="2400" dirty="0">
                <a:latin typeface="Times New Roman" panose="02020603050405020304" pitchFamily="18" charset="0"/>
                <a:ea typeface="Times New Roman" panose="02020603050405020304" pitchFamily="18" charset="0"/>
              </a:rPr>
              <a:t>1</a:t>
            </a:r>
            <a:r>
              <a:rPr lang="en-US" sz="2400" dirty="0">
                <a:latin typeface="Times New Roman" panose="02020603050405020304" pitchFamily="18" charset="0"/>
                <a:ea typeface="Times New Roman" panose="02020603050405020304" pitchFamily="18" charset="0"/>
              </a:rPr>
              <a:t>-</a:t>
            </a:r>
            <a:r>
              <a:rPr lang="en-US" sz="2400" dirty="0" err="1">
                <a:latin typeface="Times New Roman" panose="02020603050405020304" pitchFamily="18" charset="0"/>
                <a:ea typeface="Times New Roman" panose="02020603050405020304" pitchFamily="18" charset="0"/>
              </a:rPr>
              <a:t>rasm</a:t>
            </a:r>
            <a:endParaRPr lang="ru-RU" sz="2400" dirty="0"/>
          </a:p>
        </p:txBody>
      </p:sp>
    </p:spTree>
    <p:extLst>
      <p:ext uri="{BB962C8B-B14F-4D97-AF65-F5344CB8AC3E}">
        <p14:creationId xmlns:p14="http://schemas.microsoft.com/office/powerpoint/2010/main" val="6514741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clip_image002"/>
          <p:cNvPicPr/>
          <p:nvPr/>
        </p:nvPicPr>
        <p:blipFill>
          <a:blip r:embed="rId2">
            <a:extLst>
              <a:ext uri="{28A0092B-C50C-407E-A947-70E740481C1C}">
                <a14:useLocalDpi xmlns:a14="http://schemas.microsoft.com/office/drawing/2010/main" val="0"/>
              </a:ext>
            </a:extLst>
          </a:blip>
          <a:srcRect r="8698"/>
          <a:stretch>
            <a:fillRect/>
          </a:stretch>
        </p:blipFill>
        <p:spPr bwMode="auto">
          <a:xfrm>
            <a:off x="395536" y="334469"/>
            <a:ext cx="3960440" cy="3240360"/>
          </a:xfrm>
          <a:prstGeom prst="rect">
            <a:avLst/>
          </a:prstGeom>
          <a:noFill/>
          <a:ln>
            <a:noFill/>
          </a:ln>
        </p:spPr>
      </p:pic>
      <p:pic>
        <p:nvPicPr>
          <p:cNvPr id="3" name="Рисунок 2" descr="clip_image001"/>
          <p:cNvPicPr/>
          <p:nvPr/>
        </p:nvPicPr>
        <p:blipFill>
          <a:blip r:embed="rId3">
            <a:extLst>
              <a:ext uri="{28A0092B-C50C-407E-A947-70E740481C1C}">
                <a14:useLocalDpi xmlns:a14="http://schemas.microsoft.com/office/drawing/2010/main" val="0"/>
              </a:ext>
            </a:extLst>
          </a:blip>
          <a:srcRect l="1709" t="2931" r="4904"/>
          <a:stretch>
            <a:fillRect/>
          </a:stretch>
        </p:blipFill>
        <p:spPr bwMode="auto">
          <a:xfrm>
            <a:off x="5004048" y="980728"/>
            <a:ext cx="3744416" cy="2304256"/>
          </a:xfrm>
          <a:prstGeom prst="rect">
            <a:avLst/>
          </a:prstGeom>
          <a:noFill/>
          <a:ln>
            <a:noFill/>
          </a:ln>
        </p:spPr>
      </p:pic>
      <p:sp>
        <p:nvSpPr>
          <p:cNvPr id="4" name="Прямоугольник 3"/>
          <p:cNvSpPr/>
          <p:nvPr/>
        </p:nvSpPr>
        <p:spPr>
          <a:xfrm>
            <a:off x="395536" y="3789040"/>
            <a:ext cx="8496944" cy="2400657"/>
          </a:xfrm>
          <a:prstGeom prst="rect">
            <a:avLst/>
          </a:prstGeom>
        </p:spPr>
        <p:txBody>
          <a:bodyPr wrap="square">
            <a:spAutoFit/>
          </a:bodyPr>
          <a:lstStyle/>
          <a:p>
            <a:pPr algn="ctr">
              <a:lnSpc>
                <a:spcPct val="150000"/>
              </a:lnSpc>
              <a:spcAft>
                <a:spcPts val="0"/>
              </a:spcAft>
            </a:pPr>
            <a:r>
              <a:rPr lang="uz-Latn-UZ" sz="2000" b="1" dirty="0">
                <a:latin typeface="Times New Roman" panose="02020603050405020304" pitchFamily="18" charset="0"/>
                <a:ea typeface="Times New Roman" panose="02020603050405020304" pitchFamily="18" charset="0"/>
                <a:cs typeface="Times New Roman" panose="02020603050405020304" pitchFamily="18" charset="0"/>
              </a:rPr>
              <a:t>8.1</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rasm</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Panjarasimon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konstruksiyalarni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yig‘ish</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uchun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stellaj</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50000"/>
              </a:lnSpc>
            </a:pPr>
            <a:r>
              <a:rPr lang="uz-Cyrl-UZ" sz="2000" dirty="0" smtClean="0">
                <a:latin typeface="Times New Roman" panose="02020603050405020304" pitchFamily="18" charset="0"/>
                <a:ea typeface="Times New Roman" panose="02020603050405020304" pitchFamily="18" charset="0"/>
              </a:rPr>
              <a:t>Y</a:t>
            </a:r>
            <a:r>
              <a:rPr lang="en-US" sz="2000" dirty="0">
                <a:latin typeface="Times New Roman" panose="02020603050405020304" pitchFamily="18" charset="0"/>
                <a:ea typeface="Times New Roman" panose="02020603050405020304" pitchFamily="18" charset="0"/>
              </a:rPr>
              <a:t>a</a:t>
            </a:r>
            <a:r>
              <a:rPr lang="uz-Cyrl-UZ" sz="2000" dirty="0">
                <a:latin typeface="Times New Roman" panose="02020603050405020304" pitchFamily="18" charset="0"/>
                <a:ea typeface="Times New Roman" panose="02020603050405020304" pitchFamily="18" charset="0"/>
              </a:rPr>
              <a:t>ssi po‘lat listlarni uchma-uch payvandlashda magnit stendlardan </a:t>
            </a:r>
            <a:r>
              <a:rPr lang="en-US" sz="2000" dirty="0">
                <a:latin typeface="Times New Roman" panose="02020603050405020304" pitchFamily="18" charset="0"/>
                <a:ea typeface="Times New Roman" panose="02020603050405020304" pitchFamily="18" charset="0"/>
              </a:rPr>
              <a:t>h</a:t>
            </a:r>
            <a:r>
              <a:rPr lang="uz-Cyrl-UZ" sz="2000" dirty="0">
                <a:latin typeface="Times New Roman" panose="02020603050405020304" pitchFamily="18" charset="0"/>
                <a:ea typeface="Times New Roman" panose="02020603050405020304" pitchFamily="18" charset="0"/>
              </a:rPr>
              <a:t>am foydalaniladi. Bunday stendlar metall cho‘kishi natijasida vujudga keladigan ichki kuchlanishlar ta‘siridan listlarning surilishiga to‘sqinlik qilmaydi, lekin ularning chok tekisligiga tik tekislikda tob tashlashiga yo‘l qo‘ymaydi.</a:t>
            </a:r>
            <a:endParaRPr lang="ru-RU" sz="2000" dirty="0"/>
          </a:p>
        </p:txBody>
      </p:sp>
    </p:spTree>
    <p:extLst>
      <p:ext uri="{BB962C8B-B14F-4D97-AF65-F5344CB8AC3E}">
        <p14:creationId xmlns:p14="http://schemas.microsoft.com/office/powerpoint/2010/main" val="2204730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51520" y="188640"/>
            <a:ext cx="8712968" cy="1427955"/>
          </a:xfrm>
          <a:prstGeom prst="rect">
            <a:avLst/>
          </a:prstGeom>
        </p:spPr>
        <p:txBody>
          <a:bodyPr wrap="square">
            <a:spAutoFit/>
          </a:bodyPr>
          <a:lstStyle/>
          <a:p>
            <a:pPr algn="just">
              <a:lnSpc>
                <a:spcPct val="150000"/>
              </a:lnSpc>
            </a:pPr>
            <a:r>
              <a:rPr lang="uz-Cyrl-UZ" sz="2000" dirty="0">
                <a:latin typeface="Times New Roman" panose="02020603050405020304" pitchFamily="18" charset="0"/>
                <a:ea typeface="Times New Roman" panose="02020603050405020304" pitchFamily="18" charset="0"/>
              </a:rPr>
              <a:t>2. Buruvchi moslamalar. Yirik silindr buyumlar (qozonlar, sisterna va boshqalar) payvandlash jarayonida elektr dvigateldan aylanish uchun reduktorli yuritma bo‘lgan roliklar yordamida buriladi (</a:t>
            </a:r>
            <a:r>
              <a:rPr lang="uz-Latn-UZ" sz="2000" dirty="0">
                <a:latin typeface="Times New Roman" panose="02020603050405020304" pitchFamily="18" charset="0"/>
                <a:ea typeface="Times New Roman" panose="02020603050405020304" pitchFamily="18" charset="0"/>
              </a:rPr>
              <a:t>8.2</a:t>
            </a:r>
            <a:r>
              <a:rPr lang="uz-Cyrl-UZ" sz="2000" dirty="0">
                <a:latin typeface="Times New Roman" panose="02020603050405020304" pitchFamily="18" charset="0"/>
                <a:ea typeface="Times New Roman" panose="02020603050405020304" pitchFamily="18" charset="0"/>
              </a:rPr>
              <a:t>, a-rasm).</a:t>
            </a:r>
            <a:endParaRPr lang="ru-RU" sz="2000" dirty="0"/>
          </a:p>
        </p:txBody>
      </p:sp>
      <p:pic>
        <p:nvPicPr>
          <p:cNvPr id="3" name="Рисунок 2" descr="clip_image001"/>
          <p:cNvPicPr/>
          <p:nvPr/>
        </p:nvPicPr>
        <p:blipFill>
          <a:blip r:embed="rId2">
            <a:extLst>
              <a:ext uri="{28A0092B-C50C-407E-A947-70E740481C1C}">
                <a14:useLocalDpi xmlns:a14="http://schemas.microsoft.com/office/drawing/2010/main" val="0"/>
              </a:ext>
            </a:extLst>
          </a:blip>
          <a:srcRect/>
          <a:stretch>
            <a:fillRect/>
          </a:stretch>
        </p:blipFill>
        <p:spPr bwMode="auto">
          <a:xfrm>
            <a:off x="1403648" y="1916832"/>
            <a:ext cx="6624736" cy="3075410"/>
          </a:xfrm>
          <a:prstGeom prst="rect">
            <a:avLst/>
          </a:prstGeom>
          <a:noFill/>
          <a:ln>
            <a:noFill/>
          </a:ln>
        </p:spPr>
      </p:pic>
      <p:sp>
        <p:nvSpPr>
          <p:cNvPr id="4" name="Прямоугольник 3"/>
          <p:cNvSpPr/>
          <p:nvPr/>
        </p:nvSpPr>
        <p:spPr>
          <a:xfrm>
            <a:off x="227259" y="4992242"/>
            <a:ext cx="8712968" cy="1477328"/>
          </a:xfrm>
          <a:prstGeom prst="rect">
            <a:avLst/>
          </a:prstGeom>
        </p:spPr>
        <p:txBody>
          <a:bodyPr wrap="square">
            <a:spAutoFit/>
          </a:bodyPr>
          <a:lstStyle/>
          <a:p>
            <a:pPr algn="ctr">
              <a:lnSpc>
                <a:spcPct val="150000"/>
              </a:lnSpc>
              <a:spcAft>
                <a:spcPts val="0"/>
              </a:spcAft>
            </a:pPr>
            <a:r>
              <a:rPr lang="uz-Latn-UZ" sz="2000" b="1" dirty="0">
                <a:latin typeface="Times New Roman" panose="02020603050405020304" pitchFamily="18" charset="0"/>
                <a:ea typeface="Times New Roman" panose="02020603050405020304" pitchFamily="18" charset="0"/>
                <a:cs typeface="Times New Roman" panose="02020603050405020304" pitchFamily="18" charset="0"/>
              </a:rPr>
              <a:t>8.2</a:t>
            </a:r>
            <a:r>
              <a:rPr lang="uz-Cyrl-UZ" sz="2000" b="1" dirty="0">
                <a:latin typeface="Times New Roman" panose="02020603050405020304" pitchFamily="18" charset="0"/>
                <a:ea typeface="Times New Roman" panose="02020603050405020304" pitchFamily="18" charset="0"/>
                <a:cs typeface="Times New Roman" panose="02020603050405020304" pitchFamily="18" charset="0"/>
              </a:rPr>
              <a:t>-rasm.</a:t>
            </a:r>
            <a:r>
              <a:rPr lang="uz-Cyrl-UZ" sz="2000" dirty="0">
                <a:latin typeface="Times New Roman" panose="02020603050405020304" pitchFamily="18" charset="0"/>
                <a:ea typeface="Times New Roman" panose="02020603050405020304" pitchFamily="18" charset="0"/>
                <a:cs typeface="Times New Roman" panose="02020603050405020304" pitchFamily="18" charset="0"/>
              </a:rPr>
              <a:t> Buruvchi moslamalar:</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50000"/>
              </a:lnSpc>
            </a:pPr>
            <a:r>
              <a:rPr lang="uz-Cyrl-UZ" sz="2000" dirty="0">
                <a:latin typeface="Times New Roman" panose="02020603050405020304" pitchFamily="18" charset="0"/>
                <a:ea typeface="Times New Roman" panose="02020603050405020304" pitchFamily="18" charset="0"/>
              </a:rPr>
              <a:t>a-silindrik obechaykalarni aylantiradigan elektr yuritmali roliklar; b-halqasimon dumalatgich umumiy ko‘rinishi; c-halqasimon dumalatgich yuritmasi sxemasi:</a:t>
            </a:r>
            <a:endParaRPr lang="ru-RU" sz="2000" dirty="0"/>
          </a:p>
        </p:txBody>
      </p:sp>
    </p:spTree>
    <p:extLst>
      <p:ext uri="{BB962C8B-B14F-4D97-AF65-F5344CB8AC3E}">
        <p14:creationId xmlns:p14="http://schemas.microsoft.com/office/powerpoint/2010/main" val="34692874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a:spLocks noChangeArrowheads="1"/>
          </p:cNvSpPr>
          <p:nvPr/>
        </p:nvSpPr>
        <p:spPr bwMode="auto">
          <a:xfrm>
            <a:off x="179512" y="0"/>
            <a:ext cx="8784976" cy="64781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50000"/>
              </a:lnSpc>
              <a:spcBef>
                <a:spcPct val="0"/>
              </a:spcBef>
              <a:spcAft>
                <a:spcPct val="0"/>
              </a:spcAft>
              <a:buClrTx/>
              <a:buSzTx/>
              <a:buFontTx/>
              <a:buNone/>
              <a:tabLst/>
            </a:pPr>
            <a:r>
              <a:rPr kumimoji="0" lang="uz-Cyrl-UZ" altLang="ru-RU"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1-elektr dviga­tel; 2-reduktor</a:t>
            </a:r>
            <a:r>
              <a:rPr kumimoji="0" lang="ru-RU" altLang="ru-RU"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kumimoji="0" lang="uz-Cyrl-UZ" altLang="ru-RU"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3-val</a:t>
            </a:r>
            <a:r>
              <a:rPr kumimoji="0" lang="ru-RU" altLang="ru-RU"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kumimoji="0" lang="uz-Cyrl-UZ" altLang="ru-RU"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4-yulduzcha</a:t>
            </a:r>
            <a:r>
              <a:rPr kumimoji="0" lang="ru-RU" altLang="ru-RU"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kumimoji="0" lang="uz-Cyrl-UZ" altLang="ru-RU"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5-tayanch halqalar; 6-zanjir dumalatgich; d diametri 1400-3000 mm va og‘irligi 2500 kg gacha boradigan bargsimon ko‘rinishdagi tublarni payvandlash­da ishlatiladigan dumalatgich (sxema): 1 va 9-elektr dvigatellar</a:t>
            </a:r>
            <a:r>
              <a:rPr kumimoji="0" lang="ru-RU" altLang="ru-RU"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kumimoji="0" lang="uz-Cyrl-UZ" altLang="ru-RU"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altLang="ru-RU"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uz-Cyrl-UZ" altLang="ru-RU"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2-krestovinani aylantira­digan chervyakli reduktor</a:t>
            </a:r>
            <a:r>
              <a:rPr kumimoji="0" lang="ru-RU" altLang="ru-RU"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kumimoji="0" lang="uz-Cyrl-UZ" altLang="ru-RU"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altLang="ru-RU"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uz-Cyrl-UZ" altLang="ru-RU"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3-krestovina ramasi</a:t>
            </a:r>
            <a:r>
              <a:rPr kumimoji="0" lang="ru-RU" altLang="ru-RU"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kumimoji="0" lang="uz-Cyrl-UZ" altLang="ru-RU"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4-tubni mahkamlash krestovinasi</a:t>
            </a:r>
            <a:r>
              <a:rPr kumimoji="0" lang="ru-RU" altLang="ru-RU"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kumimoji="0" lang="uz-Cyrl-UZ" altLang="ru-RU"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altLang="ru-RU"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uz-Cyrl-UZ" altLang="ru-RU"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5-kresto­vina o‘qini aylantirish chervyak jufti</a:t>
            </a:r>
            <a:r>
              <a:rPr kumimoji="0" lang="ru-RU" altLang="ru-RU"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kumimoji="0" lang="uz-Cyrl-UZ" altLang="ru-RU"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altLang="ru-RU"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uz-Cyrl-UZ" altLang="ru-RU"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6 va 7-tishli g‘ildiraklar</a:t>
            </a:r>
            <a:r>
              <a:rPr kumimoji="0" lang="ru-RU" altLang="ru-RU"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kumimoji="0" lang="uz-Cyrl-UZ" altLang="ru-RU"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8-dumalatgich romini aylantiradigan mexanizmning chervyak reduktori</a:t>
            </a:r>
            <a:r>
              <a:rPr kumimoji="0" lang="ru-RU" altLang="ru-RU"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ru-RU"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a:t>
            </a:r>
            <a:endParaRPr kumimoji="0" lang="ru-RU" altLang="ru-RU" sz="3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664996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94970" y="116632"/>
            <a:ext cx="8928992" cy="6506268"/>
          </a:xfrm>
          <a:prstGeom prst="rect">
            <a:avLst/>
          </a:prstGeom>
        </p:spPr>
        <p:txBody>
          <a:bodyPr wrap="square">
            <a:spAutoFit/>
          </a:bodyPr>
          <a:lstStyle/>
          <a:p>
            <a:pPr algn="just">
              <a:lnSpc>
                <a:spcPct val="150000"/>
              </a:lnSpc>
            </a:pPr>
            <a:r>
              <a:rPr lang="uz-Cyrl-UZ" sz="2000" dirty="0">
                <a:latin typeface="Times New Roman" panose="02020603050405020304" pitchFamily="18" charset="0"/>
                <a:ea typeface="Times New Roman" panose="02020603050405020304" pitchFamily="18" charset="0"/>
              </a:rPr>
              <a:t>3. Dumalatgichlar. Ramali har xil konstruksiyalar, tayanchlar va po‘</a:t>
            </a:r>
            <a:r>
              <a:rPr lang="uz-Latn-UZ" sz="2000" dirty="0">
                <a:latin typeface="Times New Roman" panose="02020603050405020304" pitchFamily="18" charset="0"/>
                <a:ea typeface="Times New Roman" panose="02020603050405020304" pitchFamily="18" charset="0"/>
              </a:rPr>
              <a:t>­</a:t>
            </a:r>
            <a:r>
              <a:rPr lang="uz-Cyrl-UZ" sz="2000" dirty="0">
                <a:latin typeface="Times New Roman" panose="02020603050405020304" pitchFamily="18" charset="0"/>
                <a:ea typeface="Times New Roman" panose="02020603050405020304" pitchFamily="18" charset="0"/>
              </a:rPr>
              <a:t>lat listdan tayyorlanadigan shuning singari boshqa buyumlar 15 tonna</a:t>
            </a:r>
            <a:r>
              <a:rPr lang="uz-Latn-UZ" sz="2000" dirty="0">
                <a:latin typeface="Times New Roman" panose="02020603050405020304" pitchFamily="18" charset="0"/>
                <a:ea typeface="Times New Roman" panose="02020603050405020304" pitchFamily="18" charset="0"/>
              </a:rPr>
              <a:t>­</a:t>
            </a:r>
            <a:r>
              <a:rPr lang="uz-Cyrl-UZ" sz="2000" dirty="0">
                <a:latin typeface="Times New Roman" panose="02020603050405020304" pitchFamily="18" charset="0"/>
                <a:ea typeface="Times New Roman" panose="02020603050405020304" pitchFamily="18" charset="0"/>
              </a:rPr>
              <a:t>gacha va bundan ham ortiq yuk ko‘taradigan hamda elektr yuritma yoki gidroyuritma bilan jihozlangan dumalatgichlar yordamida avto</a:t>
            </a:r>
            <a:r>
              <a:rPr lang="uz-Latn-UZ" sz="2000" dirty="0">
                <a:latin typeface="Times New Roman" panose="02020603050405020304" pitchFamily="18" charset="0"/>
                <a:ea typeface="Times New Roman" panose="02020603050405020304" pitchFamily="18" charset="0"/>
              </a:rPr>
              <a:t>­</a:t>
            </a:r>
            <a:r>
              <a:rPr lang="uz-Cyrl-UZ" sz="2000" dirty="0">
                <a:latin typeface="Times New Roman" panose="02020603050405020304" pitchFamily="18" charset="0"/>
                <a:ea typeface="Times New Roman" panose="02020603050405020304" pitchFamily="18" charset="0"/>
              </a:rPr>
              <a:t>matik payvandlanadi (</a:t>
            </a:r>
            <a:r>
              <a:rPr lang="uz-Latn-UZ" sz="2000" dirty="0">
                <a:latin typeface="Times New Roman" panose="02020603050405020304" pitchFamily="18" charset="0"/>
                <a:ea typeface="Times New Roman" panose="02020603050405020304" pitchFamily="18" charset="0"/>
              </a:rPr>
              <a:t>8.2</a:t>
            </a:r>
            <a:r>
              <a:rPr lang="uz-Cyrl-UZ" sz="2000" dirty="0">
                <a:latin typeface="Times New Roman" panose="02020603050405020304" pitchFamily="18" charset="0"/>
                <a:ea typeface="Times New Roman" panose="02020603050405020304" pitchFamily="18" charset="0"/>
              </a:rPr>
              <a:t>, b,c-rasm). Dumalatgich payvandlanadigan konst</a:t>
            </a:r>
            <a:r>
              <a:rPr lang="uz-Latn-UZ" sz="2000" dirty="0">
                <a:latin typeface="Times New Roman" panose="02020603050405020304" pitchFamily="18" charset="0"/>
                <a:ea typeface="Times New Roman" panose="02020603050405020304" pitchFamily="18" charset="0"/>
              </a:rPr>
              <a:t>­</a:t>
            </a:r>
            <a:r>
              <a:rPr lang="uz-Cyrl-UZ" sz="2000" dirty="0">
                <a:latin typeface="Times New Roman" panose="02020603050405020304" pitchFamily="18" charset="0"/>
                <a:ea typeface="Times New Roman" panose="02020603050405020304" pitchFamily="18" charset="0"/>
              </a:rPr>
              <a:t>ruksiyani yig‘ilgan holatdagina tayanch roliklarda buradi va barcha choklarni pastki holatda, ya‘ni eng qulay holatda payvandlashga imkon tug‘diradi. Kolonnalar va balkalar zan</a:t>
            </a:r>
            <a:r>
              <a:rPr lang="uz-Latn-UZ" sz="2000" dirty="0">
                <a:latin typeface="Times New Roman" panose="02020603050405020304" pitchFamily="18" charset="0"/>
                <a:ea typeface="Times New Roman" panose="02020603050405020304" pitchFamily="18" charset="0"/>
              </a:rPr>
              <a:t>­</a:t>
            </a:r>
            <a:r>
              <a:rPr lang="uz-Cyrl-UZ" sz="2000" dirty="0">
                <a:latin typeface="Times New Roman" panose="02020603050405020304" pitchFamily="18" charset="0"/>
                <a:ea typeface="Times New Roman" panose="02020603050405020304" pitchFamily="18" charset="0"/>
              </a:rPr>
              <a:t>jirli dumalatgichlar (</a:t>
            </a:r>
            <a:r>
              <a:rPr lang="uz-Latn-UZ" sz="2000" dirty="0">
                <a:latin typeface="Times New Roman" panose="02020603050405020304" pitchFamily="18" charset="0"/>
                <a:ea typeface="Times New Roman" panose="02020603050405020304" pitchFamily="18" charset="0"/>
              </a:rPr>
              <a:t>8.2</a:t>
            </a:r>
            <a:r>
              <a:rPr lang="uz-Cyrl-UZ" sz="2000" dirty="0">
                <a:latin typeface="Times New Roman" panose="02020603050405020304" pitchFamily="18" charset="0"/>
                <a:ea typeface="Times New Roman" panose="02020603050405020304" pitchFamily="18" charset="0"/>
              </a:rPr>
              <a:t>, d-rasm) yoki jad qisqichli dumalatgich va boshqalar yordamida payvandlanadi. Ba‘zi xil ishlar, masalan, bargsimon tublarni payvand­lash uchun maxsus dumalatgichlar qo‘llaniladi (</a:t>
            </a:r>
            <a:r>
              <a:rPr lang="uz-Latn-UZ" sz="2000" dirty="0">
                <a:latin typeface="Times New Roman" panose="02020603050405020304" pitchFamily="18" charset="0"/>
                <a:ea typeface="Times New Roman" panose="02020603050405020304" pitchFamily="18" charset="0"/>
              </a:rPr>
              <a:t>8.2</a:t>
            </a:r>
            <a:r>
              <a:rPr lang="uz-Cyrl-UZ" sz="2000" dirty="0">
                <a:latin typeface="Times New Roman" panose="02020603050405020304" pitchFamily="18" charset="0"/>
                <a:ea typeface="Times New Roman" panose="02020603050405020304" pitchFamily="18" charset="0"/>
              </a:rPr>
              <a:t>,d</a:t>
            </a:r>
            <a:r>
              <a:rPr lang="en-US" sz="2000" dirty="0">
                <a:latin typeface="Times New Roman" panose="02020603050405020304" pitchFamily="18" charset="0"/>
                <a:ea typeface="Times New Roman" panose="02020603050405020304" pitchFamily="18" charset="0"/>
              </a:rPr>
              <a:t>-</a:t>
            </a:r>
            <a:r>
              <a:rPr lang="uz-Cyrl-UZ" sz="2000" dirty="0">
                <a:latin typeface="Times New Roman" panose="02020603050405020304" pitchFamily="18" charset="0"/>
                <a:ea typeface="Times New Roman" panose="02020603050405020304" pitchFamily="18" charset="0"/>
              </a:rPr>
              <a:t>rasm). Dumalatgich boshqa</a:t>
            </a:r>
            <a:r>
              <a:rPr lang="uz-Latn-UZ" sz="2000" dirty="0">
                <a:latin typeface="Times New Roman" panose="02020603050405020304" pitchFamily="18" charset="0"/>
                <a:ea typeface="Times New Roman" panose="02020603050405020304" pitchFamily="18" charset="0"/>
              </a:rPr>
              <a:t>­</a:t>
            </a:r>
            <a:r>
              <a:rPr lang="uz-Cyrl-UZ" sz="2000" dirty="0">
                <a:latin typeface="Times New Roman" panose="02020603050405020304" pitchFamily="18" charset="0"/>
                <a:ea typeface="Times New Roman" panose="02020603050405020304" pitchFamily="18" charset="0"/>
              </a:rPr>
              <a:t>ruv pultidagi knopkalarni bosish bilan masofadan boshqariladi. Ikkala </a:t>
            </a:r>
            <a:r>
              <a:rPr lang="uz-Latn-UZ" sz="2000" dirty="0">
                <a:latin typeface="Times New Roman" panose="02020603050405020304" pitchFamily="18" charset="0"/>
                <a:ea typeface="Times New Roman" panose="02020603050405020304" pitchFamily="18" charset="0"/>
              </a:rPr>
              <a:t>yuritma </a:t>
            </a:r>
            <a:r>
              <a:rPr lang="uz-Cyrl-UZ" sz="2000" dirty="0">
                <a:latin typeface="Times New Roman" panose="02020603050405020304" pitchFamily="18" charset="0"/>
                <a:ea typeface="Times New Roman" panose="02020603050405020304" pitchFamily="18" charset="0"/>
              </a:rPr>
              <a:t>(romni burish va krestovinani aylantirish) tegishli elektr dvi</a:t>
            </a:r>
            <a:r>
              <a:rPr lang="uz-Latn-UZ" sz="2000" dirty="0">
                <a:latin typeface="Times New Roman" panose="02020603050405020304" pitchFamily="18" charset="0"/>
                <a:ea typeface="Times New Roman" panose="02020603050405020304" pitchFamily="18" charset="0"/>
              </a:rPr>
              <a:t>­</a:t>
            </a:r>
            <a:r>
              <a:rPr lang="uz-Cyrl-UZ" sz="2000" dirty="0">
                <a:latin typeface="Times New Roman" panose="02020603050405020304" pitchFamily="18" charset="0"/>
                <a:ea typeface="Times New Roman" panose="02020603050405020304" pitchFamily="18" charset="0"/>
              </a:rPr>
              <a:t>gatellar yordamida alohida-alohida va baravariga ishlashi mumkin. Chok</a:t>
            </a:r>
            <a:r>
              <a:rPr lang="uz-Latn-UZ" sz="2000" dirty="0">
                <a:latin typeface="Times New Roman" panose="02020603050405020304" pitchFamily="18" charset="0"/>
                <a:ea typeface="Times New Roman" panose="02020603050405020304" pitchFamily="18" charset="0"/>
              </a:rPr>
              <a:t>­</a:t>
            </a:r>
            <a:r>
              <a:rPr lang="uz-Cyrl-UZ" sz="2000" dirty="0">
                <a:latin typeface="Times New Roman" panose="02020603050405020304" pitchFamily="18" charset="0"/>
                <a:ea typeface="Times New Roman" panose="02020603050405020304" pitchFamily="18" charset="0"/>
              </a:rPr>
              <a:t>larni tubning tashkil etuvchisi bo‘yicha payvandlashda ik­kala </a:t>
            </a:r>
            <a:r>
              <a:rPr lang="uz-Latn-UZ" sz="2000" dirty="0">
                <a:latin typeface="Times New Roman" panose="02020603050405020304" pitchFamily="18" charset="0"/>
                <a:ea typeface="Times New Roman" panose="02020603050405020304" pitchFamily="18" charset="0"/>
              </a:rPr>
              <a:t>yuritma</a:t>
            </a:r>
            <a:r>
              <a:rPr lang="uz-Cyrl-UZ" sz="2000" dirty="0">
                <a:latin typeface="Times New Roman" panose="02020603050405020304" pitchFamily="18" charset="0"/>
                <a:ea typeface="Times New Roman" panose="02020603050405020304" pitchFamily="18" charset="0"/>
              </a:rPr>
              <a:t>, navbatdagi chokni payvandlashga o‘tishda esa faqat kres</a:t>
            </a:r>
            <a:r>
              <a:rPr lang="uz-Latn-UZ" sz="2000" dirty="0">
                <a:latin typeface="Times New Roman" panose="02020603050405020304" pitchFamily="18" charset="0"/>
                <a:ea typeface="Times New Roman" panose="02020603050405020304" pitchFamily="18" charset="0"/>
              </a:rPr>
              <a:t>­</a:t>
            </a:r>
            <a:r>
              <a:rPr lang="uz-Cyrl-UZ" sz="2000" dirty="0">
                <a:latin typeface="Times New Roman" panose="02020603050405020304" pitchFamily="18" charset="0"/>
                <a:ea typeface="Times New Roman" panose="02020603050405020304" pitchFamily="18" charset="0"/>
              </a:rPr>
              <a:t>tovinani buruvchi </a:t>
            </a:r>
            <a:r>
              <a:rPr lang="uz-Latn-UZ" sz="2000" dirty="0">
                <a:latin typeface="Times New Roman" panose="02020603050405020304" pitchFamily="18" charset="0"/>
                <a:ea typeface="Times New Roman" panose="02020603050405020304" pitchFamily="18" charset="0"/>
              </a:rPr>
              <a:t>yuritma</a:t>
            </a:r>
            <a:r>
              <a:rPr lang="uz-Cyrl-UZ" sz="2000" dirty="0">
                <a:latin typeface="Times New Roman" panose="02020603050405020304" pitchFamily="18" charset="0"/>
                <a:ea typeface="Times New Roman" panose="02020603050405020304" pitchFamily="18" charset="0"/>
              </a:rPr>
              <a:t> ishlaydi.</a:t>
            </a:r>
            <a:endParaRPr lang="ru-RU" sz="2000" dirty="0"/>
          </a:p>
        </p:txBody>
      </p:sp>
    </p:spTree>
    <p:extLst>
      <p:ext uri="{BB962C8B-B14F-4D97-AF65-F5344CB8AC3E}">
        <p14:creationId xmlns:p14="http://schemas.microsoft.com/office/powerpoint/2010/main" val="1198580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107504" y="260648"/>
            <a:ext cx="8856984" cy="5805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1" algn="just" eaLnBrk="0" fontAlgn="base" hangingPunct="0">
              <a:lnSpc>
                <a:spcPct val="150000"/>
              </a:lnSpc>
              <a:spcBef>
                <a:spcPct val="0"/>
              </a:spcBef>
              <a:spcAft>
                <a:spcPct val="0"/>
              </a:spcAft>
            </a:pPr>
            <a:r>
              <a:rPr kumimoji="0" lang="uz-Cyrl-UZ"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4. Manipulatorlar va pozisionerlar. Mashinasozlik konstruksiyalarini payvandlashda buruvchi universal moslamalar tariqasida manipulatorlar va pozisionerlar ham ishlatiladi. Manipulatorlar buyum o‘qining qiyalik burchagi har xil bo‘lganda rostlanadigan aylanish tezligiga ega. Aylantirish tezligi payvandlash tez</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kumimoji="0" lang="uz-Cyrl-UZ"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ligiga baravar olinadi. Manipula­torlar stolga o‘rnatiladigan (og‘irligi 100 kg gacha bo‘lgan buyumlar uchun), konsol tipida (1 t gacha buyumlar uchun), ancha og‘ir buyumlar uchun esa karusel va domkrat tiplarida bo‘</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kumimoji="0" lang="uz-Cyrl-UZ"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li</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kumimoji="0" lang="uz-Cyrl-UZ"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shi mumkin (</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8.2</a:t>
            </a:r>
            <a:r>
              <a:rPr kumimoji="0" lang="uz-Cyrl-UZ"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-rasm). Ayn</a:t>
            </a:r>
            <a:r>
              <a:rPr kumimoji="0" lang="en-US"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i</a:t>
            </a:r>
            <a:r>
              <a:rPr kumimoji="0" lang="uz-Cyrl-UZ"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qsa karusel va konsol manipulator­lar ko‘p ish</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kumimoji="0" lang="uz-Cyrl-UZ"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latiladi. Manipulatorning planshaybasi aylanadi va elektr dviga</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kumimoji="0" lang="uz-Cyrl-UZ"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tellar yordamida 180</a:t>
            </a:r>
            <a:r>
              <a:rPr kumimoji="0" lang="en-US"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kumimoji="0" lang="uz-Cyrl-UZ"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360° chegarasida burilishi mumkin. Stanina stolning qiyalik burchagini gidravlik domkratlar yordamida 0 dan 90° gacha o‘zgartirib tebranishi mumkin (</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8.3</a:t>
            </a:r>
            <a:r>
              <a:rPr kumimoji="0" lang="uz-Cyrl-UZ"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,d-rasm).</a:t>
            </a:r>
            <a:r>
              <a:rPr kumimoji="0" lang="ru-RU" altLang="ru-RU" sz="105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endParaRPr kumimoji="0" lang="ru-RU" altLang="ru-RU"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082945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51520" y="332656"/>
            <a:ext cx="8640960" cy="6044603"/>
          </a:xfrm>
          <a:prstGeom prst="rect">
            <a:avLst/>
          </a:prstGeom>
        </p:spPr>
        <p:txBody>
          <a:bodyPr wrap="square">
            <a:spAutoFit/>
          </a:bodyPr>
          <a:lstStyle/>
          <a:p>
            <a:pPr algn="just">
              <a:lnSpc>
                <a:spcPct val="150000"/>
              </a:lnSpc>
            </a:pPr>
            <a:r>
              <a:rPr lang="uz-Cyrl-UZ" sz="2000" dirty="0">
                <a:latin typeface="Times New Roman" panose="02020603050405020304" pitchFamily="18" charset="0"/>
                <a:ea typeface="Times New Roman" panose="02020603050405020304" pitchFamily="18" charset="0"/>
              </a:rPr>
              <a:t>Pozisionerlar mani</a:t>
            </a:r>
            <a:r>
              <a:rPr lang="uz-Latn-UZ" sz="2000" dirty="0">
                <a:latin typeface="Times New Roman" panose="02020603050405020304" pitchFamily="18" charset="0"/>
                <a:ea typeface="Times New Roman" panose="02020603050405020304" pitchFamily="18" charset="0"/>
              </a:rPr>
              <a:t>­</a:t>
            </a:r>
            <a:r>
              <a:rPr lang="uz-Cyrl-UZ" sz="2000" dirty="0">
                <a:latin typeface="Times New Roman" panose="02020603050405020304" pitchFamily="18" charset="0"/>
                <a:ea typeface="Times New Roman" panose="02020603050405020304" pitchFamily="18" charset="0"/>
              </a:rPr>
              <a:t>pulatorlardan planshaybaning aylanish tezligini rostlab o‘zgartirish imkoni yo‘qligi bilan farqlanadi. S</a:t>
            </a:r>
            <a:r>
              <a:rPr lang="en-US" sz="2000" dirty="0">
                <a:latin typeface="Times New Roman" panose="02020603050405020304" pitchFamily="18" charset="0"/>
                <a:ea typeface="Times New Roman" panose="02020603050405020304" pitchFamily="18" charset="0"/>
              </a:rPr>
              <a:t>h</a:t>
            </a:r>
            <a:r>
              <a:rPr lang="uz-Cyrl-UZ" sz="2000" dirty="0">
                <a:latin typeface="Times New Roman" panose="02020603050405020304" pitchFamily="18" charset="0"/>
                <a:ea typeface="Times New Roman" panose="02020603050405020304" pitchFamily="18" charset="0"/>
              </a:rPr>
              <a:t>uning uchun ham halqa choklarni av</a:t>
            </a:r>
            <a:r>
              <a:rPr lang="uz-Latn-UZ" sz="2000" dirty="0">
                <a:latin typeface="Times New Roman" panose="02020603050405020304" pitchFamily="18" charset="0"/>
                <a:ea typeface="Times New Roman" panose="02020603050405020304" pitchFamily="18" charset="0"/>
              </a:rPr>
              <a:t>­</a:t>
            </a:r>
            <a:r>
              <a:rPr lang="uz-Cyrl-UZ" sz="2000" dirty="0">
                <a:latin typeface="Times New Roman" panose="02020603050405020304" pitchFamily="18" charset="0"/>
                <a:ea typeface="Times New Roman" panose="02020603050405020304" pitchFamily="18" charset="0"/>
              </a:rPr>
              <a:t>to</a:t>
            </a:r>
            <a:r>
              <a:rPr lang="uz-Latn-UZ" sz="2000" dirty="0">
                <a:latin typeface="Times New Roman" panose="02020603050405020304" pitchFamily="18" charset="0"/>
                <a:ea typeface="Times New Roman" panose="02020603050405020304" pitchFamily="18" charset="0"/>
              </a:rPr>
              <a:t>­</a:t>
            </a:r>
            <a:r>
              <a:rPr lang="uz-Cyrl-UZ" sz="2000" dirty="0">
                <a:latin typeface="Times New Roman" panose="02020603050405020304" pitchFamily="18" charset="0"/>
                <a:ea typeface="Times New Roman" panose="02020603050405020304" pitchFamily="18" charset="0"/>
              </a:rPr>
              <a:t>matik payvand­lashda ularni qo‘llab bo‘lmaydi. Pozisionerlar payvandlash uchun buyumni eng qulay holatga burish va o‘rna</a:t>
            </a:r>
            <a:r>
              <a:rPr lang="uz-Latn-UZ" sz="2000" dirty="0">
                <a:latin typeface="Times New Roman" panose="02020603050405020304" pitchFamily="18" charset="0"/>
                <a:ea typeface="Times New Roman" panose="02020603050405020304" pitchFamily="18" charset="0"/>
              </a:rPr>
              <a:t>­</a:t>
            </a:r>
            <a:r>
              <a:rPr lang="uz-Cyrl-UZ" sz="2000" dirty="0">
                <a:latin typeface="Times New Roman" panose="02020603050405020304" pitchFamily="18" charset="0"/>
                <a:ea typeface="Times New Roman" panose="02020603050405020304" pitchFamily="18" charset="0"/>
              </a:rPr>
              <a:t>tish</a:t>
            </a:r>
            <a:r>
              <a:rPr lang="uz-Latn-UZ" sz="2000" dirty="0">
                <a:latin typeface="Times New Roman" panose="02020603050405020304" pitchFamily="18" charset="0"/>
                <a:ea typeface="Times New Roman" panose="02020603050405020304" pitchFamily="18" charset="0"/>
              </a:rPr>
              <a:t>­</a:t>
            </a:r>
            <a:r>
              <a:rPr lang="uz-Cyrl-UZ" sz="2000" dirty="0">
                <a:latin typeface="Times New Roman" panose="02020603050405020304" pitchFamily="18" charset="0"/>
                <a:ea typeface="Times New Roman" panose="02020603050405020304" pitchFamily="18" charset="0"/>
              </a:rPr>
              <a:t>dagina ish­latiladi (</a:t>
            </a:r>
            <a:r>
              <a:rPr lang="uz-Latn-UZ" sz="2000" dirty="0">
                <a:latin typeface="Times New Roman" panose="02020603050405020304" pitchFamily="18" charset="0"/>
                <a:ea typeface="Times New Roman" panose="02020603050405020304" pitchFamily="18" charset="0"/>
              </a:rPr>
              <a:t>8.3</a:t>
            </a:r>
            <a:r>
              <a:rPr lang="uz-Cyrl-UZ" sz="2000" dirty="0">
                <a:latin typeface="Times New Roman" panose="02020603050405020304" pitchFamily="18" charset="0"/>
                <a:ea typeface="Times New Roman" panose="02020603050405020304" pitchFamily="18" charset="0"/>
              </a:rPr>
              <a:t>,d</a:t>
            </a:r>
            <a:r>
              <a:rPr lang="en-US" sz="2000" dirty="0">
                <a:latin typeface="Times New Roman" panose="02020603050405020304" pitchFamily="18" charset="0"/>
                <a:ea typeface="Times New Roman" panose="02020603050405020304" pitchFamily="18" charset="0"/>
              </a:rPr>
              <a:t>-</a:t>
            </a:r>
            <a:r>
              <a:rPr lang="uz-Cyrl-UZ" sz="2000" dirty="0">
                <a:latin typeface="Times New Roman" panose="02020603050405020304" pitchFamily="18" charset="0"/>
                <a:ea typeface="Times New Roman" panose="02020603050405020304" pitchFamily="18" charset="0"/>
              </a:rPr>
              <a:t>rasm). Manipulyator va pozisioner dviga</a:t>
            </a:r>
            <a:r>
              <a:rPr lang="uz-Latn-UZ" sz="2000" dirty="0">
                <a:latin typeface="Times New Roman" panose="02020603050405020304" pitchFamily="18" charset="0"/>
                <a:ea typeface="Times New Roman" panose="02020603050405020304" pitchFamily="18" charset="0"/>
              </a:rPr>
              <a:t>­</a:t>
            </a:r>
            <a:r>
              <a:rPr lang="uz-Cyrl-UZ" sz="2000" dirty="0">
                <a:latin typeface="Times New Roman" panose="02020603050405020304" pitchFamily="18" charset="0"/>
                <a:ea typeface="Times New Roman" panose="02020603050405020304" pitchFamily="18" charset="0"/>
              </a:rPr>
              <a:t>tellari knopka yordamida masofadan boshqariladi. Manipulatorlar va pozitsionerlar 0,5 dan 16 t gacha, ayrim hollarda esa 25, 50 va hatto 100 t gacha yukni ko‘tara oladi. Manipulatorlar va pozi</a:t>
            </a:r>
            <a:r>
              <a:rPr lang="uz-Latn-UZ" sz="2000" dirty="0">
                <a:latin typeface="Times New Roman" panose="02020603050405020304" pitchFamily="18" charset="0"/>
                <a:ea typeface="Times New Roman" panose="02020603050405020304" pitchFamily="18" charset="0"/>
              </a:rPr>
              <a:t>­</a:t>
            </a:r>
            <a:r>
              <a:rPr lang="uz-Cyrl-UZ" sz="2000" dirty="0">
                <a:latin typeface="Times New Roman" panose="02020603050405020304" pitchFamily="18" charset="0"/>
                <a:ea typeface="Times New Roman" panose="02020603050405020304" pitchFamily="18" charset="0"/>
              </a:rPr>
              <a:t>sionerlardan foydalanganda yordamchi ishlarga sarflanadigan vaqt 1,5-2 baravar qisqaradi, yig‘uvchilar va payvandchilar ishini yengil</a:t>
            </a:r>
            <a:r>
              <a:rPr lang="uz-Latn-UZ" sz="2000" dirty="0">
                <a:latin typeface="Times New Roman" panose="02020603050405020304" pitchFamily="18" charset="0"/>
                <a:ea typeface="Times New Roman" panose="02020603050405020304" pitchFamily="18" charset="0"/>
              </a:rPr>
              <a:t>­</a:t>
            </a:r>
            <a:r>
              <a:rPr lang="uz-Cyrl-UZ" sz="2000" dirty="0">
                <a:latin typeface="Times New Roman" panose="02020603050405020304" pitchFamily="18" charset="0"/>
                <a:ea typeface="Times New Roman" panose="02020603050405020304" pitchFamily="18" charset="0"/>
              </a:rPr>
              <a:t>lashtiradi, ish unumini 15-20%ga oshiradi, choklar sifatini yaxshilaydi. Manipula­torlardan buyumlarni payvandlash vaqtidagina emas, balki buyumni payvandlashga qadar va payvandlashdan keyin yig</a:t>
            </a:r>
            <a:r>
              <a:rPr lang="uz-Latn-UZ" sz="2000" dirty="0">
                <a:latin typeface="Times New Roman" panose="02020603050405020304" pitchFamily="18" charset="0"/>
                <a:ea typeface="Times New Roman" panose="02020603050405020304" pitchFamily="18" charset="0"/>
              </a:rPr>
              <a:t>‘</a:t>
            </a:r>
            <a:r>
              <a:rPr lang="uz-Cyrl-UZ" sz="2000" dirty="0">
                <a:latin typeface="Times New Roman" panose="02020603050405020304" pitchFamily="18" charset="0"/>
                <a:ea typeface="Times New Roman" panose="02020603050405020304" pitchFamily="18" charset="0"/>
              </a:rPr>
              <a:t>ish, nazorat qilish, tozalash, bo‘yash va pardozlashda ham foydalanish mumkin.</a:t>
            </a:r>
            <a:endParaRPr lang="ru-RU" sz="2000" dirty="0"/>
          </a:p>
        </p:txBody>
      </p:sp>
    </p:spTree>
    <p:extLst>
      <p:ext uri="{BB962C8B-B14F-4D97-AF65-F5344CB8AC3E}">
        <p14:creationId xmlns:p14="http://schemas.microsoft.com/office/powerpoint/2010/main" val="41288942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79512" y="188640"/>
            <a:ext cx="8784976" cy="6044603"/>
          </a:xfrm>
          <a:prstGeom prst="rect">
            <a:avLst/>
          </a:prstGeom>
        </p:spPr>
        <p:txBody>
          <a:bodyPr wrap="square">
            <a:spAutoFit/>
          </a:bodyPr>
          <a:lstStyle/>
          <a:p>
            <a:pPr algn="just">
              <a:lnSpc>
                <a:spcPct val="150000"/>
              </a:lnSpc>
            </a:pPr>
            <a:r>
              <a:rPr lang="uz-Cyrl-UZ" sz="2000" dirty="0">
                <a:latin typeface="Times New Roman" panose="02020603050405020304" pitchFamily="18" charset="0"/>
                <a:ea typeface="Times New Roman" panose="02020603050405020304" pitchFamily="18" charset="0"/>
              </a:rPr>
              <a:t>5. Konduktorlar ma</a:t>
            </a:r>
            <a:r>
              <a:rPr lang="uz-Latn-UZ" sz="2000" dirty="0">
                <a:latin typeface="Times New Roman" panose="02020603050405020304" pitchFamily="18" charset="0"/>
                <a:ea typeface="Times New Roman" panose="02020603050405020304" pitchFamily="18" charset="0"/>
              </a:rPr>
              <a:t>’</a:t>
            </a:r>
            <a:r>
              <a:rPr lang="uz-Cyrl-UZ" sz="2000" dirty="0">
                <a:latin typeface="Times New Roman" panose="02020603050405020304" pitchFamily="18" charset="0"/>
                <a:ea typeface="Times New Roman" panose="02020603050405020304" pitchFamily="18" charset="0"/>
              </a:rPr>
              <a:t>lum uzel yoki buyumni yig‘ish hamda payvand</a:t>
            </a:r>
            <a:r>
              <a:rPr lang="uz-Latn-UZ" sz="2000" dirty="0">
                <a:latin typeface="Times New Roman" panose="02020603050405020304" pitchFamily="18" charset="0"/>
                <a:ea typeface="Times New Roman" panose="02020603050405020304" pitchFamily="18" charset="0"/>
              </a:rPr>
              <a:t>­</a:t>
            </a:r>
            <a:r>
              <a:rPr lang="uz-Cyrl-UZ" sz="2000" dirty="0">
                <a:latin typeface="Times New Roman" panose="02020603050405020304" pitchFamily="18" charset="0"/>
                <a:ea typeface="Times New Roman" panose="02020603050405020304" pitchFamily="18" charset="0"/>
              </a:rPr>
              <a:t>lash moslamalari. Konduktorlar buyum qismlarining o‘zaro to‘g‘ri joyla</a:t>
            </a:r>
            <a:r>
              <a:rPr lang="uz-Latn-UZ" sz="2000" dirty="0">
                <a:latin typeface="Times New Roman" panose="02020603050405020304" pitchFamily="18" charset="0"/>
                <a:ea typeface="Times New Roman" panose="02020603050405020304" pitchFamily="18" charset="0"/>
              </a:rPr>
              <a:t>­</a:t>
            </a:r>
            <a:r>
              <a:rPr lang="uz-Cyrl-UZ" sz="2000" dirty="0">
                <a:latin typeface="Times New Roman" panose="02020603050405020304" pitchFamily="18" charset="0"/>
                <a:ea typeface="Times New Roman" panose="02020603050405020304" pitchFamily="18" charset="0"/>
              </a:rPr>
              <a:t>shuvini ta</a:t>
            </a:r>
            <a:r>
              <a:rPr lang="uz-Latn-UZ" sz="2000" dirty="0">
                <a:latin typeface="Times New Roman" panose="02020603050405020304" pitchFamily="18" charset="0"/>
                <a:ea typeface="Times New Roman" panose="02020603050405020304" pitchFamily="18" charset="0"/>
              </a:rPr>
              <a:t>’</a:t>
            </a:r>
            <a:r>
              <a:rPr lang="uz-Cyrl-UZ" sz="2000" dirty="0">
                <a:latin typeface="Times New Roman" panose="02020603050405020304" pitchFamily="18" charset="0"/>
                <a:ea typeface="Times New Roman" panose="02020603050405020304" pitchFamily="18" charset="0"/>
              </a:rPr>
              <a:t>minlaydi, yig‘ishni tezlashtiradi hamda aniqligini oshiradi, payvandlashda detalning tob tashlashini kamaytiradi. Ular odatda bu</a:t>
            </a:r>
            <a:r>
              <a:rPr lang="uz-Latn-UZ" sz="2000" dirty="0">
                <a:latin typeface="Times New Roman" panose="02020603050405020304" pitchFamily="18" charset="0"/>
                <a:ea typeface="Times New Roman" panose="02020603050405020304" pitchFamily="18" charset="0"/>
              </a:rPr>
              <a:t>­</a:t>
            </a:r>
            <a:r>
              <a:rPr lang="uz-Cyrl-UZ" sz="2000" dirty="0">
                <a:latin typeface="Times New Roman" panose="02020603050405020304" pitchFamily="18" charset="0"/>
                <a:ea typeface="Times New Roman" panose="02020603050405020304" pitchFamily="18" charset="0"/>
              </a:rPr>
              <a:t>yum</a:t>
            </a:r>
            <a:r>
              <a:rPr lang="uz-Latn-UZ" sz="2000" dirty="0">
                <a:latin typeface="Times New Roman" panose="02020603050405020304" pitchFamily="18" charset="0"/>
                <a:ea typeface="Times New Roman" panose="02020603050405020304" pitchFamily="18" charset="0"/>
              </a:rPr>
              <a:t>­</a:t>
            </a:r>
            <a:r>
              <a:rPr lang="uz-Cyrl-UZ" sz="2000" dirty="0">
                <a:latin typeface="Times New Roman" panose="02020603050405020304" pitchFamily="18" charset="0"/>
                <a:ea typeface="Times New Roman" panose="02020603050405020304" pitchFamily="18" charset="0"/>
              </a:rPr>
              <a:t>larni mahkamlash uchun tirgaklar va qisqichlar joylangan rama</a:t>
            </a:r>
            <a:r>
              <a:rPr lang="en-US" sz="2000" dirty="0">
                <a:latin typeface="Times New Roman" panose="02020603050405020304" pitchFamily="18" charset="0"/>
                <a:ea typeface="Times New Roman" panose="02020603050405020304" pitchFamily="18" charset="0"/>
              </a:rPr>
              <a:t>-</a:t>
            </a:r>
            <a:r>
              <a:rPr lang="uz-Cyrl-UZ" sz="2000" dirty="0">
                <a:latin typeface="Times New Roman" panose="02020603050405020304" pitchFamily="18" charset="0"/>
                <a:ea typeface="Times New Roman" panose="02020603050405020304" pitchFamily="18" charset="0"/>
              </a:rPr>
              <a:t>karkasdan iborat bo‘ladi. </a:t>
            </a:r>
            <a:r>
              <a:rPr lang="en-US" sz="2000" dirty="0">
                <a:latin typeface="Times New Roman" panose="02020603050405020304" pitchFamily="18" charset="0"/>
                <a:ea typeface="Times New Roman" panose="02020603050405020304" pitchFamily="18" charset="0"/>
              </a:rPr>
              <a:t>8</a:t>
            </a:r>
            <a:r>
              <a:rPr lang="uz-Cyrl-UZ" sz="2000" dirty="0">
                <a:latin typeface="Times New Roman" panose="02020603050405020304" pitchFamily="18" charset="0"/>
                <a:ea typeface="Times New Roman" panose="02020603050405020304" pitchFamily="18" charset="0"/>
              </a:rPr>
              <a:t>.4-rasmda ramani yig‘ish va payvandlash uchun mo‘ljallangan konduktor misol tariqasida ko‘rsatilgan. Ramaning burchak profildan kesilgan elementlari konduktorga yotqiziladi va vintli qis</a:t>
            </a:r>
            <a:r>
              <a:rPr lang="uz-Latn-UZ" sz="2000" dirty="0">
                <a:latin typeface="Times New Roman" panose="02020603050405020304" pitchFamily="18" charset="0"/>
                <a:ea typeface="Times New Roman" panose="02020603050405020304" pitchFamily="18" charset="0"/>
              </a:rPr>
              <a:t>­</a:t>
            </a:r>
            <a:r>
              <a:rPr lang="uz-Cyrl-UZ" sz="2000" dirty="0">
                <a:latin typeface="Times New Roman" panose="02020603050405020304" pitchFamily="18" charset="0"/>
                <a:ea typeface="Times New Roman" panose="02020603050405020304" pitchFamily="18" charset="0"/>
              </a:rPr>
              <a:t>qichlar bilan ma</a:t>
            </a:r>
            <a:r>
              <a:rPr lang="en-US" sz="2000" dirty="0">
                <a:latin typeface="Times New Roman" panose="02020603050405020304" pitchFamily="18" charset="0"/>
                <a:ea typeface="Times New Roman" panose="02020603050405020304" pitchFamily="18" charset="0"/>
              </a:rPr>
              <a:t>h</a:t>
            </a:r>
            <a:r>
              <a:rPr lang="uz-Cyrl-UZ" sz="2000" dirty="0">
                <a:latin typeface="Times New Roman" panose="02020603050405020304" pitchFamily="18" charset="0"/>
                <a:ea typeface="Times New Roman" panose="02020603050405020304" pitchFamily="18" charset="0"/>
              </a:rPr>
              <a:t>kamlanadi; so‘ngra elementlar bir-biriga qisqa chok</a:t>
            </a:r>
            <a:r>
              <a:rPr lang="uz-Latn-UZ" sz="2000" dirty="0">
                <a:latin typeface="Times New Roman" panose="02020603050405020304" pitchFamily="18" charset="0"/>
                <a:ea typeface="Times New Roman" panose="02020603050405020304" pitchFamily="18" charset="0"/>
              </a:rPr>
              <a:t>­</a:t>
            </a:r>
            <a:r>
              <a:rPr lang="uz-Cyrl-UZ" sz="2000" dirty="0">
                <a:latin typeface="Times New Roman" panose="02020603050405020304" pitchFamily="18" charset="0"/>
                <a:ea typeface="Times New Roman" panose="02020603050405020304" pitchFamily="18" charset="0"/>
              </a:rPr>
              <a:t>lar yor</a:t>
            </a:r>
            <a:r>
              <a:rPr lang="uz-Latn-UZ" sz="2000" dirty="0">
                <a:latin typeface="Times New Roman" panose="02020603050405020304" pitchFamily="18" charset="0"/>
                <a:ea typeface="Times New Roman" panose="02020603050405020304" pitchFamily="18" charset="0"/>
              </a:rPr>
              <a:t>­</a:t>
            </a:r>
            <a:r>
              <a:rPr lang="uz-Cyrl-UZ" sz="2000" dirty="0">
                <a:latin typeface="Times New Roman" panose="02020603050405020304" pitchFamily="18" charset="0"/>
                <a:ea typeface="Times New Roman" panose="02020603050405020304" pitchFamily="18" charset="0"/>
              </a:rPr>
              <a:t>damida yig‘ilib, payvandlanadi. Konduktor konveyerning temir izidan yurishi uchun unga maxsus katoklar o‘rnatilgan. Zarur bo‘l</a:t>
            </a:r>
            <a:r>
              <a:rPr lang="uz-Latn-UZ" sz="2000" dirty="0">
                <a:latin typeface="Times New Roman" panose="02020603050405020304" pitchFamily="18" charset="0"/>
                <a:ea typeface="Times New Roman" panose="02020603050405020304" pitchFamily="18" charset="0"/>
              </a:rPr>
              <a:t>­</a:t>
            </a:r>
            <a:r>
              <a:rPr lang="uz-Cyrl-UZ" sz="2000" dirty="0">
                <a:latin typeface="Times New Roman" panose="02020603050405020304" pitchFamily="18" charset="0"/>
                <a:ea typeface="Times New Roman" panose="02020603050405020304" pitchFamily="18" charset="0"/>
              </a:rPr>
              <a:t>ganida konduktorlar buriladigan qilib tayyorlanadi. Payvandlanadigan buyumlar elektr magnitlar yoki pnevmatik qis</a:t>
            </a:r>
            <a:r>
              <a:rPr lang="uz-Latn-UZ" sz="2000" dirty="0">
                <a:latin typeface="Times New Roman" panose="02020603050405020304" pitchFamily="18" charset="0"/>
                <a:ea typeface="Times New Roman" panose="02020603050405020304" pitchFamily="18" charset="0"/>
              </a:rPr>
              <a:t>­</a:t>
            </a:r>
            <a:r>
              <a:rPr lang="uz-Cyrl-UZ" sz="2000" dirty="0">
                <a:latin typeface="Times New Roman" panose="02020603050405020304" pitchFamily="18" charset="0"/>
                <a:ea typeface="Times New Roman" panose="02020603050405020304" pitchFamily="18" charset="0"/>
              </a:rPr>
              <a:t>qichlar yordamida mahkamlanadigan universal konduktorlar (stendlar) ham qo‘llaniladi (</a:t>
            </a:r>
            <a:r>
              <a:rPr lang="uz-Latn-UZ" sz="2000" dirty="0">
                <a:latin typeface="Times New Roman" panose="02020603050405020304" pitchFamily="18" charset="0"/>
                <a:ea typeface="Times New Roman" panose="02020603050405020304" pitchFamily="18" charset="0"/>
              </a:rPr>
              <a:t>8.5-</a:t>
            </a:r>
            <a:r>
              <a:rPr lang="uz-Cyrl-UZ" sz="2000" dirty="0">
                <a:latin typeface="Times New Roman" panose="02020603050405020304" pitchFamily="18" charset="0"/>
                <a:ea typeface="Times New Roman" panose="02020603050405020304" pitchFamily="18" charset="0"/>
              </a:rPr>
              <a:t>rasm).</a:t>
            </a:r>
            <a:endParaRPr lang="ru-RU" sz="2000" dirty="0"/>
          </a:p>
        </p:txBody>
      </p:sp>
    </p:spTree>
    <p:extLst>
      <p:ext uri="{BB962C8B-B14F-4D97-AF65-F5344CB8AC3E}">
        <p14:creationId xmlns:p14="http://schemas.microsoft.com/office/powerpoint/2010/main" val="32882498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clip_image001"/>
          <p:cNvPicPr/>
          <p:nvPr/>
        </p:nvPicPr>
        <p:blipFill>
          <a:blip r:embed="rId2">
            <a:extLst>
              <a:ext uri="{28A0092B-C50C-407E-A947-70E740481C1C}">
                <a14:useLocalDpi xmlns:a14="http://schemas.microsoft.com/office/drawing/2010/main" val="0"/>
              </a:ext>
            </a:extLst>
          </a:blip>
          <a:srcRect l="1366" t="687" r="3571"/>
          <a:stretch>
            <a:fillRect/>
          </a:stretch>
        </p:blipFill>
        <p:spPr bwMode="auto">
          <a:xfrm>
            <a:off x="1619672" y="404664"/>
            <a:ext cx="5727327" cy="4823673"/>
          </a:xfrm>
          <a:prstGeom prst="rect">
            <a:avLst/>
          </a:prstGeom>
          <a:noFill/>
          <a:ln>
            <a:noFill/>
          </a:ln>
        </p:spPr>
      </p:pic>
      <p:sp>
        <p:nvSpPr>
          <p:cNvPr id="3" name="Прямоугольник 2"/>
          <p:cNvSpPr/>
          <p:nvPr/>
        </p:nvSpPr>
        <p:spPr>
          <a:xfrm>
            <a:off x="611560" y="5228337"/>
            <a:ext cx="8280920" cy="1338828"/>
          </a:xfrm>
          <a:prstGeom prst="rect">
            <a:avLst/>
          </a:prstGeom>
        </p:spPr>
        <p:txBody>
          <a:bodyPr wrap="square">
            <a:spAutoFit/>
          </a:bodyPr>
          <a:lstStyle/>
          <a:p>
            <a:pPr algn="ctr">
              <a:lnSpc>
                <a:spcPct val="150000"/>
              </a:lnSpc>
              <a:spcAft>
                <a:spcPts val="0"/>
              </a:spcAft>
            </a:pPr>
            <a:r>
              <a:rPr lang="uz-Latn-UZ" b="1" dirty="0">
                <a:latin typeface="Times New Roman" panose="02020603050405020304" pitchFamily="18" charset="0"/>
                <a:ea typeface="Times New Roman" panose="02020603050405020304" pitchFamily="18" charset="0"/>
                <a:cs typeface="Times New Roman" panose="02020603050405020304" pitchFamily="18" charset="0"/>
              </a:rPr>
              <a:t>8.3</a:t>
            </a:r>
            <a:r>
              <a:rPr lang="uz-Cyrl-UZ" b="1" dirty="0">
                <a:latin typeface="Times New Roman" panose="02020603050405020304" pitchFamily="18" charset="0"/>
                <a:ea typeface="Times New Roman" panose="02020603050405020304" pitchFamily="18" charset="0"/>
                <a:cs typeface="Times New Roman" panose="02020603050405020304" pitchFamily="18" charset="0"/>
              </a:rPr>
              <a:t>-rasm.</a:t>
            </a:r>
            <a:r>
              <a:rPr lang="uz-Cyrl-UZ" dirty="0">
                <a:latin typeface="Times New Roman" panose="02020603050405020304" pitchFamily="18" charset="0"/>
                <a:ea typeface="Times New Roman" panose="02020603050405020304" pitchFamily="18" charset="0"/>
                <a:cs typeface="Times New Roman" panose="02020603050405020304" pitchFamily="18" charset="0"/>
              </a:rPr>
              <a:t> Manipulatorlar va pozisionerlar:</a:t>
            </a:r>
            <a:endParaRPr lang="ru-RU" sz="1400" dirty="0">
              <a:latin typeface="Calibri" panose="020F0502020204030204" pitchFamily="34" charset="0"/>
              <a:ea typeface="Times New Roman" panose="02020603050405020304" pitchFamily="18" charset="0"/>
              <a:cs typeface="Times New Roman" panose="02020603050405020304" pitchFamily="18" charset="0"/>
            </a:endParaRPr>
          </a:p>
          <a:p>
            <a:pPr algn="ctr"/>
            <a:r>
              <a:rPr lang="uz-Cyrl-UZ" dirty="0">
                <a:latin typeface="Times New Roman" panose="02020603050405020304" pitchFamily="18" charset="0"/>
                <a:ea typeface="Times New Roman" panose="02020603050405020304" pitchFamily="18" charset="0"/>
              </a:rPr>
              <a:t>a</a:t>
            </a:r>
            <a:r>
              <a:rPr lang="uz-Latn-UZ" dirty="0">
                <a:latin typeface="Times New Roman" panose="02020603050405020304" pitchFamily="18" charset="0"/>
                <a:ea typeface="Times New Roman" panose="02020603050405020304" pitchFamily="18" charset="0"/>
              </a:rPr>
              <a:t>-</a:t>
            </a:r>
            <a:r>
              <a:rPr lang="uz-Cyrl-UZ" dirty="0">
                <a:latin typeface="Times New Roman" panose="02020603050405020304" pitchFamily="18" charset="0"/>
                <a:ea typeface="Times New Roman" panose="02020603050405020304" pitchFamily="18" charset="0"/>
              </a:rPr>
              <a:t>konsol manipulator, b</a:t>
            </a:r>
            <a:r>
              <a:rPr lang="uz-Latn-UZ" dirty="0">
                <a:latin typeface="Times New Roman" panose="02020603050405020304" pitchFamily="18" charset="0"/>
                <a:ea typeface="Times New Roman" panose="02020603050405020304" pitchFamily="18" charset="0"/>
              </a:rPr>
              <a:t>,</a:t>
            </a:r>
            <a:r>
              <a:rPr lang="uz-Cyrl-UZ" dirty="0">
                <a:latin typeface="Times New Roman" panose="02020603050405020304" pitchFamily="18" charset="0"/>
                <a:ea typeface="Times New Roman" panose="02020603050405020304" pitchFamily="18" charset="0"/>
              </a:rPr>
              <a:t>c</a:t>
            </a:r>
            <a:r>
              <a:rPr lang="uz-Latn-UZ" dirty="0">
                <a:latin typeface="Times New Roman" panose="02020603050405020304" pitchFamily="18" charset="0"/>
                <a:ea typeface="Times New Roman" panose="02020603050405020304" pitchFamily="18" charset="0"/>
              </a:rPr>
              <a:t>-</a:t>
            </a:r>
            <a:r>
              <a:rPr lang="uz-Cyrl-UZ" dirty="0">
                <a:latin typeface="Times New Roman" panose="02020603050405020304" pitchFamily="18" charset="0"/>
                <a:ea typeface="Times New Roman" panose="02020603050405020304" pitchFamily="18" charset="0"/>
              </a:rPr>
              <a:t>karusel manipulyatorlar, d</a:t>
            </a:r>
            <a:r>
              <a:rPr lang="uz-Latn-UZ" dirty="0">
                <a:latin typeface="Times New Roman" panose="02020603050405020304" pitchFamily="18" charset="0"/>
                <a:ea typeface="Times New Roman" panose="02020603050405020304" pitchFamily="18" charset="0"/>
              </a:rPr>
              <a:t>-</a:t>
            </a:r>
            <a:r>
              <a:rPr lang="uz-Cyrl-UZ" dirty="0">
                <a:latin typeface="Times New Roman" panose="02020603050405020304" pitchFamily="18" charset="0"/>
                <a:ea typeface="Times New Roman" panose="02020603050405020304" pitchFamily="18" charset="0"/>
              </a:rPr>
              <a:t>aylanayotgan shaybaning og‘ish burchagini 90° gacha o‘zgartirish uchun ishlatiladigan domkratlari bor manipulator, 9-16 t gacha yuk ko‘tara oladigan pozisioner</a:t>
            </a:r>
            <a:endParaRPr lang="ru-RU" dirty="0"/>
          </a:p>
        </p:txBody>
      </p:sp>
    </p:spTree>
    <p:extLst>
      <p:ext uri="{BB962C8B-B14F-4D97-AF65-F5344CB8AC3E}">
        <p14:creationId xmlns:p14="http://schemas.microsoft.com/office/powerpoint/2010/main" val="13974946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clip_image002"/>
          <p:cNvPicPr/>
          <p:nvPr/>
        </p:nvPicPr>
        <p:blipFill>
          <a:blip r:embed="rId2">
            <a:extLst>
              <a:ext uri="{28A0092B-C50C-407E-A947-70E740481C1C}">
                <a14:useLocalDpi xmlns:a14="http://schemas.microsoft.com/office/drawing/2010/main" val="0"/>
              </a:ext>
            </a:extLst>
          </a:blip>
          <a:srcRect l="1782" t="12680" r="5180" b="6407"/>
          <a:stretch>
            <a:fillRect/>
          </a:stretch>
        </p:blipFill>
        <p:spPr bwMode="auto">
          <a:xfrm>
            <a:off x="539552" y="692696"/>
            <a:ext cx="8208912" cy="3456384"/>
          </a:xfrm>
          <a:prstGeom prst="rect">
            <a:avLst/>
          </a:prstGeom>
          <a:noFill/>
          <a:ln>
            <a:noFill/>
          </a:ln>
        </p:spPr>
      </p:pic>
      <p:sp>
        <p:nvSpPr>
          <p:cNvPr id="3" name="Прямоугольник 2"/>
          <p:cNvSpPr/>
          <p:nvPr/>
        </p:nvSpPr>
        <p:spPr>
          <a:xfrm>
            <a:off x="539552" y="4581128"/>
            <a:ext cx="8496944" cy="1754326"/>
          </a:xfrm>
          <a:prstGeom prst="rect">
            <a:avLst/>
          </a:prstGeom>
        </p:spPr>
        <p:txBody>
          <a:bodyPr wrap="square">
            <a:spAutoFit/>
          </a:bodyPr>
          <a:lstStyle/>
          <a:p>
            <a:pPr algn="ctr">
              <a:lnSpc>
                <a:spcPct val="150000"/>
              </a:lnSpc>
              <a:spcAft>
                <a:spcPts val="0"/>
              </a:spcAft>
            </a:pPr>
            <a:r>
              <a:rPr lang="uz-Latn-UZ" sz="2400" b="1" dirty="0">
                <a:latin typeface="Times New Roman" panose="02020603050405020304" pitchFamily="18" charset="0"/>
                <a:ea typeface="Times New Roman" panose="02020603050405020304" pitchFamily="18" charset="0"/>
                <a:cs typeface="Times New Roman" panose="02020603050405020304" pitchFamily="18" charset="0"/>
              </a:rPr>
              <a:t>8.4</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a:t>
            </a:r>
            <a:r>
              <a:rPr lang="uz-Cyrl-UZ" sz="2400" b="1" dirty="0">
                <a:latin typeface="Times New Roman" panose="02020603050405020304" pitchFamily="18" charset="0"/>
                <a:ea typeface="Times New Roman" panose="02020603050405020304" pitchFamily="18" charset="0"/>
                <a:cs typeface="Times New Roman" panose="02020603050405020304" pitchFamily="18" charset="0"/>
              </a:rPr>
              <a:t>rasm.</a:t>
            </a: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 Ramalarni payvandlash uchun mo‘ljallangan konduktor:</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algn="ctr">
              <a:lnSpc>
                <a:spcPct val="150000"/>
              </a:lnSpc>
              <a:spcAft>
                <a:spcPts val="0"/>
              </a:spcAft>
            </a:pP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1-konduktor karkasi, 2</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a:t>
            </a: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payvandlanadigan rama, 3</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a:t>
            </a: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vint qis</a:t>
            </a:r>
            <a:r>
              <a:rPr lang="uz-Latn-UZ" sz="2400" dirty="0">
                <a:latin typeface="Times New Roman" panose="02020603050405020304" pitchFamily="18" charset="0"/>
                <a:ea typeface="Times New Roman" panose="02020603050405020304" pitchFamily="18" charset="0"/>
                <a:cs typeface="Times New Roman" panose="02020603050405020304" pitchFamily="18" charset="0"/>
              </a:rPr>
              <a:t>q</a:t>
            </a: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ichlar,</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algn="ctr">
              <a:lnSpc>
                <a:spcPct val="150000"/>
              </a:lnSpc>
              <a:spcAft>
                <a:spcPts val="0"/>
              </a:spcAft>
            </a:pP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4-dildiratgichlar</a:t>
            </a:r>
            <a:endParaRPr lang="ru-RU"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551595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clip_image002"/>
          <p:cNvPicPr/>
          <p:nvPr/>
        </p:nvPicPr>
        <p:blipFill>
          <a:blip r:embed="rId2">
            <a:extLst>
              <a:ext uri="{28A0092B-C50C-407E-A947-70E740481C1C}">
                <a14:useLocalDpi xmlns:a14="http://schemas.microsoft.com/office/drawing/2010/main" val="0"/>
              </a:ext>
            </a:extLst>
          </a:blip>
          <a:srcRect l="5733" t="4964" r="12192" b="13641"/>
          <a:stretch>
            <a:fillRect/>
          </a:stretch>
        </p:blipFill>
        <p:spPr bwMode="auto">
          <a:xfrm>
            <a:off x="251520" y="188640"/>
            <a:ext cx="8280920" cy="4536504"/>
          </a:xfrm>
          <a:prstGeom prst="rect">
            <a:avLst/>
          </a:prstGeom>
          <a:noFill/>
          <a:ln>
            <a:noFill/>
          </a:ln>
        </p:spPr>
      </p:pic>
      <p:sp>
        <p:nvSpPr>
          <p:cNvPr id="3" name="Прямоугольник 2"/>
          <p:cNvSpPr/>
          <p:nvPr/>
        </p:nvSpPr>
        <p:spPr>
          <a:xfrm>
            <a:off x="494121" y="4869160"/>
            <a:ext cx="8640960" cy="1323439"/>
          </a:xfrm>
          <a:prstGeom prst="rect">
            <a:avLst/>
          </a:prstGeom>
        </p:spPr>
        <p:txBody>
          <a:bodyPr wrap="square">
            <a:spAutoFit/>
          </a:bodyPr>
          <a:lstStyle/>
          <a:p>
            <a:pPr algn="ctr">
              <a:lnSpc>
                <a:spcPct val="150000"/>
              </a:lnSpc>
              <a:spcAft>
                <a:spcPts val="0"/>
              </a:spcAft>
            </a:pPr>
            <a:r>
              <a:rPr lang="uz-Latn-UZ" sz="2000" b="1">
                <a:latin typeface="Times New Roman" panose="02020603050405020304" pitchFamily="18" charset="0"/>
                <a:ea typeface="Times New Roman" panose="02020603050405020304" pitchFamily="18" charset="0"/>
                <a:cs typeface="Times New Roman" panose="02020603050405020304" pitchFamily="18" charset="0"/>
              </a:rPr>
              <a:t>8.5</a:t>
            </a:r>
            <a:r>
              <a:rPr lang="uz-Cyrl-UZ" sz="2000" b="1" dirty="0">
                <a:latin typeface="Times New Roman" panose="02020603050405020304" pitchFamily="18" charset="0"/>
                <a:ea typeface="Times New Roman" panose="02020603050405020304" pitchFamily="18" charset="0"/>
                <a:cs typeface="Times New Roman" panose="02020603050405020304" pitchFamily="18" charset="0"/>
              </a:rPr>
              <a:t>-rasm.</a:t>
            </a:r>
            <a:r>
              <a:rPr lang="uz-Cyrl-UZ" sz="2000" dirty="0">
                <a:latin typeface="Times New Roman" panose="02020603050405020304" pitchFamily="18" charset="0"/>
                <a:ea typeface="Times New Roman" panose="02020603050405020304" pitchFamily="18" charset="0"/>
                <a:cs typeface="Times New Roman" panose="02020603050405020304" pitchFamily="18" charset="0"/>
              </a:rPr>
              <a:t> Oz seriyalab va yakkalab ishlab chiqarishda korpus konstruksiyalarni yig‘ishda ishlatiladigan pnevmoqisqichlari bor universal yig‘uv stendi:</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algn="ctr"/>
            <a:r>
              <a:rPr lang="uz-Cyrl-UZ" sz="2000" dirty="0">
                <a:latin typeface="Times New Roman" panose="02020603050405020304" pitchFamily="18" charset="0"/>
                <a:ea typeface="Times New Roman" panose="02020603050405020304" pitchFamily="18" charset="0"/>
              </a:rPr>
              <a:t>1</a:t>
            </a:r>
            <a:r>
              <a:rPr lang="en-US" sz="2000" dirty="0">
                <a:latin typeface="Times New Roman" panose="02020603050405020304" pitchFamily="18" charset="0"/>
                <a:ea typeface="Times New Roman" panose="02020603050405020304" pitchFamily="18" charset="0"/>
              </a:rPr>
              <a:t>-</a:t>
            </a:r>
            <a:r>
              <a:rPr lang="uz-Cyrl-UZ" sz="2000" dirty="0">
                <a:latin typeface="Times New Roman" panose="02020603050405020304" pitchFamily="18" charset="0"/>
                <a:ea typeface="Times New Roman" panose="02020603050405020304" pitchFamily="18" charset="0"/>
              </a:rPr>
              <a:t>stol, 2</a:t>
            </a:r>
            <a:r>
              <a:rPr lang="en-US" sz="2000" dirty="0">
                <a:latin typeface="Times New Roman" panose="02020603050405020304" pitchFamily="18" charset="0"/>
                <a:ea typeface="Times New Roman" panose="02020603050405020304" pitchFamily="18" charset="0"/>
              </a:rPr>
              <a:t>-</a:t>
            </a:r>
            <a:r>
              <a:rPr lang="uz-Cyrl-UZ" sz="2000" dirty="0">
                <a:latin typeface="Times New Roman" panose="02020603050405020304" pitchFamily="18" charset="0"/>
                <a:ea typeface="Times New Roman" panose="02020603050405020304" pitchFamily="18" charset="0"/>
              </a:rPr>
              <a:t>ko‘chma aravacha, 3-pnevmoqis</a:t>
            </a:r>
            <a:r>
              <a:rPr lang="uz-Latn-UZ" sz="2000" dirty="0">
                <a:latin typeface="Times New Roman" panose="02020603050405020304" pitchFamily="18" charset="0"/>
                <a:ea typeface="Times New Roman" panose="02020603050405020304" pitchFamily="18" charset="0"/>
              </a:rPr>
              <a:t>q</a:t>
            </a:r>
            <a:r>
              <a:rPr lang="uz-Cyrl-UZ" sz="2000" dirty="0">
                <a:latin typeface="Times New Roman" panose="02020603050405020304" pitchFamily="18" charset="0"/>
                <a:ea typeface="Times New Roman" panose="02020603050405020304" pitchFamily="18" charset="0"/>
              </a:rPr>
              <a:t>ichlar, 4-payvandlanadigan buyum</a:t>
            </a:r>
            <a:r>
              <a:rPr lang="uz-Cyrl-UZ" sz="20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a:t>
            </a:r>
            <a:endParaRPr lang="ru-RU" sz="2000" dirty="0"/>
          </a:p>
        </p:txBody>
      </p:sp>
    </p:spTree>
    <p:extLst>
      <p:ext uri="{BB962C8B-B14F-4D97-AF65-F5344CB8AC3E}">
        <p14:creationId xmlns:p14="http://schemas.microsoft.com/office/powerpoint/2010/main" val="29490277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79512" y="116632"/>
            <a:ext cx="8712968" cy="6629957"/>
          </a:xfrm>
          <a:prstGeom prst="rect">
            <a:avLst/>
          </a:prstGeom>
        </p:spPr>
        <p:txBody>
          <a:bodyPr wrap="square">
            <a:spAutoFit/>
          </a:bodyPr>
          <a:lstStyle/>
          <a:p>
            <a:pPr marL="12700" indent="437515" algn="just">
              <a:lnSpc>
                <a:spcPct val="150000"/>
              </a:lnSpc>
              <a:spcAft>
                <a:spcPts val="0"/>
              </a:spcAft>
            </a:pPr>
            <a:r>
              <a:rPr lang="en-US" sz="2600" b="1" dirty="0" err="1">
                <a:latin typeface="Times New Roman" panose="02020603050405020304" pitchFamily="18" charset="0"/>
                <a:ea typeface="Times New Roman" panose="02020603050405020304" pitchFamily="18" charset="0"/>
                <a:cs typeface="Times New Roman" panose="02020603050405020304" pitchFamily="18" charset="0"/>
              </a:rPr>
              <a:t>Yoyli</a:t>
            </a:r>
            <a:r>
              <a:rPr lang="en-US" sz="26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ea typeface="Times New Roman" panose="02020603050405020304" pitchFamily="18" charset="0"/>
                <a:cs typeface="Times New Roman" panose="02020603050405020304" pitchFamily="18" charset="0"/>
              </a:rPr>
              <a:t>payvandlashda</a:t>
            </a:r>
            <a:r>
              <a:rPr lang="en-US" sz="2600" b="1" dirty="0">
                <a:latin typeface="Times New Roman" panose="02020603050405020304" pitchFamily="18" charset="0"/>
                <a:ea typeface="Times New Roman" panose="02020603050405020304" pitchFamily="18" charset="0"/>
                <a:cs typeface="Times New Roman" panose="02020603050405020304" pitchFamily="18" charset="0"/>
              </a:rPr>
              <a:t> robot </a:t>
            </a:r>
            <a:r>
              <a:rPr lang="en-US" sz="2600" b="1" dirty="0" err="1">
                <a:latin typeface="Times New Roman" panose="02020603050405020304" pitchFamily="18" charset="0"/>
                <a:ea typeface="Times New Roman" panose="02020603050405020304" pitchFamily="18" charset="0"/>
                <a:cs typeface="Times New Roman" panose="02020603050405020304" pitchFamily="18" charset="0"/>
              </a:rPr>
              <a:t>qo‘lida</a:t>
            </a:r>
            <a:r>
              <a:rPr lang="en-US" sz="26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ea typeface="Times New Roman" panose="02020603050405020304" pitchFamily="18" charset="0"/>
                <a:cs typeface="Times New Roman" panose="02020603050405020304" pitchFamily="18" charset="0"/>
              </a:rPr>
              <a:t>o‘rnatiladigan</a:t>
            </a:r>
            <a:r>
              <a:rPr lang="en-US" sz="26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ea typeface="Times New Roman" panose="02020603050405020304" pitchFamily="18" charset="0"/>
                <a:cs typeface="Times New Roman" panose="02020603050405020304" pitchFamily="18" charset="0"/>
              </a:rPr>
              <a:t>uskunalar</a:t>
            </a:r>
            <a:endParaRPr lang="ru-RU" sz="260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50000"/>
              </a:lnSpc>
            </a:pPr>
            <a:r>
              <a:rPr lang="en-US" sz="2600" dirty="0" err="1">
                <a:latin typeface="Times New Roman" panose="02020603050405020304" pitchFamily="18" charset="0"/>
                <a:ea typeface="Times New Roman" panose="02020603050405020304" pitchFamily="18" charset="0"/>
              </a:rPr>
              <a:t>Yig‘ish-payvandlash</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ishlarini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robotlar</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yordamida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bajarishda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uskuna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manipulyatori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buyum</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manipulyatori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bilan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birgalikda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ishlab</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payvand</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choklarni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qulay</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fazoviy</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holatda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bajarishni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ta’minlaydi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Buyum</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manipu­lyatori</a:t>
            </a:r>
            <a:r>
              <a:rPr lang="en-US" sz="2600" dirty="0">
                <a:latin typeface="Times New Roman" panose="02020603050405020304" pitchFamily="18" charset="0"/>
                <a:ea typeface="Times New Roman" panose="02020603050405020304" pitchFamily="18" charset="0"/>
              </a:rPr>
              <a:t> robot </a:t>
            </a:r>
            <a:r>
              <a:rPr lang="en-US" sz="2600" dirty="0" err="1">
                <a:latin typeface="Times New Roman" panose="02020603050405020304" pitchFamily="18" charset="0"/>
                <a:ea typeface="Times New Roman" panose="02020603050405020304" pitchFamily="18" charset="0"/>
              </a:rPr>
              <a:t>harakatlanish</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darajasini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to‘ldirib</a:t>
            </a:r>
            <a:r>
              <a:rPr lang="en-US" sz="2600" dirty="0">
                <a:latin typeface="Times New Roman" panose="02020603050405020304" pitchFamily="18" charset="0"/>
                <a:ea typeface="Times New Roman" panose="02020603050405020304" pitchFamily="18" charset="0"/>
              </a:rPr>
              <a:t>, u </a:t>
            </a:r>
            <a:r>
              <a:rPr lang="en-US" sz="2600" dirty="0" err="1">
                <a:latin typeface="Times New Roman" panose="02020603050405020304" pitchFamily="18" charset="0"/>
                <a:ea typeface="Times New Roman" panose="02020603050405020304" pitchFamily="18" charset="0"/>
              </a:rPr>
              <a:t>bilan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bir</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xil</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tizim</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va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prog­rammada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ishlaydi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Payvandlanayotgan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buyum</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o‘lchamlari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massasi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va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konstruktiv</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xususiyatlariga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bog‘liq</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ravishda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manipulyator</a:t>
            </a:r>
            <a:r>
              <a:rPr lang="en-US" sz="2600" dirty="0">
                <a:latin typeface="Times New Roman" panose="02020603050405020304" pitchFamily="18" charset="0"/>
                <a:ea typeface="Times New Roman" panose="02020603050405020304" pitchFamily="18" charset="0"/>
              </a:rPr>
              <a:t> yuk </a:t>
            </a:r>
            <a:r>
              <a:rPr lang="en-US" sz="2600" dirty="0" err="1">
                <a:latin typeface="Times New Roman" panose="02020603050405020304" pitchFamily="18" charset="0"/>
                <a:ea typeface="Times New Roman" panose="02020603050405020304" pitchFamily="18" charset="0"/>
              </a:rPr>
              <a:t>ko‘ta­ruvchanligi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va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harakatlanish</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darajasiga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qo‘yiladigan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talablar</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o‘zgaradi</a:t>
            </a:r>
            <a:r>
              <a:rPr lang="en-US" sz="2600" dirty="0">
                <a:latin typeface="Times New Roman" panose="02020603050405020304" pitchFamily="18" charset="0"/>
                <a:ea typeface="Times New Roman" panose="02020603050405020304" pitchFamily="18" charset="0"/>
              </a:rPr>
              <a:t>.</a:t>
            </a:r>
            <a:endParaRPr lang="ru-RU" sz="2600" dirty="0"/>
          </a:p>
        </p:txBody>
      </p:sp>
    </p:spTree>
    <p:extLst>
      <p:ext uri="{BB962C8B-B14F-4D97-AF65-F5344CB8AC3E}">
        <p14:creationId xmlns:p14="http://schemas.microsoft.com/office/powerpoint/2010/main" val="18776161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3528" y="188640"/>
            <a:ext cx="8640960" cy="5840189"/>
          </a:xfrm>
          <a:prstGeom prst="rect">
            <a:avLst/>
          </a:prstGeom>
        </p:spPr>
        <p:txBody>
          <a:bodyPr wrap="square">
            <a:spAutoFit/>
          </a:bodyPr>
          <a:lstStyle/>
          <a:p>
            <a:pPr algn="just">
              <a:lnSpc>
                <a:spcPct val="150000"/>
              </a:lnSpc>
            </a:pPr>
            <a:r>
              <a:rPr lang="en-US" sz="2800" dirty="0">
                <a:latin typeface="Times New Roman" panose="02020603050405020304" pitchFamily="18" charset="0"/>
                <a:ea typeface="Times New Roman" panose="02020603050405020304" pitchFamily="18" charset="0"/>
              </a:rPr>
              <a:t>Bu </a:t>
            </a:r>
            <a:r>
              <a:rPr lang="en-US" sz="2800" dirty="0" err="1">
                <a:latin typeface="Times New Roman" panose="02020603050405020304" pitchFamily="18" charset="0"/>
                <a:ea typeface="Times New Roman" panose="02020603050405020304" pitchFamily="18" charset="0"/>
              </a:rPr>
              <a:t>talablardan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kelib</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chiqib</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manipulatorlar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modul</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prinsipi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bo‘yicha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tay­yorlanadi</a:t>
            </a:r>
            <a:r>
              <a:rPr lang="en-US" sz="2800" dirty="0">
                <a:latin typeface="Times New Roman" panose="02020603050405020304" pitchFamily="18" charset="0"/>
                <a:ea typeface="Times New Roman" panose="02020603050405020304" pitchFamily="18" charset="0"/>
              </a:rPr>
              <a:t> (8.6-rasm). </a:t>
            </a:r>
            <a:r>
              <a:rPr lang="en-US" sz="2800" dirty="0" err="1">
                <a:latin typeface="Times New Roman" panose="02020603050405020304" pitchFamily="18" charset="0"/>
                <a:ea typeface="Times New Roman" panose="02020603050405020304" pitchFamily="18" charset="0"/>
              </a:rPr>
              <a:t>Buyumni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gorizontal</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yoki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vertikal</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o‘qqa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nisbatan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aylanishi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sodda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ko‘rinishdagi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modullar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ta‘minlaydi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Modullarni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aylanma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stolga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o‘rnatib</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planshaybaga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mahkamlangan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buyumni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bir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joydan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ikkinchi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joyga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ko</a:t>
            </a:r>
            <a:r>
              <a:rPr lang="en-US" sz="2800" dirty="0">
                <a:latin typeface="Times New Roman" panose="02020603050405020304" pitchFamily="18" charset="0"/>
                <a:ea typeface="Times New Roman" panose="02020603050405020304" pitchFamily="18" charset="0"/>
              </a:rPr>
              <a:t>‘­</a:t>
            </a:r>
            <a:r>
              <a:rPr lang="en-US" sz="2800" dirty="0" err="1">
                <a:latin typeface="Times New Roman" panose="02020603050405020304" pitchFamily="18" charset="0"/>
                <a:ea typeface="Times New Roman" panose="02020603050405020304" pitchFamily="18" charset="0"/>
              </a:rPr>
              <a:t>chirish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imkoni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tug‘iladi</a:t>
            </a:r>
            <a:r>
              <a:rPr lang="en-US" sz="2800" dirty="0">
                <a:latin typeface="Times New Roman" panose="02020603050405020304" pitchFamily="18" charset="0"/>
                <a:ea typeface="Times New Roman" panose="02020603050405020304" pitchFamily="18" charset="0"/>
              </a:rPr>
              <a:t>. (8.6-rasm). </a:t>
            </a:r>
            <a:r>
              <a:rPr lang="en-US" sz="2800" dirty="0" err="1">
                <a:latin typeface="Times New Roman" panose="02020603050405020304" pitchFamily="18" charset="0"/>
                <a:ea typeface="Times New Roman" panose="02020603050405020304" pitchFamily="18" charset="0"/>
              </a:rPr>
              <a:t>Bajariladigan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ishning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turiga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qarab</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manipulyator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planshaybasida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yig‘ish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konduktori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yoki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payvandlanadigan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buyumni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mahkamlash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moslamasi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o‘rnatiladi</a:t>
            </a:r>
            <a:r>
              <a:rPr lang="en-US" sz="2800" dirty="0">
                <a:latin typeface="Times New Roman" panose="02020603050405020304" pitchFamily="18" charset="0"/>
                <a:ea typeface="Times New Roman" panose="02020603050405020304" pitchFamily="18" charset="0"/>
              </a:rPr>
              <a:t>.</a:t>
            </a:r>
            <a:endParaRPr lang="ru-RU" sz="2800" dirty="0"/>
          </a:p>
        </p:txBody>
      </p:sp>
    </p:spTree>
    <p:extLst>
      <p:ext uri="{BB962C8B-B14F-4D97-AF65-F5344CB8AC3E}">
        <p14:creationId xmlns:p14="http://schemas.microsoft.com/office/powerpoint/2010/main" val="25174041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clip_image002"/>
          <p:cNvPicPr/>
          <p:nvPr/>
        </p:nvPicPr>
        <p:blipFill>
          <a:blip r:embed="rId2">
            <a:extLst>
              <a:ext uri="{28A0092B-C50C-407E-A947-70E740481C1C}">
                <a14:useLocalDpi xmlns:a14="http://schemas.microsoft.com/office/drawing/2010/main" val="0"/>
              </a:ext>
            </a:extLst>
          </a:blip>
          <a:srcRect b="2739"/>
          <a:stretch>
            <a:fillRect/>
          </a:stretch>
        </p:blipFill>
        <p:spPr bwMode="auto">
          <a:xfrm>
            <a:off x="1115616" y="260648"/>
            <a:ext cx="6984776" cy="5076825"/>
          </a:xfrm>
          <a:prstGeom prst="rect">
            <a:avLst/>
          </a:prstGeom>
          <a:noFill/>
          <a:ln>
            <a:noFill/>
          </a:ln>
        </p:spPr>
      </p:pic>
      <p:sp>
        <p:nvSpPr>
          <p:cNvPr id="3" name="Прямоугольник 2"/>
          <p:cNvSpPr/>
          <p:nvPr/>
        </p:nvSpPr>
        <p:spPr>
          <a:xfrm>
            <a:off x="755576" y="5733256"/>
            <a:ext cx="8208912" cy="830997"/>
          </a:xfrm>
          <a:prstGeom prst="rect">
            <a:avLst/>
          </a:prstGeom>
        </p:spPr>
        <p:txBody>
          <a:bodyPr wrap="square">
            <a:spAutoFit/>
          </a:bodyPr>
          <a:lstStyle/>
          <a:p>
            <a:pPr algn="ctr"/>
            <a:r>
              <a:rPr lang="en-US" sz="2400" b="1" dirty="0">
                <a:latin typeface="Times New Roman" panose="02020603050405020304" pitchFamily="18" charset="0"/>
                <a:ea typeface="Times New Roman" panose="02020603050405020304" pitchFamily="18" charset="0"/>
              </a:rPr>
              <a:t>8.6</a:t>
            </a:r>
            <a:r>
              <a:rPr lang="uz-Latn-UZ" sz="2400" b="1" dirty="0">
                <a:latin typeface="Times New Roman" panose="02020603050405020304" pitchFamily="18" charset="0"/>
                <a:ea typeface="Times New Roman" panose="02020603050405020304" pitchFamily="18" charset="0"/>
              </a:rPr>
              <a:t>-</a:t>
            </a:r>
            <a:r>
              <a:rPr lang="en-US" sz="2400" b="1" dirty="0" err="1">
                <a:latin typeface="Times New Roman" panose="02020603050405020304" pitchFamily="18" charset="0"/>
                <a:ea typeface="Times New Roman" panose="02020603050405020304" pitchFamily="18" charset="0"/>
              </a:rPr>
              <a:t>rasm</a:t>
            </a:r>
            <a:r>
              <a:rPr lang="en-US" sz="2400" b="1" dirty="0">
                <a:latin typeface="Times New Roman" panose="02020603050405020304" pitchFamily="18" charset="0"/>
                <a:ea typeface="Times New Roman" panose="02020603050405020304" pitchFamily="18" charset="0"/>
              </a:rPr>
              <a: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Modul</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prinsipi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asosida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har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xil</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harakatlanish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darajasiga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ega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manipulatorlar</a:t>
            </a:r>
            <a:endParaRPr lang="ru-RU" sz="2400" dirty="0"/>
          </a:p>
        </p:txBody>
      </p:sp>
    </p:spTree>
    <p:extLst>
      <p:ext uri="{BB962C8B-B14F-4D97-AF65-F5344CB8AC3E}">
        <p14:creationId xmlns:p14="http://schemas.microsoft.com/office/powerpoint/2010/main" val="677667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51520" y="188640"/>
            <a:ext cx="8496944" cy="6001643"/>
          </a:xfrm>
          <a:prstGeom prst="rect">
            <a:avLst/>
          </a:prstGeom>
        </p:spPr>
        <p:txBody>
          <a:bodyPr wrap="square">
            <a:spAutoFit/>
          </a:bodyPr>
          <a:lstStyle/>
          <a:p>
            <a:pPr marL="12700" indent="437515" algn="just">
              <a:lnSpc>
                <a:spcPct val="150000"/>
              </a:lnSpc>
              <a:spcAft>
                <a:spcPts val="0"/>
              </a:spcAft>
            </a:pP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Stanokning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boshqarish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qurilmasi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uning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ijrochi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organlari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ishchi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organlari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berilgan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dastur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asosida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avtomatik</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ravishda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boshqarishni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ta’minlaydi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marL="12700" indent="457200" algn="just">
              <a:lnSpc>
                <a:spcPct val="150000"/>
              </a:lnSpc>
              <a:spcAft>
                <a:spcPts val="0"/>
              </a:spcAft>
            </a:pP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Boshqarish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dasturi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dasto’rtashigichlarda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beriladi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yoki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yoziladi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Dasto’rtashigichlar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turiga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ko’ra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boshqarish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qurilmalari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quyidagi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turlarga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ajratiladi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indent="449580" algn="just">
              <a:lnSpc>
                <a:spcPct val="150000"/>
              </a:lnSpc>
              <a:spcAft>
                <a:spcPts val="0"/>
              </a:spcAft>
            </a:pP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Kulachoklar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yordamida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boshqariladigan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tizimlar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50000"/>
              </a:lnSpc>
              <a:spcAft>
                <a:spcPts val="0"/>
              </a:spcAft>
              <a:tabLst>
                <a:tab pos="466725" algn="l"/>
              </a:tabLst>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Komandoapparatlar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yordamida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boshqariladigan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tizimlar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50000"/>
              </a:lnSpc>
              <a:spcAft>
                <a:spcPts val="0"/>
              </a:spcAft>
              <a:tabLst>
                <a:tab pos="463550" algn="l"/>
              </a:tabLst>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	Yul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sensorlari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yordamida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boshqariladigan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tizimlar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50000"/>
              </a:lnSpc>
              <a:spcAft>
                <a:spcPts val="0"/>
              </a:spcAft>
              <a:tabLst>
                <a:tab pos="466725" algn="l"/>
              </a:tabLst>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Andoza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kopir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lar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yordamida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boshqariladigan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tizimlar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Sonli</a:t>
            </a:r>
            <a:r>
              <a:rPr lang="en-US" sz="2400" dirty="0" smtClean="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dastur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yordamida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boshqariladigan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tizimlar</a:t>
            </a:r>
            <a:r>
              <a:rPr lang="en-US" sz="2400" dirty="0">
                <a:latin typeface="Times New Roman" panose="02020603050405020304" pitchFamily="18" charset="0"/>
                <a:ea typeface="Times New Roman" panose="02020603050405020304" pitchFamily="18" charset="0"/>
              </a:rPr>
              <a:t> (SDB)</a:t>
            </a:r>
            <a:endParaRPr lang="ru-RU" sz="2400" dirty="0"/>
          </a:p>
        </p:txBody>
      </p:sp>
    </p:spTree>
    <p:extLst>
      <p:ext uri="{BB962C8B-B14F-4D97-AF65-F5344CB8AC3E}">
        <p14:creationId xmlns:p14="http://schemas.microsoft.com/office/powerpoint/2010/main" val="1034201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3528" y="260648"/>
            <a:ext cx="8568952" cy="6186309"/>
          </a:xfrm>
          <a:prstGeom prst="rect">
            <a:avLst/>
          </a:prstGeom>
        </p:spPr>
        <p:txBody>
          <a:bodyPr wrap="square">
            <a:spAutoFit/>
          </a:bodyPr>
          <a:lstStyle/>
          <a:p>
            <a:pPr algn="just">
              <a:lnSpc>
                <a:spcPct val="150000"/>
              </a:lnSpc>
              <a:spcAft>
                <a:spcPts val="0"/>
              </a:spcAft>
              <a:tabLst>
                <a:tab pos="466725" algn="l"/>
              </a:tabLst>
            </a:pP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Kulachok</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komandoapparat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andoza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hamda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yul</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dasturi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bilan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boshqariladigan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qurilmalar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asosan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ixtisoslashtirilgan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stanoklarda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qo’llaniladi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Bu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stanoklar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ko’plab</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ko’p</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seriyali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ishlab</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chiqarish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sharoitlarida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foydalaniladi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Ular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ma’lum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bir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maxsulot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tayyorlashga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mo’ljallangan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bo’lib</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boshqa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maxsulot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ishlab</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chikishga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ularni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qayta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sozlash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kiyin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sozlanmaydi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SHu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sababli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ular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moslashuvchanlik</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xususiyatiga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ega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emaslar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50000"/>
              </a:lnSpc>
            </a:pPr>
            <a:r>
              <a:rPr lang="en-US" sz="2400" dirty="0" err="1">
                <a:latin typeface="Times New Roman" panose="02020603050405020304" pitchFamily="18" charset="0"/>
                <a:ea typeface="Times New Roman" panose="02020603050405020304" pitchFamily="18" charset="0"/>
              </a:rPr>
              <a:t>Mayda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seriyalab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donalab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ishlab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chiqarishlarda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stanoklarni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tez-tez</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boshqa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maxsulot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tayyorlashga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qayta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sozlab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turish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talab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kilinadi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Ushbu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ishlab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chiqarishlarda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sonli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dastur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bilan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boshqariladigan</a:t>
            </a:r>
            <a:r>
              <a:rPr lang="en-US" sz="2400" dirty="0">
                <a:latin typeface="Times New Roman" panose="02020603050405020304" pitchFamily="18" charset="0"/>
                <a:ea typeface="Times New Roman" panose="02020603050405020304" pitchFamily="18" charset="0"/>
              </a:rPr>
              <a:t> (SDB) </a:t>
            </a:r>
            <a:r>
              <a:rPr lang="en-US" sz="2400" dirty="0" err="1">
                <a:latin typeface="Times New Roman" panose="02020603050405020304" pitchFamily="18" charset="0"/>
                <a:ea typeface="Times New Roman" panose="02020603050405020304" pitchFamily="18" charset="0"/>
              </a:rPr>
              <a:t>stanoklaridan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foydalanish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kulaydir</a:t>
            </a:r>
            <a:r>
              <a:rPr lang="en-US" sz="2400" dirty="0">
                <a:latin typeface="Times New Roman" panose="02020603050405020304" pitchFamily="18" charset="0"/>
                <a:ea typeface="Times New Roman" panose="02020603050405020304" pitchFamily="18" charset="0"/>
              </a:rPr>
              <a:t>.</a:t>
            </a:r>
            <a:endParaRPr lang="ru-RU" sz="2400" dirty="0"/>
          </a:p>
        </p:txBody>
      </p:sp>
    </p:spTree>
    <p:extLst>
      <p:ext uri="{BB962C8B-B14F-4D97-AF65-F5344CB8AC3E}">
        <p14:creationId xmlns:p14="http://schemas.microsoft.com/office/powerpoint/2010/main" val="41504885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95536" y="332657"/>
            <a:ext cx="8568952" cy="5922712"/>
          </a:xfrm>
          <a:prstGeom prst="rect">
            <a:avLst/>
          </a:prstGeom>
        </p:spPr>
        <p:txBody>
          <a:bodyPr wrap="square">
            <a:spAutoFit/>
          </a:bodyPr>
          <a:lstStyle/>
          <a:p>
            <a:pPr algn="just">
              <a:lnSpc>
                <a:spcPct val="150000"/>
              </a:lnSpc>
            </a:pPr>
            <a:r>
              <a:rPr lang="en-US" sz="3200" dirty="0">
                <a:latin typeface="Times New Roman" panose="02020603050405020304" pitchFamily="18" charset="0"/>
                <a:ea typeface="Times New Roman" panose="02020603050405020304" pitchFamily="18" charset="0"/>
              </a:rPr>
              <a:t>SDB </a:t>
            </a:r>
            <a:r>
              <a:rPr lang="en-US" sz="3200" dirty="0" err="1">
                <a:latin typeface="Times New Roman" panose="02020603050405020304" pitchFamily="18" charset="0"/>
                <a:ea typeface="Times New Roman" panose="02020603050405020304" pitchFamily="18" charset="0"/>
              </a:rPr>
              <a:t>stanoklarini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boshqa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maxsulot</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tayyorlashga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qayta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sozlash</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kiyin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emas</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Buning</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uchun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stanok</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boshqarish</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qurilmasidagi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dastur</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tashigich</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perfolena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magnit</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lenta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kompakt</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ixcham</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kasseta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boshqalar</a:t>
            </a:r>
            <a:r>
              <a:rPr lang="en-US" sz="3200" dirty="0">
                <a:latin typeface="Times New Roman" panose="02020603050405020304" pitchFamily="18" charset="0"/>
                <a:ea typeface="Times New Roman" panose="02020603050405020304" pitchFamily="18" charset="0"/>
              </a:rPr>
              <a:t>)</a:t>
            </a:r>
            <a:r>
              <a:rPr lang="en-US" sz="3200" dirty="0" err="1">
                <a:latin typeface="Times New Roman" panose="02020603050405020304" pitchFamily="18" charset="0"/>
                <a:ea typeface="Times New Roman" panose="02020603050405020304" pitchFamily="18" charset="0"/>
              </a:rPr>
              <a:t>ni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almashtirish</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hamda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stanokka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kerakli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moslama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kesish</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asboblarini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o’rnatish</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bilan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stanokni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qayta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sozlash</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mumkin</a:t>
            </a:r>
            <a:r>
              <a:rPr lang="en-US" sz="3200" dirty="0">
                <a:latin typeface="Times New Roman" panose="02020603050405020304" pitchFamily="18" charset="0"/>
                <a:ea typeface="Times New Roman" panose="02020603050405020304" pitchFamily="18" charset="0"/>
              </a:rPr>
              <a:t>. Bu </a:t>
            </a:r>
            <a:r>
              <a:rPr lang="en-US" sz="3200" dirty="0" err="1">
                <a:latin typeface="Times New Roman" panose="02020603050405020304" pitchFamily="18" charset="0"/>
                <a:ea typeface="Times New Roman" panose="02020603050405020304" pitchFamily="18" charset="0"/>
              </a:rPr>
              <a:t>esa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ko’p</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vaktni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mexnatni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talab</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kilmaydi</a:t>
            </a:r>
            <a:r>
              <a:rPr lang="en-US" sz="3200" dirty="0">
                <a:latin typeface="Times New Roman" panose="02020603050405020304" pitchFamily="18" charset="0"/>
                <a:ea typeface="Times New Roman" panose="02020603050405020304" pitchFamily="18" charset="0"/>
              </a:rPr>
              <a:t>.</a:t>
            </a:r>
            <a:endParaRPr lang="ru-RU" sz="3200" dirty="0"/>
          </a:p>
        </p:txBody>
      </p:sp>
    </p:spTree>
    <p:extLst>
      <p:ext uri="{BB962C8B-B14F-4D97-AF65-F5344CB8AC3E}">
        <p14:creationId xmlns:p14="http://schemas.microsoft.com/office/powerpoint/2010/main" val="1300517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51520" y="476672"/>
            <a:ext cx="8712968" cy="5632311"/>
          </a:xfrm>
          <a:prstGeom prst="rect">
            <a:avLst/>
          </a:prstGeom>
        </p:spPr>
        <p:txBody>
          <a:bodyPr wrap="square">
            <a:spAutoFit/>
          </a:bodyPr>
          <a:lstStyle/>
          <a:p>
            <a:pPr marL="12700" marR="12700" indent="469900" algn="just">
              <a:lnSpc>
                <a:spcPct val="150000"/>
              </a:lnSpc>
              <a:spcAft>
                <a:spcPts val="0"/>
              </a:spcAft>
            </a:pPr>
            <a:r>
              <a:rPr lang="en-US" sz="2400">
                <a:latin typeface="Times New Roman" panose="02020603050405020304" pitchFamily="18" charset="0"/>
                <a:ea typeface="Times New Roman" panose="02020603050405020304" pitchFamily="18" charset="0"/>
                <a:cs typeface="Times New Roman" panose="02020603050405020304" pitchFamily="18" charset="0"/>
              </a:rPr>
              <a:t>SDB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tizimlarida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dastur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son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xarflar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bilan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belgilanadi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Unga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detalning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chizmasi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to’g’risida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kesib</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ishlov</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berish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rejimlari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to’g’risidagi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axborotlar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yozilgan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bo’ladi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Boshqaruv</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qurilmasi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berilgan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dasturni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boshqarish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komandalariga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aylantirib</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stanokni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ijrochi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mexanizmlarini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boshqaradi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nazorat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qiladi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50000"/>
              </a:lnSpc>
            </a:pPr>
            <a:r>
              <a:rPr lang="en-US" sz="2400" dirty="0">
                <a:latin typeface="Times New Roman" panose="02020603050405020304" pitchFamily="18" charset="0"/>
                <a:ea typeface="Times New Roman" panose="02020603050405020304" pitchFamily="18" charset="0"/>
              </a:rPr>
              <a:t>SDB </a:t>
            </a:r>
            <a:r>
              <a:rPr lang="en-US" sz="2400" dirty="0" err="1">
                <a:latin typeface="Times New Roman" panose="02020603050405020304" pitchFamily="18" charset="0"/>
                <a:ea typeface="Times New Roman" panose="02020603050405020304" pitchFamily="18" charset="0"/>
              </a:rPr>
              <a:t>qurilmasi</a:t>
            </a:r>
            <a:r>
              <a:rPr lang="en-US" sz="2400" dirty="0">
                <a:latin typeface="Times New Roman" panose="02020603050405020304" pitchFamily="18" charset="0"/>
                <a:ea typeface="Times New Roman" panose="02020603050405020304" pitchFamily="18" charset="0"/>
              </a:rPr>
              <a:t> (SDBK) </a:t>
            </a:r>
            <a:r>
              <a:rPr lang="en-US" sz="2400" dirty="0" err="1">
                <a:latin typeface="Times New Roman" panose="02020603050405020304" pitchFamily="18" charset="0"/>
                <a:ea typeface="Times New Roman" panose="02020603050405020304" pitchFamily="18" charset="0"/>
              </a:rPr>
              <a:t>stanokni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sonli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dastur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bilan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boshqarishni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amalga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oshirish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uchun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zarur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bo’lgan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maxsus</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qurilma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uzel</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vositalar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yigindisi</a:t>
            </a:r>
            <a:r>
              <a:rPr lang="en-US" sz="2400" dirty="0">
                <a:latin typeface="Times New Roman" panose="02020603050405020304" pitchFamily="18" charset="0"/>
                <a:ea typeface="Times New Roman" panose="02020603050405020304" pitchFamily="18" charset="0"/>
              </a:rPr>
              <a:t>. SDBK - SDB </a:t>
            </a:r>
            <a:r>
              <a:rPr lang="en-US" sz="2400" dirty="0" err="1">
                <a:latin typeface="Times New Roman" panose="02020603050405020304" pitchFamily="18" charset="0"/>
                <a:ea typeface="Times New Roman" panose="02020603050405020304" pitchFamily="18" charset="0"/>
              </a:rPr>
              <a:t>tizimining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bir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kismi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bo’lib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stanokning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ijrochi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organlariga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bokaruv</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dasturiga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mos</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holda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boshqaruv</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ta’sirini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berish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uchun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mo’ljallangan</a:t>
            </a:r>
            <a:r>
              <a:rPr lang="en-US" sz="2400" dirty="0">
                <a:latin typeface="Times New Roman" panose="02020603050405020304" pitchFamily="18" charset="0"/>
                <a:ea typeface="Times New Roman" panose="02020603050405020304" pitchFamily="18" charset="0"/>
              </a:rPr>
              <a:t>.</a:t>
            </a:r>
            <a:endParaRPr lang="ru-RU" sz="2400" dirty="0"/>
          </a:p>
        </p:txBody>
      </p:sp>
    </p:spTree>
    <p:extLst>
      <p:ext uri="{BB962C8B-B14F-4D97-AF65-F5344CB8AC3E}">
        <p14:creationId xmlns:p14="http://schemas.microsoft.com/office/powerpoint/2010/main" val="18197861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79512" y="332656"/>
            <a:ext cx="8784976" cy="5909310"/>
          </a:xfrm>
          <a:prstGeom prst="rect">
            <a:avLst/>
          </a:prstGeom>
        </p:spPr>
        <p:txBody>
          <a:bodyPr wrap="square">
            <a:spAutoFit/>
          </a:bodyPr>
          <a:lstStyle/>
          <a:p>
            <a:pPr marL="12700" marR="12700" indent="469900" algn="just">
              <a:lnSpc>
                <a:spcPct val="150000"/>
              </a:lnSpc>
              <a:spcAft>
                <a:spcPts val="0"/>
              </a:spcAft>
            </a:pPr>
            <a:r>
              <a:rPr lang="en-US" sz="2800" dirty="0">
                <a:latin typeface="Times New Roman" panose="02020603050405020304" pitchFamily="18" charset="0"/>
                <a:ea typeface="Times New Roman" panose="02020603050405020304" pitchFamily="18" charset="0"/>
                <a:cs typeface="Times New Roman" panose="02020603050405020304" pitchFamily="18" charset="0"/>
              </a:rPr>
              <a:t>SDBK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stanok</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yonida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shkafda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yoki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stanokning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uzida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statsionar</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boshqarish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pultida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joylashtiriladi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000" dirty="0">
              <a:latin typeface="Calibri" panose="020F0502020204030204" pitchFamily="34" charset="0"/>
              <a:ea typeface="Times New Roman" panose="02020603050405020304" pitchFamily="18" charset="0"/>
              <a:cs typeface="Times New Roman" panose="02020603050405020304" pitchFamily="18" charset="0"/>
            </a:endParaRPr>
          </a:p>
          <a:p>
            <a:pPr marL="12700" marR="12700" indent="469900" algn="just">
              <a:lnSpc>
                <a:spcPct val="150000"/>
              </a:lnSpc>
              <a:spcAft>
                <a:spcPts val="0"/>
              </a:spcAft>
            </a:pP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Stanokning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uzatish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mexanizmlari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yuritmalari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SDB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tizimining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tarkibiy</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kismiga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kiradi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00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50000"/>
              </a:lnSpc>
            </a:pPr>
            <a:r>
              <a:rPr lang="en-US" sz="2800" dirty="0">
                <a:latin typeface="Times New Roman" panose="02020603050405020304" pitchFamily="18" charset="0"/>
                <a:ea typeface="Times New Roman" panose="02020603050405020304" pitchFamily="18" charset="0"/>
              </a:rPr>
              <a:t>SDBK </a:t>
            </a:r>
            <a:r>
              <a:rPr lang="en-US" sz="2800" dirty="0" err="1">
                <a:latin typeface="Times New Roman" panose="02020603050405020304" pitchFamily="18" charset="0"/>
                <a:ea typeface="Times New Roman" panose="02020603050405020304" pitchFamily="18" charset="0"/>
              </a:rPr>
              <a:t>tarkibiga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quyidagi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asosiy</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bloklar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kiradi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topshirik</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bloki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xisoblash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bloki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komandalar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bloki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o’zgartirish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bloki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takkoslash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solishtirish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bloki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Topshirik</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bloki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esa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ukuvchi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qurilmadan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oralik</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xotiradan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deshifrlovchi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va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tekshiruvchi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qurilmalardan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iborat</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bo’ladi</a:t>
            </a:r>
            <a:r>
              <a:rPr lang="en-US" sz="2800" dirty="0">
                <a:latin typeface="Times New Roman" panose="02020603050405020304" pitchFamily="18" charset="0"/>
                <a:ea typeface="Times New Roman" panose="02020603050405020304" pitchFamily="18" charset="0"/>
              </a:rPr>
              <a:t>.</a:t>
            </a:r>
            <a:endParaRPr lang="ru-RU" sz="2800" dirty="0"/>
          </a:p>
        </p:txBody>
      </p:sp>
    </p:spTree>
    <p:extLst>
      <p:ext uri="{BB962C8B-B14F-4D97-AF65-F5344CB8AC3E}">
        <p14:creationId xmlns:p14="http://schemas.microsoft.com/office/powerpoint/2010/main" val="30452966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79512" y="228043"/>
            <a:ext cx="8784976" cy="6629957"/>
          </a:xfrm>
          <a:prstGeom prst="rect">
            <a:avLst/>
          </a:prstGeom>
        </p:spPr>
        <p:txBody>
          <a:bodyPr wrap="square">
            <a:spAutoFit/>
          </a:bodyPr>
          <a:lstStyle/>
          <a:p>
            <a:pPr algn="just">
              <a:lnSpc>
                <a:spcPct val="150000"/>
              </a:lnSpc>
            </a:pPr>
            <a:r>
              <a:rPr lang="en-US" sz="2600" dirty="0" err="1">
                <a:latin typeface="Times New Roman" panose="02020603050405020304" pitchFamily="18" charset="0"/>
                <a:ea typeface="Times New Roman" panose="02020603050405020304" pitchFamily="18" charset="0"/>
              </a:rPr>
              <a:t>Xisoblash</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bloki</a:t>
            </a:r>
            <a:r>
              <a:rPr lang="en-US" sz="2600" dirty="0">
                <a:latin typeface="Times New Roman" panose="02020603050405020304" pitchFamily="18" charset="0"/>
                <a:ea typeface="Times New Roman" panose="02020603050405020304" pitchFamily="18" charset="0"/>
              </a:rPr>
              <a:t> SDBK </a:t>
            </a:r>
            <a:r>
              <a:rPr lang="en-US" sz="2600" dirty="0" err="1">
                <a:latin typeface="Times New Roman" panose="02020603050405020304" pitchFamily="18" charset="0"/>
                <a:ea typeface="Times New Roman" panose="02020603050405020304" pitchFamily="18" charset="0"/>
              </a:rPr>
              <a:t>ning</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eng</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muxim</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uzellaridan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bo’lib</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to’g’ri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va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egri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chikli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xar</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xil</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konturlarni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xisoblash</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uchun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mo’ljallangan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hamda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bir</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kator</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texnologik</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vazifalarni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xam</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bajarishga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mo’ljallangan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Ularga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ko’p</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koordinatali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ishlov</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berish</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yordamchi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funksiyalarni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avtomatik</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bajarish</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nolni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surish</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texnologik</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sikllarini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bajarish</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hamda</a:t>
            </a:r>
            <a:r>
              <a:rPr lang="en-US" sz="2600" dirty="0">
                <a:latin typeface="Times New Roman" panose="02020603050405020304" pitchFamily="18" charset="0"/>
                <a:ea typeface="Times New Roman" panose="02020603050405020304" pitchFamily="18" charset="0"/>
              </a:rPr>
              <a:t> SDBK </a:t>
            </a:r>
            <a:r>
              <a:rPr lang="en-US" sz="2600" dirty="0" err="1">
                <a:latin typeface="Times New Roman" panose="02020603050405020304" pitchFamily="18" charset="0"/>
                <a:ea typeface="Times New Roman" panose="02020603050405020304" pitchFamily="18" charset="0"/>
              </a:rPr>
              <a:t>pultidan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asbob</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xolatiga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yoki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ishlov</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berish</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rejimiga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tuzatishlar</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kiritishdir</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o’zgartirish</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bloki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bitta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kurinishda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berilgan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axborotni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boshqasiga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o’zgartiradi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Jumladan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analogli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signalni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diskret</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signallarga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yoki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teskarisiga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hamda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unlik</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sanok</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tizimidagi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sonlarni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ikkilik</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tizimga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yoki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teskarisiga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o’zgartiradi</a:t>
            </a:r>
            <a:r>
              <a:rPr lang="en-US" sz="2600" dirty="0">
                <a:latin typeface="Times New Roman" panose="02020603050405020304" pitchFamily="18" charset="0"/>
                <a:ea typeface="Times New Roman" panose="02020603050405020304" pitchFamily="18" charset="0"/>
              </a:rPr>
              <a:t>.</a:t>
            </a:r>
            <a:endParaRPr lang="ru-RU" sz="2600" dirty="0"/>
          </a:p>
        </p:txBody>
      </p:sp>
    </p:spTree>
    <p:extLst>
      <p:ext uri="{BB962C8B-B14F-4D97-AF65-F5344CB8AC3E}">
        <p14:creationId xmlns:p14="http://schemas.microsoft.com/office/powerpoint/2010/main" val="24265557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79512" y="188640"/>
            <a:ext cx="8784976" cy="6555641"/>
          </a:xfrm>
          <a:prstGeom prst="rect">
            <a:avLst/>
          </a:prstGeom>
        </p:spPr>
        <p:txBody>
          <a:bodyPr wrap="square">
            <a:spAutoFit/>
          </a:bodyPr>
          <a:lstStyle/>
          <a:p>
            <a:pPr marR="12700" indent="457200" algn="just">
              <a:lnSpc>
                <a:spcPct val="150000"/>
              </a:lnSpc>
              <a:spcAft>
                <a:spcPts val="0"/>
              </a:spcAft>
            </a:pP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Taqqoslash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solishtirish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bloki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berilgan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kattalikni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aks</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ettiruvchi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topshirik</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blokidan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keluvchi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signalni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teskari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aloqa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datchigidan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keluvchi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xakikiy</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kattalikni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ifodalovchi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signal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bilan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takkoslaydi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000" dirty="0">
              <a:latin typeface="Calibri" panose="020F0502020204030204" pitchFamily="34" charset="0"/>
              <a:ea typeface="Times New Roman" panose="02020603050405020304" pitchFamily="18" charset="0"/>
              <a:cs typeface="Times New Roman" panose="02020603050405020304" pitchFamily="18" charset="0"/>
            </a:endParaRPr>
          </a:p>
          <a:p>
            <a:pPr marR="12700" indent="457200" algn="just">
              <a:lnSpc>
                <a:spcPct val="150000"/>
              </a:lnSpc>
              <a:spcAft>
                <a:spcPts val="0"/>
              </a:spcAft>
            </a:pP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O`quvchi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qurilma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dastur</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tashuvchi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lenta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kadrma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kadr</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yoki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uzluksiz</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o`tishini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kodlangan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axborotni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elektr</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signallariga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aylantirib</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berishni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ta’minlaydi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00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50000"/>
              </a:lnSpc>
            </a:pPr>
            <a:r>
              <a:rPr lang="en-US" sz="2800" dirty="0" err="1">
                <a:latin typeface="Times New Roman" panose="02020603050405020304" pitchFamily="18" charset="0"/>
                <a:ea typeface="Times New Roman" panose="02020603050405020304" pitchFamily="18" charset="0"/>
              </a:rPr>
              <a:t>Oralik</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buferli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xotira</a:t>
            </a:r>
            <a:r>
              <a:rPr lang="en-US" sz="2800" dirty="0">
                <a:latin typeface="Times New Roman" panose="02020603050405020304" pitchFamily="18" charset="0"/>
                <a:ea typeface="Times New Roman" panose="02020603050405020304" pitchFamily="18" charset="0"/>
              </a:rPr>
              <a:t>- SDBK </a:t>
            </a:r>
            <a:r>
              <a:rPr lang="en-US" sz="2800" dirty="0" err="1">
                <a:latin typeface="Times New Roman" panose="02020603050405020304" pitchFamily="18" charset="0"/>
                <a:ea typeface="Times New Roman" panose="02020603050405020304" pitchFamily="18" charset="0"/>
              </a:rPr>
              <a:t>o`tgan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kadrga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ishlov</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berayotgan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vaqtda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tartib</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bo’yicha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keyingi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kadr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o`qilganda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axborotni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eslab</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qoladigan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qurilma</a:t>
            </a:r>
            <a:r>
              <a:rPr lang="en-US" sz="2800" dirty="0">
                <a:latin typeface="Times New Roman" panose="02020603050405020304" pitchFamily="18" charset="0"/>
                <a:ea typeface="Times New Roman" panose="02020603050405020304" pitchFamily="18" charset="0"/>
              </a:rPr>
              <a:t>.</a:t>
            </a:r>
            <a:endParaRPr lang="ru-RU" sz="2800" dirty="0"/>
          </a:p>
        </p:txBody>
      </p:sp>
    </p:spTree>
    <p:extLst>
      <p:ext uri="{BB962C8B-B14F-4D97-AF65-F5344CB8AC3E}">
        <p14:creationId xmlns:p14="http://schemas.microsoft.com/office/powerpoint/2010/main" val="35898263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79512" y="332656"/>
            <a:ext cx="8712968" cy="5909310"/>
          </a:xfrm>
          <a:prstGeom prst="rect">
            <a:avLst/>
          </a:prstGeom>
        </p:spPr>
        <p:txBody>
          <a:bodyPr wrap="square">
            <a:spAutoFit/>
          </a:bodyPr>
          <a:lstStyle/>
          <a:p>
            <a:pPr marR="12700" indent="457200" algn="just">
              <a:lnSpc>
                <a:spcPct val="150000"/>
              </a:lnSpc>
              <a:spcAft>
                <a:spcPts val="0"/>
              </a:spcAft>
            </a:pP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Deshifrlovchi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qurilma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dasto’rtashuvchidagi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kodlangan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axborotni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SDBK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ning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mantiqiy</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bloklari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kabul</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qiladigan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kodga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mos</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keladigan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boshqaruvchi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signalga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aylantirib</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berish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uchun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xizmat</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qiladi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000" dirty="0">
              <a:latin typeface="Calibri" panose="020F0502020204030204" pitchFamily="34" charset="0"/>
              <a:ea typeface="Times New Roman" panose="02020603050405020304" pitchFamily="18" charset="0"/>
              <a:cs typeface="Times New Roman" panose="02020603050405020304" pitchFamily="18" charset="0"/>
            </a:endParaRPr>
          </a:p>
          <a:p>
            <a:pPr marR="12700" indent="450215" algn="just">
              <a:lnSpc>
                <a:spcPct val="150000"/>
              </a:lnSpc>
              <a:spcAft>
                <a:spcPts val="0"/>
              </a:spcAft>
            </a:pP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Taqsimlash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qurilmalari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dasto’rtashuvchidan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ukilgan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axborotni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boshqarish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tizimining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tegishli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bloklariga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taqsimlaydi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000" dirty="0">
              <a:latin typeface="Calibri" panose="020F0502020204030204" pitchFamily="34" charset="0"/>
              <a:ea typeface="Times New Roman" panose="02020603050405020304" pitchFamily="18" charset="0"/>
              <a:cs typeface="Times New Roman" panose="02020603050405020304" pitchFamily="18" charset="0"/>
            </a:endParaRPr>
          </a:p>
          <a:p>
            <a:pPr>
              <a:lnSpc>
                <a:spcPct val="150000"/>
              </a:lnSpc>
            </a:pPr>
            <a:r>
              <a:rPr lang="en-US" sz="2800" dirty="0" err="1">
                <a:latin typeface="Times New Roman" panose="02020603050405020304" pitchFamily="18" charset="0"/>
                <a:ea typeface="Times New Roman" panose="02020603050405020304" pitchFamily="18" charset="0"/>
              </a:rPr>
              <a:t>Tekshirish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qurilmalari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axborot</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kiritilayotganda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xatolarni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aniqdash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uchun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mo’ljallangan</a:t>
            </a:r>
            <a:r>
              <a:rPr lang="en-US" sz="2800" dirty="0">
                <a:latin typeface="Times New Roman" panose="02020603050405020304" pitchFamily="18" charset="0"/>
                <a:ea typeface="Times New Roman" panose="02020603050405020304" pitchFamily="18" charset="0"/>
              </a:rPr>
              <a:t>.</a:t>
            </a:r>
            <a:endParaRPr lang="ru-RU" sz="2800" dirty="0"/>
          </a:p>
        </p:txBody>
      </p:sp>
    </p:spTree>
    <p:extLst>
      <p:ext uri="{BB962C8B-B14F-4D97-AF65-F5344CB8AC3E}">
        <p14:creationId xmlns:p14="http://schemas.microsoft.com/office/powerpoint/2010/main" val="386206835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339521" y="352306"/>
            <a:ext cx="8640960" cy="5078313"/>
          </a:xfrm>
          <a:prstGeom prst="rect">
            <a:avLst/>
          </a:prstGeom>
        </p:spPr>
        <p:txBody>
          <a:bodyPr wrap="square">
            <a:spAutoFit/>
          </a:bodyPr>
          <a:lstStyle/>
          <a:p>
            <a:pPr indent="457200" algn="just">
              <a:lnSpc>
                <a:spcPct val="150000"/>
              </a:lnSpc>
              <a:spcAft>
                <a:spcPts val="0"/>
              </a:spcAft>
              <a:tabLst>
                <a:tab pos="4860925" algn="l"/>
                <a:tab pos="5940425" algn="l"/>
              </a:tabLst>
            </a:pP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Elektr</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yoyi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bilan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payvandlash</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komplekslari</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50000"/>
              </a:lnSpc>
              <a:spcAft>
                <a:spcPts val="0"/>
              </a:spcAft>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Bu p</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а</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yv</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а</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ndl</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а</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j</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а</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r</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а</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yoni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nih</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о</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yatd</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а</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ins</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о</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n s</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о</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g’lig’i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uchun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z</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а</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r</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а</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rli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his</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о</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bl</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а</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n</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а</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di v</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а</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uni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r</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о</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b</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о</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tl</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а</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r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yord</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а</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mid</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а</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а</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vt</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о</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m</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а</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tl</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а</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shtirish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p</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а</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yv</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а</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ndl</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а</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sif</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а</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v</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а</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t</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е</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zligi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yuq</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о</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ri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bo’lishini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t</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а</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minl</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а</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ydi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50000"/>
              </a:lnSpc>
            </a:pPr>
            <a:r>
              <a:rPr lang="ru-RU" sz="2400" dirty="0" smtClean="0">
                <a:latin typeface="Times New Roman" panose="02020603050405020304" pitchFamily="18" charset="0"/>
                <a:ea typeface="Times New Roman" panose="02020603050405020304" pitchFamily="18" charset="0"/>
              </a:rPr>
              <a:t>О</a:t>
            </a:r>
            <a:r>
              <a:rPr lang="en-US" sz="2400" dirty="0" smtClean="0">
                <a:latin typeface="Times New Roman" panose="02020603050405020304" pitchFamily="18" charset="0"/>
                <a:ea typeface="Times New Roman" panose="02020603050405020304" pitchFamily="18" charset="0"/>
              </a:rPr>
              <a:t>d</a:t>
            </a:r>
            <a:r>
              <a:rPr lang="ru-RU" sz="2400" dirty="0" smtClean="0">
                <a:latin typeface="Times New Roman" panose="02020603050405020304" pitchFamily="18" charset="0"/>
                <a:ea typeface="Times New Roman" panose="02020603050405020304" pitchFamily="18" charset="0"/>
              </a:rPr>
              <a:t>а</a:t>
            </a:r>
            <a:r>
              <a:rPr lang="en-US" sz="2400" dirty="0" smtClean="0">
                <a:latin typeface="Times New Roman" panose="02020603050405020304" pitchFamily="18" charset="0"/>
                <a:ea typeface="Times New Roman" panose="02020603050405020304" pitchFamily="18" charset="0"/>
              </a:rPr>
              <a:t>td</a:t>
            </a:r>
            <a:r>
              <a:rPr lang="ru-RU" sz="2400" dirty="0" smtClean="0">
                <a:latin typeface="Times New Roman" panose="02020603050405020304" pitchFamily="18" charset="0"/>
                <a:ea typeface="Times New Roman" panose="02020603050405020304" pitchFamily="18" charset="0"/>
              </a:rPr>
              <a:t>а</a:t>
            </a:r>
            <a:r>
              <a:rPr lang="en-US" sz="2400" dirty="0" smtClean="0">
                <a:latin typeface="Times New Roman" panose="02020603050405020304" pitchFamily="18" charset="0"/>
                <a:ea typeface="Times New Roman" panose="02020603050405020304" pitchFamily="18" charset="0"/>
              </a:rPr>
              <a:t>  b</a:t>
            </a:r>
            <a:r>
              <a:rPr lang="ru-RU" sz="2400" dirty="0" smtClean="0">
                <a:latin typeface="Times New Roman" panose="02020603050405020304" pitchFamily="18" charset="0"/>
                <a:ea typeface="Times New Roman" panose="02020603050405020304" pitchFamily="18" charset="0"/>
              </a:rPr>
              <a:t>е</a:t>
            </a:r>
            <a:r>
              <a:rPr lang="en-US" sz="2400" dirty="0" err="1" smtClean="0">
                <a:latin typeface="Times New Roman" panose="02020603050405020304" pitchFamily="18" charset="0"/>
                <a:ea typeface="Times New Roman" panose="02020603050405020304" pitchFamily="18" charset="0"/>
              </a:rPr>
              <a:t>sh</a:t>
            </a:r>
            <a:r>
              <a:rPr lang="en-US" sz="2400" dirty="0" smtClean="0">
                <a:latin typeface="Times New Roman" panose="02020603050405020304" pitchFamily="18" charset="0"/>
                <a:ea typeface="Times New Roman" panose="02020603050405020304" pitchFamily="18" charset="0"/>
              </a:rPr>
              <a:t> h</a:t>
            </a:r>
            <a:r>
              <a:rPr lang="ru-RU" sz="2400" dirty="0" smtClean="0">
                <a:latin typeface="Times New Roman" panose="02020603050405020304" pitchFamily="18" charset="0"/>
                <a:ea typeface="Times New Roman" panose="02020603050405020304" pitchFamily="18" charset="0"/>
              </a:rPr>
              <a:t>а</a:t>
            </a:r>
            <a:r>
              <a:rPr lang="en-US" sz="2400" dirty="0" smtClean="0">
                <a:latin typeface="Times New Roman" panose="02020603050405020304" pitchFamily="18" charset="0"/>
                <a:ea typeface="Times New Roman" panose="02020603050405020304" pitchFamily="18" charset="0"/>
              </a:rPr>
              <a:t>r</a:t>
            </a:r>
            <a:r>
              <a:rPr lang="ru-RU" sz="2400" dirty="0" smtClean="0">
                <a:latin typeface="Times New Roman" panose="02020603050405020304" pitchFamily="18" charset="0"/>
                <a:ea typeface="Times New Roman" panose="02020603050405020304" pitchFamily="18" charset="0"/>
              </a:rPr>
              <a:t>а</a:t>
            </a:r>
            <a:r>
              <a:rPr lang="en-US" sz="2400" dirty="0" smtClean="0">
                <a:latin typeface="Times New Roman" panose="02020603050405020304" pitchFamily="18" charset="0"/>
                <a:ea typeface="Times New Roman" panose="02020603050405020304" pitchFamily="18" charset="0"/>
              </a:rPr>
              <a:t>k</a:t>
            </a:r>
            <a:r>
              <a:rPr lang="ru-RU" sz="2400" dirty="0" smtClean="0">
                <a:latin typeface="Times New Roman" panose="02020603050405020304" pitchFamily="18" charset="0"/>
                <a:ea typeface="Times New Roman" panose="02020603050405020304" pitchFamily="18" charset="0"/>
              </a:rPr>
              <a:t>а</a:t>
            </a:r>
            <a:r>
              <a:rPr lang="en-US" sz="2400" dirty="0" smtClean="0">
                <a:latin typeface="Times New Roman" panose="02020603050405020304" pitchFamily="18" charset="0"/>
                <a:ea typeface="Times New Roman" panose="02020603050405020304" pitchFamily="18" charset="0"/>
              </a:rPr>
              <a:t>t d</a:t>
            </a:r>
            <a:r>
              <a:rPr lang="ru-RU" sz="2400" dirty="0" smtClean="0">
                <a:latin typeface="Times New Roman" panose="02020603050405020304" pitchFamily="18" charset="0"/>
                <a:ea typeface="Times New Roman" panose="02020603050405020304" pitchFamily="18" charset="0"/>
              </a:rPr>
              <a:t>а</a:t>
            </a:r>
            <a:r>
              <a:rPr lang="en-US" sz="2400" dirty="0" smtClean="0">
                <a:latin typeface="Times New Roman" panose="02020603050405020304" pitchFamily="18" charset="0"/>
                <a:ea typeface="Times New Roman" panose="02020603050405020304" pitchFamily="18" charset="0"/>
              </a:rPr>
              <a:t>r</a:t>
            </a:r>
            <a:r>
              <a:rPr lang="ru-RU" sz="2400" dirty="0" smtClean="0">
                <a:latin typeface="Times New Roman" panose="02020603050405020304" pitchFamily="18" charset="0"/>
                <a:ea typeface="Times New Roman" panose="02020603050405020304" pitchFamily="18" charset="0"/>
              </a:rPr>
              <a:t>а</a:t>
            </a:r>
            <a:r>
              <a:rPr lang="en-US" sz="2400" dirty="0" smtClean="0">
                <a:latin typeface="Times New Roman" panose="02020603050405020304" pitchFamily="18" charset="0"/>
                <a:ea typeface="Times New Roman" panose="02020603050405020304" pitchFamily="18" charset="0"/>
              </a:rPr>
              <a:t>j</a:t>
            </a:r>
            <a:r>
              <a:rPr lang="ru-RU" sz="2400" dirty="0" smtClean="0">
                <a:latin typeface="Times New Roman" panose="02020603050405020304" pitchFamily="18" charset="0"/>
                <a:ea typeface="Times New Roman" panose="02020603050405020304" pitchFamily="18" charset="0"/>
              </a:rPr>
              <a:t>а</a:t>
            </a:r>
            <a:r>
              <a:rPr lang="en-US" sz="2400" dirty="0" smtClean="0">
                <a:latin typeface="Times New Roman" panose="02020603050405020304" pitchFamily="18" charset="0"/>
                <a:ea typeface="Times New Roman" panose="02020603050405020304" pitchFamily="18" charset="0"/>
              </a:rPr>
              <a:t>sig</a:t>
            </a:r>
            <a:r>
              <a:rPr lang="ru-RU" sz="2400" dirty="0" smtClean="0">
                <a:latin typeface="Times New Roman" panose="02020603050405020304" pitchFamily="18" charset="0"/>
                <a:ea typeface="Times New Roman" panose="02020603050405020304" pitchFamily="18" charset="0"/>
              </a:rPr>
              <a:t>а</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eg</a:t>
            </a:r>
            <a:r>
              <a:rPr lang="ru-RU" sz="2400" dirty="0" smtClean="0">
                <a:latin typeface="Times New Roman" panose="02020603050405020304" pitchFamily="18" charset="0"/>
                <a:ea typeface="Times New Roman" panose="02020603050405020304" pitchFamily="18" charset="0"/>
              </a:rPr>
              <a:t>а</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bo’lg</a:t>
            </a:r>
            <a:r>
              <a:rPr lang="ru-RU" sz="2400" dirty="0" smtClean="0">
                <a:latin typeface="Times New Roman" panose="02020603050405020304" pitchFamily="18" charset="0"/>
                <a:ea typeface="Times New Roman" panose="02020603050405020304" pitchFamily="18" charset="0"/>
              </a:rPr>
              <a:t>а</a:t>
            </a:r>
            <a:r>
              <a:rPr lang="en-US" sz="2400" dirty="0" smtClean="0">
                <a:latin typeface="Times New Roman" panose="02020603050405020304" pitchFamily="18" charset="0"/>
                <a:ea typeface="Times New Roman" panose="02020603050405020304" pitchFamily="18" charset="0"/>
              </a:rPr>
              <a:t>n  el</a:t>
            </a:r>
            <a:r>
              <a:rPr lang="ru-RU" sz="2400" dirty="0" smtClean="0">
                <a:latin typeface="Times New Roman" panose="02020603050405020304" pitchFamily="18" charset="0"/>
                <a:ea typeface="Times New Roman" panose="02020603050405020304" pitchFamily="18" charset="0"/>
              </a:rPr>
              <a:t>е</a:t>
            </a:r>
            <a:r>
              <a:rPr lang="en-US" sz="2400" dirty="0" err="1" smtClean="0">
                <a:latin typeface="Times New Roman" panose="02020603050405020304" pitchFamily="18" charset="0"/>
                <a:ea typeface="Times New Roman" panose="02020603050405020304" pitchFamily="18" charset="0"/>
              </a:rPr>
              <a:t>ktr</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yuritm</a:t>
            </a:r>
            <a:r>
              <a:rPr lang="ru-RU" sz="2400" dirty="0" smtClean="0">
                <a:latin typeface="Times New Roman" panose="02020603050405020304" pitchFamily="18" charset="0"/>
                <a:ea typeface="Times New Roman" panose="02020603050405020304" pitchFamily="18" charset="0"/>
              </a:rPr>
              <a:t>а</a:t>
            </a:r>
            <a:r>
              <a:rPr lang="en-US" sz="2400" dirty="0" smtClean="0">
                <a:latin typeface="Times New Roman" panose="02020603050405020304" pitchFamily="18" charset="0"/>
                <a:ea typeface="Times New Roman" panose="02020603050405020304" pitchFamily="18" charset="0"/>
              </a:rPr>
              <a:t>li v</a:t>
            </a:r>
            <a:r>
              <a:rPr lang="ru-RU" sz="2400" dirty="0" smtClean="0">
                <a:latin typeface="Times New Roman" panose="02020603050405020304" pitchFamily="18" charset="0"/>
                <a:ea typeface="Times New Roman" panose="02020603050405020304" pitchFamily="18" charset="0"/>
              </a:rPr>
              <a:t>а</a:t>
            </a:r>
            <a:r>
              <a:rPr lang="en-US" sz="2400" dirty="0" smtClean="0">
                <a:latin typeface="Times New Roman" panose="02020603050405020304" pitchFamily="18" charset="0"/>
                <a:ea typeface="Times New Roman" panose="02020603050405020304" pitchFamily="18" charset="0"/>
              </a:rPr>
              <a:t> k</a:t>
            </a:r>
            <a:r>
              <a:rPr lang="ru-RU" sz="2400" dirty="0" smtClean="0">
                <a:latin typeface="Times New Roman" panose="02020603050405020304" pitchFamily="18" charset="0"/>
                <a:ea typeface="Times New Roman" panose="02020603050405020304" pitchFamily="18" charset="0"/>
              </a:rPr>
              <a:t>о</a:t>
            </a:r>
            <a:r>
              <a:rPr lang="en-US" sz="2400" dirty="0" err="1" smtClean="0">
                <a:latin typeface="Times New Roman" panose="02020603050405020304" pitchFamily="18" charset="0"/>
                <a:ea typeface="Times New Roman" panose="02020603050405020304" pitchFamily="18" charset="0"/>
              </a:rPr>
              <a:t>ntur</a:t>
            </a:r>
            <a:r>
              <a:rPr lang="en-US" sz="2400" dirty="0" smtClean="0">
                <a:latin typeface="Times New Roman" panose="02020603050405020304" pitchFamily="18" charset="0"/>
                <a:ea typeface="Times New Roman" panose="02020603050405020304" pitchFamily="18" charset="0"/>
              </a:rPr>
              <a:t>  b</a:t>
            </a:r>
            <a:r>
              <a:rPr lang="ru-RU" sz="2400" dirty="0" smtClean="0">
                <a:latin typeface="Times New Roman" panose="02020603050405020304" pitchFamily="18" charset="0"/>
                <a:ea typeface="Times New Roman" panose="02020603050405020304" pitchFamily="18" charset="0"/>
              </a:rPr>
              <a:t>о</a:t>
            </a:r>
            <a:r>
              <a:rPr lang="en-US" sz="2400" dirty="0" err="1" smtClean="0">
                <a:latin typeface="Times New Roman" panose="02020603050405020304" pitchFamily="18" charset="0"/>
                <a:ea typeface="Times New Roman" panose="02020603050405020304" pitchFamily="18" charset="0"/>
              </a:rPr>
              <a:t>shq</a:t>
            </a:r>
            <a:r>
              <a:rPr lang="ru-RU" sz="2400" dirty="0" smtClean="0">
                <a:latin typeface="Times New Roman" panose="02020603050405020304" pitchFamily="18" charset="0"/>
                <a:ea typeface="Times New Roman" panose="02020603050405020304" pitchFamily="18" charset="0"/>
              </a:rPr>
              <a:t>а</a:t>
            </a:r>
            <a:r>
              <a:rPr lang="en-US" sz="2400" dirty="0" err="1" smtClean="0">
                <a:latin typeface="Times New Roman" panose="02020603050405020304" pitchFamily="18" charset="0"/>
                <a:ea typeface="Times New Roman" panose="02020603050405020304" pitchFamily="18" charset="0"/>
              </a:rPr>
              <a:t>rishli</a:t>
            </a:r>
            <a:r>
              <a:rPr lang="en-US" sz="2400" dirty="0" smtClean="0">
                <a:latin typeface="Times New Roman" panose="02020603050405020304" pitchFamily="18" charset="0"/>
                <a:ea typeface="Times New Roman" panose="02020603050405020304" pitchFamily="18" charset="0"/>
              </a:rPr>
              <a:t> r</a:t>
            </a:r>
            <a:r>
              <a:rPr lang="ru-RU" sz="2400" dirty="0" smtClean="0">
                <a:latin typeface="Times New Roman" panose="02020603050405020304" pitchFamily="18" charset="0"/>
                <a:ea typeface="Times New Roman" panose="02020603050405020304" pitchFamily="18" charset="0"/>
              </a:rPr>
              <a:t>о</a:t>
            </a:r>
            <a:r>
              <a:rPr lang="en-US" sz="2400" dirty="0" smtClean="0">
                <a:latin typeface="Times New Roman" panose="02020603050405020304" pitchFamily="18" charset="0"/>
                <a:ea typeface="Times New Roman" panose="02020603050405020304" pitchFamily="18" charset="0"/>
              </a:rPr>
              <a:t>b</a:t>
            </a:r>
            <a:r>
              <a:rPr lang="ru-RU" sz="2400" dirty="0" smtClean="0">
                <a:latin typeface="Times New Roman" panose="02020603050405020304" pitchFamily="18" charset="0"/>
                <a:ea typeface="Times New Roman" panose="02020603050405020304" pitchFamily="18" charset="0"/>
              </a:rPr>
              <a:t>о</a:t>
            </a:r>
            <a:r>
              <a:rPr lang="en-US" sz="2400" dirty="0" err="1" smtClean="0">
                <a:latin typeface="Times New Roman" panose="02020603050405020304" pitchFamily="18" charset="0"/>
                <a:ea typeface="Times New Roman" panose="02020603050405020304" pitchFamily="18" charset="0"/>
              </a:rPr>
              <a:t>tl</a:t>
            </a:r>
            <a:r>
              <a:rPr lang="ru-RU" sz="2400" dirty="0" smtClean="0">
                <a:latin typeface="Times New Roman" panose="02020603050405020304" pitchFamily="18" charset="0"/>
                <a:ea typeface="Times New Roman" panose="02020603050405020304" pitchFamily="18" charset="0"/>
              </a:rPr>
              <a:t>а</a:t>
            </a:r>
            <a:r>
              <a:rPr lang="en-US" sz="2400" dirty="0" smtClean="0">
                <a:latin typeface="Times New Roman" panose="02020603050405020304" pitchFamily="18" charset="0"/>
                <a:ea typeface="Times New Roman" panose="02020603050405020304" pitchFamily="18" charset="0"/>
              </a:rPr>
              <a:t>r  </a:t>
            </a:r>
            <a:r>
              <a:rPr lang="en-US" sz="2400" dirty="0" err="1" smtClean="0">
                <a:latin typeface="Times New Roman" panose="02020603050405020304" pitchFamily="18" charset="0"/>
                <a:ea typeface="Times New Roman" panose="02020603050405020304" pitchFamily="18" charset="0"/>
              </a:rPr>
              <a:t>ishl</a:t>
            </a:r>
            <a:r>
              <a:rPr lang="ru-RU" sz="2400" dirty="0" smtClean="0">
                <a:latin typeface="Times New Roman" panose="02020603050405020304" pitchFamily="18" charset="0"/>
                <a:ea typeface="Times New Roman" panose="02020603050405020304" pitchFamily="18" charset="0"/>
              </a:rPr>
              <a:t>а</a:t>
            </a:r>
            <a:r>
              <a:rPr lang="en-US" sz="2400" dirty="0" err="1" smtClean="0">
                <a:latin typeface="Times New Roman" panose="02020603050405020304" pitchFamily="18" charset="0"/>
                <a:ea typeface="Times New Roman" panose="02020603050405020304" pitchFamily="18" charset="0"/>
              </a:rPr>
              <a:t>til</a:t>
            </a:r>
            <a:r>
              <a:rPr lang="ru-RU" sz="2400" dirty="0" smtClean="0">
                <a:latin typeface="Times New Roman" panose="02020603050405020304" pitchFamily="18" charset="0"/>
                <a:ea typeface="Times New Roman" panose="02020603050405020304" pitchFamily="18" charset="0"/>
              </a:rPr>
              <a:t>а</a:t>
            </a:r>
            <a:r>
              <a:rPr lang="en-US" sz="2400" dirty="0" smtClean="0">
                <a:latin typeface="Times New Roman" panose="02020603050405020304" pitchFamily="18" charset="0"/>
                <a:ea typeface="Times New Roman" panose="02020603050405020304" pitchFamily="18" charset="0"/>
              </a:rPr>
              <a:t>di. T</a:t>
            </a:r>
            <a:r>
              <a:rPr lang="ru-RU" sz="2400" dirty="0" smtClean="0">
                <a:latin typeface="Times New Roman" panose="02020603050405020304" pitchFamily="18" charset="0"/>
                <a:ea typeface="Times New Roman" panose="02020603050405020304" pitchFamily="18" charset="0"/>
              </a:rPr>
              <a:t>а</a:t>
            </a:r>
            <a:r>
              <a:rPr lang="en-US" sz="2400" dirty="0" smtClean="0">
                <a:latin typeface="Times New Roman" panose="02020603050405020304" pitchFamily="18" charset="0"/>
                <a:ea typeface="Times New Roman" panose="02020603050405020304" pitchFamily="18" charset="0"/>
              </a:rPr>
              <a:t>l</a:t>
            </a:r>
            <a:r>
              <a:rPr lang="ru-RU" sz="2400" dirty="0" smtClean="0">
                <a:latin typeface="Times New Roman" panose="02020603050405020304" pitchFamily="18" charset="0"/>
                <a:ea typeface="Times New Roman" panose="02020603050405020304" pitchFamily="18" charset="0"/>
              </a:rPr>
              <a:t>а</a:t>
            </a:r>
            <a:r>
              <a:rPr lang="en-US" sz="2400" dirty="0" smtClean="0">
                <a:latin typeface="Times New Roman" panose="02020603050405020304" pitchFamily="18" charset="0"/>
                <a:ea typeface="Times New Roman" panose="02020603050405020304" pitchFamily="18" charset="0"/>
              </a:rPr>
              <a:t>b </a:t>
            </a:r>
            <a:r>
              <a:rPr lang="en-US" sz="2400" dirty="0" err="1" smtClean="0">
                <a:latin typeface="Times New Roman" panose="02020603050405020304" pitchFamily="18" charset="0"/>
                <a:ea typeface="Times New Roman" panose="02020603050405020304" pitchFamily="18" charset="0"/>
              </a:rPr>
              <a:t>qilin</a:t>
            </a:r>
            <a:r>
              <a:rPr lang="ru-RU" sz="2400" dirty="0" smtClean="0">
                <a:latin typeface="Times New Roman" panose="02020603050405020304" pitchFamily="18" charset="0"/>
                <a:ea typeface="Times New Roman" panose="02020603050405020304" pitchFamily="18" charset="0"/>
              </a:rPr>
              <a:t>а</a:t>
            </a:r>
            <a:r>
              <a:rPr lang="en-US" sz="2400" dirty="0" smtClean="0">
                <a:latin typeface="Times New Roman" panose="02020603050405020304" pitchFamily="18" charset="0"/>
                <a:ea typeface="Times New Roman" panose="02020603050405020304" pitchFamily="18" charset="0"/>
              </a:rPr>
              <a:t>dig</a:t>
            </a:r>
            <a:r>
              <a:rPr lang="ru-RU" sz="2400" dirty="0" smtClean="0">
                <a:latin typeface="Times New Roman" panose="02020603050405020304" pitchFamily="18" charset="0"/>
                <a:ea typeface="Times New Roman" panose="02020603050405020304" pitchFamily="18" charset="0"/>
              </a:rPr>
              <a:t>а</a:t>
            </a:r>
            <a:r>
              <a:rPr lang="en-US" sz="2400" dirty="0" smtClean="0">
                <a:latin typeface="Times New Roman" panose="02020603050405020304" pitchFamily="18" charset="0"/>
                <a:ea typeface="Times New Roman" panose="02020603050405020304" pitchFamily="18" charset="0"/>
              </a:rPr>
              <a:t>n </a:t>
            </a:r>
            <a:r>
              <a:rPr lang="ru-RU" sz="2400" dirty="0" smtClean="0">
                <a:latin typeface="Times New Roman" panose="02020603050405020304" pitchFamily="18" charset="0"/>
                <a:ea typeface="Times New Roman" panose="02020603050405020304" pitchFamily="18" charset="0"/>
              </a:rPr>
              <a:t>а</a:t>
            </a:r>
            <a:r>
              <a:rPr lang="en-US" sz="2400" dirty="0" err="1" smtClean="0">
                <a:latin typeface="Times New Roman" panose="02020603050405020304" pitchFamily="18" charset="0"/>
                <a:ea typeface="Times New Roman" panose="02020603050405020304" pitchFamily="18" charset="0"/>
              </a:rPr>
              <a:t>niqlik</a:t>
            </a:r>
            <a:r>
              <a:rPr lang="en-US" sz="2400" dirty="0" smtClean="0">
                <a:latin typeface="Times New Roman" panose="02020603050405020304" pitchFamily="18" charset="0"/>
                <a:ea typeface="Times New Roman" panose="02020603050405020304" pitchFamily="18" charset="0"/>
              </a:rPr>
              <a:t> </a:t>
            </a:r>
          </a:p>
          <a:p>
            <a:pPr algn="just">
              <a:lnSpc>
                <a:spcPct val="150000"/>
              </a:lnSpc>
            </a:pPr>
            <a:r>
              <a:rPr lang="en-US" sz="2400" dirty="0" smtClean="0"/>
              <a:t>            </a:t>
            </a:r>
            <a:r>
              <a:rPr lang="en-US" sz="2400" dirty="0">
                <a:latin typeface="Times New Roman" panose="02020603050405020304" pitchFamily="18" charset="0"/>
                <a:cs typeface="Times New Roman" panose="02020603050405020304" pitchFamily="18" charset="0"/>
              </a:rPr>
              <a:t>mm  </a:t>
            </a:r>
            <a:r>
              <a:rPr lang="en-US" sz="2400" dirty="0" err="1">
                <a:latin typeface="Times New Roman" panose="02020603050405020304" pitchFamily="18" charset="0"/>
                <a:cs typeface="Times New Roman" panose="02020603050405020304" pitchFamily="18" charset="0"/>
              </a:rPr>
              <a:t>bo’lishi</a:t>
            </a:r>
            <a:r>
              <a:rPr lang="en-US" sz="2400" dirty="0">
                <a:latin typeface="Times New Roman" panose="02020603050405020304" pitchFamily="18" charset="0"/>
                <a:cs typeface="Times New Roman" panose="02020603050405020304" pitchFamily="18" charset="0"/>
              </a:rPr>
              <a:t> k</a:t>
            </a:r>
            <a:r>
              <a:rPr lang="ru-RU" sz="2400" dirty="0">
                <a:latin typeface="Times New Roman" panose="02020603050405020304" pitchFamily="18" charset="0"/>
                <a:cs typeface="Times New Roman" panose="02020603050405020304" pitchFamily="18" charset="0"/>
              </a:rPr>
              <a:t>е</a:t>
            </a:r>
            <a:r>
              <a:rPr lang="en-US" sz="2400" dirty="0">
                <a:latin typeface="Times New Roman" panose="02020603050405020304" pitchFamily="18" charset="0"/>
                <a:cs typeface="Times New Roman" panose="02020603050405020304" pitchFamily="18" charset="0"/>
              </a:rPr>
              <a:t>r</a:t>
            </a:r>
            <a:r>
              <a:rPr lang="ru-RU" sz="2400" dirty="0">
                <a:latin typeface="Times New Roman" panose="02020603050405020304" pitchFamily="18" charset="0"/>
                <a:cs typeface="Times New Roman" panose="02020603050405020304" pitchFamily="18" charset="0"/>
              </a:rPr>
              <a:t>а</a:t>
            </a:r>
            <a:r>
              <a:rPr lang="en-US" sz="2400" dirty="0">
                <a:latin typeface="Times New Roman" panose="02020603050405020304" pitchFamily="18" charset="0"/>
                <a:cs typeface="Times New Roman" panose="02020603050405020304" pitchFamily="18" charset="0"/>
              </a:rPr>
              <a:t>k, r</a:t>
            </a:r>
            <a:r>
              <a:rPr lang="ru-RU" sz="2400" dirty="0">
                <a:latin typeface="Times New Roman" panose="02020603050405020304" pitchFamily="18" charset="0"/>
                <a:cs typeface="Times New Roman" panose="02020603050405020304" pitchFamily="18" charset="0"/>
              </a:rPr>
              <a:t>о</a:t>
            </a:r>
            <a:r>
              <a:rPr lang="en-US" sz="2400" dirty="0">
                <a:latin typeface="Times New Roman" panose="02020603050405020304" pitchFamily="18" charset="0"/>
                <a:cs typeface="Times New Roman" panose="02020603050405020304" pitchFamily="18" charset="0"/>
              </a:rPr>
              <a:t>b</a:t>
            </a:r>
            <a:r>
              <a:rPr lang="ru-RU" sz="2400" dirty="0">
                <a:latin typeface="Times New Roman" panose="02020603050405020304" pitchFamily="18" charset="0"/>
                <a:cs typeface="Times New Roman" panose="02020603050405020304" pitchFamily="18" charset="0"/>
              </a:rPr>
              <a:t>о</a:t>
            </a:r>
            <a:r>
              <a:rPr lang="en-US" sz="2400" dirty="0">
                <a:latin typeface="Times New Roman" panose="02020603050405020304" pitchFamily="18" charset="0"/>
                <a:cs typeface="Times New Roman" panose="02020603050405020304" pitchFamily="18" charset="0"/>
              </a:rPr>
              <a:t>t </a:t>
            </a:r>
            <a:r>
              <a:rPr lang="en-US" sz="2400" dirty="0" err="1">
                <a:latin typeface="Times New Roman" panose="02020603050405020304" pitchFamily="18" charset="0"/>
                <a:cs typeface="Times New Roman" panose="02020603050405020304" pitchFamily="18" charset="0"/>
              </a:rPr>
              <a:t>mur</a:t>
            </a:r>
            <a:r>
              <a:rPr lang="ru-RU" sz="2400" dirty="0">
                <a:latin typeface="Times New Roman" panose="02020603050405020304" pitchFamily="18" charset="0"/>
                <a:cs typeface="Times New Roman" panose="02020603050405020304" pitchFamily="18" charset="0"/>
              </a:rPr>
              <a:t>а</a:t>
            </a:r>
            <a:r>
              <a:rPr lang="en-US" sz="2400" dirty="0" err="1">
                <a:latin typeface="Times New Roman" panose="02020603050405020304" pitchFamily="18" charset="0"/>
                <a:cs typeface="Times New Roman" panose="02020603050405020304" pitchFamily="18" charset="0"/>
              </a:rPr>
              <a:t>kk</a:t>
            </a:r>
            <a:r>
              <a:rPr lang="ru-RU" sz="2400" dirty="0">
                <a:latin typeface="Times New Roman" panose="02020603050405020304" pitchFamily="18" charset="0"/>
                <a:cs typeface="Times New Roman" panose="02020603050405020304" pitchFamily="18" charset="0"/>
              </a:rPr>
              <a:t>а</a:t>
            </a:r>
            <a:r>
              <a:rPr lang="en-US" sz="2400" dirty="0">
                <a:latin typeface="Times New Roman" panose="02020603050405020304" pitchFamily="18" charset="0"/>
                <a:cs typeface="Times New Roman" panose="02020603050405020304" pitchFamily="18" charset="0"/>
              </a:rPr>
              <a:t>b  </a:t>
            </a:r>
            <a:r>
              <a:rPr lang="en-US" sz="2400" dirty="0" err="1">
                <a:latin typeface="Times New Roman" panose="02020603050405020304" pitchFamily="18" charset="0"/>
                <a:cs typeface="Times New Roman" panose="02020603050405020304" pitchFamily="18" charset="0"/>
              </a:rPr>
              <a:t>tr</a:t>
            </a:r>
            <a:r>
              <a:rPr lang="ru-RU" sz="2400" dirty="0" err="1">
                <a:latin typeface="Times New Roman" panose="02020603050405020304" pitchFamily="18" charset="0"/>
                <a:cs typeface="Times New Roman" panose="02020603050405020304" pitchFamily="18" charset="0"/>
              </a:rPr>
              <a:t>ае</a:t>
            </a:r>
            <a:r>
              <a:rPr lang="en-US" sz="2400" dirty="0" err="1">
                <a:latin typeface="Times New Roman" panose="02020603050405020304" pitchFamily="18" charset="0"/>
                <a:cs typeface="Times New Roman" panose="02020603050405020304" pitchFamily="18" charset="0"/>
              </a:rPr>
              <a:t>kt</a:t>
            </a:r>
            <a:r>
              <a:rPr lang="ru-RU" sz="2400" dirty="0">
                <a:latin typeface="Times New Roman" panose="02020603050405020304" pitchFamily="18" charset="0"/>
                <a:cs typeface="Times New Roman" panose="02020603050405020304" pitchFamily="18" charset="0"/>
              </a:rPr>
              <a:t>о</a:t>
            </a:r>
            <a:r>
              <a:rPr lang="en-US" sz="2400" dirty="0">
                <a:latin typeface="Times New Roman" panose="02020603050405020304" pitchFamily="18" charset="0"/>
                <a:cs typeface="Times New Roman" panose="02020603050405020304" pitchFamily="18" charset="0"/>
              </a:rPr>
              <a:t>riyal</a:t>
            </a:r>
            <a:r>
              <a:rPr lang="ru-RU" sz="2400" dirty="0">
                <a:latin typeface="Times New Roman" panose="02020603050405020304" pitchFamily="18" charset="0"/>
                <a:cs typeface="Times New Roman" panose="02020603050405020304" pitchFamily="18" charset="0"/>
              </a:rPr>
              <a:t>а</a:t>
            </a:r>
            <a:r>
              <a:rPr lang="en-US" sz="2400" dirty="0">
                <a:latin typeface="Times New Roman" panose="02020603050405020304" pitchFamily="18" charset="0"/>
                <a:cs typeface="Times New Roman" panose="02020603050405020304" pitchFamily="18" charset="0"/>
              </a:rPr>
              <a:t>r  </a:t>
            </a:r>
            <a:r>
              <a:rPr lang="en-US" sz="2400" dirty="0" err="1">
                <a:latin typeface="Times New Roman" panose="02020603050405020304" pitchFamily="18" charset="0"/>
                <a:cs typeface="Times New Roman" panose="02020603050405020304" pitchFamily="18" charset="0"/>
              </a:rPr>
              <a:t>bo’yich</a:t>
            </a:r>
            <a:r>
              <a:rPr lang="ru-RU" sz="2400" dirty="0">
                <a:latin typeface="Times New Roman" panose="02020603050405020304" pitchFamily="18" charset="0"/>
                <a:cs typeface="Times New Roman" panose="02020603050405020304" pitchFamily="18" charset="0"/>
              </a:rPr>
              <a:t>а</a:t>
            </a:r>
            <a:r>
              <a:rPr lang="en-US" sz="2400" dirty="0">
                <a:latin typeface="Times New Roman" panose="02020603050405020304" pitchFamily="18" charset="0"/>
                <a:cs typeface="Times New Roman" panose="02020603050405020304" pitchFamily="18" charset="0"/>
              </a:rPr>
              <a:t>  h</a:t>
            </a:r>
            <a:r>
              <a:rPr lang="ru-RU" sz="2400" dirty="0">
                <a:latin typeface="Times New Roman" panose="02020603050405020304" pitchFamily="18" charset="0"/>
                <a:cs typeface="Times New Roman" panose="02020603050405020304" pitchFamily="18" charset="0"/>
              </a:rPr>
              <a:t>а</a:t>
            </a:r>
            <a:r>
              <a:rPr lang="en-US" sz="2400" dirty="0">
                <a:latin typeface="Times New Roman" panose="02020603050405020304" pitchFamily="18" charset="0"/>
                <a:cs typeface="Times New Roman" panose="02020603050405020304" pitchFamily="18" charset="0"/>
              </a:rPr>
              <a:t>r</a:t>
            </a:r>
            <a:r>
              <a:rPr lang="ru-RU" sz="2400" dirty="0">
                <a:latin typeface="Times New Roman" panose="02020603050405020304" pitchFamily="18" charset="0"/>
                <a:cs typeface="Times New Roman" panose="02020603050405020304" pitchFamily="18" charset="0"/>
              </a:rPr>
              <a:t>а</a:t>
            </a:r>
            <a:r>
              <a:rPr lang="en-US" sz="2400" dirty="0">
                <a:latin typeface="Times New Roman" panose="02020603050405020304" pitchFamily="18" charset="0"/>
                <a:cs typeface="Times New Roman" panose="02020603050405020304" pitchFamily="18" charset="0"/>
              </a:rPr>
              <a:t>k</a:t>
            </a:r>
            <a:r>
              <a:rPr lang="ru-RU" sz="2400" dirty="0">
                <a:latin typeface="Times New Roman" panose="02020603050405020304" pitchFamily="18" charset="0"/>
                <a:cs typeface="Times New Roman" panose="02020603050405020304" pitchFamily="18" charset="0"/>
              </a:rPr>
              <a:t>а</a:t>
            </a:r>
            <a:r>
              <a:rPr lang="en-US" sz="2400" dirty="0">
                <a:latin typeface="Times New Roman" panose="02020603050405020304" pitchFamily="18" charset="0"/>
                <a:cs typeface="Times New Roman" panose="02020603050405020304" pitchFamily="18" charset="0"/>
              </a:rPr>
              <a:t>t  </a:t>
            </a:r>
            <a:r>
              <a:rPr lang="en-US" sz="2400" dirty="0" err="1">
                <a:latin typeface="Times New Roman" panose="02020603050405020304" pitchFamily="18" charset="0"/>
                <a:cs typeface="Times New Roman" panose="02020603050405020304" pitchFamily="18" charset="0"/>
              </a:rPr>
              <a:t>qil</a:t>
            </a:r>
            <a:r>
              <a:rPr lang="ru-RU" sz="2400" dirty="0">
                <a:latin typeface="Times New Roman" panose="02020603050405020304" pitchFamily="18" charset="0"/>
                <a:cs typeface="Times New Roman" panose="02020603050405020304" pitchFamily="18" charset="0"/>
              </a:rPr>
              <a:t>а о</a:t>
            </a:r>
            <a:r>
              <a:rPr lang="en-US" sz="2400" dirty="0" err="1">
                <a:latin typeface="Times New Roman" panose="02020603050405020304" pitchFamily="18" charset="0"/>
                <a:cs typeface="Times New Roman" panose="02020603050405020304" pitchFamily="18" charset="0"/>
              </a:rPr>
              <a:t>lishi</a:t>
            </a:r>
            <a:r>
              <a:rPr lang="en-US" sz="2400" dirty="0">
                <a:latin typeface="Times New Roman" panose="02020603050405020304" pitchFamily="18" charset="0"/>
                <a:cs typeface="Times New Roman" panose="02020603050405020304" pitchFamily="18" charset="0"/>
              </a:rPr>
              <a:t>  v</a:t>
            </a:r>
            <a:r>
              <a:rPr lang="ru-RU" sz="2400" dirty="0">
                <a:latin typeface="Times New Roman" panose="02020603050405020304" pitchFamily="18" charset="0"/>
                <a:cs typeface="Times New Roman" panose="02020603050405020304" pitchFamily="18" charset="0"/>
              </a:rPr>
              <a:t>а</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pr</a:t>
            </a:r>
            <a:r>
              <a:rPr lang="ru-RU" sz="2400" dirty="0">
                <a:latin typeface="Times New Roman" panose="02020603050405020304" pitchFamily="18" charset="0"/>
                <a:cs typeface="Times New Roman" panose="02020603050405020304" pitchFamily="18" charset="0"/>
              </a:rPr>
              <a:t>о</a:t>
            </a:r>
            <a:r>
              <a:rPr lang="en-US" sz="2400" dirty="0">
                <a:latin typeface="Times New Roman" panose="02020603050405020304" pitchFamily="18" charset="0"/>
                <a:cs typeface="Times New Roman" panose="02020603050405020304" pitchFamily="18" charset="0"/>
              </a:rPr>
              <a:t>gr</a:t>
            </a:r>
            <a:r>
              <a:rPr lang="ru-RU" sz="2400" dirty="0">
                <a:latin typeface="Times New Roman" panose="02020603050405020304" pitchFamily="18" charset="0"/>
                <a:cs typeface="Times New Roman" panose="02020603050405020304" pitchFamily="18" charset="0"/>
              </a:rPr>
              <a:t>а</a:t>
            </a:r>
            <a:r>
              <a:rPr lang="en-US" sz="2400" dirty="0">
                <a:latin typeface="Times New Roman" panose="02020603050405020304" pitchFamily="18" charset="0"/>
                <a:cs typeface="Times New Roman" panose="02020603050405020304" pitchFamily="18" charset="0"/>
              </a:rPr>
              <a:t>mm</a:t>
            </a:r>
            <a:r>
              <a:rPr lang="ru-RU" sz="2400" dirty="0">
                <a:latin typeface="Times New Roman" panose="02020603050405020304" pitchFamily="18" charset="0"/>
                <a:cs typeface="Times New Roman" panose="02020603050405020304" pitchFamily="18" charset="0"/>
              </a:rPr>
              <a:t>а</a:t>
            </a:r>
            <a:r>
              <a:rPr lang="en-US" sz="2400" dirty="0" err="1">
                <a:latin typeface="Times New Roman" panose="02020603050405020304" pitchFamily="18" charset="0"/>
                <a:cs typeface="Times New Roman" panose="02020603050405020304" pitchFamily="18" charset="0"/>
              </a:rPr>
              <a:t>si</a:t>
            </a:r>
            <a:r>
              <a:rPr lang="en-US" sz="2400" dirty="0">
                <a:latin typeface="Times New Roman" panose="02020603050405020304" pitchFamily="18" charset="0"/>
                <a:cs typeface="Times New Roman" panose="02020603050405020304" pitchFamily="18" charset="0"/>
              </a:rPr>
              <a:t>  v</a:t>
            </a:r>
            <a:r>
              <a:rPr lang="ru-RU" sz="2400" dirty="0">
                <a:latin typeface="Times New Roman" panose="02020603050405020304" pitchFamily="18" charset="0"/>
                <a:cs typeface="Times New Roman" panose="02020603050405020304" pitchFamily="18" charset="0"/>
              </a:rPr>
              <a:t>а</a:t>
            </a:r>
            <a:r>
              <a:rPr lang="en-US" sz="2400" dirty="0">
                <a:latin typeface="Times New Roman" panose="02020603050405020304" pitchFamily="18" charset="0"/>
                <a:cs typeface="Times New Roman" panose="02020603050405020304" pitchFamily="18" charset="0"/>
              </a:rPr>
              <a:t> b</a:t>
            </a:r>
            <a:r>
              <a:rPr lang="ru-RU" sz="2400" dirty="0">
                <a:latin typeface="Times New Roman" panose="02020603050405020304" pitchFamily="18" charset="0"/>
                <a:cs typeface="Times New Roman" panose="02020603050405020304" pitchFamily="18" charset="0"/>
              </a:rPr>
              <a:t>о</a:t>
            </a:r>
            <a:r>
              <a:rPr lang="en-US" sz="2400" dirty="0" err="1">
                <a:latin typeface="Times New Roman" panose="02020603050405020304" pitchFamily="18" charset="0"/>
                <a:cs typeface="Times New Roman" panose="02020603050405020304" pitchFamily="18" charset="0"/>
              </a:rPr>
              <a:t>shq</a:t>
            </a:r>
            <a:r>
              <a:rPr lang="ru-RU" sz="2400" dirty="0">
                <a:latin typeface="Times New Roman" panose="02020603050405020304" pitchFamily="18" charset="0"/>
                <a:cs typeface="Times New Roman" panose="02020603050405020304" pitchFamily="18" charset="0"/>
              </a:rPr>
              <a:t>а</a:t>
            </a:r>
            <a:r>
              <a:rPr lang="en-US" sz="2400" dirty="0" err="1">
                <a:latin typeface="Times New Roman" panose="02020603050405020304" pitchFamily="18" charset="0"/>
                <a:cs typeface="Times New Roman" panose="02020603050405020304" pitchFamily="18" charset="0"/>
              </a:rPr>
              <a:t>rish</a:t>
            </a:r>
            <a:r>
              <a:rPr lang="en-US" sz="2400" dirty="0">
                <a:latin typeface="Times New Roman" panose="02020603050405020304" pitchFamily="18" charset="0"/>
                <a:cs typeface="Times New Roman" panose="02020603050405020304" pitchFamily="18" charset="0"/>
              </a:rPr>
              <a:t> s</a:t>
            </a:r>
            <a:r>
              <a:rPr lang="ru-RU" sz="2400" dirty="0">
                <a:latin typeface="Times New Roman" panose="02020603050405020304" pitchFamily="18" charset="0"/>
                <a:cs typeface="Times New Roman" panose="02020603050405020304" pitchFamily="18" charset="0"/>
              </a:rPr>
              <a:t>о</a:t>
            </a:r>
            <a:r>
              <a:rPr lang="en-US" sz="2400" dirty="0" err="1">
                <a:latin typeface="Times New Roman" panose="02020603050405020304" pitchFamily="18" charset="0"/>
                <a:cs typeface="Times New Roman" panose="02020603050405020304" pitchFamily="18" charset="0"/>
              </a:rPr>
              <a:t>dd</a:t>
            </a:r>
            <a:r>
              <a:rPr lang="ru-RU" sz="2400" dirty="0">
                <a:latin typeface="Times New Roman" panose="02020603050405020304" pitchFamily="18" charset="0"/>
                <a:cs typeface="Times New Roman" panose="02020603050405020304" pitchFamily="18" charset="0"/>
              </a:rPr>
              <a:t>а</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bo’lishi</a:t>
            </a:r>
            <a:r>
              <a:rPr lang="en-US" sz="2400" dirty="0">
                <a:latin typeface="Times New Roman" panose="02020603050405020304" pitchFamily="18" charset="0"/>
                <a:cs typeface="Times New Roman" panose="02020603050405020304" pitchFamily="18" charset="0"/>
              </a:rPr>
              <a:t> l</a:t>
            </a:r>
            <a:r>
              <a:rPr lang="ru-RU" sz="2400" dirty="0">
                <a:latin typeface="Times New Roman" panose="02020603050405020304" pitchFamily="18" charset="0"/>
                <a:cs typeface="Times New Roman" panose="02020603050405020304" pitchFamily="18" charset="0"/>
              </a:rPr>
              <a:t>о</a:t>
            </a:r>
            <a:r>
              <a:rPr lang="en-US" sz="2400" dirty="0" err="1">
                <a:latin typeface="Times New Roman" panose="02020603050405020304" pitchFamily="18" charset="0"/>
                <a:cs typeface="Times New Roman" panose="02020603050405020304" pitchFamily="18" charset="0"/>
              </a:rPr>
              <a:t>zim</a:t>
            </a:r>
            <a:r>
              <a:rPr lang="en-US" sz="2400" dirty="0">
                <a:latin typeface="Times New Roman" panose="02020603050405020304" pitchFamily="18" charset="0"/>
                <a:cs typeface="Times New Roman" panose="02020603050405020304" pitchFamily="18" charset="0"/>
              </a:rPr>
              <a:t>. 8.7-rasm.</a:t>
            </a:r>
            <a:endParaRPr lang="ru-RU" sz="3200" dirty="0">
              <a:latin typeface="Times New Roman" panose="02020603050405020304" pitchFamily="18" charset="0"/>
              <a:cs typeface="Times New Roman" panose="02020603050405020304" pitchFamily="18" charset="0"/>
            </a:endParaRPr>
          </a:p>
        </p:txBody>
      </p:sp>
      <p:sp>
        <p:nvSpPr>
          <p:cNvPr id="6" name="Rectangle 5"/>
          <p:cNvSpPr>
            <a:spLocks noChangeArrowheads="1"/>
          </p:cNvSpPr>
          <p:nvPr/>
        </p:nvSpPr>
        <p:spPr bwMode="auto">
          <a:xfrm>
            <a:off x="15993" y="196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7" name="Объект 6"/>
          <p:cNvGraphicFramePr>
            <a:graphicFrameLocks noChangeAspect="1"/>
          </p:cNvGraphicFramePr>
          <p:nvPr>
            <p:extLst>
              <p:ext uri="{D42A27DB-BD31-4B8C-83A1-F6EECF244321}">
                <p14:modId xmlns:p14="http://schemas.microsoft.com/office/powerpoint/2010/main" val="1952507620"/>
              </p:ext>
            </p:extLst>
          </p:nvPr>
        </p:nvGraphicFramePr>
        <p:xfrm>
          <a:off x="339521" y="3768626"/>
          <a:ext cx="705658" cy="411634"/>
        </p:xfrm>
        <a:graphic>
          <a:graphicData uri="http://schemas.openxmlformats.org/presentationml/2006/ole">
            <mc:AlternateContent xmlns:mc="http://schemas.openxmlformats.org/markup-compatibility/2006">
              <mc:Choice xmlns:v="urn:schemas-microsoft-com:vml" Requires="v">
                <p:oleObj spid="_x0000_s3079" name="Уравнение" r:id="rId3" imgW="342751" imgH="203112" progId="Equation.3">
                  <p:embed/>
                </p:oleObj>
              </mc:Choice>
              <mc:Fallback>
                <p:oleObj name="Уравнение" r:id="rId3" imgW="342751" imgH="203112" progId="Equation.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9521" y="3768626"/>
                        <a:ext cx="705658" cy="411634"/>
                      </a:xfrm>
                      <a:prstGeom prst="rect">
                        <a:avLst/>
                      </a:prstGeom>
                      <a:noFill/>
                    </p:spPr>
                  </p:pic>
                </p:oleObj>
              </mc:Fallback>
            </mc:AlternateContent>
          </a:graphicData>
        </a:graphic>
      </p:graphicFrame>
    </p:spTree>
    <p:extLst>
      <p:ext uri="{BB962C8B-B14F-4D97-AF65-F5344CB8AC3E}">
        <p14:creationId xmlns:p14="http://schemas.microsoft.com/office/powerpoint/2010/main" val="382660665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p:nvPr/>
        </p:nvPicPr>
        <p:blipFill>
          <a:blip r:embed="rId2">
            <a:extLst>
              <a:ext uri="{28A0092B-C50C-407E-A947-70E740481C1C}">
                <a14:useLocalDpi xmlns:a14="http://schemas.microsoft.com/office/drawing/2010/main" val="0"/>
              </a:ext>
            </a:extLst>
          </a:blip>
          <a:srcRect/>
          <a:stretch>
            <a:fillRect/>
          </a:stretch>
        </p:blipFill>
        <p:spPr bwMode="auto">
          <a:xfrm>
            <a:off x="467544" y="548680"/>
            <a:ext cx="8280920" cy="4392487"/>
          </a:xfrm>
          <a:prstGeom prst="rect">
            <a:avLst/>
          </a:prstGeom>
          <a:noFill/>
          <a:ln>
            <a:noFill/>
          </a:ln>
        </p:spPr>
      </p:pic>
      <p:sp>
        <p:nvSpPr>
          <p:cNvPr id="3" name="Прямоугольник 2"/>
          <p:cNvSpPr/>
          <p:nvPr/>
        </p:nvSpPr>
        <p:spPr>
          <a:xfrm>
            <a:off x="467544" y="5301208"/>
            <a:ext cx="8136904" cy="954107"/>
          </a:xfrm>
          <a:prstGeom prst="rect">
            <a:avLst/>
          </a:prstGeom>
        </p:spPr>
        <p:txBody>
          <a:bodyPr wrap="square">
            <a:spAutoFit/>
          </a:bodyPr>
          <a:lstStyle/>
          <a:p>
            <a:pPr algn="ctr"/>
            <a:r>
              <a:rPr lang="en-US" sz="2800" b="1" dirty="0">
                <a:latin typeface="Times New Roman" panose="02020603050405020304" pitchFamily="18" charset="0"/>
                <a:ea typeface="Times New Roman" panose="02020603050405020304" pitchFamily="18" charset="0"/>
              </a:rPr>
              <a:t>8.7-rasm. </a:t>
            </a:r>
            <a:r>
              <a:rPr lang="en-US" sz="2800" b="1" dirty="0" err="1">
                <a:latin typeface="Times New Roman" panose="02020603050405020304" pitchFamily="18" charset="0"/>
                <a:ea typeface="Times New Roman" panose="02020603050405020304" pitchFamily="18" charset="0"/>
              </a:rPr>
              <a:t>Elektr</a:t>
            </a:r>
            <a:r>
              <a:rPr lang="en-US" sz="2800" b="1" dirty="0">
                <a:latin typeface="Times New Roman" panose="02020603050405020304" pitchFamily="18" charset="0"/>
                <a:ea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rPr>
              <a:t>yoy</a:t>
            </a:r>
            <a:r>
              <a:rPr lang="en-US" sz="2800" b="1" dirty="0">
                <a:latin typeface="Times New Roman" panose="02020603050405020304" pitchFamily="18" charset="0"/>
                <a:ea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rPr>
              <a:t>bilan</a:t>
            </a:r>
            <a:r>
              <a:rPr lang="en-US" sz="2800" b="1" dirty="0">
                <a:latin typeface="Times New Roman" panose="02020603050405020304" pitchFamily="18" charset="0"/>
                <a:ea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rPr>
              <a:t>payvandlash</a:t>
            </a:r>
            <a:r>
              <a:rPr lang="en-US" sz="2800" b="1" dirty="0">
                <a:latin typeface="Times New Roman" panose="02020603050405020304" pitchFamily="18" charset="0"/>
                <a:ea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rPr>
              <a:t>robotlari</a:t>
            </a:r>
            <a:r>
              <a:rPr lang="en-US" sz="2800" b="1" dirty="0">
                <a:latin typeface="Times New Roman" panose="02020603050405020304" pitchFamily="18" charset="0"/>
                <a:ea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rPr>
              <a:t>kompleksi</a:t>
            </a:r>
            <a:endParaRPr lang="ru-RU" sz="2800" dirty="0"/>
          </a:p>
        </p:txBody>
      </p:sp>
    </p:spTree>
    <p:extLst>
      <p:ext uri="{BB962C8B-B14F-4D97-AF65-F5344CB8AC3E}">
        <p14:creationId xmlns:p14="http://schemas.microsoft.com/office/powerpoint/2010/main" val="415017631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95536" y="404664"/>
            <a:ext cx="8568952" cy="5262979"/>
          </a:xfrm>
          <a:prstGeom prst="rect">
            <a:avLst/>
          </a:prstGeom>
        </p:spPr>
        <p:txBody>
          <a:bodyPr wrap="square">
            <a:spAutoFit/>
          </a:bodyPr>
          <a:lstStyle/>
          <a:p>
            <a:pPr algn="ctr">
              <a:lnSpc>
                <a:spcPct val="150000"/>
              </a:lnSpc>
              <a:spcBef>
                <a:spcPts val="1200"/>
              </a:spcBef>
              <a:spcAft>
                <a:spcPts val="0"/>
              </a:spcAft>
            </a:pPr>
            <a:r>
              <a:rPr lang="en-US" sz="3200" b="1" dirty="0" err="1">
                <a:latin typeface="Times New Roman" panose="02020603050405020304" pitchFamily="18" charset="0"/>
                <a:ea typeface="Times New Roman" panose="02020603050405020304" pitchFamily="18" charset="0"/>
                <a:cs typeface="Times New Roman" panose="02020603050405020304" pitchFamily="18" charset="0"/>
              </a:rPr>
              <a:t>Tekshirish</a:t>
            </a:r>
            <a:r>
              <a:rPr lang="en-US" sz="32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ea typeface="Times New Roman" panose="02020603050405020304" pitchFamily="18" charset="0"/>
                <a:cs typeface="Times New Roman" panose="02020603050405020304" pitchFamily="18" charset="0"/>
              </a:rPr>
              <a:t>uchun</a:t>
            </a:r>
            <a:r>
              <a:rPr lang="en-US" sz="32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ea typeface="Times New Roman" panose="02020603050405020304" pitchFamily="18" charset="0"/>
                <a:cs typeface="Times New Roman" panose="02020603050405020304" pitchFamily="18" charset="0"/>
              </a:rPr>
              <a:t>savollar</a:t>
            </a:r>
            <a:endParaRPr lang="ru-RU" sz="2400" dirty="0">
              <a:latin typeface="Calibri" panose="020F0502020204030204" pitchFamily="34" charset="0"/>
              <a:ea typeface="Times New Roman" panose="02020603050405020304" pitchFamily="18" charset="0"/>
              <a:cs typeface="Times New Roman" panose="02020603050405020304" pitchFamily="18" charset="0"/>
            </a:endParaRPr>
          </a:p>
          <a:p>
            <a:pPr marL="228600" indent="-228600" algn="just">
              <a:lnSpc>
                <a:spcPct val="150000"/>
              </a:lnSpc>
              <a:buFont typeface="+mj-lt"/>
              <a:buAutoNum type="arabicPeriod"/>
              <a:tabLst>
                <a:tab pos="442595" algn="l"/>
              </a:tabLst>
            </a:pPr>
            <a:r>
              <a:rPr lang="en-US" sz="3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cs typeface="Times New Roman" panose="02020603050405020304" pitchFamily="18" charset="0"/>
              </a:rPr>
              <a:t>Yig`ish</a:t>
            </a:r>
            <a:r>
              <a:rPr lang="en-US" sz="3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cs typeface="Times New Roman" panose="02020603050405020304" pitchFamily="18" charset="0"/>
              </a:rPr>
              <a:t>moslamalari</a:t>
            </a:r>
            <a:r>
              <a:rPr lang="en-US" sz="3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cs typeface="Times New Roman" panose="02020603050405020304" pitchFamily="18" charset="0"/>
              </a:rPr>
              <a:t>turlari</a:t>
            </a:r>
            <a:r>
              <a:rPr lang="ru-RU" sz="32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400" dirty="0">
              <a:latin typeface="Calibri" panose="020F0502020204030204" pitchFamily="34" charset="0"/>
              <a:ea typeface="Times New Roman" panose="02020603050405020304" pitchFamily="18" charset="0"/>
              <a:cs typeface="Times New Roman" panose="02020603050405020304" pitchFamily="18" charset="0"/>
            </a:endParaRPr>
          </a:p>
          <a:p>
            <a:pPr marL="228600" marR="12700" indent="-228600" algn="just">
              <a:lnSpc>
                <a:spcPct val="150000"/>
              </a:lnSpc>
              <a:buFont typeface="+mj-lt"/>
              <a:buAutoNum type="arabicPeriod"/>
              <a:tabLst>
                <a:tab pos="466725" algn="l"/>
              </a:tabLst>
            </a:pPr>
            <a:r>
              <a:rPr lang="en-US" sz="3200" dirty="0" smtClean="0">
                <a:latin typeface="Times New Roman" panose="02020603050405020304" pitchFamily="18" charset="0"/>
                <a:ea typeface="Times New Roman" panose="02020603050405020304" pitchFamily="18" charset="0"/>
                <a:cs typeface="Times New Roman" panose="02020603050405020304" pitchFamily="18" charset="0"/>
              </a:rPr>
              <a:t> Robot </a:t>
            </a:r>
            <a:r>
              <a:rPr lang="en-US" sz="3200" dirty="0" err="1">
                <a:latin typeface="Times New Roman" panose="02020603050405020304" pitchFamily="18" charset="0"/>
                <a:ea typeface="Times New Roman" panose="02020603050405020304" pitchFamily="18" charset="0"/>
                <a:cs typeface="Times New Roman" panose="02020603050405020304" pitchFamily="18" charset="0"/>
              </a:rPr>
              <a:t>qo`lida</a:t>
            </a:r>
            <a:r>
              <a:rPr lang="en-US" sz="3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cs typeface="Times New Roman" panose="02020603050405020304" pitchFamily="18" charset="0"/>
              </a:rPr>
              <a:t>o`rnatiladigan</a:t>
            </a:r>
            <a:r>
              <a:rPr lang="en-US" sz="3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cs typeface="Times New Roman" panose="02020603050405020304" pitchFamily="18" charset="0"/>
              </a:rPr>
              <a:t>uskunalar</a:t>
            </a:r>
            <a:r>
              <a:rPr lang="en-US" sz="32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400" dirty="0">
              <a:latin typeface="Calibri" panose="020F0502020204030204" pitchFamily="34" charset="0"/>
              <a:ea typeface="Times New Roman" panose="02020603050405020304" pitchFamily="18" charset="0"/>
              <a:cs typeface="Times New Roman" panose="02020603050405020304" pitchFamily="18" charset="0"/>
            </a:endParaRPr>
          </a:p>
          <a:p>
            <a:pPr marL="228600" indent="-228600" algn="just">
              <a:lnSpc>
                <a:spcPct val="150000"/>
              </a:lnSpc>
              <a:buFont typeface="+mj-lt"/>
              <a:buAutoNum type="arabicPeriod"/>
              <a:tabLst>
                <a:tab pos="469900" algn="l"/>
              </a:tabLst>
            </a:pPr>
            <a:r>
              <a:rPr lang="en-US" sz="3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3200" dirty="0" smtClean="0">
                <a:latin typeface="Times New Roman" panose="02020603050405020304" pitchFamily="18" charset="0"/>
                <a:ea typeface="Times New Roman" panose="02020603050405020304" pitchFamily="18" charset="0"/>
                <a:cs typeface="Times New Roman" panose="02020603050405020304" pitchFamily="18" charset="0"/>
              </a:rPr>
              <a:t>SDB </a:t>
            </a:r>
            <a:r>
              <a:rPr lang="ru-RU" sz="3200" dirty="0" err="1">
                <a:latin typeface="Times New Roman" panose="02020603050405020304" pitchFamily="18" charset="0"/>
                <a:ea typeface="Times New Roman" panose="02020603050405020304" pitchFamily="18" charset="0"/>
                <a:cs typeface="Times New Roman" panose="02020603050405020304" pitchFamily="18" charset="0"/>
              </a:rPr>
              <a:t>boshqarish</a:t>
            </a:r>
            <a:r>
              <a:rPr lang="ru-RU" sz="32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ea typeface="Times New Roman" panose="02020603050405020304" pitchFamily="18" charset="0"/>
                <a:cs typeface="Times New Roman" panose="02020603050405020304" pitchFamily="18" charset="0"/>
              </a:rPr>
              <a:t>qurilmasini</a:t>
            </a:r>
            <a:r>
              <a:rPr lang="ru-RU" sz="32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ea typeface="Times New Roman" panose="02020603050405020304" pitchFamily="18" charset="0"/>
                <a:cs typeface="Times New Roman" panose="02020603050405020304" pitchFamily="18" charset="0"/>
              </a:rPr>
              <a:t>tushuntiring</a:t>
            </a:r>
            <a:r>
              <a:rPr lang="ru-RU" sz="32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400" dirty="0">
              <a:latin typeface="Calibri" panose="020F0502020204030204" pitchFamily="34" charset="0"/>
              <a:ea typeface="Times New Roman" panose="02020603050405020304" pitchFamily="18" charset="0"/>
              <a:cs typeface="Times New Roman" panose="02020603050405020304" pitchFamily="18" charset="0"/>
            </a:endParaRPr>
          </a:p>
          <a:p>
            <a:pPr marL="228600" indent="-228600" algn="just">
              <a:lnSpc>
                <a:spcPct val="150000"/>
              </a:lnSpc>
              <a:buFont typeface="+mj-lt"/>
              <a:buAutoNum type="arabicPeriod"/>
              <a:tabLst>
                <a:tab pos="473075" algn="l"/>
              </a:tabLst>
            </a:pPr>
            <a:r>
              <a:rPr lang="en-US" sz="3200" dirty="0" smtClean="0">
                <a:latin typeface="Times New Roman" panose="02020603050405020304" pitchFamily="18" charset="0"/>
                <a:ea typeface="Times New Roman" panose="02020603050405020304" pitchFamily="18" charset="0"/>
                <a:cs typeface="Times New Roman" panose="02020603050405020304" pitchFamily="18" charset="0"/>
              </a:rPr>
              <a:t> SDB </a:t>
            </a:r>
            <a:r>
              <a:rPr lang="en-US" sz="3200" dirty="0" err="1">
                <a:latin typeface="Times New Roman" panose="02020603050405020304" pitchFamily="18" charset="0"/>
                <a:ea typeface="Times New Roman" panose="02020603050405020304" pitchFamily="18" charset="0"/>
                <a:cs typeface="Times New Roman" panose="02020603050405020304" pitchFamily="18" charset="0"/>
              </a:rPr>
              <a:t>tokarlik</a:t>
            </a:r>
            <a:r>
              <a:rPr lang="en-US" sz="3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cs typeface="Times New Roman" panose="02020603050405020304" pitchFamily="18" charset="0"/>
              </a:rPr>
              <a:t>stanogining</a:t>
            </a:r>
            <a:r>
              <a:rPr lang="en-US" sz="3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cs typeface="Times New Roman" panose="02020603050405020304" pitchFamily="18" charset="0"/>
              </a:rPr>
              <a:t>boshqa</a:t>
            </a:r>
            <a:r>
              <a:rPr lang="en-US" sz="3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cs typeface="Times New Roman" panose="02020603050405020304" pitchFamily="18" charset="0"/>
              </a:rPr>
              <a:t>avtomatlardan</a:t>
            </a:r>
            <a:r>
              <a:rPr lang="en-US" sz="3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cs typeface="Times New Roman" panose="02020603050405020304" pitchFamily="18" charset="0"/>
              </a:rPr>
              <a:t>farki</a:t>
            </a:r>
            <a:r>
              <a:rPr lang="en-US" sz="32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400" dirty="0">
              <a:latin typeface="Calibri" panose="020F0502020204030204" pitchFamily="34" charset="0"/>
              <a:ea typeface="Times New Roman" panose="02020603050405020304" pitchFamily="18" charset="0"/>
              <a:cs typeface="Times New Roman" panose="02020603050405020304" pitchFamily="18" charset="0"/>
            </a:endParaRPr>
          </a:p>
          <a:p>
            <a:pPr>
              <a:lnSpc>
                <a:spcPct val="150000"/>
              </a:lnSpc>
            </a:pPr>
            <a:r>
              <a:rPr lang="en-US" sz="3200" dirty="0" smtClean="0">
                <a:latin typeface="Times New Roman" panose="02020603050405020304" pitchFamily="18" charset="0"/>
                <a:ea typeface="Times New Roman" panose="02020603050405020304" pitchFamily="18" charset="0"/>
              </a:rPr>
              <a:t>5. SDB </a:t>
            </a:r>
            <a:r>
              <a:rPr lang="en-US" sz="3200" dirty="0" err="1">
                <a:latin typeface="Times New Roman" panose="02020603050405020304" pitchFamily="18" charset="0"/>
                <a:ea typeface="Times New Roman" panose="02020603050405020304" pitchFamily="18" charset="0"/>
              </a:rPr>
              <a:t>qurilmasining</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vazifasi</a:t>
            </a:r>
            <a:r>
              <a:rPr lang="en-US" sz="3200" dirty="0">
                <a:latin typeface="Times New Roman" panose="02020603050405020304" pitchFamily="18" charset="0"/>
                <a:ea typeface="Times New Roman" panose="02020603050405020304" pitchFamily="18" charset="0"/>
              </a:rPr>
              <a:t>.</a:t>
            </a:r>
            <a:endParaRPr lang="ru-RU" sz="4000" dirty="0"/>
          </a:p>
        </p:txBody>
      </p:sp>
    </p:spTree>
    <p:extLst>
      <p:ext uri="{BB962C8B-B14F-4D97-AF65-F5344CB8AC3E}">
        <p14:creationId xmlns:p14="http://schemas.microsoft.com/office/powerpoint/2010/main" val="71830936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32950" y="274638"/>
            <a:ext cx="8229600" cy="796908"/>
          </a:xfrm>
        </p:spPr>
        <p:txBody>
          <a:bodyPr>
            <a:normAutofit fontScale="90000"/>
          </a:bodyPr>
          <a:lstStyle/>
          <a:p>
            <a:r>
              <a:rPr lang="en-US" b="1" dirty="0" err="1" smtClean="0">
                <a:solidFill>
                  <a:schemeClr val="tx1"/>
                </a:solidFill>
                <a:latin typeface="Times New Roman" pitchFamily="18" charset="0"/>
                <a:cs typeface="Times New Roman" pitchFamily="18" charset="0"/>
              </a:rPr>
              <a:t>Uyga</a:t>
            </a:r>
            <a:r>
              <a:rPr lang="en-US" b="1" dirty="0" smtClean="0">
                <a:solidFill>
                  <a:schemeClr val="tx1"/>
                </a:solidFill>
                <a:latin typeface="Times New Roman" pitchFamily="18" charset="0"/>
                <a:cs typeface="Times New Roman" pitchFamily="18" charset="0"/>
              </a:rPr>
              <a:t> </a:t>
            </a:r>
            <a:r>
              <a:rPr lang="en-US" b="1" dirty="0" err="1" smtClean="0">
                <a:solidFill>
                  <a:schemeClr val="tx1"/>
                </a:solidFill>
                <a:latin typeface="Times New Roman" pitchFamily="18" charset="0"/>
                <a:cs typeface="Times New Roman" pitchFamily="18" charset="0"/>
              </a:rPr>
              <a:t>vazifa</a:t>
            </a:r>
            <a:r>
              <a:rPr lang="en-US" b="1" dirty="0" smtClean="0">
                <a:solidFill>
                  <a:schemeClr val="tx1"/>
                </a:solidFill>
                <a:latin typeface="Times New Roman" pitchFamily="18" charset="0"/>
                <a:cs typeface="Times New Roman" pitchFamily="18" charset="0"/>
              </a:rPr>
              <a:t>:</a:t>
            </a:r>
            <a:r>
              <a:rPr lang="ru-RU" dirty="0" smtClean="0">
                <a:solidFill>
                  <a:schemeClr val="tx1"/>
                </a:solidFill>
                <a:latin typeface="Times New Roman" pitchFamily="18" charset="0"/>
                <a:cs typeface="Times New Roman" pitchFamily="18" charset="0"/>
              </a:rPr>
              <a:t/>
            </a:r>
            <a:br>
              <a:rPr lang="ru-RU" dirty="0" smtClean="0">
                <a:solidFill>
                  <a:schemeClr val="tx1"/>
                </a:solidFill>
                <a:latin typeface="Times New Roman" pitchFamily="18" charset="0"/>
                <a:cs typeface="Times New Roman" pitchFamily="18" charset="0"/>
              </a:rPr>
            </a:br>
            <a:endParaRPr lang="ru-RU" dirty="0">
              <a:solidFill>
                <a:schemeClr val="tx1"/>
              </a:solidFill>
              <a:latin typeface="Times New Roman" pitchFamily="18" charset="0"/>
              <a:cs typeface="Times New Roman" pitchFamily="18" charset="0"/>
            </a:endParaRPr>
          </a:p>
        </p:txBody>
      </p:sp>
      <p:sp>
        <p:nvSpPr>
          <p:cNvPr id="3" name="Содержимое 2"/>
          <p:cNvSpPr>
            <a:spLocks noGrp="1"/>
          </p:cNvSpPr>
          <p:nvPr>
            <p:ph idx="1"/>
          </p:nvPr>
        </p:nvSpPr>
        <p:spPr>
          <a:xfrm>
            <a:off x="457200" y="1071546"/>
            <a:ext cx="8229600" cy="5500726"/>
          </a:xfrm>
        </p:spPr>
        <p:txBody>
          <a:bodyPr>
            <a:normAutofit/>
          </a:bodyPr>
          <a:lstStyle/>
          <a:p>
            <a:pPr marL="514350" indent="-514350" algn="just">
              <a:lnSpc>
                <a:spcPct val="150000"/>
              </a:lnSpc>
              <a:buAutoNum type="arabicPeriod"/>
            </a:pPr>
            <a:r>
              <a:rPr lang="en-US" sz="2800" dirty="0" err="1" smtClean="0">
                <a:solidFill>
                  <a:schemeClr val="tx1"/>
                </a:solidFill>
                <a:latin typeface="Times New Roman" panose="02020603050405020304" pitchFamily="18" charset="0"/>
                <a:cs typeface="Times New Roman" panose="02020603050405020304" pitchFamily="18" charset="0"/>
              </a:rPr>
              <a:t>Yoyli</a:t>
            </a: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err="1" smtClean="0">
                <a:solidFill>
                  <a:schemeClr val="tx1"/>
                </a:solidFill>
                <a:latin typeface="Times New Roman" panose="02020603050405020304" pitchFamily="18" charset="0"/>
                <a:cs typeface="Times New Roman" panose="02020603050405020304" pitchFamily="18" charset="0"/>
              </a:rPr>
              <a:t>payvandlashda</a:t>
            </a: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err="1" smtClean="0">
                <a:solidFill>
                  <a:schemeClr val="tx1"/>
                </a:solidFill>
                <a:latin typeface="Times New Roman" panose="02020603050405020304" pitchFamily="18" charset="0"/>
                <a:cs typeface="Times New Roman" panose="02020603050405020304" pitchFamily="18" charset="0"/>
              </a:rPr>
              <a:t>yig`ish</a:t>
            </a: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err="1" smtClean="0">
                <a:solidFill>
                  <a:schemeClr val="tx1"/>
                </a:solidFill>
                <a:latin typeface="Times New Roman" panose="02020603050405020304" pitchFamily="18" charset="0"/>
                <a:cs typeface="Times New Roman" panose="02020603050405020304" pitchFamily="18" charset="0"/>
              </a:rPr>
              <a:t>moslamalarining</a:t>
            </a: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err="1" smtClean="0">
                <a:solidFill>
                  <a:schemeClr val="tx1"/>
                </a:solidFill>
                <a:latin typeface="Times New Roman" panose="02020603050405020304" pitchFamily="18" charset="0"/>
                <a:cs typeface="Times New Roman" panose="02020603050405020304" pitchFamily="18" charset="0"/>
              </a:rPr>
              <a:t>turlarini</a:t>
            </a: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err="1" smtClean="0">
                <a:solidFill>
                  <a:schemeClr val="tx1"/>
                </a:solidFill>
                <a:latin typeface="Times New Roman" panose="02020603050405020304" pitchFamily="18" charset="0"/>
                <a:cs typeface="Times New Roman" panose="02020603050405020304" pitchFamily="18" charset="0"/>
              </a:rPr>
              <a:t>yana</a:t>
            </a: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err="1" smtClean="0">
                <a:solidFill>
                  <a:schemeClr val="tx1"/>
                </a:solidFill>
                <a:latin typeface="Times New Roman" panose="02020603050405020304" pitchFamily="18" charset="0"/>
                <a:cs typeface="Times New Roman" panose="02020603050405020304" pitchFamily="18" charset="0"/>
              </a:rPr>
              <a:t>qandaylarini</a:t>
            </a: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err="1" smtClean="0">
                <a:solidFill>
                  <a:schemeClr val="tx1"/>
                </a:solidFill>
                <a:latin typeface="Times New Roman" panose="02020603050405020304" pitchFamily="18" charset="0"/>
                <a:cs typeface="Times New Roman" panose="02020603050405020304" pitchFamily="18" charset="0"/>
              </a:rPr>
              <a:t>bilasiz</a:t>
            </a:r>
            <a:r>
              <a:rPr lang="en-US" sz="2800" dirty="0" smtClean="0">
                <a:solidFill>
                  <a:schemeClr val="tx1"/>
                </a:solidFill>
                <a:latin typeface="Times New Roman" panose="02020603050405020304" pitchFamily="18" charset="0"/>
                <a:cs typeface="Times New Roman" panose="02020603050405020304" pitchFamily="18" charset="0"/>
              </a:rPr>
              <a:t>.</a:t>
            </a:r>
          </a:p>
          <a:p>
            <a:pPr marL="514350" indent="-514350" algn="just">
              <a:lnSpc>
                <a:spcPct val="150000"/>
              </a:lnSpc>
              <a:buAutoNum type="arabicPeriod"/>
            </a:pPr>
            <a:r>
              <a:rPr lang="en-US" sz="2800" dirty="0" err="1" smtClean="0">
                <a:latin typeface="Times New Roman" panose="02020603050405020304" pitchFamily="18" charset="0"/>
                <a:cs typeface="Times New Roman" panose="02020603050405020304" pitchFamily="18" charset="0"/>
              </a:rPr>
              <a:t>Panjarasimon</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konstruksiyalarni</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yig‘ishda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qanday</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qurilmalardan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foydalaniladi</a:t>
            </a:r>
            <a:r>
              <a:rPr lang="en-US" sz="2800" dirty="0" smtClean="0">
                <a:latin typeface="Times New Roman" panose="02020603050405020304" pitchFamily="18" charset="0"/>
                <a:cs typeface="Times New Roman" panose="02020603050405020304" pitchFamily="18" charset="0"/>
              </a:rPr>
              <a:t>.</a:t>
            </a:r>
          </a:p>
          <a:p>
            <a:pPr marL="514350" indent="-514350" algn="just">
              <a:lnSpc>
                <a:spcPct val="150000"/>
              </a:lnSpc>
              <a:buAutoNum type="arabicPeriod"/>
            </a:pPr>
            <a:r>
              <a:rPr lang="en-US" sz="2800" dirty="0" err="1" smtClean="0">
                <a:latin typeface="Times New Roman" pitchFamily="18" charset="0"/>
                <a:cs typeface="Times New Roman" pitchFamily="18" charset="0"/>
              </a:rPr>
              <a:t>Konduktorlar</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haqida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nimani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bilasiz</a:t>
            </a:r>
            <a:r>
              <a:rPr lang="en-US" sz="2800" dirty="0" smtClean="0">
                <a:latin typeface="Times New Roman" pitchFamily="18" charset="0"/>
                <a:cs typeface="Times New Roman" pitchFamily="18" charset="0"/>
              </a:rPr>
              <a:t>.</a:t>
            </a:r>
          </a:p>
          <a:p>
            <a:pPr marL="514350" indent="-514350" algn="just">
              <a:lnSpc>
                <a:spcPct val="150000"/>
              </a:lnSpc>
              <a:buAutoNum type="arabicPeriod"/>
            </a:pPr>
            <a:r>
              <a:rPr lang="en-US" sz="2800" dirty="0" err="1" smtClean="0">
                <a:latin typeface="Times New Roman" panose="02020603050405020304" pitchFamily="18" charset="0"/>
                <a:cs typeface="Times New Roman" panose="02020603050405020304" pitchFamily="18" charset="0"/>
              </a:rPr>
              <a:t>Yoyli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payvandlashda</a:t>
            </a:r>
            <a:r>
              <a:rPr lang="en-US" sz="2800" dirty="0" smtClean="0">
                <a:latin typeface="Times New Roman" panose="02020603050405020304" pitchFamily="18" charset="0"/>
                <a:cs typeface="Times New Roman" panose="02020603050405020304" pitchFamily="18" charset="0"/>
              </a:rPr>
              <a:t> robot </a:t>
            </a:r>
            <a:r>
              <a:rPr lang="en-US" sz="2800" dirty="0" err="1" smtClean="0">
                <a:latin typeface="Times New Roman" panose="02020603050405020304" pitchFamily="18" charset="0"/>
                <a:cs typeface="Times New Roman" panose="02020603050405020304" pitchFamily="18" charset="0"/>
              </a:rPr>
              <a:t>qo‘lida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o‘rnatiladigan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uskunalar</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nimalardan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iborat</a:t>
            </a:r>
            <a:endParaRPr lang="ru-RU" sz="2800" dirty="0">
              <a:latin typeface="Times New Roman" pitchFamily="18" charset="0"/>
              <a:cs typeface="Times New Roman" pitchFamily="18" charset="0"/>
            </a:endParaRPr>
          </a:p>
        </p:txBody>
      </p:sp>
    </p:spTree>
    <p:extLst>
      <p:ext uri="{BB962C8B-B14F-4D97-AF65-F5344CB8AC3E}">
        <p14:creationId xmlns:p14="http://schemas.microsoft.com/office/powerpoint/2010/main" val="285867566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07504" y="116632"/>
            <a:ext cx="8856984" cy="5909310"/>
          </a:xfrm>
          <a:prstGeom prst="rect">
            <a:avLst/>
          </a:prstGeom>
        </p:spPr>
        <p:txBody>
          <a:bodyPr wrap="square">
            <a:spAutoFit/>
          </a:bodyPr>
          <a:lstStyle/>
          <a:p>
            <a:pPr algn="ctr">
              <a:spcAft>
                <a:spcPts val="0"/>
              </a:spcAft>
              <a:tabLst>
                <a:tab pos="1610360" algn="l"/>
              </a:tabLst>
            </a:pPr>
            <a:r>
              <a:rPr lang="en-US" sz="1600" b="1" dirty="0" err="1">
                <a:latin typeface="Times New Roman" panose="02020603050405020304" pitchFamily="18" charset="0"/>
                <a:ea typeface="Times New Roman" panose="02020603050405020304" pitchFamily="18" charset="0"/>
                <a:cs typeface="Times New Roman" panose="02020603050405020304" pitchFamily="18" charset="0"/>
              </a:rPr>
              <a:t>Foydalanilgan</a:t>
            </a:r>
            <a:r>
              <a:rPr lang="en-US" sz="16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1600" b="1" dirty="0" err="1">
                <a:latin typeface="Times New Roman" panose="02020603050405020304" pitchFamily="18" charset="0"/>
                <a:ea typeface="Times New Roman" panose="02020603050405020304" pitchFamily="18" charset="0"/>
                <a:cs typeface="Times New Roman" panose="02020603050405020304" pitchFamily="18" charset="0"/>
              </a:rPr>
              <a:t>adabiyotlar</a:t>
            </a:r>
            <a:r>
              <a:rPr lang="en-US" sz="16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1600" b="1" dirty="0" err="1">
                <a:latin typeface="Times New Roman" panose="02020603050405020304" pitchFamily="18" charset="0"/>
                <a:ea typeface="Times New Roman" panose="02020603050405020304" pitchFamily="18" charset="0"/>
                <a:cs typeface="Times New Roman" panose="02020603050405020304" pitchFamily="18" charset="0"/>
              </a:rPr>
              <a:t>ro`yxati</a:t>
            </a:r>
            <a:r>
              <a:rPr lang="en-US" sz="1600" b="1"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200" dirty="0">
              <a:latin typeface="Calibri" panose="020F0502020204030204" pitchFamily="34" charset="0"/>
              <a:ea typeface="Times New Roman" panose="02020603050405020304" pitchFamily="18" charset="0"/>
              <a:cs typeface="Times New Roman" panose="02020603050405020304" pitchFamily="18" charset="0"/>
            </a:endParaRPr>
          </a:p>
          <a:p>
            <a:pPr marL="457200" algn="ctr">
              <a:spcAft>
                <a:spcPts val="0"/>
              </a:spcAft>
            </a:pPr>
            <a:r>
              <a:rPr lang="uz-Cyrl-UZ" sz="1600" b="1" dirty="0">
                <a:latin typeface="Times New Roman" panose="02020603050405020304" pitchFamily="18" charset="0"/>
                <a:ea typeface="Calibri" panose="020F0502020204030204" pitchFamily="34" charset="0"/>
              </a:rPr>
              <a:t>Asosiy adabiyotlar</a:t>
            </a:r>
            <a:endParaRPr lang="ru-RU" sz="1600" dirty="0"/>
          </a:p>
          <a:p>
            <a:pPr marL="342900" lvl="0" indent="-342900" algn="just">
              <a:spcAft>
                <a:spcPts val="0"/>
              </a:spcAft>
              <a:buFont typeface="+mj-lt"/>
              <a:buAutoNum type="arabicPeriod"/>
              <a:tabLst>
                <a:tab pos="4061460" algn="l"/>
              </a:tabLst>
            </a:pPr>
            <a:r>
              <a:rPr lang="uz-Cyrl-UZ" sz="1600" dirty="0">
                <a:latin typeface="Times New Roman" panose="02020603050405020304" pitchFamily="18" charset="0"/>
                <a:ea typeface="Calibri" panose="020F0502020204030204" pitchFamily="34" charset="0"/>
                <a:cs typeface="Times New Roman" panose="02020603050405020304" pitchFamily="18" charset="0"/>
              </a:rPr>
              <a:t>Sindo Kou. Welding Metallurgy-N.Y.: John Wiley and Sons Ltd, 2002-480p.</a:t>
            </a:r>
            <a:endParaRPr lang="ru-RU"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Aft>
                <a:spcPts val="0"/>
              </a:spcAft>
              <a:buFont typeface="+mj-lt"/>
              <a:buAutoNum type="arabicPeriod"/>
              <a:tabLst>
                <a:tab pos="4061460" algn="l"/>
              </a:tabLst>
            </a:pPr>
            <a:r>
              <a:rPr lang="uz-Cyrl-UZ" sz="1600" dirty="0">
                <a:latin typeface="Times New Roman" panose="02020603050405020304" pitchFamily="18" charset="0"/>
                <a:ea typeface="Calibri" panose="020F0502020204030204" pitchFamily="34" charset="0"/>
                <a:cs typeface="Times New Roman" panose="02020603050405020304" pitchFamily="18" charset="0"/>
              </a:rPr>
              <a:t>Sh.Yuldashev. Payvandlash robotlari. O`quv uslubiy majmua. </a:t>
            </a:r>
            <a:r>
              <a:rPr lang="en-US" sz="1600" dirty="0" err="1">
                <a:latin typeface="Times New Roman" panose="02020603050405020304" pitchFamily="18" charset="0"/>
                <a:ea typeface="Calibri" panose="020F0502020204030204" pitchFamily="34" charset="0"/>
                <a:cs typeface="Times New Roman" panose="02020603050405020304" pitchFamily="18" charset="0"/>
              </a:rPr>
              <a:t>Andijon</a:t>
            </a:r>
            <a:r>
              <a:rPr lang="en-US" sz="1600" dirty="0">
                <a:latin typeface="Times New Roman" panose="02020603050405020304" pitchFamily="18" charset="0"/>
                <a:ea typeface="Calibri" panose="020F0502020204030204" pitchFamily="34" charset="0"/>
                <a:cs typeface="Times New Roman" panose="02020603050405020304" pitchFamily="18" charset="0"/>
              </a:rPr>
              <a:t> - 2020 </a:t>
            </a:r>
            <a:r>
              <a:rPr lang="en-US" sz="1600" dirty="0" err="1" smtClean="0">
                <a:latin typeface="Times New Roman" panose="02020603050405020304" pitchFamily="18" charset="0"/>
                <a:ea typeface="Calibri" panose="020F0502020204030204" pitchFamily="34" charset="0"/>
                <a:cs typeface="Times New Roman" panose="02020603050405020304" pitchFamily="18" charset="0"/>
              </a:rPr>
              <a:t>yil</a:t>
            </a:r>
            <a:r>
              <a:rPr lang="en-US" sz="1600" dirty="0" smtClean="0">
                <a:latin typeface="Times New Roman" panose="02020603050405020304" pitchFamily="18" charset="0"/>
                <a:ea typeface="Calibri" panose="020F0502020204030204" pitchFamily="34" charset="0"/>
                <a:cs typeface="Times New Roman" panose="02020603050405020304" pitchFamily="18" charset="0"/>
              </a:rPr>
              <a:t>.</a:t>
            </a:r>
            <a:endParaRPr lang="en-US" sz="1200" dirty="0" smtClean="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Aft>
                <a:spcPts val="0"/>
              </a:spcAft>
              <a:buFont typeface="+mj-lt"/>
              <a:buAutoNum type="arabicPeriod"/>
              <a:tabLst>
                <a:tab pos="4061460" algn="l"/>
              </a:tabLst>
            </a:pPr>
            <a:r>
              <a:rPr lang="uz-Cyrl-UZ" sz="1600" dirty="0" smtClean="0">
                <a:latin typeface="Times New Roman" panose="02020603050405020304" pitchFamily="18" charset="0"/>
                <a:ea typeface="Times New Roman" panose="02020603050405020304" pitchFamily="18" charset="0"/>
                <a:cs typeface="Times New Roman" panose="02020603050405020304" pitchFamily="18" charset="0"/>
              </a:rPr>
              <a:t>Abralov </a:t>
            </a:r>
            <a:r>
              <a:rPr lang="uz-Cyrl-UZ" sz="1600" dirty="0">
                <a:latin typeface="Times New Roman" panose="02020603050405020304" pitchFamily="18" charset="0"/>
                <a:ea typeface="Times New Roman" panose="02020603050405020304" pitchFamily="18" charset="0"/>
                <a:cs typeface="Times New Roman" panose="02020603050405020304" pitchFamily="18" charset="0"/>
              </a:rPr>
              <a:t>M.A., Abralov M.M. Payvandlash jarayonlarning nazariyasi. Darslik – T.: Noshirlik yog’dusi, 2015 – 280 </a:t>
            </a:r>
            <a:r>
              <a:rPr lang="uz-Cyrl-UZ" sz="1600" dirty="0" smtClean="0">
                <a:latin typeface="Times New Roman" panose="02020603050405020304" pitchFamily="18" charset="0"/>
                <a:ea typeface="Times New Roman" panose="02020603050405020304" pitchFamily="18" charset="0"/>
                <a:cs typeface="Times New Roman" panose="02020603050405020304" pitchFamily="18" charset="0"/>
              </a:rPr>
              <a:t>b.</a:t>
            </a:r>
            <a:endParaRPr lang="en-US" sz="16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spcAft>
                <a:spcPts val="0"/>
              </a:spcAft>
              <a:buFont typeface="+mj-lt"/>
              <a:buAutoNum type="arabicPeriod"/>
              <a:tabLst>
                <a:tab pos="4061460" algn="l"/>
              </a:tabLst>
            </a:pPr>
            <a:r>
              <a:rPr lang="uz-Cyrl-UZ" sz="1600" dirty="0" smtClean="0">
                <a:latin typeface="Times New Roman" panose="02020603050405020304" pitchFamily="18" charset="0"/>
                <a:ea typeface="Times New Roman" panose="02020603050405020304" pitchFamily="18" charset="0"/>
                <a:cs typeface="Times New Roman" panose="02020603050405020304" pitchFamily="18" charset="0"/>
              </a:rPr>
              <a:t>Абралов </a:t>
            </a:r>
            <a:r>
              <a:rPr lang="uz-Cyrl-UZ" sz="1600" dirty="0">
                <a:latin typeface="Times New Roman" panose="02020603050405020304" pitchFamily="18" charset="0"/>
                <a:ea typeface="Times New Roman" panose="02020603050405020304" pitchFamily="18" charset="0"/>
                <a:cs typeface="Times New Roman" panose="02020603050405020304" pitchFamily="18" charset="0"/>
              </a:rPr>
              <a:t>М.А, Дуняшин Н.С., Эрматов З.Д., Абралов М.М. Технология и оборудование сварки плавлением. Учебник – Т.: Komron press, 2014 – </a:t>
            </a:r>
            <a:r>
              <a:rPr lang="uz-Cyrl-UZ" sz="1600" dirty="0" smtClean="0">
                <a:latin typeface="Times New Roman" panose="02020603050405020304" pitchFamily="18" charset="0"/>
                <a:ea typeface="Times New Roman" panose="02020603050405020304" pitchFamily="18" charset="0"/>
                <a:cs typeface="Times New Roman" panose="02020603050405020304" pitchFamily="18" charset="0"/>
              </a:rPr>
              <a:t>460с</a:t>
            </a:r>
            <a:endParaRPr lang="en-US" sz="16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spcAft>
                <a:spcPts val="0"/>
              </a:spcAft>
              <a:buFont typeface="+mj-lt"/>
              <a:buAutoNum type="arabicPeriod"/>
              <a:tabLst>
                <a:tab pos="4061460" algn="l"/>
              </a:tabLst>
            </a:pPr>
            <a:r>
              <a:rPr lang="uz-Cyrl-UZ" sz="1600" dirty="0" smtClean="0">
                <a:latin typeface="Times New Roman" panose="02020603050405020304" pitchFamily="18" charset="0"/>
                <a:ea typeface="Times New Roman" panose="02020603050405020304" pitchFamily="18" charset="0"/>
                <a:cs typeface="Times New Roman" panose="02020603050405020304" pitchFamily="18" charset="0"/>
              </a:rPr>
              <a:t>Дуняшин </a:t>
            </a:r>
            <a:r>
              <a:rPr lang="uz-Cyrl-UZ" sz="1600" dirty="0">
                <a:latin typeface="Times New Roman" panose="02020603050405020304" pitchFamily="18" charset="0"/>
                <a:ea typeface="Times New Roman" panose="02020603050405020304" pitchFamily="18" charset="0"/>
                <a:cs typeface="Times New Roman" panose="02020603050405020304" pitchFamily="18" charset="0"/>
              </a:rPr>
              <a:t>Н.С.</a:t>
            </a:r>
            <a:r>
              <a:rPr lang="ru-RU" sz="1600" dirty="0">
                <a:latin typeface="Times New Roman" panose="02020603050405020304" pitchFamily="18" charset="0"/>
                <a:ea typeface="Times New Roman" panose="02020603050405020304" pitchFamily="18" charset="0"/>
                <a:cs typeface="Times New Roman" panose="02020603050405020304" pitchFamily="18" charset="0"/>
              </a:rPr>
              <a:t> Автоматизация сварочный процессов. УМК Ташкент – 2016 год.</a:t>
            </a:r>
            <a:endParaRPr lang="ru-RU" sz="1200" dirty="0">
              <a:latin typeface="Calibri" panose="020F0502020204030204" pitchFamily="34" charset="0"/>
              <a:ea typeface="Times New Roman" panose="02020603050405020304" pitchFamily="18" charset="0"/>
              <a:cs typeface="Times New Roman" panose="02020603050405020304" pitchFamily="18" charset="0"/>
            </a:endParaRPr>
          </a:p>
          <a:p>
            <a:pPr indent="342265" algn="ctr">
              <a:spcBef>
                <a:spcPts val="1200"/>
              </a:spcBef>
              <a:spcAft>
                <a:spcPts val="0"/>
              </a:spcAft>
            </a:pPr>
            <a:r>
              <a:rPr lang="ru-RU" sz="16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600" b="1" cap="all" dirty="0" smtClean="0">
                <a:latin typeface="Times New Roman" panose="02020603050405020304" pitchFamily="18" charset="0"/>
                <a:ea typeface="Times New Roman" panose="02020603050405020304" pitchFamily="18" charset="0"/>
                <a:cs typeface="Times New Roman" panose="02020603050405020304" pitchFamily="18" charset="0"/>
              </a:rPr>
              <a:t>Q</a:t>
            </a:r>
            <a:r>
              <a:rPr lang="uz-Cyrl-UZ" sz="1600" b="1" dirty="0">
                <a:latin typeface="Times New Roman" panose="02020603050405020304" pitchFamily="18" charset="0"/>
                <a:ea typeface="Times New Roman" panose="02020603050405020304" pitchFamily="18" charset="0"/>
                <a:cs typeface="Times New Roman" panose="02020603050405020304" pitchFamily="18" charset="0"/>
              </a:rPr>
              <a:t>o`shimcha </a:t>
            </a:r>
            <a:r>
              <a:rPr lang="uz-Cyrl-UZ" sz="1600" b="1" dirty="0" smtClean="0">
                <a:latin typeface="Times New Roman" panose="02020603050405020304" pitchFamily="18" charset="0"/>
                <a:ea typeface="Times New Roman" panose="02020603050405020304" pitchFamily="18" charset="0"/>
                <a:cs typeface="Times New Roman" panose="02020603050405020304" pitchFamily="18" charset="0"/>
              </a:rPr>
              <a:t>adabiyotlar</a:t>
            </a:r>
            <a:endParaRPr lang="ru-RU" sz="1200" dirty="0" smtClean="0">
              <a:latin typeface="Calibri" panose="020F0502020204030204" pitchFamily="34" charset="0"/>
              <a:ea typeface="Times New Roman" panose="02020603050405020304" pitchFamily="18" charset="0"/>
              <a:cs typeface="Times New Roman" panose="02020603050405020304" pitchFamily="18" charset="0"/>
            </a:endParaRPr>
          </a:p>
          <a:p>
            <a:pPr indent="342265" algn="just">
              <a:spcAft>
                <a:spcPts val="0"/>
              </a:spcAft>
              <a:tabLst>
                <a:tab pos="4061460" algn="l"/>
              </a:tabLst>
            </a:pPr>
            <a:r>
              <a:rPr lang="uz-Cyrl-UZ" sz="1600" dirty="0" smtClean="0">
                <a:latin typeface="Times New Roman" panose="02020603050405020304" pitchFamily="18" charset="0"/>
                <a:ea typeface="Times New Roman" panose="02020603050405020304" pitchFamily="18" charset="0"/>
                <a:cs typeface="Times New Roman" panose="02020603050405020304" pitchFamily="18" charset="0"/>
              </a:rPr>
              <a:t>6. Мирзиёев Ш.М. Танқидий таҳлил, қатъий тартиб-интизом ва шахсий жавобгарлик – ҳар бир раҳбар фаолиятининг кундалик қоидаси бўлиши керак. Ўзбекистон Республикаси Вазирлар Маҳкамасининг 2016 йил якунлари ва 2017 йил истиқболларига бағишланган мажлисидаги Ўзбекистон Республикаси Президентининг нутқи. // “Халқ сўзи” газетаси. </a:t>
            </a:r>
            <a:r>
              <a:rPr lang="ru-RU" sz="1600" dirty="0" smtClean="0">
                <a:latin typeface="Times New Roman" panose="02020603050405020304" pitchFamily="18" charset="0"/>
                <a:ea typeface="Times New Roman" panose="02020603050405020304" pitchFamily="18" charset="0"/>
                <a:cs typeface="Times New Roman" panose="02020603050405020304" pitchFamily="18" charset="0"/>
              </a:rPr>
              <a:t>2017 й., 16 январь, №11.</a:t>
            </a:r>
            <a:endParaRPr lang="ru-RU" sz="1200" dirty="0" smtClean="0">
              <a:latin typeface="Calibri" panose="020F0502020204030204" pitchFamily="34" charset="0"/>
              <a:ea typeface="Times New Roman" panose="02020603050405020304" pitchFamily="18" charset="0"/>
              <a:cs typeface="Times New Roman" panose="02020603050405020304" pitchFamily="18" charset="0"/>
            </a:endParaRPr>
          </a:p>
          <a:p>
            <a:pPr indent="342265" algn="just">
              <a:spcAft>
                <a:spcPts val="0"/>
              </a:spcAft>
              <a:tabLst>
                <a:tab pos="4061460" algn="l"/>
              </a:tabLst>
            </a:pPr>
            <a:r>
              <a:rPr lang="ru-RU" sz="1600" dirty="0" smtClean="0">
                <a:latin typeface="Times New Roman" panose="02020603050405020304" pitchFamily="18" charset="0"/>
                <a:ea typeface="Times New Roman" panose="02020603050405020304" pitchFamily="18" charset="0"/>
                <a:cs typeface="Times New Roman" panose="02020603050405020304" pitchFamily="18" charset="0"/>
              </a:rPr>
              <a:t>7</a:t>
            </a:r>
            <a:r>
              <a:rPr lang="ru-RU" sz="16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cs typeface="Times New Roman" panose="02020603050405020304" pitchFamily="18" charset="0"/>
              </a:rPr>
              <a:t>Ўзбекистон</a:t>
            </a:r>
            <a:r>
              <a:rPr lang="ru-RU" sz="16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cs typeface="Times New Roman" panose="02020603050405020304" pitchFamily="18" charset="0"/>
              </a:rPr>
              <a:t>Республикаси</a:t>
            </a:r>
            <a:r>
              <a:rPr lang="ru-RU" sz="16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cs typeface="Times New Roman" panose="02020603050405020304" pitchFamily="18" charset="0"/>
              </a:rPr>
              <a:t>Конституцияси</a:t>
            </a:r>
            <a:r>
              <a:rPr lang="ru-RU" sz="1600" dirty="0">
                <a:latin typeface="Times New Roman" panose="02020603050405020304" pitchFamily="18" charset="0"/>
                <a:ea typeface="Times New Roman" panose="02020603050405020304" pitchFamily="18" charset="0"/>
                <a:cs typeface="Times New Roman" panose="02020603050405020304" pitchFamily="18" charset="0"/>
              </a:rPr>
              <a:t>.-Т.:</a:t>
            </a:r>
            <a:r>
              <a:rPr lang="ru-RU" sz="1600" dirty="0" err="1">
                <a:latin typeface="Times New Roman" panose="02020603050405020304" pitchFamily="18" charset="0"/>
                <a:ea typeface="Times New Roman" panose="02020603050405020304" pitchFamily="18" charset="0"/>
                <a:cs typeface="Times New Roman" panose="02020603050405020304" pitchFamily="18" charset="0"/>
              </a:rPr>
              <a:t>Ўзбекистон</a:t>
            </a:r>
            <a:r>
              <a:rPr lang="ru-RU" sz="1600" dirty="0">
                <a:latin typeface="Times New Roman" panose="02020603050405020304" pitchFamily="18" charset="0"/>
                <a:ea typeface="Times New Roman" panose="02020603050405020304" pitchFamily="18" charset="0"/>
                <a:cs typeface="Times New Roman" panose="02020603050405020304" pitchFamily="18" charset="0"/>
              </a:rPr>
              <a:t>, 2017. - 46 б. </a:t>
            </a:r>
            <a:endParaRPr lang="ru-RU" sz="1200" dirty="0">
              <a:latin typeface="Calibri" panose="020F0502020204030204" pitchFamily="34" charset="0"/>
              <a:ea typeface="Times New Roman" panose="02020603050405020304" pitchFamily="18" charset="0"/>
              <a:cs typeface="Times New Roman" panose="02020603050405020304" pitchFamily="18" charset="0"/>
            </a:endParaRPr>
          </a:p>
          <a:p>
            <a:pPr indent="342265" algn="just">
              <a:spcAft>
                <a:spcPts val="0"/>
              </a:spcAft>
              <a:tabLst>
                <a:tab pos="4061460" algn="l"/>
              </a:tabLst>
            </a:pPr>
            <a:r>
              <a:rPr lang="uz-Cyrl-UZ" sz="1600" dirty="0">
                <a:latin typeface="Times New Roman" panose="02020603050405020304" pitchFamily="18" charset="0"/>
                <a:ea typeface="Times New Roman" panose="02020603050405020304" pitchFamily="18" charset="0"/>
                <a:cs typeface="Times New Roman" panose="02020603050405020304" pitchFamily="18" charset="0"/>
              </a:rPr>
              <a:t>8</a:t>
            </a:r>
            <a:r>
              <a:rPr lang="ru-RU" sz="1600" dirty="0">
                <a:latin typeface="Times New Roman" panose="02020603050405020304" pitchFamily="18" charset="0"/>
                <a:ea typeface="Times New Roman" panose="02020603050405020304" pitchFamily="18" charset="0"/>
                <a:cs typeface="Times New Roman" panose="02020603050405020304" pitchFamily="18" charset="0"/>
              </a:rPr>
              <a:t>. Теория сварочных процессов/В.Н. Волченко, В.Н. Ямпольский, В.А. Винокуров. Под ред. Фролова В.В. Учебник – М.: </a:t>
            </a:r>
            <a:r>
              <a:rPr lang="ru-RU" sz="1600" dirty="0" err="1">
                <a:latin typeface="Times New Roman" panose="02020603050405020304" pitchFamily="18" charset="0"/>
                <a:ea typeface="Times New Roman" panose="02020603050405020304" pitchFamily="18" charset="0"/>
                <a:cs typeface="Times New Roman" panose="02020603050405020304" pitchFamily="18" charset="0"/>
              </a:rPr>
              <a:t>Высш</a:t>
            </a:r>
            <a:r>
              <a:rPr lang="ru-RU" sz="16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cs typeface="Times New Roman" panose="02020603050405020304" pitchFamily="18" charset="0"/>
              </a:rPr>
              <a:t>шк</a:t>
            </a:r>
            <a:r>
              <a:rPr lang="ru-RU" sz="1600" dirty="0">
                <a:latin typeface="Times New Roman" panose="02020603050405020304" pitchFamily="18" charset="0"/>
                <a:ea typeface="Times New Roman" panose="02020603050405020304" pitchFamily="18" charset="0"/>
                <a:cs typeface="Times New Roman" panose="02020603050405020304" pitchFamily="18" charset="0"/>
              </a:rPr>
              <a:t>., 2008 – 569с.</a:t>
            </a:r>
            <a:endParaRPr lang="ru-RU" sz="1200" dirty="0">
              <a:latin typeface="Calibri" panose="020F0502020204030204" pitchFamily="34" charset="0"/>
              <a:ea typeface="Times New Roman" panose="02020603050405020304" pitchFamily="18" charset="0"/>
              <a:cs typeface="Times New Roman" panose="02020603050405020304" pitchFamily="18" charset="0"/>
            </a:endParaRPr>
          </a:p>
          <a:p>
            <a:pPr indent="342265" algn="just">
              <a:spcAft>
                <a:spcPts val="0"/>
              </a:spcAft>
              <a:tabLst>
                <a:tab pos="4061460" algn="l"/>
              </a:tabLst>
            </a:pPr>
            <a:r>
              <a:rPr lang="uz-Cyrl-UZ" sz="1600" dirty="0">
                <a:latin typeface="Times New Roman" panose="02020603050405020304" pitchFamily="18" charset="0"/>
                <a:ea typeface="Times New Roman" panose="02020603050405020304" pitchFamily="18" charset="0"/>
                <a:cs typeface="Times New Roman" panose="02020603050405020304" pitchFamily="18" charset="0"/>
              </a:rPr>
              <a:t>9</a:t>
            </a:r>
            <a:r>
              <a:rPr lang="ru-RU" sz="1600" dirty="0">
                <a:latin typeface="Times New Roman" panose="02020603050405020304" pitchFamily="18" charset="0"/>
                <a:ea typeface="Times New Roman" panose="02020603050405020304" pitchFamily="18" charset="0"/>
                <a:cs typeface="Times New Roman" panose="02020603050405020304" pitchFamily="18" charset="0"/>
              </a:rPr>
              <a:t>. Петров Г.Л., </a:t>
            </a:r>
            <a:r>
              <a:rPr lang="ru-RU" sz="1600" dirty="0" err="1">
                <a:latin typeface="Times New Roman" panose="02020603050405020304" pitchFamily="18" charset="0"/>
                <a:ea typeface="Times New Roman" panose="02020603050405020304" pitchFamily="18" charset="0"/>
                <a:cs typeface="Times New Roman" panose="02020603050405020304" pitchFamily="18" charset="0"/>
              </a:rPr>
              <a:t>Тумарев</a:t>
            </a:r>
            <a:r>
              <a:rPr lang="ru-RU" sz="1600" dirty="0">
                <a:latin typeface="Times New Roman" panose="02020603050405020304" pitchFamily="18" charset="0"/>
                <a:ea typeface="Times New Roman" panose="02020603050405020304" pitchFamily="18" charset="0"/>
                <a:cs typeface="Times New Roman" panose="02020603050405020304" pitchFamily="18" charset="0"/>
              </a:rPr>
              <a:t> А.С. Теория сварочных процессов. Учебник  – М.: Высшая школа, 2007 – 392с.</a:t>
            </a:r>
            <a:endParaRPr lang="ru-RU" sz="1200" dirty="0">
              <a:latin typeface="Calibri" panose="020F0502020204030204" pitchFamily="34" charset="0"/>
              <a:ea typeface="Times New Roman" panose="02020603050405020304" pitchFamily="18" charset="0"/>
              <a:cs typeface="Times New Roman" panose="02020603050405020304" pitchFamily="18" charset="0"/>
            </a:endParaRPr>
          </a:p>
          <a:p>
            <a:pPr marL="270510" indent="-180340" algn="ctr">
              <a:spcAft>
                <a:spcPts val="0"/>
              </a:spcAft>
              <a:tabLst>
                <a:tab pos="1781175" algn="l"/>
              </a:tabLst>
            </a:pPr>
            <a:r>
              <a:rPr lang="en-US" sz="1600" b="1" dirty="0">
                <a:latin typeface="Times New Roman" panose="02020603050405020304" pitchFamily="18" charset="0"/>
                <a:ea typeface="Calibri" panose="020F0502020204030204" pitchFamily="34" charset="0"/>
              </a:rPr>
              <a:t>Internet </a:t>
            </a:r>
            <a:r>
              <a:rPr lang="en-US" sz="1600" b="1" dirty="0" err="1">
                <a:latin typeface="Times New Roman" panose="02020603050405020304" pitchFamily="18" charset="0"/>
                <a:ea typeface="Calibri" panose="020F0502020204030204" pitchFamily="34" charset="0"/>
              </a:rPr>
              <a:t>saytlar</a:t>
            </a:r>
            <a:r>
              <a:rPr lang="en-US" sz="1600" b="1" dirty="0">
                <a:latin typeface="Times New Roman" panose="02020603050405020304" pitchFamily="18" charset="0"/>
                <a:ea typeface="Calibri" panose="020F0502020204030204" pitchFamily="34" charset="0"/>
              </a:rPr>
              <a:t> </a:t>
            </a:r>
            <a:endParaRPr lang="ru-RU" sz="1600" dirty="0"/>
          </a:p>
          <a:p>
            <a:pPr indent="342265" algn="just">
              <a:spcAft>
                <a:spcPts val="0"/>
              </a:spcAft>
              <a:tabLst>
                <a:tab pos="4061460" algn="l"/>
              </a:tabLst>
            </a:pPr>
            <a:r>
              <a:rPr lang="uz-Cyrl-UZ" sz="1600" dirty="0">
                <a:latin typeface="Times New Roman" panose="02020603050405020304" pitchFamily="18" charset="0"/>
                <a:ea typeface="Times New Roman" panose="02020603050405020304" pitchFamily="18" charset="0"/>
                <a:cs typeface="Times New Roman" panose="02020603050405020304" pitchFamily="18" charset="0"/>
              </a:rPr>
              <a:t>10. www.gov.uz – Ўзбекистон Республикаси ҳукумат портали.</a:t>
            </a:r>
            <a:endParaRPr lang="ru-RU" sz="1200" dirty="0">
              <a:latin typeface="Calibri" panose="020F0502020204030204" pitchFamily="34" charset="0"/>
              <a:ea typeface="Times New Roman" panose="02020603050405020304" pitchFamily="18" charset="0"/>
              <a:cs typeface="Times New Roman" panose="02020603050405020304" pitchFamily="18" charset="0"/>
            </a:endParaRPr>
          </a:p>
          <a:p>
            <a:pPr indent="342265" algn="just">
              <a:spcAft>
                <a:spcPts val="0"/>
              </a:spcAft>
              <a:tabLst>
                <a:tab pos="4061460" algn="l"/>
              </a:tabLst>
            </a:pPr>
            <a:r>
              <a:rPr lang="uz-Cyrl-UZ" sz="1600" dirty="0">
                <a:latin typeface="Times New Roman" panose="02020603050405020304" pitchFamily="18" charset="0"/>
                <a:ea typeface="Times New Roman" panose="02020603050405020304" pitchFamily="18" charset="0"/>
                <a:cs typeface="Times New Roman" panose="02020603050405020304" pitchFamily="18" charset="0"/>
              </a:rPr>
              <a:t>11.</a:t>
            </a:r>
            <a:r>
              <a:rPr lang="ru-RU" sz="1600" dirty="0">
                <a:latin typeface="Times New Roman" panose="02020603050405020304" pitchFamily="18" charset="0"/>
                <a:ea typeface="Times New Roman" panose="02020603050405020304" pitchFamily="18" charset="0"/>
                <a:cs typeface="Times New Roman" panose="02020603050405020304" pitchFamily="18" charset="0"/>
              </a:rPr>
              <a:t> </a:t>
            </a:r>
            <a:r>
              <a:rPr lang="uz-Cyrl-UZ" sz="1600"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hlinkClick r:id="rId2"/>
              </a:rPr>
              <a:t>www.lex.uz</a:t>
            </a:r>
            <a:r>
              <a:rPr lang="uz-Cyrl-UZ" sz="1600" dirty="0">
                <a:latin typeface="Times New Roman" panose="02020603050405020304" pitchFamily="18" charset="0"/>
                <a:ea typeface="Times New Roman" panose="02020603050405020304" pitchFamily="18" charset="0"/>
                <a:cs typeface="Times New Roman" panose="02020603050405020304" pitchFamily="18" charset="0"/>
              </a:rPr>
              <a:t> – Ўзбекистон Республикаси Қонун ҳужжатлари маълумотлари миллий базаси</a:t>
            </a:r>
            <a:r>
              <a:rPr lang="ru-RU" sz="16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200" dirty="0">
              <a:latin typeface="Calibri" panose="020F0502020204030204" pitchFamily="34" charset="0"/>
              <a:ea typeface="Times New Roman" panose="02020603050405020304" pitchFamily="18" charset="0"/>
              <a:cs typeface="Times New Roman" panose="02020603050405020304" pitchFamily="18" charset="0"/>
            </a:endParaRPr>
          </a:p>
          <a:p>
            <a:r>
              <a:rPr lang="ru-RU" sz="1600" dirty="0">
                <a:latin typeface="Times New Roman" panose="02020603050405020304" pitchFamily="18" charset="0"/>
                <a:ea typeface="Times New Roman" panose="02020603050405020304" pitchFamily="18" charset="0"/>
              </a:rPr>
              <a:t>       </a:t>
            </a:r>
            <a:r>
              <a:rPr lang="uz-Cyrl-UZ" sz="1600" dirty="0">
                <a:latin typeface="Times New Roman" panose="02020603050405020304" pitchFamily="18" charset="0"/>
                <a:ea typeface="Times New Roman" panose="02020603050405020304" pitchFamily="18" charset="0"/>
              </a:rPr>
              <a:t>12. </a:t>
            </a:r>
            <a:r>
              <a:rPr lang="uz-Cyrl-UZ" sz="1600"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hlinkClick r:id="rId3"/>
              </a:rPr>
              <a:t>www.svarka.ru</a:t>
            </a:r>
            <a:r>
              <a:rPr lang="uz-Cyrl-UZ" sz="1600" dirty="0">
                <a:latin typeface="Times New Roman" panose="02020603050405020304" pitchFamily="18" charset="0"/>
                <a:ea typeface="Times New Roman" panose="02020603050405020304" pitchFamily="18" charset="0"/>
              </a:rPr>
              <a:t> – Россия федерацияси пайвандлаш жамияти сайти</a:t>
            </a:r>
            <a:endParaRPr lang="ru-RU" sz="1600" dirty="0"/>
          </a:p>
        </p:txBody>
      </p:sp>
    </p:spTree>
    <p:extLst>
      <p:ext uri="{BB962C8B-B14F-4D97-AF65-F5344CB8AC3E}">
        <p14:creationId xmlns:p14="http://schemas.microsoft.com/office/powerpoint/2010/main" val="124776517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43608" y="1916832"/>
            <a:ext cx="6624736" cy="1754326"/>
          </a:xfrm>
          <a:prstGeom prst="rect">
            <a:avLst/>
          </a:prstGeom>
        </p:spPr>
        <p:txBody>
          <a:bodyPr wrap="square">
            <a:spAutoFit/>
          </a:bodyPr>
          <a:lstStyle/>
          <a:p>
            <a:pPr marR="127000" indent="215900" algn="ctr">
              <a:lnSpc>
                <a:spcPct val="150000"/>
              </a:lnSpc>
              <a:spcAft>
                <a:spcPts val="0"/>
              </a:spcAft>
            </a:pPr>
            <a:r>
              <a:rPr lang="en-US" sz="3600" b="1" dirty="0" smtClean="0">
                <a:latin typeface="Times New Roman" panose="02020603050405020304" pitchFamily="18" charset="0"/>
                <a:ea typeface="Times New Roman" panose="02020603050405020304" pitchFamily="18" charset="0"/>
                <a:cs typeface="Times New Roman" panose="02020603050405020304" pitchFamily="18" charset="0"/>
              </a:rPr>
              <a:t>E’TIBORINGIZ UCHUN RAHMAT</a:t>
            </a:r>
            <a:endParaRPr lang="ru-RU" sz="28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13882902"/>
      </p:ext>
    </p:extLst>
  </p:cSld>
  <p:clrMapOvr>
    <a:masterClrMapping/>
  </p:clrMapOvr>
  <p:timing>
    <p:tnLst>
      <p:par>
        <p:cTn id="1" dur="indefinite" restart="never" nodeType="tmRoot"/>
      </p:par>
    </p:tnLst>
  </p:timing>
</p:sld>
</file>

<file path=ppt/theme/theme1.xml><?xml version="1.0" encoding="utf-8"?>
<a:theme xmlns:a="http://schemas.openxmlformats.org/drawingml/2006/main" name="Аспект">
  <a:themeElements>
    <a:clrScheme name="Аспект">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Аспект">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Аспект">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
  <TotalTime>122</TotalTime>
  <Words>2026</Words>
  <Application>Microsoft Office PowerPoint</Application>
  <PresentationFormat>Экран (4:3)</PresentationFormat>
  <Paragraphs>90</Paragraphs>
  <Slides>29</Slides>
  <Notes>0</Notes>
  <HiddenSlides>0</HiddenSlides>
  <MMClips>0</MMClips>
  <ScaleCrop>false</ScaleCrop>
  <HeadingPairs>
    <vt:vector size="8" baseType="variant">
      <vt:variant>
        <vt:lpstr>Использованные шрифты</vt:lpstr>
      </vt:variant>
      <vt:variant>
        <vt:i4>5</vt:i4>
      </vt:variant>
      <vt:variant>
        <vt:lpstr>Тема</vt:lpstr>
      </vt:variant>
      <vt:variant>
        <vt:i4>1</vt:i4>
      </vt:variant>
      <vt:variant>
        <vt:lpstr>Внедренные серверы OLE</vt:lpstr>
      </vt:variant>
      <vt:variant>
        <vt:i4>1</vt:i4>
      </vt:variant>
      <vt:variant>
        <vt:lpstr>Заголовки слайдов</vt:lpstr>
      </vt:variant>
      <vt:variant>
        <vt:i4>29</vt:i4>
      </vt:variant>
    </vt:vector>
  </HeadingPairs>
  <TitlesOfParts>
    <vt:vector size="36" baseType="lpstr">
      <vt:lpstr>Arial</vt:lpstr>
      <vt:lpstr>Calibri</vt:lpstr>
      <vt:lpstr>Times New Roman</vt:lpstr>
      <vt:lpstr>Trebuchet MS</vt:lpstr>
      <vt:lpstr>Wingdings 3</vt:lpstr>
      <vt:lpstr>Аспект</vt:lpstr>
      <vt:lpstr>Уравнение</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Uyga vazifa: </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Mavzu: Alyuminiydan tayyorlangan maxsulotlarni payvandlashdagi o`zgaruvchan tokli ta`minlash manbalari </dc:title>
  <cp:lastModifiedBy>Pilotech</cp:lastModifiedBy>
  <cp:revision>8</cp:revision>
  <dcterms:modified xsi:type="dcterms:W3CDTF">2021-05-19T15:19:02Z</dcterms:modified>
</cp:coreProperties>
</file>