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90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4" r:id="rId26"/>
    <p:sldId id="315" r:id="rId27"/>
    <p:sldId id="316" r:id="rId28"/>
    <p:sldId id="317" r:id="rId29"/>
    <p:sldId id="318" r:id="rId30"/>
    <p:sldId id="319" r:id="rId31"/>
    <p:sldId id="320" r:id="rId32"/>
    <p:sldId id="321" r:id="rId33"/>
    <p:sldId id="322" r:id="rId34"/>
    <p:sldId id="329" r:id="rId35"/>
    <p:sldId id="331" r:id="rId36"/>
    <p:sldId id="291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arka.ru/" TargetMode="External"/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74700" y="279400"/>
            <a:ext cx="10464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Unit 9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robotlarning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apparatura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moslamalari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6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4137" y="391886"/>
            <a:ext cx="1128630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1.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Kontakt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payvandlashda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apparatlarining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vazifasi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Kontaktli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boshkarish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apparatlarining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vazifasi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berilgan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dasturni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tegishli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yuritmalarini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boshqaruvchi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apparatlarning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funksional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uzellariga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boshqaruvchi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signallarni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analog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diskret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shaklda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uzatish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yo‘li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  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muayan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ichida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oshirishdan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iborat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Dasturga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siklorammalaridan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tashqari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yordamchi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operatsiyalar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surish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shtamplash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joylashtirish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elektrollarni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tozalash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x.)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qismlari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kiritilishi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mashinani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kompleks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mexanizatsiyalashtirishni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jarayonining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muhim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parametrlarini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passiv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aktiv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qilishni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jaryoni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uskunalarining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sifat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holatini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tahlil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tashxis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qo‘yishni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ta’minlaydi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8137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629" y="127930"/>
            <a:ext cx="1174350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apparatlarining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yukorida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aytilgan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vazifalariga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muvofiq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qattiq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dastur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asosida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ishlaydigan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kontaktli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uskunalarini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boshqarishning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tuzilish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sxemasida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ushbu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bloklarni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ajratib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ko‘rsatish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: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rejimi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sikli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parametrlarini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boshkarish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(1). U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mashina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M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ning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yuritmalariga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ta’sir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qilib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sikli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operatsiyalarining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hammasi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bir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qisminining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berilgan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izchilligi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hamda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davmliligini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,  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rejimining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asosiy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mexanik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elektr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parametrlarini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qattiq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dasturga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binoan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hamda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rostlashni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ta’minlaydi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;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uzeli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tayyorlash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texnologik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jarayonining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yordamchi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birlashtirilgan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operatsiyalarini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mexaniazatsiya-lashtirish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hamda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avtomatlashtirish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vositalari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(MAV)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yuritmalarini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(2);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mashinaga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o‘rnatilgan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datchiklardan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kelayotgan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jarayoni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haqidagi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axborotni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nazorat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qilish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(3);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uskunalarning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ahvoli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sifati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miqdoriga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tashxis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qo‘yish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(4)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datchiklardan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kelayotgan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axborotni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ishlaydi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uni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ishlangan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holatda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bo‘limi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ishini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taxlil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qilish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hamda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umumiy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tizimiga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chiqarib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MS Mincho"/>
              </a:rPr>
              <a:t>beradi</a:t>
            </a:r>
            <a:r>
              <a:rPr lang="en-US" sz="23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3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16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342" y="352697"/>
            <a:ext cx="9431383" cy="43629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862148" y="5182829"/>
            <a:ext cx="105678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9.1-rasm.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Kontaktli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uskunalarini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apparatlarinig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3000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5944" y="117566"/>
            <a:ext cx="11625942" cy="6621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apparatlarini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qurishda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takrorlanish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barqarorligiga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impulslarining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tarmog‘i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chastotasi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sinxronlashuvi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ishtirokisiz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xususiyatlar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qismlaridan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tezkorlikni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sezuvchanlikni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ishonchli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bazasi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erishiladi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KK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РВИ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turidagi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dasturlagichlar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rostlagichlar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Bularda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tranzistorli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mikrosxemalar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dasturlashning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diskret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76740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8011" y="326571"/>
            <a:ext cx="11312435" cy="6314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KT-1, KT-03, KT-04, KT-07, KT-11, KT-12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tiristorli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impulsi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15-30 V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250, 850, 1400, 480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1750 A li nominal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mo‘ljalangan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(UM=20%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0,5 s).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EHM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yanada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kattaroq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imkoniyatlarga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tezkorlik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operativlik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siklini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yig‘ish-tashish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axborot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algoritmlarini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rejimi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aniklashning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xisobiy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uslublaridan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tezlashtirishga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EHM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xotirasida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saqlanayotgan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maqbul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xossalarini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anglashga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bepadi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7001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818" y="54070"/>
            <a:ext cx="11756571" cy="1687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sikl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rejimi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o‘zgartirishning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sikl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davomliligi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izchilligi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kabilar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bloki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VD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almashlab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ulagichlar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klaviatura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EXM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737" y="1854927"/>
            <a:ext cx="7589520" cy="372291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644434" y="5690991"/>
            <a:ext cx="106026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9.2-rasm.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Kontaktli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mashinalarini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tizimlarining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tuzilish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sxemasi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8522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7" y="287383"/>
            <a:ext cx="11573692" cy="6119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MS Mincho"/>
              </a:rPr>
              <a:t>S1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almashlab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ulagichi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tutashgandan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(S2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almashlab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ulagichi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uzilgan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bo‘ladi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) VD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bergan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jarayonining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qattiq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dasturini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mashinasining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 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pnevmatik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gidravlik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transformatori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PTr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siqish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yuritmasi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DYU,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roliklarni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aylantirish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yuritmasi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AYU (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chokli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plitani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sijlitish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yuritmasi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SYU (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uchma-uch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mashinalarida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ta’minlaydi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yuritmalar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funksional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ataluvchi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pnevmatik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gidravlik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F1-F4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ishga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tushadi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Hamma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hollarda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ham F1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kontaktor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K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 F2-F4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apparatlari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DYU,  AG, SYU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yuritmasi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tizimiga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bog‘liq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apparatlarni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boshqauvchi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signallar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tegishli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bloklar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tokni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TBB,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siqish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kuchini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DSB,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roliklarning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aylanishini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v</a:t>
            </a:r>
            <a:r>
              <a:rPr lang="en-US" sz="2400" baseline="-25000" dirty="0" err="1">
                <a:latin typeface="Times New Roman" panose="02020603050405020304" pitchFamily="18" charset="0"/>
                <a:ea typeface="MS Mincho"/>
              </a:rPr>
              <a:t>m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ABB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harakatlanuvchi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plitaning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siljishini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(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S</a:t>
            </a:r>
            <a:r>
              <a:rPr lang="en-US" sz="2400" baseline="-25000" dirty="0" err="1">
                <a:latin typeface="Times New Roman" panose="02020603050405020304" pitchFamily="18" charset="0"/>
                <a:ea typeface="MS Mincho"/>
              </a:rPr>
              <a:t>c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). HPSBB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chiqariladi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0117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817" y="130629"/>
            <a:ext cx="11665132" cy="6621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rejimi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jarayoni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parametrlarini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barqarorlashtirish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o‘zgartirish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tutash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avtomatik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rostlash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tizimlari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ART (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ikkala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almashlab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ulagich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S1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S2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ulangan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bo‘ladi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qo‘llaniladi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Zamonaviy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rostlagichlar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uzellardan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tashkil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topadi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. ART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ishlashi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mashinaga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datchiklar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D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o‘rnatiladi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ulardan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kelayotgan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ea typeface="MS Mincho"/>
              </a:rPr>
              <a:t>U</a:t>
            </a:r>
            <a:r>
              <a:rPr lang="en-US" sz="2600" baseline="-25000" dirty="0" err="1">
                <a:latin typeface="Times New Roman" panose="02020603050405020304" pitchFamily="18" charset="0"/>
                <a:ea typeface="MS Mincho"/>
              </a:rPr>
              <a:t>cho‘k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signallari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axborotni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ishlash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AIB da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o‘zgartirilgan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so‘ng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taqqoslash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sxemasi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TS da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ustavkalar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blokining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signallari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U</a:t>
            </a:r>
            <a:r>
              <a:rPr lang="en-US" sz="2600" baseline="-25000" dirty="0">
                <a:latin typeface="Times New Roman" panose="02020603050405020304" pitchFamily="18" charset="0"/>
                <a:ea typeface="MS Mincho"/>
              </a:rPr>
              <a:t>D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taqqoslanadi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agar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nomuvofiklik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±Δ U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bo‘lsa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jarayonga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rejimi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parametrlarining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sifatining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berilgan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darajalariga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erishilgunga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qadar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tegishli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bloklarga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ta’sir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kursatish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yuli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avtomatik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tarzda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tuzatishlar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kiritiladi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rejim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parametrlarini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sifatining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boshqa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umumlashtiruvchi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pararmetrlarini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o‘lchash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natijalari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indikatsiya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bloki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IB da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yozilishi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aks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ettirilshii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en-US" sz="26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06835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79" y="0"/>
            <a:ext cx="11599818" cy="667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Kontaktli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mashinalarining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dastlabki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ulanishi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uzilishini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energiya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ta’minoti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energiyasi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ostidagi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siqilgan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suyuqlik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sovituvchi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suyuqlik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berilishini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ulovchi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qurilmalar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oshidi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ishni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signallari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blokirovkalovchi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himoya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ta’minlangan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ishida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berilgan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izchillikka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rioya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qilinmagan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hollarda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uzellari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buzilishi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payvandlanayotgan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kuyib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ketishining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oldini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qisib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qo‘ymasdan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turib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transformatorining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ishga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tushish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transformator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ulanmasdan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turib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uchma-uch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mashinalarida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plitani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siljitish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yuritmasi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ketish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extimolining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oldi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h.k</a:t>
            </a:r>
            <a:endParaRPr lang="en-US" sz="2400" dirty="0" smtClean="0">
              <a:latin typeface="Times New Roman" panose="02020603050405020304" pitchFamily="18" charset="0"/>
              <a:ea typeface="MS Mincho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xillashtirilgan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uzellardan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blok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ta’mirlashni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osonlashtiradi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34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6570" y="117693"/>
            <a:ext cx="1171738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2.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Kontaktli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jarayonlarini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nazorat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avtomatik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tizimlarida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EHM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ning</a:t>
            </a: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qo‘llanilishi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MS Mincho"/>
              </a:rPr>
              <a:t> 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Kontaktli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jarayonlarini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texnikasidan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foydalanib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tizimlarini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kuyidagi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tizimlarga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ajratish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MS Mincho"/>
              </a:rPr>
              <a:t>1) 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sifatini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mashinani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;        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MS Mincho"/>
              </a:rPr>
              <a:t>2)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guruhini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;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MS Mincho"/>
              </a:rPr>
              <a:t>3) 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bo‘linma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liniya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sex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korxonaning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jarayonlarini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birikmalarning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ishonchliligini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oshirish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kontaktli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jarayonlarini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aktiv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qilishdan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matematik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modellardan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foydalanib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borish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maqsadga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muvofiqdir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4562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069" y="156754"/>
            <a:ext cx="11795760" cy="14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datchiklari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EHM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chiqmasdan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o‘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rnatmasdan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jarayonlarining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statistik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modellarini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uslublarini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foylalanish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o‘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lmas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354" y="1763485"/>
            <a:ext cx="7458891" cy="360534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13954" y="5553829"/>
            <a:ext cx="11207931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9.3 -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Kontaktli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mashinalarining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EXM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/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tihimining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3915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8011" y="250855"/>
            <a:ext cx="11377749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EHM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axborotni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protsessor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klaviaturada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KQ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EHM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kiritilishini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ijrochi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indikatsiya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kurilmasi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IQ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chiqarilishini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S1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S2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alamashlab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ulagichlar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holatdaligida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KQ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siklogrammasi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terilib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EHM da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KMl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kuchaytirgich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EPK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PU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pnevmoyuritma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 FR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faza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rostlagich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 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M2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kuchaytirgich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P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PSR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RVI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rostlagichlaridan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ochik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farqli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o‘laroq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EHM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ochiq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o‘zgartiriladigan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siklogrammasini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almashtirish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bor. Ammo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rejimi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ilgari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o‘zgartirishga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tuzatishlar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kiritilmaydi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oxirida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chokning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axborot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4778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508" y="0"/>
            <a:ext cx="11312434" cy="6673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yopiq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(S1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S2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almashlab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ulagichlari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tutashgan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o‘rnatilgan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datchiklar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datchigi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elektrodlardagi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n-US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EE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pasayishi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datchigi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siqish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datchiklari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O‘Q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kodlarga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aylantirilgandan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KQ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protsessor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ko‘rsatmalariga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ilgari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o‘rnatilgan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n-US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EE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chunonchi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bog‘liqligi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ettirilgan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Axborot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protsessor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masshtabida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ishlangandan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KQ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ijrochi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(KM1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FR)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buyruqlari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shakllantirilladi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indikatsiya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IQ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rejimlari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ham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yoziladi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8601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32" y="206564"/>
            <a:ext cx="11586754" cy="665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diametr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mutanosib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taqqoslash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TQ da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ustavka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nominal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diametr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32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taqqoslanadi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tenglashgan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paytda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TQ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signal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shakllanib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UQ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faza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rostlagich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impulslarni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shuntlaydi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to‘xtayli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yozilgan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ketma-ketlikda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9357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069" y="248195"/>
            <a:ext cx="1166513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elektrodlardagi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pasayishini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taxlil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o‘zgartirishga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doir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ta’sirla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rejimga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tuzatishlar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to‘xtayli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indikator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Sifatsiz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charxlash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zaruriyatini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keltirib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sabablar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bartaraf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etilganidan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keyingina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davom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ettirilishi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aniqroq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payvandchining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mahoratiga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qisqartiradi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mexnat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unumdorligini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7499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068" y="117566"/>
            <a:ext cx="1174350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qatorda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yiriga-payvandlash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liniyasiga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o‘rnatilib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yagona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konveyeri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bog‘langan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guruhini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e’tibor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qaratilmokda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tuzilishdagi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qo‘llanilmoqda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liniyasini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vazifalar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bajarilishini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omburi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traektoriya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muvoviklashtirish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robot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manipulyatorining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robot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rejimlarini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konveyerni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ta’minlovchi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tarmoqlarning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sarfini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kamaytirish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liniyaning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yig‘ish-payvandlash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uskunalari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tashxis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chiqqan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zaxiradagilari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almashtirish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8071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0" y="182880"/>
            <a:ext cx="11521440" cy="6119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Mexnatning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majmuini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yangi-yangi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qo‘ymokda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Istalgan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uskunalarning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ahvoli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xaqida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axborot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bekor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qolishlarni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taxlil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mexnat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unumdorligini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imkoniyatlarini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tejash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imkoniyatlarini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zaruriyatlar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bo‘lmoqda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tarzda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bo‘linmalari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sexlari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korxonalarini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istalgan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statistik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taxlil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bo‘layotir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bo‘linma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sex,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korxona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qaratilgan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0648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6571" y="156755"/>
            <a:ext cx="1158675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deyarli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qushimcha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mexanizatsiya-lashtirilish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oshmaydi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konstruksiyalar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sarflanadigan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(70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80 %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Mexanizatsiyalashtirish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Tajriba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tarikasida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turkumlab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mexanizatsiyalashtirilmagan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ko‘tarib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mexanizatsiyalashtirilgan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mashina-avtomatlar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xosdir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mexanizatsiya-lashtirish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borishiga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joylashtiriladi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mexanizatsiya-lashtirilgan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potok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liniyalar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liniyalar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9975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628" y="93768"/>
            <a:ext cx="11821886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mexanizatsiyalashtirish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konstruksiyalashning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1. 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konturiga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kiritiladigan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magnitlanmaydigan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aluminiy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qotishmalari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magnitlanmaydigan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po‘latlar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kabilardan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2. 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keltiruvchi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shuntlanmasligi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shikastlanmasligi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kuymasligi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ajratib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izolyatsiyalab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qo‘yilmogi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3. 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chokli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uzellar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yeyilishini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konsollarning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egilib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qolishini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dempfirlanishi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tayanchlarga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o‘rnatilishi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uzelni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uzunligidan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qat’i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yeyilganidan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tug‘iladi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4. 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yoqi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buyumlarning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og‘irligiga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5. 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bemalol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yaqinlashishni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qiyinlashtirmasligi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darkor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6. 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yetarli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bikr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cho‘ktirish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bardoshliligini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ta’minlamog‘i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8017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31" y="261257"/>
            <a:ext cx="1162594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moslamalari</a:t>
            </a:r>
            <a:endParaRPr lang="ru-RU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andazalar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konduktorlar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stapellar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stendlari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chizmaga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statsionar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Yirikroq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og‘irroq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yig‘ilib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ombirlar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to‘pponchalar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Ba’zan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by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yig‘ish-payvandlash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9194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7" y="300446"/>
            <a:ext cx="11730446" cy="2345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vagonlar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qopqoqlarining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uzellari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panellari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bo‘linmalari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stapellar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stendlarida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baza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plitasi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fiksatorlar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qisqichlar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jixozlangan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stendlari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sozlanadigan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universal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turkumlab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turkumlab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322" y="2696308"/>
            <a:ext cx="5656216" cy="269280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61257" y="5439913"/>
            <a:ext cx="1163900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9.4-rasm.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Konuslari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konuslarni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flanetsga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joyidan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payvandlab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qo‘yish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konduktor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1, 8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mashnasining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konsollari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2, 7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3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halqa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4 -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flanets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5 -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konus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6 - disk.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8915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31" y="326571"/>
            <a:ext cx="11586755" cy="2345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stapellarida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tekisliklarda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o‘rnatiladi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maxkamlab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(9-5-rasm).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Tekis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biroz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panellarni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stapeli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(1),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andaza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(2)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sharnirlar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(5) da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maxkamlangan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lojementlardan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profillari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(4)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lojementlarga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rubilniklar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(6)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Rubilniklar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rezinali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qistirmalar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qoplangan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profillarning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joylashuviga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teshiklari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bop</a:t>
            </a:r>
            <a:endParaRPr lang="ru-RU" sz="2000" dirty="0"/>
          </a:p>
        </p:txBody>
      </p:sp>
      <p:pic>
        <p:nvPicPr>
          <p:cNvPr id="3" name="Рисунок 2" descr="Image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303" y="2573019"/>
            <a:ext cx="7406640" cy="244311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757653" y="5543396"/>
            <a:ext cx="45576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ea typeface="MS Mincho"/>
              </a:rPr>
              <a:t>9.5-rasm.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Panellarni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yig‘ish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stapel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8525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84" y="274320"/>
            <a:ext cx="6753497" cy="29772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91886" y="3251528"/>
            <a:ext cx="1129937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MS Mincho"/>
              </a:rPr>
              <a:t>9.6. - </a:t>
            </a:r>
            <a:r>
              <a:rPr lang="en-US" sz="2000" b="1" dirty="0" err="1">
                <a:latin typeface="Times New Roman" panose="02020603050405020304" pitchFamily="18" charset="0"/>
                <a:ea typeface="MS Mincho"/>
              </a:rPr>
              <a:t>rasm</a:t>
            </a:r>
            <a:r>
              <a:rPr lang="en-US" sz="2000" b="1" dirty="0">
                <a:latin typeface="Times New Roman" panose="02020603050405020304" pitchFamily="18" charset="0"/>
                <a:ea typeface="MS Mincho"/>
              </a:rPr>
              <a:t>.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Nuqtali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turtib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(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ko`tarib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)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turuvchi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moslama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MS Mincho"/>
              </a:rPr>
              <a:t>1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roliklarda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ko‘ndalang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yo‘nalishda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harakatlanuvchi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rama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; 2, 4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roliklar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; 3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harakatlanuvchi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karetka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; 5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moslama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stoli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; 6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pnevmo-diafragmali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kameralar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impulsi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orasida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to‘xtam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vaqtda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paneli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pastki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ko‘taradi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detallarning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elektrod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yuzasiga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ishqalanib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barvaqt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yemiririshining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oldini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oladi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).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Tutib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q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tarib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turuvchi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silljituvchi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moslamalar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uzelni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elektrodlarga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boshka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keltiruvchi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kismlar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roliklar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plitalar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b.)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holatda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o‘rnatish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buyumni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siljitish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mo‘ljallangan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93320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291" y="117565"/>
            <a:ext cx="7408454" cy="437995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39635" y="4593578"/>
            <a:ext cx="1076379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MS Mincho"/>
              </a:rPr>
              <a:t>9.7-rasm.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Yirik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gardishlarni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</a:rPr>
              <a:t>moslama</a:t>
            </a:r>
            <a:r>
              <a:rPr lang="en-US" sz="2000" i="1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MS Mincho"/>
              </a:rPr>
              <a:t>1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; 2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; 3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yig‘ish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vaqtida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gardishlarni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maxkamlab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qo‘yish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halqalar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; 4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tayanch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roliklar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; 5 –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detalning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polga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holatini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rostlash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ko‘targichlari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arava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8284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348" y="770709"/>
            <a:ext cx="8036560" cy="359319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114697" y="4613090"/>
            <a:ext cx="9570720" cy="1883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 hangingPunct="0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9.8-rasm.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Chokli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i="1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o‘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tarib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turuvchi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0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richag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2 </a:t>
            </a:r>
            <a:r>
              <a:rPr lang="en-US" sz="20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 3 </a:t>
            </a:r>
            <a:r>
              <a:rPr lang="en-US" sz="20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siljitiluvchi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4 </a:t>
            </a:r>
            <a:r>
              <a:rPr lang="en-US" sz="20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yo‘nalishda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5 </a:t>
            </a:r>
            <a:r>
              <a:rPr lang="en-US" sz="20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dirty="0" err="1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o‘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6 </a:t>
            </a:r>
            <a:r>
              <a:rPr lang="en-US" sz="2000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–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77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606" y="339635"/>
            <a:ext cx="6628039" cy="3485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580606" y="4344127"/>
            <a:ext cx="90003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MS Mincho"/>
              </a:rPr>
              <a:t>9.9-rasm.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Shtamplangan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ikki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bo‘lakdan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yig‘iluvchi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baklarni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chokli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MS Mincho"/>
              </a:rPr>
              <a:t>moslama</a:t>
            </a:r>
            <a:r>
              <a:rPr lang="en-US" sz="2400" i="1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MS Mincho"/>
              </a:rPr>
              <a:t>1 –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sharirli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moslama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; 2 –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konsolning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tirgovuchi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6388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137" y="431073"/>
            <a:ext cx="1118180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nuqtali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relyefli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ishlari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payvandlanayotgan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detallarni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mashinasining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elektrodlariga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nisbatan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siljituvchi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mexanik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qurilmalardan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foydalanib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mexanizatsiyalashtiriladi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Mexanizmda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buyum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o‘qiladigan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stol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(1)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ni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uzlukli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harakatlan-tirish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chervyakli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reduktor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(3)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dvigateli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aylantiradigan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krivoship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(4)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xizmat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qiladi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(9.10-rasm).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Krivoshipning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barmog‘i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(5)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malta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mexanizmining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o‘yiqlariga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kiradi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stolni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ana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shu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xochdagi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o‘yiqlar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krivoshipdagi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barmoqlari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soniga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bog‘liq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holda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muayyan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burchakka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buradi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9821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852" y="391886"/>
            <a:ext cx="7289074" cy="41278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302197" y="4816530"/>
            <a:ext cx="6410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ea typeface="MS Mincho"/>
              </a:rPr>
              <a:t>9.10-</a:t>
            </a:r>
            <a:r>
              <a:rPr lang="en-US" sz="3200" b="1" dirty="0" err="1">
                <a:latin typeface="Times New Roman" panose="02020603050405020304" pitchFamily="18" charset="0"/>
                <a:ea typeface="MS Mincho"/>
              </a:rPr>
              <a:t>rasm</a:t>
            </a:r>
            <a:r>
              <a:rPr lang="ru-RU" sz="3200" b="1" dirty="0">
                <a:latin typeface="Times New Roman" panose="02020603050405020304" pitchFamily="18" charset="0"/>
                <a:ea typeface="MS Mincho"/>
              </a:rPr>
              <a:t>.</a:t>
            </a:r>
            <a:r>
              <a:rPr lang="ru-RU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MS Mincho"/>
              </a:rPr>
              <a:t>Burilma</a:t>
            </a:r>
            <a:r>
              <a:rPr lang="en-US" sz="32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MS Mincho"/>
              </a:rPr>
              <a:t>stolning</a:t>
            </a:r>
            <a:r>
              <a:rPr lang="en-US" sz="32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MS Mincho"/>
              </a:rPr>
              <a:t>sxemasi</a:t>
            </a:r>
            <a:r>
              <a:rPr lang="ru-RU" sz="3200" i="1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51940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0263" y="561704"/>
            <a:ext cx="1148225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Tekislovchi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yarimavtomatik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moslamalar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mexanizatsilash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-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tirilish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darajasi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yuqoriroqligi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farq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qiladi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Masalan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yoqlama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egik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bo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lgan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yirik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panellarni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nuqtali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panel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 (3)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harakatlanuvchi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rama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 (2)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dagi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yunaltiruvchi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 (4)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ning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qismalariga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maxkamlab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quyiladi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rama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uchta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o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‘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q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bo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ylab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kolonna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 (8)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bo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yicha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tik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bo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ylama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ko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ndalang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yo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nalishlarda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harakatlanishi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Bunda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ramaga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tegishli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yuritmalar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(9–14)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bog‘langan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karetkalar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(5)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 (15)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yordam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. Rama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burish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qurilmasi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(7)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yuritma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(6)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yordamida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bo‘ylama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o‘q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atrofida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aylanishi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1990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797" y="497884"/>
            <a:ext cx="7252563" cy="399573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467393" y="4973824"/>
            <a:ext cx="81468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ea typeface="MS Mincho"/>
              </a:rPr>
              <a:t>9.11-rasm.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MS Mincho"/>
              </a:rPr>
              <a:t>Yirik</a:t>
            </a:r>
            <a:r>
              <a:rPr lang="en-US" sz="28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MS Mincho"/>
              </a:rPr>
              <a:t>panellarni</a:t>
            </a:r>
            <a:r>
              <a:rPr lang="en-US" sz="28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MS Mincho"/>
              </a:rPr>
              <a:t>nuqtali</a:t>
            </a:r>
            <a:r>
              <a:rPr lang="en-US" sz="28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28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8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MS Mincho"/>
              </a:rPr>
              <a:t>tekislovchi</a:t>
            </a:r>
            <a:r>
              <a:rPr lang="en-US" sz="28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MS Mincho"/>
              </a:rPr>
              <a:t>yarim</a:t>
            </a:r>
            <a:r>
              <a:rPr lang="en-US" sz="28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MS Mincho"/>
              </a:rPr>
              <a:t>avtomatik</a:t>
            </a:r>
            <a:r>
              <a:rPr lang="en-US" sz="2800" i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MS Mincho"/>
              </a:rPr>
              <a:t>moslama</a:t>
            </a:r>
            <a:r>
              <a:rPr lang="en-US" sz="2800" i="1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8660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4765" y="783772"/>
            <a:ext cx="11142617" cy="51741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kallagi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(1)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ga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shchupli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datchik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kuzatuvchi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tizim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o‘rnatilgan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, u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yuqorida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aytilgan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yuritmalar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vositasida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panel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yuzasini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elektrodlar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o‘qiga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normal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bo‘ylab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o‘rnatishga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imkon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Bundan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tashqari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rama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detal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birga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berilgan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qadamga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surilishi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Qurilmani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qulay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bo‘lishi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televizion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kamera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bor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, u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operatorga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ekranda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joyini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ko‘rib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turishi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imkoni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1720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9713" y="404949"/>
            <a:ext cx="957507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savollar</a:t>
            </a:r>
            <a:endParaRPr lang="ru-RU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apparatlarining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nimalardan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hilsoblash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texnikasidan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vazivasiga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liniyasini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vazifalarni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4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yig`ish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9006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79" y="731521"/>
            <a:ext cx="1095973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Uyga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vazifa</a:t>
            </a:r>
            <a:endParaRPr lang="ru-RU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apparatlari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o`rganish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oshqarish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EHM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Yig`ish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stendlarining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99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5131" y="116632"/>
            <a:ext cx="1167819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1610360" algn="l"/>
              </a:tabLst>
            </a:pP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ro`yxati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/>
            <a:r>
              <a:rPr lang="uz-Cyrl-UZ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Asosiy adabiyotlar</a:t>
            </a:r>
            <a:endParaRPr lang="ru-RU" sz="1600" dirty="0"/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Sindo Kou. Welding Metallurgy-N.Y.: John Wiley and Sons Ltd, 2002-480p.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Sh.Yuldashev. Payvandlash robotlari. O`quv uslubiy majmua.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- 2020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Abralov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M.A., Abralov M.M. Payvandlash jarayonlarning nazariyasi. Darslik – T.: Noshirlik yog’dusi, 2015 – 280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Абралов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М.А, Дуняшин Н.С., Эрматов З.Д., Абралов М.М. Технология и оборудование сварки плавлением. Учебник – Т.: Komron press, 2014 –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460с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Дуняшин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Н.С.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Автоматизация сварочный процессов. УМК Ташкент – 2016 год.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ctr">
              <a:spcBef>
                <a:spcPts val="1200"/>
              </a:spcBef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o`shimcha </a:t>
            </a:r>
            <a:r>
              <a:rPr lang="uz-Cyrl-UZ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Мирзиёев Ш.М. Танқидий таҳлил, қатъий тартиб-интизом ва шахсий жавобгарлик – ҳар бир раҳбар фаолиятининг кундалик қоидаси бўлиши керак.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нутқи. // “Халқ сўзи” газетаси.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й., 16 январь, №11.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Конституцияси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.-Т.: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2017. - 46 б.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Теория сварочных процессов/В.Н. Волченко, В.Н. Ямпольский, В.А. Винокуров. Под ред. Фролова В.В. Учебник – М.: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2008 – 569с.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Петров Г.Л.,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Тумарев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Теория сварочных процессов. Учебник  – М.: Высшая школа, 2007 – 392с.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510" indent="-180340" algn="ctr">
              <a:tabLst>
                <a:tab pos="1781175" algn="l"/>
              </a:tabLs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Internet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saytlar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600" dirty="0"/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www.gov.uz – Ўзбекистон Республикаси ҳукумат портали.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Ўзбекистон Республикаси Қонун ҳужжатлари маълумотлари миллий базаси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 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www.svarka.ru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Россия федерацияси пайвандлаш жамияти сайти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3930849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9900" y="1816100"/>
            <a:ext cx="74041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4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75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65</TotalTime>
  <Words>2787</Words>
  <Application>Microsoft Office PowerPoint</Application>
  <PresentationFormat>Широкоэкранный</PresentationFormat>
  <Paragraphs>100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4" baseType="lpstr">
      <vt:lpstr>Arial</vt:lpstr>
      <vt:lpstr>Calibri</vt:lpstr>
      <vt:lpstr>Courier New</vt:lpstr>
      <vt:lpstr>MS Mincho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Pilotech</cp:lastModifiedBy>
  <cp:revision>9</cp:revision>
  <dcterms:created xsi:type="dcterms:W3CDTF">2018-11-17T04:08:54Z</dcterms:created>
  <dcterms:modified xsi:type="dcterms:W3CDTF">2021-05-19T15:17:28Z</dcterms:modified>
</cp:coreProperties>
</file>