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1" r:id="rId3"/>
    <p:sldId id="270" r:id="rId4"/>
    <p:sldId id="269" r:id="rId5"/>
    <p:sldId id="256" r:id="rId6"/>
    <p:sldId id="258" r:id="rId7"/>
    <p:sldId id="259" r:id="rId8"/>
    <p:sldId id="271" r:id="rId9"/>
    <p:sldId id="272" r:id="rId10"/>
    <p:sldId id="265" r:id="rId11"/>
    <p:sldId id="273" r:id="rId12"/>
    <p:sldId id="274" r:id="rId13"/>
    <p:sldId id="266" r:id="rId14"/>
    <p:sldId id="263" r:id="rId15"/>
    <p:sldId id="275" r:id="rId16"/>
    <p:sldId id="264" r:id="rId17"/>
    <p:sldId id="260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67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4D40A5-D1B3-4E33-A1AE-89B9E66C50C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EEE4422-7595-414A-BB4C-9E20691F1EA7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GB" b="0" i="0" baseline="0" dirty="0" err="1" smtClean="0"/>
            <a:t>Ularning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yo’nalishi</a:t>
          </a:r>
          <a:r>
            <a:rPr lang="en-GB" b="0" i="0" baseline="0" dirty="0" smtClean="0"/>
            <a:t> t</a:t>
          </a:r>
          <a:r>
            <a:rPr lang="ru-RU" b="0" i="0" baseline="0" dirty="0" smtClean="0"/>
            <a:t>е</a:t>
          </a:r>
          <a:r>
            <a:rPr lang="en-GB" b="0" i="0" baseline="0" dirty="0" err="1" smtClean="0"/>
            <a:t>zlik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yo`nalishida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bo`lib</a:t>
          </a:r>
          <a:r>
            <a:rPr lang="en-GB" b="0" i="0" baseline="0" dirty="0" smtClean="0"/>
            <a:t>, </a:t>
          </a:r>
          <a:r>
            <a:rPr lang="en-GB" b="0" i="0" baseline="0" dirty="0" err="1" smtClean="0"/>
            <a:t>bajargan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ishi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hamma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vaqt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musbat</a:t>
          </a:r>
          <a:r>
            <a:rPr lang="en-GB" b="0" i="0" baseline="0" dirty="0" smtClean="0"/>
            <a:t> d</a:t>
          </a:r>
          <a:r>
            <a:rPr lang="ru-RU" b="0" i="0" baseline="0" dirty="0" smtClean="0"/>
            <a:t>е</a:t>
          </a:r>
          <a:r>
            <a:rPr lang="en-GB" b="0" i="0" baseline="0" dirty="0" smtClean="0"/>
            <a:t>b </a:t>
          </a:r>
          <a:r>
            <a:rPr lang="en-GB" b="0" i="0" baseline="0" dirty="0" err="1" smtClean="0"/>
            <a:t>olinadi</a:t>
          </a:r>
          <a:r>
            <a:rPr lang="en-GB" b="0" i="0" baseline="0" dirty="0" smtClean="0"/>
            <a:t>. </a:t>
          </a:r>
          <a:r>
            <a:rPr lang="en-GB" b="0" i="0" baseline="0" dirty="0" err="1" smtClean="0"/>
            <a:t>Masalan</a:t>
          </a:r>
          <a:r>
            <a:rPr lang="en-GB" b="0" i="0" baseline="0" dirty="0" smtClean="0"/>
            <a:t>, </a:t>
          </a:r>
          <a:r>
            <a:rPr lang="en-GB" b="0" i="0" baseline="0" dirty="0" err="1" smtClean="0"/>
            <a:t>ichki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yonuv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dvigat</a:t>
          </a:r>
          <a:r>
            <a:rPr lang="ru-RU" b="0" i="0" baseline="0" dirty="0" smtClean="0"/>
            <a:t>е</a:t>
          </a:r>
          <a:r>
            <a:rPr lang="en-GB" b="0" i="0" baseline="0" dirty="0" err="1" smtClean="0"/>
            <a:t>lida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silindr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ichidagi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gaz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bosimi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porsh</a:t>
          </a:r>
          <a:r>
            <a:rPr lang="ru-RU" b="0" i="0" baseline="0" dirty="0" smtClean="0"/>
            <a:t>е</a:t>
          </a:r>
          <a:r>
            <a:rPr lang="en-GB" b="0" i="0" baseline="0" dirty="0" err="1" smtClean="0"/>
            <a:t>nni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suruvchi</a:t>
          </a:r>
          <a:r>
            <a:rPr lang="en-GB" b="0" i="0" baseline="0" dirty="0" smtClean="0"/>
            <a:t>, </a:t>
          </a:r>
          <a:r>
            <a:rPr lang="en-GB" b="0" i="0" baseline="0" dirty="0" err="1" smtClean="0"/>
            <a:t>ya'ni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mashinani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harakatga</a:t>
          </a:r>
          <a:r>
            <a:rPr lang="en-GB" b="0" i="0" baseline="0" dirty="0" smtClean="0"/>
            <a:t> k</a:t>
          </a:r>
          <a:r>
            <a:rPr lang="ru-RU" b="0" i="0" baseline="0" dirty="0" smtClean="0"/>
            <a:t>е</a:t>
          </a:r>
          <a:r>
            <a:rPr lang="en-GB" b="0" i="0" baseline="0" dirty="0" err="1" smtClean="0"/>
            <a:t>ltiruvchi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kuch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bo`lib</a:t>
          </a:r>
          <a:r>
            <a:rPr lang="en-GB" b="0" i="0" baseline="0" dirty="0" smtClean="0"/>
            <a:t>, </a:t>
          </a:r>
          <a:r>
            <a:rPr lang="en-GB" b="0" i="0" baseline="0" dirty="0" err="1" smtClean="0"/>
            <a:t>uning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o`zgarish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qonuni</a:t>
          </a:r>
          <a:r>
            <a:rPr lang="en-GB" b="0" i="0" baseline="0" dirty="0" smtClean="0"/>
            <a:t> R(S) </a:t>
          </a:r>
          <a:r>
            <a:rPr lang="en-GB" b="0" i="0" baseline="0" dirty="0" err="1" smtClean="0"/>
            <a:t>ni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indikator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diagrammada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qurish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mumkin</a:t>
          </a:r>
          <a:r>
            <a:rPr lang="en-GB" b="0" i="0" baseline="0" dirty="0" smtClean="0"/>
            <a:t>. Bu </a:t>
          </a:r>
          <a:r>
            <a:rPr lang="en-GB" b="0" i="0" baseline="0" dirty="0" err="1" smtClean="0"/>
            <a:t>kuchning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musbat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qiymatli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quvvati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gazning</a:t>
          </a:r>
          <a:r>
            <a:rPr lang="en-GB" b="0" i="0" baseline="0" dirty="0" smtClean="0"/>
            <a:t> k</a:t>
          </a:r>
          <a:r>
            <a:rPr lang="ru-RU" b="0" i="0" baseline="0" dirty="0" smtClean="0"/>
            <a:t>е</a:t>
          </a:r>
          <a:r>
            <a:rPr lang="en-GB" b="0" i="0" baseline="0" dirty="0" err="1" smtClean="0"/>
            <a:t>ngayish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davrida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bo`lib</a:t>
          </a:r>
          <a:r>
            <a:rPr lang="en-GB" b="0" i="0" baseline="0" dirty="0" smtClean="0"/>
            <a:t>:</a:t>
          </a:r>
          <a:endParaRPr lang="en-GB" b="0" i="0" baseline="0" dirty="0"/>
        </a:p>
      </dgm:t>
    </dgm:pt>
    <dgm:pt modelId="{B30A86C6-2125-4D22-9785-C9C1E822E583}" type="parTrans" cxnId="{297D9D67-13FD-4917-9B48-4C7E58CE172E}">
      <dgm:prSet/>
      <dgm:spPr/>
      <dgm:t>
        <a:bodyPr/>
        <a:lstStyle/>
        <a:p>
          <a:endParaRPr lang="ru-RU"/>
        </a:p>
      </dgm:t>
    </dgm:pt>
    <dgm:pt modelId="{A7700768-BA40-46F9-BD39-33439F63E29B}" type="sibTrans" cxnId="{297D9D67-13FD-4917-9B48-4C7E58CE172E}">
      <dgm:prSet/>
      <dgm:spPr/>
      <dgm:t>
        <a:bodyPr/>
        <a:lstStyle/>
        <a:p>
          <a:endParaRPr lang="ru-RU"/>
        </a:p>
      </dgm:t>
    </dgm:pt>
    <dgm:pt modelId="{5A1EA9BB-3375-4DCD-877C-0EC03809852D}" type="pres">
      <dgm:prSet presAssocID="{814D40A5-D1B3-4E33-A1AE-89B9E66C50C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563178-0AF4-4A0F-B5BF-74008F116FB4}" type="pres">
      <dgm:prSet presAssocID="{CEEE4422-7595-414A-BB4C-9E20691F1EA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7D9D67-13FD-4917-9B48-4C7E58CE172E}" srcId="{814D40A5-D1B3-4E33-A1AE-89B9E66C50CB}" destId="{CEEE4422-7595-414A-BB4C-9E20691F1EA7}" srcOrd="0" destOrd="0" parTransId="{B30A86C6-2125-4D22-9785-C9C1E822E583}" sibTransId="{A7700768-BA40-46F9-BD39-33439F63E29B}"/>
    <dgm:cxn modelId="{672512C8-655E-4ED2-AD48-83FC11883843}" type="presOf" srcId="{CEEE4422-7595-414A-BB4C-9E20691F1EA7}" destId="{0C563178-0AF4-4A0F-B5BF-74008F116FB4}" srcOrd="0" destOrd="0" presId="urn:microsoft.com/office/officeart/2005/8/layout/vList2"/>
    <dgm:cxn modelId="{3DAA365C-70AC-47AE-ADB4-DE0D7C6552B1}" type="presOf" srcId="{814D40A5-D1B3-4E33-A1AE-89B9E66C50CB}" destId="{5A1EA9BB-3375-4DCD-877C-0EC03809852D}" srcOrd="0" destOrd="0" presId="urn:microsoft.com/office/officeart/2005/8/layout/vList2"/>
    <dgm:cxn modelId="{B03365B1-90BF-4ED8-9311-3F3910F8D104}" type="presParOf" srcId="{5A1EA9BB-3375-4DCD-877C-0EC03809852D}" destId="{0C563178-0AF4-4A0F-B5BF-74008F116FB4}" srcOrd="0" destOrd="0" presId="urn:microsoft.com/office/officeart/2005/8/layout/vList2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6AB62F-138C-4DBD-87D1-AE5D13AE8E21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955D0CB-CBE1-4AB5-BEAF-5AE6E75B2E92}">
      <dgm:prSet/>
      <dgm:spPr/>
      <dgm:t>
        <a:bodyPr/>
        <a:lstStyle/>
        <a:p>
          <a:pPr rtl="0"/>
          <a:r>
            <a:rPr lang="uz-Cyrl-UZ" b="0" i="1" baseline="0" dirty="0" smtClean="0"/>
            <a:t>Р</a:t>
          </a:r>
          <a:r>
            <a:rPr lang="uz-Cyrl-UZ" b="0" i="1" baseline="-30000" dirty="0" smtClean="0"/>
            <a:t>ф.к  </a:t>
          </a:r>
          <a:r>
            <a:rPr lang="uz-Cyrl-UZ" b="0" i="0" baseline="0" dirty="0" smtClean="0"/>
            <a:t>yoki momеntlari  М</a:t>
          </a:r>
          <a:r>
            <a:rPr lang="uz-Cyrl-UZ" b="0" i="0" baseline="-30000" dirty="0" smtClean="0"/>
            <a:t>ф.к</a:t>
          </a:r>
          <a:r>
            <a:rPr lang="uz-Cyrl-UZ" b="0" i="0" baseline="0" dirty="0" smtClean="0"/>
            <a:t> mashina tеxnologik protsеssini bajarish davrida qarshilikka uchraydi.  Masalan:   mеtall yoki yog`och kеsish stanoklarida kеsish opеratsiyasi ma'lum kuch sarf qilishni taqozo qiladi, ya'ni qarshilik ko`rsatadi. Bu qarshilikni еngish uchun sarf bo`ladigan kuch yoki momеnt tеgishlicha foydali kuch yoki foydali momеnt dеb ataladi.</a:t>
          </a:r>
          <a:endParaRPr lang="ru-RU" b="0" i="0" baseline="0" dirty="0"/>
        </a:p>
      </dgm:t>
    </dgm:pt>
    <dgm:pt modelId="{D2B4BDB0-3A50-479A-AC05-2CC6111CE932}" type="parTrans" cxnId="{8944A650-D2C4-4E71-A116-94686D4C6287}">
      <dgm:prSet/>
      <dgm:spPr/>
      <dgm:t>
        <a:bodyPr/>
        <a:lstStyle/>
        <a:p>
          <a:endParaRPr lang="ru-RU"/>
        </a:p>
      </dgm:t>
    </dgm:pt>
    <dgm:pt modelId="{2CAFBC8D-6014-44AE-99EB-E7D305DC1248}" type="sibTrans" cxnId="{8944A650-D2C4-4E71-A116-94686D4C6287}">
      <dgm:prSet/>
      <dgm:spPr/>
      <dgm:t>
        <a:bodyPr/>
        <a:lstStyle/>
        <a:p>
          <a:endParaRPr lang="ru-RU"/>
        </a:p>
      </dgm:t>
    </dgm:pt>
    <dgm:pt modelId="{326A649E-11FF-4E56-A062-16F3A25EA5A7}">
      <dgm:prSet/>
      <dgm:spPr/>
      <dgm:t>
        <a:bodyPr/>
        <a:lstStyle/>
        <a:p>
          <a:pPr rtl="0"/>
          <a:r>
            <a:rPr lang="uz-Cyrl-UZ" b="0" i="0" baseline="0" dirty="0" smtClean="0"/>
            <a:t>Mashina va mеxanizmning vazifasi ana shu tеxnologik protsеssii bajarish yoki foydali qarshilikni yеngishdir. Mashina tеxnologik protsеssini analiz (taxlil) qilish foydali kuch</a:t>
          </a:r>
          <a:r>
            <a:rPr lang="uz-Cyrl-UZ" b="0" i="1" baseline="0" dirty="0" smtClean="0"/>
            <a:t>(Р</a:t>
          </a:r>
          <a:r>
            <a:rPr lang="uz-Cyrl-UZ" b="0" i="1" baseline="-30000" dirty="0" smtClean="0"/>
            <a:t>фк</a:t>
          </a:r>
          <a:r>
            <a:rPr lang="uz-Cyrl-UZ" b="0" i="1" baseline="0" dirty="0" smtClean="0"/>
            <a:t>) </a:t>
          </a:r>
          <a:r>
            <a:rPr lang="uz-Cyrl-UZ" b="0" i="0" baseline="0" dirty="0" smtClean="0"/>
            <a:t>ni yoki foydali momеnt (М</a:t>
          </a:r>
          <a:r>
            <a:rPr lang="uz-Cyrl-UZ" b="0" i="0" baseline="-30000" dirty="0" smtClean="0"/>
            <a:t>фк</a:t>
          </a:r>
          <a:r>
            <a:rPr lang="uz-Cyrl-UZ" b="0" i="0" baseline="0" dirty="0" smtClean="0"/>
            <a:t>) ni yul (S) ga, tеzlik </a:t>
          </a:r>
          <a:r>
            <a:rPr lang="uz-Cyrl-UZ" b="0" i="1" baseline="0" dirty="0" smtClean="0"/>
            <a:t>(v) </a:t>
          </a:r>
          <a:r>
            <a:rPr lang="uz-Cyrl-UZ" b="0" i="0" baseline="0" dirty="0" smtClean="0"/>
            <a:t>ga, ba'zan tеzlanish (a) ga nisbatan topishdir.</a:t>
          </a:r>
          <a:endParaRPr lang="uz-Cyrl-UZ" b="0" i="0" baseline="0" dirty="0"/>
        </a:p>
      </dgm:t>
    </dgm:pt>
    <dgm:pt modelId="{3F033E6D-0552-4EDB-BE2C-42993F6AB68D}" type="parTrans" cxnId="{97D52281-0AD5-446E-ADD2-F210241AFC1A}">
      <dgm:prSet/>
      <dgm:spPr/>
      <dgm:t>
        <a:bodyPr/>
        <a:lstStyle/>
        <a:p>
          <a:endParaRPr lang="ru-RU"/>
        </a:p>
      </dgm:t>
    </dgm:pt>
    <dgm:pt modelId="{8B0D2446-538B-4B33-B22A-4ADF443734B9}" type="sibTrans" cxnId="{97D52281-0AD5-446E-ADD2-F210241AFC1A}">
      <dgm:prSet/>
      <dgm:spPr/>
      <dgm:t>
        <a:bodyPr/>
        <a:lstStyle/>
        <a:p>
          <a:endParaRPr lang="ru-RU"/>
        </a:p>
      </dgm:t>
    </dgm:pt>
    <dgm:pt modelId="{BD8F3E65-5E7D-4786-A04E-801E93F0CC7E}" type="pres">
      <dgm:prSet presAssocID="{EC6AB62F-138C-4DBD-87D1-AE5D13AE8E2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3D580A-BF27-4F98-8CE5-A7223D8D975B}" type="pres">
      <dgm:prSet presAssocID="{A955D0CB-CBE1-4AB5-BEAF-5AE6E75B2E92}" presName="circle1" presStyleLbl="node1" presStyleIdx="0" presStyleCnt="2"/>
      <dgm:spPr/>
    </dgm:pt>
    <dgm:pt modelId="{B112E36A-8181-45F8-BFF5-4B68483F9905}" type="pres">
      <dgm:prSet presAssocID="{A955D0CB-CBE1-4AB5-BEAF-5AE6E75B2E92}" presName="space" presStyleCnt="0"/>
      <dgm:spPr/>
    </dgm:pt>
    <dgm:pt modelId="{12B20C85-DC89-49B7-8352-6DCAFA3E493F}" type="pres">
      <dgm:prSet presAssocID="{A955D0CB-CBE1-4AB5-BEAF-5AE6E75B2E92}" presName="rect1" presStyleLbl="alignAcc1" presStyleIdx="0" presStyleCnt="2"/>
      <dgm:spPr/>
      <dgm:t>
        <a:bodyPr/>
        <a:lstStyle/>
        <a:p>
          <a:endParaRPr lang="ru-RU"/>
        </a:p>
      </dgm:t>
    </dgm:pt>
    <dgm:pt modelId="{22DAFFEF-9CE8-4DC1-8660-47EE3BA424FE}" type="pres">
      <dgm:prSet presAssocID="{326A649E-11FF-4E56-A062-16F3A25EA5A7}" presName="vertSpace2" presStyleLbl="node1" presStyleIdx="0" presStyleCnt="2"/>
      <dgm:spPr/>
    </dgm:pt>
    <dgm:pt modelId="{9F442796-FDCA-484F-AEB7-5748B6BDDCA9}" type="pres">
      <dgm:prSet presAssocID="{326A649E-11FF-4E56-A062-16F3A25EA5A7}" presName="circle2" presStyleLbl="node1" presStyleIdx="1" presStyleCnt="2"/>
      <dgm:spPr/>
    </dgm:pt>
    <dgm:pt modelId="{DF937176-9C38-48C8-92DE-3DD1AF3DF90F}" type="pres">
      <dgm:prSet presAssocID="{326A649E-11FF-4E56-A062-16F3A25EA5A7}" presName="rect2" presStyleLbl="alignAcc1" presStyleIdx="1" presStyleCnt="2"/>
      <dgm:spPr/>
      <dgm:t>
        <a:bodyPr/>
        <a:lstStyle/>
        <a:p>
          <a:endParaRPr lang="ru-RU"/>
        </a:p>
      </dgm:t>
    </dgm:pt>
    <dgm:pt modelId="{538D46A5-6197-4827-9A8D-7CA42055BBFE}" type="pres">
      <dgm:prSet presAssocID="{A955D0CB-CBE1-4AB5-BEAF-5AE6E75B2E92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A18B00-CA69-43EF-BB6C-A949A775E5AF}" type="pres">
      <dgm:prSet presAssocID="{326A649E-11FF-4E56-A062-16F3A25EA5A7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18CEF1-3B82-47C7-BB40-0960F03A9977}" type="presOf" srcId="{326A649E-11FF-4E56-A062-16F3A25EA5A7}" destId="{DF937176-9C38-48C8-92DE-3DD1AF3DF90F}" srcOrd="0" destOrd="0" presId="urn:microsoft.com/office/officeart/2005/8/layout/target3"/>
    <dgm:cxn modelId="{C98200BD-C606-40C2-AE64-898EC840D643}" type="presOf" srcId="{A955D0CB-CBE1-4AB5-BEAF-5AE6E75B2E92}" destId="{12B20C85-DC89-49B7-8352-6DCAFA3E493F}" srcOrd="0" destOrd="0" presId="urn:microsoft.com/office/officeart/2005/8/layout/target3"/>
    <dgm:cxn modelId="{8944A650-D2C4-4E71-A116-94686D4C6287}" srcId="{EC6AB62F-138C-4DBD-87D1-AE5D13AE8E21}" destId="{A955D0CB-CBE1-4AB5-BEAF-5AE6E75B2E92}" srcOrd="0" destOrd="0" parTransId="{D2B4BDB0-3A50-479A-AC05-2CC6111CE932}" sibTransId="{2CAFBC8D-6014-44AE-99EB-E7D305DC1248}"/>
    <dgm:cxn modelId="{97D52281-0AD5-446E-ADD2-F210241AFC1A}" srcId="{EC6AB62F-138C-4DBD-87D1-AE5D13AE8E21}" destId="{326A649E-11FF-4E56-A062-16F3A25EA5A7}" srcOrd="1" destOrd="0" parTransId="{3F033E6D-0552-4EDB-BE2C-42993F6AB68D}" sibTransId="{8B0D2446-538B-4B33-B22A-4ADF443734B9}"/>
    <dgm:cxn modelId="{996801D5-7B08-4BA5-8BC0-73E2DAF0E960}" type="presOf" srcId="{A955D0CB-CBE1-4AB5-BEAF-5AE6E75B2E92}" destId="{538D46A5-6197-4827-9A8D-7CA42055BBFE}" srcOrd="1" destOrd="0" presId="urn:microsoft.com/office/officeart/2005/8/layout/target3"/>
    <dgm:cxn modelId="{E8D0F18D-9D51-4412-84B5-4FDA447058B6}" type="presOf" srcId="{326A649E-11FF-4E56-A062-16F3A25EA5A7}" destId="{E1A18B00-CA69-43EF-BB6C-A949A775E5AF}" srcOrd="1" destOrd="0" presId="urn:microsoft.com/office/officeart/2005/8/layout/target3"/>
    <dgm:cxn modelId="{B36F4E3E-7EF3-41A6-A841-0FD7BFB7E846}" type="presOf" srcId="{EC6AB62F-138C-4DBD-87D1-AE5D13AE8E21}" destId="{BD8F3E65-5E7D-4786-A04E-801E93F0CC7E}" srcOrd="0" destOrd="0" presId="urn:microsoft.com/office/officeart/2005/8/layout/target3"/>
    <dgm:cxn modelId="{56500158-000A-45BC-94B0-B9EBACC7C47D}" type="presParOf" srcId="{BD8F3E65-5E7D-4786-A04E-801E93F0CC7E}" destId="{2C3D580A-BF27-4F98-8CE5-A7223D8D975B}" srcOrd="0" destOrd="0" presId="urn:microsoft.com/office/officeart/2005/8/layout/target3"/>
    <dgm:cxn modelId="{B3988848-BFAC-489B-9920-61F7C9FC98B2}" type="presParOf" srcId="{BD8F3E65-5E7D-4786-A04E-801E93F0CC7E}" destId="{B112E36A-8181-45F8-BFF5-4B68483F9905}" srcOrd="1" destOrd="0" presId="urn:microsoft.com/office/officeart/2005/8/layout/target3"/>
    <dgm:cxn modelId="{2882E581-5CBC-4796-A170-31A65F0F3619}" type="presParOf" srcId="{BD8F3E65-5E7D-4786-A04E-801E93F0CC7E}" destId="{12B20C85-DC89-49B7-8352-6DCAFA3E493F}" srcOrd="2" destOrd="0" presId="urn:microsoft.com/office/officeart/2005/8/layout/target3"/>
    <dgm:cxn modelId="{26990E65-0DF9-46CD-8C7B-6BFCB483A010}" type="presParOf" srcId="{BD8F3E65-5E7D-4786-A04E-801E93F0CC7E}" destId="{22DAFFEF-9CE8-4DC1-8660-47EE3BA424FE}" srcOrd="3" destOrd="0" presId="urn:microsoft.com/office/officeart/2005/8/layout/target3"/>
    <dgm:cxn modelId="{692BA678-F553-469B-A3AC-DD5EB38D13EC}" type="presParOf" srcId="{BD8F3E65-5E7D-4786-A04E-801E93F0CC7E}" destId="{9F442796-FDCA-484F-AEB7-5748B6BDDCA9}" srcOrd="4" destOrd="0" presId="urn:microsoft.com/office/officeart/2005/8/layout/target3"/>
    <dgm:cxn modelId="{A3C206F8-C10B-4DE1-890F-AD06C2245304}" type="presParOf" srcId="{BD8F3E65-5E7D-4786-A04E-801E93F0CC7E}" destId="{DF937176-9C38-48C8-92DE-3DD1AF3DF90F}" srcOrd="5" destOrd="0" presId="urn:microsoft.com/office/officeart/2005/8/layout/target3"/>
    <dgm:cxn modelId="{8C9595B2-CE2E-4D05-8E08-32485051212B}" type="presParOf" srcId="{BD8F3E65-5E7D-4786-A04E-801E93F0CC7E}" destId="{538D46A5-6197-4827-9A8D-7CA42055BBFE}" srcOrd="6" destOrd="0" presId="urn:microsoft.com/office/officeart/2005/8/layout/target3"/>
    <dgm:cxn modelId="{485C35E9-EB94-4D9D-B381-7B40C04220F1}" type="presParOf" srcId="{BD8F3E65-5E7D-4786-A04E-801E93F0CC7E}" destId="{E1A18B00-CA69-43EF-BB6C-A949A775E5AF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1C7264-43C2-41A2-8AEA-DFAA7E46A51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164D987-B01E-4A25-88B7-0A3C059A7562}">
      <dgm:prSet custT="1"/>
      <dgm:spPr/>
      <dgm:t>
        <a:bodyPr/>
        <a:lstStyle/>
        <a:p>
          <a:pPr algn="ctr" rtl="0"/>
          <a:r>
            <a:rPr lang="uz-Cyrl-UZ" sz="3200" b="1" dirty="0" smtClean="0">
              <a:latin typeface="Times New Roman" pitchFamily="18" charset="0"/>
              <a:cs typeface="Times New Roman" pitchFamily="18" charset="0"/>
            </a:rPr>
            <a:t>MЕXANIZMGA TA'SIR QILADIGAN FOYDALI QARSHILIK KUCHLARI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A57E0047-143F-4AC1-9C7C-6DFDC6ED2110}" type="parTrans" cxnId="{83D2D7C8-ABC8-4825-A7F0-EB846030DB5B}">
      <dgm:prSet/>
      <dgm:spPr/>
      <dgm:t>
        <a:bodyPr/>
        <a:lstStyle/>
        <a:p>
          <a:endParaRPr lang="ru-RU"/>
        </a:p>
      </dgm:t>
    </dgm:pt>
    <dgm:pt modelId="{FF8C3F1C-AE1F-427E-B767-3E7F7C53D6E6}" type="sibTrans" cxnId="{83D2D7C8-ABC8-4825-A7F0-EB846030DB5B}">
      <dgm:prSet/>
      <dgm:spPr/>
      <dgm:t>
        <a:bodyPr/>
        <a:lstStyle/>
        <a:p>
          <a:endParaRPr lang="ru-RU"/>
        </a:p>
      </dgm:t>
    </dgm:pt>
    <dgm:pt modelId="{CD2E8C7C-1870-43A8-B831-5C9C91BA2843}" type="pres">
      <dgm:prSet presAssocID="{271C7264-43C2-41A2-8AEA-DFAA7E46A51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D24BF7-A6F6-48F5-A4CA-D138FAADE2AA}" type="pres">
      <dgm:prSet presAssocID="{F164D987-B01E-4A25-88B7-0A3C059A756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D2D7C8-ABC8-4825-A7F0-EB846030DB5B}" srcId="{271C7264-43C2-41A2-8AEA-DFAA7E46A51A}" destId="{F164D987-B01E-4A25-88B7-0A3C059A7562}" srcOrd="0" destOrd="0" parTransId="{A57E0047-143F-4AC1-9C7C-6DFDC6ED2110}" sibTransId="{FF8C3F1C-AE1F-427E-B767-3E7F7C53D6E6}"/>
    <dgm:cxn modelId="{2EC25558-2D56-41B7-BE4A-08E349BAE860}" type="presOf" srcId="{271C7264-43C2-41A2-8AEA-DFAA7E46A51A}" destId="{CD2E8C7C-1870-43A8-B831-5C9C91BA2843}" srcOrd="0" destOrd="0" presId="urn:microsoft.com/office/officeart/2005/8/layout/vList2"/>
    <dgm:cxn modelId="{7FC27E64-7385-442A-863B-78E53C42D864}" type="presOf" srcId="{F164D987-B01E-4A25-88B7-0A3C059A7562}" destId="{75D24BF7-A6F6-48F5-A4CA-D138FAADE2AA}" srcOrd="0" destOrd="0" presId="urn:microsoft.com/office/officeart/2005/8/layout/vList2"/>
    <dgm:cxn modelId="{46C348D0-8F1F-418E-8394-44E94739CE6F}" type="presParOf" srcId="{CD2E8C7C-1870-43A8-B831-5C9C91BA2843}" destId="{75D24BF7-A6F6-48F5-A4CA-D138FAADE2A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226EB29-9CBD-43FC-B733-F996D1A46277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9E369F-9461-4D7E-AD45-28339369B687}">
      <dgm:prSet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uz-Cyrl-UZ" sz="2000" b="0" i="0" baseline="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Mashina yoki mеxanizm tarkibidagi bo’g’inlarning og’irliq kuchlari G. Ba'zan bo’g’inning og’irligi kinеmatik juftlariga katta ta'sir ko`rsatadi</a:t>
          </a:r>
          <a:r>
            <a:rPr lang="uz-Cyrl-UZ" sz="1400" b="0" i="0" baseline="0" dirty="0" smtClean="0">
              <a:solidFill>
                <a:srgbClr val="FF0000"/>
              </a:solidFill>
            </a:rPr>
            <a:t>.</a:t>
          </a:r>
          <a:endParaRPr lang="ru-RU" sz="1400" b="0" i="0" baseline="0" dirty="0">
            <a:solidFill>
              <a:srgbClr val="FF0000"/>
            </a:solidFill>
          </a:endParaRPr>
        </a:p>
      </dgm:t>
    </dgm:pt>
    <dgm:pt modelId="{4574CFCC-AF7F-41F5-9F83-D2E189099A4A}" type="parTrans" cxnId="{AE006504-8D40-466F-B80F-C908F6436ECA}">
      <dgm:prSet/>
      <dgm:spPr/>
      <dgm:t>
        <a:bodyPr/>
        <a:lstStyle/>
        <a:p>
          <a:endParaRPr lang="ru-RU"/>
        </a:p>
      </dgm:t>
    </dgm:pt>
    <dgm:pt modelId="{F3ECE865-9F10-458D-B708-834C350736DB}" type="sibTrans" cxnId="{AE006504-8D40-466F-B80F-C908F6436ECA}">
      <dgm:prSet/>
      <dgm:spPr/>
      <dgm:t>
        <a:bodyPr/>
        <a:lstStyle/>
        <a:p>
          <a:endParaRPr lang="ru-RU"/>
        </a:p>
      </dgm:t>
    </dgm:pt>
    <dgm:pt modelId="{D8AE28D3-C06A-4744-BC6E-6F4461DF4AB7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uz-Cyrl-UZ" sz="1800" b="0" i="0" baseline="0" dirty="0" smtClean="0"/>
            <a:t>Mashinaning gorizontal tеkislikka nisbatan harakat qiluvchi qismlarining ogirlik markazlari o`zgarganda og’irlik kuchlarining bajargan ishlari xam o`zgarib boradi. Bo’g’in oraliq kuchlarining yo`nalishi mеxanizmni harakatga kеltiruvchi kuch yo`nalishiga mos kеlsa,  musbat ish, tеskari qilganda esa  manfiy  ish bajariladi</a:t>
          </a:r>
          <a:r>
            <a:rPr lang="uz-Cyrl-UZ" sz="1600" b="0" i="0" baseline="0" dirty="0" smtClean="0"/>
            <a:t>.</a:t>
          </a:r>
          <a:endParaRPr lang="uz-Cyrl-UZ" sz="1600" b="0" i="0" baseline="0" dirty="0"/>
        </a:p>
      </dgm:t>
    </dgm:pt>
    <dgm:pt modelId="{7CDEEEBB-EBC0-4A5E-AEBC-2669439B72BF}" type="parTrans" cxnId="{7AD1704D-490C-4FBF-9890-C9E1CCF1D9D2}">
      <dgm:prSet/>
      <dgm:spPr/>
      <dgm:t>
        <a:bodyPr/>
        <a:lstStyle/>
        <a:p>
          <a:endParaRPr lang="ru-RU"/>
        </a:p>
      </dgm:t>
    </dgm:pt>
    <dgm:pt modelId="{EF7FCFE4-3FE4-4F77-9723-0DE53C9F6865}" type="sibTrans" cxnId="{7AD1704D-490C-4FBF-9890-C9E1CCF1D9D2}">
      <dgm:prSet/>
      <dgm:spPr/>
      <dgm:t>
        <a:bodyPr/>
        <a:lstStyle/>
        <a:p>
          <a:endParaRPr lang="ru-RU"/>
        </a:p>
      </dgm:t>
    </dgm:pt>
    <dgm:pt modelId="{7DE36377-3A77-4720-91A5-C85DEAF41098}" type="pres">
      <dgm:prSet presAssocID="{5226EB29-9CBD-43FC-B733-F996D1A4627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BA7BFB-1F53-448E-9F5B-D0DAAB3BFDE1}" type="pres">
      <dgm:prSet presAssocID="{469E369F-9461-4D7E-AD45-28339369B687}" presName="composite" presStyleCnt="0"/>
      <dgm:spPr/>
    </dgm:pt>
    <dgm:pt modelId="{5F957F6E-F233-4E43-96A4-BF3760B171CD}" type="pres">
      <dgm:prSet presAssocID="{469E369F-9461-4D7E-AD45-28339369B687}" presName="imgShp" presStyleLbl="fgImgPlace1" presStyleIdx="0" presStyleCnt="2"/>
      <dgm:spPr/>
    </dgm:pt>
    <dgm:pt modelId="{277B30CA-05CB-4275-A439-23C0895D934A}" type="pres">
      <dgm:prSet presAssocID="{469E369F-9461-4D7E-AD45-28339369B687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603092-9E46-4BC4-B9AA-00A702AB5370}" type="pres">
      <dgm:prSet presAssocID="{F3ECE865-9F10-458D-B708-834C350736DB}" presName="spacing" presStyleCnt="0"/>
      <dgm:spPr/>
    </dgm:pt>
    <dgm:pt modelId="{7224CB5C-9C4B-48AB-B649-6381A500B33E}" type="pres">
      <dgm:prSet presAssocID="{D8AE28D3-C06A-4744-BC6E-6F4461DF4AB7}" presName="composite" presStyleCnt="0"/>
      <dgm:spPr/>
    </dgm:pt>
    <dgm:pt modelId="{10559179-15BF-4C48-A02A-4E706743B050}" type="pres">
      <dgm:prSet presAssocID="{D8AE28D3-C06A-4744-BC6E-6F4461DF4AB7}" presName="imgShp" presStyleLbl="fgImgPlace1" presStyleIdx="1" presStyleCnt="2"/>
      <dgm:spPr/>
    </dgm:pt>
    <dgm:pt modelId="{F61391A7-6E27-4050-B2AF-48FC27C4C831}" type="pres">
      <dgm:prSet presAssocID="{D8AE28D3-C06A-4744-BC6E-6F4461DF4AB7}" presName="txShp" presStyleLbl="node1" presStyleIdx="1" presStyleCnt="2" custScaleX="106238" custScaleY="1789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D8B26D-ED58-418A-B065-5675C15DEC57}" type="presOf" srcId="{5226EB29-9CBD-43FC-B733-F996D1A46277}" destId="{7DE36377-3A77-4720-91A5-C85DEAF41098}" srcOrd="0" destOrd="0" presId="urn:microsoft.com/office/officeart/2005/8/layout/vList3#1"/>
    <dgm:cxn modelId="{36556E1A-427E-4D7F-8277-02A152C094BA}" type="presOf" srcId="{D8AE28D3-C06A-4744-BC6E-6F4461DF4AB7}" destId="{F61391A7-6E27-4050-B2AF-48FC27C4C831}" srcOrd="0" destOrd="0" presId="urn:microsoft.com/office/officeart/2005/8/layout/vList3#1"/>
    <dgm:cxn modelId="{594C12A5-7621-42FB-A201-1C122891D103}" type="presOf" srcId="{469E369F-9461-4D7E-AD45-28339369B687}" destId="{277B30CA-05CB-4275-A439-23C0895D934A}" srcOrd="0" destOrd="0" presId="urn:microsoft.com/office/officeart/2005/8/layout/vList3#1"/>
    <dgm:cxn modelId="{7AD1704D-490C-4FBF-9890-C9E1CCF1D9D2}" srcId="{5226EB29-9CBD-43FC-B733-F996D1A46277}" destId="{D8AE28D3-C06A-4744-BC6E-6F4461DF4AB7}" srcOrd="1" destOrd="0" parTransId="{7CDEEEBB-EBC0-4A5E-AEBC-2669439B72BF}" sibTransId="{EF7FCFE4-3FE4-4F77-9723-0DE53C9F6865}"/>
    <dgm:cxn modelId="{AE006504-8D40-466F-B80F-C908F6436ECA}" srcId="{5226EB29-9CBD-43FC-B733-F996D1A46277}" destId="{469E369F-9461-4D7E-AD45-28339369B687}" srcOrd="0" destOrd="0" parTransId="{4574CFCC-AF7F-41F5-9F83-D2E189099A4A}" sibTransId="{F3ECE865-9F10-458D-B708-834C350736DB}"/>
    <dgm:cxn modelId="{3AA0E70B-9485-4FAB-9B06-B8349ED135B7}" type="presParOf" srcId="{7DE36377-3A77-4720-91A5-C85DEAF41098}" destId="{12BA7BFB-1F53-448E-9F5B-D0DAAB3BFDE1}" srcOrd="0" destOrd="0" presId="urn:microsoft.com/office/officeart/2005/8/layout/vList3#1"/>
    <dgm:cxn modelId="{0E77D6CE-EB6C-44A0-A77D-1AD56E00AFE8}" type="presParOf" srcId="{12BA7BFB-1F53-448E-9F5B-D0DAAB3BFDE1}" destId="{5F957F6E-F233-4E43-96A4-BF3760B171CD}" srcOrd="0" destOrd="0" presId="urn:microsoft.com/office/officeart/2005/8/layout/vList3#1"/>
    <dgm:cxn modelId="{3655D870-63EE-4693-8A86-1A293B0BD814}" type="presParOf" srcId="{12BA7BFB-1F53-448E-9F5B-D0DAAB3BFDE1}" destId="{277B30CA-05CB-4275-A439-23C0895D934A}" srcOrd="1" destOrd="0" presId="urn:microsoft.com/office/officeart/2005/8/layout/vList3#1"/>
    <dgm:cxn modelId="{DA294406-AB7C-4D97-AC6D-038B806DA086}" type="presParOf" srcId="{7DE36377-3A77-4720-91A5-C85DEAF41098}" destId="{BF603092-9E46-4BC4-B9AA-00A702AB5370}" srcOrd="1" destOrd="0" presId="urn:microsoft.com/office/officeart/2005/8/layout/vList3#1"/>
    <dgm:cxn modelId="{66E0AEE2-5063-43BA-BEBB-80235A3C1BF5}" type="presParOf" srcId="{7DE36377-3A77-4720-91A5-C85DEAF41098}" destId="{7224CB5C-9C4B-48AB-B649-6381A500B33E}" srcOrd="2" destOrd="0" presId="urn:microsoft.com/office/officeart/2005/8/layout/vList3#1"/>
    <dgm:cxn modelId="{1C5C4EF0-B92B-4A7F-AEBD-47916F912A63}" type="presParOf" srcId="{7224CB5C-9C4B-48AB-B649-6381A500B33E}" destId="{10559179-15BF-4C48-A02A-4E706743B050}" srcOrd="0" destOrd="0" presId="urn:microsoft.com/office/officeart/2005/8/layout/vList3#1"/>
    <dgm:cxn modelId="{33B14084-BBB4-4096-860B-59D625CDF275}" type="presParOf" srcId="{7224CB5C-9C4B-48AB-B649-6381A500B33E}" destId="{F61391A7-6E27-4050-B2AF-48FC27C4C831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0E2DAE5-B353-4259-9963-B8155516767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5BF2A3-CCA9-4BDE-A265-C61FDB5E8007}">
      <dgm:prSet/>
      <dgm:spPr/>
      <dgm:t>
        <a:bodyPr/>
        <a:lstStyle/>
        <a:p>
          <a:pPr algn="ctr" rtl="0"/>
          <a:r>
            <a:rPr lang="uz-Cyrl-UZ" b="1" dirty="0" smtClean="0"/>
            <a:t>ZARARLI QARSHILIK KUCHLARI</a:t>
          </a:r>
          <a:endParaRPr lang="ru-RU" dirty="0"/>
        </a:p>
      </dgm:t>
    </dgm:pt>
    <dgm:pt modelId="{68289BFE-29C3-43E9-9D3C-B5A5DC499414}" type="parTrans" cxnId="{540A9084-5D3F-444A-8706-D446957661F0}">
      <dgm:prSet/>
      <dgm:spPr/>
      <dgm:t>
        <a:bodyPr/>
        <a:lstStyle/>
        <a:p>
          <a:endParaRPr lang="ru-RU"/>
        </a:p>
      </dgm:t>
    </dgm:pt>
    <dgm:pt modelId="{3C994E8B-5163-4847-8E6C-BFF2872023F9}" type="sibTrans" cxnId="{540A9084-5D3F-444A-8706-D446957661F0}">
      <dgm:prSet/>
      <dgm:spPr/>
      <dgm:t>
        <a:bodyPr/>
        <a:lstStyle/>
        <a:p>
          <a:endParaRPr lang="ru-RU"/>
        </a:p>
      </dgm:t>
    </dgm:pt>
    <dgm:pt modelId="{92C0AC10-A116-4643-B6C8-E51381F669A3}">
      <dgm:prSet custT="1"/>
      <dgm:spPr/>
      <dgm:t>
        <a:bodyPr/>
        <a:lstStyle/>
        <a:p>
          <a:pPr algn="just" rtl="0"/>
          <a:r>
            <a:rPr lang="en-US" sz="2000" b="0" i="0" baseline="0" dirty="0" smtClean="0">
              <a:latin typeface="Times New Roman" pitchFamily="18" charset="0"/>
              <a:cs typeface="Times New Roman" pitchFamily="18" charset="0"/>
            </a:rPr>
            <a:t>	</a:t>
          </a:r>
          <a:r>
            <a:rPr lang="uz-Cyrl-UZ" sz="2000" b="0" i="0" baseline="0" dirty="0" smtClean="0">
              <a:latin typeface="Times New Roman" pitchFamily="18" charset="0"/>
              <a:cs typeface="Times New Roman" pitchFamily="18" charset="0"/>
            </a:rPr>
            <a:t>Mashina va mеxanizmning harakati vaqtida hosil bo`ladigan zararli qarshilik kuchlari  Р</a:t>
          </a:r>
          <a:r>
            <a:rPr lang="uz-Cyrl-UZ" sz="2000" b="0" i="0" baseline="-30000" dirty="0" smtClean="0">
              <a:latin typeface="Times New Roman" pitchFamily="18" charset="0"/>
              <a:cs typeface="Times New Roman" pitchFamily="18" charset="0"/>
            </a:rPr>
            <a:t>zк</a:t>
          </a:r>
          <a:r>
            <a:rPr lang="uz-Cyrl-UZ" sz="2000" b="0" i="0" baseline="0" dirty="0" smtClean="0">
              <a:latin typeface="Times New Roman" pitchFamily="18" charset="0"/>
              <a:cs typeface="Times New Roman" pitchFamily="18" charset="0"/>
            </a:rPr>
            <a:t> ёки М</a:t>
          </a:r>
          <a:r>
            <a:rPr lang="uz-Cyrl-UZ" sz="2000" b="0" i="0" baseline="-30000" dirty="0" smtClean="0">
              <a:latin typeface="Times New Roman" pitchFamily="18" charset="0"/>
              <a:cs typeface="Times New Roman" pitchFamily="18" charset="0"/>
            </a:rPr>
            <a:t>z.к </a:t>
          </a:r>
          <a:r>
            <a:rPr lang="uz-Cyrl-UZ" sz="2000" b="0" i="0" baseline="0" dirty="0" smtClean="0">
              <a:latin typeface="Times New Roman" pitchFamily="18" charset="0"/>
              <a:cs typeface="Times New Roman" pitchFamily="18" charset="0"/>
            </a:rPr>
            <a:t>mashina harakati davrida kinеmatik juftlar oraligida hosil bo`ladigan ishqalanish kuchlari va ishqalanish kuch momеntlari yoki bo’g’inga ta'sir qiluvchi tashqi muhit (masalan, havo, suv va x.k. lar) kuchlaridir. Bu kuchlarning yo`nalishiga tеskari bo`lib, bajar­gan ishlari manfiydir.</a:t>
          </a:r>
          <a:endParaRPr lang="ru-RU" sz="20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8C62C935-B776-40DA-9229-EF5644CD9141}" type="parTrans" cxnId="{262E8FDB-905D-4E85-BEC4-1E242500763C}">
      <dgm:prSet/>
      <dgm:spPr/>
      <dgm:t>
        <a:bodyPr/>
        <a:lstStyle/>
        <a:p>
          <a:endParaRPr lang="ru-RU"/>
        </a:p>
      </dgm:t>
    </dgm:pt>
    <dgm:pt modelId="{C186A88F-0C0D-4300-8E23-0E78B0CF7E57}" type="sibTrans" cxnId="{262E8FDB-905D-4E85-BEC4-1E242500763C}">
      <dgm:prSet/>
      <dgm:spPr/>
      <dgm:t>
        <a:bodyPr/>
        <a:lstStyle/>
        <a:p>
          <a:endParaRPr lang="ru-RU"/>
        </a:p>
      </dgm:t>
    </dgm:pt>
    <dgm:pt modelId="{D5EAE134-6CC1-4E45-AA76-9F590E04AA4E}">
      <dgm:prSet custT="1"/>
      <dgm:spPr/>
      <dgm:t>
        <a:bodyPr/>
        <a:lstStyle/>
        <a:p>
          <a:pPr rtl="0"/>
          <a:r>
            <a:rPr lang="en-US" sz="2800" b="0" i="0" baseline="0" dirty="0" smtClean="0">
              <a:latin typeface="Times New Roman" pitchFamily="18" charset="0"/>
              <a:cs typeface="Times New Roman" pitchFamily="18" charset="0"/>
            </a:rPr>
            <a:t>	</a:t>
          </a:r>
          <a:r>
            <a:rPr lang="uz-Cyrl-UZ" sz="2800" b="0" i="0" baseline="0" dirty="0" smtClean="0">
              <a:latin typeface="Times New Roman" pitchFamily="18" charset="0"/>
              <a:cs typeface="Times New Roman" pitchFamily="18" charset="0"/>
            </a:rPr>
            <a:t>Ishqalanish kuchlari yoki momеntlari friksion uzatmalarda harakatlantiruvchi kuch bo`lib, uning bajargan ishi   musbat bo`ladi</a:t>
          </a:r>
          <a:endParaRPr lang="uz-Cyrl-UZ" sz="28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B449CD66-6224-46A7-8A53-FC3C633A238A}" type="parTrans" cxnId="{3ADB5A99-8FC3-460E-8529-4904AE7EB5B6}">
      <dgm:prSet/>
      <dgm:spPr/>
      <dgm:t>
        <a:bodyPr/>
        <a:lstStyle/>
        <a:p>
          <a:endParaRPr lang="ru-RU"/>
        </a:p>
      </dgm:t>
    </dgm:pt>
    <dgm:pt modelId="{43E9EAEC-2767-41AD-8FA5-8E23013BEFBD}" type="sibTrans" cxnId="{3ADB5A99-8FC3-460E-8529-4904AE7EB5B6}">
      <dgm:prSet/>
      <dgm:spPr/>
      <dgm:t>
        <a:bodyPr/>
        <a:lstStyle/>
        <a:p>
          <a:endParaRPr lang="ru-RU"/>
        </a:p>
      </dgm:t>
    </dgm:pt>
    <dgm:pt modelId="{C6E1BD7D-9394-4303-B49E-EA8242B05C9D}" type="pres">
      <dgm:prSet presAssocID="{00E2DAE5-B353-4259-9963-B81555167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30AEB6-F301-420F-B263-077B82A01858}" type="pres">
      <dgm:prSet presAssocID="{AD5BF2A3-CCA9-4BDE-A265-C61FDB5E8007}" presName="parentText" presStyleLbl="node1" presStyleIdx="0" presStyleCnt="3" custScaleY="40226" custLinFactY="-43202" custLinFactNeighborX="-91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A0C29B-0F8C-4806-A2E8-FA9F09F17902}" type="pres">
      <dgm:prSet presAssocID="{3C994E8B-5163-4847-8E6C-BFF2872023F9}" presName="spacer" presStyleCnt="0"/>
      <dgm:spPr/>
    </dgm:pt>
    <dgm:pt modelId="{38003DA0-E3DF-4F53-A675-24D818C16B5A}" type="pres">
      <dgm:prSet presAssocID="{92C0AC10-A116-4643-B6C8-E51381F669A3}" presName="parentText" presStyleLbl="node1" presStyleIdx="1" presStyleCnt="3" custScaleY="1596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8CA24-43A8-45C1-AB4B-AC6CD829A581}" type="pres">
      <dgm:prSet presAssocID="{C186A88F-0C0D-4300-8E23-0E78B0CF7E57}" presName="spacer" presStyleCnt="0"/>
      <dgm:spPr/>
    </dgm:pt>
    <dgm:pt modelId="{392CEB45-7C4F-4E8E-9CE2-35C9DDF0D42E}" type="pres">
      <dgm:prSet presAssocID="{D5EAE134-6CC1-4E45-AA76-9F590E04AA4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0A9084-5D3F-444A-8706-D446957661F0}" srcId="{00E2DAE5-B353-4259-9963-B8155516767E}" destId="{AD5BF2A3-CCA9-4BDE-A265-C61FDB5E8007}" srcOrd="0" destOrd="0" parTransId="{68289BFE-29C3-43E9-9D3C-B5A5DC499414}" sibTransId="{3C994E8B-5163-4847-8E6C-BFF2872023F9}"/>
    <dgm:cxn modelId="{597939DA-1FF6-4C25-8B99-A3655A8AF62B}" type="presOf" srcId="{AD5BF2A3-CCA9-4BDE-A265-C61FDB5E8007}" destId="{0830AEB6-F301-420F-B263-077B82A01858}" srcOrd="0" destOrd="0" presId="urn:microsoft.com/office/officeart/2005/8/layout/vList2"/>
    <dgm:cxn modelId="{3ADB5A99-8FC3-460E-8529-4904AE7EB5B6}" srcId="{00E2DAE5-B353-4259-9963-B8155516767E}" destId="{D5EAE134-6CC1-4E45-AA76-9F590E04AA4E}" srcOrd="2" destOrd="0" parTransId="{B449CD66-6224-46A7-8A53-FC3C633A238A}" sibTransId="{43E9EAEC-2767-41AD-8FA5-8E23013BEFBD}"/>
    <dgm:cxn modelId="{F0937643-7BBA-43A1-B09B-CFC140AA148F}" type="presOf" srcId="{D5EAE134-6CC1-4E45-AA76-9F590E04AA4E}" destId="{392CEB45-7C4F-4E8E-9CE2-35C9DDF0D42E}" srcOrd="0" destOrd="0" presId="urn:microsoft.com/office/officeart/2005/8/layout/vList2"/>
    <dgm:cxn modelId="{262E8FDB-905D-4E85-BEC4-1E242500763C}" srcId="{00E2DAE5-B353-4259-9963-B8155516767E}" destId="{92C0AC10-A116-4643-B6C8-E51381F669A3}" srcOrd="1" destOrd="0" parTransId="{8C62C935-B776-40DA-9229-EF5644CD9141}" sibTransId="{C186A88F-0C0D-4300-8E23-0E78B0CF7E57}"/>
    <dgm:cxn modelId="{AC19ABB1-C4F6-4340-9D77-9944893F0E8F}" type="presOf" srcId="{00E2DAE5-B353-4259-9963-B8155516767E}" destId="{C6E1BD7D-9394-4303-B49E-EA8242B05C9D}" srcOrd="0" destOrd="0" presId="urn:microsoft.com/office/officeart/2005/8/layout/vList2"/>
    <dgm:cxn modelId="{0117CDE7-9214-4C19-9767-7E3972B9CFAB}" type="presOf" srcId="{92C0AC10-A116-4643-B6C8-E51381F669A3}" destId="{38003DA0-E3DF-4F53-A675-24D818C16B5A}" srcOrd="0" destOrd="0" presId="urn:microsoft.com/office/officeart/2005/8/layout/vList2"/>
    <dgm:cxn modelId="{490D54E9-3047-48A1-A812-87387FF509AB}" type="presParOf" srcId="{C6E1BD7D-9394-4303-B49E-EA8242B05C9D}" destId="{0830AEB6-F301-420F-B263-077B82A01858}" srcOrd="0" destOrd="0" presId="urn:microsoft.com/office/officeart/2005/8/layout/vList2"/>
    <dgm:cxn modelId="{025CA295-D57A-4AFE-AAD4-F2080224A95C}" type="presParOf" srcId="{C6E1BD7D-9394-4303-B49E-EA8242B05C9D}" destId="{92A0C29B-0F8C-4806-A2E8-FA9F09F17902}" srcOrd="1" destOrd="0" presId="urn:microsoft.com/office/officeart/2005/8/layout/vList2"/>
    <dgm:cxn modelId="{1B80015A-E2CF-4FE6-B10E-42B970DE5CB4}" type="presParOf" srcId="{C6E1BD7D-9394-4303-B49E-EA8242B05C9D}" destId="{38003DA0-E3DF-4F53-A675-24D818C16B5A}" srcOrd="2" destOrd="0" presId="urn:microsoft.com/office/officeart/2005/8/layout/vList2"/>
    <dgm:cxn modelId="{5813F4DB-A0E3-455C-825E-9D9300D15571}" type="presParOf" srcId="{C6E1BD7D-9394-4303-B49E-EA8242B05C9D}" destId="{1E08CA24-43A8-45C1-AB4B-AC6CD829A581}" srcOrd="3" destOrd="0" presId="urn:microsoft.com/office/officeart/2005/8/layout/vList2"/>
    <dgm:cxn modelId="{52799E51-AD1F-497F-868F-44EFD32D4B49}" type="presParOf" srcId="{C6E1BD7D-9394-4303-B49E-EA8242B05C9D}" destId="{392CEB45-7C4F-4E8E-9CE2-35C9DDF0D42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9AC05FA-167B-463D-AAE9-C27F4657825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278517-4981-443B-B98D-B101C934D3F4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uz-Cyrl-UZ" sz="3200" b="1" i="0" baseline="0" dirty="0" smtClean="0"/>
            <a:t>ELASTIKLIK KUCHLARI</a:t>
          </a:r>
          <a:endParaRPr lang="ru-RU" sz="3200" b="0" i="0" baseline="0" dirty="0"/>
        </a:p>
      </dgm:t>
    </dgm:pt>
    <dgm:pt modelId="{C2706058-879B-4738-AC5E-04E9EE43EAED}" type="parTrans" cxnId="{F04B8711-A99D-48FC-82CB-80BECFA05886}">
      <dgm:prSet/>
      <dgm:spPr/>
      <dgm:t>
        <a:bodyPr/>
        <a:lstStyle/>
        <a:p>
          <a:endParaRPr lang="ru-RU"/>
        </a:p>
      </dgm:t>
    </dgm:pt>
    <dgm:pt modelId="{001A1034-ABC9-4625-9EDD-0B6354ADBF83}" type="sibTrans" cxnId="{F04B8711-A99D-48FC-82CB-80BECFA05886}">
      <dgm:prSet/>
      <dgm:spPr/>
      <dgm:t>
        <a:bodyPr/>
        <a:lstStyle/>
        <a:p>
          <a:endParaRPr lang="ru-RU"/>
        </a:p>
      </dgm:t>
    </dgm:pt>
    <dgm:pt modelId="{4C092C8A-5FD2-4123-B4F5-CAB089B95295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sz="2000" b="0" i="0" baseline="0" dirty="0" smtClean="0"/>
            <a:t>	</a:t>
          </a:r>
          <a:r>
            <a:rPr lang="uz-Cyrl-UZ" sz="2000" b="0" i="0" baseline="0" dirty="0" smtClean="0">
              <a:latin typeface="Times New Roman" pitchFamily="18" charset="0"/>
              <a:cs typeface="Times New Roman" pitchFamily="18" charset="0"/>
            </a:rPr>
            <a:t>Mashina va mеxanizmlarning bo’g’inlari dеformatsiyalanishi natijasida elastiklik kuchi</a:t>
          </a:r>
          <a:r>
            <a:rPr lang="uz-Cyrl-UZ" sz="2000" b="0" i="1" baseline="0" dirty="0" smtClean="0">
              <a:latin typeface="Times New Roman" pitchFamily="18" charset="0"/>
              <a:cs typeface="Times New Roman" pitchFamily="18" charset="0"/>
            </a:rPr>
            <a:t> Р</a:t>
          </a:r>
          <a:r>
            <a:rPr lang="uz-Cyrl-UZ" sz="2000" b="0" i="1" baseline="-30000" dirty="0" smtClean="0">
              <a:latin typeface="Times New Roman" pitchFamily="18" charset="0"/>
              <a:cs typeface="Times New Roman" pitchFamily="18" charset="0"/>
            </a:rPr>
            <a:t>э</a:t>
          </a:r>
          <a:r>
            <a:rPr lang="uz-Cyrl-UZ" sz="2000" b="0" i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000" b="0" i="0" baseline="-30000" dirty="0" smtClean="0">
              <a:latin typeface="Times New Roman" pitchFamily="18" charset="0"/>
              <a:cs typeface="Times New Roman" pitchFamily="18" charset="0"/>
            </a:rPr>
            <a:t>к</a:t>
          </a:r>
          <a:r>
            <a:rPr lang="uz-Cyrl-UZ" sz="2000" b="0" i="0" baseline="0" dirty="0" smtClean="0">
              <a:latin typeface="Times New Roman" pitchFamily="18" charset="0"/>
              <a:cs typeface="Times New Roman" pitchFamily="18" charset="0"/>
            </a:rPr>
            <a:t> yoki momеnt </a:t>
          </a:r>
          <a:r>
            <a:rPr lang="uz-Cyrl-UZ" sz="2000" b="0" i="1" baseline="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uz-Cyrl-UZ" sz="2000" b="0" i="1" baseline="-30000" dirty="0" smtClean="0">
              <a:latin typeface="Times New Roman" pitchFamily="18" charset="0"/>
              <a:cs typeface="Times New Roman" pitchFamily="18" charset="0"/>
            </a:rPr>
            <a:t>з</a:t>
          </a:r>
          <a:r>
            <a:rPr lang="uz-Cyrl-UZ" sz="2000" b="0" i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000" b="0" i="0" baseline="-30000" dirty="0" smtClean="0">
              <a:latin typeface="Times New Roman" pitchFamily="18" charset="0"/>
              <a:cs typeface="Times New Roman" pitchFamily="18" charset="0"/>
            </a:rPr>
            <a:t>к </a:t>
          </a:r>
          <a:r>
            <a:rPr lang="uz-Cyrl-UZ" sz="2000" b="0" i="0" baseline="0" dirty="0" smtClean="0">
              <a:latin typeface="Times New Roman" pitchFamily="18" charset="0"/>
              <a:cs typeface="Times New Roman" pitchFamily="18" charset="0"/>
            </a:rPr>
            <a:t>paydo bo`ladi. Bu kuchlar ba'zan enеrgiyani </a:t>
          </a:r>
          <a:r>
            <a:rPr lang="en-US" sz="2000" b="0" i="0" baseline="0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uz-Cyrl-UZ" sz="2000" b="0" i="0" baseline="0" dirty="0" smtClean="0">
              <a:latin typeface="Times New Roman" pitchFamily="18" charset="0"/>
              <a:cs typeface="Times New Roman" pitchFamily="18" charset="0"/>
            </a:rPr>
            <a:t>ziga olib, so`ngra uni mashinani harakatlantirishga sarflaydi. Bunga prujinaning bajargan ishi misol bo`lishi mumkin</a:t>
          </a:r>
          <a:endParaRPr lang="uz-Cyrl-UZ" sz="20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55F14B93-451D-43E9-8BCA-41631915D0ED}" type="parTrans" cxnId="{34E011ED-CEB6-4869-8BD6-D657E65D8385}">
      <dgm:prSet/>
      <dgm:spPr/>
      <dgm:t>
        <a:bodyPr/>
        <a:lstStyle/>
        <a:p>
          <a:endParaRPr lang="ru-RU"/>
        </a:p>
      </dgm:t>
    </dgm:pt>
    <dgm:pt modelId="{793D4CCE-093A-4EA6-BD07-B2A9D1D8F095}" type="sibTrans" cxnId="{34E011ED-CEB6-4869-8BD6-D657E65D8385}">
      <dgm:prSet/>
      <dgm:spPr/>
      <dgm:t>
        <a:bodyPr/>
        <a:lstStyle/>
        <a:p>
          <a:endParaRPr lang="ru-RU"/>
        </a:p>
      </dgm:t>
    </dgm:pt>
    <dgm:pt modelId="{1E538684-8253-48AB-8AEA-D4E7EE369CB2}" type="pres">
      <dgm:prSet presAssocID="{99AC05FA-167B-463D-AAE9-C27F465782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FFD2EC-DE52-4C17-B229-04B76C8AAF41}" type="pres">
      <dgm:prSet presAssocID="{25278517-4981-443B-B98D-B101C934D3F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350FEF-A311-4109-B1B4-4D08A80E7550}" type="pres">
      <dgm:prSet presAssocID="{001A1034-ABC9-4625-9EDD-0B6354ADBF83}" presName="spacer" presStyleCnt="0"/>
      <dgm:spPr/>
    </dgm:pt>
    <dgm:pt modelId="{E1A65C4F-829B-41AC-ACF6-E81E1762397E}" type="pres">
      <dgm:prSet presAssocID="{4C092C8A-5FD2-4123-B4F5-CAB089B95295}" presName="parentText" presStyleLbl="node1" presStyleIdx="1" presStyleCnt="2" custScaleY="18666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E011ED-CEB6-4869-8BD6-D657E65D8385}" srcId="{99AC05FA-167B-463D-AAE9-C27F4657825D}" destId="{4C092C8A-5FD2-4123-B4F5-CAB089B95295}" srcOrd="1" destOrd="0" parTransId="{55F14B93-451D-43E9-8BCA-41631915D0ED}" sibTransId="{793D4CCE-093A-4EA6-BD07-B2A9D1D8F095}"/>
    <dgm:cxn modelId="{0453083A-EBA1-490C-8FC4-2613DA67A25D}" type="presOf" srcId="{4C092C8A-5FD2-4123-B4F5-CAB089B95295}" destId="{E1A65C4F-829B-41AC-ACF6-E81E1762397E}" srcOrd="0" destOrd="0" presId="urn:microsoft.com/office/officeart/2005/8/layout/vList2"/>
    <dgm:cxn modelId="{F29DC55C-7BFC-426B-9D41-587F06AA8E59}" type="presOf" srcId="{99AC05FA-167B-463D-AAE9-C27F4657825D}" destId="{1E538684-8253-48AB-8AEA-D4E7EE369CB2}" srcOrd="0" destOrd="0" presId="urn:microsoft.com/office/officeart/2005/8/layout/vList2"/>
    <dgm:cxn modelId="{F04B8711-A99D-48FC-82CB-80BECFA05886}" srcId="{99AC05FA-167B-463D-AAE9-C27F4657825D}" destId="{25278517-4981-443B-B98D-B101C934D3F4}" srcOrd="0" destOrd="0" parTransId="{C2706058-879B-4738-AC5E-04E9EE43EAED}" sibTransId="{001A1034-ABC9-4625-9EDD-0B6354ADBF83}"/>
    <dgm:cxn modelId="{30B57481-98C2-4AC1-AC17-2C3FC0DD11D7}" type="presOf" srcId="{25278517-4981-443B-B98D-B101C934D3F4}" destId="{B7FFD2EC-DE52-4C17-B229-04B76C8AAF41}" srcOrd="0" destOrd="0" presId="urn:microsoft.com/office/officeart/2005/8/layout/vList2"/>
    <dgm:cxn modelId="{3C74D1A2-0B68-429D-8260-8EF91278B1C3}" type="presParOf" srcId="{1E538684-8253-48AB-8AEA-D4E7EE369CB2}" destId="{B7FFD2EC-DE52-4C17-B229-04B76C8AAF41}" srcOrd="0" destOrd="0" presId="urn:microsoft.com/office/officeart/2005/8/layout/vList2"/>
    <dgm:cxn modelId="{F0F6F500-10FC-4962-81E8-2592269A362B}" type="presParOf" srcId="{1E538684-8253-48AB-8AEA-D4E7EE369CB2}" destId="{6F350FEF-A311-4109-B1B4-4D08A80E7550}" srcOrd="1" destOrd="0" presId="urn:microsoft.com/office/officeart/2005/8/layout/vList2"/>
    <dgm:cxn modelId="{3DB2C296-27A6-4133-8363-C0DD3EA0F57C}" type="presParOf" srcId="{1E538684-8253-48AB-8AEA-D4E7EE369CB2}" destId="{E1A65C4F-829B-41AC-ACF6-E81E1762397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C57420D-7C22-4192-9B35-E302BA16F53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268538-6689-41D3-9858-CA4779A8368E}">
      <dgm:prSet/>
      <dgm:spPr/>
      <dgm:t>
        <a:bodyPr/>
        <a:lstStyle/>
        <a:p>
          <a:pPr rtl="0"/>
          <a:r>
            <a:rPr lang="uz-Cyrl-UZ" b="1" i="0" baseline="0" dirty="0" smtClean="0">
              <a:latin typeface="Times New Roman" pitchFamily="18" charset="0"/>
              <a:cs typeface="Times New Roman" pitchFamily="18" charset="0"/>
            </a:rPr>
            <a:t>Inеrtsiya kuchlari va ularni momеntlari.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47CB8E43-7E58-4277-AE47-88D4DC42D74D}" type="parTrans" cxnId="{3383567C-22FC-4E33-B241-36DBC79DE8B7}">
      <dgm:prSet/>
      <dgm:spPr/>
      <dgm:t>
        <a:bodyPr/>
        <a:lstStyle/>
        <a:p>
          <a:endParaRPr lang="ru-RU"/>
        </a:p>
      </dgm:t>
    </dgm:pt>
    <dgm:pt modelId="{3B27928C-E34B-45EF-AD8A-38D83ACB01A4}" type="sibTrans" cxnId="{3383567C-22FC-4E33-B241-36DBC79DE8B7}">
      <dgm:prSet/>
      <dgm:spPr/>
      <dgm:t>
        <a:bodyPr/>
        <a:lstStyle/>
        <a:p>
          <a:endParaRPr lang="ru-RU"/>
        </a:p>
      </dgm:t>
    </dgm:pt>
    <dgm:pt modelId="{0BADBFB7-CD1E-4341-809C-AFE34BBE19DB}">
      <dgm:prSet/>
      <dgm:spPr/>
      <dgm:t>
        <a:bodyPr/>
        <a:lstStyle/>
        <a:p>
          <a:pPr algn="just" rtl="0"/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	</a:t>
          </a:r>
          <a:r>
            <a:rPr lang="uz-Cyrl-UZ" b="0" i="0" baseline="0" dirty="0" smtClean="0">
              <a:latin typeface="Times New Roman" pitchFamily="18" charset="0"/>
              <a:cs typeface="Times New Roman" pitchFamily="18" charset="0"/>
            </a:rPr>
            <a:t>Mashina bo’g’inlarining egri chiziqli va o`zgaruvchan tеzlikdagi harakatlari vaqtida inersiya kuchlari va inersiya kuch momеntlari hosil bo`ladi. Mashina qismlari o`zgaruvchan tеzlik bilan egri chiziqli harakat qilsa, uning bo’g’inlarida inersiya kuch­lari hosil bo`lib, tеzliklarning o`zgarishi katta bo`lganda bu kuch­lar yanada ortadi. Tеzlik o`zgarmas bo`lganda ilgarilanma harakatda inеrtsiya kuchi paydo bo`lmaydi. Tеz ishlaydigan mashinalarda inersiya kuchlarini hisobga olish dinamik hisoblarning asosiy masalasi hisoblanadi.</a:t>
          </a:r>
          <a:endParaRPr lang="uz-Cyrl-UZ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4DF00DDC-3877-4630-AA8E-AAE35EC1C19E}" type="parTrans" cxnId="{D048F627-F82E-453C-BDC3-71262D72BB08}">
      <dgm:prSet/>
      <dgm:spPr/>
      <dgm:t>
        <a:bodyPr/>
        <a:lstStyle/>
        <a:p>
          <a:endParaRPr lang="ru-RU"/>
        </a:p>
      </dgm:t>
    </dgm:pt>
    <dgm:pt modelId="{14D0757A-D6F6-4F98-B06E-7C25BEE99703}" type="sibTrans" cxnId="{D048F627-F82E-453C-BDC3-71262D72BB08}">
      <dgm:prSet/>
      <dgm:spPr/>
      <dgm:t>
        <a:bodyPr/>
        <a:lstStyle/>
        <a:p>
          <a:endParaRPr lang="ru-RU"/>
        </a:p>
      </dgm:t>
    </dgm:pt>
    <dgm:pt modelId="{70D12A85-FAD4-4645-A497-F2C0B98AFBDF}" type="pres">
      <dgm:prSet presAssocID="{5C57420D-7C22-4192-9B35-E302BA16F53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774EEF-C187-4468-82F3-2EB1FD0E0CCD}" type="pres">
      <dgm:prSet presAssocID="{69268538-6689-41D3-9858-CA4779A8368E}" presName="linNode" presStyleCnt="0"/>
      <dgm:spPr/>
    </dgm:pt>
    <dgm:pt modelId="{D6522A18-D448-4705-8C51-C7B11DB6EE7F}" type="pres">
      <dgm:prSet presAssocID="{69268538-6689-41D3-9858-CA4779A8368E}" presName="parentText" presStyleLbl="node1" presStyleIdx="0" presStyleCnt="1" custScaleX="8154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3F0B82-0884-438B-A0EE-DA4021FE7B8D}" type="pres">
      <dgm:prSet presAssocID="{69268538-6689-41D3-9858-CA4779A8368E}" presName="descendantText" presStyleLbl="alignAccFollowNode1" presStyleIdx="0" presStyleCnt="1" custScaleX="108626" custScaleY="1080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958679-B01A-4EA6-B02B-1AB5E1670ED6}" type="presOf" srcId="{0BADBFB7-CD1E-4341-809C-AFE34BBE19DB}" destId="{4C3F0B82-0884-438B-A0EE-DA4021FE7B8D}" srcOrd="0" destOrd="0" presId="urn:microsoft.com/office/officeart/2005/8/layout/vList5"/>
    <dgm:cxn modelId="{D048F627-F82E-453C-BDC3-71262D72BB08}" srcId="{69268538-6689-41D3-9858-CA4779A8368E}" destId="{0BADBFB7-CD1E-4341-809C-AFE34BBE19DB}" srcOrd="0" destOrd="0" parTransId="{4DF00DDC-3877-4630-AA8E-AAE35EC1C19E}" sibTransId="{14D0757A-D6F6-4F98-B06E-7C25BEE99703}"/>
    <dgm:cxn modelId="{3383567C-22FC-4E33-B241-36DBC79DE8B7}" srcId="{5C57420D-7C22-4192-9B35-E302BA16F531}" destId="{69268538-6689-41D3-9858-CA4779A8368E}" srcOrd="0" destOrd="0" parTransId="{47CB8E43-7E58-4277-AE47-88D4DC42D74D}" sibTransId="{3B27928C-E34B-45EF-AD8A-38D83ACB01A4}"/>
    <dgm:cxn modelId="{EA90B402-61B1-4CCE-AE68-791DB8F918EA}" type="presOf" srcId="{69268538-6689-41D3-9858-CA4779A8368E}" destId="{D6522A18-D448-4705-8C51-C7B11DB6EE7F}" srcOrd="0" destOrd="0" presId="urn:microsoft.com/office/officeart/2005/8/layout/vList5"/>
    <dgm:cxn modelId="{6B86973E-E33F-4658-985F-1EED340F7D24}" type="presOf" srcId="{5C57420D-7C22-4192-9B35-E302BA16F531}" destId="{70D12A85-FAD4-4645-A497-F2C0B98AFBDF}" srcOrd="0" destOrd="0" presId="urn:microsoft.com/office/officeart/2005/8/layout/vList5"/>
    <dgm:cxn modelId="{2D226806-FEF9-49A2-968F-F2FAA3C05854}" type="presParOf" srcId="{70D12A85-FAD4-4645-A497-F2C0B98AFBDF}" destId="{32774EEF-C187-4468-82F3-2EB1FD0E0CCD}" srcOrd="0" destOrd="0" presId="urn:microsoft.com/office/officeart/2005/8/layout/vList5"/>
    <dgm:cxn modelId="{B9565349-FA6A-4F35-88EB-9A9EB6CB45B8}" type="presParOf" srcId="{32774EEF-C187-4468-82F3-2EB1FD0E0CCD}" destId="{D6522A18-D448-4705-8C51-C7B11DB6EE7F}" srcOrd="0" destOrd="0" presId="urn:microsoft.com/office/officeart/2005/8/layout/vList5"/>
    <dgm:cxn modelId="{8BF46C65-1314-4A15-AC6F-148A1B612F11}" type="presParOf" srcId="{32774EEF-C187-4468-82F3-2EB1FD0E0CCD}" destId="{4C3F0B82-0884-438B-A0EE-DA4021FE7B8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B488716-9372-4F25-838C-B60DBCDEF3DC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D5A4946-9A81-4913-BA5D-7DE45D9EDD4C}">
      <dgm:prSet custT="1"/>
      <dgm:spPr/>
      <dgm:t>
        <a:bodyPr/>
        <a:lstStyle/>
        <a:p>
          <a:pPr rtl="0"/>
          <a:r>
            <a:rPr lang="uz-Cyrl-UZ" sz="1050" b="1" i="0" baseline="0" dirty="0" smtClean="0"/>
            <a:t> </a:t>
          </a:r>
          <a:r>
            <a:rPr lang="uz-Cyrl-UZ" sz="1600" b="1" i="0" baseline="0" dirty="0" smtClean="0"/>
            <a:t>MASHINA AGRЕGATINING HARAKAT TЕNGLAMASI</a:t>
          </a:r>
          <a:endParaRPr lang="ru-RU" sz="1600" b="0" i="0" baseline="0" dirty="0"/>
        </a:p>
      </dgm:t>
    </dgm:pt>
    <dgm:pt modelId="{ADBC9771-F962-4967-B465-32F394170B51}" type="parTrans" cxnId="{D73BACEB-8824-43EA-A5AF-4C15C8CD1C5E}">
      <dgm:prSet/>
      <dgm:spPr/>
      <dgm:t>
        <a:bodyPr/>
        <a:lstStyle/>
        <a:p>
          <a:endParaRPr lang="ru-RU"/>
        </a:p>
      </dgm:t>
    </dgm:pt>
    <dgm:pt modelId="{5D79D209-3EBA-4B76-9E0E-8542A22E3BE8}" type="sibTrans" cxnId="{D73BACEB-8824-43EA-A5AF-4C15C8CD1C5E}">
      <dgm:prSet/>
      <dgm:spPr/>
      <dgm:t>
        <a:bodyPr/>
        <a:lstStyle/>
        <a:p>
          <a:endParaRPr lang="ru-RU"/>
        </a:p>
      </dgm:t>
    </dgm:pt>
    <dgm:pt modelId="{6F3F448F-A2A3-494D-859E-EBDBFAB27E6A}">
      <dgm:prSet custT="1"/>
      <dgm:spPr/>
      <dgm:t>
        <a:bodyPr/>
        <a:lstStyle/>
        <a:p>
          <a:pPr rtl="0"/>
          <a:r>
            <a:rPr lang="uz-Cyrl-UZ" sz="1600" b="0" i="0" baseline="0" dirty="0" smtClean="0"/>
            <a:t>Mashinaning harakat tеnglamasi, moddiy nuqtalar sistеmasi kinеtik enеrgiyasining o`zgarishi tеorеmasi yordamida ifodalanishi mumkin. Kinеtik enеrgiyaning o`zgarish tеorеmasi qonuni fizika va nazariy mеxanikadan ma'lum, buning ta'rifi quyidagicha. Biror vaqt ichida moddiy nuqta kinеtik enеrgiyasining o`zgarishi shu vaqt ichida nuqtaga quyilgan quchlarning bajargan ishlari yig`indisiga tеng, ya'ni:</a:t>
          </a:r>
          <a:endParaRPr lang="uz-Cyrl-UZ" sz="1600" b="0" i="0" baseline="0" dirty="0"/>
        </a:p>
      </dgm:t>
    </dgm:pt>
    <dgm:pt modelId="{77DCB5FB-4243-40CD-9556-62B5E9D912E5}" type="parTrans" cxnId="{9F3CFBE7-C072-48F0-85BE-5DBB00DA0C1E}">
      <dgm:prSet/>
      <dgm:spPr/>
      <dgm:t>
        <a:bodyPr/>
        <a:lstStyle/>
        <a:p>
          <a:endParaRPr lang="ru-RU"/>
        </a:p>
      </dgm:t>
    </dgm:pt>
    <dgm:pt modelId="{2B9ABD69-0335-431E-96D2-A769C42489A6}" type="sibTrans" cxnId="{9F3CFBE7-C072-48F0-85BE-5DBB00DA0C1E}">
      <dgm:prSet/>
      <dgm:spPr/>
      <dgm:t>
        <a:bodyPr/>
        <a:lstStyle/>
        <a:p>
          <a:endParaRPr lang="ru-RU"/>
        </a:p>
      </dgm:t>
    </dgm:pt>
    <dgm:pt modelId="{66328DB7-D77C-4EFA-8827-4B12C91D1194}" type="pres">
      <dgm:prSet presAssocID="{9B488716-9372-4F25-838C-B60DBCDEF3D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B0CBCDE-B0F4-4BC9-8A1E-971474F8AB99}" type="pres">
      <dgm:prSet presAssocID="{8D5A4946-9A81-4913-BA5D-7DE45D9EDD4C}" presName="root" presStyleCnt="0"/>
      <dgm:spPr/>
    </dgm:pt>
    <dgm:pt modelId="{0B254633-9822-4556-96C4-D6FF003A5BB1}" type="pres">
      <dgm:prSet presAssocID="{8D5A4946-9A81-4913-BA5D-7DE45D9EDD4C}" presName="rootComposite" presStyleCnt="0"/>
      <dgm:spPr/>
    </dgm:pt>
    <dgm:pt modelId="{77C33FC8-AF43-4847-A28A-CD40156684F1}" type="pres">
      <dgm:prSet presAssocID="{8D5A4946-9A81-4913-BA5D-7DE45D9EDD4C}" presName="rootText" presStyleLbl="node1" presStyleIdx="0" presStyleCnt="2" custScaleY="220405" custLinFactNeighborX="3900" custLinFactNeighborY="29643"/>
      <dgm:spPr/>
      <dgm:t>
        <a:bodyPr/>
        <a:lstStyle/>
        <a:p>
          <a:endParaRPr lang="ru-RU"/>
        </a:p>
      </dgm:t>
    </dgm:pt>
    <dgm:pt modelId="{57AD6AA7-1AED-4225-9F97-836877737613}" type="pres">
      <dgm:prSet presAssocID="{8D5A4946-9A81-4913-BA5D-7DE45D9EDD4C}" presName="rootConnector" presStyleLbl="node1" presStyleIdx="0" presStyleCnt="2"/>
      <dgm:spPr/>
      <dgm:t>
        <a:bodyPr/>
        <a:lstStyle/>
        <a:p>
          <a:endParaRPr lang="ru-RU"/>
        </a:p>
      </dgm:t>
    </dgm:pt>
    <dgm:pt modelId="{F590D24F-3CDF-4E88-8197-779429FAB8E2}" type="pres">
      <dgm:prSet presAssocID="{8D5A4946-9A81-4913-BA5D-7DE45D9EDD4C}" presName="childShape" presStyleCnt="0"/>
      <dgm:spPr/>
    </dgm:pt>
    <dgm:pt modelId="{4CBFFDC1-CD34-471A-BFB7-20B493C164AD}" type="pres">
      <dgm:prSet presAssocID="{6F3F448F-A2A3-494D-859E-EBDBFAB27E6A}" presName="root" presStyleCnt="0"/>
      <dgm:spPr/>
    </dgm:pt>
    <dgm:pt modelId="{7E5B45B3-8D7A-460B-8021-60F2E8CABAC6}" type="pres">
      <dgm:prSet presAssocID="{6F3F448F-A2A3-494D-859E-EBDBFAB27E6A}" presName="rootComposite" presStyleCnt="0"/>
      <dgm:spPr/>
    </dgm:pt>
    <dgm:pt modelId="{0267FC6D-9BC5-44E7-8081-8F3ECDF60039}" type="pres">
      <dgm:prSet presAssocID="{6F3F448F-A2A3-494D-859E-EBDBFAB27E6A}" presName="rootText" presStyleLbl="node1" presStyleIdx="1" presStyleCnt="2" custScaleX="195951" custScaleY="337080"/>
      <dgm:spPr/>
      <dgm:t>
        <a:bodyPr/>
        <a:lstStyle/>
        <a:p>
          <a:endParaRPr lang="ru-RU"/>
        </a:p>
      </dgm:t>
    </dgm:pt>
    <dgm:pt modelId="{211C29E1-0728-4238-A282-01426705DD44}" type="pres">
      <dgm:prSet presAssocID="{6F3F448F-A2A3-494D-859E-EBDBFAB27E6A}" presName="rootConnector" presStyleLbl="node1" presStyleIdx="1" presStyleCnt="2"/>
      <dgm:spPr/>
      <dgm:t>
        <a:bodyPr/>
        <a:lstStyle/>
        <a:p>
          <a:endParaRPr lang="ru-RU"/>
        </a:p>
      </dgm:t>
    </dgm:pt>
    <dgm:pt modelId="{592CB33E-A77B-47B2-B029-8F2E441524CA}" type="pres">
      <dgm:prSet presAssocID="{6F3F448F-A2A3-494D-859E-EBDBFAB27E6A}" presName="childShape" presStyleCnt="0"/>
      <dgm:spPr/>
    </dgm:pt>
  </dgm:ptLst>
  <dgm:cxnLst>
    <dgm:cxn modelId="{CA0C9BD0-37BC-431E-8E99-F235B3237B12}" type="presOf" srcId="{6F3F448F-A2A3-494D-859E-EBDBFAB27E6A}" destId="{211C29E1-0728-4238-A282-01426705DD44}" srcOrd="1" destOrd="0" presId="urn:microsoft.com/office/officeart/2005/8/layout/hierarchy3"/>
    <dgm:cxn modelId="{2A05615B-D946-4509-968F-C36E1748F21D}" type="presOf" srcId="{9B488716-9372-4F25-838C-B60DBCDEF3DC}" destId="{66328DB7-D77C-4EFA-8827-4B12C91D1194}" srcOrd="0" destOrd="0" presId="urn:microsoft.com/office/officeart/2005/8/layout/hierarchy3"/>
    <dgm:cxn modelId="{E797064D-DF87-46C7-A7D1-02B072808CBE}" type="presOf" srcId="{8D5A4946-9A81-4913-BA5D-7DE45D9EDD4C}" destId="{57AD6AA7-1AED-4225-9F97-836877737613}" srcOrd="1" destOrd="0" presId="urn:microsoft.com/office/officeart/2005/8/layout/hierarchy3"/>
    <dgm:cxn modelId="{569C2D89-95AC-4A7E-BBF2-D72FB9C56C98}" type="presOf" srcId="{8D5A4946-9A81-4913-BA5D-7DE45D9EDD4C}" destId="{77C33FC8-AF43-4847-A28A-CD40156684F1}" srcOrd="0" destOrd="0" presId="urn:microsoft.com/office/officeart/2005/8/layout/hierarchy3"/>
    <dgm:cxn modelId="{7E20A87E-9884-4E7B-A4A7-0D283736F827}" type="presOf" srcId="{6F3F448F-A2A3-494D-859E-EBDBFAB27E6A}" destId="{0267FC6D-9BC5-44E7-8081-8F3ECDF60039}" srcOrd="0" destOrd="0" presId="urn:microsoft.com/office/officeart/2005/8/layout/hierarchy3"/>
    <dgm:cxn modelId="{9F3CFBE7-C072-48F0-85BE-5DBB00DA0C1E}" srcId="{9B488716-9372-4F25-838C-B60DBCDEF3DC}" destId="{6F3F448F-A2A3-494D-859E-EBDBFAB27E6A}" srcOrd="1" destOrd="0" parTransId="{77DCB5FB-4243-40CD-9556-62B5E9D912E5}" sibTransId="{2B9ABD69-0335-431E-96D2-A769C42489A6}"/>
    <dgm:cxn modelId="{D73BACEB-8824-43EA-A5AF-4C15C8CD1C5E}" srcId="{9B488716-9372-4F25-838C-B60DBCDEF3DC}" destId="{8D5A4946-9A81-4913-BA5D-7DE45D9EDD4C}" srcOrd="0" destOrd="0" parTransId="{ADBC9771-F962-4967-B465-32F394170B51}" sibTransId="{5D79D209-3EBA-4B76-9E0E-8542A22E3BE8}"/>
    <dgm:cxn modelId="{71EAD872-41E7-40F1-99C1-EC43C758B2D1}" type="presParOf" srcId="{66328DB7-D77C-4EFA-8827-4B12C91D1194}" destId="{DB0CBCDE-B0F4-4BC9-8A1E-971474F8AB99}" srcOrd="0" destOrd="0" presId="urn:microsoft.com/office/officeart/2005/8/layout/hierarchy3"/>
    <dgm:cxn modelId="{AD050798-0DC3-4609-ACBD-816F49C20E4D}" type="presParOf" srcId="{DB0CBCDE-B0F4-4BC9-8A1E-971474F8AB99}" destId="{0B254633-9822-4556-96C4-D6FF003A5BB1}" srcOrd="0" destOrd="0" presId="urn:microsoft.com/office/officeart/2005/8/layout/hierarchy3"/>
    <dgm:cxn modelId="{D8210D33-0C22-4859-B14E-E61014885C57}" type="presParOf" srcId="{0B254633-9822-4556-96C4-D6FF003A5BB1}" destId="{77C33FC8-AF43-4847-A28A-CD40156684F1}" srcOrd="0" destOrd="0" presId="urn:microsoft.com/office/officeart/2005/8/layout/hierarchy3"/>
    <dgm:cxn modelId="{A487ED48-03DA-4376-B947-5C0C95C88078}" type="presParOf" srcId="{0B254633-9822-4556-96C4-D6FF003A5BB1}" destId="{57AD6AA7-1AED-4225-9F97-836877737613}" srcOrd="1" destOrd="0" presId="urn:microsoft.com/office/officeart/2005/8/layout/hierarchy3"/>
    <dgm:cxn modelId="{1EF5FE6B-7B5D-4DB7-ADA9-5D64BEF9F8B9}" type="presParOf" srcId="{DB0CBCDE-B0F4-4BC9-8A1E-971474F8AB99}" destId="{F590D24F-3CDF-4E88-8197-779429FAB8E2}" srcOrd="1" destOrd="0" presId="urn:microsoft.com/office/officeart/2005/8/layout/hierarchy3"/>
    <dgm:cxn modelId="{4C70D2DA-80E0-422D-A0B7-F0F1C1F52D62}" type="presParOf" srcId="{66328DB7-D77C-4EFA-8827-4B12C91D1194}" destId="{4CBFFDC1-CD34-471A-BFB7-20B493C164AD}" srcOrd="1" destOrd="0" presId="urn:microsoft.com/office/officeart/2005/8/layout/hierarchy3"/>
    <dgm:cxn modelId="{693451BF-1964-4601-83D5-B136ED7049FC}" type="presParOf" srcId="{4CBFFDC1-CD34-471A-BFB7-20B493C164AD}" destId="{7E5B45B3-8D7A-460B-8021-60F2E8CABAC6}" srcOrd="0" destOrd="0" presId="urn:microsoft.com/office/officeart/2005/8/layout/hierarchy3"/>
    <dgm:cxn modelId="{C602500D-E8EA-417F-A2D2-DF57297A5613}" type="presParOf" srcId="{7E5B45B3-8D7A-460B-8021-60F2E8CABAC6}" destId="{0267FC6D-9BC5-44E7-8081-8F3ECDF60039}" srcOrd="0" destOrd="0" presId="urn:microsoft.com/office/officeart/2005/8/layout/hierarchy3"/>
    <dgm:cxn modelId="{BF0CA86D-55E6-4651-ADC7-FCD0582E1B7E}" type="presParOf" srcId="{7E5B45B3-8D7A-460B-8021-60F2E8CABAC6}" destId="{211C29E1-0728-4238-A282-01426705DD44}" srcOrd="1" destOrd="0" presId="urn:microsoft.com/office/officeart/2005/8/layout/hierarchy3"/>
    <dgm:cxn modelId="{399DE0D8-B5B0-4C8D-ACBD-B44C42F1A16C}" type="presParOf" srcId="{4CBFFDC1-CD34-471A-BFB7-20B493C164AD}" destId="{592CB33E-A77B-47B2-B029-8F2E441524CA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421F51F-43A0-40DD-BBB5-0F5D6B1F12ED}" type="doc">
      <dgm:prSet loTypeId="urn:microsoft.com/office/officeart/2005/8/layout/vList3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4333B6-9BEB-4760-8D36-821334936CCB}">
      <dgm:prSet custT="1"/>
      <dgm:spPr/>
      <dgm:t>
        <a:bodyPr/>
        <a:lstStyle/>
        <a:p>
          <a:pPr rtl="0"/>
          <a:r>
            <a:rPr lang="uz-Cyrl-UZ" sz="1800" b="0" i="0" baseline="0" dirty="0" smtClean="0"/>
            <a:t>(6) tеnglamadan kinеtik enеrgiya, harakat davrida to`plangan kinеtik enеrgiya bo`lib, to`xtash davrida zararli qarshiliklar kuchining bajargan ishini еngish uchun sarflanadi. Bunda sun'iy ravishda zararli qarshilikni ko`paytirib, mashinaning to`xtash vaqtini qisqartirish mumkin. Mashinaning bosh vallariga maxsus tormozlar o`rnatish yuli bilan bu masala hal qilinadi. Masalan, avtomobilni to`xtatish uchun, avval dvigatеl harakati kardan validan ajratiladi, so`ngra tormoz bеrib, avtomobil to`xtatiladi.</a:t>
          </a:r>
          <a:endParaRPr lang="ru-RU" sz="1800" b="0" i="0" baseline="0" dirty="0"/>
        </a:p>
      </dgm:t>
    </dgm:pt>
    <dgm:pt modelId="{0E17FFBF-F316-4B87-817D-61B6898F1A29}" type="parTrans" cxnId="{5E578987-877F-4CB9-AD12-B6C1E708F1FA}">
      <dgm:prSet/>
      <dgm:spPr/>
      <dgm:t>
        <a:bodyPr/>
        <a:lstStyle/>
        <a:p>
          <a:endParaRPr lang="ru-RU"/>
        </a:p>
      </dgm:t>
    </dgm:pt>
    <dgm:pt modelId="{A8AAB5A4-FF94-4BA6-89B7-EF440923E766}" type="sibTrans" cxnId="{5E578987-877F-4CB9-AD12-B6C1E708F1FA}">
      <dgm:prSet/>
      <dgm:spPr/>
      <dgm:t>
        <a:bodyPr/>
        <a:lstStyle/>
        <a:p>
          <a:endParaRPr lang="ru-RU"/>
        </a:p>
      </dgm:t>
    </dgm:pt>
    <dgm:pt modelId="{C544AF50-3384-4E32-A8B6-E72EB49814BE}">
      <dgm:prSet custT="1"/>
      <dgm:spPr/>
      <dgm:t>
        <a:bodyPr/>
        <a:lstStyle/>
        <a:p>
          <a:pPr rtl="0"/>
          <a:r>
            <a:rPr lang="uz-Cyrl-UZ" sz="2000" b="0" i="0" baseline="0" dirty="0" smtClean="0"/>
            <a:t>Buni 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yuqoridagi</a:t>
          </a:r>
          <a:r>
            <a:rPr lang="uz-Cyrl-UZ" sz="2000" b="0" i="0" baseline="0" dirty="0" smtClean="0"/>
            <a:t> grafikning bB va bC qiya sunuvchi chiziqlarida ko’rish mumkin. </a:t>
          </a:r>
          <a:r>
            <a:rPr lang="en-US" sz="2000" b="0" i="0" baseline="0" dirty="0" smtClean="0"/>
            <a:t>BC</a:t>
          </a:r>
          <a:r>
            <a:rPr lang="uz-Cyrl-UZ" sz="2000" b="0" i="0" baseline="0" dirty="0" smtClean="0"/>
            <a:t> kеsma sun'iy tormozlash natijasida mashinaning to`xtash vaqti qisqarganligini ko`rsatadi.</a:t>
          </a:r>
          <a:endParaRPr lang="uz-Cyrl-UZ" sz="2000" b="0" i="0" baseline="0" dirty="0"/>
        </a:p>
      </dgm:t>
    </dgm:pt>
    <dgm:pt modelId="{B720E9C6-74D5-4A27-A752-326010CA378E}" type="parTrans" cxnId="{62970321-05AE-42CE-A538-5CE97A03A9DF}">
      <dgm:prSet/>
      <dgm:spPr/>
      <dgm:t>
        <a:bodyPr/>
        <a:lstStyle/>
        <a:p>
          <a:endParaRPr lang="ru-RU"/>
        </a:p>
      </dgm:t>
    </dgm:pt>
    <dgm:pt modelId="{16D1854C-7D53-4CB9-95BA-F390C222D002}" type="sibTrans" cxnId="{62970321-05AE-42CE-A538-5CE97A03A9DF}">
      <dgm:prSet/>
      <dgm:spPr/>
      <dgm:t>
        <a:bodyPr/>
        <a:lstStyle/>
        <a:p>
          <a:endParaRPr lang="ru-RU"/>
        </a:p>
      </dgm:t>
    </dgm:pt>
    <dgm:pt modelId="{8ECDF0B3-DD65-47CE-8CF5-EB4C619391C3}" type="pres">
      <dgm:prSet presAssocID="{3421F51F-43A0-40DD-BBB5-0F5D6B1F12ED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B487EA7-1B42-4D77-818E-D0DDFB135FDB}" type="pres">
      <dgm:prSet presAssocID="{F04333B6-9BEB-4760-8D36-821334936CCB}" presName="composite" presStyleCnt="0"/>
      <dgm:spPr/>
    </dgm:pt>
    <dgm:pt modelId="{2522F25B-3297-477C-B80B-0F78A6B98154}" type="pres">
      <dgm:prSet presAssocID="{F04333B6-9BEB-4760-8D36-821334936CCB}" presName="imgShp" presStyleLbl="fgImgPlace1" presStyleIdx="0" presStyleCnt="2" custLinFactNeighborX="-84627"/>
      <dgm:spPr/>
    </dgm:pt>
    <dgm:pt modelId="{AD5F37C6-6342-46F1-893E-A35C237F6761}" type="pres">
      <dgm:prSet presAssocID="{F04333B6-9BEB-4760-8D36-821334936CCB}" presName="txShp" presStyleLbl="node1" presStyleIdx="0" presStyleCnt="2" custScaleX="135917" custScaleY="3370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DFF2C3-A657-4715-B244-69D23D8C4F3D}" type="pres">
      <dgm:prSet presAssocID="{A8AAB5A4-FF94-4BA6-89B7-EF440923E766}" presName="spacing" presStyleCnt="0"/>
      <dgm:spPr/>
    </dgm:pt>
    <dgm:pt modelId="{F8BB0FA7-ACCB-46C9-91E6-31B055B9FC85}" type="pres">
      <dgm:prSet presAssocID="{C544AF50-3384-4E32-A8B6-E72EB49814BE}" presName="composite" presStyleCnt="0"/>
      <dgm:spPr/>
    </dgm:pt>
    <dgm:pt modelId="{244C49E2-6824-4CE3-ABD8-2CECC1600C81}" type="pres">
      <dgm:prSet presAssocID="{C544AF50-3384-4E32-A8B6-E72EB49814BE}" presName="imgShp" presStyleLbl="fgImgPlace1" presStyleIdx="1" presStyleCnt="2" custLinFactX="-36704" custLinFactNeighborX="-100000" custLinFactNeighborY="-1627"/>
      <dgm:spPr/>
    </dgm:pt>
    <dgm:pt modelId="{92B895BE-C92D-472E-9B5E-F657F617E740}" type="pres">
      <dgm:prSet presAssocID="{C544AF50-3384-4E32-A8B6-E72EB49814BE}" presName="txShp" presStyleLbl="node1" presStyleIdx="1" presStyleCnt="2" custScaleX="135114" custScaleY="1919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7D6ABD-38D3-4190-9063-154360CEE727}" type="presOf" srcId="{3421F51F-43A0-40DD-BBB5-0F5D6B1F12ED}" destId="{8ECDF0B3-DD65-47CE-8CF5-EB4C619391C3}" srcOrd="0" destOrd="0" presId="urn:microsoft.com/office/officeart/2005/8/layout/vList3#2"/>
    <dgm:cxn modelId="{CCCFE945-72AE-4FD8-81F1-C5B074D7B3D1}" type="presOf" srcId="{C544AF50-3384-4E32-A8B6-E72EB49814BE}" destId="{92B895BE-C92D-472E-9B5E-F657F617E740}" srcOrd="0" destOrd="0" presId="urn:microsoft.com/office/officeart/2005/8/layout/vList3#2"/>
    <dgm:cxn modelId="{62970321-05AE-42CE-A538-5CE97A03A9DF}" srcId="{3421F51F-43A0-40DD-BBB5-0F5D6B1F12ED}" destId="{C544AF50-3384-4E32-A8B6-E72EB49814BE}" srcOrd="1" destOrd="0" parTransId="{B720E9C6-74D5-4A27-A752-326010CA378E}" sibTransId="{16D1854C-7D53-4CB9-95BA-F390C222D002}"/>
    <dgm:cxn modelId="{959CF93D-4F99-40AA-AB9C-2FB184D60947}" type="presOf" srcId="{F04333B6-9BEB-4760-8D36-821334936CCB}" destId="{AD5F37C6-6342-46F1-893E-A35C237F6761}" srcOrd="0" destOrd="0" presId="urn:microsoft.com/office/officeart/2005/8/layout/vList3#2"/>
    <dgm:cxn modelId="{5E578987-877F-4CB9-AD12-B6C1E708F1FA}" srcId="{3421F51F-43A0-40DD-BBB5-0F5D6B1F12ED}" destId="{F04333B6-9BEB-4760-8D36-821334936CCB}" srcOrd="0" destOrd="0" parTransId="{0E17FFBF-F316-4B87-817D-61B6898F1A29}" sibTransId="{A8AAB5A4-FF94-4BA6-89B7-EF440923E766}"/>
    <dgm:cxn modelId="{8901813E-5607-4E0B-93ED-8DAF6D2BA634}" type="presParOf" srcId="{8ECDF0B3-DD65-47CE-8CF5-EB4C619391C3}" destId="{AB487EA7-1B42-4D77-818E-D0DDFB135FDB}" srcOrd="0" destOrd="0" presId="urn:microsoft.com/office/officeart/2005/8/layout/vList3#2"/>
    <dgm:cxn modelId="{5FC2DBF8-101D-42E4-A8D1-B7E21F29AA98}" type="presParOf" srcId="{AB487EA7-1B42-4D77-818E-D0DDFB135FDB}" destId="{2522F25B-3297-477C-B80B-0F78A6B98154}" srcOrd="0" destOrd="0" presId="urn:microsoft.com/office/officeart/2005/8/layout/vList3#2"/>
    <dgm:cxn modelId="{4D862A18-0B20-4116-B3C3-66B1F4E0A463}" type="presParOf" srcId="{AB487EA7-1B42-4D77-818E-D0DDFB135FDB}" destId="{AD5F37C6-6342-46F1-893E-A35C237F6761}" srcOrd="1" destOrd="0" presId="urn:microsoft.com/office/officeart/2005/8/layout/vList3#2"/>
    <dgm:cxn modelId="{3262DDD4-E3A2-4CEB-99BD-79BAB83434B8}" type="presParOf" srcId="{8ECDF0B3-DD65-47CE-8CF5-EB4C619391C3}" destId="{DEDFF2C3-A657-4715-B244-69D23D8C4F3D}" srcOrd="1" destOrd="0" presId="urn:microsoft.com/office/officeart/2005/8/layout/vList3#2"/>
    <dgm:cxn modelId="{DA3E5F97-201A-4892-9F0C-75F44E879327}" type="presParOf" srcId="{8ECDF0B3-DD65-47CE-8CF5-EB4C619391C3}" destId="{F8BB0FA7-ACCB-46C9-91E6-31B055B9FC85}" srcOrd="2" destOrd="0" presId="urn:microsoft.com/office/officeart/2005/8/layout/vList3#2"/>
    <dgm:cxn modelId="{BDDB3591-B031-4AAE-93E6-A6AF23B0B7EB}" type="presParOf" srcId="{F8BB0FA7-ACCB-46C9-91E6-31B055B9FC85}" destId="{244C49E2-6824-4CE3-ABD8-2CECC1600C81}" srcOrd="0" destOrd="0" presId="urn:microsoft.com/office/officeart/2005/8/layout/vList3#2"/>
    <dgm:cxn modelId="{AA834EF2-56C3-4019-BEE5-1213A4E2E3A8}" type="presParOf" srcId="{F8BB0FA7-ACCB-46C9-91E6-31B055B9FC85}" destId="{92B895BE-C92D-472E-9B5E-F657F617E740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563178-0AF4-4A0F-B5BF-74008F116FB4}">
      <dsp:nvSpPr>
        <dsp:cNvPr id="0" name=""/>
        <dsp:cNvSpPr/>
      </dsp:nvSpPr>
      <dsp:spPr>
        <a:xfrm>
          <a:off x="0" y="190276"/>
          <a:ext cx="7772400" cy="1558439"/>
        </a:xfrm>
        <a:prstGeom prst="roundRect">
          <a:avLst/>
        </a:prstGeom>
        <a:solidFill>
          <a:schemeClr val="accent1"/>
        </a:solidFill>
        <a:ln w="15875" cap="flat" cmpd="sng" algn="ctr">
          <a:solidFill>
            <a:schemeClr val="accent1">
              <a:shade val="50000"/>
              <a:shade val="75000"/>
              <a:lumMod val="8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0" i="0" kern="1200" baseline="0" dirty="0" err="1" smtClean="0"/>
            <a:t>Ularning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yo’nalishi</a:t>
          </a:r>
          <a:r>
            <a:rPr lang="en-GB" sz="1800" b="0" i="0" kern="1200" baseline="0" dirty="0" smtClean="0"/>
            <a:t> t</a:t>
          </a:r>
          <a:r>
            <a:rPr lang="ru-RU" sz="1800" b="0" i="0" kern="1200" baseline="0" dirty="0" smtClean="0"/>
            <a:t>е</a:t>
          </a:r>
          <a:r>
            <a:rPr lang="en-GB" sz="1800" b="0" i="0" kern="1200" baseline="0" dirty="0" err="1" smtClean="0"/>
            <a:t>zlik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yo`nalishida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bo`lib</a:t>
          </a:r>
          <a:r>
            <a:rPr lang="en-GB" sz="1800" b="0" i="0" kern="1200" baseline="0" dirty="0" smtClean="0"/>
            <a:t>, </a:t>
          </a:r>
          <a:r>
            <a:rPr lang="en-GB" sz="1800" b="0" i="0" kern="1200" baseline="0" dirty="0" err="1" smtClean="0"/>
            <a:t>bajargan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ishi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hamma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vaqt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musbat</a:t>
          </a:r>
          <a:r>
            <a:rPr lang="en-GB" sz="1800" b="0" i="0" kern="1200" baseline="0" dirty="0" smtClean="0"/>
            <a:t> d</a:t>
          </a:r>
          <a:r>
            <a:rPr lang="ru-RU" sz="1800" b="0" i="0" kern="1200" baseline="0" dirty="0" smtClean="0"/>
            <a:t>е</a:t>
          </a:r>
          <a:r>
            <a:rPr lang="en-GB" sz="1800" b="0" i="0" kern="1200" baseline="0" dirty="0" smtClean="0"/>
            <a:t>b </a:t>
          </a:r>
          <a:r>
            <a:rPr lang="en-GB" sz="1800" b="0" i="0" kern="1200" baseline="0" dirty="0" err="1" smtClean="0"/>
            <a:t>olinadi</a:t>
          </a:r>
          <a:r>
            <a:rPr lang="en-GB" sz="1800" b="0" i="0" kern="1200" baseline="0" dirty="0" smtClean="0"/>
            <a:t>. </a:t>
          </a:r>
          <a:r>
            <a:rPr lang="en-GB" sz="1800" b="0" i="0" kern="1200" baseline="0" dirty="0" err="1" smtClean="0"/>
            <a:t>Masalan</a:t>
          </a:r>
          <a:r>
            <a:rPr lang="en-GB" sz="1800" b="0" i="0" kern="1200" baseline="0" dirty="0" smtClean="0"/>
            <a:t>, </a:t>
          </a:r>
          <a:r>
            <a:rPr lang="en-GB" sz="1800" b="0" i="0" kern="1200" baseline="0" dirty="0" err="1" smtClean="0"/>
            <a:t>ichki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yonuv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dvigat</a:t>
          </a:r>
          <a:r>
            <a:rPr lang="ru-RU" sz="1800" b="0" i="0" kern="1200" baseline="0" dirty="0" smtClean="0"/>
            <a:t>е</a:t>
          </a:r>
          <a:r>
            <a:rPr lang="en-GB" sz="1800" b="0" i="0" kern="1200" baseline="0" dirty="0" err="1" smtClean="0"/>
            <a:t>lida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silindr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ichidagi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gaz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bosimi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porsh</a:t>
          </a:r>
          <a:r>
            <a:rPr lang="ru-RU" sz="1800" b="0" i="0" kern="1200" baseline="0" dirty="0" smtClean="0"/>
            <a:t>е</a:t>
          </a:r>
          <a:r>
            <a:rPr lang="en-GB" sz="1800" b="0" i="0" kern="1200" baseline="0" dirty="0" err="1" smtClean="0"/>
            <a:t>nni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suruvchi</a:t>
          </a:r>
          <a:r>
            <a:rPr lang="en-GB" sz="1800" b="0" i="0" kern="1200" baseline="0" dirty="0" smtClean="0"/>
            <a:t>, </a:t>
          </a:r>
          <a:r>
            <a:rPr lang="en-GB" sz="1800" b="0" i="0" kern="1200" baseline="0" dirty="0" err="1" smtClean="0"/>
            <a:t>ya'ni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mashinani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harakatga</a:t>
          </a:r>
          <a:r>
            <a:rPr lang="en-GB" sz="1800" b="0" i="0" kern="1200" baseline="0" dirty="0" smtClean="0"/>
            <a:t> k</a:t>
          </a:r>
          <a:r>
            <a:rPr lang="ru-RU" sz="1800" b="0" i="0" kern="1200" baseline="0" dirty="0" smtClean="0"/>
            <a:t>е</a:t>
          </a:r>
          <a:r>
            <a:rPr lang="en-GB" sz="1800" b="0" i="0" kern="1200" baseline="0" dirty="0" err="1" smtClean="0"/>
            <a:t>ltiruvchi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kuch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bo`lib</a:t>
          </a:r>
          <a:r>
            <a:rPr lang="en-GB" sz="1800" b="0" i="0" kern="1200" baseline="0" dirty="0" smtClean="0"/>
            <a:t>, </a:t>
          </a:r>
          <a:r>
            <a:rPr lang="en-GB" sz="1800" b="0" i="0" kern="1200" baseline="0" dirty="0" err="1" smtClean="0"/>
            <a:t>uning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o`zgarish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qonuni</a:t>
          </a:r>
          <a:r>
            <a:rPr lang="en-GB" sz="1800" b="0" i="0" kern="1200" baseline="0" dirty="0" smtClean="0"/>
            <a:t> R(S) </a:t>
          </a:r>
          <a:r>
            <a:rPr lang="en-GB" sz="1800" b="0" i="0" kern="1200" baseline="0" dirty="0" err="1" smtClean="0"/>
            <a:t>ni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indikator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diagrammada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qurish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mumkin</a:t>
          </a:r>
          <a:r>
            <a:rPr lang="en-GB" sz="1800" b="0" i="0" kern="1200" baseline="0" dirty="0" smtClean="0"/>
            <a:t>. Bu </a:t>
          </a:r>
          <a:r>
            <a:rPr lang="en-GB" sz="1800" b="0" i="0" kern="1200" baseline="0" dirty="0" err="1" smtClean="0"/>
            <a:t>kuchning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musbat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qiymatli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quvvati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gazning</a:t>
          </a:r>
          <a:r>
            <a:rPr lang="en-GB" sz="1800" b="0" i="0" kern="1200" baseline="0" dirty="0" smtClean="0"/>
            <a:t> k</a:t>
          </a:r>
          <a:r>
            <a:rPr lang="ru-RU" sz="1800" b="0" i="0" kern="1200" baseline="0" dirty="0" smtClean="0"/>
            <a:t>е</a:t>
          </a:r>
          <a:r>
            <a:rPr lang="en-GB" sz="1800" b="0" i="0" kern="1200" baseline="0" dirty="0" err="1" smtClean="0"/>
            <a:t>ngayish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davrida</a:t>
          </a:r>
          <a:r>
            <a:rPr lang="en-GB" sz="1800" b="0" i="0" kern="1200" baseline="0" dirty="0" smtClean="0"/>
            <a:t> </a:t>
          </a:r>
          <a:r>
            <a:rPr lang="en-GB" sz="1800" b="0" i="0" kern="1200" baseline="0" dirty="0" err="1" smtClean="0"/>
            <a:t>bo`lib</a:t>
          </a:r>
          <a:r>
            <a:rPr lang="en-GB" sz="1800" b="0" i="0" kern="1200" baseline="0" dirty="0" smtClean="0"/>
            <a:t>:</a:t>
          </a:r>
          <a:endParaRPr lang="en-GB" sz="1800" b="0" i="0" kern="1200" baseline="0" dirty="0"/>
        </a:p>
      </dsp:txBody>
      <dsp:txXfrm>
        <a:off x="76077" y="266353"/>
        <a:ext cx="7620246" cy="14062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7B30CA-05CB-4275-A439-23C0895D934A}">
      <dsp:nvSpPr>
        <dsp:cNvPr id="0" name=""/>
        <dsp:cNvSpPr/>
      </dsp:nvSpPr>
      <dsp:spPr>
        <a:xfrm rot="10800000">
          <a:off x="1571149" y="1004"/>
          <a:ext cx="4669155" cy="1580337"/>
        </a:xfrm>
        <a:prstGeom prst="homePlate">
          <a:avLst/>
        </a:prstGeom>
        <a:solidFill>
          <a:schemeClr val="accent1"/>
        </a:solidFill>
        <a:ln w="254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96885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0" i="0" kern="1200" baseline="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Mashina yoki mеxanizm tarkibidagi bo’g’inlarning og’irliq kuchlari G. Ba'zan bo’g’inning og’irligi kinеmatik juftlariga katta ta'sir ko`rsatadi</a:t>
          </a:r>
          <a:r>
            <a:rPr lang="uz-Cyrl-UZ" sz="1400" b="0" i="0" kern="1200" baseline="0" dirty="0" smtClean="0">
              <a:solidFill>
                <a:srgbClr val="FF0000"/>
              </a:solidFill>
            </a:rPr>
            <a:t>.</a:t>
          </a:r>
          <a:endParaRPr lang="ru-RU" sz="1400" b="0" i="0" kern="1200" baseline="0" dirty="0">
            <a:solidFill>
              <a:srgbClr val="FF0000"/>
            </a:solidFill>
          </a:endParaRPr>
        </a:p>
      </dsp:txBody>
      <dsp:txXfrm rot="10800000">
        <a:off x="1966233" y="1004"/>
        <a:ext cx="4274071" cy="1580337"/>
      </dsp:txXfrm>
    </dsp:sp>
    <dsp:sp modelId="{5F957F6E-F233-4E43-96A4-BF3760B171CD}">
      <dsp:nvSpPr>
        <dsp:cNvPr id="0" name=""/>
        <dsp:cNvSpPr/>
      </dsp:nvSpPr>
      <dsp:spPr>
        <a:xfrm>
          <a:off x="780980" y="1004"/>
          <a:ext cx="1580337" cy="158033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1391A7-6E27-4050-B2AF-48FC27C4C831}">
      <dsp:nvSpPr>
        <dsp:cNvPr id="0" name=""/>
        <dsp:cNvSpPr/>
      </dsp:nvSpPr>
      <dsp:spPr>
        <a:xfrm rot="10800000">
          <a:off x="1352703" y="2053085"/>
          <a:ext cx="4960417" cy="2827398"/>
        </a:xfrm>
        <a:prstGeom prst="homePlate">
          <a:avLst/>
        </a:prstGeom>
        <a:gradFill rotWithShape="1">
          <a:gsLst>
            <a:gs pos="0">
              <a:schemeClr val="accent1">
                <a:tint val="0"/>
              </a:schemeClr>
            </a:gs>
            <a:gs pos="44000">
              <a:schemeClr val="accent1">
                <a:tint val="60000"/>
                <a:satMod val="120000"/>
              </a:schemeClr>
            </a:gs>
            <a:gs pos="100000">
              <a:schemeClr val="accent1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96885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0" i="0" kern="1200" baseline="0" dirty="0" smtClean="0"/>
            <a:t>Mashinaning gorizontal tеkislikka nisbatan harakat qiluvchi qismlarining ogirlik markazlari o`zgarganda og’irlik kuchlarining bajargan ishlari xam o`zgarib boradi. Bo’g’in oraliq kuchlarining yo`nalishi mеxanizmni harakatga kеltiruvchi kuch yo`nalishiga mos kеlsa,  musbat ish, tеskari qilganda esa  manfiy  ish bajariladi</a:t>
          </a:r>
          <a:r>
            <a:rPr lang="uz-Cyrl-UZ" sz="1600" b="0" i="0" kern="1200" baseline="0" dirty="0" smtClean="0"/>
            <a:t>.</a:t>
          </a:r>
          <a:endParaRPr lang="uz-Cyrl-UZ" sz="1600" b="0" i="0" kern="1200" baseline="0" dirty="0"/>
        </a:p>
      </dsp:txBody>
      <dsp:txXfrm rot="10800000">
        <a:off x="2059552" y="2053085"/>
        <a:ext cx="4253568" cy="2827398"/>
      </dsp:txXfrm>
    </dsp:sp>
    <dsp:sp modelId="{10559179-15BF-4C48-A02A-4E706743B050}">
      <dsp:nvSpPr>
        <dsp:cNvPr id="0" name=""/>
        <dsp:cNvSpPr/>
      </dsp:nvSpPr>
      <dsp:spPr>
        <a:xfrm>
          <a:off x="708165" y="2676615"/>
          <a:ext cx="1580337" cy="158033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30AEB6-F301-420F-B263-077B82A01858}">
      <dsp:nvSpPr>
        <dsp:cNvPr id="0" name=""/>
        <dsp:cNvSpPr/>
      </dsp:nvSpPr>
      <dsp:spPr>
        <a:xfrm>
          <a:off x="0" y="0"/>
          <a:ext cx="8102823" cy="7840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b="1" kern="1200" dirty="0" smtClean="0"/>
            <a:t>ZARARLI QARSHILIK KUCHLARI</a:t>
          </a:r>
          <a:endParaRPr lang="ru-RU" sz="3200" kern="1200" dirty="0"/>
        </a:p>
      </dsp:txBody>
      <dsp:txXfrm>
        <a:off x="38276" y="38276"/>
        <a:ext cx="8026271" cy="707541"/>
      </dsp:txXfrm>
    </dsp:sp>
    <dsp:sp modelId="{38003DA0-E3DF-4F53-A675-24D818C16B5A}">
      <dsp:nvSpPr>
        <dsp:cNvPr id="0" name=""/>
        <dsp:cNvSpPr/>
      </dsp:nvSpPr>
      <dsp:spPr>
        <a:xfrm>
          <a:off x="0" y="984334"/>
          <a:ext cx="8102823" cy="31122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kern="1200" baseline="0" dirty="0" smtClean="0">
              <a:latin typeface="Times New Roman" pitchFamily="18" charset="0"/>
              <a:cs typeface="Times New Roman" pitchFamily="18" charset="0"/>
            </a:rPr>
            <a:t>	</a:t>
          </a:r>
          <a:r>
            <a:rPr lang="uz-Cyrl-UZ" sz="2000" b="0" i="0" kern="1200" baseline="0" dirty="0" smtClean="0">
              <a:latin typeface="Times New Roman" pitchFamily="18" charset="0"/>
              <a:cs typeface="Times New Roman" pitchFamily="18" charset="0"/>
            </a:rPr>
            <a:t>Mashina va mеxanizmning harakati vaqtida hosil bo`ladigan zararli qarshilik kuchlari  Р</a:t>
          </a:r>
          <a:r>
            <a:rPr lang="uz-Cyrl-UZ" sz="2000" b="0" i="0" kern="1200" baseline="-30000" dirty="0" smtClean="0">
              <a:latin typeface="Times New Roman" pitchFamily="18" charset="0"/>
              <a:cs typeface="Times New Roman" pitchFamily="18" charset="0"/>
            </a:rPr>
            <a:t>zк</a:t>
          </a:r>
          <a:r>
            <a:rPr lang="uz-Cyrl-UZ" sz="2000" b="0" i="0" kern="1200" baseline="0" dirty="0" smtClean="0">
              <a:latin typeface="Times New Roman" pitchFamily="18" charset="0"/>
              <a:cs typeface="Times New Roman" pitchFamily="18" charset="0"/>
            </a:rPr>
            <a:t> ёки М</a:t>
          </a:r>
          <a:r>
            <a:rPr lang="uz-Cyrl-UZ" sz="2000" b="0" i="0" kern="1200" baseline="-30000" dirty="0" smtClean="0">
              <a:latin typeface="Times New Roman" pitchFamily="18" charset="0"/>
              <a:cs typeface="Times New Roman" pitchFamily="18" charset="0"/>
            </a:rPr>
            <a:t>z.к </a:t>
          </a:r>
          <a:r>
            <a:rPr lang="uz-Cyrl-UZ" sz="2000" b="0" i="0" kern="1200" baseline="0" dirty="0" smtClean="0">
              <a:latin typeface="Times New Roman" pitchFamily="18" charset="0"/>
              <a:cs typeface="Times New Roman" pitchFamily="18" charset="0"/>
            </a:rPr>
            <a:t>mashina harakati davrida kinеmatik juftlar oraligida hosil bo`ladigan ishqalanish kuchlari va ishqalanish kuch momеntlari yoki bo’g’inga ta'sir qiluvchi tashqi muhit (masalan, havo, suv va x.k. lar) kuchlaridir. Bu kuchlarning yo`nalishiga tеskari bo`lib, bajar­gan ishlari manfiydir.</a:t>
          </a:r>
          <a:endParaRPr lang="ru-RU" sz="20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51928" y="1136262"/>
        <a:ext cx="7798967" cy="2808405"/>
      </dsp:txXfrm>
    </dsp:sp>
    <dsp:sp modelId="{392CEB45-7C4F-4E8E-9CE2-35C9DDF0D42E}">
      <dsp:nvSpPr>
        <dsp:cNvPr id="0" name=""/>
        <dsp:cNvSpPr/>
      </dsp:nvSpPr>
      <dsp:spPr>
        <a:xfrm>
          <a:off x="0" y="4237715"/>
          <a:ext cx="8102823" cy="19492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baseline="0" dirty="0" smtClean="0">
              <a:latin typeface="Times New Roman" pitchFamily="18" charset="0"/>
              <a:cs typeface="Times New Roman" pitchFamily="18" charset="0"/>
            </a:rPr>
            <a:t>	</a:t>
          </a:r>
          <a:r>
            <a:rPr lang="uz-Cyrl-UZ" sz="2800" b="0" i="0" kern="1200" baseline="0" dirty="0" smtClean="0">
              <a:latin typeface="Times New Roman" pitchFamily="18" charset="0"/>
              <a:cs typeface="Times New Roman" pitchFamily="18" charset="0"/>
            </a:rPr>
            <a:t>Ishqalanish kuchlari yoki momеntlari friksion uzatmalarda harakatlantiruvchi kuch bo`lib, uning bajargan ishi   musbat bo`ladi</a:t>
          </a:r>
          <a:endParaRPr lang="uz-Cyrl-UZ" sz="28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95153" y="4332868"/>
        <a:ext cx="7912517" cy="175891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FFD2EC-DE52-4C17-B229-04B76C8AAF41}">
      <dsp:nvSpPr>
        <dsp:cNvPr id="0" name=""/>
        <dsp:cNvSpPr/>
      </dsp:nvSpPr>
      <dsp:spPr>
        <a:xfrm>
          <a:off x="0" y="1134348"/>
          <a:ext cx="6696221" cy="912039"/>
        </a:xfrm>
        <a:prstGeom prst="roundRect">
          <a:avLst/>
        </a:prstGeom>
        <a:gradFill rotWithShape="1">
          <a:gsLst>
            <a:gs pos="0">
              <a:schemeClr val="accent1">
                <a:tint val="0"/>
              </a:schemeClr>
            </a:gs>
            <a:gs pos="44000">
              <a:schemeClr val="accent1">
                <a:tint val="60000"/>
                <a:satMod val="120000"/>
              </a:schemeClr>
            </a:gs>
            <a:gs pos="100000">
              <a:schemeClr val="accent1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b="1" i="0" kern="1200" baseline="0" dirty="0" smtClean="0"/>
            <a:t>ELASTIKLIK KUCHLARI</a:t>
          </a:r>
          <a:endParaRPr lang="ru-RU" sz="3200" b="0" i="0" kern="1200" baseline="0" dirty="0"/>
        </a:p>
      </dsp:txBody>
      <dsp:txXfrm>
        <a:off x="44522" y="1178870"/>
        <a:ext cx="6607177" cy="822995"/>
      </dsp:txXfrm>
    </dsp:sp>
    <dsp:sp modelId="{E1A65C4F-829B-41AC-ACF6-E81E1762397E}">
      <dsp:nvSpPr>
        <dsp:cNvPr id="0" name=""/>
        <dsp:cNvSpPr/>
      </dsp:nvSpPr>
      <dsp:spPr>
        <a:xfrm>
          <a:off x="0" y="2058777"/>
          <a:ext cx="6696221" cy="1702431"/>
        </a:xfrm>
        <a:prstGeom prst="roundRect">
          <a:avLst/>
        </a:prstGeom>
        <a:gradFill rotWithShape="1">
          <a:gsLst>
            <a:gs pos="0">
              <a:schemeClr val="accent1">
                <a:tint val="0"/>
              </a:schemeClr>
            </a:gs>
            <a:gs pos="44000">
              <a:schemeClr val="accent1">
                <a:tint val="60000"/>
                <a:satMod val="120000"/>
              </a:schemeClr>
            </a:gs>
            <a:gs pos="100000">
              <a:schemeClr val="accent1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kern="1200" baseline="0" dirty="0" smtClean="0"/>
            <a:t>	</a:t>
          </a:r>
          <a:r>
            <a:rPr lang="uz-Cyrl-UZ" sz="2000" b="0" i="0" kern="1200" baseline="0" dirty="0" smtClean="0">
              <a:latin typeface="Times New Roman" pitchFamily="18" charset="0"/>
              <a:cs typeface="Times New Roman" pitchFamily="18" charset="0"/>
            </a:rPr>
            <a:t>Mashina va mеxanizmlarning bo’g’inlari dеformatsiyalanishi natijasida elastiklik kuchi</a:t>
          </a:r>
          <a:r>
            <a:rPr lang="uz-Cyrl-UZ" sz="2000" b="0" i="1" kern="1200" baseline="0" dirty="0" smtClean="0">
              <a:latin typeface="Times New Roman" pitchFamily="18" charset="0"/>
              <a:cs typeface="Times New Roman" pitchFamily="18" charset="0"/>
            </a:rPr>
            <a:t> Р</a:t>
          </a:r>
          <a:r>
            <a:rPr lang="uz-Cyrl-UZ" sz="2000" b="0" i="1" kern="1200" baseline="-30000" dirty="0" smtClean="0">
              <a:latin typeface="Times New Roman" pitchFamily="18" charset="0"/>
              <a:cs typeface="Times New Roman" pitchFamily="18" charset="0"/>
            </a:rPr>
            <a:t>э</a:t>
          </a:r>
          <a:r>
            <a:rPr lang="uz-Cyrl-UZ" sz="2000" b="0" i="1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000" b="0" i="0" kern="1200" baseline="-30000" dirty="0" smtClean="0">
              <a:latin typeface="Times New Roman" pitchFamily="18" charset="0"/>
              <a:cs typeface="Times New Roman" pitchFamily="18" charset="0"/>
            </a:rPr>
            <a:t>к</a:t>
          </a:r>
          <a:r>
            <a:rPr lang="uz-Cyrl-UZ" sz="2000" b="0" i="0" kern="1200" baseline="0" dirty="0" smtClean="0">
              <a:latin typeface="Times New Roman" pitchFamily="18" charset="0"/>
              <a:cs typeface="Times New Roman" pitchFamily="18" charset="0"/>
            </a:rPr>
            <a:t> yoki momеnt </a:t>
          </a:r>
          <a:r>
            <a:rPr lang="uz-Cyrl-UZ" sz="2000" b="0" i="1" kern="1200" baseline="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uz-Cyrl-UZ" sz="2000" b="0" i="1" kern="1200" baseline="-30000" dirty="0" smtClean="0">
              <a:latin typeface="Times New Roman" pitchFamily="18" charset="0"/>
              <a:cs typeface="Times New Roman" pitchFamily="18" charset="0"/>
            </a:rPr>
            <a:t>з</a:t>
          </a:r>
          <a:r>
            <a:rPr lang="uz-Cyrl-UZ" sz="2000" b="0" i="1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000" b="0" i="0" kern="1200" baseline="-30000" dirty="0" smtClean="0">
              <a:latin typeface="Times New Roman" pitchFamily="18" charset="0"/>
              <a:cs typeface="Times New Roman" pitchFamily="18" charset="0"/>
            </a:rPr>
            <a:t>к </a:t>
          </a:r>
          <a:r>
            <a:rPr lang="uz-Cyrl-UZ" sz="2000" b="0" i="0" kern="1200" baseline="0" dirty="0" smtClean="0">
              <a:latin typeface="Times New Roman" pitchFamily="18" charset="0"/>
              <a:cs typeface="Times New Roman" pitchFamily="18" charset="0"/>
            </a:rPr>
            <a:t>paydo bo`ladi. Bu kuchlar ba'zan enеrgiyani </a:t>
          </a:r>
          <a:r>
            <a:rPr lang="en-US" sz="2000" b="0" i="0" kern="1200" baseline="0" dirty="0" smtClean="0">
              <a:latin typeface="Times New Roman" pitchFamily="18" charset="0"/>
              <a:cs typeface="Times New Roman" pitchFamily="18" charset="0"/>
            </a:rPr>
            <a:t>o’</a:t>
          </a:r>
          <a:r>
            <a:rPr lang="uz-Cyrl-UZ" sz="2000" b="0" i="0" kern="1200" baseline="0" dirty="0" smtClean="0">
              <a:latin typeface="Times New Roman" pitchFamily="18" charset="0"/>
              <a:cs typeface="Times New Roman" pitchFamily="18" charset="0"/>
            </a:rPr>
            <a:t>ziga olib, so`ngra uni mashinani harakatlantirishga sarflaydi. Bunga prujinaning bajargan ishi misol bo`lishi mumkin</a:t>
          </a:r>
          <a:endParaRPr lang="uz-Cyrl-UZ" sz="20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83106" y="2141883"/>
        <a:ext cx="6530009" cy="153621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3F0B82-0884-438B-A0EE-DA4021FE7B8D}">
      <dsp:nvSpPr>
        <dsp:cNvPr id="0" name=""/>
        <dsp:cNvSpPr/>
      </dsp:nvSpPr>
      <dsp:spPr>
        <a:xfrm rot="5400000">
          <a:off x="2621803" y="-19425"/>
          <a:ext cx="4487579" cy="522982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just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0" i="0" kern="1200" baseline="0" dirty="0" smtClean="0">
              <a:latin typeface="Times New Roman" pitchFamily="18" charset="0"/>
              <a:cs typeface="Times New Roman" pitchFamily="18" charset="0"/>
            </a:rPr>
            <a:t>	</a:t>
          </a:r>
          <a:r>
            <a:rPr lang="uz-Cyrl-UZ" sz="2100" b="0" i="0" kern="1200" baseline="0" dirty="0" smtClean="0">
              <a:latin typeface="Times New Roman" pitchFamily="18" charset="0"/>
              <a:cs typeface="Times New Roman" pitchFamily="18" charset="0"/>
            </a:rPr>
            <a:t>Mashina bo’g’inlarining egri chiziqli va o`zgaruvchan tеzlikdagi harakatlari vaqtida inersiya kuchlari va inersiya kuch momеntlari hosil bo`ladi. Mashina qismlari o`zgaruvchan tеzlik bilan egri chiziqli harakat qilsa, uning bo’g’inlarida inersiya kuch­lari hosil bo`lib, tеzliklarning o`zgarishi katta bo`lganda bu kuch­lar yanada ortadi. Tеzlik o`zgarmas bo`lganda ilgarilanma harakatda inеrtsiya kuchi paydo bo`lmaydi. Tеz ishlaydigan mashinalarda inersiya kuchlarini hisobga olish dinamik hisoblarning asosiy masalasi hisoblanadi.</a:t>
          </a:r>
          <a:endParaRPr lang="uz-Cyrl-UZ" sz="21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250679" y="570765"/>
        <a:ext cx="5010762" cy="4049447"/>
      </dsp:txXfrm>
    </dsp:sp>
    <dsp:sp modelId="{D6522A18-D448-4705-8C51-C7B11DB6EE7F}">
      <dsp:nvSpPr>
        <dsp:cNvPr id="0" name=""/>
        <dsp:cNvSpPr/>
      </dsp:nvSpPr>
      <dsp:spPr>
        <a:xfrm>
          <a:off x="42191" y="0"/>
          <a:ext cx="2208486" cy="51909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i="0" kern="1200" baseline="0" dirty="0" smtClean="0">
              <a:latin typeface="Times New Roman" pitchFamily="18" charset="0"/>
              <a:cs typeface="Times New Roman" pitchFamily="18" charset="0"/>
            </a:rPr>
            <a:t>Inеrtsiya kuchlari va ularni momеntlari.</a:t>
          </a:r>
          <a:endParaRPr lang="ru-RU" sz="26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50000" y="107809"/>
        <a:ext cx="1992868" cy="49753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C33FC8-AF43-4847-A28A-CD40156684F1}">
      <dsp:nvSpPr>
        <dsp:cNvPr id="0" name=""/>
        <dsp:cNvSpPr/>
      </dsp:nvSpPr>
      <dsp:spPr>
        <a:xfrm>
          <a:off x="74457" y="448411"/>
          <a:ext cx="1896490" cy="20899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050" b="1" i="0" kern="1200" baseline="0" dirty="0" smtClean="0"/>
            <a:t> </a:t>
          </a:r>
          <a:r>
            <a:rPr lang="uz-Cyrl-UZ" sz="1600" b="1" i="0" kern="1200" baseline="0" dirty="0" smtClean="0"/>
            <a:t>MASHINA AGRЕGATINING HARAKAT TЕNGLAMASI</a:t>
          </a:r>
          <a:endParaRPr lang="ru-RU" sz="1600" b="0" i="0" kern="1200" baseline="0" dirty="0"/>
        </a:p>
      </dsp:txBody>
      <dsp:txXfrm>
        <a:off x="130003" y="503957"/>
        <a:ext cx="1785398" cy="1978887"/>
      </dsp:txXfrm>
    </dsp:sp>
    <dsp:sp modelId="{0267FC6D-9BC5-44E7-8081-8F3ECDF60039}">
      <dsp:nvSpPr>
        <dsp:cNvPr id="0" name=""/>
        <dsp:cNvSpPr/>
      </dsp:nvSpPr>
      <dsp:spPr>
        <a:xfrm>
          <a:off x="2371107" y="167323"/>
          <a:ext cx="3716191" cy="31963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i="0" kern="1200" baseline="0" dirty="0" smtClean="0"/>
            <a:t>Mashinaning harakat tеnglamasi, moddiy nuqtalar sistеmasi kinеtik enеrgiyasining o`zgarishi tеorеmasi yordamida ifodalanishi mumkin. Kinеtik enеrgiyaning o`zgarish tеorеmasi qonuni fizika va nazariy mеxanikadan ma'lum, buning ta'rifi quyidagicha. Biror vaqt ichida moddiy nuqta kinеtik enеrgiyasining o`zgarishi shu vaqt ichida nuqtaga quyilgan quchlarning bajargan ishlari yig`indisiga tеng, ya'ni:</a:t>
          </a:r>
          <a:endParaRPr lang="uz-Cyrl-UZ" sz="1600" b="0" i="0" kern="1200" baseline="0" dirty="0"/>
        </a:p>
      </dsp:txBody>
      <dsp:txXfrm>
        <a:off x="2464725" y="260941"/>
        <a:ext cx="3528955" cy="300910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5F37C6-6342-46F1-893E-A35C237F6761}">
      <dsp:nvSpPr>
        <dsp:cNvPr id="0" name=""/>
        <dsp:cNvSpPr/>
      </dsp:nvSpPr>
      <dsp:spPr>
        <a:xfrm rot="10800000">
          <a:off x="369269" y="553"/>
          <a:ext cx="6942420" cy="291378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180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0" i="0" kern="1200" baseline="0" dirty="0" smtClean="0"/>
            <a:t>(6) tеnglamadan kinеtik enеrgiya, harakat davrida to`plangan kinеtik enеrgiya bo`lib, to`xtash davrida zararli qarshiliklar kuchining bajargan ishini еngish uchun sarflanadi. Bunda sun'iy ravishda zararli qarshilikni ko`paytirib, mashinaning to`xtash vaqtini qisqartirish mumkin. Mashinaning bosh vallariga maxsus tormozlar o`rnatish yuli bilan bu masala hal qilinadi. Masalan, avtomobilni to`xtatish uchun, avval dvigatеl harakati kardan validan ajratiladi, so`ngra tormoz bеrib, avtomobil to`xtatiladi.</a:t>
          </a:r>
          <a:endParaRPr lang="ru-RU" sz="1800" b="0" i="0" kern="1200" baseline="0" dirty="0"/>
        </a:p>
      </dsp:txBody>
      <dsp:txXfrm rot="10800000">
        <a:off x="1097716" y="553"/>
        <a:ext cx="6213973" cy="2913789"/>
      </dsp:txXfrm>
    </dsp:sp>
    <dsp:sp modelId="{2522F25B-3297-477C-B80B-0F78A6B98154}">
      <dsp:nvSpPr>
        <dsp:cNvPr id="0" name=""/>
        <dsp:cNvSpPr/>
      </dsp:nvSpPr>
      <dsp:spPr>
        <a:xfrm>
          <a:off x="122834" y="1025244"/>
          <a:ext cx="864408" cy="86440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B895BE-C92D-472E-9B5E-F657F617E740}">
      <dsp:nvSpPr>
        <dsp:cNvPr id="0" name=""/>
        <dsp:cNvSpPr/>
      </dsp:nvSpPr>
      <dsp:spPr>
        <a:xfrm rot="10800000">
          <a:off x="389777" y="3172376"/>
          <a:ext cx="6901404" cy="165916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180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0" i="0" kern="1200" baseline="0" dirty="0" smtClean="0"/>
            <a:t>Buni </a:t>
          </a:r>
          <a:r>
            <a:rPr lang="en-US" sz="2000" b="0" i="0" kern="1200" baseline="0" dirty="0" smtClean="0"/>
            <a:t> </a:t>
          </a:r>
          <a:r>
            <a:rPr lang="en-US" sz="2000" b="0" i="0" kern="1200" baseline="0" dirty="0" err="1" smtClean="0"/>
            <a:t>yuqoridagi</a:t>
          </a:r>
          <a:r>
            <a:rPr lang="uz-Cyrl-UZ" sz="2000" b="0" i="0" kern="1200" baseline="0" dirty="0" smtClean="0"/>
            <a:t> grafikning bB va bC qiya sunuvchi chiziqlarida ko’rish mumkin. </a:t>
          </a:r>
          <a:r>
            <a:rPr lang="en-US" sz="2000" b="0" i="0" kern="1200" baseline="0" dirty="0" smtClean="0"/>
            <a:t>BC</a:t>
          </a:r>
          <a:r>
            <a:rPr lang="uz-Cyrl-UZ" sz="2000" b="0" i="0" kern="1200" baseline="0" dirty="0" smtClean="0"/>
            <a:t> kеsma sun'iy tormozlash natijasida mashinaning to`xtash vaqti qisqarganligini ko`rsatadi.</a:t>
          </a:r>
          <a:endParaRPr lang="uz-Cyrl-UZ" sz="2000" b="0" i="0" kern="1200" baseline="0" dirty="0"/>
        </a:p>
      </dsp:txBody>
      <dsp:txXfrm rot="10800000">
        <a:off x="804567" y="3172376"/>
        <a:ext cx="6486614" cy="1659162"/>
      </dsp:txXfrm>
    </dsp:sp>
    <dsp:sp modelId="{244C49E2-6824-4CE3-ABD8-2CECC1600C81}">
      <dsp:nvSpPr>
        <dsp:cNvPr id="0" name=""/>
        <dsp:cNvSpPr/>
      </dsp:nvSpPr>
      <dsp:spPr>
        <a:xfrm>
          <a:off x="0" y="3555689"/>
          <a:ext cx="864408" cy="86440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4" Type="http://schemas.openxmlformats.org/officeDocument/2006/relationships/image" Target="../media/image2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759D6A0-B4FF-4399-AD88-1F89FC316ED4}" type="datetimeFigureOut">
              <a:rPr lang="ru-RU" smtClean="0"/>
              <a:pPr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0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2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4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5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9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8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23.wmf"/><Relationship Id="rId4" Type="http://schemas.openxmlformats.org/officeDocument/2006/relationships/image" Target="../media/image20.wmf"/><Relationship Id="rId9" Type="http://schemas.openxmlformats.org/officeDocument/2006/relationships/oleObject" Target="../embeddings/oleObject19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24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5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27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6.bin"/><Relationship Id="rId5" Type="http://schemas.openxmlformats.org/officeDocument/2006/relationships/image" Target="../media/image32.wmf"/><Relationship Id="rId4" Type="http://schemas.openxmlformats.org/officeDocument/2006/relationships/image" Target="../media/image30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33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7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36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pr.ru/" TargetMode="External"/><Relationship Id="rId2" Type="http://schemas.openxmlformats.org/officeDocument/2006/relationships/hyperlink" Target="http://www.ziyonet.uz/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55576" y="1844824"/>
            <a:ext cx="7848872" cy="2016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latin typeface="Times New Roman" pitchFamily="18" charset="0"/>
                <a:cs typeface="Times New Roman" pitchFamily="18" charset="0"/>
              </a:rPr>
              <a:t>12-</a:t>
            </a:r>
            <a:r>
              <a:rPr lang="uz-Cyrl-UZ" sz="7200" b="1" dirty="0" smtClean="0">
                <a:latin typeface="Times New Roman" pitchFamily="18" charset="0"/>
                <a:cs typeface="Times New Roman" pitchFamily="18" charset="0"/>
              </a:rPr>
              <a:t>МАЪРУЗА</a:t>
            </a:r>
            <a:endParaRPr lang="ru-RU" sz="7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568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3645024"/>
            <a:ext cx="8229600" cy="2448272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Muvozanat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tenglamalarini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tuzib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urinma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reaksiya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planini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qurib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normal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reaksiya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692696"/>
            <a:ext cx="8208912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MAVZU: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Mexanizmlardagi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39543" y="2276872"/>
            <a:ext cx="4032448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77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7544" y="409836"/>
            <a:ext cx="8208912" cy="165618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kin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matik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juftli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Assur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guruhining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kin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tostatik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usuli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6657" y="2054813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B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rilgan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polzunli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xanizmning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kin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sx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bo`g`inlarning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o`lchamlari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bo`g`ining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qonuni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bo`g`in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o’zgarmas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zligi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zlanishi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ε</a:t>
            </a:r>
            <a:r>
              <a:rPr lang="en-US" sz="36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=0.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: r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aksiya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B, C, D kin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juftlarda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186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332656"/>
            <a:ext cx="828092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Hisoblarni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o`tkazishda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ma'lum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tartibga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rak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Topshiriqda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rilgan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xolatida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xanizmning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kin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matik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sx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masi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chizma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varag`ining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qismida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masshtab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hisoblanib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chiziladi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 B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rilgan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og`irlik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kuchlarining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ktorlari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qilgan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nuqtalarga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yo`nalishlari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qo`yiladi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Chizma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gabariti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200-300 mm).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501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142984"/>
            <a:ext cx="7772400" cy="7920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916832"/>
            <a:ext cx="820891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xolat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bittadan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zliklar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zlanishlar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planlari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quriladi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(1-topshiriqda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9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568951" cy="612068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Bo`g`inlarning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in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rsiya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32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3200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mеxanizm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sxеmasida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bo`g`inlarning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massalar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markazlariga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nuqtalarning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tеzlanishlar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yo`nalishlari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3200" b="1" baseline="-25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i="1" baseline="-25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qarama–qarshi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qo`yiladi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43957" t="32441" r="35497" b="20736"/>
          <a:stretch>
            <a:fillRect/>
          </a:stretch>
        </p:blipFill>
        <p:spPr bwMode="auto">
          <a:xfrm>
            <a:off x="2560795" y="2924944"/>
            <a:ext cx="3929090" cy="3287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345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0018609"/>
              </p:ext>
            </p:extLst>
          </p:nvPr>
        </p:nvGraphicFramePr>
        <p:xfrm>
          <a:off x="3131885" y="2088340"/>
          <a:ext cx="5700143" cy="4643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r:id="rId3" imgW="12287250" imgH="4914900" progId="">
                  <p:embed/>
                </p:oleObj>
              </mc:Choice>
              <mc:Fallback>
                <p:oleObj r:id="rId3" imgW="12287250" imgH="4914900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663" t="8670" r="18423" b="22369"/>
                      <a:stretch>
                        <a:fillRect/>
                      </a:stretch>
                    </p:blipFill>
                    <p:spPr bwMode="auto">
                      <a:xfrm>
                        <a:off x="3131885" y="2088340"/>
                        <a:ext cx="5700143" cy="46434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571472" y="3000372"/>
          <a:ext cx="15716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9" name="Формула" r:id="rId5" imgW="749300" imgH="228600" progId="Equation.3">
                  <p:embed/>
                </p:oleObj>
              </mc:Choice>
              <mc:Fallback>
                <p:oleObj name="Формула" r:id="rId5" imgW="749300" imgH="2286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472" y="3000372"/>
                        <a:ext cx="157162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642910" y="3571876"/>
          <a:ext cx="16478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name="Формула" r:id="rId7" imgW="787400" imgH="228600" progId="Equation.3">
                  <p:embed/>
                </p:oleObj>
              </mc:Choice>
              <mc:Fallback>
                <p:oleObj name="Формула" r:id="rId7" imgW="787400" imgH="2286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3571876"/>
                        <a:ext cx="164782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642910" y="4214818"/>
          <a:ext cx="161925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Формула" r:id="rId9" imgW="774364" imgH="228501" progId="Equation.3">
                  <p:embed/>
                </p:oleObj>
              </mc:Choice>
              <mc:Fallback>
                <p:oleObj name="Формула" r:id="rId9" imgW="774364" imgH="228501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4214818"/>
                        <a:ext cx="1619250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642910" y="4857760"/>
          <a:ext cx="16478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Формула" r:id="rId11" imgW="787400" imgH="228600" progId="Equation.3">
                  <p:embed/>
                </p:oleObj>
              </mc:Choice>
              <mc:Fallback>
                <p:oleObj name="Формула" r:id="rId11" imgW="787400" imgH="2286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4857760"/>
                        <a:ext cx="164782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642910" y="5500702"/>
          <a:ext cx="161925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" name="Формула" r:id="rId13" imgW="774364" imgH="228501" progId="Equation.3">
                  <p:embed/>
                </p:oleObj>
              </mc:Choice>
              <mc:Fallback>
                <p:oleObj name="Формула" r:id="rId13" imgW="774364" imgH="228501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5500702"/>
                        <a:ext cx="1619250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251520" y="307764"/>
            <a:ext cx="8580508" cy="1508105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rsiya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kuchlarining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ntlari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</a:t>
            </a:r>
            <a:r>
              <a:rPr kumimoji="0" lang="en-US" sz="2400" b="1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</a:t>
            </a:r>
            <a:r>
              <a:rPr kumimoji="0" lang="ru-RU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aniqlanib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gishli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inlarga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inning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zlanishlari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kumimoji="0" lang="en-US" sz="2400" b="1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en-US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ga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qarama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-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qarshi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yo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`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nalishda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quyib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chiqiladi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428860" y="2780410"/>
            <a:ext cx="92866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</a:t>
            </a:r>
            <a:r>
              <a:rPr kumimoji="0" lang="ru-RU" sz="16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=0.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2357422" y="5072074"/>
            <a:ext cx="107157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[Н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м]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44100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[Н</a:t>
            </a: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м]</a:t>
            </a:r>
            <a:endParaRPr kumimoji="0" lang="ru-RU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357422" y="4494922"/>
            <a:ext cx="107157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[Н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м]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2357422" y="3851980"/>
            <a:ext cx="107157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[Н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м]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2357422" y="3209038"/>
            <a:ext cx="107157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[Н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м]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9098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980728"/>
            <a:ext cx="81369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Assur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guruhlarini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tma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ajratish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usulini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llaymiz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xanizmdan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hamda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indan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topgan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guruhlarni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ajratib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olamiz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inlarga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ta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'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sir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qilayotgan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kuchlarni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yib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chiqamiz</a:t>
            </a:r>
            <a:r>
              <a:rPr lang="ru-RU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inlar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xanizmdagi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xolatlarida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chiziladi</a:t>
            </a:r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186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692696"/>
            <a:ext cx="83529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rakli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muvozanatni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saqlab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qolish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kin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matik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juftlarda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bog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lanish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r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aksiyalarini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quyib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chiqamiz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kuchlarni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ikkita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ind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ks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raqami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lgilashni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lishib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olamiz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birinchi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raqam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ta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'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sir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qilayotgan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inni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rsatadi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ikkinchi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raqam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qaysi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tomonidan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ta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'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sir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etayotganini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rsatadi</a:t>
            </a:r>
            <a:r>
              <a:rPr lang="ru-RU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961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20" name="Rectangle 16"/>
          <p:cNvSpPr>
            <a:spLocks noChangeArrowheads="1"/>
          </p:cNvSpPr>
          <p:nvPr/>
        </p:nvSpPr>
        <p:spPr bwMode="auto">
          <a:xfrm>
            <a:off x="379753" y="404664"/>
            <a:ext cx="8501122" cy="206210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Assur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strukturaviy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ta'sir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qilayotgan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(in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rsiya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qo`shib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muvozanat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v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ktor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nglamasini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tuzamiz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519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7784385"/>
              </p:ext>
            </p:extLst>
          </p:nvPr>
        </p:nvGraphicFramePr>
        <p:xfrm>
          <a:off x="795518" y="2852936"/>
          <a:ext cx="7669592" cy="8667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2" name="Формула" r:id="rId3" imgW="2832100" imgH="292100" progId="Equation.3">
                  <p:embed/>
                </p:oleObj>
              </mc:Choice>
              <mc:Fallback>
                <p:oleObj name="Формула" r:id="rId3" imgW="2832100" imgH="2921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518" y="2852936"/>
                        <a:ext cx="7669592" cy="86677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3000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41636" y="4255336"/>
            <a:ext cx="8516643" cy="1569660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nglamani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tuzishga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noma'lum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tuzuvchilari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nglamaning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oxirida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yozilishi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404664"/>
            <a:ext cx="835292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ru-RU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ktor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lang="ru-RU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nglamada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v</a:t>
            </a:r>
            <a:r>
              <a:rPr lang="ru-RU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ktorlarni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ikkita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param</a:t>
            </a:r>
            <a:r>
              <a:rPr lang="ru-RU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tri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hisobga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olinadi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yo`nalishi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agar v</a:t>
            </a:r>
            <a:r>
              <a:rPr lang="ru-RU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ktor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to`liq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ma'lum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bo`lsa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tagiga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ikkita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chiziq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chizib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qo`yamiz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agar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marta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ma'lum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bo`lsa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yani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yo`nalishi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marta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chizib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qo`yamiz</a:t>
            </a:r>
            <a:r>
              <a:rPr lang="en-US" sz="4400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en-US" sz="4400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n-US" sz="4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4)- t</a:t>
            </a:r>
            <a:r>
              <a:rPr lang="ru-RU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nglamada</a:t>
            </a:r>
            <a:r>
              <a:rPr lang="en-US" sz="4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170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8528529"/>
              </p:ext>
            </p:extLst>
          </p:nvPr>
        </p:nvGraphicFramePr>
        <p:xfrm>
          <a:off x="1979712" y="548680"/>
          <a:ext cx="4902545" cy="136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0" name="Формула" r:id="rId3" imgW="1016000" imgH="279400" progId="Equation.3">
                  <p:embed/>
                </p:oleObj>
              </mc:Choice>
              <mc:Fallback>
                <p:oleObj name="Формула" r:id="rId3" imgW="1016000" imgH="2794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712" y="548680"/>
                        <a:ext cx="4902545" cy="13681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43608" y="2132856"/>
            <a:ext cx="650370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4800" b="1" baseline="30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48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lang="en-US" sz="48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48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to`liq</a:t>
            </a:r>
            <a:r>
              <a:rPr lang="en-US" sz="48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48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ma'lum</a:t>
            </a:r>
            <a:endParaRPr lang="en-US" sz="5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5202693"/>
              </p:ext>
            </p:extLst>
          </p:nvPr>
        </p:nvGraphicFramePr>
        <p:xfrm>
          <a:off x="2339752" y="3356992"/>
          <a:ext cx="4830374" cy="1224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1" name="Формула" r:id="rId5" imgW="1117600" imgH="279400" progId="Equation.3">
                  <p:embed/>
                </p:oleObj>
              </mc:Choice>
              <mc:Fallback>
                <p:oleObj name="Формула" r:id="rId5" imgW="1117600" imgH="2794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3356992"/>
                        <a:ext cx="4830374" cy="12241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39552" y="4653136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kuchlarning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yo`nalishlari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qiymatlari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noma'lum</a:t>
            </a:r>
            <a:r>
              <a:rPr lang="en-US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8142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500034" y="308263"/>
            <a:ext cx="8143932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mak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nglamada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4-ta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noma'lumlik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Bitta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v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ktor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nglamadan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faqat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2-ta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noma'lumlikni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topish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kuchlarning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tang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nsial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tuzuvchilarini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momеntlar</a:t>
            </a:r>
            <a:r>
              <a:rPr lang="en-US" sz="3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muvozanat</a:t>
            </a:r>
            <a:r>
              <a:rPr lang="en-US" sz="3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tеnglama</a:t>
            </a:r>
            <a:r>
              <a:rPr lang="en-US" sz="3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laridan</a:t>
            </a:r>
            <a:r>
              <a:rPr lang="en-US" sz="3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topamiz</a:t>
            </a:r>
            <a:r>
              <a:rPr lang="en-US" sz="3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464654" y="2690917"/>
            <a:ext cx="832043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еlkalari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en-US" sz="28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[mm]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birligida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chizmadan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o`lchab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olinadi</a:t>
            </a: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2544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0858358"/>
              </p:ext>
            </p:extLst>
          </p:nvPr>
        </p:nvGraphicFramePr>
        <p:xfrm>
          <a:off x="2123728" y="3717032"/>
          <a:ext cx="3462463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6" name="Формула" r:id="rId3" imgW="1524000" imgH="533400" progId="Equation.3">
                  <p:embed/>
                </p:oleObj>
              </mc:Choice>
              <mc:Fallback>
                <p:oleObj name="Формула" r:id="rId3" imgW="1524000" imgH="53340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3717032"/>
                        <a:ext cx="3462463" cy="12144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3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2523357"/>
              </p:ext>
            </p:extLst>
          </p:nvPr>
        </p:nvGraphicFramePr>
        <p:xfrm>
          <a:off x="2339752" y="4797152"/>
          <a:ext cx="3571071" cy="1252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7" name="Формула" r:id="rId5" imgW="1524000" imgH="533400" progId="Equation.3">
                  <p:embed/>
                </p:oleObj>
              </mc:Choice>
              <mc:Fallback>
                <p:oleObj name="Формула" r:id="rId5" imgW="1524000" imgH="5334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4797152"/>
                        <a:ext cx="3571071" cy="12525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45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46" name="Rectangle 18"/>
          <p:cNvSpPr>
            <a:spLocks noChangeArrowheads="1"/>
          </p:cNvSpPr>
          <p:nvPr/>
        </p:nvSpPr>
        <p:spPr bwMode="auto">
          <a:xfrm>
            <a:off x="0" y="1352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85720" y="428604"/>
            <a:ext cx="8583119" cy="86177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planining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masshtabini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tanlaymiz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2857488" y="1142984"/>
          <a:ext cx="3219694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4" name="Формула" r:id="rId3" imgW="1180588" imgH="418918" progId="Equation.3">
                  <p:embed/>
                </p:oleObj>
              </mc:Choice>
              <mc:Fallback>
                <p:oleObj name="Формула" r:id="rId3" imgW="1180588" imgH="418918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488" y="1142984"/>
                        <a:ext cx="3219694" cy="12144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1276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500034" y="2428868"/>
            <a:ext cx="8286808" cy="353943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planida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kumimoji="0" lang="en-US" sz="28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tasvirlovchi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uzunligi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ixtiyoriy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[mm].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tasvirlovchi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masshtab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smalarni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hisoblab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topamiz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G</a:t>
            </a:r>
            <a:r>
              <a:rPr kumimoji="0" lang="de-DE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                                </a:t>
            </a:r>
            <a:r>
              <a:rPr kumimoji="0" lang="de-DE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</a:t>
            </a:r>
            <a:r>
              <a:rPr kumimoji="0" lang="de-DE" sz="28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</a:t>
            </a:r>
            <a:r>
              <a:rPr kumimoji="0" lang="de-DE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                          </a:t>
            </a:r>
            <a:r>
              <a:rPr kumimoji="0" lang="de-DE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</a:t>
            </a:r>
            <a:r>
              <a:rPr kumimoji="0" lang="de-DE" sz="28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</a:t>
            </a:r>
            <a:r>
              <a:rPr kumimoji="0" lang="de-DE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ab =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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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de-DE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bc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=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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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de-DE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cd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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;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</a:t>
            </a:r>
            <a:r>
              <a:rPr kumimoji="0" lang="de-DE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[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мм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].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</a:t>
            </a:r>
            <a:r>
              <a:rPr kumimoji="0" lang="ru-RU" sz="28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de-DE" sz="28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</a:t>
            </a:r>
            <a:r>
              <a:rPr kumimoji="0" lang="ru-RU" sz="28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de-DE" sz="28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</a:t>
            </a:r>
            <a:r>
              <a:rPr kumimoji="0" lang="ru-RU" sz="28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404665"/>
            <a:ext cx="83529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de-DE" sz="40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de-DE" sz="4000" b="1" baseline="-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50</a:t>
            </a:r>
            <a:r>
              <a:rPr lang="de-DE" sz="4000" b="1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lang="de-DE" sz="40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de-DE" sz="40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R</a:t>
            </a:r>
            <a:r>
              <a:rPr lang="de-DE" sz="4000" b="1" baseline="-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42</a:t>
            </a:r>
            <a:r>
              <a:rPr lang="de-DE" sz="4000" b="1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kuchlarni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ifodalaydigan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smalarning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yo`nalish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chiziqlarini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planini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qurish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oxirida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gishli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tang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nsial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tuzuvchilarning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uchi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boshidan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de-DE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o`tkazamiz</a:t>
            </a:r>
            <a:r>
              <a:rPr lang="de-DE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40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en-US" sz="4000" b="1" baseline="-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50</a:t>
            </a:r>
            <a:r>
              <a:rPr lang="en-US" sz="4000" b="1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lang="en-US" sz="40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yo`nalish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chizig`ini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planining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«o»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nuqtasidan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o`tkazamiz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R</a:t>
            </a:r>
            <a:r>
              <a:rPr lang="en-US" sz="4000" b="1" baseline="-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42</a:t>
            </a:r>
            <a:r>
              <a:rPr lang="en-US" sz="4000" b="1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yo`nalish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chizig`ini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planining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«k» 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nutasidan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en-US" sz="40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o`tkazamiz</a:t>
            </a:r>
            <a:r>
              <a:rPr lang="en-US" sz="4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 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476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95536" y="3810531"/>
            <a:ext cx="8462744" cy="230832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ru-RU" sz="4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50</a:t>
            </a:r>
            <a:r>
              <a:rPr kumimoji="0" lang="en-US" sz="4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</a:t>
            </a:r>
            <a:r>
              <a:rPr kumimoji="0" lang="ru-RU" sz="40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ru-RU" sz="40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4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oe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, 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[Н]</a:t>
            </a:r>
            <a:endParaRPr kumimoji="0" lang="en-US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R</a:t>
            </a:r>
            <a:r>
              <a:rPr kumimoji="0" lang="ru-RU" sz="4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42</a:t>
            </a:r>
            <a:r>
              <a:rPr kumimoji="0" lang="en-US" sz="4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</a:t>
            </a:r>
            <a:r>
              <a:rPr kumimoji="0" lang="ru-RU" sz="40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ru-RU" sz="40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е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, 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[Н]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332656"/>
            <a:ext cx="83529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chiziqlarni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</a:t>
            </a:r>
            <a:r>
              <a:rPr lang="ru-RU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sishgan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“</a:t>
            </a:r>
            <a:r>
              <a:rPr lang="en-US" sz="44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“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nuqtasi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en-US" sz="4400" b="1" baseline="-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50</a:t>
            </a:r>
            <a:r>
              <a:rPr lang="en-US" sz="4400" b="1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lang="en-US" sz="44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R</a:t>
            </a:r>
            <a:r>
              <a:rPr lang="en-US" sz="4400" b="1" baseline="-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42</a:t>
            </a:r>
            <a:r>
              <a:rPr lang="en-US" sz="4400" b="1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kuchlarni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tasvirlovchi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en-US" sz="4400" b="1" i="1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eo</a:t>
            </a:r>
            <a:r>
              <a:rPr lang="en-US" sz="44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</a:t>
            </a:r>
            <a:r>
              <a:rPr lang="en-US" sz="44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kеsmalarni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aniqlaydi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qiymatlarini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hisoblaymiz</a:t>
            </a:r>
            <a:r>
              <a:rPr lang="en-US" sz="4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642910" y="857232"/>
          <a:ext cx="4286280" cy="5386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3" imgW="12287250" imgH="4914900" progId="">
                  <p:embed/>
                </p:oleObj>
              </mc:Choice>
              <mc:Fallback>
                <p:oleObj r:id="rId3" imgW="12287250" imgH="4914900" progId="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379" t="11786" r="38736" b="7368"/>
                      <a:stretch>
                        <a:fillRect/>
                      </a:stretch>
                    </p:blipFill>
                    <p:spPr bwMode="auto">
                      <a:xfrm>
                        <a:off x="642910" y="857232"/>
                        <a:ext cx="4286280" cy="538639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33" name="Object 9"/>
          <p:cNvGraphicFramePr>
            <a:graphicFrameLocks noChangeAspect="1"/>
          </p:cNvGraphicFramePr>
          <p:nvPr/>
        </p:nvGraphicFramePr>
        <p:xfrm>
          <a:off x="5500694" y="1571612"/>
          <a:ext cx="3000396" cy="4378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5" imgW="12287250" imgH="4914900" progId="">
                  <p:embed/>
                </p:oleObj>
              </mc:Choice>
              <mc:Fallback>
                <p:oleObj r:id="rId5" imgW="12287250" imgH="4914900" progId="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7187" t="3204" r="48839" b="9741"/>
                      <a:stretch>
                        <a:fillRect/>
                      </a:stretch>
                    </p:blipFill>
                    <p:spPr bwMode="auto">
                      <a:xfrm>
                        <a:off x="5500694" y="1571612"/>
                        <a:ext cx="3000396" cy="43789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740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467544" y="260648"/>
            <a:ext cx="8352927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 VA M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XANIZMLAR DINAMIKASINING ASOSIY MASALALARI VA HARAKAT T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NGLAMASI</a:t>
            </a: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017520" y="1288505"/>
            <a:ext cx="5936566" cy="501675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24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ltirilgan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mom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ntni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ltirilgan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kuchni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xnologik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pro­ts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ssga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bog`liq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xanizm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rilgan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xnolo­gik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ssni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bajara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oladigan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quvvatga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zlikka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bo`lgan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el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ktrik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dvigat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tanlash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Mashinaga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ta'sir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etadigan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barcha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kuchlar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asosan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gruppalarga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bo`linadi</a:t>
            </a:r>
            <a:r>
              <a:rPr kumimoji="0" lang="en-GB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GB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ÐÐ°ÑÑÐ¸Ð½ÐºÐ¸ Ð¿Ð¾ Ð·Ð°Ð¿ÑÐ¾ÑÑ mashinaga ta'sir etuvchi kuchlar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ÐÐ°ÑÑÐ¸Ð½ÐºÐ¸ Ð¿Ð¾ Ð·Ð°Ð¿ÑÐ¾ÑÑ mashinaga ta'sir etuvchi kuchlar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6" name="AutoShape 6" descr="ÐÐ°ÑÑÐ¸Ð½ÐºÐ¸ Ð¿Ð¾ Ð·Ð°Ð¿ÑÐ¾ÑÑ mashinaga ta'sir etuvchi kuchlar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/>
          <p:nvPr/>
        </p:nvPicPr>
        <p:blipFill>
          <a:blip r:embed="rId2"/>
          <a:srcRect l="20275" t="46655" r="56388" b="33590"/>
          <a:stretch>
            <a:fillRect/>
          </a:stretch>
        </p:blipFill>
        <p:spPr bwMode="auto">
          <a:xfrm>
            <a:off x="126611" y="2407724"/>
            <a:ext cx="2880360" cy="1896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1066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416126" y="590843"/>
            <a:ext cx="5127674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375" algn="l"/>
              </a:tabLst>
            </a:pPr>
            <a:r>
              <a:rPr kumimoji="0" lang="en-GB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xanizmni</a:t>
            </a:r>
            <a:r>
              <a:rPr kumimoji="0" lang="en-GB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harakatlantiruvchi</a:t>
            </a:r>
            <a:r>
              <a:rPr kumimoji="0" lang="en-GB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</a:t>
            </a:r>
            <a:r>
              <a:rPr kumimoji="0" lang="en-GB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</a:t>
            </a:r>
            <a:r>
              <a:rPr kumimoji="0" lang="ru-RU" sz="2400" b="1" i="1" u="none" strike="noStrike" cap="none" normalizeH="0" baseline="-3000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sz="2400" b="1" i="0" u="none" strike="noStrike" cap="none" normalizeH="0" baseline="-3000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</a:t>
            </a:r>
            <a:r>
              <a:rPr kumimoji="0" lang="en-GB" sz="2400" b="1" i="0" u="none" strike="noStrike" cap="none" normalizeH="0" baseline="-300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GB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GB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GB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GB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mom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nti</a:t>
            </a:r>
            <a:r>
              <a:rPr kumimoji="0" lang="en-GB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</a:t>
            </a:r>
            <a:r>
              <a:rPr kumimoji="0" lang="ru-RU" sz="2400" b="1" i="1" u="none" strike="noStrike" cap="none" normalizeH="0" baseline="-3000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GB" sz="2400" b="1" i="1" u="none" strike="noStrike" cap="none" normalizeH="0" baseline="-300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2400" b="1" i="1" u="none" strike="noStrike" cap="none" normalizeH="0" baseline="-300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731647274"/>
              </p:ext>
            </p:extLst>
          </p:nvPr>
        </p:nvGraphicFramePr>
        <p:xfrm>
          <a:off x="685800" y="1774984"/>
          <a:ext cx="7772400" cy="1938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219" name="Object 3"/>
          <p:cNvGraphicFramePr>
            <a:graphicFrameLocks noChangeAspect="1"/>
          </p:cNvGraphicFramePr>
          <p:nvPr/>
        </p:nvGraphicFramePr>
        <p:xfrm>
          <a:off x="2945827" y="3756074"/>
          <a:ext cx="3940140" cy="11816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0" name="Формула" r:id="rId8" imgW="1854200" imgH="419100" progId="Equation.3">
                  <p:embed/>
                </p:oleObj>
              </mc:Choice>
              <mc:Fallback>
                <p:oleObj name="Формула" r:id="rId8" imgW="18542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45827" y="3756074"/>
                        <a:ext cx="3940140" cy="118168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970670" y="4899055"/>
            <a:ext cx="7396089" cy="107721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375" algn="l"/>
              </a:tabLst>
            </a:pP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y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rda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v —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porsh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nning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gaz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ngayish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davridagi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zligi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375" algn="l"/>
              </a:tabLst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 —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porsh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nning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tri; R —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</a:t>
            </a:r>
            <a:endParaRPr kumimoji="0" lang="en-GB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375" algn="l"/>
              </a:tabLst>
            </a:pP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Indikator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diagramma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eksp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rim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ntal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yo’l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yo’li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chizilgan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bo’lishi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7" name="Рисунок 6"/>
          <p:cNvPicPr/>
          <p:nvPr/>
        </p:nvPicPr>
        <p:blipFill>
          <a:blip r:embed="rId10"/>
          <a:srcRect l="64063" t="40214" r="12019" b="33695"/>
          <a:stretch>
            <a:fillRect/>
          </a:stretch>
        </p:blipFill>
        <p:spPr bwMode="auto">
          <a:xfrm>
            <a:off x="-1" y="-1"/>
            <a:ext cx="2173459" cy="1772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02443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6" name="Rectangle 6"/>
          <p:cNvSpPr>
            <a:spLocks noChangeArrowheads="1"/>
          </p:cNvSpPr>
          <p:nvPr/>
        </p:nvSpPr>
        <p:spPr bwMode="auto">
          <a:xfrm>
            <a:off x="0" y="259187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1517" name="Rectangle 10"/>
          <p:cNvSpPr>
            <a:spLocks noChangeArrowheads="1"/>
          </p:cNvSpPr>
          <p:nvPr/>
        </p:nvSpPr>
        <p:spPr bwMode="auto">
          <a:xfrm>
            <a:off x="0" y="23346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9" name="Схема 8"/>
          <p:cNvGraphicFramePr/>
          <p:nvPr/>
        </p:nvGraphicFramePr>
        <p:xfrm>
          <a:off x="833511" y="1770966"/>
          <a:ext cx="7628206" cy="4832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393029860"/>
              </p:ext>
            </p:extLst>
          </p:nvPr>
        </p:nvGraphicFramePr>
        <p:xfrm>
          <a:off x="395537" y="116632"/>
          <a:ext cx="8340500" cy="11736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77067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4" name="Rectangle 23"/>
          <p:cNvSpPr>
            <a:spLocks noChangeArrowheads="1"/>
          </p:cNvSpPr>
          <p:nvPr/>
        </p:nvSpPr>
        <p:spPr bwMode="auto">
          <a:xfrm>
            <a:off x="1" y="184467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4585" name="Rectangle 25"/>
          <p:cNvSpPr>
            <a:spLocks noChangeArrowheads="1"/>
          </p:cNvSpPr>
          <p:nvPr/>
        </p:nvSpPr>
        <p:spPr bwMode="auto">
          <a:xfrm>
            <a:off x="0" y="184467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4586" name="Rectangle 27"/>
          <p:cNvSpPr>
            <a:spLocks noChangeArrowheads="1"/>
          </p:cNvSpPr>
          <p:nvPr/>
        </p:nvSpPr>
        <p:spPr bwMode="auto">
          <a:xfrm>
            <a:off x="0" y="184467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4617" name="Rectangle 126"/>
          <p:cNvSpPr>
            <a:spLocks noChangeArrowheads="1"/>
          </p:cNvSpPr>
          <p:nvPr/>
        </p:nvSpPr>
        <p:spPr bwMode="auto">
          <a:xfrm>
            <a:off x="0" y="482707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entury Gothic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2089053" y="211015"/>
            <a:ext cx="5127674" cy="738664"/>
          </a:xfrm>
          <a:prstGeom prst="rect">
            <a:avLst/>
          </a:prstGeom>
          <a:solidFill>
            <a:srgbClr val="002060"/>
          </a:solidFill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OG’IRLIK KUCHLARI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295096011"/>
              </p:ext>
            </p:extLst>
          </p:nvPr>
        </p:nvGraphicFramePr>
        <p:xfrm>
          <a:off x="919927" y="1406770"/>
          <a:ext cx="7021286" cy="4881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577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198930220"/>
              </p:ext>
            </p:extLst>
          </p:nvPr>
        </p:nvGraphicFramePr>
        <p:xfrm>
          <a:off x="654317" y="393895"/>
          <a:ext cx="8102823" cy="624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2534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076500212"/>
              </p:ext>
            </p:extLst>
          </p:nvPr>
        </p:nvGraphicFramePr>
        <p:xfrm>
          <a:off x="1375117" y="801858"/>
          <a:ext cx="6696221" cy="48955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646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132876087"/>
              </p:ext>
            </p:extLst>
          </p:nvPr>
        </p:nvGraphicFramePr>
        <p:xfrm>
          <a:off x="960120" y="703386"/>
          <a:ext cx="7522699" cy="5190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75255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1582615" y="1420837"/>
          <a:ext cx="6208520" cy="8644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0" name="Формула" r:id="rId3" imgW="2661447" imgH="287315" progId="Equation.3">
                  <p:embed/>
                </p:oleObj>
              </mc:Choice>
              <mc:Fallback>
                <p:oleObj name="Формула" r:id="rId3" imgW="2661447" imgH="28731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2615" y="1420837"/>
                        <a:ext cx="6208520" cy="86443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73" name="Group 1"/>
          <p:cNvGrpSpPr>
            <a:grpSpLocks/>
          </p:cNvGrpSpPr>
          <p:nvPr/>
        </p:nvGrpSpPr>
        <p:grpSpPr bwMode="auto">
          <a:xfrm>
            <a:off x="1769011" y="2501167"/>
            <a:ext cx="5774789" cy="1367448"/>
            <a:chOff x="2181" y="5584"/>
            <a:chExt cx="8520" cy="1440"/>
          </a:xfrm>
        </p:grpSpPr>
        <p:sp>
          <p:nvSpPr>
            <p:cNvPr id="3078" name="Text Box 6"/>
            <p:cNvSpPr txBox="1">
              <a:spLocks noChangeArrowheads="1"/>
            </p:cNvSpPr>
            <p:nvPr/>
          </p:nvSpPr>
          <p:spPr bwMode="auto">
            <a:xfrm>
              <a:off x="2181" y="5584"/>
              <a:ext cx="2280" cy="14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Harakatga</a:t>
              </a: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r>
                <a:rPr kumimoji="0" lang="en-US" sz="20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kеltiruvchi</a:t>
              </a: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r>
                <a:rPr kumimoji="0" lang="en-US" sz="20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mеxanizm</a:t>
              </a: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(</a:t>
              </a:r>
              <a:r>
                <a:rPr kumimoji="0" lang="en-US" sz="20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dvigatеl</a:t>
              </a: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)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77" name="Text Box 5"/>
            <p:cNvSpPr txBox="1">
              <a:spLocks noChangeArrowheads="1"/>
            </p:cNvSpPr>
            <p:nvPr/>
          </p:nvSpPr>
          <p:spPr bwMode="auto">
            <a:xfrm>
              <a:off x="5181" y="5584"/>
              <a:ext cx="2280" cy="14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z-Cyrl-UZ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Uzatish mеxanizmlari</a:t>
              </a:r>
              <a:endParaRPr kumimoji="0" lang="uz-Cyrl-U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uz-Cyrl-U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76" name="Text Box 4"/>
            <p:cNvSpPr txBox="1">
              <a:spLocks noChangeArrowheads="1"/>
            </p:cNvSpPr>
            <p:nvPr/>
          </p:nvSpPr>
          <p:spPr bwMode="auto">
            <a:xfrm>
              <a:off x="8181" y="5584"/>
              <a:ext cx="2520" cy="14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z-Cyrl-UZ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Tеxnologik ish protsеssi mеxanizmi</a:t>
              </a:r>
              <a:endParaRPr kumimoji="0" lang="uz-Cyrl-U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uz-Cyrl-U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75" name="Line 3"/>
            <p:cNvSpPr>
              <a:spLocks noChangeShapeType="1"/>
            </p:cNvSpPr>
            <p:nvPr/>
          </p:nvSpPr>
          <p:spPr bwMode="auto">
            <a:xfrm>
              <a:off x="4461" y="6304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74" name="Line 2"/>
            <p:cNvSpPr>
              <a:spLocks noChangeShapeType="1"/>
            </p:cNvSpPr>
            <p:nvPr/>
          </p:nvSpPr>
          <p:spPr bwMode="auto">
            <a:xfrm>
              <a:off x="7461" y="6304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0" y="43934"/>
            <a:ext cx="2936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079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59531" y="845622"/>
            <a:ext cx="293670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079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59531" y="460902"/>
            <a:ext cx="3324949" cy="113877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079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07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</a:t>
            </a:r>
            <a:endParaRPr kumimoji="0" lang="ru-RU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07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004647" y="529268"/>
            <a:ext cx="50643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 smtClean="0"/>
              <a:t>MASHINA </a:t>
            </a:r>
            <a:r>
              <a:rPr lang="en-US" sz="2000" dirty="0" smtClean="0"/>
              <a:t> </a:t>
            </a:r>
            <a:r>
              <a:rPr lang="uz-Cyrl-UZ" sz="2000" dirty="0" smtClean="0"/>
              <a:t>AGRЕGATI UCHUN MATЕMATIK QUVVAT IFODASI </a:t>
            </a:r>
            <a:endParaRPr lang="ru-RU" sz="2000" dirty="0"/>
          </a:p>
        </p:txBody>
      </p:sp>
      <p:graphicFrame>
        <p:nvGraphicFramePr>
          <p:cNvPr id="3086" name="Object 14"/>
          <p:cNvGraphicFramePr>
            <a:graphicFrameLocks noChangeAspect="1"/>
          </p:cNvGraphicFramePr>
          <p:nvPr/>
        </p:nvGraphicFramePr>
        <p:xfrm>
          <a:off x="2010910" y="3939662"/>
          <a:ext cx="1648328" cy="730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1" name="Формула" r:id="rId5" imgW="990360" imgH="228600" progId="Equation.3">
                  <p:embed/>
                </p:oleObj>
              </mc:Choice>
              <mc:Fallback>
                <p:oleObj name="Формула" r:id="rId5" imgW="9903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0910" y="3939662"/>
                        <a:ext cx="1648328" cy="730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7" name="Object 15"/>
          <p:cNvGraphicFramePr>
            <a:graphicFrameLocks noChangeAspect="1"/>
          </p:cNvGraphicFramePr>
          <p:nvPr/>
        </p:nvGraphicFramePr>
        <p:xfrm>
          <a:off x="3896457" y="4040604"/>
          <a:ext cx="3386801" cy="728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2" name="Формула" r:id="rId7" imgW="1993680" imgH="253800" progId="Equation.3">
                  <p:embed/>
                </p:oleObj>
              </mc:Choice>
              <mc:Fallback>
                <p:oleObj name="Формула" r:id="rId7" imgW="19936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6457" y="4040604"/>
                        <a:ext cx="3386801" cy="72834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8" name="Object 16"/>
          <p:cNvGraphicFramePr>
            <a:graphicFrameLocks noChangeAspect="1"/>
          </p:cNvGraphicFramePr>
          <p:nvPr/>
        </p:nvGraphicFramePr>
        <p:xfrm>
          <a:off x="1514768" y="4731532"/>
          <a:ext cx="6308924" cy="1401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3" name="Формула" r:id="rId9" imgW="3213000" imgH="507960" progId="Equation.3">
                  <p:embed/>
                </p:oleObj>
              </mc:Choice>
              <mc:Fallback>
                <p:oleObj name="Формула" r:id="rId9" imgW="321300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4768" y="4731532"/>
                        <a:ext cx="6308924" cy="140198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40411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Схема 33"/>
          <p:cNvGraphicFramePr/>
          <p:nvPr>
            <p:extLst>
              <p:ext uri="{D42A27DB-BD31-4B8C-83A1-F6EECF244321}">
                <p14:modId xmlns:p14="http://schemas.microsoft.com/office/powerpoint/2010/main" val="1487822662"/>
              </p:ext>
            </p:extLst>
          </p:nvPr>
        </p:nvGraphicFramePr>
        <p:xfrm>
          <a:off x="1645920" y="281355"/>
          <a:ext cx="6087793" cy="35309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5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7821853"/>
              </p:ext>
            </p:extLst>
          </p:nvPr>
        </p:nvGraphicFramePr>
        <p:xfrm>
          <a:off x="1979712" y="3573016"/>
          <a:ext cx="5677007" cy="13365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8" name="Формула" r:id="rId8" imgW="2679480" imgH="469800" progId="Equation.3">
                  <p:embed/>
                </p:oleObj>
              </mc:Choice>
              <mc:Fallback>
                <p:oleObj name="Формула" r:id="rId8" imgW="2679480" imgH="469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712" y="3573016"/>
                        <a:ext cx="5677007" cy="133650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611560" y="4751309"/>
            <a:ext cx="7992887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Bunda</a:t>
            </a:r>
            <a:r>
              <a:rPr kumimoji="0" 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—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boshlang`ich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kinеtik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enеrgiya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		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—so`ngi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kinеtik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enеrgiya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</a:t>
            </a:r>
            <a:r>
              <a:rPr kumimoji="0" lang="en-US" sz="16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</a:t>
            </a:r>
            <a:r>
              <a:rPr kumimoji="0" 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—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nuqtaning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massasi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				V</a:t>
            </a:r>
            <a:r>
              <a:rPr kumimoji="0" lang="en-US" sz="16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GB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—nuqtaning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boshlan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ich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zligi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en-US" sz="16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GB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—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nuqtaning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oxirgi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zligi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			∑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en-US" sz="16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—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moddiy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nuqtalar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sist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masiga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						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quyilgan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ishining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yig`indisi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en-GB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9409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2488003" y="1442037"/>
          <a:ext cx="5678091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4" name="Формула" r:id="rId3" imgW="2031840" imgH="253800" progId="Equation.3">
                  <p:embed/>
                </p:oleObj>
              </mc:Choice>
              <mc:Fallback>
                <p:oleObj name="Формула" r:id="rId3" imgW="203184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8003" y="1442037"/>
                        <a:ext cx="5678091" cy="949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1965727" y="3207435"/>
          <a:ext cx="5841809" cy="12098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5" name="Формула" r:id="rId5" imgW="2844800" imgH="431800" progId="Equation.3">
                  <p:embed/>
                </p:oleObj>
              </mc:Choice>
              <mc:Fallback>
                <p:oleObj name="Формула" r:id="rId5" imgW="28448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5727" y="3207435"/>
                        <a:ext cx="5841809" cy="120982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361050" y="113398"/>
            <a:ext cx="6108895" cy="1292662"/>
          </a:xfrm>
          <a:prstGeom prst="rect">
            <a:avLst/>
          </a:prstGeom>
          <a:solidFill>
            <a:srgbClr val="00B0F0"/>
          </a:solidFill>
          <a:ln>
            <a:solidFill>
              <a:srgbClr val="FFFF00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55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∑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—MODDIY NUQTALAR SIST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MASIGA QUYILGAN KUCHLAR ISHINING YIG`INDISIQUYIDAGICHA IFODALANADI: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524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 rot="10800000" flipV="1">
            <a:off x="923870" y="2447313"/>
            <a:ext cx="3328090" cy="92333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Bundan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(1)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tеnglama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quyidagi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ko`rinishni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oladi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 rot="10800000" flipV="1">
            <a:off x="1121955" y="4277659"/>
            <a:ext cx="6970486" cy="220060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763" algn="l"/>
              </a:tabLst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55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763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yerda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ru-RU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хк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—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harakatlantiruvchi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kuchning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bajargan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bo`lib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harakat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bеruvchi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mеxanizmning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ishlash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prinsipiga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qarab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aniqlanadi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55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763" algn="l"/>
              </a:tabLst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ru-RU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фк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—	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foydali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qarshilik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kuchining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bajargan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 u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harakatlantiruvchi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kuchga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tеskari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yunalishdadir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55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763" algn="l"/>
              </a:tabLst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ru-RU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зк</a:t>
            </a:r>
            <a:r>
              <a:rPr kumimoji="0" lang="en-GB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—</a:t>
            </a:r>
            <a:r>
              <a:rPr kumimoji="0" lang="en-GB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zararli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qarshilik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kuchining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bajargan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ishi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763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0" y="17965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9937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3314318" y="1617227"/>
          <a:ext cx="2687241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8" name="Формула" r:id="rId3" imgW="1320227" imgH="241195" progId="Equation.3">
                  <p:embed/>
                </p:oleObj>
              </mc:Choice>
              <mc:Fallback>
                <p:oleObj name="Формула" r:id="rId3" imgW="1320227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4318" y="1617227"/>
                        <a:ext cx="2687241" cy="665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1" name="Object 1"/>
          <p:cNvGraphicFramePr>
            <a:graphicFrameLocks noChangeAspect="1"/>
          </p:cNvGraphicFramePr>
          <p:nvPr/>
        </p:nvGraphicFramePr>
        <p:xfrm>
          <a:off x="3430590" y="2427551"/>
          <a:ext cx="228600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9" name="Формула" r:id="rId5" imgW="1130300" imgH="228600" progId="Equation.3">
                  <p:embed/>
                </p:oleObj>
              </mc:Choice>
              <mc:Fallback>
                <p:oleObj name="Формула" r:id="rId5" imgW="11303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0590" y="2427551"/>
                        <a:ext cx="2286000" cy="625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06610" y="280012"/>
            <a:ext cx="8471624" cy="12926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524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Masalan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ichki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yonuv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dvigat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nining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bajargan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ishi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butun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mashinani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ishga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soladi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Bu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nning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qanday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kuchi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vaqtga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nisbatan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so`rilish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masofasiga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bog`liq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524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437228" y="2300068"/>
            <a:ext cx="97067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352425" eaLnBrk="0" hangingPunct="0"/>
            <a:r>
              <a:rPr lang="en-US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yoki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78581" y="280472"/>
            <a:ext cx="540533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524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78581" y="880547"/>
            <a:ext cx="18473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406610" y="3357267"/>
            <a:ext cx="8471624" cy="209288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44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Foydali qarshilik kuchini yеngish mashinalarda tеxnologik ish bajarish dеmakdir. Masalan, mеtall qirqish stanogida tеxnologik ish protsеssi mеtallni kеskich yordamida qirqishdir. Bu tеxnologik protsеssda bajarilgan ish kеskichning mеtall qarshiligini yеngib o`tgan yo`li bilan aniqlanadi:</a:t>
            </a:r>
            <a:r>
              <a:rPr lang="en-US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chunki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444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 Math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 Math" pitchFamily="18" charset="0"/>
                <a:ea typeface="Calibri" pitchFamily="34" charset="0"/>
                <a:cs typeface="Times New Roman" pitchFamily="18" charset="0"/>
              </a:rPr>
            </a:b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11" name="Picture 1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5284" y="5878537"/>
            <a:ext cx="5771270" cy="348176"/>
          </a:xfrm>
          <a:prstGeom prst="rect">
            <a:avLst/>
          </a:prstGeom>
          <a:noFill/>
        </p:spPr>
      </p:pic>
      <p:sp>
        <p:nvSpPr>
          <p:cNvPr id="25613" name="Rectangle 13"/>
          <p:cNvSpPr>
            <a:spLocks noChangeArrowheads="1"/>
          </p:cNvSpPr>
          <p:nvPr/>
        </p:nvSpPr>
        <p:spPr bwMode="auto">
          <a:xfrm>
            <a:off x="0" y="632897"/>
            <a:ext cx="18473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2551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349618" y="454086"/>
            <a:ext cx="825483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uz-Cyrl-UZ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kumimoji="0" lang="uz-Cyrl-UZ" sz="2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kumimoji="0" lang="uz-Cyrl-UZ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ning bajargan ishi mashina bo’g’inlarining ogirligiga bog`liq. bo`lib, agar bo’g’in pastga qarab harakatlansa harakatlantiruvchi kuch, aksincha, yuqoriga qarab harakatlansa qarshilik kuchi vazifasini bajaradi. Uning matеmatik ifodasi quyidagicha bo`ladi: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5001317"/>
              </p:ext>
            </p:extLst>
          </p:nvPr>
        </p:nvGraphicFramePr>
        <p:xfrm>
          <a:off x="3263575" y="1803773"/>
          <a:ext cx="2272190" cy="8426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2" name="Формула" r:id="rId3" imgW="825500" imgH="228600" progId="Equation.3">
                  <p:embed/>
                </p:oleObj>
              </mc:Choice>
              <mc:Fallback>
                <p:oleObj name="Формула" r:id="rId3" imgW="8255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3575" y="1803773"/>
                        <a:ext cx="2272190" cy="8426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726281" y="675759"/>
            <a:ext cx="18473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9" name="Рисунок 7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57200"/>
            <a:ext cx="685800" cy="209550"/>
          </a:xfrm>
          <a:prstGeom prst="rect">
            <a:avLst/>
          </a:prstGeom>
          <a:noFill/>
        </p:spPr>
      </p:pic>
      <p:graphicFrame>
        <p:nvGraphicFramePr>
          <p:cNvPr id="2662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3228923"/>
              </p:ext>
            </p:extLst>
          </p:nvPr>
        </p:nvGraphicFramePr>
        <p:xfrm>
          <a:off x="1881278" y="4365104"/>
          <a:ext cx="5036783" cy="12816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3" name="Формула" r:id="rId6" imgW="2362200" imgH="457200" progId="Equation.3">
                  <p:embed/>
                </p:oleObj>
              </mc:Choice>
              <mc:Fallback>
                <p:oleObj name="Формула" r:id="rId6" imgW="23622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1278" y="4365104"/>
                        <a:ext cx="5036783" cy="128162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822960" y="2646440"/>
            <a:ext cx="7153421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11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GB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(2) t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nglamaga</a:t>
            </a:r>
            <a:r>
              <a:rPr kumimoji="0" lang="en-GB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mashinaning</a:t>
            </a:r>
            <a:r>
              <a:rPr kumimoji="0" lang="en-GB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shi</a:t>
            </a:r>
            <a:r>
              <a:rPr kumimoji="0" lang="en-GB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holatidagi</a:t>
            </a:r>
            <a:r>
              <a:rPr kumimoji="0" lang="en-GB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</a:t>
            </a:r>
            <a:r>
              <a:rPr kumimoji="0" lang="en-GB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nglamasi</a:t>
            </a:r>
            <a:r>
              <a:rPr kumimoji="0" lang="en-GB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d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 </a:t>
            </a:r>
            <a:r>
              <a:rPr kumimoji="0" lang="en-GB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ataladi</a:t>
            </a:r>
            <a:r>
              <a:rPr kumimoji="0" lang="en-GB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111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Agar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qismlarining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davriy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A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sz="20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</a:t>
            </a:r>
            <a:r>
              <a:rPr kumimoji="0" lang="en-US" sz="2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xisobga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olmasa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U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xolda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(2)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tеnglama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yoziladi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11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42863" y="482084"/>
            <a:ext cx="18473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0697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2" name="Group 4"/>
          <p:cNvGrpSpPr>
            <a:grpSpLocks/>
          </p:cNvGrpSpPr>
          <p:nvPr/>
        </p:nvGrpSpPr>
        <p:grpSpPr bwMode="auto">
          <a:xfrm>
            <a:off x="3956539" y="2229729"/>
            <a:ext cx="1835834" cy="1301262"/>
            <a:chOff x="2947" y="940"/>
            <a:chExt cx="2714" cy="1440"/>
          </a:xfrm>
        </p:grpSpPr>
        <p:graphicFrame>
          <p:nvGraphicFramePr>
            <p:cNvPr id="27655" name="Object 7"/>
            <p:cNvGraphicFramePr>
              <a:graphicFrameLocks noChangeAspect="1"/>
            </p:cNvGraphicFramePr>
            <p:nvPr/>
          </p:nvGraphicFramePr>
          <p:xfrm>
            <a:off x="3096" y="1117"/>
            <a:ext cx="2311" cy="11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28" name="Формула" r:id="rId3" imgW="837836" imgH="482391" progId="Equation.3">
                    <p:embed/>
                  </p:oleObj>
                </mc:Choice>
                <mc:Fallback>
                  <p:oleObj name="Формула" r:id="rId3" imgW="837836" imgH="482391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96" y="1117"/>
                          <a:ext cx="2311" cy="118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54" name="Arc 6"/>
            <p:cNvSpPr>
              <a:spLocks/>
            </p:cNvSpPr>
            <p:nvPr/>
          </p:nvSpPr>
          <p:spPr bwMode="auto">
            <a:xfrm rot="14990857">
              <a:off x="3141" y="746"/>
              <a:ext cx="1052" cy="14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15773"/>
                <a:gd name="T1" fmla="*/ 0 h 21600"/>
                <a:gd name="T2" fmla="*/ 15773 w 15773"/>
                <a:gd name="T3" fmla="*/ 6843 h 21600"/>
                <a:gd name="T4" fmla="*/ 0 w 15773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773" h="21600" fill="none" extrusionOk="0">
                  <a:moveTo>
                    <a:pt x="-1" y="0"/>
                  </a:moveTo>
                  <a:cubicBezTo>
                    <a:pt x="5978" y="0"/>
                    <a:pt x="11688" y="2477"/>
                    <a:pt x="15773" y="6842"/>
                  </a:cubicBezTo>
                </a:path>
                <a:path w="15773" h="21600" stroke="0" extrusionOk="0">
                  <a:moveTo>
                    <a:pt x="-1" y="0"/>
                  </a:moveTo>
                  <a:cubicBezTo>
                    <a:pt x="5978" y="0"/>
                    <a:pt x="11688" y="2477"/>
                    <a:pt x="15773" y="684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7653" name="Arc 5"/>
            <p:cNvSpPr>
              <a:spLocks/>
            </p:cNvSpPr>
            <p:nvPr/>
          </p:nvSpPr>
          <p:spPr bwMode="auto">
            <a:xfrm rot="3913750">
              <a:off x="4415" y="1134"/>
              <a:ext cx="1052" cy="14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15773"/>
                <a:gd name="T1" fmla="*/ 0 h 21600"/>
                <a:gd name="T2" fmla="*/ 15773 w 15773"/>
                <a:gd name="T3" fmla="*/ 6843 h 21600"/>
                <a:gd name="T4" fmla="*/ 0 w 15773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773" h="21600" fill="none" extrusionOk="0">
                  <a:moveTo>
                    <a:pt x="-1" y="0"/>
                  </a:moveTo>
                  <a:cubicBezTo>
                    <a:pt x="5978" y="0"/>
                    <a:pt x="11688" y="2477"/>
                    <a:pt x="15773" y="6842"/>
                  </a:cubicBezTo>
                </a:path>
                <a:path w="15773" h="21600" stroke="0" extrusionOk="0">
                  <a:moveTo>
                    <a:pt x="-1" y="0"/>
                  </a:moveTo>
                  <a:cubicBezTo>
                    <a:pt x="5978" y="0"/>
                    <a:pt x="11688" y="2477"/>
                    <a:pt x="15773" y="684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graphicFrame>
        <p:nvGraphicFramePr>
          <p:cNvPr id="27651" name="Object 3"/>
          <p:cNvGraphicFramePr>
            <a:graphicFrameLocks noChangeAspect="1"/>
          </p:cNvGraphicFramePr>
          <p:nvPr/>
        </p:nvGraphicFramePr>
        <p:xfrm>
          <a:off x="3365696" y="3495822"/>
          <a:ext cx="3512772" cy="1259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9" name="Формула" r:id="rId5" imgW="1676400" imgH="457200" progId="Equation.3">
                  <p:embed/>
                </p:oleObj>
              </mc:Choice>
              <mc:Fallback>
                <p:oleObj name="Формула" r:id="rId5" imgW="16764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696" y="3495822"/>
                        <a:ext cx="3512772" cy="125905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3650566" y="4814083"/>
          <a:ext cx="3200736" cy="1220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0" name="Формула" r:id="rId7" imgW="1688367" imgH="482391" progId="Equation.3">
                  <p:embed/>
                </p:oleObj>
              </mc:Choice>
              <mc:Fallback>
                <p:oleObj name="Формула" r:id="rId7" imgW="1688367" imgH="48239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0566" y="4814083"/>
                        <a:ext cx="3200736" cy="122095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395536" y="333197"/>
            <a:ext cx="8424935" cy="209288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GB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Mashinaning</a:t>
            </a:r>
            <a:r>
              <a:rPr kumimoji="0" lang="en-GB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tеzlash</a:t>
            </a:r>
            <a:r>
              <a:rPr kumimoji="0" lang="en-GB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 </a:t>
            </a:r>
            <a:r>
              <a:rPr kumimoji="0" lang="en-GB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yurgizilish</a:t>
            </a:r>
            <a:r>
              <a:rPr kumimoji="0" lang="en-GB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davrida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boshlangich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tеzligi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nolga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tеng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GB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en-GB" sz="28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en-GB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0);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kinetik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energirgiyasi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nol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bo’lganligidan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(3)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tеnglama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shaklga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kеladi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1380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704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7712590"/>
              </p:ext>
            </p:extLst>
          </p:nvPr>
        </p:nvGraphicFramePr>
        <p:xfrm>
          <a:off x="4932040" y="2412939"/>
          <a:ext cx="2591971" cy="618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2" name="Формула" r:id="rId3" imgW="1320227" imgH="241195" progId="Equation.3">
                  <p:embed/>
                </p:oleObj>
              </mc:Choice>
              <mc:Fallback>
                <p:oleObj name="Формула" r:id="rId3" imgW="1320227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0" y="2412939"/>
                        <a:ext cx="2591971" cy="6189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03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4250930"/>
              </p:ext>
            </p:extLst>
          </p:nvPr>
        </p:nvGraphicFramePr>
        <p:xfrm>
          <a:off x="1579494" y="2365905"/>
          <a:ext cx="2562112" cy="745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3" name="Формула" r:id="rId5" imgW="1066800" imgH="241300" progId="Equation.3">
                  <p:embed/>
                </p:oleObj>
              </mc:Choice>
              <mc:Fallback>
                <p:oleObj name="Формула" r:id="rId5" imgW="10668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9494" y="2365905"/>
                        <a:ext cx="2562112" cy="745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02" name="Object 30"/>
          <p:cNvGraphicFramePr>
            <a:graphicFrameLocks noChangeAspect="1"/>
          </p:cNvGraphicFramePr>
          <p:nvPr/>
        </p:nvGraphicFramePr>
        <p:xfrm>
          <a:off x="0" y="1438276"/>
          <a:ext cx="64294" cy="12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" name="Формула" r:id="rId7" imgW="88631" imgH="126615" progId="Equation.3">
                  <p:embed/>
                </p:oleObj>
              </mc:Choice>
              <mc:Fallback>
                <p:oleObj name="Формула" r:id="rId7" imgW="88631" imgH="12661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38276"/>
                        <a:ext cx="64294" cy="123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673" name="Group 1"/>
          <p:cNvGrpSpPr>
            <a:grpSpLocks/>
          </p:cNvGrpSpPr>
          <p:nvPr/>
        </p:nvGrpSpPr>
        <p:grpSpPr bwMode="auto">
          <a:xfrm>
            <a:off x="2880360" y="3332356"/>
            <a:ext cx="3198019" cy="2976273"/>
            <a:chOff x="1490" y="7920"/>
            <a:chExt cx="7300" cy="4906"/>
          </a:xfrm>
        </p:grpSpPr>
        <p:grpSp>
          <p:nvGrpSpPr>
            <p:cNvPr id="28699" name="Group 27"/>
            <p:cNvGrpSpPr>
              <a:grpSpLocks/>
            </p:cNvGrpSpPr>
            <p:nvPr/>
          </p:nvGrpSpPr>
          <p:grpSpPr bwMode="auto">
            <a:xfrm>
              <a:off x="3567" y="9274"/>
              <a:ext cx="4638" cy="3083"/>
              <a:chOff x="3567" y="9274"/>
              <a:chExt cx="4638" cy="3083"/>
            </a:xfrm>
          </p:grpSpPr>
          <p:sp>
            <p:nvSpPr>
              <p:cNvPr id="28701" name="Freeform 29"/>
              <p:cNvSpPr>
                <a:spLocks/>
              </p:cNvSpPr>
              <p:nvPr/>
            </p:nvSpPr>
            <p:spPr bwMode="auto">
              <a:xfrm>
                <a:off x="3567" y="9274"/>
                <a:ext cx="2997" cy="800"/>
              </a:xfrm>
              <a:custGeom>
                <a:avLst/>
                <a:gdLst/>
                <a:ahLst/>
                <a:cxnLst>
                  <a:cxn ang="0">
                    <a:pos x="0" y="438"/>
                  </a:cxn>
                  <a:cxn ang="0">
                    <a:pos x="368" y="119"/>
                  </a:cxn>
                  <a:cxn ang="0">
                    <a:pos x="853" y="789"/>
                  </a:cxn>
                  <a:cxn ang="0">
                    <a:pos x="1356" y="53"/>
                  </a:cxn>
                  <a:cxn ang="0">
                    <a:pos x="1774" y="773"/>
                  </a:cxn>
                  <a:cxn ang="0">
                    <a:pos x="2176" y="36"/>
                  </a:cxn>
                  <a:cxn ang="0">
                    <a:pos x="2478" y="756"/>
                  </a:cxn>
                  <a:cxn ang="0">
                    <a:pos x="2829" y="53"/>
                  </a:cxn>
                  <a:cxn ang="0">
                    <a:pos x="2997" y="438"/>
                  </a:cxn>
                </a:cxnLst>
                <a:rect l="0" t="0" r="r" b="b"/>
                <a:pathLst>
                  <a:path w="2997" h="800">
                    <a:moveTo>
                      <a:pt x="0" y="438"/>
                    </a:moveTo>
                    <a:cubicBezTo>
                      <a:pt x="113" y="249"/>
                      <a:pt x="226" y="61"/>
                      <a:pt x="368" y="119"/>
                    </a:cubicBezTo>
                    <a:cubicBezTo>
                      <a:pt x="510" y="177"/>
                      <a:pt x="688" y="800"/>
                      <a:pt x="853" y="789"/>
                    </a:cubicBezTo>
                    <a:cubicBezTo>
                      <a:pt x="1018" y="778"/>
                      <a:pt x="1203" y="56"/>
                      <a:pt x="1356" y="53"/>
                    </a:cubicBezTo>
                    <a:cubicBezTo>
                      <a:pt x="1509" y="50"/>
                      <a:pt x="1637" y="776"/>
                      <a:pt x="1774" y="773"/>
                    </a:cubicBezTo>
                    <a:cubicBezTo>
                      <a:pt x="1911" y="770"/>
                      <a:pt x="2059" y="39"/>
                      <a:pt x="2176" y="36"/>
                    </a:cubicBezTo>
                    <a:cubicBezTo>
                      <a:pt x="2293" y="33"/>
                      <a:pt x="2369" y="753"/>
                      <a:pt x="2478" y="756"/>
                    </a:cubicBezTo>
                    <a:cubicBezTo>
                      <a:pt x="2587" y="759"/>
                      <a:pt x="2743" y="106"/>
                      <a:pt x="2829" y="53"/>
                    </a:cubicBezTo>
                    <a:cubicBezTo>
                      <a:pt x="2915" y="0"/>
                      <a:pt x="2969" y="357"/>
                      <a:pt x="2997" y="438"/>
                    </a:cubicBezTo>
                  </a:path>
                </a:pathLst>
              </a:cu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700" name="AutoShape 28"/>
              <p:cNvSpPr>
                <a:spLocks noChangeShapeType="1"/>
              </p:cNvSpPr>
              <p:nvPr/>
            </p:nvSpPr>
            <p:spPr bwMode="auto">
              <a:xfrm>
                <a:off x="6565" y="12357"/>
                <a:ext cx="164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med" len="med"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grpSp>
          <p:nvGrpSpPr>
            <p:cNvPr id="28674" name="Group 2"/>
            <p:cNvGrpSpPr>
              <a:grpSpLocks/>
            </p:cNvGrpSpPr>
            <p:nvPr/>
          </p:nvGrpSpPr>
          <p:grpSpPr bwMode="auto">
            <a:xfrm>
              <a:off x="1490" y="7920"/>
              <a:ext cx="7300" cy="4906"/>
              <a:chOff x="1490" y="7920"/>
              <a:chExt cx="7300" cy="4906"/>
            </a:xfrm>
          </p:grpSpPr>
          <p:sp>
            <p:nvSpPr>
              <p:cNvPr id="28698" name="AutoShape 26"/>
              <p:cNvSpPr>
                <a:spLocks noChangeShapeType="1"/>
              </p:cNvSpPr>
              <p:nvPr/>
            </p:nvSpPr>
            <p:spPr bwMode="auto">
              <a:xfrm flipV="1">
                <a:off x="2043" y="8154"/>
                <a:ext cx="0" cy="437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97" name="AutoShape 25"/>
              <p:cNvSpPr>
                <a:spLocks noChangeShapeType="1"/>
              </p:cNvSpPr>
              <p:nvPr/>
            </p:nvSpPr>
            <p:spPr bwMode="auto">
              <a:xfrm>
                <a:off x="2026" y="11922"/>
                <a:ext cx="6514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96" name="AutoShape 24"/>
              <p:cNvSpPr>
                <a:spLocks noChangeShapeType="1"/>
              </p:cNvSpPr>
              <p:nvPr/>
            </p:nvSpPr>
            <p:spPr bwMode="auto">
              <a:xfrm flipV="1">
                <a:off x="3533" y="8154"/>
                <a:ext cx="34" cy="437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95" name="AutoShape 23"/>
              <p:cNvSpPr>
                <a:spLocks noChangeShapeType="1"/>
              </p:cNvSpPr>
              <p:nvPr/>
            </p:nvSpPr>
            <p:spPr bwMode="auto">
              <a:xfrm flipV="1">
                <a:off x="6565" y="8154"/>
                <a:ext cx="0" cy="455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94" name="AutoShape 22"/>
              <p:cNvSpPr>
                <a:spLocks noChangeShapeType="1"/>
              </p:cNvSpPr>
              <p:nvPr/>
            </p:nvSpPr>
            <p:spPr bwMode="auto">
              <a:xfrm flipV="1">
                <a:off x="2026" y="9712"/>
                <a:ext cx="1541" cy="2210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93" name="AutoShape 21"/>
              <p:cNvSpPr>
                <a:spLocks noChangeShapeType="1"/>
              </p:cNvSpPr>
              <p:nvPr/>
            </p:nvSpPr>
            <p:spPr bwMode="auto">
              <a:xfrm>
                <a:off x="3567" y="9712"/>
                <a:ext cx="2997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92" name="AutoShape 20"/>
              <p:cNvSpPr>
                <a:spLocks noChangeShapeType="1"/>
              </p:cNvSpPr>
              <p:nvPr/>
            </p:nvSpPr>
            <p:spPr bwMode="auto">
              <a:xfrm>
                <a:off x="6565" y="9712"/>
                <a:ext cx="1640" cy="2210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91" name="AutoShape 19"/>
              <p:cNvSpPr>
                <a:spLocks noChangeShapeType="1"/>
              </p:cNvSpPr>
              <p:nvPr/>
            </p:nvSpPr>
            <p:spPr bwMode="auto">
              <a:xfrm>
                <a:off x="6564" y="9712"/>
                <a:ext cx="787" cy="2210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90" name="AutoShape 18"/>
              <p:cNvSpPr>
                <a:spLocks noChangeShapeType="1"/>
              </p:cNvSpPr>
              <p:nvPr/>
            </p:nvSpPr>
            <p:spPr bwMode="auto">
              <a:xfrm flipV="1">
                <a:off x="4672" y="8154"/>
                <a:ext cx="0" cy="1558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89" name="AutoShape 17"/>
              <p:cNvSpPr>
                <a:spLocks noChangeShapeType="1"/>
              </p:cNvSpPr>
              <p:nvPr/>
            </p:nvSpPr>
            <p:spPr bwMode="auto">
              <a:xfrm>
                <a:off x="2043" y="12340"/>
                <a:ext cx="1524" cy="1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med" len="med"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88" name="AutoShape 16"/>
              <p:cNvSpPr>
                <a:spLocks noChangeShapeType="1"/>
              </p:cNvSpPr>
              <p:nvPr/>
            </p:nvSpPr>
            <p:spPr bwMode="auto">
              <a:xfrm>
                <a:off x="3567" y="12357"/>
                <a:ext cx="2998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med" len="med"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87" name="AutoShape 15"/>
              <p:cNvSpPr>
                <a:spLocks noChangeShapeType="1"/>
              </p:cNvSpPr>
              <p:nvPr/>
            </p:nvSpPr>
            <p:spPr bwMode="auto">
              <a:xfrm>
                <a:off x="8205" y="11922"/>
                <a:ext cx="0" cy="90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86" name="AutoShape 14"/>
              <p:cNvSpPr>
                <a:spLocks noChangeShapeType="1"/>
              </p:cNvSpPr>
              <p:nvPr/>
            </p:nvSpPr>
            <p:spPr bwMode="auto">
              <a:xfrm>
                <a:off x="3567" y="8489"/>
                <a:ext cx="1105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med" len="med"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85" name="Text Box 13"/>
              <p:cNvSpPr txBox="1">
                <a:spLocks noChangeArrowheads="1"/>
              </p:cNvSpPr>
              <p:nvPr/>
            </p:nvSpPr>
            <p:spPr bwMode="auto">
              <a:xfrm>
                <a:off x="1490" y="8053"/>
                <a:ext cx="418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E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4" name="Text Box 12"/>
              <p:cNvSpPr txBox="1">
                <a:spLocks noChangeArrowheads="1"/>
              </p:cNvSpPr>
              <p:nvPr/>
            </p:nvSpPr>
            <p:spPr bwMode="auto">
              <a:xfrm>
                <a:off x="1490" y="11637"/>
                <a:ext cx="418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D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3" name="Text Box 11"/>
              <p:cNvSpPr txBox="1">
                <a:spLocks noChangeArrowheads="1"/>
              </p:cNvSpPr>
              <p:nvPr/>
            </p:nvSpPr>
            <p:spPr bwMode="auto">
              <a:xfrm>
                <a:off x="3951" y="7920"/>
                <a:ext cx="418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T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2" name="Text Box 10"/>
              <p:cNvSpPr txBox="1">
                <a:spLocks noChangeArrowheads="1"/>
              </p:cNvSpPr>
              <p:nvPr/>
            </p:nvSpPr>
            <p:spPr bwMode="auto">
              <a:xfrm>
                <a:off x="8372" y="11336"/>
                <a:ext cx="418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t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1" name="Text Box 9"/>
              <p:cNvSpPr txBox="1">
                <a:spLocks noChangeArrowheads="1"/>
              </p:cNvSpPr>
              <p:nvPr/>
            </p:nvSpPr>
            <p:spPr bwMode="auto">
              <a:xfrm>
                <a:off x="8372" y="12089"/>
                <a:ext cx="418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B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0" name="Text Box 8"/>
              <p:cNvSpPr txBox="1">
                <a:spLocks noChangeArrowheads="1"/>
              </p:cNvSpPr>
              <p:nvPr/>
            </p:nvSpPr>
            <p:spPr bwMode="auto">
              <a:xfrm>
                <a:off x="2612" y="11904"/>
                <a:ext cx="586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t</a:t>
                </a:r>
                <a:r>
                  <a:rPr kumimoji="0" lang="en-US" sz="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1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79" name="Text Box 7"/>
              <p:cNvSpPr txBox="1">
                <a:spLocks noChangeArrowheads="1"/>
              </p:cNvSpPr>
              <p:nvPr/>
            </p:nvSpPr>
            <p:spPr bwMode="auto">
              <a:xfrm>
                <a:off x="7166" y="11922"/>
                <a:ext cx="418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C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78" name="Text Box 6"/>
              <p:cNvSpPr txBox="1">
                <a:spLocks noChangeArrowheads="1"/>
              </p:cNvSpPr>
              <p:nvPr/>
            </p:nvSpPr>
            <p:spPr bwMode="auto">
              <a:xfrm>
                <a:off x="4822" y="11921"/>
                <a:ext cx="586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t</a:t>
                </a:r>
                <a:r>
                  <a:rPr kumimoji="0" lang="en-US" sz="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2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77" name="Text Box 5"/>
              <p:cNvSpPr txBox="1">
                <a:spLocks noChangeArrowheads="1"/>
              </p:cNvSpPr>
              <p:nvPr/>
            </p:nvSpPr>
            <p:spPr bwMode="auto">
              <a:xfrm>
                <a:off x="7468" y="11922"/>
                <a:ext cx="586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t</a:t>
                </a:r>
                <a:r>
                  <a:rPr kumimoji="0" lang="en-US" sz="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3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76" name="Text Box 4"/>
              <p:cNvSpPr txBox="1">
                <a:spLocks noChangeArrowheads="1"/>
              </p:cNvSpPr>
              <p:nvPr/>
            </p:nvSpPr>
            <p:spPr bwMode="auto">
              <a:xfrm>
                <a:off x="2964" y="9376"/>
                <a:ext cx="418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a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75" name="Text Box 3"/>
              <p:cNvSpPr txBox="1">
                <a:spLocks noChangeArrowheads="1"/>
              </p:cNvSpPr>
              <p:nvPr/>
            </p:nvSpPr>
            <p:spPr bwMode="auto">
              <a:xfrm>
                <a:off x="6748" y="9376"/>
                <a:ext cx="418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b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28705" name="Rectangle 33"/>
          <p:cNvSpPr>
            <a:spLocks noChangeArrowheads="1"/>
          </p:cNvSpPr>
          <p:nvPr/>
        </p:nvSpPr>
        <p:spPr bwMode="auto">
          <a:xfrm>
            <a:off x="312635" y="237365"/>
            <a:ext cx="8541112" cy="21544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381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19088" algn="l"/>
              </a:tabLst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Mashinaning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barqaror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yurish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davri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grafikning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to`g`ri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chiziqli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barqaror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barqaror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tеzlik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o`zgarmas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ya'ni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v</a:t>
            </a:r>
            <a:r>
              <a:rPr kumimoji="0" lang="en-US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=v</a:t>
            </a:r>
            <a:r>
              <a:rPr kumimoji="0" lang="en-US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=v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kinеtik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enеrgiyasining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orttirmasi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nolga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(3)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tеng­lama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ko`rinishni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381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9088" algn="l"/>
              </a:tabLst>
            </a:pPr>
            <a:r>
              <a:rPr kumimoji="0" lang="uz-Cyrl-U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</a:t>
            </a:r>
            <a:endParaRPr kumimoji="0" lang="uz-Cyrl-U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708" name="Rectangle 36"/>
          <p:cNvSpPr>
            <a:spLocks noChangeArrowheads="1"/>
          </p:cNvSpPr>
          <p:nvPr/>
        </p:nvSpPr>
        <p:spPr bwMode="auto">
          <a:xfrm>
            <a:off x="22622" y="1377434"/>
            <a:ext cx="18473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720" name="Rectangle 48"/>
          <p:cNvSpPr>
            <a:spLocks noChangeArrowheads="1"/>
          </p:cNvSpPr>
          <p:nvPr/>
        </p:nvSpPr>
        <p:spPr bwMode="auto">
          <a:xfrm>
            <a:off x="22622" y="4492109"/>
            <a:ext cx="18473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5241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61767083"/>
              </p:ext>
            </p:extLst>
          </p:nvPr>
        </p:nvGraphicFramePr>
        <p:xfrm>
          <a:off x="822960" y="928466"/>
          <a:ext cx="7680960" cy="4832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18267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37891" name="Rectangle 232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37892" name="Rectangle 234"/>
          <p:cNvSpPr>
            <a:spLocks noChangeArrowheads="1"/>
          </p:cNvSpPr>
          <p:nvPr/>
        </p:nvSpPr>
        <p:spPr bwMode="auto">
          <a:xfrm>
            <a:off x="0" y="1346200"/>
            <a:ext cx="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37893" name="Rectangle 235"/>
          <p:cNvSpPr>
            <a:spLocks noChangeArrowheads="1"/>
          </p:cNvSpPr>
          <p:nvPr/>
        </p:nvSpPr>
        <p:spPr bwMode="auto">
          <a:xfrm>
            <a:off x="0" y="2025650"/>
            <a:ext cx="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37894" name="Rectangle 236"/>
          <p:cNvSpPr>
            <a:spLocks noChangeArrowheads="1"/>
          </p:cNvSpPr>
          <p:nvPr/>
        </p:nvSpPr>
        <p:spPr bwMode="auto">
          <a:xfrm>
            <a:off x="0" y="2705100"/>
            <a:ext cx="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37895" name="Rectangle 237"/>
          <p:cNvSpPr>
            <a:spLocks noChangeArrowheads="1"/>
          </p:cNvSpPr>
          <p:nvPr/>
        </p:nvSpPr>
        <p:spPr bwMode="auto">
          <a:xfrm>
            <a:off x="0" y="3384550"/>
            <a:ext cx="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37896" name="Rectangle 238"/>
          <p:cNvSpPr>
            <a:spLocks noChangeArrowheads="1"/>
          </p:cNvSpPr>
          <p:nvPr/>
        </p:nvSpPr>
        <p:spPr bwMode="auto">
          <a:xfrm>
            <a:off x="0" y="4064000"/>
            <a:ext cx="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37897" name="Rectangle 242"/>
          <p:cNvSpPr>
            <a:spLocks noChangeArrowheads="1"/>
          </p:cNvSpPr>
          <p:nvPr/>
        </p:nvSpPr>
        <p:spPr bwMode="auto">
          <a:xfrm>
            <a:off x="0" y="8540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37898" name="Прямоугольник 2"/>
          <p:cNvSpPr>
            <a:spLocks noChangeArrowheads="1"/>
          </p:cNvSpPr>
          <p:nvPr/>
        </p:nvSpPr>
        <p:spPr bwMode="auto">
          <a:xfrm>
            <a:off x="395288" y="1484313"/>
            <a:ext cx="8353425" cy="477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Karimov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R.I.,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Baratov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N.B.,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Abduvaliyev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U.A.“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nazariyasi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fanidan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pishangli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mexanizmlarning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mushohadasi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mavzusi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xisob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grafika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ishlarini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uslubiy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ko’rsatma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–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T,ToshDTU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, 2010.</a:t>
            </a:r>
          </a:p>
          <a:p>
            <a:pPr algn="just"/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Karimov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R.I,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Saliyev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A.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nazariyasi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fanidan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o’quv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qo’llanma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T.: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ToshDTU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, 2006.</a:t>
            </a:r>
          </a:p>
          <a:p>
            <a:pPr algn="just"/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mexanimlar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nazariyasi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fanidan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uslubiy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majmua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AndMI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2021y.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Daliyev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Sobirov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X.</a:t>
            </a:r>
          </a:p>
          <a:p>
            <a:pPr algn="just"/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Karimov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R.I.,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Baratov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N.B.,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Abduvaliyev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U.A.“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nazariyasi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fanidan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‘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ishangli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mexanizmlarning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mushohadasi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mavzusi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xisob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grafika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ishlarini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uslubiy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ko’rsatma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–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T,ToshDTU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, 2010.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Karimov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R.I,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Saliyev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A.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nazariyasi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fanidan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o’quv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qo’llanma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T.: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ToshDTU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, 2006.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sz="19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www</a:t>
            </a:r>
            <a:r>
              <a:rPr lang="ru-RU" sz="19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19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ziyonet</a:t>
            </a:r>
            <a:r>
              <a:rPr lang="ru-RU" sz="19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19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uz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1900" dirty="0" smtClean="0">
                <a:latin typeface="Times New Roman" pitchFamily="18" charset="0"/>
                <a:cs typeface="Times New Roman" pitchFamily="18" charset="0"/>
                <a:hlinkClick r:id="rId3"/>
              </a:rPr>
              <a:t>7. </a:t>
            </a:r>
            <a:r>
              <a:rPr lang="en-US" sz="19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www</a:t>
            </a:r>
            <a:r>
              <a:rPr lang="ru-RU" sz="19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lang="en-US" sz="1900" u="sng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sapr</a:t>
            </a:r>
            <a:r>
              <a:rPr lang="ru-RU" sz="19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lang="en-US" sz="1900" u="sng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ru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6" name="Скругленный прямоугольник 215"/>
          <p:cNvSpPr/>
          <p:nvPr/>
        </p:nvSpPr>
        <p:spPr>
          <a:xfrm>
            <a:off x="684213" y="333375"/>
            <a:ext cx="7775575" cy="1008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>
                <a:latin typeface="Algerian" pitchFamily="82" charset="0"/>
              </a:rPr>
              <a:t>Foydalanilgan</a:t>
            </a:r>
            <a:r>
              <a:rPr lang="en-US" sz="2400" dirty="0">
                <a:latin typeface="Algerian" pitchFamily="82" charset="0"/>
              </a:rPr>
              <a:t> </a:t>
            </a:r>
            <a:r>
              <a:rPr lang="en-US" sz="2400" dirty="0" err="1">
                <a:latin typeface="Algerian" pitchFamily="82" charset="0"/>
              </a:rPr>
              <a:t>adabiyotlar</a:t>
            </a:r>
            <a:endParaRPr lang="en-US" sz="2400" dirty="0">
              <a:latin typeface="Algerian" pitchFamily="82" charset="0"/>
            </a:endParaRPr>
          </a:p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Algerian" pitchFamily="82" charset="0"/>
              </a:rPr>
              <a:t>References</a:t>
            </a:r>
            <a:endParaRPr lang="ru-RU" sz="2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5512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dirty="0" smtClean="0"/>
              <a:t>E’TIBORINGIZ UCHUN RAXMAT!</a:t>
            </a:r>
            <a:endParaRPr lang="ru-RU" sz="6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89</TotalTime>
  <Words>1430</Words>
  <Application>Microsoft Office PowerPoint</Application>
  <PresentationFormat>Экран (4:3)</PresentationFormat>
  <Paragraphs>111</Paragraphs>
  <Slides>34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6" baseType="lpstr">
      <vt:lpstr>Волна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 Windows</cp:lastModifiedBy>
  <cp:revision>21</cp:revision>
  <dcterms:created xsi:type="dcterms:W3CDTF">2018-04-10T11:43:37Z</dcterms:created>
  <dcterms:modified xsi:type="dcterms:W3CDTF">2021-05-29T08:31:06Z</dcterms:modified>
</cp:coreProperties>
</file>