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1" r:id="rId1"/>
  </p:sldMasterIdLst>
  <p:sldIdLst>
    <p:sldId id="276" r:id="rId2"/>
    <p:sldId id="256" r:id="rId3"/>
    <p:sldId id="257" r:id="rId4"/>
    <p:sldId id="258" r:id="rId5"/>
    <p:sldId id="259" r:id="rId6"/>
    <p:sldId id="260" r:id="rId7"/>
    <p:sldId id="261" r:id="rId8"/>
    <p:sldId id="262" r:id="rId9"/>
    <p:sldId id="263" r:id="rId10"/>
    <p:sldId id="264" r:id="rId11"/>
    <p:sldId id="267" r:id="rId12"/>
    <p:sldId id="268" r:id="rId13"/>
    <p:sldId id="269"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66"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2304" y="-120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B69273-136E-4CC8-8C02-8F7A1B3DC37C}" type="doc">
      <dgm:prSet loTypeId="urn:microsoft.com/office/officeart/2005/8/layout/process4" loCatId="list" qsTypeId="urn:microsoft.com/office/officeart/2005/8/quickstyle/3d5" qsCatId="3D" csTypeId="urn:microsoft.com/office/officeart/2005/8/colors/accent1_2" csCatId="accent1" phldr="1"/>
      <dgm:spPr/>
      <dgm:t>
        <a:bodyPr/>
        <a:lstStyle/>
        <a:p>
          <a:endParaRPr lang="ru-RU"/>
        </a:p>
      </dgm:t>
    </dgm:pt>
    <dgm:pt modelId="{6F9B8367-A410-4BCD-9782-7EBF943F0841}">
      <dgm:prSet custT="1"/>
      <dgm:spPr/>
      <dgm:t>
        <a:bodyPr/>
        <a:lstStyle/>
        <a:p>
          <a:pPr rtl="0"/>
          <a:r>
            <a:rPr lang="en-US" sz="2800" b="1" dirty="0" smtClean="0"/>
            <a:t>KULACHOKLI </a:t>
          </a:r>
          <a:r>
            <a:rPr lang="ru-RU" sz="2800" b="1" dirty="0" smtClean="0"/>
            <a:t>MEXANIZMLAR.</a:t>
          </a:r>
          <a:endParaRPr lang="ru-RU" sz="2800" dirty="0"/>
        </a:p>
      </dgm:t>
    </dgm:pt>
    <dgm:pt modelId="{C89FBDAB-54C9-45A3-BFD8-0ABF0DED08AC}" type="parTrans" cxnId="{17ADE798-CC37-456B-B7CF-55BC7D5FB236}">
      <dgm:prSet/>
      <dgm:spPr/>
      <dgm:t>
        <a:bodyPr/>
        <a:lstStyle/>
        <a:p>
          <a:endParaRPr lang="ru-RU"/>
        </a:p>
      </dgm:t>
    </dgm:pt>
    <dgm:pt modelId="{7AD4D384-44D1-45A3-BCAD-6598A197F31D}" type="sibTrans" cxnId="{17ADE798-CC37-456B-B7CF-55BC7D5FB236}">
      <dgm:prSet/>
      <dgm:spPr/>
      <dgm:t>
        <a:bodyPr/>
        <a:lstStyle/>
        <a:p>
          <a:endParaRPr lang="ru-RU"/>
        </a:p>
      </dgm:t>
    </dgm:pt>
    <dgm:pt modelId="{89CB10A6-F149-4E70-B221-A05FC84035B2}">
      <dgm:prSet/>
      <dgm:spPr/>
      <dgm:t>
        <a:bodyPr/>
        <a:lstStyle/>
        <a:p>
          <a:pPr rtl="0"/>
          <a:endParaRPr lang="ru-RU" dirty="0"/>
        </a:p>
      </dgm:t>
    </dgm:pt>
    <dgm:pt modelId="{A430B09E-5461-410D-B20F-D8824D080B61}" type="parTrans" cxnId="{F34C2251-B31F-4E7C-BD81-244CC3CE4744}">
      <dgm:prSet/>
      <dgm:spPr/>
      <dgm:t>
        <a:bodyPr/>
        <a:lstStyle/>
        <a:p>
          <a:endParaRPr lang="ru-RU"/>
        </a:p>
      </dgm:t>
    </dgm:pt>
    <dgm:pt modelId="{DB7BC2B9-10D7-4985-AFE6-818FB2674D78}" type="sibTrans" cxnId="{F34C2251-B31F-4E7C-BD81-244CC3CE4744}">
      <dgm:prSet/>
      <dgm:spPr/>
      <dgm:t>
        <a:bodyPr/>
        <a:lstStyle/>
        <a:p>
          <a:endParaRPr lang="ru-RU"/>
        </a:p>
      </dgm:t>
    </dgm:pt>
    <dgm:pt modelId="{B490C003-71D0-46B5-8115-6BAD13CBC3EB}">
      <dgm:prSet/>
      <dgm:spPr/>
      <dgm:t>
        <a:bodyPr/>
        <a:lstStyle/>
        <a:p>
          <a:pPr rtl="0"/>
          <a:r>
            <a:rPr lang="uz-Cyrl-UZ" dirty="0" smtClean="0"/>
            <a:t>Yetaklovchi bo’g’inning o`zgarmas aylanma harakatini </a:t>
          </a:r>
          <a:r>
            <a:rPr lang="en-US" dirty="0" smtClean="0"/>
            <a:t>y</a:t>
          </a:r>
          <a:r>
            <a:rPr lang="uz-Cyrl-UZ" dirty="0" smtClean="0"/>
            <a:t>etaklanuvchi bo’g’inning ilgarilama – qaytar va tebranma harakatga aylantirish mumkin.</a:t>
          </a:r>
          <a:endParaRPr lang="ru-RU" dirty="0"/>
        </a:p>
      </dgm:t>
    </dgm:pt>
    <dgm:pt modelId="{F07622EE-8AC3-4801-93BF-C1688EC5951B}" type="parTrans" cxnId="{56CA4F9E-4548-4B58-B6D4-960CDC1E881B}">
      <dgm:prSet/>
      <dgm:spPr/>
      <dgm:t>
        <a:bodyPr/>
        <a:lstStyle/>
        <a:p>
          <a:endParaRPr lang="ru-RU"/>
        </a:p>
      </dgm:t>
    </dgm:pt>
    <dgm:pt modelId="{488253E6-1693-4C17-BE5A-BAB9BF5F6785}" type="sibTrans" cxnId="{56CA4F9E-4548-4B58-B6D4-960CDC1E881B}">
      <dgm:prSet/>
      <dgm:spPr/>
      <dgm:t>
        <a:bodyPr/>
        <a:lstStyle/>
        <a:p>
          <a:endParaRPr lang="ru-RU"/>
        </a:p>
      </dgm:t>
    </dgm:pt>
    <dgm:pt modelId="{B8ECA13D-7457-4E89-B7F1-ECC47A9DC20C}">
      <dgm:prSet/>
      <dgm:spPr/>
      <dgm:t>
        <a:bodyPr/>
        <a:lstStyle/>
        <a:p>
          <a:pPr rtl="0"/>
          <a:r>
            <a:rPr lang="uz-Cyrl-UZ" dirty="0" smtClean="0"/>
            <a:t>Kulachokli mexanizmning eng oddiy 3 ta bo’g’indan tashkil topgan, ya'ni 1- tayanch – 2 – kulachok 3 -  turtkichlardir. Bunda:1-bo’g’in qo`zg`almas, 2-3-bo’g’in qo`zg`aluvchandir (</a:t>
          </a:r>
          <a:r>
            <a:rPr lang="en-US" dirty="0" smtClean="0"/>
            <a:t>1 -</a:t>
          </a:r>
          <a:r>
            <a:rPr lang="uz-Cyrl-UZ" dirty="0" smtClean="0"/>
            <a:t> shakl). </a:t>
          </a:r>
          <a:endParaRPr lang="ru-RU" dirty="0"/>
        </a:p>
      </dgm:t>
    </dgm:pt>
    <dgm:pt modelId="{1BF84CB4-CEA1-447E-A47C-9C8363610407}" type="parTrans" cxnId="{97E11341-345B-4C33-A0A6-5D3E71C92995}">
      <dgm:prSet/>
      <dgm:spPr/>
      <dgm:t>
        <a:bodyPr/>
        <a:lstStyle/>
        <a:p>
          <a:endParaRPr lang="ru-RU"/>
        </a:p>
      </dgm:t>
    </dgm:pt>
    <dgm:pt modelId="{565DF309-95F1-41B0-B339-4353CFC0CB00}" type="sibTrans" cxnId="{97E11341-345B-4C33-A0A6-5D3E71C92995}">
      <dgm:prSet/>
      <dgm:spPr/>
      <dgm:t>
        <a:bodyPr/>
        <a:lstStyle/>
        <a:p>
          <a:endParaRPr lang="ru-RU"/>
        </a:p>
      </dgm:t>
    </dgm:pt>
    <dgm:pt modelId="{44EA66A0-AAA7-41F4-A3BC-5CBCC04122D0}">
      <dgm:prSet/>
      <dgm:spPr/>
      <dgm:t>
        <a:bodyPr/>
        <a:lstStyle/>
        <a:p>
          <a:pPr rtl="0"/>
          <a:r>
            <a:rPr lang="uz-Cyrl-UZ" smtClean="0"/>
            <a:t>Kulachok sirtini yeyilishini kamaytirish maqsadida turtkichning o`tkir uchi erkin aylanadigan yoki  tarelkasimon qilinadi. Kulachokli mexanizmlar ham aksial va dezaksial bo`lishi mumkin.</a:t>
          </a:r>
          <a:endParaRPr lang="ru-RU" dirty="0"/>
        </a:p>
      </dgm:t>
    </dgm:pt>
    <dgm:pt modelId="{E18F6A4E-225E-4981-A893-BB6B97BB57AE}" type="parTrans" cxnId="{FDBBBFEC-755C-4EEB-848C-087E123DAB05}">
      <dgm:prSet/>
      <dgm:spPr/>
      <dgm:t>
        <a:bodyPr/>
        <a:lstStyle/>
        <a:p>
          <a:endParaRPr lang="ru-RU"/>
        </a:p>
      </dgm:t>
    </dgm:pt>
    <dgm:pt modelId="{C413B0FC-AA42-430F-9F05-011F34604593}" type="sibTrans" cxnId="{FDBBBFEC-755C-4EEB-848C-087E123DAB05}">
      <dgm:prSet/>
      <dgm:spPr/>
      <dgm:t>
        <a:bodyPr/>
        <a:lstStyle/>
        <a:p>
          <a:endParaRPr lang="ru-RU"/>
        </a:p>
      </dgm:t>
    </dgm:pt>
    <dgm:pt modelId="{1FF18D4C-B045-4EC4-B27B-9AB0CE3225E6}">
      <dgm:prSet/>
      <dgm:spPr/>
      <dgm:t>
        <a:bodyPr/>
        <a:lstStyle/>
        <a:p>
          <a:pPr rtl="0"/>
          <a:r>
            <a:rPr lang="uz-Cyrl-UZ" dirty="0" smtClean="0"/>
            <a:t>kulachok profili bilan uchli turtkichining kuch bilan bir-biriga ishqalanib birikishi natijasida harakat davrida sirtlar deyiladi.</a:t>
          </a:r>
          <a:endParaRPr lang="ru-RU" dirty="0"/>
        </a:p>
      </dgm:t>
    </dgm:pt>
    <dgm:pt modelId="{9357F799-B33A-46D1-BEBF-19629D095D33}" type="parTrans" cxnId="{82DABDC7-30A2-4F6B-A0D7-1E25200A3B96}">
      <dgm:prSet/>
      <dgm:spPr/>
      <dgm:t>
        <a:bodyPr/>
        <a:lstStyle/>
        <a:p>
          <a:endParaRPr lang="ru-RU"/>
        </a:p>
      </dgm:t>
    </dgm:pt>
    <dgm:pt modelId="{EB4D0959-F622-4EAC-A7F5-D2F441A582A5}" type="sibTrans" cxnId="{82DABDC7-30A2-4F6B-A0D7-1E25200A3B96}">
      <dgm:prSet/>
      <dgm:spPr/>
      <dgm:t>
        <a:bodyPr/>
        <a:lstStyle/>
        <a:p>
          <a:endParaRPr lang="ru-RU"/>
        </a:p>
      </dgm:t>
    </dgm:pt>
    <dgm:pt modelId="{CD38364E-3411-4B2B-8535-72D8FBC0C7D0}" type="pres">
      <dgm:prSet presAssocID="{66B69273-136E-4CC8-8C02-8F7A1B3DC37C}" presName="Name0" presStyleCnt="0">
        <dgm:presLayoutVars>
          <dgm:dir/>
          <dgm:animLvl val="lvl"/>
          <dgm:resizeHandles val="exact"/>
        </dgm:presLayoutVars>
      </dgm:prSet>
      <dgm:spPr/>
      <dgm:t>
        <a:bodyPr/>
        <a:lstStyle/>
        <a:p>
          <a:endParaRPr lang="ru-RU"/>
        </a:p>
      </dgm:t>
    </dgm:pt>
    <dgm:pt modelId="{EF6C291F-4D8A-4D75-98C6-8CCD51FD018C}" type="pres">
      <dgm:prSet presAssocID="{44EA66A0-AAA7-41F4-A3BC-5CBCC04122D0}" presName="boxAndChildren" presStyleCnt="0"/>
      <dgm:spPr/>
      <dgm:t>
        <a:bodyPr/>
        <a:lstStyle/>
        <a:p>
          <a:endParaRPr lang="ru-RU"/>
        </a:p>
      </dgm:t>
    </dgm:pt>
    <dgm:pt modelId="{1169024D-C528-4C16-BAB9-478D8721BE79}" type="pres">
      <dgm:prSet presAssocID="{44EA66A0-AAA7-41F4-A3BC-5CBCC04122D0}" presName="parentTextBox" presStyleLbl="node1" presStyleIdx="0" presStyleCnt="3"/>
      <dgm:spPr/>
      <dgm:t>
        <a:bodyPr/>
        <a:lstStyle/>
        <a:p>
          <a:endParaRPr lang="ru-RU"/>
        </a:p>
      </dgm:t>
    </dgm:pt>
    <dgm:pt modelId="{9213D3A6-ED83-4A1B-AEA3-F26CFC4CEBD8}" type="pres">
      <dgm:prSet presAssocID="{44EA66A0-AAA7-41F4-A3BC-5CBCC04122D0}" presName="entireBox" presStyleLbl="node1" presStyleIdx="0" presStyleCnt="3"/>
      <dgm:spPr/>
      <dgm:t>
        <a:bodyPr/>
        <a:lstStyle/>
        <a:p>
          <a:endParaRPr lang="ru-RU"/>
        </a:p>
      </dgm:t>
    </dgm:pt>
    <dgm:pt modelId="{53BCAC1F-4801-40BA-B8CC-6A47922D996F}" type="pres">
      <dgm:prSet presAssocID="{44EA66A0-AAA7-41F4-A3BC-5CBCC04122D0}" presName="descendantBox" presStyleCnt="0"/>
      <dgm:spPr/>
      <dgm:t>
        <a:bodyPr/>
        <a:lstStyle/>
        <a:p>
          <a:endParaRPr lang="ru-RU"/>
        </a:p>
      </dgm:t>
    </dgm:pt>
    <dgm:pt modelId="{F750457C-0B1C-4340-8CDE-262DC588367F}" type="pres">
      <dgm:prSet presAssocID="{1FF18D4C-B045-4EC4-B27B-9AB0CE3225E6}" presName="childTextBox" presStyleLbl="fgAccFollowNode1" presStyleIdx="0" presStyleCnt="3">
        <dgm:presLayoutVars>
          <dgm:bulletEnabled val="1"/>
        </dgm:presLayoutVars>
      </dgm:prSet>
      <dgm:spPr/>
      <dgm:t>
        <a:bodyPr/>
        <a:lstStyle/>
        <a:p>
          <a:endParaRPr lang="ru-RU"/>
        </a:p>
      </dgm:t>
    </dgm:pt>
    <dgm:pt modelId="{72E707AE-9911-4A6B-9A00-33670BE4276F}" type="pres">
      <dgm:prSet presAssocID="{DB7BC2B9-10D7-4985-AFE6-818FB2674D78}" presName="sp" presStyleCnt="0"/>
      <dgm:spPr/>
      <dgm:t>
        <a:bodyPr/>
        <a:lstStyle/>
        <a:p>
          <a:endParaRPr lang="ru-RU"/>
        </a:p>
      </dgm:t>
    </dgm:pt>
    <dgm:pt modelId="{092C8F6A-858D-41E3-A3D5-EB702CB2FDED}" type="pres">
      <dgm:prSet presAssocID="{89CB10A6-F149-4E70-B221-A05FC84035B2}" presName="arrowAndChildren" presStyleCnt="0"/>
      <dgm:spPr/>
      <dgm:t>
        <a:bodyPr/>
        <a:lstStyle/>
        <a:p>
          <a:endParaRPr lang="ru-RU"/>
        </a:p>
      </dgm:t>
    </dgm:pt>
    <dgm:pt modelId="{D3B2AD19-6A84-454E-B64A-233993009D26}" type="pres">
      <dgm:prSet presAssocID="{89CB10A6-F149-4E70-B221-A05FC84035B2}" presName="parentTextArrow" presStyleLbl="node1" presStyleIdx="0" presStyleCnt="3"/>
      <dgm:spPr/>
      <dgm:t>
        <a:bodyPr/>
        <a:lstStyle/>
        <a:p>
          <a:endParaRPr lang="ru-RU"/>
        </a:p>
      </dgm:t>
    </dgm:pt>
    <dgm:pt modelId="{7F244CC5-EC62-4942-BE30-EE627139A7BD}" type="pres">
      <dgm:prSet presAssocID="{89CB10A6-F149-4E70-B221-A05FC84035B2}" presName="arrow" presStyleLbl="node1" presStyleIdx="1" presStyleCnt="3"/>
      <dgm:spPr/>
      <dgm:t>
        <a:bodyPr/>
        <a:lstStyle/>
        <a:p>
          <a:endParaRPr lang="ru-RU"/>
        </a:p>
      </dgm:t>
    </dgm:pt>
    <dgm:pt modelId="{312F0D44-C64E-44E9-931C-E95292061FB4}" type="pres">
      <dgm:prSet presAssocID="{89CB10A6-F149-4E70-B221-A05FC84035B2}" presName="descendantArrow" presStyleCnt="0"/>
      <dgm:spPr/>
      <dgm:t>
        <a:bodyPr/>
        <a:lstStyle/>
        <a:p>
          <a:endParaRPr lang="ru-RU"/>
        </a:p>
      </dgm:t>
    </dgm:pt>
    <dgm:pt modelId="{BABCBD1C-4455-467E-ADBE-7D5C2CCBD034}" type="pres">
      <dgm:prSet presAssocID="{B490C003-71D0-46B5-8115-6BAD13CBC3EB}" presName="childTextArrow" presStyleLbl="fgAccFollowNode1" presStyleIdx="1" presStyleCnt="3" custScaleY="285377">
        <dgm:presLayoutVars>
          <dgm:bulletEnabled val="1"/>
        </dgm:presLayoutVars>
      </dgm:prSet>
      <dgm:spPr/>
      <dgm:t>
        <a:bodyPr/>
        <a:lstStyle/>
        <a:p>
          <a:endParaRPr lang="ru-RU"/>
        </a:p>
      </dgm:t>
    </dgm:pt>
    <dgm:pt modelId="{AC2B3805-1946-4538-AE57-5A2E6EBDFA08}" type="pres">
      <dgm:prSet presAssocID="{B8ECA13D-7457-4E89-B7F1-ECC47A9DC20C}" presName="childTextArrow" presStyleLbl="fgAccFollowNode1" presStyleIdx="2" presStyleCnt="3" custScaleY="294004">
        <dgm:presLayoutVars>
          <dgm:bulletEnabled val="1"/>
        </dgm:presLayoutVars>
      </dgm:prSet>
      <dgm:spPr/>
      <dgm:t>
        <a:bodyPr/>
        <a:lstStyle/>
        <a:p>
          <a:endParaRPr lang="ru-RU"/>
        </a:p>
      </dgm:t>
    </dgm:pt>
    <dgm:pt modelId="{28EF55E9-58B1-4B2A-A58B-EA482E402663}" type="pres">
      <dgm:prSet presAssocID="{7AD4D384-44D1-45A3-BCAD-6598A197F31D}" presName="sp" presStyleCnt="0"/>
      <dgm:spPr/>
      <dgm:t>
        <a:bodyPr/>
        <a:lstStyle/>
        <a:p>
          <a:endParaRPr lang="ru-RU"/>
        </a:p>
      </dgm:t>
    </dgm:pt>
    <dgm:pt modelId="{B3CD6E8F-0C5F-4B04-968E-2333F77FEA12}" type="pres">
      <dgm:prSet presAssocID="{6F9B8367-A410-4BCD-9782-7EBF943F0841}" presName="arrowAndChildren" presStyleCnt="0"/>
      <dgm:spPr/>
      <dgm:t>
        <a:bodyPr/>
        <a:lstStyle/>
        <a:p>
          <a:endParaRPr lang="ru-RU"/>
        </a:p>
      </dgm:t>
    </dgm:pt>
    <dgm:pt modelId="{BFC07277-67BF-4FF8-A650-B71B8AC4D749}" type="pres">
      <dgm:prSet presAssocID="{6F9B8367-A410-4BCD-9782-7EBF943F0841}" presName="parentTextArrow" presStyleLbl="node1" presStyleIdx="2" presStyleCnt="3"/>
      <dgm:spPr/>
      <dgm:t>
        <a:bodyPr/>
        <a:lstStyle/>
        <a:p>
          <a:endParaRPr lang="ru-RU"/>
        </a:p>
      </dgm:t>
    </dgm:pt>
  </dgm:ptLst>
  <dgm:cxnLst>
    <dgm:cxn modelId="{F34C2251-B31F-4E7C-BD81-244CC3CE4744}" srcId="{66B69273-136E-4CC8-8C02-8F7A1B3DC37C}" destId="{89CB10A6-F149-4E70-B221-A05FC84035B2}" srcOrd="1" destOrd="0" parTransId="{A430B09E-5461-410D-B20F-D8824D080B61}" sibTransId="{DB7BC2B9-10D7-4985-AFE6-818FB2674D78}"/>
    <dgm:cxn modelId="{2C7B1225-801A-4C90-9803-F8CEE0AD3FB9}" type="presOf" srcId="{6F9B8367-A410-4BCD-9782-7EBF943F0841}" destId="{BFC07277-67BF-4FF8-A650-B71B8AC4D749}" srcOrd="0" destOrd="0" presId="urn:microsoft.com/office/officeart/2005/8/layout/process4"/>
    <dgm:cxn modelId="{B59D3650-4E22-4A4D-A173-0921F4BEAF0E}" type="presOf" srcId="{44EA66A0-AAA7-41F4-A3BC-5CBCC04122D0}" destId="{1169024D-C528-4C16-BAB9-478D8721BE79}" srcOrd="0" destOrd="0" presId="urn:microsoft.com/office/officeart/2005/8/layout/process4"/>
    <dgm:cxn modelId="{AEEBA038-4159-4873-9415-CCCEB0EBB5F6}" type="presOf" srcId="{89CB10A6-F149-4E70-B221-A05FC84035B2}" destId="{D3B2AD19-6A84-454E-B64A-233993009D26}" srcOrd="0" destOrd="0" presId="urn:microsoft.com/office/officeart/2005/8/layout/process4"/>
    <dgm:cxn modelId="{47F58E67-0CA0-444A-83CB-07270FAC4951}" type="presOf" srcId="{66B69273-136E-4CC8-8C02-8F7A1B3DC37C}" destId="{CD38364E-3411-4B2B-8535-72D8FBC0C7D0}" srcOrd="0" destOrd="0" presId="urn:microsoft.com/office/officeart/2005/8/layout/process4"/>
    <dgm:cxn modelId="{B5E34FF2-3EB1-4482-839B-DC2A07D47337}" type="presOf" srcId="{89CB10A6-F149-4E70-B221-A05FC84035B2}" destId="{7F244CC5-EC62-4942-BE30-EE627139A7BD}" srcOrd="1" destOrd="0" presId="urn:microsoft.com/office/officeart/2005/8/layout/process4"/>
    <dgm:cxn modelId="{97E11341-345B-4C33-A0A6-5D3E71C92995}" srcId="{89CB10A6-F149-4E70-B221-A05FC84035B2}" destId="{B8ECA13D-7457-4E89-B7F1-ECC47A9DC20C}" srcOrd="1" destOrd="0" parTransId="{1BF84CB4-CEA1-447E-A47C-9C8363610407}" sibTransId="{565DF309-95F1-41B0-B339-4353CFC0CB00}"/>
    <dgm:cxn modelId="{D1B4F022-7A09-40EF-8917-4BAF237E609D}" type="presOf" srcId="{1FF18D4C-B045-4EC4-B27B-9AB0CE3225E6}" destId="{F750457C-0B1C-4340-8CDE-262DC588367F}" srcOrd="0" destOrd="0" presId="urn:microsoft.com/office/officeart/2005/8/layout/process4"/>
    <dgm:cxn modelId="{EAD9B0D8-F19F-4788-B281-0D499E998E09}" type="presOf" srcId="{B8ECA13D-7457-4E89-B7F1-ECC47A9DC20C}" destId="{AC2B3805-1946-4538-AE57-5A2E6EBDFA08}" srcOrd="0" destOrd="0" presId="urn:microsoft.com/office/officeart/2005/8/layout/process4"/>
    <dgm:cxn modelId="{62113B56-32FB-478D-B6A4-FFD8A41342BD}" type="presOf" srcId="{B490C003-71D0-46B5-8115-6BAD13CBC3EB}" destId="{BABCBD1C-4455-467E-ADBE-7D5C2CCBD034}" srcOrd="0" destOrd="0" presId="urn:microsoft.com/office/officeart/2005/8/layout/process4"/>
    <dgm:cxn modelId="{17ADE798-CC37-456B-B7CF-55BC7D5FB236}" srcId="{66B69273-136E-4CC8-8C02-8F7A1B3DC37C}" destId="{6F9B8367-A410-4BCD-9782-7EBF943F0841}" srcOrd="0" destOrd="0" parTransId="{C89FBDAB-54C9-45A3-BFD8-0ABF0DED08AC}" sibTransId="{7AD4D384-44D1-45A3-BCAD-6598A197F31D}"/>
    <dgm:cxn modelId="{56CA4F9E-4548-4B58-B6D4-960CDC1E881B}" srcId="{89CB10A6-F149-4E70-B221-A05FC84035B2}" destId="{B490C003-71D0-46B5-8115-6BAD13CBC3EB}" srcOrd="0" destOrd="0" parTransId="{F07622EE-8AC3-4801-93BF-C1688EC5951B}" sibTransId="{488253E6-1693-4C17-BE5A-BAB9BF5F6785}"/>
    <dgm:cxn modelId="{02A575E8-053B-4580-B0DE-2308CB205A6C}" type="presOf" srcId="{44EA66A0-AAA7-41F4-A3BC-5CBCC04122D0}" destId="{9213D3A6-ED83-4A1B-AEA3-F26CFC4CEBD8}" srcOrd="1" destOrd="0" presId="urn:microsoft.com/office/officeart/2005/8/layout/process4"/>
    <dgm:cxn modelId="{FDBBBFEC-755C-4EEB-848C-087E123DAB05}" srcId="{66B69273-136E-4CC8-8C02-8F7A1B3DC37C}" destId="{44EA66A0-AAA7-41F4-A3BC-5CBCC04122D0}" srcOrd="2" destOrd="0" parTransId="{E18F6A4E-225E-4981-A893-BB6B97BB57AE}" sibTransId="{C413B0FC-AA42-430F-9F05-011F34604593}"/>
    <dgm:cxn modelId="{82DABDC7-30A2-4F6B-A0D7-1E25200A3B96}" srcId="{44EA66A0-AAA7-41F4-A3BC-5CBCC04122D0}" destId="{1FF18D4C-B045-4EC4-B27B-9AB0CE3225E6}" srcOrd="0" destOrd="0" parTransId="{9357F799-B33A-46D1-BEBF-19629D095D33}" sibTransId="{EB4D0959-F622-4EAC-A7F5-D2F441A582A5}"/>
    <dgm:cxn modelId="{594F2923-138F-4C1D-84D5-BCA503253AF2}" type="presParOf" srcId="{CD38364E-3411-4B2B-8535-72D8FBC0C7D0}" destId="{EF6C291F-4D8A-4D75-98C6-8CCD51FD018C}" srcOrd="0" destOrd="0" presId="urn:microsoft.com/office/officeart/2005/8/layout/process4"/>
    <dgm:cxn modelId="{7C5A723F-1437-494E-A1B8-2B185D9E4DE8}" type="presParOf" srcId="{EF6C291F-4D8A-4D75-98C6-8CCD51FD018C}" destId="{1169024D-C528-4C16-BAB9-478D8721BE79}" srcOrd="0" destOrd="0" presId="urn:microsoft.com/office/officeart/2005/8/layout/process4"/>
    <dgm:cxn modelId="{4C83257D-C2A6-44D5-B536-9152CD24589D}" type="presParOf" srcId="{EF6C291F-4D8A-4D75-98C6-8CCD51FD018C}" destId="{9213D3A6-ED83-4A1B-AEA3-F26CFC4CEBD8}" srcOrd="1" destOrd="0" presId="urn:microsoft.com/office/officeart/2005/8/layout/process4"/>
    <dgm:cxn modelId="{944D3018-E064-47ED-8805-AC85C9DA3761}" type="presParOf" srcId="{EF6C291F-4D8A-4D75-98C6-8CCD51FD018C}" destId="{53BCAC1F-4801-40BA-B8CC-6A47922D996F}" srcOrd="2" destOrd="0" presId="urn:microsoft.com/office/officeart/2005/8/layout/process4"/>
    <dgm:cxn modelId="{D1DBEE08-6047-40A1-9F32-54258D2295A5}" type="presParOf" srcId="{53BCAC1F-4801-40BA-B8CC-6A47922D996F}" destId="{F750457C-0B1C-4340-8CDE-262DC588367F}" srcOrd="0" destOrd="0" presId="urn:microsoft.com/office/officeart/2005/8/layout/process4"/>
    <dgm:cxn modelId="{2A1B86D4-E845-41F8-A107-456D843F125A}" type="presParOf" srcId="{CD38364E-3411-4B2B-8535-72D8FBC0C7D0}" destId="{72E707AE-9911-4A6B-9A00-33670BE4276F}" srcOrd="1" destOrd="0" presId="urn:microsoft.com/office/officeart/2005/8/layout/process4"/>
    <dgm:cxn modelId="{B02C7792-0429-4E20-8A22-6B1447913ADA}" type="presParOf" srcId="{CD38364E-3411-4B2B-8535-72D8FBC0C7D0}" destId="{092C8F6A-858D-41E3-A3D5-EB702CB2FDED}" srcOrd="2" destOrd="0" presId="urn:microsoft.com/office/officeart/2005/8/layout/process4"/>
    <dgm:cxn modelId="{819DAA4F-71BB-44C7-A598-DDF2DB9F5AD6}" type="presParOf" srcId="{092C8F6A-858D-41E3-A3D5-EB702CB2FDED}" destId="{D3B2AD19-6A84-454E-B64A-233993009D26}" srcOrd="0" destOrd="0" presId="urn:microsoft.com/office/officeart/2005/8/layout/process4"/>
    <dgm:cxn modelId="{863621DC-DF7E-4FD6-8268-B0798F8C0A99}" type="presParOf" srcId="{092C8F6A-858D-41E3-A3D5-EB702CB2FDED}" destId="{7F244CC5-EC62-4942-BE30-EE627139A7BD}" srcOrd="1" destOrd="0" presId="urn:microsoft.com/office/officeart/2005/8/layout/process4"/>
    <dgm:cxn modelId="{3EE17676-35D5-4CD5-B887-2F598071A4F6}" type="presParOf" srcId="{092C8F6A-858D-41E3-A3D5-EB702CB2FDED}" destId="{312F0D44-C64E-44E9-931C-E95292061FB4}" srcOrd="2" destOrd="0" presId="urn:microsoft.com/office/officeart/2005/8/layout/process4"/>
    <dgm:cxn modelId="{6D42D1BA-6371-407A-B113-0B645FF5DBFB}" type="presParOf" srcId="{312F0D44-C64E-44E9-931C-E95292061FB4}" destId="{BABCBD1C-4455-467E-ADBE-7D5C2CCBD034}" srcOrd="0" destOrd="0" presId="urn:microsoft.com/office/officeart/2005/8/layout/process4"/>
    <dgm:cxn modelId="{6244CAA4-02B2-4D5A-BD2E-A27B6270A60C}" type="presParOf" srcId="{312F0D44-C64E-44E9-931C-E95292061FB4}" destId="{AC2B3805-1946-4538-AE57-5A2E6EBDFA08}" srcOrd="1" destOrd="0" presId="urn:microsoft.com/office/officeart/2005/8/layout/process4"/>
    <dgm:cxn modelId="{52B27A89-3BFB-4C87-9F29-7C742E70AE64}" type="presParOf" srcId="{CD38364E-3411-4B2B-8535-72D8FBC0C7D0}" destId="{28EF55E9-58B1-4B2A-A58B-EA482E402663}" srcOrd="3" destOrd="0" presId="urn:microsoft.com/office/officeart/2005/8/layout/process4"/>
    <dgm:cxn modelId="{4E70C359-0BC8-4853-9678-BEC68615932C}" type="presParOf" srcId="{CD38364E-3411-4B2B-8535-72D8FBC0C7D0}" destId="{B3CD6E8F-0C5F-4B04-968E-2333F77FEA12}" srcOrd="4" destOrd="0" presId="urn:microsoft.com/office/officeart/2005/8/layout/process4"/>
    <dgm:cxn modelId="{374ADEAB-8A49-4C76-BE20-E72AA4633A8C}" type="presParOf" srcId="{B3CD6E8F-0C5F-4B04-968E-2333F77FEA12}" destId="{BFC07277-67BF-4FF8-A650-B71B8AC4D749}"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D649A9-430C-4F66-AF62-0AE0454F9316}" type="doc">
      <dgm:prSet loTypeId="urn:microsoft.com/office/officeart/2008/layout/VerticalCurvedList" loCatId="list" qsTypeId="urn:microsoft.com/office/officeart/2005/8/quickstyle/3d6" qsCatId="3D" csTypeId="urn:microsoft.com/office/officeart/2005/8/colors/accent1_2" csCatId="accent1"/>
      <dgm:spPr/>
      <dgm:t>
        <a:bodyPr/>
        <a:lstStyle/>
        <a:p>
          <a:endParaRPr lang="ru-RU"/>
        </a:p>
      </dgm:t>
    </dgm:pt>
    <dgm:pt modelId="{21089D3E-5A50-46BB-AFBE-40036196FCDE}">
      <dgm:prSet/>
      <dgm:spPr/>
      <dgm:t>
        <a:bodyPr/>
        <a:lstStyle/>
        <a:p>
          <a:pPr algn="ctr" rtl="0"/>
          <a:r>
            <a:rPr lang="en-US" b="1" dirty="0" err="1" smtClean="0"/>
            <a:t>Kulachok</a:t>
          </a:r>
          <a:r>
            <a:rPr lang="en-US" b="1" dirty="0" smtClean="0"/>
            <a:t> </a:t>
          </a:r>
          <a:r>
            <a:rPr lang="en-US" b="1" dirty="0" err="1" smtClean="0"/>
            <a:t>mexanizmning</a:t>
          </a:r>
          <a:r>
            <a:rPr lang="en-US" b="1" dirty="0" smtClean="0"/>
            <a:t> </a:t>
          </a:r>
          <a:r>
            <a:rPr lang="en-US" b="1" dirty="0" err="1" smtClean="0"/>
            <a:t>kinematik</a:t>
          </a:r>
          <a:r>
            <a:rPr lang="en-US" b="1" dirty="0" smtClean="0"/>
            <a:t> </a:t>
          </a:r>
          <a:r>
            <a:rPr lang="en-US" b="1" dirty="0" err="1" smtClean="0"/>
            <a:t>taxlili</a:t>
          </a:r>
          <a:r>
            <a:rPr lang="en-US" b="1" dirty="0" smtClean="0"/>
            <a:t>.</a:t>
          </a:r>
          <a:endParaRPr lang="ru-RU" b="1" dirty="0"/>
        </a:p>
      </dgm:t>
    </dgm:pt>
    <dgm:pt modelId="{6E145CF3-14DD-49B4-B9E0-F6568606B817}" type="parTrans" cxnId="{652DD345-8A86-4290-9EC0-8B04CEE89861}">
      <dgm:prSet/>
      <dgm:spPr/>
      <dgm:t>
        <a:bodyPr/>
        <a:lstStyle/>
        <a:p>
          <a:endParaRPr lang="ru-RU"/>
        </a:p>
      </dgm:t>
    </dgm:pt>
    <dgm:pt modelId="{EA813473-F03A-4A4A-B17F-3BB1B2540A7A}" type="sibTrans" cxnId="{652DD345-8A86-4290-9EC0-8B04CEE89861}">
      <dgm:prSet/>
      <dgm:spPr/>
      <dgm:t>
        <a:bodyPr/>
        <a:lstStyle/>
        <a:p>
          <a:endParaRPr lang="ru-RU"/>
        </a:p>
      </dgm:t>
    </dgm:pt>
    <dgm:pt modelId="{CE6B3FF3-DD0A-4715-953D-A0F538AF2472}">
      <dgm:prSet/>
      <dgm:spPr/>
      <dgm:t>
        <a:bodyPr/>
        <a:lstStyle/>
        <a:p>
          <a:pPr rtl="0"/>
          <a:r>
            <a:rPr lang="en-US" dirty="0" err="1" smtClean="0"/>
            <a:t>Kulachokli</a:t>
          </a:r>
          <a:r>
            <a:rPr lang="en-US" dirty="0" smtClean="0"/>
            <a:t> </a:t>
          </a:r>
          <a:r>
            <a:rPr lang="en-US" dirty="0" err="1" smtClean="0"/>
            <a:t>mexanizmning</a:t>
          </a:r>
          <a:r>
            <a:rPr lang="en-US" dirty="0" smtClean="0"/>
            <a:t> </a:t>
          </a:r>
          <a:r>
            <a:rPr lang="en-US" dirty="0" err="1" smtClean="0"/>
            <a:t>kinematik</a:t>
          </a:r>
          <a:r>
            <a:rPr lang="en-US" dirty="0" smtClean="0"/>
            <a:t> </a:t>
          </a:r>
          <a:r>
            <a:rPr lang="en-US" dirty="0" err="1" smtClean="0"/>
            <a:t>taxlilida</a:t>
          </a:r>
          <a:r>
            <a:rPr lang="en-US" dirty="0" smtClean="0"/>
            <a:t> </a:t>
          </a:r>
          <a:r>
            <a:rPr lang="en-US" dirty="0" err="1" smtClean="0"/>
            <a:t>kulachokning</a:t>
          </a:r>
          <a:r>
            <a:rPr lang="en-US" dirty="0" smtClean="0"/>
            <a:t> </a:t>
          </a:r>
          <a:r>
            <a:rPr lang="en-US" dirty="0" err="1" smtClean="0"/>
            <a:t>o`zgarmas</a:t>
          </a:r>
          <a:r>
            <a:rPr lang="en-US" dirty="0" smtClean="0"/>
            <a:t> </a:t>
          </a:r>
          <a:r>
            <a:rPr lang="en-US" dirty="0" err="1" smtClean="0"/>
            <a:t>aylanish</a:t>
          </a:r>
          <a:r>
            <a:rPr lang="en-US" dirty="0" smtClean="0"/>
            <a:t> </a:t>
          </a:r>
          <a:r>
            <a:rPr lang="en-US" dirty="0" err="1" smtClean="0"/>
            <a:t>davrida</a:t>
          </a:r>
          <a:r>
            <a:rPr lang="en-US" dirty="0" smtClean="0"/>
            <a:t> </a:t>
          </a:r>
          <a:r>
            <a:rPr lang="en-US" dirty="0" err="1" smtClean="0"/>
            <a:t>turtkich</a:t>
          </a:r>
          <a:r>
            <a:rPr lang="en-US" dirty="0" smtClean="0"/>
            <a:t> </a:t>
          </a:r>
          <a:r>
            <a:rPr lang="en-US" dirty="0" err="1" smtClean="0"/>
            <a:t>nuqtasining</a:t>
          </a:r>
          <a:r>
            <a:rPr lang="en-US" dirty="0" smtClean="0"/>
            <a:t> </a:t>
          </a:r>
          <a:r>
            <a:rPr lang="en-US" dirty="0" err="1" smtClean="0"/>
            <a:t>o`tgan</a:t>
          </a:r>
          <a:r>
            <a:rPr lang="en-US" dirty="0" smtClean="0"/>
            <a:t> </a:t>
          </a:r>
          <a:r>
            <a:rPr lang="en-US" dirty="0" err="1" smtClean="0"/>
            <a:t>yo`li</a:t>
          </a:r>
          <a:r>
            <a:rPr lang="en-US" dirty="0" smtClean="0"/>
            <a:t>, </a:t>
          </a:r>
          <a:r>
            <a:rPr lang="en-US" dirty="0" err="1" smtClean="0"/>
            <a:t>tezligi</a:t>
          </a:r>
          <a:r>
            <a:rPr lang="en-US" dirty="0" smtClean="0"/>
            <a:t> </a:t>
          </a:r>
          <a:r>
            <a:rPr lang="en-US" dirty="0" err="1" smtClean="0"/>
            <a:t>va</a:t>
          </a:r>
          <a:r>
            <a:rPr lang="en-US" dirty="0" smtClean="0"/>
            <a:t> </a:t>
          </a:r>
          <a:r>
            <a:rPr lang="en-US" dirty="0" err="1" smtClean="0"/>
            <a:t>tezlanishi</a:t>
          </a:r>
          <a:r>
            <a:rPr lang="en-US" dirty="0" smtClean="0"/>
            <a:t> </a:t>
          </a:r>
          <a:r>
            <a:rPr lang="en-US" dirty="0" err="1" smtClean="0"/>
            <a:t>aniqlanadi</a:t>
          </a:r>
          <a:r>
            <a:rPr lang="en-US" dirty="0" smtClean="0"/>
            <a:t>.</a:t>
          </a:r>
          <a:endParaRPr lang="ru-RU" dirty="0"/>
        </a:p>
      </dgm:t>
    </dgm:pt>
    <dgm:pt modelId="{F79AFF23-12C7-452D-89A1-EC21102DE7FC}" type="parTrans" cxnId="{6744EC43-BB37-4699-8735-C922BA074C4F}">
      <dgm:prSet/>
      <dgm:spPr/>
      <dgm:t>
        <a:bodyPr/>
        <a:lstStyle/>
        <a:p>
          <a:endParaRPr lang="ru-RU"/>
        </a:p>
      </dgm:t>
    </dgm:pt>
    <dgm:pt modelId="{1E99550E-5267-474A-9C8D-6C87F212209D}" type="sibTrans" cxnId="{6744EC43-BB37-4699-8735-C922BA074C4F}">
      <dgm:prSet/>
      <dgm:spPr/>
      <dgm:t>
        <a:bodyPr/>
        <a:lstStyle/>
        <a:p>
          <a:endParaRPr lang="ru-RU"/>
        </a:p>
      </dgm:t>
    </dgm:pt>
    <dgm:pt modelId="{1D3DF484-5BD1-4064-892F-640B4F8D0F2F}">
      <dgm:prSet/>
      <dgm:spPr/>
      <dgm:t>
        <a:bodyPr/>
        <a:lstStyle/>
        <a:p>
          <a:pPr rtl="0"/>
          <a:r>
            <a:rPr lang="en-US" dirty="0" err="1" smtClean="0"/>
            <a:t>Hisoblar</a:t>
          </a:r>
          <a:r>
            <a:rPr lang="en-US" dirty="0" smtClean="0"/>
            <a:t> </a:t>
          </a:r>
          <a:r>
            <a:rPr lang="en-US" dirty="0" err="1" smtClean="0"/>
            <a:t>grafik</a:t>
          </a:r>
          <a:r>
            <a:rPr lang="en-US" dirty="0" smtClean="0"/>
            <a:t> </a:t>
          </a:r>
          <a:r>
            <a:rPr lang="en-US" dirty="0" err="1" smtClean="0"/>
            <a:t>usulda</a:t>
          </a:r>
          <a:r>
            <a:rPr lang="en-US" dirty="0" smtClean="0"/>
            <a:t> </a:t>
          </a:r>
          <a:r>
            <a:rPr lang="en-US" dirty="0" err="1" smtClean="0"/>
            <a:t>o’tkaziladi</a:t>
          </a:r>
          <a:r>
            <a:rPr lang="en-US" dirty="0" smtClean="0"/>
            <a:t>, </a:t>
          </a:r>
          <a:r>
            <a:rPr lang="en-US" dirty="0" err="1" smtClean="0"/>
            <a:t>chunki</a:t>
          </a:r>
          <a:r>
            <a:rPr lang="en-US" dirty="0" smtClean="0"/>
            <a:t> </a:t>
          </a:r>
          <a:r>
            <a:rPr lang="en-US" dirty="0" err="1" smtClean="0"/>
            <a:t>bu</a:t>
          </a:r>
          <a:r>
            <a:rPr lang="en-US" dirty="0" smtClean="0"/>
            <a:t> </a:t>
          </a:r>
          <a:r>
            <a:rPr lang="en-US" dirty="0" err="1" smtClean="0"/>
            <a:t>usul</a:t>
          </a:r>
          <a:r>
            <a:rPr lang="en-US" dirty="0" smtClean="0"/>
            <a:t> </a:t>
          </a:r>
          <a:r>
            <a:rPr lang="en-US" dirty="0" err="1" smtClean="0"/>
            <a:t>analitik</a:t>
          </a:r>
          <a:r>
            <a:rPr lang="en-US" dirty="0" smtClean="0"/>
            <a:t> </a:t>
          </a:r>
          <a:r>
            <a:rPr lang="en-US" dirty="0" err="1" smtClean="0"/>
            <a:t>usuldan</a:t>
          </a:r>
          <a:r>
            <a:rPr lang="en-US" dirty="0" smtClean="0"/>
            <a:t> </a:t>
          </a:r>
          <a:r>
            <a:rPr lang="en-US" dirty="0" err="1" smtClean="0"/>
            <a:t>oson</a:t>
          </a:r>
          <a:r>
            <a:rPr lang="en-US" dirty="0" smtClean="0"/>
            <a:t> </a:t>
          </a:r>
          <a:r>
            <a:rPr lang="en-US" dirty="0" err="1" smtClean="0"/>
            <a:t>va</a:t>
          </a:r>
          <a:r>
            <a:rPr lang="en-US" dirty="0" smtClean="0"/>
            <a:t> </a:t>
          </a:r>
          <a:r>
            <a:rPr lang="en-US" dirty="0" err="1" smtClean="0"/>
            <a:t>xatolik</a:t>
          </a:r>
          <a:r>
            <a:rPr lang="en-US" dirty="0" smtClean="0"/>
            <a:t> </a:t>
          </a:r>
          <a:r>
            <a:rPr lang="en-US" dirty="0" err="1" smtClean="0"/>
            <a:t>uncha</a:t>
          </a:r>
          <a:r>
            <a:rPr lang="en-US" dirty="0" smtClean="0"/>
            <a:t> </a:t>
          </a:r>
          <a:r>
            <a:rPr lang="en-US" dirty="0" err="1" smtClean="0"/>
            <a:t>katta</a:t>
          </a:r>
          <a:r>
            <a:rPr lang="en-US" dirty="0" smtClean="0"/>
            <a:t> </a:t>
          </a:r>
          <a:r>
            <a:rPr lang="en-US" dirty="0" err="1" smtClean="0"/>
            <a:t>bo`lmaydi</a:t>
          </a:r>
          <a:r>
            <a:rPr lang="en-US" dirty="0" smtClean="0"/>
            <a:t>.</a:t>
          </a:r>
          <a:endParaRPr lang="ru-RU" dirty="0"/>
        </a:p>
      </dgm:t>
    </dgm:pt>
    <dgm:pt modelId="{5CD07E79-C6B9-4D2F-9C9E-89878476AE5B}" type="parTrans" cxnId="{850C40F6-C82D-4138-975A-930EBC194498}">
      <dgm:prSet/>
      <dgm:spPr/>
      <dgm:t>
        <a:bodyPr/>
        <a:lstStyle/>
        <a:p>
          <a:endParaRPr lang="ru-RU"/>
        </a:p>
      </dgm:t>
    </dgm:pt>
    <dgm:pt modelId="{CF82A50B-613D-4841-92D6-1FAAE983778A}" type="sibTrans" cxnId="{850C40F6-C82D-4138-975A-930EBC194498}">
      <dgm:prSet/>
      <dgm:spPr/>
      <dgm:t>
        <a:bodyPr/>
        <a:lstStyle/>
        <a:p>
          <a:endParaRPr lang="ru-RU"/>
        </a:p>
      </dgm:t>
    </dgm:pt>
    <dgm:pt modelId="{CD60E458-7C94-4808-B336-684485232E42}">
      <dgm:prSet/>
      <dgm:spPr/>
      <dgm:t>
        <a:bodyPr/>
        <a:lstStyle/>
        <a:p>
          <a:pPr rtl="0"/>
          <a:r>
            <a:rPr lang="uz-Cyrl-UZ" dirty="0" smtClean="0"/>
            <a:t>Buning uchun mexanizmning kinematmik sxemasini masshtabda chizib olamiz.</a:t>
          </a:r>
          <a:endParaRPr lang="ru-RU" dirty="0"/>
        </a:p>
      </dgm:t>
    </dgm:pt>
    <dgm:pt modelId="{C4377E03-C8FB-47DE-8520-3E588AC81858}" type="parTrans" cxnId="{42742416-2D0C-43B9-AEBD-DEF68420B194}">
      <dgm:prSet/>
      <dgm:spPr/>
      <dgm:t>
        <a:bodyPr/>
        <a:lstStyle/>
        <a:p>
          <a:endParaRPr lang="ru-RU"/>
        </a:p>
      </dgm:t>
    </dgm:pt>
    <dgm:pt modelId="{BFFB8C61-3EAE-48B1-8736-FB067313BAED}" type="sibTrans" cxnId="{42742416-2D0C-43B9-AEBD-DEF68420B194}">
      <dgm:prSet/>
      <dgm:spPr/>
      <dgm:t>
        <a:bodyPr/>
        <a:lstStyle/>
        <a:p>
          <a:endParaRPr lang="ru-RU"/>
        </a:p>
      </dgm:t>
    </dgm:pt>
    <dgm:pt modelId="{F33CF416-2C05-4153-9554-2E249098FF65}">
      <dgm:prSet/>
      <dgm:spPr/>
      <dgm:t>
        <a:bodyPr/>
        <a:lstStyle/>
        <a:p>
          <a:pPr rtl="0"/>
          <a:r>
            <a:rPr lang="uz-Cyrl-UZ" dirty="0" smtClean="0"/>
            <a:t>Kulachokni </a:t>
          </a:r>
          <a:r>
            <a:rPr lang="ru-RU" dirty="0" err="1" smtClean="0"/>
            <a:t>ω</a:t>
          </a:r>
          <a:r>
            <a:rPr lang="uz-Cyrl-UZ" dirty="0" smtClean="0"/>
            <a:t>=cosnt burchak tezlikda aylantirilsa, turtkich ilgarilanma - qaytma  harakat qiladi. Shuni e'tiborga olib kulachok profili bir xil kattalikda bir necha bo`laklara bo`linadi. (2 - shakl)</a:t>
          </a:r>
          <a:endParaRPr lang="ru-RU" dirty="0"/>
        </a:p>
      </dgm:t>
    </dgm:pt>
    <dgm:pt modelId="{2A8CD31E-2977-4E16-8A3F-E749DA965C87}" type="parTrans" cxnId="{91BBA709-E67C-4628-87E3-61B5BCDFEFD5}">
      <dgm:prSet/>
      <dgm:spPr/>
      <dgm:t>
        <a:bodyPr/>
        <a:lstStyle/>
        <a:p>
          <a:endParaRPr lang="ru-RU"/>
        </a:p>
      </dgm:t>
    </dgm:pt>
    <dgm:pt modelId="{131F4398-30E4-4E2C-B9DB-0F920E3F6B18}" type="sibTrans" cxnId="{91BBA709-E67C-4628-87E3-61B5BCDFEFD5}">
      <dgm:prSet/>
      <dgm:spPr/>
      <dgm:t>
        <a:bodyPr/>
        <a:lstStyle/>
        <a:p>
          <a:endParaRPr lang="ru-RU"/>
        </a:p>
      </dgm:t>
    </dgm:pt>
    <dgm:pt modelId="{11D9DFFE-C119-49E4-80CF-4AE71FE12DA5}" type="pres">
      <dgm:prSet presAssocID="{80D649A9-430C-4F66-AF62-0AE0454F9316}" presName="Name0" presStyleCnt="0">
        <dgm:presLayoutVars>
          <dgm:chMax val="7"/>
          <dgm:chPref val="7"/>
          <dgm:dir/>
        </dgm:presLayoutVars>
      </dgm:prSet>
      <dgm:spPr/>
      <dgm:t>
        <a:bodyPr/>
        <a:lstStyle/>
        <a:p>
          <a:endParaRPr lang="ru-RU"/>
        </a:p>
      </dgm:t>
    </dgm:pt>
    <dgm:pt modelId="{D623EE4E-7B05-499F-B3F1-A04D99286AC6}" type="pres">
      <dgm:prSet presAssocID="{80D649A9-430C-4F66-AF62-0AE0454F9316}" presName="Name1" presStyleCnt="0"/>
      <dgm:spPr/>
      <dgm:t>
        <a:bodyPr/>
        <a:lstStyle/>
        <a:p>
          <a:endParaRPr lang="ru-RU"/>
        </a:p>
      </dgm:t>
    </dgm:pt>
    <dgm:pt modelId="{2FEB084D-2769-4585-9868-EE91D32C0154}" type="pres">
      <dgm:prSet presAssocID="{80D649A9-430C-4F66-AF62-0AE0454F9316}" presName="cycle" presStyleCnt="0"/>
      <dgm:spPr/>
      <dgm:t>
        <a:bodyPr/>
        <a:lstStyle/>
        <a:p>
          <a:endParaRPr lang="ru-RU"/>
        </a:p>
      </dgm:t>
    </dgm:pt>
    <dgm:pt modelId="{390A1A1E-1554-43A3-B73A-585FB5C79F74}" type="pres">
      <dgm:prSet presAssocID="{80D649A9-430C-4F66-AF62-0AE0454F9316}" presName="srcNode" presStyleLbl="node1" presStyleIdx="0" presStyleCnt="3"/>
      <dgm:spPr/>
      <dgm:t>
        <a:bodyPr/>
        <a:lstStyle/>
        <a:p>
          <a:endParaRPr lang="ru-RU"/>
        </a:p>
      </dgm:t>
    </dgm:pt>
    <dgm:pt modelId="{6B77217A-CC3C-453D-A10D-C11E695636B2}" type="pres">
      <dgm:prSet presAssocID="{80D649A9-430C-4F66-AF62-0AE0454F9316}" presName="conn" presStyleLbl="parChTrans1D2" presStyleIdx="0" presStyleCnt="1"/>
      <dgm:spPr/>
      <dgm:t>
        <a:bodyPr/>
        <a:lstStyle/>
        <a:p>
          <a:endParaRPr lang="ru-RU"/>
        </a:p>
      </dgm:t>
    </dgm:pt>
    <dgm:pt modelId="{0F8890EE-0A32-4D7E-B1BF-C5A2156E29BD}" type="pres">
      <dgm:prSet presAssocID="{80D649A9-430C-4F66-AF62-0AE0454F9316}" presName="extraNode" presStyleLbl="node1" presStyleIdx="0" presStyleCnt="3"/>
      <dgm:spPr/>
      <dgm:t>
        <a:bodyPr/>
        <a:lstStyle/>
        <a:p>
          <a:endParaRPr lang="ru-RU"/>
        </a:p>
      </dgm:t>
    </dgm:pt>
    <dgm:pt modelId="{9CFECF91-E277-4025-A591-2008F08221FE}" type="pres">
      <dgm:prSet presAssocID="{80D649A9-430C-4F66-AF62-0AE0454F9316}" presName="dstNode" presStyleLbl="node1" presStyleIdx="0" presStyleCnt="3"/>
      <dgm:spPr/>
      <dgm:t>
        <a:bodyPr/>
        <a:lstStyle/>
        <a:p>
          <a:endParaRPr lang="ru-RU"/>
        </a:p>
      </dgm:t>
    </dgm:pt>
    <dgm:pt modelId="{69BAC6C2-710B-43B4-8E52-1EB1F3FDF260}" type="pres">
      <dgm:prSet presAssocID="{21089D3E-5A50-46BB-AFBE-40036196FCDE}" presName="text_1" presStyleLbl="node1" presStyleIdx="0" presStyleCnt="3">
        <dgm:presLayoutVars>
          <dgm:bulletEnabled val="1"/>
        </dgm:presLayoutVars>
      </dgm:prSet>
      <dgm:spPr/>
      <dgm:t>
        <a:bodyPr/>
        <a:lstStyle/>
        <a:p>
          <a:endParaRPr lang="ru-RU"/>
        </a:p>
      </dgm:t>
    </dgm:pt>
    <dgm:pt modelId="{CD459CCB-AC11-4EF9-AF23-54C0923B9C29}" type="pres">
      <dgm:prSet presAssocID="{21089D3E-5A50-46BB-AFBE-40036196FCDE}" presName="accent_1" presStyleCnt="0"/>
      <dgm:spPr/>
      <dgm:t>
        <a:bodyPr/>
        <a:lstStyle/>
        <a:p>
          <a:endParaRPr lang="ru-RU"/>
        </a:p>
      </dgm:t>
    </dgm:pt>
    <dgm:pt modelId="{FF52A7FE-4FE7-46A1-98AF-C5F98DF6E086}" type="pres">
      <dgm:prSet presAssocID="{21089D3E-5A50-46BB-AFBE-40036196FCDE}" presName="accentRepeatNode" presStyleLbl="solidFgAcc1" presStyleIdx="0" presStyleCnt="3"/>
      <dgm:spPr/>
      <dgm:t>
        <a:bodyPr/>
        <a:lstStyle/>
        <a:p>
          <a:endParaRPr lang="ru-RU"/>
        </a:p>
      </dgm:t>
    </dgm:pt>
    <dgm:pt modelId="{0A99D59C-281C-4DA5-8B3F-3E7200ACFF60}" type="pres">
      <dgm:prSet presAssocID="{CE6B3FF3-DD0A-4715-953D-A0F538AF2472}" presName="text_2" presStyleLbl="node1" presStyleIdx="1" presStyleCnt="3">
        <dgm:presLayoutVars>
          <dgm:bulletEnabled val="1"/>
        </dgm:presLayoutVars>
      </dgm:prSet>
      <dgm:spPr/>
      <dgm:t>
        <a:bodyPr/>
        <a:lstStyle/>
        <a:p>
          <a:endParaRPr lang="ru-RU"/>
        </a:p>
      </dgm:t>
    </dgm:pt>
    <dgm:pt modelId="{26C8DA02-C723-4E51-BFAA-C14C35A1B47C}" type="pres">
      <dgm:prSet presAssocID="{CE6B3FF3-DD0A-4715-953D-A0F538AF2472}" presName="accent_2" presStyleCnt="0"/>
      <dgm:spPr/>
      <dgm:t>
        <a:bodyPr/>
        <a:lstStyle/>
        <a:p>
          <a:endParaRPr lang="ru-RU"/>
        </a:p>
      </dgm:t>
    </dgm:pt>
    <dgm:pt modelId="{AE1BDAD0-F2FF-4D2A-875A-65B8C8DAD92D}" type="pres">
      <dgm:prSet presAssocID="{CE6B3FF3-DD0A-4715-953D-A0F538AF2472}" presName="accentRepeatNode" presStyleLbl="solidFgAcc1" presStyleIdx="1" presStyleCnt="3"/>
      <dgm:spPr/>
      <dgm:t>
        <a:bodyPr/>
        <a:lstStyle/>
        <a:p>
          <a:endParaRPr lang="ru-RU"/>
        </a:p>
      </dgm:t>
    </dgm:pt>
    <dgm:pt modelId="{9CAB9E04-E6FF-46D1-967E-AE2DEBD45C49}" type="pres">
      <dgm:prSet presAssocID="{F33CF416-2C05-4153-9554-2E249098FF65}" presName="text_3" presStyleLbl="node1" presStyleIdx="2" presStyleCnt="3">
        <dgm:presLayoutVars>
          <dgm:bulletEnabled val="1"/>
        </dgm:presLayoutVars>
      </dgm:prSet>
      <dgm:spPr/>
      <dgm:t>
        <a:bodyPr/>
        <a:lstStyle/>
        <a:p>
          <a:endParaRPr lang="ru-RU"/>
        </a:p>
      </dgm:t>
    </dgm:pt>
    <dgm:pt modelId="{951055F1-4B91-4808-B9B8-EFB3DCD6F04B}" type="pres">
      <dgm:prSet presAssocID="{F33CF416-2C05-4153-9554-2E249098FF65}" presName="accent_3" presStyleCnt="0"/>
      <dgm:spPr/>
      <dgm:t>
        <a:bodyPr/>
        <a:lstStyle/>
        <a:p>
          <a:endParaRPr lang="ru-RU"/>
        </a:p>
      </dgm:t>
    </dgm:pt>
    <dgm:pt modelId="{5C95A1EE-9E68-4D69-9958-AE46096231B3}" type="pres">
      <dgm:prSet presAssocID="{F33CF416-2C05-4153-9554-2E249098FF65}" presName="accentRepeatNode" presStyleLbl="solidFgAcc1" presStyleIdx="2" presStyleCnt="3"/>
      <dgm:spPr/>
      <dgm:t>
        <a:bodyPr/>
        <a:lstStyle/>
        <a:p>
          <a:endParaRPr lang="ru-RU"/>
        </a:p>
      </dgm:t>
    </dgm:pt>
  </dgm:ptLst>
  <dgm:cxnLst>
    <dgm:cxn modelId="{850C40F6-C82D-4138-975A-930EBC194498}" srcId="{CE6B3FF3-DD0A-4715-953D-A0F538AF2472}" destId="{1D3DF484-5BD1-4064-892F-640B4F8D0F2F}" srcOrd="0" destOrd="0" parTransId="{5CD07E79-C6B9-4D2F-9C9E-89878476AE5B}" sibTransId="{CF82A50B-613D-4841-92D6-1FAAE983778A}"/>
    <dgm:cxn modelId="{652DD345-8A86-4290-9EC0-8B04CEE89861}" srcId="{80D649A9-430C-4F66-AF62-0AE0454F9316}" destId="{21089D3E-5A50-46BB-AFBE-40036196FCDE}" srcOrd="0" destOrd="0" parTransId="{6E145CF3-14DD-49B4-B9E0-F6568606B817}" sibTransId="{EA813473-F03A-4A4A-B17F-3BB1B2540A7A}"/>
    <dgm:cxn modelId="{42742416-2D0C-43B9-AEBD-DEF68420B194}" srcId="{CE6B3FF3-DD0A-4715-953D-A0F538AF2472}" destId="{CD60E458-7C94-4808-B336-684485232E42}" srcOrd="1" destOrd="0" parTransId="{C4377E03-C8FB-47DE-8520-3E588AC81858}" sibTransId="{BFFB8C61-3EAE-48B1-8736-FB067313BAED}"/>
    <dgm:cxn modelId="{B22E292F-B211-409B-9E2A-18C0B22FDE10}" type="presOf" srcId="{CD60E458-7C94-4808-B336-684485232E42}" destId="{0A99D59C-281C-4DA5-8B3F-3E7200ACFF60}" srcOrd="0" destOrd="2" presId="urn:microsoft.com/office/officeart/2008/layout/VerticalCurvedList"/>
    <dgm:cxn modelId="{C36E87A0-B095-4EE8-BEB6-4A505DBB3115}" type="presOf" srcId="{21089D3E-5A50-46BB-AFBE-40036196FCDE}" destId="{69BAC6C2-710B-43B4-8E52-1EB1F3FDF260}" srcOrd="0" destOrd="0" presId="urn:microsoft.com/office/officeart/2008/layout/VerticalCurvedList"/>
    <dgm:cxn modelId="{A75832FC-A2AB-49AE-BE3B-5AA8A9E5F99A}" type="presOf" srcId="{80D649A9-430C-4F66-AF62-0AE0454F9316}" destId="{11D9DFFE-C119-49E4-80CF-4AE71FE12DA5}" srcOrd="0" destOrd="0" presId="urn:microsoft.com/office/officeart/2008/layout/VerticalCurvedList"/>
    <dgm:cxn modelId="{7757322C-FD89-4CDC-8C92-AC296E5A9825}" type="presOf" srcId="{CE6B3FF3-DD0A-4715-953D-A0F538AF2472}" destId="{0A99D59C-281C-4DA5-8B3F-3E7200ACFF60}" srcOrd="0" destOrd="0" presId="urn:microsoft.com/office/officeart/2008/layout/VerticalCurvedList"/>
    <dgm:cxn modelId="{1506C90F-1B40-4306-9C27-D861BE49BC66}" type="presOf" srcId="{EA813473-F03A-4A4A-B17F-3BB1B2540A7A}" destId="{6B77217A-CC3C-453D-A10D-C11E695636B2}" srcOrd="0" destOrd="0" presId="urn:microsoft.com/office/officeart/2008/layout/VerticalCurvedList"/>
    <dgm:cxn modelId="{6744EC43-BB37-4699-8735-C922BA074C4F}" srcId="{80D649A9-430C-4F66-AF62-0AE0454F9316}" destId="{CE6B3FF3-DD0A-4715-953D-A0F538AF2472}" srcOrd="1" destOrd="0" parTransId="{F79AFF23-12C7-452D-89A1-EC21102DE7FC}" sibTransId="{1E99550E-5267-474A-9C8D-6C87F212209D}"/>
    <dgm:cxn modelId="{9956F36C-EAF6-45A0-85AC-CE55749AD5BD}" type="presOf" srcId="{1D3DF484-5BD1-4064-892F-640B4F8D0F2F}" destId="{0A99D59C-281C-4DA5-8B3F-3E7200ACFF60}" srcOrd="0" destOrd="1" presId="urn:microsoft.com/office/officeart/2008/layout/VerticalCurvedList"/>
    <dgm:cxn modelId="{11AF332D-6124-4010-89E4-3BE2AE8FC14C}" type="presOf" srcId="{F33CF416-2C05-4153-9554-2E249098FF65}" destId="{9CAB9E04-E6FF-46D1-967E-AE2DEBD45C49}" srcOrd="0" destOrd="0" presId="urn:microsoft.com/office/officeart/2008/layout/VerticalCurvedList"/>
    <dgm:cxn modelId="{91BBA709-E67C-4628-87E3-61B5BCDFEFD5}" srcId="{80D649A9-430C-4F66-AF62-0AE0454F9316}" destId="{F33CF416-2C05-4153-9554-2E249098FF65}" srcOrd="2" destOrd="0" parTransId="{2A8CD31E-2977-4E16-8A3F-E749DA965C87}" sibTransId="{131F4398-30E4-4E2C-B9DB-0F920E3F6B18}"/>
    <dgm:cxn modelId="{54C06893-DE05-40F1-89A8-B6FAA8F32995}" type="presParOf" srcId="{11D9DFFE-C119-49E4-80CF-4AE71FE12DA5}" destId="{D623EE4E-7B05-499F-B3F1-A04D99286AC6}" srcOrd="0" destOrd="0" presId="urn:microsoft.com/office/officeart/2008/layout/VerticalCurvedList"/>
    <dgm:cxn modelId="{B06F503A-5429-4535-93DA-E142D0BA50D4}" type="presParOf" srcId="{D623EE4E-7B05-499F-B3F1-A04D99286AC6}" destId="{2FEB084D-2769-4585-9868-EE91D32C0154}" srcOrd="0" destOrd="0" presId="urn:microsoft.com/office/officeart/2008/layout/VerticalCurvedList"/>
    <dgm:cxn modelId="{C1360FAB-8BFB-407D-8701-9BF950550C81}" type="presParOf" srcId="{2FEB084D-2769-4585-9868-EE91D32C0154}" destId="{390A1A1E-1554-43A3-B73A-585FB5C79F74}" srcOrd="0" destOrd="0" presId="urn:microsoft.com/office/officeart/2008/layout/VerticalCurvedList"/>
    <dgm:cxn modelId="{E3E05EA5-305C-4993-B105-9DBA3692C427}" type="presParOf" srcId="{2FEB084D-2769-4585-9868-EE91D32C0154}" destId="{6B77217A-CC3C-453D-A10D-C11E695636B2}" srcOrd="1" destOrd="0" presId="urn:microsoft.com/office/officeart/2008/layout/VerticalCurvedList"/>
    <dgm:cxn modelId="{9F134B4D-E5DD-419F-B5F0-2B4391AFC8E1}" type="presParOf" srcId="{2FEB084D-2769-4585-9868-EE91D32C0154}" destId="{0F8890EE-0A32-4D7E-B1BF-C5A2156E29BD}" srcOrd="2" destOrd="0" presId="urn:microsoft.com/office/officeart/2008/layout/VerticalCurvedList"/>
    <dgm:cxn modelId="{DB35ADBB-6380-4AB4-8FFE-50AB00881946}" type="presParOf" srcId="{2FEB084D-2769-4585-9868-EE91D32C0154}" destId="{9CFECF91-E277-4025-A591-2008F08221FE}" srcOrd="3" destOrd="0" presId="urn:microsoft.com/office/officeart/2008/layout/VerticalCurvedList"/>
    <dgm:cxn modelId="{6E6F4553-C2BC-4512-914E-53C64C4BB7B3}" type="presParOf" srcId="{D623EE4E-7B05-499F-B3F1-A04D99286AC6}" destId="{69BAC6C2-710B-43B4-8E52-1EB1F3FDF260}" srcOrd="1" destOrd="0" presId="urn:microsoft.com/office/officeart/2008/layout/VerticalCurvedList"/>
    <dgm:cxn modelId="{4F06DE16-1D29-4F4E-A9F5-9865D09FE86D}" type="presParOf" srcId="{D623EE4E-7B05-499F-B3F1-A04D99286AC6}" destId="{CD459CCB-AC11-4EF9-AF23-54C0923B9C29}" srcOrd="2" destOrd="0" presId="urn:microsoft.com/office/officeart/2008/layout/VerticalCurvedList"/>
    <dgm:cxn modelId="{23744F19-3E43-4D55-AD69-4D2955E7CB12}" type="presParOf" srcId="{CD459CCB-AC11-4EF9-AF23-54C0923B9C29}" destId="{FF52A7FE-4FE7-46A1-98AF-C5F98DF6E086}" srcOrd="0" destOrd="0" presId="urn:microsoft.com/office/officeart/2008/layout/VerticalCurvedList"/>
    <dgm:cxn modelId="{58F44097-7AB2-473D-B16A-897CBE39E57B}" type="presParOf" srcId="{D623EE4E-7B05-499F-B3F1-A04D99286AC6}" destId="{0A99D59C-281C-4DA5-8B3F-3E7200ACFF60}" srcOrd="3" destOrd="0" presId="urn:microsoft.com/office/officeart/2008/layout/VerticalCurvedList"/>
    <dgm:cxn modelId="{284DD76F-A1AA-490E-89C3-60924B206279}" type="presParOf" srcId="{D623EE4E-7B05-499F-B3F1-A04D99286AC6}" destId="{26C8DA02-C723-4E51-BFAA-C14C35A1B47C}" srcOrd="4" destOrd="0" presId="urn:microsoft.com/office/officeart/2008/layout/VerticalCurvedList"/>
    <dgm:cxn modelId="{38D6291B-AD33-4607-95CA-D4368FE7A8D5}" type="presParOf" srcId="{26C8DA02-C723-4E51-BFAA-C14C35A1B47C}" destId="{AE1BDAD0-F2FF-4D2A-875A-65B8C8DAD92D}" srcOrd="0" destOrd="0" presId="urn:microsoft.com/office/officeart/2008/layout/VerticalCurvedList"/>
    <dgm:cxn modelId="{56BB5BC6-86A2-4BE5-B200-75A36E96496C}" type="presParOf" srcId="{D623EE4E-7B05-499F-B3F1-A04D99286AC6}" destId="{9CAB9E04-E6FF-46D1-967E-AE2DEBD45C49}" srcOrd="5" destOrd="0" presId="urn:microsoft.com/office/officeart/2008/layout/VerticalCurvedList"/>
    <dgm:cxn modelId="{746C1BB6-73F9-4A5B-85D5-9799936C98FE}" type="presParOf" srcId="{D623EE4E-7B05-499F-B3F1-A04D99286AC6}" destId="{951055F1-4B91-4808-B9B8-EFB3DCD6F04B}" srcOrd="6" destOrd="0" presId="urn:microsoft.com/office/officeart/2008/layout/VerticalCurvedList"/>
    <dgm:cxn modelId="{AC067C9B-8373-4058-8B25-5045FECCECA4}" type="presParOf" srcId="{951055F1-4B91-4808-B9B8-EFB3DCD6F04B}" destId="{5C95A1EE-9E68-4D69-9958-AE46096231B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8F9C69-40F1-4C2F-B847-F21CBF8C88EA}" type="doc">
      <dgm:prSet loTypeId="urn:microsoft.com/office/officeart/2005/8/layout/hList6" loCatId="list" qsTypeId="urn:microsoft.com/office/officeart/2005/8/quickstyle/simple3" qsCatId="simple" csTypeId="urn:microsoft.com/office/officeart/2005/8/colors/accent1_2" csCatId="accent1" phldr="1"/>
      <dgm:spPr/>
      <dgm:t>
        <a:bodyPr/>
        <a:lstStyle/>
        <a:p>
          <a:endParaRPr lang="ru-RU"/>
        </a:p>
      </dgm:t>
    </dgm:pt>
    <dgm:pt modelId="{8ADECD18-042C-424C-BE8C-46F34683F8F9}">
      <dgm:prSet/>
      <dgm:spPr/>
      <dgm:t>
        <a:bodyPr/>
        <a:lstStyle/>
        <a:p>
          <a:pPr rtl="0"/>
          <a:r>
            <a:rPr lang="uz-Cyrl-UZ" dirty="0" smtClean="0"/>
            <a:t>B nuqtaning yo`l diagrammasini chizish uchun SO t koordinata o`qlarini olib Ot tomonni (abtsissalar o`qini) kulachok profili bo`lingan bo`laklar soniga teng bo`lakka bo`lamiz. So`ngra ordinatalar  o`qiga OS ga turtkich o`qidagi B nuqtaning B</a:t>
          </a:r>
          <a:r>
            <a:rPr lang="uz-Cyrl-UZ" baseline="-25000" dirty="0" smtClean="0"/>
            <a:t>o1</a:t>
          </a:r>
          <a:r>
            <a:rPr lang="uz-Cyrl-UZ" dirty="0" smtClean="0"/>
            <a:t> B</a:t>
          </a:r>
          <a:r>
            <a:rPr lang="uz-Cyrl-UZ" baseline="-25000" dirty="0" smtClean="0"/>
            <a:t>1</a:t>
          </a:r>
          <a:r>
            <a:rPr lang="uz-Cyrl-UZ" dirty="0" smtClean="0"/>
            <a:t> B</a:t>
          </a:r>
          <a:r>
            <a:rPr lang="uz-Cyrl-UZ" baseline="-25000" dirty="0" smtClean="0"/>
            <a:t>2</a:t>
          </a:r>
          <a:r>
            <a:rPr lang="uz-Cyrl-UZ" dirty="0" smtClean="0"/>
            <a:t> ... koordinatalarini o`lchab qo`yamiz. Shu o`lchab qo`yilgan nuqtalar (B</a:t>
          </a:r>
          <a:r>
            <a:rPr lang="uz-Cyrl-UZ" baseline="-25000" dirty="0" smtClean="0"/>
            <a:t>1</a:t>
          </a:r>
          <a:r>
            <a:rPr lang="uz-Cyrl-UZ" dirty="0" smtClean="0"/>
            <a:t>, B</a:t>
          </a:r>
          <a:r>
            <a:rPr lang="uz-Cyrl-UZ" baseline="-25000" dirty="0" smtClean="0"/>
            <a:t>2</a:t>
          </a:r>
          <a:r>
            <a:rPr lang="uz-Cyrl-UZ" dirty="0" smtClean="0"/>
            <a:t>, B</a:t>
          </a:r>
          <a:r>
            <a:rPr lang="uz-Cyrl-UZ" baseline="-25000" dirty="0" smtClean="0"/>
            <a:t>3</a:t>
          </a:r>
          <a:r>
            <a:rPr lang="uz-Cyrl-UZ" dirty="0" smtClean="0"/>
            <a:t>…) ni ko`rsatuvchi (B</a:t>
          </a:r>
          <a:r>
            <a:rPr lang="uz-Cyrl-UZ" baseline="-25000" dirty="0" smtClean="0"/>
            <a:t>o</a:t>
          </a:r>
          <a:r>
            <a:rPr lang="uz-Cyrl-UZ" dirty="0" smtClean="0"/>
            <a:t> B</a:t>
          </a:r>
          <a:r>
            <a:rPr lang="uz-Cyrl-UZ" baseline="-25000" dirty="0" smtClean="0"/>
            <a:t>g</a:t>
          </a:r>
          <a:r>
            <a:rPr lang="uz-Cyrl-UZ" dirty="0" smtClean="0"/>
            <a:t>), (B</a:t>
          </a:r>
          <a:r>
            <a:rPr lang="uz-Cyrl-UZ" baseline="-25000" dirty="0" smtClean="0"/>
            <a:t>o</a:t>
          </a:r>
          <a:r>
            <a:rPr lang="uz-Cyrl-UZ" dirty="0" smtClean="0"/>
            <a:t>B</a:t>
          </a:r>
          <a:r>
            <a:rPr lang="uz-Cyrl-UZ" baseline="-25000" dirty="0" smtClean="0"/>
            <a:t>2</a:t>
          </a:r>
          <a:r>
            <a:rPr lang="uz-Cyrl-UZ" dirty="0" smtClean="0"/>
            <a:t>) ... kesmalar koordinatalar boshidan boshlab o`lchab qo`yiladi.</a:t>
          </a:r>
          <a:endParaRPr lang="ru-RU" dirty="0"/>
        </a:p>
      </dgm:t>
    </dgm:pt>
    <dgm:pt modelId="{3D1C7B70-6D2E-4F39-B0B5-AE17BEB44BF6}" type="parTrans" cxnId="{F7A19B0B-D119-4B45-AB7C-9EE18AE0A0AA}">
      <dgm:prSet/>
      <dgm:spPr/>
      <dgm:t>
        <a:bodyPr/>
        <a:lstStyle/>
        <a:p>
          <a:endParaRPr lang="ru-RU"/>
        </a:p>
      </dgm:t>
    </dgm:pt>
    <dgm:pt modelId="{261DD008-4246-4241-97B7-154B6D80AA5B}" type="sibTrans" cxnId="{F7A19B0B-D119-4B45-AB7C-9EE18AE0A0AA}">
      <dgm:prSet/>
      <dgm:spPr/>
      <dgm:t>
        <a:bodyPr/>
        <a:lstStyle/>
        <a:p>
          <a:endParaRPr lang="ru-RU"/>
        </a:p>
      </dgm:t>
    </dgm:pt>
    <dgm:pt modelId="{7FE1B5E8-25DF-42B7-A9E1-72A1174CEAF7}">
      <dgm:prSet/>
      <dgm:spPr/>
      <dgm:t>
        <a:bodyPr/>
        <a:lstStyle/>
        <a:p>
          <a:pPr rtl="0"/>
          <a:r>
            <a:rPr lang="uz-Cyrl-UZ" dirty="0" smtClean="0"/>
            <a:t>Bu nuqtalarning (B</a:t>
          </a:r>
          <a:r>
            <a:rPr lang="uz-Cyrl-UZ" baseline="-25000" dirty="0" smtClean="0"/>
            <a:t>1</a:t>
          </a:r>
          <a:r>
            <a:rPr lang="uz-Cyrl-UZ" dirty="0" smtClean="0"/>
            <a:t>, B</a:t>
          </a:r>
          <a:r>
            <a:rPr lang="uz-Cyrl-UZ" baseline="-25000" dirty="0" smtClean="0"/>
            <a:t>2</a:t>
          </a:r>
          <a:r>
            <a:rPr lang="uz-Cyrl-UZ" dirty="0" smtClean="0"/>
            <a:t>, B</a:t>
          </a:r>
          <a:r>
            <a:rPr lang="uz-Cyrl-UZ" baseline="-25000" dirty="0" smtClean="0"/>
            <a:t>3</a:t>
          </a:r>
          <a:r>
            <a:rPr lang="uz-Cyrl-UZ" dirty="0" smtClean="0"/>
            <a:t>...) ni absissalar o`qidan chiqqan o`z vaziyantlarini ko`rsatuvchi perpendikulyarga proeksiyalansa va topilgan nuqtalar egri chiziq bilan tutashtirilsa, yo`l diagrammasi hosil bo`ladi.</a:t>
          </a:r>
          <a:endParaRPr lang="ru-RU" dirty="0"/>
        </a:p>
      </dgm:t>
    </dgm:pt>
    <dgm:pt modelId="{92C5BCCA-24EE-45C3-BC7A-1A0D41A96B08}" type="parTrans" cxnId="{076F60D0-3569-4397-88CC-AE35462BBCE5}">
      <dgm:prSet/>
      <dgm:spPr/>
      <dgm:t>
        <a:bodyPr/>
        <a:lstStyle/>
        <a:p>
          <a:endParaRPr lang="ru-RU"/>
        </a:p>
      </dgm:t>
    </dgm:pt>
    <dgm:pt modelId="{0BD137D8-6123-4C07-948C-91B398270D24}" type="sibTrans" cxnId="{076F60D0-3569-4397-88CC-AE35462BBCE5}">
      <dgm:prSet/>
      <dgm:spPr/>
      <dgm:t>
        <a:bodyPr/>
        <a:lstStyle/>
        <a:p>
          <a:endParaRPr lang="ru-RU"/>
        </a:p>
      </dgm:t>
    </dgm:pt>
    <dgm:pt modelId="{42F735A9-786C-456F-B4C9-2BDB3C8D0861}">
      <dgm:prSet/>
      <dgm:spPr/>
      <dgm:t>
        <a:bodyPr/>
        <a:lstStyle/>
        <a:p>
          <a:pPr rtl="0"/>
          <a:r>
            <a:rPr lang="de-DE" dirty="0" err="1" smtClean="0"/>
            <a:t>Shundan</a:t>
          </a:r>
          <a:r>
            <a:rPr lang="de-DE" dirty="0" smtClean="0"/>
            <a:t> </a:t>
          </a:r>
          <a:r>
            <a:rPr lang="de-DE" dirty="0" err="1" smtClean="0"/>
            <a:t>so`ng</a:t>
          </a:r>
          <a:r>
            <a:rPr lang="de-DE" dirty="0" smtClean="0"/>
            <a:t> </a:t>
          </a:r>
          <a:r>
            <a:rPr lang="de-DE" dirty="0" err="1" smtClean="0"/>
            <a:t>tezlik</a:t>
          </a:r>
          <a:r>
            <a:rPr lang="de-DE" dirty="0" smtClean="0"/>
            <a:t> </a:t>
          </a:r>
          <a:r>
            <a:rPr lang="de-DE" dirty="0" err="1" smtClean="0"/>
            <a:t>va</a:t>
          </a:r>
          <a:r>
            <a:rPr lang="de-DE" dirty="0" smtClean="0"/>
            <a:t> </a:t>
          </a:r>
          <a:r>
            <a:rPr lang="de-DE" dirty="0" err="1" smtClean="0"/>
            <a:t>tezlanish</a:t>
          </a:r>
          <a:r>
            <a:rPr lang="de-DE" dirty="0" smtClean="0"/>
            <a:t> </a:t>
          </a:r>
          <a:r>
            <a:rPr lang="de-DE" dirty="0" err="1" smtClean="0"/>
            <a:t>grafiklari</a:t>
          </a:r>
          <a:r>
            <a:rPr lang="de-DE" dirty="0" smtClean="0"/>
            <a:t> </a:t>
          </a:r>
          <a:r>
            <a:rPr lang="de-DE" dirty="0" err="1" smtClean="0"/>
            <a:t>yo`ldan</a:t>
          </a:r>
          <a:r>
            <a:rPr lang="de-DE" dirty="0" smtClean="0"/>
            <a:t> </a:t>
          </a:r>
          <a:r>
            <a:rPr lang="de-DE" dirty="0" err="1" smtClean="0"/>
            <a:t>hosila</a:t>
          </a:r>
          <a:r>
            <a:rPr lang="de-DE" dirty="0" smtClean="0"/>
            <a:t> </a:t>
          </a:r>
          <a:r>
            <a:rPr lang="de-DE" dirty="0" err="1" smtClean="0"/>
            <a:t>olish</a:t>
          </a:r>
          <a:r>
            <a:rPr lang="de-DE" dirty="0" smtClean="0"/>
            <a:t> </a:t>
          </a:r>
          <a:r>
            <a:rPr lang="de-DE" dirty="0" err="1" smtClean="0"/>
            <a:t>bilan</a:t>
          </a:r>
          <a:r>
            <a:rPr lang="de-DE" dirty="0" smtClean="0"/>
            <a:t> </a:t>
          </a:r>
          <a:r>
            <a:rPr lang="de-DE" dirty="0" err="1" smtClean="0"/>
            <a:t>quriladi</a:t>
          </a:r>
          <a:r>
            <a:rPr lang="de-DE" dirty="0" smtClean="0"/>
            <a:t>.</a:t>
          </a:r>
          <a:endParaRPr lang="ru-RU" dirty="0"/>
        </a:p>
      </dgm:t>
    </dgm:pt>
    <dgm:pt modelId="{DFB3BBF7-975E-4655-B0B4-2B772233FFA0}" type="parTrans" cxnId="{4296DE89-8714-4CD8-8689-0EBBE9574D4B}">
      <dgm:prSet/>
      <dgm:spPr/>
      <dgm:t>
        <a:bodyPr/>
        <a:lstStyle/>
        <a:p>
          <a:endParaRPr lang="ru-RU"/>
        </a:p>
      </dgm:t>
    </dgm:pt>
    <dgm:pt modelId="{F920B904-B4D4-4E3A-85E2-7553F1019315}" type="sibTrans" cxnId="{4296DE89-8714-4CD8-8689-0EBBE9574D4B}">
      <dgm:prSet/>
      <dgm:spPr/>
      <dgm:t>
        <a:bodyPr/>
        <a:lstStyle/>
        <a:p>
          <a:endParaRPr lang="ru-RU"/>
        </a:p>
      </dgm:t>
    </dgm:pt>
    <dgm:pt modelId="{12156FF0-82B2-4937-9762-C0C0FE01C47B}" type="pres">
      <dgm:prSet presAssocID="{058F9C69-40F1-4C2F-B847-F21CBF8C88EA}" presName="Name0" presStyleCnt="0">
        <dgm:presLayoutVars>
          <dgm:dir/>
          <dgm:resizeHandles val="exact"/>
        </dgm:presLayoutVars>
      </dgm:prSet>
      <dgm:spPr/>
      <dgm:t>
        <a:bodyPr/>
        <a:lstStyle/>
        <a:p>
          <a:endParaRPr lang="ru-RU"/>
        </a:p>
      </dgm:t>
    </dgm:pt>
    <dgm:pt modelId="{45F6E057-1BD4-4DBF-8B88-EEACA93A8152}" type="pres">
      <dgm:prSet presAssocID="{8ADECD18-042C-424C-BE8C-46F34683F8F9}" presName="node" presStyleLbl="node1" presStyleIdx="0" presStyleCnt="3" custScaleX="161724">
        <dgm:presLayoutVars>
          <dgm:bulletEnabled val="1"/>
        </dgm:presLayoutVars>
      </dgm:prSet>
      <dgm:spPr/>
      <dgm:t>
        <a:bodyPr/>
        <a:lstStyle/>
        <a:p>
          <a:endParaRPr lang="ru-RU"/>
        </a:p>
      </dgm:t>
    </dgm:pt>
    <dgm:pt modelId="{EFE7B0DE-7498-4C9A-8FFE-4D6264C40346}" type="pres">
      <dgm:prSet presAssocID="{261DD008-4246-4241-97B7-154B6D80AA5B}" presName="sibTrans" presStyleCnt="0"/>
      <dgm:spPr/>
    </dgm:pt>
    <dgm:pt modelId="{A73FC7D1-0F38-4A28-9625-FB224ED2E37F}" type="pres">
      <dgm:prSet presAssocID="{7FE1B5E8-25DF-42B7-A9E1-72A1174CEAF7}" presName="node" presStyleLbl="node1" presStyleIdx="1" presStyleCnt="3" custScaleX="85486" custScaleY="79425">
        <dgm:presLayoutVars>
          <dgm:bulletEnabled val="1"/>
        </dgm:presLayoutVars>
      </dgm:prSet>
      <dgm:spPr/>
      <dgm:t>
        <a:bodyPr/>
        <a:lstStyle/>
        <a:p>
          <a:endParaRPr lang="ru-RU"/>
        </a:p>
      </dgm:t>
    </dgm:pt>
    <dgm:pt modelId="{C9346567-89B4-4A71-AD54-7D84F514F408}" type="pres">
      <dgm:prSet presAssocID="{0BD137D8-6123-4C07-948C-91B398270D24}" presName="sibTrans" presStyleCnt="0"/>
      <dgm:spPr/>
    </dgm:pt>
    <dgm:pt modelId="{0281EBE8-180E-40B8-B869-287363D3A7EB}" type="pres">
      <dgm:prSet presAssocID="{42F735A9-786C-456F-B4C9-2BDB3C8D0861}" presName="node" presStyleLbl="node1" presStyleIdx="2" presStyleCnt="3" custScaleY="48635">
        <dgm:presLayoutVars>
          <dgm:bulletEnabled val="1"/>
        </dgm:presLayoutVars>
      </dgm:prSet>
      <dgm:spPr/>
      <dgm:t>
        <a:bodyPr/>
        <a:lstStyle/>
        <a:p>
          <a:endParaRPr lang="ru-RU"/>
        </a:p>
      </dgm:t>
    </dgm:pt>
  </dgm:ptLst>
  <dgm:cxnLst>
    <dgm:cxn modelId="{BBBDED56-7672-477B-8E1E-DB90557D22E0}" type="presOf" srcId="{7FE1B5E8-25DF-42B7-A9E1-72A1174CEAF7}" destId="{A73FC7D1-0F38-4A28-9625-FB224ED2E37F}" srcOrd="0" destOrd="0" presId="urn:microsoft.com/office/officeart/2005/8/layout/hList6"/>
    <dgm:cxn modelId="{076F60D0-3569-4397-88CC-AE35462BBCE5}" srcId="{058F9C69-40F1-4C2F-B847-F21CBF8C88EA}" destId="{7FE1B5E8-25DF-42B7-A9E1-72A1174CEAF7}" srcOrd="1" destOrd="0" parTransId="{92C5BCCA-24EE-45C3-BC7A-1A0D41A96B08}" sibTransId="{0BD137D8-6123-4C07-948C-91B398270D24}"/>
    <dgm:cxn modelId="{4296DE89-8714-4CD8-8689-0EBBE9574D4B}" srcId="{058F9C69-40F1-4C2F-B847-F21CBF8C88EA}" destId="{42F735A9-786C-456F-B4C9-2BDB3C8D0861}" srcOrd="2" destOrd="0" parTransId="{DFB3BBF7-975E-4655-B0B4-2B772233FFA0}" sibTransId="{F920B904-B4D4-4E3A-85E2-7553F1019315}"/>
    <dgm:cxn modelId="{4F2C3EA7-3BE3-4509-A138-BB0221BF0C88}" type="presOf" srcId="{058F9C69-40F1-4C2F-B847-F21CBF8C88EA}" destId="{12156FF0-82B2-4937-9762-C0C0FE01C47B}" srcOrd="0" destOrd="0" presId="urn:microsoft.com/office/officeart/2005/8/layout/hList6"/>
    <dgm:cxn modelId="{F7A19B0B-D119-4B45-AB7C-9EE18AE0A0AA}" srcId="{058F9C69-40F1-4C2F-B847-F21CBF8C88EA}" destId="{8ADECD18-042C-424C-BE8C-46F34683F8F9}" srcOrd="0" destOrd="0" parTransId="{3D1C7B70-6D2E-4F39-B0B5-AE17BEB44BF6}" sibTransId="{261DD008-4246-4241-97B7-154B6D80AA5B}"/>
    <dgm:cxn modelId="{62D1401F-073E-4ECE-B7A4-4A61B72C7CFB}" type="presOf" srcId="{8ADECD18-042C-424C-BE8C-46F34683F8F9}" destId="{45F6E057-1BD4-4DBF-8B88-EEACA93A8152}" srcOrd="0" destOrd="0" presId="urn:microsoft.com/office/officeart/2005/8/layout/hList6"/>
    <dgm:cxn modelId="{47E23E6F-0E5E-49E1-88DA-372C73694277}" type="presOf" srcId="{42F735A9-786C-456F-B4C9-2BDB3C8D0861}" destId="{0281EBE8-180E-40B8-B869-287363D3A7EB}" srcOrd="0" destOrd="0" presId="urn:microsoft.com/office/officeart/2005/8/layout/hList6"/>
    <dgm:cxn modelId="{98A45ABB-BF07-4F33-8E50-FAA9F4654608}" type="presParOf" srcId="{12156FF0-82B2-4937-9762-C0C0FE01C47B}" destId="{45F6E057-1BD4-4DBF-8B88-EEACA93A8152}" srcOrd="0" destOrd="0" presId="urn:microsoft.com/office/officeart/2005/8/layout/hList6"/>
    <dgm:cxn modelId="{F3255AE2-80D5-427B-AC0B-F53C84CDE320}" type="presParOf" srcId="{12156FF0-82B2-4937-9762-C0C0FE01C47B}" destId="{EFE7B0DE-7498-4C9A-8FFE-4D6264C40346}" srcOrd="1" destOrd="0" presId="urn:microsoft.com/office/officeart/2005/8/layout/hList6"/>
    <dgm:cxn modelId="{FBEECFB4-6B8A-4EE6-B1CB-166124315255}" type="presParOf" srcId="{12156FF0-82B2-4937-9762-C0C0FE01C47B}" destId="{A73FC7D1-0F38-4A28-9625-FB224ED2E37F}" srcOrd="2" destOrd="0" presId="urn:microsoft.com/office/officeart/2005/8/layout/hList6"/>
    <dgm:cxn modelId="{FBDE1397-865B-4D99-A04C-655BD6A2A84C}" type="presParOf" srcId="{12156FF0-82B2-4937-9762-C0C0FE01C47B}" destId="{C9346567-89B4-4A71-AD54-7D84F514F408}" srcOrd="3" destOrd="0" presId="urn:microsoft.com/office/officeart/2005/8/layout/hList6"/>
    <dgm:cxn modelId="{4D48B974-E9EC-4F80-AE60-B3DBE1A213AB}" type="presParOf" srcId="{12156FF0-82B2-4937-9762-C0C0FE01C47B}" destId="{0281EBE8-180E-40B8-B869-287363D3A7EB}"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40247B-441B-403B-BDDB-5408628AC6A0}" type="doc">
      <dgm:prSet loTypeId="urn:microsoft.com/office/officeart/2005/8/layout/target2" loCatId="relationship" qsTypeId="urn:microsoft.com/office/officeart/2005/8/quickstyle/simple3" qsCatId="simple" csTypeId="urn:microsoft.com/office/officeart/2005/8/colors/accent1_2" csCatId="accent1"/>
      <dgm:spPr/>
      <dgm:t>
        <a:bodyPr/>
        <a:lstStyle/>
        <a:p>
          <a:endParaRPr lang="ru-RU"/>
        </a:p>
      </dgm:t>
    </dgm:pt>
    <dgm:pt modelId="{53F11C3B-2C65-473E-A087-8D9BFCCF9B01}">
      <dgm:prSet custT="1"/>
      <dgm:spPr/>
      <dgm:t>
        <a:bodyPr/>
        <a:lstStyle/>
        <a:p>
          <a:pPr algn="just" rtl="0"/>
          <a:r>
            <a:rPr lang="uz-Cyrl-UZ" sz="3200" dirty="0" smtClean="0">
              <a:latin typeface="Times New Roman" pitchFamily="18" charset="0"/>
              <a:cs typeface="Times New Roman" pitchFamily="18" charset="0"/>
            </a:rPr>
            <a:t>Kulachok shaklini </a:t>
          </a:r>
          <a:r>
            <a:rPr lang="en-US" sz="3200" dirty="0" smtClean="0">
              <a:latin typeface="Times New Roman" pitchFamily="18" charset="0"/>
              <a:cs typeface="Times New Roman" pitchFamily="18" charset="0"/>
            </a:rPr>
            <a:t>chi</a:t>
          </a:r>
          <a:r>
            <a:rPr lang="uz-Cyrl-UZ" sz="3200" dirty="0" smtClean="0">
              <a:latin typeface="Times New Roman" pitchFamily="18" charset="0"/>
              <a:cs typeface="Times New Roman" pitchFamily="18" charset="0"/>
            </a:rPr>
            <a:t>zish uchun uning minimal radiusi (r min) bilan aylana chizib, uni teng (8,12,16,24) bo`lak</a:t>
          </a:r>
          <a:r>
            <a:rPr lang="en-US" sz="3200" dirty="0" err="1" smtClean="0">
              <a:latin typeface="Times New Roman" pitchFamily="18" charset="0"/>
              <a:cs typeface="Times New Roman" pitchFamily="18" charset="0"/>
            </a:rPr>
            <a:t>lar</a:t>
          </a:r>
          <a:r>
            <a:rPr lang="uz-Cyrl-UZ" sz="3200" dirty="0" smtClean="0">
              <a:latin typeface="Times New Roman" pitchFamily="18" charset="0"/>
              <a:cs typeface="Times New Roman" pitchFamily="18" charset="0"/>
            </a:rPr>
            <a:t>a bo`lamiz. S-t grafigidagi X oraliqni ham xuddi shunday bo`laklarga bo`lamiz. S-t  grafigidagi absissalar o`qini kulachokning minimal radiusi aylanasiga urinma qilib o`tkazib, shu grafik ordinatalarini kulachok turtkichiga proeksiyalaymiz va undagi tegishli nuqtalarni minimal radiusli aylana radiuslarining davomiga proeksiyalab, shu nuqtalarni o`zaro tutashtirsak kulachok profili hosil bo`ladi</a:t>
          </a:r>
          <a:r>
            <a:rPr lang="uz-Cyrl-UZ" sz="3200" dirty="0" smtClean="0"/>
            <a:t>. </a:t>
          </a:r>
          <a:endParaRPr lang="ru-RU" sz="3200" dirty="0"/>
        </a:p>
      </dgm:t>
    </dgm:pt>
    <dgm:pt modelId="{62E43A80-B952-4D84-84A2-77FA4E7C4DCE}" type="parTrans" cxnId="{CC8C80F7-CC88-48EE-80C4-FB4AEBC59B2F}">
      <dgm:prSet/>
      <dgm:spPr/>
      <dgm:t>
        <a:bodyPr/>
        <a:lstStyle/>
        <a:p>
          <a:endParaRPr lang="ru-RU"/>
        </a:p>
      </dgm:t>
    </dgm:pt>
    <dgm:pt modelId="{01EE5AB3-413F-44BE-842C-409C4F71B5FB}" type="sibTrans" cxnId="{CC8C80F7-CC88-48EE-80C4-FB4AEBC59B2F}">
      <dgm:prSet/>
      <dgm:spPr/>
      <dgm:t>
        <a:bodyPr/>
        <a:lstStyle/>
        <a:p>
          <a:endParaRPr lang="ru-RU"/>
        </a:p>
      </dgm:t>
    </dgm:pt>
    <dgm:pt modelId="{A0BBB780-E2C3-49B0-92A3-88CFCA0FE293}" type="pres">
      <dgm:prSet presAssocID="{2D40247B-441B-403B-BDDB-5408628AC6A0}" presName="Name0" presStyleCnt="0">
        <dgm:presLayoutVars>
          <dgm:chMax val="3"/>
          <dgm:chPref val="1"/>
          <dgm:dir/>
          <dgm:animLvl val="lvl"/>
          <dgm:resizeHandles/>
        </dgm:presLayoutVars>
      </dgm:prSet>
      <dgm:spPr/>
      <dgm:t>
        <a:bodyPr/>
        <a:lstStyle/>
        <a:p>
          <a:endParaRPr lang="ru-RU"/>
        </a:p>
      </dgm:t>
    </dgm:pt>
    <dgm:pt modelId="{991A2863-D3AC-416D-8F5C-C3B5521172E7}" type="pres">
      <dgm:prSet presAssocID="{2D40247B-441B-403B-BDDB-5408628AC6A0}" presName="outerBox" presStyleCnt="0"/>
      <dgm:spPr/>
    </dgm:pt>
    <dgm:pt modelId="{EB5C85EE-DAB6-4571-BB32-728D45BC50FB}" type="pres">
      <dgm:prSet presAssocID="{2D40247B-441B-403B-BDDB-5408628AC6A0}" presName="outerBoxParent" presStyleLbl="node1" presStyleIdx="0" presStyleCnt="1"/>
      <dgm:spPr/>
      <dgm:t>
        <a:bodyPr/>
        <a:lstStyle/>
        <a:p>
          <a:endParaRPr lang="ru-RU"/>
        </a:p>
      </dgm:t>
    </dgm:pt>
    <dgm:pt modelId="{ADE29614-2B1D-45EE-A185-05BA648CFEE3}" type="pres">
      <dgm:prSet presAssocID="{2D40247B-441B-403B-BDDB-5408628AC6A0}" presName="outerBoxChildren" presStyleCnt="0"/>
      <dgm:spPr/>
    </dgm:pt>
  </dgm:ptLst>
  <dgm:cxnLst>
    <dgm:cxn modelId="{CC8C80F7-CC88-48EE-80C4-FB4AEBC59B2F}" srcId="{2D40247B-441B-403B-BDDB-5408628AC6A0}" destId="{53F11C3B-2C65-473E-A087-8D9BFCCF9B01}" srcOrd="0" destOrd="0" parTransId="{62E43A80-B952-4D84-84A2-77FA4E7C4DCE}" sibTransId="{01EE5AB3-413F-44BE-842C-409C4F71B5FB}"/>
    <dgm:cxn modelId="{ECD9FC92-7666-448C-BFE6-F51EFAFC66F4}" type="presOf" srcId="{2D40247B-441B-403B-BDDB-5408628AC6A0}" destId="{A0BBB780-E2C3-49B0-92A3-88CFCA0FE293}" srcOrd="0" destOrd="0" presId="urn:microsoft.com/office/officeart/2005/8/layout/target2"/>
    <dgm:cxn modelId="{07F6E1D1-9DD7-490B-9BE7-117E0F46D88A}" type="presOf" srcId="{53F11C3B-2C65-473E-A087-8D9BFCCF9B01}" destId="{EB5C85EE-DAB6-4571-BB32-728D45BC50FB}" srcOrd="0" destOrd="0" presId="urn:microsoft.com/office/officeart/2005/8/layout/target2"/>
    <dgm:cxn modelId="{CF4704C6-1204-4929-B090-9CB726A0D031}" type="presParOf" srcId="{A0BBB780-E2C3-49B0-92A3-88CFCA0FE293}" destId="{991A2863-D3AC-416D-8F5C-C3B5521172E7}" srcOrd="0" destOrd="0" presId="urn:microsoft.com/office/officeart/2005/8/layout/target2"/>
    <dgm:cxn modelId="{F824D9F4-B8E0-4DC5-B17A-ABD6CB5D17C2}" type="presParOf" srcId="{991A2863-D3AC-416D-8F5C-C3B5521172E7}" destId="{EB5C85EE-DAB6-4571-BB32-728D45BC50FB}" srcOrd="0" destOrd="0" presId="urn:microsoft.com/office/officeart/2005/8/layout/target2"/>
    <dgm:cxn modelId="{63C3BE2B-3098-43EC-9699-E0B9B51ED56A}" type="presParOf" srcId="{991A2863-D3AC-416D-8F5C-C3B5521172E7}" destId="{ADE29614-2B1D-45EE-A185-05BA648CFEE3}" srcOrd="1" destOrd="0" presId="urn:microsoft.com/office/officeart/2005/8/layout/target2"/>
  </dgm:cxnLst>
  <dgm:bg>
    <a:solidFill>
      <a:srgbClr val="FF0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033777-8590-4709-BF9E-13EA9C20BABF}"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21253830-BFC1-4D0C-B768-0FC87A98D58A}">
      <dgm:prSet/>
      <dgm:spPr/>
      <dgm:t>
        <a:bodyPr/>
        <a:lstStyle/>
        <a:p>
          <a:pPr rtl="0"/>
          <a:r>
            <a:rPr lang="uz-Cyrl-UZ" dirty="0" smtClean="0"/>
            <a:t>Kulachokli mexanizmlarning dinamik loyihalashda kulachokning eng kichik uzatish burchagi hisobga olinadi va eng kichik radiusi topiladi. Bu dinamik usulda loyihalash deyiladi Dinamik usulda loyihalashning afzalligi shundaki, kulachokli mexanizmlar kulachokning xar qanday tezlikdagi harakatda ham normal ishlay oladi. Loyihalashda uzatish burchagi hisobga olinmasa, kulachokning aylanishi jarayonida turtkich o`z yo`naltiruvchisi orasiga tiqilib qolishi mumkin, noto`g`ri ishlab sinishi ham mumkin.</a:t>
          </a:r>
          <a:endParaRPr lang="ru-RU" dirty="0"/>
        </a:p>
      </dgm:t>
    </dgm:pt>
    <dgm:pt modelId="{66913C81-14C8-49E0-B0A8-C477CFC0CF05}" type="parTrans" cxnId="{AA93251B-5A2C-4579-9638-5ED86B2C4EBD}">
      <dgm:prSet/>
      <dgm:spPr/>
      <dgm:t>
        <a:bodyPr/>
        <a:lstStyle/>
        <a:p>
          <a:endParaRPr lang="ru-RU"/>
        </a:p>
      </dgm:t>
    </dgm:pt>
    <dgm:pt modelId="{7978F846-F80E-4E2C-B78E-BC466C57BFE1}" type="sibTrans" cxnId="{AA93251B-5A2C-4579-9638-5ED86B2C4EBD}">
      <dgm:prSet/>
      <dgm:spPr/>
      <dgm:t>
        <a:bodyPr/>
        <a:lstStyle/>
        <a:p>
          <a:endParaRPr lang="ru-RU"/>
        </a:p>
      </dgm:t>
    </dgm:pt>
    <dgm:pt modelId="{FE97C07E-3798-4B7C-8C23-26D5CDF614A3}" type="pres">
      <dgm:prSet presAssocID="{DB033777-8590-4709-BF9E-13EA9C20BABF}" presName="diagram" presStyleCnt="0">
        <dgm:presLayoutVars>
          <dgm:dir/>
          <dgm:resizeHandles val="exact"/>
        </dgm:presLayoutVars>
      </dgm:prSet>
      <dgm:spPr/>
      <dgm:t>
        <a:bodyPr/>
        <a:lstStyle/>
        <a:p>
          <a:endParaRPr lang="ru-RU"/>
        </a:p>
      </dgm:t>
    </dgm:pt>
    <dgm:pt modelId="{E69211F7-2733-4343-B306-042DB0EE7415}" type="pres">
      <dgm:prSet presAssocID="{21253830-BFC1-4D0C-B768-0FC87A98D58A}" presName="node" presStyleLbl="node1" presStyleIdx="0" presStyleCnt="1">
        <dgm:presLayoutVars>
          <dgm:bulletEnabled val="1"/>
        </dgm:presLayoutVars>
      </dgm:prSet>
      <dgm:spPr/>
      <dgm:t>
        <a:bodyPr/>
        <a:lstStyle/>
        <a:p>
          <a:endParaRPr lang="ru-RU"/>
        </a:p>
      </dgm:t>
    </dgm:pt>
  </dgm:ptLst>
  <dgm:cxnLst>
    <dgm:cxn modelId="{AA93251B-5A2C-4579-9638-5ED86B2C4EBD}" srcId="{DB033777-8590-4709-BF9E-13EA9C20BABF}" destId="{21253830-BFC1-4D0C-B768-0FC87A98D58A}" srcOrd="0" destOrd="0" parTransId="{66913C81-14C8-49E0-B0A8-C477CFC0CF05}" sibTransId="{7978F846-F80E-4E2C-B78E-BC466C57BFE1}"/>
    <dgm:cxn modelId="{F31CE2BA-3BF9-4ABA-A1C3-C47D3EAC6860}" type="presOf" srcId="{21253830-BFC1-4D0C-B768-0FC87A98D58A}" destId="{E69211F7-2733-4343-B306-042DB0EE7415}" srcOrd="0" destOrd="0" presId="urn:microsoft.com/office/officeart/2005/8/layout/default"/>
    <dgm:cxn modelId="{C3A3BE6D-A0D2-4D59-BAE0-08F24B749D45}" type="presOf" srcId="{DB033777-8590-4709-BF9E-13EA9C20BABF}" destId="{FE97C07E-3798-4B7C-8C23-26D5CDF614A3}" srcOrd="0" destOrd="0" presId="urn:microsoft.com/office/officeart/2005/8/layout/default"/>
    <dgm:cxn modelId="{5B0089D5-95C3-42B2-938F-16B97D24C818}" type="presParOf" srcId="{FE97C07E-3798-4B7C-8C23-26D5CDF614A3}" destId="{E69211F7-2733-4343-B306-042DB0EE7415}"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DCDB8AA-C61D-464A-8584-38F99D2A8F82}" type="doc">
      <dgm:prSet loTypeId="urn:microsoft.com/office/officeart/2005/8/layout/hList7#1" loCatId="list" qsTypeId="urn:microsoft.com/office/officeart/2005/8/quickstyle/3d1" qsCatId="3D" csTypeId="urn:microsoft.com/office/officeart/2005/8/colors/accent1_2" csCatId="accent1" phldr="1"/>
      <dgm:spPr/>
      <dgm:t>
        <a:bodyPr/>
        <a:lstStyle/>
        <a:p>
          <a:endParaRPr lang="ru-RU"/>
        </a:p>
      </dgm:t>
    </dgm:pt>
    <dgm:pt modelId="{F6FCE62F-7447-45D2-BB81-C2658EAD27E0}">
      <dgm:prSet custT="1">
        <dgm:style>
          <a:lnRef idx="1">
            <a:schemeClr val="accent2"/>
          </a:lnRef>
          <a:fillRef idx="2">
            <a:schemeClr val="accent2"/>
          </a:fillRef>
          <a:effectRef idx="1">
            <a:schemeClr val="accent2"/>
          </a:effectRef>
          <a:fontRef idx="minor">
            <a:schemeClr val="dk1"/>
          </a:fontRef>
        </dgm:style>
      </dgm:prSet>
      <dgm:spPr/>
      <dgm:t>
        <a:bodyPr/>
        <a:lstStyle/>
        <a:p>
          <a:pPr rtl="0"/>
          <a:r>
            <a:rPr lang="uz-Cyrl-UZ" sz="2000" b="1" dirty="0" smtClean="0">
              <a:latin typeface="Times New Roman" pitchFamily="18" charset="0"/>
              <a:cs typeface="Times New Roman" pitchFamily="18" charset="0"/>
            </a:rPr>
            <a:t>Turtkichi o`tkir uchli aksial kulachokli mexanizmlarni loyihalash.</a:t>
          </a:r>
          <a:endParaRPr lang="ru-RU" sz="2000" dirty="0">
            <a:latin typeface="Times New Roman" pitchFamily="18" charset="0"/>
            <a:cs typeface="Times New Roman" pitchFamily="18" charset="0"/>
          </a:endParaRPr>
        </a:p>
      </dgm:t>
    </dgm:pt>
    <dgm:pt modelId="{8C10D27A-A1B3-4054-8AC6-01BCF502E662}" type="parTrans" cxnId="{11A3958C-1F44-4FB0-8922-B9BF00F0FDEA}">
      <dgm:prSet/>
      <dgm:spPr/>
      <dgm:t>
        <a:bodyPr/>
        <a:lstStyle/>
        <a:p>
          <a:endParaRPr lang="ru-RU"/>
        </a:p>
      </dgm:t>
    </dgm:pt>
    <dgm:pt modelId="{90A46D46-D517-4547-BCBC-C2A4A7086C6D}" type="sibTrans" cxnId="{11A3958C-1F44-4FB0-8922-B9BF00F0FDEA}">
      <dgm:prSet/>
      <dgm:spPr/>
      <dgm:t>
        <a:bodyPr/>
        <a:lstStyle/>
        <a:p>
          <a:endParaRPr lang="ru-RU"/>
        </a:p>
      </dgm:t>
    </dgm:pt>
    <dgm:pt modelId="{C5D98DBC-5506-41BC-B659-9E7DE4741BE7}">
      <dgm:prSet custT="1">
        <dgm:style>
          <a:lnRef idx="1">
            <a:schemeClr val="accent2"/>
          </a:lnRef>
          <a:fillRef idx="2">
            <a:schemeClr val="accent2"/>
          </a:fillRef>
          <a:effectRef idx="1">
            <a:schemeClr val="accent2"/>
          </a:effectRef>
          <a:fontRef idx="minor">
            <a:schemeClr val="dk1"/>
          </a:fontRef>
        </dgm:style>
      </dgm:prSet>
      <dgm:spPr/>
      <dgm:t>
        <a:bodyPr/>
        <a:lstStyle/>
        <a:p>
          <a:pPr rtl="0"/>
          <a:r>
            <a:rPr lang="uz-Cyrl-UZ" sz="2000" dirty="0" smtClean="0">
              <a:latin typeface="Times New Roman" pitchFamily="18" charset="0"/>
              <a:cs typeface="Times New Roman" pitchFamily="18" charset="0"/>
            </a:rPr>
            <a:t>Buning uchun yetaklanuvchi bo’g`inning yo’l  diagrammasi (S — t va kulachokning eng kichik radiusi </a:t>
          </a:r>
          <a:r>
            <a:rPr lang="uz-Cyrl-UZ" sz="2000" i="1" dirty="0" smtClean="0">
              <a:latin typeface="Times New Roman" pitchFamily="18" charset="0"/>
              <a:cs typeface="Times New Roman" pitchFamily="18" charset="0"/>
            </a:rPr>
            <a:t>(r</a:t>
          </a:r>
          <a:r>
            <a:rPr lang="uz-Cyrl-UZ" sz="2000" i="1" baseline="-25000" dirty="0" smtClean="0">
              <a:latin typeface="Times New Roman" pitchFamily="18" charset="0"/>
              <a:cs typeface="Times New Roman" pitchFamily="18" charset="0"/>
            </a:rPr>
            <a:t>mi0</a:t>
          </a:r>
          <a:r>
            <a:rPr lang="uz-Cyrl-UZ" sz="2000" i="1" dirty="0" smtClean="0">
              <a:latin typeface="Times New Roman" pitchFamily="18" charset="0"/>
              <a:cs typeface="Times New Roman" pitchFamily="18" charset="0"/>
            </a:rPr>
            <a:t>) </a:t>
          </a:r>
          <a:r>
            <a:rPr lang="uz-Cyrl-UZ" sz="2000" dirty="0" smtClean="0">
              <a:latin typeface="Times New Roman" pitchFamily="18" charset="0"/>
              <a:cs typeface="Times New Roman" pitchFamily="18" charset="0"/>
            </a:rPr>
            <a:t>berilgan.</a:t>
          </a:r>
          <a:endParaRPr lang="ru-RU" sz="2000" dirty="0">
            <a:latin typeface="Times New Roman" pitchFamily="18" charset="0"/>
            <a:cs typeface="Times New Roman" pitchFamily="18" charset="0"/>
          </a:endParaRPr>
        </a:p>
      </dgm:t>
    </dgm:pt>
    <dgm:pt modelId="{906D407A-8564-433D-A65A-0C3EADE5E0F7}" type="parTrans" cxnId="{B53E8C26-D4E6-4E23-88FE-D480819AE6CB}">
      <dgm:prSet/>
      <dgm:spPr/>
      <dgm:t>
        <a:bodyPr/>
        <a:lstStyle/>
        <a:p>
          <a:endParaRPr lang="ru-RU"/>
        </a:p>
      </dgm:t>
    </dgm:pt>
    <dgm:pt modelId="{97448BC1-547E-4121-9791-E99B6EB1EDEA}" type="sibTrans" cxnId="{B53E8C26-D4E6-4E23-88FE-D480819AE6CB}">
      <dgm:prSet/>
      <dgm:spPr/>
      <dgm:t>
        <a:bodyPr/>
        <a:lstStyle/>
        <a:p>
          <a:endParaRPr lang="ru-RU"/>
        </a:p>
      </dgm:t>
    </dgm:pt>
    <dgm:pt modelId="{ADABCBF2-0E49-4CE3-9561-9FCA5B8F8D8B}">
      <dgm:prSet custT="1">
        <dgm:style>
          <a:lnRef idx="1">
            <a:schemeClr val="accent3"/>
          </a:lnRef>
          <a:fillRef idx="2">
            <a:schemeClr val="accent3"/>
          </a:fillRef>
          <a:effectRef idx="1">
            <a:schemeClr val="accent3"/>
          </a:effectRef>
          <a:fontRef idx="minor">
            <a:schemeClr val="dk1"/>
          </a:fontRef>
        </dgm:style>
      </dgm:prSet>
      <dgm:spPr/>
      <dgm:t>
        <a:bodyPr/>
        <a:lstStyle/>
        <a:p>
          <a:pPr rtl="0"/>
          <a:r>
            <a:rPr lang="uz-Cyrl-UZ" sz="2000" dirty="0" smtClean="0"/>
            <a:t>Kulachokli mexanizm quyidagi tartibda loyihalanadi:</a:t>
          </a:r>
          <a:endParaRPr lang="ru-RU" sz="2000" dirty="0"/>
        </a:p>
      </dgm:t>
    </dgm:pt>
    <dgm:pt modelId="{62C0DFD4-AE82-4AA2-B6D0-FE9ACCE896E8}" type="parTrans" cxnId="{56AB20F8-7948-4867-A146-7EA9A1F980D9}">
      <dgm:prSet/>
      <dgm:spPr/>
      <dgm:t>
        <a:bodyPr/>
        <a:lstStyle/>
        <a:p>
          <a:endParaRPr lang="ru-RU"/>
        </a:p>
      </dgm:t>
    </dgm:pt>
    <dgm:pt modelId="{54B3EBF7-A290-4BEC-AB4E-C962989DC202}" type="sibTrans" cxnId="{56AB20F8-7948-4867-A146-7EA9A1F980D9}">
      <dgm:prSet/>
      <dgm:spPr/>
      <dgm:t>
        <a:bodyPr/>
        <a:lstStyle/>
        <a:p>
          <a:endParaRPr lang="ru-RU"/>
        </a:p>
      </dgm:t>
    </dgm:pt>
    <dgm:pt modelId="{142FA35C-3322-494B-AE6B-33957F3FFB3A}">
      <dgm:prSet custT="1">
        <dgm:style>
          <a:lnRef idx="1">
            <a:schemeClr val="accent4"/>
          </a:lnRef>
          <a:fillRef idx="2">
            <a:schemeClr val="accent4"/>
          </a:fillRef>
          <a:effectRef idx="1">
            <a:schemeClr val="accent4"/>
          </a:effectRef>
          <a:fontRef idx="minor">
            <a:schemeClr val="dk1"/>
          </a:fontRef>
        </dgm:style>
      </dgm:prSet>
      <dgm:spPr/>
      <dgm:t>
        <a:bodyPr/>
        <a:lstStyle/>
        <a:p>
          <a:pPr rtl="0"/>
          <a:r>
            <a:rPr lang="uz-Cyrl-UZ" sz="2000" dirty="0" smtClean="0"/>
            <a:t>Tekislikda kulachokning ixtiyoriy aylanish o`qi tanlab olinadi va minimal radiusli yordamchi aylana chiziladi</a:t>
          </a:r>
          <a:r>
            <a:rPr lang="uz-Cyrl-UZ" sz="1400" dirty="0" smtClean="0"/>
            <a:t>.</a:t>
          </a:r>
          <a:endParaRPr lang="ru-RU" sz="1400" dirty="0"/>
        </a:p>
      </dgm:t>
    </dgm:pt>
    <dgm:pt modelId="{21BFE12D-C30F-4597-8A75-970AE5F393EF}" type="parTrans" cxnId="{69B12857-9770-41D9-B5DD-FDE03D506CC7}">
      <dgm:prSet/>
      <dgm:spPr/>
      <dgm:t>
        <a:bodyPr/>
        <a:lstStyle/>
        <a:p>
          <a:endParaRPr lang="ru-RU"/>
        </a:p>
      </dgm:t>
    </dgm:pt>
    <dgm:pt modelId="{73A0B01F-B9D8-448D-B0CC-6CB1F4BDE0BC}" type="sibTrans" cxnId="{69B12857-9770-41D9-B5DD-FDE03D506CC7}">
      <dgm:prSet/>
      <dgm:spPr/>
      <dgm:t>
        <a:bodyPr/>
        <a:lstStyle/>
        <a:p>
          <a:endParaRPr lang="ru-RU"/>
        </a:p>
      </dgm:t>
    </dgm:pt>
    <dgm:pt modelId="{72C4AC62-8949-43D5-B63F-70E8D79E69B5}">
      <dgm:prSet custT="1">
        <dgm:style>
          <a:lnRef idx="1">
            <a:schemeClr val="accent6"/>
          </a:lnRef>
          <a:fillRef idx="2">
            <a:schemeClr val="accent6"/>
          </a:fillRef>
          <a:effectRef idx="1">
            <a:schemeClr val="accent6"/>
          </a:effectRef>
          <a:fontRef idx="minor">
            <a:schemeClr val="dk1"/>
          </a:fontRef>
        </dgm:style>
      </dgm:prSet>
      <dgm:spPr/>
      <dgm:t>
        <a:bodyPr/>
        <a:lstStyle/>
        <a:p>
          <a:pPr rtl="0"/>
          <a:r>
            <a:rPr lang="uz-Cyrl-UZ" sz="1800" dirty="0" smtClean="0"/>
            <a:t>Yordamchi aylana sirtida turtkichning kulachok bilan oliy kinematik juft tashkil qilib birikkan nuqtasi B ni belgilab olib, shu nuqtada aylanaga urinma o’tkaziladi, berilgan yo`l diagrammasi shu urinma ustida chiziladi. Urinma yo`l diagrammasining absissalar o`qi bo`lib xisoblanadi</a:t>
          </a:r>
          <a:r>
            <a:rPr lang="uz-Cyrl-UZ" sz="1400" dirty="0" smtClean="0"/>
            <a:t>.</a:t>
          </a:r>
          <a:endParaRPr lang="ru-RU" sz="1400" dirty="0"/>
        </a:p>
      </dgm:t>
    </dgm:pt>
    <dgm:pt modelId="{32278949-70F5-42F7-A58D-8CF5E4D35FCF}" type="parTrans" cxnId="{7C6B4DC1-6FD6-4144-8B71-93461EB049A7}">
      <dgm:prSet/>
      <dgm:spPr/>
      <dgm:t>
        <a:bodyPr/>
        <a:lstStyle/>
        <a:p>
          <a:endParaRPr lang="ru-RU"/>
        </a:p>
      </dgm:t>
    </dgm:pt>
    <dgm:pt modelId="{233B8327-0638-4014-8BBE-2B22A07A4351}" type="sibTrans" cxnId="{7C6B4DC1-6FD6-4144-8B71-93461EB049A7}">
      <dgm:prSet/>
      <dgm:spPr/>
      <dgm:t>
        <a:bodyPr/>
        <a:lstStyle/>
        <a:p>
          <a:endParaRPr lang="ru-RU"/>
        </a:p>
      </dgm:t>
    </dgm:pt>
    <dgm:pt modelId="{19E00593-C1F5-4207-B3BD-582618A35049}" type="pres">
      <dgm:prSet presAssocID="{DDCDB8AA-C61D-464A-8584-38F99D2A8F82}" presName="Name0" presStyleCnt="0">
        <dgm:presLayoutVars>
          <dgm:dir/>
          <dgm:resizeHandles val="exact"/>
        </dgm:presLayoutVars>
      </dgm:prSet>
      <dgm:spPr/>
      <dgm:t>
        <a:bodyPr/>
        <a:lstStyle/>
        <a:p>
          <a:endParaRPr lang="ru-RU"/>
        </a:p>
      </dgm:t>
    </dgm:pt>
    <dgm:pt modelId="{6B8ED7C8-C00D-49D8-B678-F7BCA12BA1CE}" type="pres">
      <dgm:prSet presAssocID="{DDCDB8AA-C61D-464A-8584-38F99D2A8F82}" presName="fgShape" presStyleLbl="fgShp" presStyleIdx="0" presStyleCnt="1" custLinFactY="-225006" custLinFactNeighborX="-428" custLinFactNeighborY="-300000">
        <dgm:style>
          <a:lnRef idx="1">
            <a:schemeClr val="accent2"/>
          </a:lnRef>
          <a:fillRef idx="2">
            <a:schemeClr val="accent2"/>
          </a:fillRef>
          <a:effectRef idx="1">
            <a:schemeClr val="accent2"/>
          </a:effectRef>
          <a:fontRef idx="minor">
            <a:schemeClr val="dk1"/>
          </a:fontRef>
        </dgm:style>
      </dgm:prSet>
      <dgm:spPr/>
      <dgm:t>
        <a:bodyPr/>
        <a:lstStyle/>
        <a:p>
          <a:endParaRPr lang="ru-RU"/>
        </a:p>
      </dgm:t>
    </dgm:pt>
    <dgm:pt modelId="{5B63823E-E758-4BA2-BBE6-E93F866020CA}" type="pres">
      <dgm:prSet presAssocID="{DDCDB8AA-C61D-464A-8584-38F99D2A8F82}" presName="linComp" presStyleCnt="0"/>
      <dgm:spPr/>
    </dgm:pt>
    <dgm:pt modelId="{6884376A-06D8-4FE1-9AF6-4B96ABAEB738}" type="pres">
      <dgm:prSet presAssocID="{F6FCE62F-7447-45D2-BB81-C2658EAD27E0}" presName="compNode" presStyleCnt="0"/>
      <dgm:spPr/>
    </dgm:pt>
    <dgm:pt modelId="{1F3AD8C9-DD27-47BE-B78D-C78FBD2231CC}" type="pres">
      <dgm:prSet presAssocID="{F6FCE62F-7447-45D2-BB81-C2658EAD27E0}" presName="bkgdShape" presStyleLbl="node1" presStyleIdx="0" presStyleCnt="4"/>
      <dgm:spPr/>
      <dgm:t>
        <a:bodyPr/>
        <a:lstStyle/>
        <a:p>
          <a:endParaRPr lang="ru-RU"/>
        </a:p>
      </dgm:t>
    </dgm:pt>
    <dgm:pt modelId="{5212DB11-A3B3-45D7-9C4E-16B65C95C159}" type="pres">
      <dgm:prSet presAssocID="{F6FCE62F-7447-45D2-BB81-C2658EAD27E0}" presName="nodeTx" presStyleLbl="node1" presStyleIdx="0" presStyleCnt="4">
        <dgm:presLayoutVars>
          <dgm:bulletEnabled val="1"/>
        </dgm:presLayoutVars>
      </dgm:prSet>
      <dgm:spPr/>
      <dgm:t>
        <a:bodyPr/>
        <a:lstStyle/>
        <a:p>
          <a:endParaRPr lang="ru-RU"/>
        </a:p>
      </dgm:t>
    </dgm:pt>
    <dgm:pt modelId="{5BE5AEFB-3F1E-4727-BBFA-D9685BF1D264}" type="pres">
      <dgm:prSet presAssocID="{F6FCE62F-7447-45D2-BB81-C2658EAD27E0}" presName="invisiNode" presStyleLbl="node1" presStyleIdx="0" presStyleCnt="4"/>
      <dgm:spPr/>
    </dgm:pt>
    <dgm:pt modelId="{9CDB5CB4-0EEE-4D1F-8AAD-2834F5A4F6E6}" type="pres">
      <dgm:prSet presAssocID="{F6FCE62F-7447-45D2-BB81-C2658EAD27E0}" presName="imagNode" presStyleLbl="fgImgPlace1" presStyleIdx="0" presStyleCnt="4" custScaleX="49213" custScaleY="49213">
        <dgm:style>
          <a:lnRef idx="2">
            <a:schemeClr val="accent1">
              <a:shade val="50000"/>
            </a:schemeClr>
          </a:lnRef>
          <a:fillRef idx="1">
            <a:schemeClr val="accent1"/>
          </a:fillRef>
          <a:effectRef idx="0">
            <a:schemeClr val="accent1"/>
          </a:effectRef>
          <a:fontRef idx="minor">
            <a:schemeClr val="lt1"/>
          </a:fontRef>
        </dgm:style>
      </dgm:prSet>
      <dgm:spPr/>
      <dgm:t>
        <a:bodyPr/>
        <a:lstStyle/>
        <a:p>
          <a:endParaRPr lang="ru-RU"/>
        </a:p>
      </dgm:t>
    </dgm:pt>
    <dgm:pt modelId="{EF2B1414-1037-4AE9-82DF-7605AF01E578}" type="pres">
      <dgm:prSet presAssocID="{90A46D46-D517-4547-BCBC-C2A4A7086C6D}" presName="sibTrans" presStyleLbl="sibTrans2D1" presStyleIdx="0" presStyleCnt="0"/>
      <dgm:spPr/>
      <dgm:t>
        <a:bodyPr/>
        <a:lstStyle/>
        <a:p>
          <a:endParaRPr lang="ru-RU"/>
        </a:p>
      </dgm:t>
    </dgm:pt>
    <dgm:pt modelId="{27074782-73DA-4362-9E9A-40F2C74CB729}" type="pres">
      <dgm:prSet presAssocID="{ADABCBF2-0E49-4CE3-9561-9FCA5B8F8D8B}" presName="compNode" presStyleCnt="0"/>
      <dgm:spPr/>
    </dgm:pt>
    <dgm:pt modelId="{14596638-59DE-48C6-9DEC-423083A8177D}" type="pres">
      <dgm:prSet presAssocID="{ADABCBF2-0E49-4CE3-9561-9FCA5B8F8D8B}" presName="bkgdShape" presStyleLbl="node1" presStyleIdx="1" presStyleCnt="4"/>
      <dgm:spPr/>
      <dgm:t>
        <a:bodyPr/>
        <a:lstStyle/>
        <a:p>
          <a:endParaRPr lang="ru-RU"/>
        </a:p>
      </dgm:t>
    </dgm:pt>
    <dgm:pt modelId="{7B0C9112-8990-46BD-AB71-51A9B4D32AC6}" type="pres">
      <dgm:prSet presAssocID="{ADABCBF2-0E49-4CE3-9561-9FCA5B8F8D8B}" presName="nodeTx" presStyleLbl="node1" presStyleIdx="1" presStyleCnt="4">
        <dgm:presLayoutVars>
          <dgm:bulletEnabled val="1"/>
        </dgm:presLayoutVars>
      </dgm:prSet>
      <dgm:spPr/>
      <dgm:t>
        <a:bodyPr/>
        <a:lstStyle/>
        <a:p>
          <a:endParaRPr lang="ru-RU"/>
        </a:p>
      </dgm:t>
    </dgm:pt>
    <dgm:pt modelId="{562A4D56-2FC1-4E94-ADCF-614855841722}" type="pres">
      <dgm:prSet presAssocID="{ADABCBF2-0E49-4CE3-9561-9FCA5B8F8D8B}" presName="invisiNode" presStyleLbl="node1" presStyleIdx="1" presStyleCnt="4"/>
      <dgm:spPr/>
    </dgm:pt>
    <dgm:pt modelId="{828B8824-20E4-4BB8-A598-B78472EA0E87}" type="pres">
      <dgm:prSet presAssocID="{ADABCBF2-0E49-4CE3-9561-9FCA5B8F8D8B}" presName="imagNode" presStyleLbl="fgImgPlace1" presStyleIdx="1" presStyleCnt="4" custScaleX="51420" custScaleY="51420">
        <dgm:style>
          <a:lnRef idx="2">
            <a:schemeClr val="accent1">
              <a:shade val="50000"/>
            </a:schemeClr>
          </a:lnRef>
          <a:fillRef idx="1">
            <a:schemeClr val="accent1"/>
          </a:fillRef>
          <a:effectRef idx="0">
            <a:schemeClr val="accent1"/>
          </a:effectRef>
          <a:fontRef idx="minor">
            <a:schemeClr val="lt1"/>
          </a:fontRef>
        </dgm:style>
      </dgm:prSet>
      <dgm:spPr/>
      <dgm:t>
        <a:bodyPr/>
        <a:lstStyle/>
        <a:p>
          <a:endParaRPr lang="ru-RU"/>
        </a:p>
      </dgm:t>
    </dgm:pt>
    <dgm:pt modelId="{237E4D24-E1B1-4237-AA00-6051B2A3F4D9}" type="pres">
      <dgm:prSet presAssocID="{54B3EBF7-A290-4BEC-AB4E-C962989DC202}" presName="sibTrans" presStyleLbl="sibTrans2D1" presStyleIdx="0" presStyleCnt="0"/>
      <dgm:spPr/>
      <dgm:t>
        <a:bodyPr/>
        <a:lstStyle/>
        <a:p>
          <a:endParaRPr lang="ru-RU"/>
        </a:p>
      </dgm:t>
    </dgm:pt>
    <dgm:pt modelId="{C0A0CF0B-B3A7-4E6B-B3F5-0AB6A89CD9F1}" type="pres">
      <dgm:prSet presAssocID="{142FA35C-3322-494B-AE6B-33957F3FFB3A}" presName="compNode" presStyleCnt="0"/>
      <dgm:spPr/>
    </dgm:pt>
    <dgm:pt modelId="{88E27B17-FDC9-44FC-BB7D-CD3DBDFF5D4D}" type="pres">
      <dgm:prSet presAssocID="{142FA35C-3322-494B-AE6B-33957F3FFB3A}" presName="bkgdShape" presStyleLbl="node1" presStyleIdx="2" presStyleCnt="4"/>
      <dgm:spPr/>
      <dgm:t>
        <a:bodyPr/>
        <a:lstStyle/>
        <a:p>
          <a:endParaRPr lang="ru-RU"/>
        </a:p>
      </dgm:t>
    </dgm:pt>
    <dgm:pt modelId="{39A533E4-8E61-498F-B57E-E64BB2CEDA23}" type="pres">
      <dgm:prSet presAssocID="{142FA35C-3322-494B-AE6B-33957F3FFB3A}" presName="nodeTx" presStyleLbl="node1" presStyleIdx="2" presStyleCnt="4">
        <dgm:presLayoutVars>
          <dgm:bulletEnabled val="1"/>
        </dgm:presLayoutVars>
      </dgm:prSet>
      <dgm:spPr/>
      <dgm:t>
        <a:bodyPr/>
        <a:lstStyle/>
        <a:p>
          <a:endParaRPr lang="ru-RU"/>
        </a:p>
      </dgm:t>
    </dgm:pt>
    <dgm:pt modelId="{694E1501-7F9D-453F-9C2C-994885972D05}" type="pres">
      <dgm:prSet presAssocID="{142FA35C-3322-494B-AE6B-33957F3FFB3A}" presName="invisiNode" presStyleLbl="node1" presStyleIdx="2" presStyleCnt="4"/>
      <dgm:spPr/>
    </dgm:pt>
    <dgm:pt modelId="{1AB51DB3-8928-4A81-8670-D16A868232BC}" type="pres">
      <dgm:prSet presAssocID="{142FA35C-3322-494B-AE6B-33957F3FFB3A}" presName="imagNode" presStyleLbl="fgImgPlace1" presStyleIdx="2" presStyleCnt="4" custScaleX="47654" custScaleY="47654">
        <dgm:style>
          <a:lnRef idx="3">
            <a:schemeClr val="lt1"/>
          </a:lnRef>
          <a:fillRef idx="1">
            <a:schemeClr val="accent1"/>
          </a:fillRef>
          <a:effectRef idx="1">
            <a:schemeClr val="accent1"/>
          </a:effectRef>
          <a:fontRef idx="minor">
            <a:schemeClr val="lt1"/>
          </a:fontRef>
        </dgm:style>
      </dgm:prSet>
      <dgm:spPr/>
      <dgm:t>
        <a:bodyPr/>
        <a:lstStyle/>
        <a:p>
          <a:endParaRPr lang="ru-RU"/>
        </a:p>
      </dgm:t>
    </dgm:pt>
    <dgm:pt modelId="{3EA6A6FD-59E7-46D8-A796-EEA62D2E7CBE}" type="pres">
      <dgm:prSet presAssocID="{73A0B01F-B9D8-448D-B0CC-6CB1F4BDE0BC}" presName="sibTrans" presStyleLbl="sibTrans2D1" presStyleIdx="0" presStyleCnt="0"/>
      <dgm:spPr/>
      <dgm:t>
        <a:bodyPr/>
        <a:lstStyle/>
        <a:p>
          <a:endParaRPr lang="ru-RU"/>
        </a:p>
      </dgm:t>
    </dgm:pt>
    <dgm:pt modelId="{FC89D32D-A54D-47C3-8DCD-B0B9F1CC30A9}" type="pres">
      <dgm:prSet presAssocID="{72C4AC62-8949-43D5-B63F-70E8D79E69B5}" presName="compNode" presStyleCnt="0"/>
      <dgm:spPr/>
    </dgm:pt>
    <dgm:pt modelId="{DF9CCDC2-AE18-4E21-BED2-855A3A033B40}" type="pres">
      <dgm:prSet presAssocID="{72C4AC62-8949-43D5-B63F-70E8D79E69B5}" presName="bkgdShape" presStyleLbl="node1" presStyleIdx="3" presStyleCnt="4"/>
      <dgm:spPr/>
      <dgm:t>
        <a:bodyPr/>
        <a:lstStyle/>
        <a:p>
          <a:endParaRPr lang="ru-RU"/>
        </a:p>
      </dgm:t>
    </dgm:pt>
    <dgm:pt modelId="{8E0169D0-5C40-4F04-A294-4233A6007EAD}" type="pres">
      <dgm:prSet presAssocID="{72C4AC62-8949-43D5-B63F-70E8D79E69B5}" presName="nodeTx" presStyleLbl="node1" presStyleIdx="3" presStyleCnt="4">
        <dgm:presLayoutVars>
          <dgm:bulletEnabled val="1"/>
        </dgm:presLayoutVars>
      </dgm:prSet>
      <dgm:spPr/>
      <dgm:t>
        <a:bodyPr/>
        <a:lstStyle/>
        <a:p>
          <a:endParaRPr lang="ru-RU"/>
        </a:p>
      </dgm:t>
    </dgm:pt>
    <dgm:pt modelId="{FB62E66D-47D9-4A58-B24A-EA6E8CC2EB6E}" type="pres">
      <dgm:prSet presAssocID="{72C4AC62-8949-43D5-B63F-70E8D79E69B5}" presName="invisiNode" presStyleLbl="node1" presStyleIdx="3" presStyleCnt="4"/>
      <dgm:spPr/>
    </dgm:pt>
    <dgm:pt modelId="{E06D818F-824B-49C4-A901-165FB24DF78A}" type="pres">
      <dgm:prSet presAssocID="{72C4AC62-8949-43D5-B63F-70E8D79E69B5}" presName="imagNode" presStyleLbl="fgImgPlace1" presStyleIdx="3" presStyleCnt="4" custScaleX="47596" custScaleY="47596">
        <dgm:style>
          <a:lnRef idx="2">
            <a:schemeClr val="accent1">
              <a:shade val="50000"/>
            </a:schemeClr>
          </a:lnRef>
          <a:fillRef idx="1">
            <a:schemeClr val="accent1"/>
          </a:fillRef>
          <a:effectRef idx="0">
            <a:schemeClr val="accent1"/>
          </a:effectRef>
          <a:fontRef idx="minor">
            <a:schemeClr val="lt1"/>
          </a:fontRef>
        </dgm:style>
      </dgm:prSet>
      <dgm:spPr/>
      <dgm:t>
        <a:bodyPr/>
        <a:lstStyle/>
        <a:p>
          <a:endParaRPr lang="ru-RU"/>
        </a:p>
      </dgm:t>
    </dgm:pt>
  </dgm:ptLst>
  <dgm:cxnLst>
    <dgm:cxn modelId="{7FC9F069-2633-418A-9B72-6FFCB0DD69E7}" type="presOf" srcId="{90A46D46-D517-4547-BCBC-C2A4A7086C6D}" destId="{EF2B1414-1037-4AE9-82DF-7605AF01E578}" srcOrd="0" destOrd="0" presId="urn:microsoft.com/office/officeart/2005/8/layout/hList7#1"/>
    <dgm:cxn modelId="{D3D2E4C5-5D15-4785-BECD-83E5BDD1D793}" type="presOf" srcId="{C5D98DBC-5506-41BC-B659-9E7DE4741BE7}" destId="{1F3AD8C9-DD27-47BE-B78D-C78FBD2231CC}" srcOrd="0" destOrd="1" presId="urn:microsoft.com/office/officeart/2005/8/layout/hList7#1"/>
    <dgm:cxn modelId="{C6C5D2CC-317F-49B9-BADA-E4639C2F6C93}" type="presOf" srcId="{ADABCBF2-0E49-4CE3-9561-9FCA5B8F8D8B}" destId="{7B0C9112-8990-46BD-AB71-51A9B4D32AC6}" srcOrd="1" destOrd="0" presId="urn:microsoft.com/office/officeart/2005/8/layout/hList7#1"/>
    <dgm:cxn modelId="{7C6B4DC1-6FD6-4144-8B71-93461EB049A7}" srcId="{DDCDB8AA-C61D-464A-8584-38F99D2A8F82}" destId="{72C4AC62-8949-43D5-B63F-70E8D79E69B5}" srcOrd="3" destOrd="0" parTransId="{32278949-70F5-42F7-A58D-8CF5E4D35FCF}" sibTransId="{233B8327-0638-4014-8BBE-2B22A07A4351}"/>
    <dgm:cxn modelId="{EA893A12-D6A2-420A-8DF8-6A1B9B7FBBCC}" type="presOf" srcId="{DDCDB8AA-C61D-464A-8584-38F99D2A8F82}" destId="{19E00593-C1F5-4207-B3BD-582618A35049}" srcOrd="0" destOrd="0" presId="urn:microsoft.com/office/officeart/2005/8/layout/hList7#1"/>
    <dgm:cxn modelId="{56AB20F8-7948-4867-A146-7EA9A1F980D9}" srcId="{DDCDB8AA-C61D-464A-8584-38F99D2A8F82}" destId="{ADABCBF2-0E49-4CE3-9561-9FCA5B8F8D8B}" srcOrd="1" destOrd="0" parTransId="{62C0DFD4-AE82-4AA2-B6D0-FE9ACCE896E8}" sibTransId="{54B3EBF7-A290-4BEC-AB4E-C962989DC202}"/>
    <dgm:cxn modelId="{CADB0008-03F5-4184-BA12-22BF8E949102}" type="presOf" srcId="{ADABCBF2-0E49-4CE3-9561-9FCA5B8F8D8B}" destId="{14596638-59DE-48C6-9DEC-423083A8177D}" srcOrd="0" destOrd="0" presId="urn:microsoft.com/office/officeart/2005/8/layout/hList7#1"/>
    <dgm:cxn modelId="{8AE07F17-5257-4CE0-8FC7-0A3330D9806E}" type="presOf" srcId="{54B3EBF7-A290-4BEC-AB4E-C962989DC202}" destId="{237E4D24-E1B1-4237-AA00-6051B2A3F4D9}" srcOrd="0" destOrd="0" presId="urn:microsoft.com/office/officeart/2005/8/layout/hList7#1"/>
    <dgm:cxn modelId="{DA2D60ED-F66D-49DB-BF86-FB46E4D381BC}" type="presOf" srcId="{73A0B01F-B9D8-448D-B0CC-6CB1F4BDE0BC}" destId="{3EA6A6FD-59E7-46D8-A796-EEA62D2E7CBE}" srcOrd="0" destOrd="0" presId="urn:microsoft.com/office/officeart/2005/8/layout/hList7#1"/>
    <dgm:cxn modelId="{9D1349E5-01B2-4531-A48E-1B1C154C5350}" type="presOf" srcId="{C5D98DBC-5506-41BC-B659-9E7DE4741BE7}" destId="{5212DB11-A3B3-45D7-9C4E-16B65C95C159}" srcOrd="1" destOrd="1" presId="urn:microsoft.com/office/officeart/2005/8/layout/hList7#1"/>
    <dgm:cxn modelId="{F8611D11-C34F-4A13-99B6-4F31EAD136AC}" type="presOf" srcId="{72C4AC62-8949-43D5-B63F-70E8D79E69B5}" destId="{DF9CCDC2-AE18-4E21-BED2-855A3A033B40}" srcOrd="0" destOrd="0" presId="urn:microsoft.com/office/officeart/2005/8/layout/hList7#1"/>
    <dgm:cxn modelId="{5AF052E3-D966-495C-9AC9-C79D7F52FA88}" type="presOf" srcId="{72C4AC62-8949-43D5-B63F-70E8D79E69B5}" destId="{8E0169D0-5C40-4F04-A294-4233A6007EAD}" srcOrd="1" destOrd="0" presId="urn:microsoft.com/office/officeart/2005/8/layout/hList7#1"/>
    <dgm:cxn modelId="{B78D9BED-0D56-4301-96FE-5EE6920B5C20}" type="presOf" srcId="{F6FCE62F-7447-45D2-BB81-C2658EAD27E0}" destId="{1F3AD8C9-DD27-47BE-B78D-C78FBD2231CC}" srcOrd="0" destOrd="0" presId="urn:microsoft.com/office/officeart/2005/8/layout/hList7#1"/>
    <dgm:cxn modelId="{69B12857-9770-41D9-B5DD-FDE03D506CC7}" srcId="{DDCDB8AA-C61D-464A-8584-38F99D2A8F82}" destId="{142FA35C-3322-494B-AE6B-33957F3FFB3A}" srcOrd="2" destOrd="0" parTransId="{21BFE12D-C30F-4597-8A75-970AE5F393EF}" sibTransId="{73A0B01F-B9D8-448D-B0CC-6CB1F4BDE0BC}"/>
    <dgm:cxn modelId="{F8990886-D017-4E94-8F38-9470A76AD0F3}" type="presOf" srcId="{F6FCE62F-7447-45D2-BB81-C2658EAD27E0}" destId="{5212DB11-A3B3-45D7-9C4E-16B65C95C159}" srcOrd="1" destOrd="0" presId="urn:microsoft.com/office/officeart/2005/8/layout/hList7#1"/>
    <dgm:cxn modelId="{B53E8C26-D4E6-4E23-88FE-D480819AE6CB}" srcId="{F6FCE62F-7447-45D2-BB81-C2658EAD27E0}" destId="{C5D98DBC-5506-41BC-B659-9E7DE4741BE7}" srcOrd="0" destOrd="0" parTransId="{906D407A-8564-433D-A65A-0C3EADE5E0F7}" sibTransId="{97448BC1-547E-4121-9791-E99B6EB1EDEA}"/>
    <dgm:cxn modelId="{845D11C9-B055-4294-80E4-C9D64A47CCB5}" type="presOf" srcId="{142FA35C-3322-494B-AE6B-33957F3FFB3A}" destId="{88E27B17-FDC9-44FC-BB7D-CD3DBDFF5D4D}" srcOrd="0" destOrd="0" presId="urn:microsoft.com/office/officeart/2005/8/layout/hList7#1"/>
    <dgm:cxn modelId="{BA3AF31E-6932-4C35-BC33-E0FCCB0C293B}" type="presOf" srcId="{142FA35C-3322-494B-AE6B-33957F3FFB3A}" destId="{39A533E4-8E61-498F-B57E-E64BB2CEDA23}" srcOrd="1" destOrd="0" presId="urn:microsoft.com/office/officeart/2005/8/layout/hList7#1"/>
    <dgm:cxn modelId="{11A3958C-1F44-4FB0-8922-B9BF00F0FDEA}" srcId="{DDCDB8AA-C61D-464A-8584-38F99D2A8F82}" destId="{F6FCE62F-7447-45D2-BB81-C2658EAD27E0}" srcOrd="0" destOrd="0" parTransId="{8C10D27A-A1B3-4054-8AC6-01BCF502E662}" sibTransId="{90A46D46-D517-4547-BCBC-C2A4A7086C6D}"/>
    <dgm:cxn modelId="{284EB0C8-3C8A-42BB-BF64-2B1D4D3C1063}" type="presParOf" srcId="{19E00593-C1F5-4207-B3BD-582618A35049}" destId="{6B8ED7C8-C00D-49D8-B678-F7BCA12BA1CE}" srcOrd="0" destOrd="0" presId="urn:microsoft.com/office/officeart/2005/8/layout/hList7#1"/>
    <dgm:cxn modelId="{8E23B840-4817-4A42-9D04-49E34A3D7DA9}" type="presParOf" srcId="{19E00593-C1F5-4207-B3BD-582618A35049}" destId="{5B63823E-E758-4BA2-BBE6-E93F866020CA}" srcOrd="1" destOrd="0" presId="urn:microsoft.com/office/officeart/2005/8/layout/hList7#1"/>
    <dgm:cxn modelId="{33187109-EC8F-4B5A-A8D5-82E99CCD727E}" type="presParOf" srcId="{5B63823E-E758-4BA2-BBE6-E93F866020CA}" destId="{6884376A-06D8-4FE1-9AF6-4B96ABAEB738}" srcOrd="0" destOrd="0" presId="urn:microsoft.com/office/officeart/2005/8/layout/hList7#1"/>
    <dgm:cxn modelId="{2EF74FB6-B408-493E-9810-ECC05360BBD1}" type="presParOf" srcId="{6884376A-06D8-4FE1-9AF6-4B96ABAEB738}" destId="{1F3AD8C9-DD27-47BE-B78D-C78FBD2231CC}" srcOrd="0" destOrd="0" presId="urn:microsoft.com/office/officeart/2005/8/layout/hList7#1"/>
    <dgm:cxn modelId="{80D2C941-E9C9-4908-9372-58F67341D183}" type="presParOf" srcId="{6884376A-06D8-4FE1-9AF6-4B96ABAEB738}" destId="{5212DB11-A3B3-45D7-9C4E-16B65C95C159}" srcOrd="1" destOrd="0" presId="urn:microsoft.com/office/officeart/2005/8/layout/hList7#1"/>
    <dgm:cxn modelId="{647629E8-7075-406B-9C32-49EE81846D2F}" type="presParOf" srcId="{6884376A-06D8-4FE1-9AF6-4B96ABAEB738}" destId="{5BE5AEFB-3F1E-4727-BBFA-D9685BF1D264}" srcOrd="2" destOrd="0" presId="urn:microsoft.com/office/officeart/2005/8/layout/hList7#1"/>
    <dgm:cxn modelId="{A3612B5B-1F98-4209-A727-B97181AE6EEF}" type="presParOf" srcId="{6884376A-06D8-4FE1-9AF6-4B96ABAEB738}" destId="{9CDB5CB4-0EEE-4D1F-8AAD-2834F5A4F6E6}" srcOrd="3" destOrd="0" presId="urn:microsoft.com/office/officeart/2005/8/layout/hList7#1"/>
    <dgm:cxn modelId="{9C18C97B-0772-47CA-AB5F-CF04C2C9FAAF}" type="presParOf" srcId="{5B63823E-E758-4BA2-BBE6-E93F866020CA}" destId="{EF2B1414-1037-4AE9-82DF-7605AF01E578}" srcOrd="1" destOrd="0" presId="urn:microsoft.com/office/officeart/2005/8/layout/hList7#1"/>
    <dgm:cxn modelId="{EC50D0FE-81B6-434F-8854-38E9E5D49563}" type="presParOf" srcId="{5B63823E-E758-4BA2-BBE6-E93F866020CA}" destId="{27074782-73DA-4362-9E9A-40F2C74CB729}" srcOrd="2" destOrd="0" presId="urn:microsoft.com/office/officeart/2005/8/layout/hList7#1"/>
    <dgm:cxn modelId="{57E3CA82-4C74-4DFB-8430-8C9044100F8B}" type="presParOf" srcId="{27074782-73DA-4362-9E9A-40F2C74CB729}" destId="{14596638-59DE-48C6-9DEC-423083A8177D}" srcOrd="0" destOrd="0" presId="urn:microsoft.com/office/officeart/2005/8/layout/hList7#1"/>
    <dgm:cxn modelId="{02E13640-4EF5-4F22-BAF1-A683A857D9D2}" type="presParOf" srcId="{27074782-73DA-4362-9E9A-40F2C74CB729}" destId="{7B0C9112-8990-46BD-AB71-51A9B4D32AC6}" srcOrd="1" destOrd="0" presId="urn:microsoft.com/office/officeart/2005/8/layout/hList7#1"/>
    <dgm:cxn modelId="{D8220D44-822B-4694-9840-0621AFFEF11F}" type="presParOf" srcId="{27074782-73DA-4362-9E9A-40F2C74CB729}" destId="{562A4D56-2FC1-4E94-ADCF-614855841722}" srcOrd="2" destOrd="0" presId="urn:microsoft.com/office/officeart/2005/8/layout/hList7#1"/>
    <dgm:cxn modelId="{C1E32BC2-6C7C-4136-B338-78F223C3488C}" type="presParOf" srcId="{27074782-73DA-4362-9E9A-40F2C74CB729}" destId="{828B8824-20E4-4BB8-A598-B78472EA0E87}" srcOrd="3" destOrd="0" presId="urn:microsoft.com/office/officeart/2005/8/layout/hList7#1"/>
    <dgm:cxn modelId="{7980BDD2-F76A-47F2-ABBA-01A40CBEC56A}" type="presParOf" srcId="{5B63823E-E758-4BA2-BBE6-E93F866020CA}" destId="{237E4D24-E1B1-4237-AA00-6051B2A3F4D9}" srcOrd="3" destOrd="0" presId="urn:microsoft.com/office/officeart/2005/8/layout/hList7#1"/>
    <dgm:cxn modelId="{86873A9C-586E-4F1E-A153-E6711D9C9831}" type="presParOf" srcId="{5B63823E-E758-4BA2-BBE6-E93F866020CA}" destId="{C0A0CF0B-B3A7-4E6B-B3F5-0AB6A89CD9F1}" srcOrd="4" destOrd="0" presId="urn:microsoft.com/office/officeart/2005/8/layout/hList7#1"/>
    <dgm:cxn modelId="{3C905195-E8CE-4222-8D22-8EF4A102CC7A}" type="presParOf" srcId="{C0A0CF0B-B3A7-4E6B-B3F5-0AB6A89CD9F1}" destId="{88E27B17-FDC9-44FC-BB7D-CD3DBDFF5D4D}" srcOrd="0" destOrd="0" presId="urn:microsoft.com/office/officeart/2005/8/layout/hList7#1"/>
    <dgm:cxn modelId="{5EB2BF2A-74ED-43EF-A8B8-6C380EA791B1}" type="presParOf" srcId="{C0A0CF0B-B3A7-4E6B-B3F5-0AB6A89CD9F1}" destId="{39A533E4-8E61-498F-B57E-E64BB2CEDA23}" srcOrd="1" destOrd="0" presId="urn:microsoft.com/office/officeart/2005/8/layout/hList7#1"/>
    <dgm:cxn modelId="{0B5D0ECA-D8F3-442E-A31A-C7576E1D7B2E}" type="presParOf" srcId="{C0A0CF0B-B3A7-4E6B-B3F5-0AB6A89CD9F1}" destId="{694E1501-7F9D-453F-9C2C-994885972D05}" srcOrd="2" destOrd="0" presId="urn:microsoft.com/office/officeart/2005/8/layout/hList7#1"/>
    <dgm:cxn modelId="{33B39216-66A6-4F52-9B88-00F3864CBE23}" type="presParOf" srcId="{C0A0CF0B-B3A7-4E6B-B3F5-0AB6A89CD9F1}" destId="{1AB51DB3-8928-4A81-8670-D16A868232BC}" srcOrd="3" destOrd="0" presId="urn:microsoft.com/office/officeart/2005/8/layout/hList7#1"/>
    <dgm:cxn modelId="{144F4812-1BBD-459D-A7D7-319595B4D9D2}" type="presParOf" srcId="{5B63823E-E758-4BA2-BBE6-E93F866020CA}" destId="{3EA6A6FD-59E7-46D8-A796-EEA62D2E7CBE}" srcOrd="5" destOrd="0" presId="urn:microsoft.com/office/officeart/2005/8/layout/hList7#1"/>
    <dgm:cxn modelId="{6AD0E375-E4ED-4F3F-91D1-3A18F550167E}" type="presParOf" srcId="{5B63823E-E758-4BA2-BBE6-E93F866020CA}" destId="{FC89D32D-A54D-47C3-8DCD-B0B9F1CC30A9}" srcOrd="6" destOrd="0" presId="urn:microsoft.com/office/officeart/2005/8/layout/hList7#1"/>
    <dgm:cxn modelId="{35A5A81E-64F3-4423-8B23-CC0AC8A0DE4D}" type="presParOf" srcId="{FC89D32D-A54D-47C3-8DCD-B0B9F1CC30A9}" destId="{DF9CCDC2-AE18-4E21-BED2-855A3A033B40}" srcOrd="0" destOrd="0" presId="urn:microsoft.com/office/officeart/2005/8/layout/hList7#1"/>
    <dgm:cxn modelId="{1F879908-ADCF-41B6-967E-D907BC1DFF30}" type="presParOf" srcId="{FC89D32D-A54D-47C3-8DCD-B0B9F1CC30A9}" destId="{8E0169D0-5C40-4F04-A294-4233A6007EAD}" srcOrd="1" destOrd="0" presId="urn:microsoft.com/office/officeart/2005/8/layout/hList7#1"/>
    <dgm:cxn modelId="{8C55A6B8-15C7-49E0-BE69-B73A33C5DBC6}" type="presParOf" srcId="{FC89D32D-A54D-47C3-8DCD-B0B9F1CC30A9}" destId="{FB62E66D-47D9-4A58-B24A-EA6E8CC2EB6E}" srcOrd="2" destOrd="0" presId="urn:microsoft.com/office/officeart/2005/8/layout/hList7#1"/>
    <dgm:cxn modelId="{A0AFC71D-5939-48B3-A01E-D58C0704F599}" type="presParOf" srcId="{FC89D32D-A54D-47C3-8DCD-B0B9F1CC30A9}" destId="{E06D818F-824B-49C4-A901-165FB24DF78A}" srcOrd="3" destOrd="0" presId="urn:microsoft.com/office/officeart/2005/8/layout/hList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183669-B697-44B5-AC7D-DE02958A7E02}" type="doc">
      <dgm:prSet loTypeId="urn:microsoft.com/office/officeart/2005/8/layout/hList7#2" loCatId="list" qsTypeId="urn:microsoft.com/office/officeart/2005/8/quickstyle/simple1" qsCatId="simple" csTypeId="urn:microsoft.com/office/officeart/2005/8/colors/accent6_2" csCatId="accent6" phldr="1"/>
      <dgm:spPr/>
      <dgm:t>
        <a:bodyPr/>
        <a:lstStyle/>
        <a:p>
          <a:endParaRPr lang="ru-RU"/>
        </a:p>
      </dgm:t>
    </dgm:pt>
    <dgm:pt modelId="{1D8EC9A0-F1AD-4519-B5FD-148A233AE805}">
      <dgm:prSet custT="1">
        <dgm:style>
          <a:lnRef idx="3">
            <a:schemeClr val="lt1"/>
          </a:lnRef>
          <a:fillRef idx="1">
            <a:schemeClr val="accent5"/>
          </a:fillRef>
          <a:effectRef idx="1">
            <a:schemeClr val="accent5"/>
          </a:effectRef>
          <a:fontRef idx="minor">
            <a:schemeClr val="lt1"/>
          </a:fontRef>
        </dgm:style>
      </dgm:prSet>
      <dgm:spPr/>
      <dgm:t>
        <a:bodyPr/>
        <a:lstStyle/>
        <a:p>
          <a:pPr rtl="0"/>
          <a:r>
            <a:rPr lang="uz-Cyrl-UZ" sz="2000" b="0" i="0" baseline="0" dirty="0" smtClean="0">
              <a:latin typeface="Times New Roman" pitchFamily="18" charset="0"/>
              <a:cs typeface="Times New Roman" pitchFamily="18" charset="0"/>
            </a:rPr>
            <a:t>Y</a:t>
          </a:r>
          <a:r>
            <a:rPr lang="en-US" sz="2000" b="0" i="0" baseline="0" dirty="0" smtClean="0">
              <a:latin typeface="Times New Roman" pitchFamily="18" charset="0"/>
              <a:cs typeface="Times New Roman" pitchFamily="18" charset="0"/>
            </a:rPr>
            <a:t>o’</a:t>
          </a:r>
          <a:r>
            <a:rPr lang="uz-Cyrl-UZ" sz="2000" b="0" i="0" baseline="0" dirty="0" smtClean="0">
              <a:latin typeface="Times New Roman" pitchFamily="18" charset="0"/>
              <a:cs typeface="Times New Roman" pitchFamily="18" charset="0"/>
            </a:rPr>
            <a:t>l   diagrammasining absissasi   (harakat   davri)   va yordamchi aylanani bir xil   teng bo`laklarga bo`linadi (masalan 8 bo`lakka)</a:t>
          </a:r>
          <a:r>
            <a:rPr lang="en-US" sz="2000" b="0" i="0" baseline="0" dirty="0" smtClean="0">
              <a:latin typeface="Times New Roman" pitchFamily="18" charset="0"/>
              <a:cs typeface="Times New Roman" pitchFamily="18" charset="0"/>
            </a:rPr>
            <a:t>.</a:t>
          </a:r>
        </a:p>
        <a:p>
          <a:pPr rtl="0"/>
          <a:r>
            <a:rPr lang="uz-Cyrl-UZ" sz="2000" b="0" i="0" baseline="0" dirty="0" smtClean="0">
              <a:latin typeface="Times New Roman" pitchFamily="18" charset="0"/>
              <a:cs typeface="Times New Roman" pitchFamily="18" charset="0"/>
            </a:rPr>
            <a:t>Diagrammaning absissalar o`qida olingan nuqtalaridan ordinatalar o`qiga parallel chiziqlar o`tkazib, xolatlarga to’g`ri keladigan diagramma egri chizig`ining nuqtalari 1', 2’, 3', ... ni topib va ularni turtkich o`qi (1”, </a:t>
          </a:r>
          <a:r>
            <a:rPr lang="uz-Cyrl-UZ" sz="2000" b="0" i="1" baseline="0" dirty="0" smtClean="0">
              <a:latin typeface="Times New Roman" pitchFamily="18" charset="0"/>
              <a:cs typeface="Times New Roman" pitchFamily="18" charset="0"/>
            </a:rPr>
            <a:t>2”, </a:t>
          </a:r>
          <a:r>
            <a:rPr lang="uz-Cyrl-UZ" sz="2000" b="0" i="0" baseline="0" dirty="0" smtClean="0">
              <a:latin typeface="Times New Roman" pitchFamily="18" charset="0"/>
              <a:cs typeface="Times New Roman" pitchFamily="18" charset="0"/>
            </a:rPr>
            <a:t>3” . . . ) ga hamda yordam­chi aylananin tegishli radius vektorlarining davomiga proeksiyalab, so`ngra o`zaro tutashtirilsa, izlanayotgan kulachokning profili hosil bo`ladi</a:t>
          </a:r>
          <a:r>
            <a:rPr lang="uz-Cyrl-UZ" sz="1900" b="0" i="0" baseline="0" dirty="0" smtClean="0"/>
            <a:t>.</a:t>
          </a:r>
          <a:endParaRPr lang="ru-RU" sz="1900" b="0" i="0" baseline="0" dirty="0"/>
        </a:p>
      </dgm:t>
    </dgm:pt>
    <dgm:pt modelId="{2D911BAA-85FB-4230-BBBD-19F74C33A327}" type="parTrans" cxnId="{83597E25-34B8-4E15-B69B-1F8F11BCEFBB}">
      <dgm:prSet/>
      <dgm:spPr/>
      <dgm:t>
        <a:bodyPr/>
        <a:lstStyle/>
        <a:p>
          <a:endParaRPr lang="ru-RU"/>
        </a:p>
      </dgm:t>
    </dgm:pt>
    <dgm:pt modelId="{252A2339-1E50-405C-B019-623044D8B6B1}" type="sibTrans" cxnId="{83597E25-34B8-4E15-B69B-1F8F11BCEFBB}">
      <dgm:prSet/>
      <dgm:spPr/>
      <dgm:t>
        <a:bodyPr/>
        <a:lstStyle/>
        <a:p>
          <a:endParaRPr lang="ru-RU"/>
        </a:p>
      </dgm:t>
    </dgm:pt>
    <dgm:pt modelId="{C9EAB93C-BD60-4262-B386-80D2315DA92C}" type="pres">
      <dgm:prSet presAssocID="{A2183669-B697-44B5-AC7D-DE02958A7E02}" presName="Name0" presStyleCnt="0">
        <dgm:presLayoutVars>
          <dgm:dir/>
          <dgm:resizeHandles val="exact"/>
        </dgm:presLayoutVars>
      </dgm:prSet>
      <dgm:spPr/>
      <dgm:t>
        <a:bodyPr/>
        <a:lstStyle/>
        <a:p>
          <a:endParaRPr lang="ru-RU"/>
        </a:p>
      </dgm:t>
    </dgm:pt>
    <dgm:pt modelId="{58A1FCD6-1CA5-46B1-8BC4-5B9E3736555D}" type="pres">
      <dgm:prSet presAssocID="{A2183669-B697-44B5-AC7D-DE02958A7E02}" presName="fgShape" presStyleLbl="fgShp" presStyleIdx="0" presStyleCnt="1">
        <dgm:style>
          <a:lnRef idx="1">
            <a:schemeClr val="accent3"/>
          </a:lnRef>
          <a:fillRef idx="2">
            <a:schemeClr val="accent3"/>
          </a:fillRef>
          <a:effectRef idx="1">
            <a:schemeClr val="accent3"/>
          </a:effectRef>
          <a:fontRef idx="minor">
            <a:schemeClr val="dk1"/>
          </a:fontRef>
        </dgm:style>
      </dgm:prSet>
      <dgm:spPr/>
      <dgm:t>
        <a:bodyPr/>
        <a:lstStyle/>
        <a:p>
          <a:endParaRPr lang="ru-RU"/>
        </a:p>
      </dgm:t>
    </dgm:pt>
    <dgm:pt modelId="{848FC02C-1D13-4410-A418-5B7B130F093A}" type="pres">
      <dgm:prSet presAssocID="{A2183669-B697-44B5-AC7D-DE02958A7E02}" presName="linComp" presStyleCnt="0"/>
      <dgm:spPr/>
    </dgm:pt>
    <dgm:pt modelId="{FFE6ADE6-C40B-4CEF-BF35-B128FB41A4A0}" type="pres">
      <dgm:prSet presAssocID="{1D8EC9A0-F1AD-4519-B5FD-148A233AE805}" presName="compNode" presStyleCnt="0"/>
      <dgm:spPr/>
    </dgm:pt>
    <dgm:pt modelId="{A6E0041A-55CF-417E-BB8C-A7D580F6D7E2}" type="pres">
      <dgm:prSet presAssocID="{1D8EC9A0-F1AD-4519-B5FD-148A233AE805}" presName="bkgdShape" presStyleLbl="node1" presStyleIdx="0" presStyleCnt="1"/>
      <dgm:spPr/>
      <dgm:t>
        <a:bodyPr/>
        <a:lstStyle/>
        <a:p>
          <a:endParaRPr lang="ru-RU"/>
        </a:p>
      </dgm:t>
    </dgm:pt>
    <dgm:pt modelId="{12DAC61F-AFAD-4CBB-9E97-3343DB93D2D7}" type="pres">
      <dgm:prSet presAssocID="{1D8EC9A0-F1AD-4519-B5FD-148A233AE805}" presName="nodeTx" presStyleLbl="node1" presStyleIdx="0" presStyleCnt="1">
        <dgm:presLayoutVars>
          <dgm:bulletEnabled val="1"/>
        </dgm:presLayoutVars>
      </dgm:prSet>
      <dgm:spPr/>
      <dgm:t>
        <a:bodyPr/>
        <a:lstStyle/>
        <a:p>
          <a:endParaRPr lang="ru-RU"/>
        </a:p>
      </dgm:t>
    </dgm:pt>
    <dgm:pt modelId="{14E671AC-8D45-46E7-A4C7-84DDDEAF1BDB}" type="pres">
      <dgm:prSet presAssocID="{1D8EC9A0-F1AD-4519-B5FD-148A233AE805}" presName="invisiNode" presStyleLbl="node1" presStyleIdx="0" presStyleCnt="1"/>
      <dgm:spPr/>
    </dgm:pt>
    <dgm:pt modelId="{6326BE15-63C3-4B7E-9A5D-C93465B8443D}" type="pres">
      <dgm:prSet presAssocID="{1D8EC9A0-F1AD-4519-B5FD-148A233AE805}" presName="imagNode" presStyleLbl="fgImgPlace1" presStyleIdx="0" presStyleCnt="1">
        <dgm:style>
          <a:lnRef idx="1">
            <a:schemeClr val="accent5"/>
          </a:lnRef>
          <a:fillRef idx="2">
            <a:schemeClr val="accent5"/>
          </a:fillRef>
          <a:effectRef idx="1">
            <a:schemeClr val="accent5"/>
          </a:effectRef>
          <a:fontRef idx="minor">
            <a:schemeClr val="dk1"/>
          </a:fontRef>
        </dgm:style>
      </dgm:prSet>
      <dgm:spPr/>
      <dgm:t>
        <a:bodyPr/>
        <a:lstStyle/>
        <a:p>
          <a:endParaRPr lang="ru-RU"/>
        </a:p>
      </dgm:t>
    </dgm:pt>
  </dgm:ptLst>
  <dgm:cxnLst>
    <dgm:cxn modelId="{83597E25-34B8-4E15-B69B-1F8F11BCEFBB}" srcId="{A2183669-B697-44B5-AC7D-DE02958A7E02}" destId="{1D8EC9A0-F1AD-4519-B5FD-148A233AE805}" srcOrd="0" destOrd="0" parTransId="{2D911BAA-85FB-4230-BBBD-19F74C33A327}" sibTransId="{252A2339-1E50-405C-B019-623044D8B6B1}"/>
    <dgm:cxn modelId="{3457DBAF-70FC-45F0-BD9B-0146B2A2D871}" type="presOf" srcId="{1D8EC9A0-F1AD-4519-B5FD-148A233AE805}" destId="{A6E0041A-55CF-417E-BB8C-A7D580F6D7E2}" srcOrd="0" destOrd="0" presId="urn:microsoft.com/office/officeart/2005/8/layout/hList7#2"/>
    <dgm:cxn modelId="{440B746D-851A-40F9-BF2D-F9773F6BFB10}" type="presOf" srcId="{1D8EC9A0-F1AD-4519-B5FD-148A233AE805}" destId="{12DAC61F-AFAD-4CBB-9E97-3343DB93D2D7}" srcOrd="1" destOrd="0" presId="urn:microsoft.com/office/officeart/2005/8/layout/hList7#2"/>
    <dgm:cxn modelId="{A0263C6F-A891-4D61-9B2A-4185FAEABFB5}" type="presOf" srcId="{A2183669-B697-44B5-AC7D-DE02958A7E02}" destId="{C9EAB93C-BD60-4262-B386-80D2315DA92C}" srcOrd="0" destOrd="0" presId="urn:microsoft.com/office/officeart/2005/8/layout/hList7#2"/>
    <dgm:cxn modelId="{EAFBDE39-9DA0-4B5B-B24A-62E5356B5854}" type="presParOf" srcId="{C9EAB93C-BD60-4262-B386-80D2315DA92C}" destId="{58A1FCD6-1CA5-46B1-8BC4-5B9E3736555D}" srcOrd="0" destOrd="0" presId="urn:microsoft.com/office/officeart/2005/8/layout/hList7#2"/>
    <dgm:cxn modelId="{29B75173-5068-4FC9-B9E7-A5A6E7E5FDE1}" type="presParOf" srcId="{C9EAB93C-BD60-4262-B386-80D2315DA92C}" destId="{848FC02C-1D13-4410-A418-5B7B130F093A}" srcOrd="1" destOrd="0" presId="urn:microsoft.com/office/officeart/2005/8/layout/hList7#2"/>
    <dgm:cxn modelId="{C4FE2E24-17C7-4405-BB60-DAB43661235A}" type="presParOf" srcId="{848FC02C-1D13-4410-A418-5B7B130F093A}" destId="{FFE6ADE6-C40B-4CEF-BF35-B128FB41A4A0}" srcOrd="0" destOrd="0" presId="urn:microsoft.com/office/officeart/2005/8/layout/hList7#2"/>
    <dgm:cxn modelId="{0C211343-AD27-4020-9F1B-AB37A5A577A6}" type="presParOf" srcId="{FFE6ADE6-C40B-4CEF-BF35-B128FB41A4A0}" destId="{A6E0041A-55CF-417E-BB8C-A7D580F6D7E2}" srcOrd="0" destOrd="0" presId="urn:microsoft.com/office/officeart/2005/8/layout/hList7#2"/>
    <dgm:cxn modelId="{C676B0E1-39C2-4CD2-AE56-46304A47C0FF}" type="presParOf" srcId="{FFE6ADE6-C40B-4CEF-BF35-B128FB41A4A0}" destId="{12DAC61F-AFAD-4CBB-9E97-3343DB93D2D7}" srcOrd="1" destOrd="0" presId="urn:microsoft.com/office/officeart/2005/8/layout/hList7#2"/>
    <dgm:cxn modelId="{887A8736-B7A4-4DCA-A222-1A34D67C4A56}" type="presParOf" srcId="{FFE6ADE6-C40B-4CEF-BF35-B128FB41A4A0}" destId="{14E671AC-8D45-46E7-A4C7-84DDDEAF1BDB}" srcOrd="2" destOrd="0" presId="urn:microsoft.com/office/officeart/2005/8/layout/hList7#2"/>
    <dgm:cxn modelId="{EB63DE36-6801-4B5D-84A2-A5D63E325056}" type="presParOf" srcId="{FFE6ADE6-C40B-4CEF-BF35-B128FB41A4A0}" destId="{6326BE15-63C3-4B7E-9A5D-C93465B8443D}" srcOrd="3" destOrd="0" presId="urn:microsoft.com/office/officeart/2005/8/layout/hList7#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4C2EA12-19D0-40D5-AEB2-29E59BC4EFAA}" type="doc">
      <dgm:prSet loTypeId="urn:microsoft.com/office/officeart/2005/8/layout/target2" loCatId="relationship" qsTypeId="urn:microsoft.com/office/officeart/2005/8/quickstyle/3d7" qsCatId="3D" csTypeId="urn:microsoft.com/office/officeart/2005/8/colors/colorful4" csCatId="colorful" phldr="1"/>
      <dgm:spPr/>
      <dgm:t>
        <a:bodyPr/>
        <a:lstStyle/>
        <a:p>
          <a:endParaRPr lang="ru-RU"/>
        </a:p>
      </dgm:t>
    </dgm:pt>
    <dgm:pt modelId="{664FE319-D30F-47A1-A70E-88854B8DE9AA}">
      <dgm:prSet>
        <dgm:style>
          <a:lnRef idx="1">
            <a:schemeClr val="accent3"/>
          </a:lnRef>
          <a:fillRef idx="2">
            <a:schemeClr val="accent3"/>
          </a:fillRef>
          <a:effectRef idx="1">
            <a:schemeClr val="accent3"/>
          </a:effectRef>
          <a:fontRef idx="minor">
            <a:schemeClr val="dk1"/>
          </a:fontRef>
        </dgm:style>
      </dgm:prSet>
      <dgm:spPr/>
      <dgm:t>
        <a:bodyPr/>
        <a:lstStyle/>
        <a:p>
          <a:pPr rtl="0"/>
          <a:r>
            <a:rPr lang="uz-Cyrl-UZ" b="1" dirty="0" smtClean="0"/>
            <a:t>Turtkichi rolikli dezaksial  kulachokli mexanizmni loyihalash</a:t>
          </a:r>
          <a:endParaRPr lang="ru-RU" dirty="0"/>
        </a:p>
      </dgm:t>
    </dgm:pt>
    <dgm:pt modelId="{55455436-1519-4379-92A5-1C9D0E2AF1FD}" type="parTrans" cxnId="{CB298F03-E423-4C3A-9B76-FC7351F50274}">
      <dgm:prSet/>
      <dgm:spPr/>
      <dgm:t>
        <a:bodyPr/>
        <a:lstStyle/>
        <a:p>
          <a:endParaRPr lang="ru-RU"/>
        </a:p>
      </dgm:t>
    </dgm:pt>
    <dgm:pt modelId="{0851C164-91BD-49DA-BCEE-701CC114FAEF}" type="sibTrans" cxnId="{CB298F03-E423-4C3A-9B76-FC7351F50274}">
      <dgm:prSet/>
      <dgm:spPr/>
      <dgm:t>
        <a:bodyPr/>
        <a:lstStyle/>
        <a:p>
          <a:endParaRPr lang="ru-RU"/>
        </a:p>
      </dgm:t>
    </dgm:pt>
    <dgm:pt modelId="{9D0E84E3-817E-42CB-BA2C-0689F3E3E22E}">
      <dgm:prSet/>
      <dgm:spPr/>
      <dgm:t>
        <a:bodyPr/>
        <a:lstStyle/>
        <a:p>
          <a:pPr rtl="0"/>
          <a:r>
            <a:rPr lang="uz-Cyrl-UZ" dirty="0" smtClean="0"/>
            <a:t>1. Dezaksial kulachokli mexanizmlarni loyihalashda harakat qonuni, kulachokning minimal radiusi, rolik radiusi va dezaksial oralik berilgan bulishi kerak. Agar harakat qonuni tezlanish yoki tezlik diagrammalari kurinishida berilgan bulsa, uni integrallash yo`li bilan yo`l grafigi S — t ni keltirib chiqarish lozim bo`ladi.</a:t>
          </a:r>
          <a:endParaRPr lang="ru-RU" dirty="0"/>
        </a:p>
      </dgm:t>
    </dgm:pt>
    <dgm:pt modelId="{A29AE279-5939-4D08-8E0A-73125091F951}" type="parTrans" cxnId="{BFAE271A-4DAA-47C8-8A1B-668B15F571E1}">
      <dgm:prSet/>
      <dgm:spPr/>
      <dgm:t>
        <a:bodyPr/>
        <a:lstStyle/>
        <a:p>
          <a:endParaRPr lang="ru-RU"/>
        </a:p>
      </dgm:t>
    </dgm:pt>
    <dgm:pt modelId="{037D25C7-1008-4EEE-ACBC-FA89B780B6AD}" type="sibTrans" cxnId="{BFAE271A-4DAA-47C8-8A1B-668B15F571E1}">
      <dgm:prSet/>
      <dgm:spPr/>
      <dgm:t>
        <a:bodyPr/>
        <a:lstStyle/>
        <a:p>
          <a:endParaRPr lang="ru-RU"/>
        </a:p>
      </dgm:t>
    </dgm:pt>
    <dgm:pt modelId="{5AF05736-AD9A-4F74-BDD9-0331998E4322}">
      <dgm:prSet/>
      <dgm:spPr/>
      <dgm:t>
        <a:bodyPr/>
        <a:lstStyle/>
        <a:p>
          <a:pPr rtl="0"/>
          <a:r>
            <a:rPr lang="en-US" dirty="0" err="1" smtClean="0"/>
            <a:t>Bunday</a:t>
          </a:r>
          <a:r>
            <a:rPr lang="en-US" dirty="0" smtClean="0"/>
            <a:t> </a:t>
          </a:r>
          <a:r>
            <a:rPr lang="en-US" dirty="0" err="1" smtClean="0"/>
            <a:t>mexanizm</a:t>
          </a:r>
          <a:r>
            <a:rPr lang="en-US" dirty="0" smtClean="0"/>
            <a:t> </a:t>
          </a:r>
          <a:r>
            <a:rPr lang="en-US" dirty="0" err="1" smtClean="0"/>
            <a:t>quyidagi</a:t>
          </a:r>
          <a:r>
            <a:rPr lang="en-US" dirty="0" smtClean="0"/>
            <a:t> </a:t>
          </a:r>
          <a:r>
            <a:rPr lang="en-US" dirty="0" err="1" smtClean="0"/>
            <a:t>tartibda</a:t>
          </a:r>
          <a:r>
            <a:rPr lang="en-US" dirty="0" smtClean="0"/>
            <a:t> </a:t>
          </a:r>
          <a:r>
            <a:rPr lang="en-US" dirty="0" err="1" smtClean="0"/>
            <a:t>loyihalanadi</a:t>
          </a:r>
          <a:r>
            <a:rPr lang="en-US" dirty="0" smtClean="0"/>
            <a:t>  (2-shakl).</a:t>
          </a:r>
          <a:endParaRPr lang="ru-RU" dirty="0"/>
        </a:p>
      </dgm:t>
    </dgm:pt>
    <dgm:pt modelId="{19196418-DFCB-4AD5-8422-44D668869815}" type="parTrans" cxnId="{0C7F42CF-6965-4ECC-9E1C-57EF1511DE90}">
      <dgm:prSet/>
      <dgm:spPr/>
      <dgm:t>
        <a:bodyPr/>
        <a:lstStyle/>
        <a:p>
          <a:endParaRPr lang="ru-RU"/>
        </a:p>
      </dgm:t>
    </dgm:pt>
    <dgm:pt modelId="{6D736F0E-DE77-489B-BBFC-0391872B0E6C}" type="sibTrans" cxnId="{0C7F42CF-6965-4ECC-9E1C-57EF1511DE90}">
      <dgm:prSet/>
      <dgm:spPr/>
      <dgm:t>
        <a:bodyPr/>
        <a:lstStyle/>
        <a:p>
          <a:endParaRPr lang="ru-RU"/>
        </a:p>
      </dgm:t>
    </dgm:pt>
    <dgm:pt modelId="{5FC51146-C46C-4B56-870D-0238724D047D}">
      <dgm:prSet/>
      <dgm:spPr/>
      <dgm:t>
        <a:bodyPr/>
        <a:lstStyle/>
        <a:p>
          <a:pPr rtl="0"/>
          <a:r>
            <a:rPr lang="en-US" dirty="0" err="1" smtClean="0"/>
            <a:t>Yo`l</a:t>
          </a:r>
          <a:r>
            <a:rPr lang="en-US" dirty="0" smtClean="0"/>
            <a:t> </a:t>
          </a:r>
          <a:r>
            <a:rPr lang="en-US" dirty="0" err="1" smtClean="0"/>
            <a:t>grafigining</a:t>
          </a:r>
          <a:r>
            <a:rPr lang="en-US" dirty="0" smtClean="0"/>
            <a:t> </a:t>
          </a:r>
          <a:r>
            <a:rPr lang="en-US" dirty="0" err="1" smtClean="0"/>
            <a:t>abstsissalar</a:t>
          </a:r>
          <a:r>
            <a:rPr lang="en-US" dirty="0" smtClean="0"/>
            <a:t> </a:t>
          </a:r>
          <a:r>
            <a:rPr lang="en-US" dirty="0" err="1" smtClean="0"/>
            <a:t>o`qi</a:t>
          </a:r>
          <a:r>
            <a:rPr lang="en-US" dirty="0" smtClean="0"/>
            <a:t> </a:t>
          </a:r>
          <a:r>
            <a:rPr lang="en-US" dirty="0" err="1" smtClean="0"/>
            <a:t>davomida</a:t>
          </a:r>
          <a:r>
            <a:rPr lang="en-US" dirty="0" smtClean="0"/>
            <a:t> </a:t>
          </a:r>
          <a:r>
            <a:rPr lang="en-US" dirty="0" err="1" smtClean="0"/>
            <a:t>turtkich</a:t>
          </a:r>
          <a:r>
            <a:rPr lang="en-US" dirty="0" smtClean="0"/>
            <a:t> </a:t>
          </a:r>
          <a:r>
            <a:rPr lang="en-US" dirty="0" err="1" smtClean="0"/>
            <a:t>roligining</a:t>
          </a:r>
          <a:r>
            <a:rPr lang="en-US" dirty="0" smtClean="0"/>
            <a:t> </a:t>
          </a:r>
          <a:r>
            <a:rPr lang="en-US" dirty="0" err="1" smtClean="0"/>
            <a:t>markazi</a:t>
          </a:r>
          <a:r>
            <a:rPr lang="en-US" dirty="0" smtClean="0"/>
            <a:t> B </a:t>
          </a:r>
          <a:r>
            <a:rPr lang="en-US" dirty="0" err="1" smtClean="0"/>
            <a:t>tanlab</a:t>
          </a:r>
          <a:r>
            <a:rPr lang="en-US" dirty="0" smtClean="0"/>
            <a:t>  </a:t>
          </a:r>
          <a:r>
            <a:rPr lang="en-US" dirty="0" err="1" smtClean="0"/>
            <a:t>olinadi</a:t>
          </a:r>
          <a:r>
            <a:rPr lang="en-US" dirty="0" smtClean="0"/>
            <a:t>.</a:t>
          </a:r>
          <a:endParaRPr lang="ru-RU" dirty="0"/>
        </a:p>
      </dgm:t>
    </dgm:pt>
    <dgm:pt modelId="{7FFDAF7D-AAB4-4B9D-828E-4C62346FF866}" type="parTrans" cxnId="{5389DAD9-A414-4E11-835F-1FA81C83CFB5}">
      <dgm:prSet/>
      <dgm:spPr/>
      <dgm:t>
        <a:bodyPr/>
        <a:lstStyle/>
        <a:p>
          <a:endParaRPr lang="ru-RU"/>
        </a:p>
      </dgm:t>
    </dgm:pt>
    <dgm:pt modelId="{09B3EEC5-BB30-461A-8C37-AB1EC5962BFC}" type="sibTrans" cxnId="{5389DAD9-A414-4E11-835F-1FA81C83CFB5}">
      <dgm:prSet/>
      <dgm:spPr/>
      <dgm:t>
        <a:bodyPr/>
        <a:lstStyle/>
        <a:p>
          <a:endParaRPr lang="ru-RU"/>
        </a:p>
      </dgm:t>
    </dgm:pt>
    <dgm:pt modelId="{31741BD5-B838-4C57-80B6-36009B23C870}">
      <dgm:prSet/>
      <dgm:spPr/>
      <dgm:t>
        <a:bodyPr/>
        <a:lstStyle/>
        <a:p>
          <a:pPr rtl="0"/>
          <a:r>
            <a:rPr lang="en-US" dirty="0" err="1" smtClean="0"/>
            <a:t>Rolik</a:t>
          </a:r>
          <a:r>
            <a:rPr lang="en-US" dirty="0" smtClean="0"/>
            <a:t> </a:t>
          </a:r>
          <a:r>
            <a:rPr lang="en-US" dirty="0" err="1" smtClean="0"/>
            <a:t>markazi</a:t>
          </a:r>
          <a:r>
            <a:rPr lang="en-US" dirty="0" smtClean="0"/>
            <a:t> B </a:t>
          </a:r>
          <a:r>
            <a:rPr lang="en-US" dirty="0" err="1" smtClean="0"/>
            <a:t>va</a:t>
          </a:r>
          <a:r>
            <a:rPr lang="en-US" dirty="0" smtClean="0"/>
            <a:t> </a:t>
          </a:r>
          <a:r>
            <a:rPr lang="en-US" dirty="0" err="1" smtClean="0"/>
            <a:t>dezaksial</a:t>
          </a:r>
          <a:r>
            <a:rPr lang="en-US" dirty="0" smtClean="0"/>
            <a:t> </a:t>
          </a:r>
          <a:r>
            <a:rPr lang="en-US" dirty="0" err="1" smtClean="0"/>
            <a:t>oraliq</a:t>
          </a:r>
          <a:r>
            <a:rPr lang="en-US" dirty="0" smtClean="0"/>
            <a:t> e </a:t>
          </a:r>
          <a:r>
            <a:rPr lang="en-US" dirty="0" err="1" smtClean="0"/>
            <a:t>dan</a:t>
          </a:r>
          <a:r>
            <a:rPr lang="en-US" dirty="0" smtClean="0"/>
            <a:t> </a:t>
          </a:r>
          <a:r>
            <a:rPr lang="en-US" dirty="0" err="1" smtClean="0"/>
            <a:t>turtkich</a:t>
          </a:r>
          <a:r>
            <a:rPr lang="en-US" dirty="0" smtClean="0"/>
            <a:t> </a:t>
          </a:r>
          <a:r>
            <a:rPr lang="en-US" dirty="0" err="1" smtClean="0"/>
            <a:t>va</a:t>
          </a:r>
          <a:r>
            <a:rPr lang="en-US" dirty="0" smtClean="0"/>
            <a:t> </a:t>
          </a:r>
          <a:r>
            <a:rPr lang="en-US" dirty="0" err="1" smtClean="0"/>
            <a:t>kulachok</a:t>
          </a:r>
          <a:r>
            <a:rPr lang="en-US" dirty="0" smtClean="0"/>
            <a:t> </a:t>
          </a:r>
          <a:r>
            <a:rPr lang="en-US" dirty="0" err="1" smtClean="0"/>
            <a:t>o`qlari</a:t>
          </a:r>
          <a:r>
            <a:rPr lang="en-US" dirty="0" smtClean="0"/>
            <a:t> </a:t>
          </a:r>
          <a:r>
            <a:rPr lang="en-US" dirty="0" err="1" smtClean="0"/>
            <a:t>diagramma</a:t>
          </a:r>
          <a:r>
            <a:rPr lang="en-US" dirty="0" smtClean="0"/>
            <a:t> </a:t>
          </a:r>
          <a:r>
            <a:rPr lang="en-US" dirty="0" err="1" smtClean="0"/>
            <a:t>ordinatasnga</a:t>
          </a:r>
          <a:r>
            <a:rPr lang="en-US" dirty="0" smtClean="0"/>
            <a:t> parallel </a:t>
          </a:r>
          <a:r>
            <a:rPr lang="en-US" dirty="0" err="1" smtClean="0"/>
            <a:t>qilib</a:t>
          </a:r>
          <a:r>
            <a:rPr lang="en-US" dirty="0" smtClean="0"/>
            <a:t> </a:t>
          </a:r>
          <a:r>
            <a:rPr lang="en-US" dirty="0" err="1" smtClean="0"/>
            <a:t>o`tkaziladi</a:t>
          </a:r>
          <a:r>
            <a:rPr lang="en-US" dirty="0" smtClean="0"/>
            <a:t>.</a:t>
          </a:r>
          <a:endParaRPr lang="ru-RU" dirty="0"/>
        </a:p>
      </dgm:t>
    </dgm:pt>
    <dgm:pt modelId="{02BC9487-0E73-4FB9-B1CE-4F53A9DFA06A}" type="parTrans" cxnId="{C597D653-BD2D-4EEB-9CD1-63A343B9554D}">
      <dgm:prSet/>
      <dgm:spPr/>
      <dgm:t>
        <a:bodyPr/>
        <a:lstStyle/>
        <a:p>
          <a:endParaRPr lang="ru-RU"/>
        </a:p>
      </dgm:t>
    </dgm:pt>
    <dgm:pt modelId="{87EF2353-B524-417F-80D3-FF8765FF73EA}" type="sibTrans" cxnId="{C597D653-BD2D-4EEB-9CD1-63A343B9554D}">
      <dgm:prSet/>
      <dgm:spPr/>
      <dgm:t>
        <a:bodyPr/>
        <a:lstStyle/>
        <a:p>
          <a:endParaRPr lang="ru-RU"/>
        </a:p>
      </dgm:t>
    </dgm:pt>
    <dgm:pt modelId="{8DDB4E39-C1B0-4297-AB63-C2AE25FB1A40}" type="pres">
      <dgm:prSet presAssocID="{04C2EA12-19D0-40D5-AEB2-29E59BC4EFAA}" presName="Name0" presStyleCnt="0">
        <dgm:presLayoutVars>
          <dgm:chMax val="3"/>
          <dgm:chPref val="1"/>
          <dgm:dir/>
          <dgm:animLvl val="lvl"/>
          <dgm:resizeHandles/>
        </dgm:presLayoutVars>
      </dgm:prSet>
      <dgm:spPr/>
      <dgm:t>
        <a:bodyPr/>
        <a:lstStyle/>
        <a:p>
          <a:endParaRPr lang="ru-RU"/>
        </a:p>
      </dgm:t>
    </dgm:pt>
    <dgm:pt modelId="{C7E2BCD8-331F-4366-BBE0-A1A93EC1F81A}" type="pres">
      <dgm:prSet presAssocID="{04C2EA12-19D0-40D5-AEB2-29E59BC4EFAA}" presName="outerBox" presStyleCnt="0"/>
      <dgm:spPr/>
    </dgm:pt>
    <dgm:pt modelId="{2340FDD2-EEFF-4E2A-99E9-C294008ED9AA}" type="pres">
      <dgm:prSet presAssocID="{04C2EA12-19D0-40D5-AEB2-29E59BC4EFAA}" presName="outerBoxParent" presStyleLbl="node1" presStyleIdx="0" presStyleCnt="2"/>
      <dgm:spPr/>
      <dgm:t>
        <a:bodyPr/>
        <a:lstStyle/>
        <a:p>
          <a:endParaRPr lang="ru-RU"/>
        </a:p>
      </dgm:t>
    </dgm:pt>
    <dgm:pt modelId="{70655D4F-C636-4E18-AA41-ECECF1B82895}" type="pres">
      <dgm:prSet presAssocID="{04C2EA12-19D0-40D5-AEB2-29E59BC4EFAA}" presName="outerBoxChildren" presStyleCnt="0"/>
      <dgm:spPr/>
    </dgm:pt>
    <dgm:pt modelId="{DD2B6A27-C682-46F8-B314-3CE3B0363356}" type="pres">
      <dgm:prSet presAssocID="{04C2EA12-19D0-40D5-AEB2-29E59BC4EFAA}" presName="middleBox" presStyleCnt="0"/>
      <dgm:spPr/>
    </dgm:pt>
    <dgm:pt modelId="{A0DDDFCF-A4BA-468B-A14D-2553C9C20444}" type="pres">
      <dgm:prSet presAssocID="{04C2EA12-19D0-40D5-AEB2-29E59BC4EFAA}" presName="middleBoxParent" presStyleLbl="node1" presStyleIdx="1" presStyleCnt="2"/>
      <dgm:spPr/>
      <dgm:t>
        <a:bodyPr/>
        <a:lstStyle/>
        <a:p>
          <a:endParaRPr lang="ru-RU"/>
        </a:p>
      </dgm:t>
    </dgm:pt>
    <dgm:pt modelId="{123E9993-0A47-41CB-AE4E-9CF65E1B3214}" type="pres">
      <dgm:prSet presAssocID="{04C2EA12-19D0-40D5-AEB2-29E59BC4EFAA}" presName="middleBoxChildren" presStyleCnt="0"/>
      <dgm:spPr/>
    </dgm:pt>
    <dgm:pt modelId="{0F60EC4C-8AA5-4CC9-B1C7-612AF4EC1B8D}" type="pres">
      <dgm:prSet presAssocID="{5AF05736-AD9A-4F74-BDD9-0331998E4322}" presName="mChild" presStyleLbl="fgAcc1" presStyleIdx="0" presStyleCnt="3">
        <dgm:presLayoutVars>
          <dgm:bulletEnabled val="1"/>
        </dgm:presLayoutVars>
      </dgm:prSet>
      <dgm:spPr/>
      <dgm:t>
        <a:bodyPr/>
        <a:lstStyle/>
        <a:p>
          <a:endParaRPr lang="ru-RU"/>
        </a:p>
      </dgm:t>
    </dgm:pt>
    <dgm:pt modelId="{25440605-0CD5-424F-8D29-419E058FCB9B}" type="pres">
      <dgm:prSet presAssocID="{6D736F0E-DE77-489B-BBFC-0391872B0E6C}" presName="middleSibTrans" presStyleCnt="0"/>
      <dgm:spPr/>
    </dgm:pt>
    <dgm:pt modelId="{704EEB36-9FFE-491B-975B-3F4192C11CF4}" type="pres">
      <dgm:prSet presAssocID="{5FC51146-C46C-4B56-870D-0238724D047D}" presName="mChild" presStyleLbl="fgAcc1" presStyleIdx="1" presStyleCnt="3">
        <dgm:presLayoutVars>
          <dgm:bulletEnabled val="1"/>
        </dgm:presLayoutVars>
      </dgm:prSet>
      <dgm:spPr/>
      <dgm:t>
        <a:bodyPr/>
        <a:lstStyle/>
        <a:p>
          <a:endParaRPr lang="ru-RU"/>
        </a:p>
      </dgm:t>
    </dgm:pt>
    <dgm:pt modelId="{0D814332-4862-43F5-AA71-4DB00B88BB0E}" type="pres">
      <dgm:prSet presAssocID="{09B3EEC5-BB30-461A-8C37-AB1EC5962BFC}" presName="middleSibTrans" presStyleCnt="0"/>
      <dgm:spPr/>
    </dgm:pt>
    <dgm:pt modelId="{65E798E0-B62F-4A65-847E-756FB864A207}" type="pres">
      <dgm:prSet presAssocID="{31741BD5-B838-4C57-80B6-36009B23C870}" presName="mChild" presStyleLbl="fgAcc1" presStyleIdx="2" presStyleCnt="3">
        <dgm:presLayoutVars>
          <dgm:bulletEnabled val="1"/>
        </dgm:presLayoutVars>
      </dgm:prSet>
      <dgm:spPr/>
      <dgm:t>
        <a:bodyPr/>
        <a:lstStyle/>
        <a:p>
          <a:endParaRPr lang="ru-RU"/>
        </a:p>
      </dgm:t>
    </dgm:pt>
  </dgm:ptLst>
  <dgm:cxnLst>
    <dgm:cxn modelId="{14D69271-F233-4DE4-A9F5-0CAE4A3EAED6}" type="presOf" srcId="{5AF05736-AD9A-4F74-BDD9-0331998E4322}" destId="{0F60EC4C-8AA5-4CC9-B1C7-612AF4EC1B8D}" srcOrd="0" destOrd="0" presId="urn:microsoft.com/office/officeart/2005/8/layout/target2"/>
    <dgm:cxn modelId="{CD3BA7BF-1B86-45D8-A1AD-A9123E4ADAEC}" type="presOf" srcId="{9D0E84E3-817E-42CB-BA2C-0689F3E3E22E}" destId="{A0DDDFCF-A4BA-468B-A14D-2553C9C20444}" srcOrd="0" destOrd="0" presId="urn:microsoft.com/office/officeart/2005/8/layout/target2"/>
    <dgm:cxn modelId="{151B2384-9550-4DA7-B967-9E9A49CC5A59}" type="presOf" srcId="{31741BD5-B838-4C57-80B6-36009B23C870}" destId="{65E798E0-B62F-4A65-847E-756FB864A207}" srcOrd="0" destOrd="0" presId="urn:microsoft.com/office/officeart/2005/8/layout/target2"/>
    <dgm:cxn modelId="{5389DAD9-A414-4E11-835F-1FA81C83CFB5}" srcId="{9D0E84E3-817E-42CB-BA2C-0689F3E3E22E}" destId="{5FC51146-C46C-4B56-870D-0238724D047D}" srcOrd="1" destOrd="0" parTransId="{7FFDAF7D-AAB4-4B9D-828E-4C62346FF866}" sibTransId="{09B3EEC5-BB30-461A-8C37-AB1EC5962BFC}"/>
    <dgm:cxn modelId="{9A2A162D-8839-4E68-A9FF-87876C516F38}" type="presOf" srcId="{04C2EA12-19D0-40D5-AEB2-29E59BC4EFAA}" destId="{8DDB4E39-C1B0-4297-AB63-C2AE25FB1A40}" srcOrd="0" destOrd="0" presId="urn:microsoft.com/office/officeart/2005/8/layout/target2"/>
    <dgm:cxn modelId="{0C7F42CF-6965-4ECC-9E1C-57EF1511DE90}" srcId="{9D0E84E3-817E-42CB-BA2C-0689F3E3E22E}" destId="{5AF05736-AD9A-4F74-BDD9-0331998E4322}" srcOrd="0" destOrd="0" parTransId="{19196418-DFCB-4AD5-8422-44D668869815}" sibTransId="{6D736F0E-DE77-489B-BBFC-0391872B0E6C}"/>
    <dgm:cxn modelId="{C597D653-BD2D-4EEB-9CD1-63A343B9554D}" srcId="{9D0E84E3-817E-42CB-BA2C-0689F3E3E22E}" destId="{31741BD5-B838-4C57-80B6-36009B23C870}" srcOrd="2" destOrd="0" parTransId="{02BC9487-0E73-4FB9-B1CE-4F53A9DFA06A}" sibTransId="{87EF2353-B524-417F-80D3-FF8765FF73EA}"/>
    <dgm:cxn modelId="{31BF8451-D75C-480A-A22B-B91FA47B8693}" type="presOf" srcId="{664FE319-D30F-47A1-A70E-88854B8DE9AA}" destId="{2340FDD2-EEFF-4E2A-99E9-C294008ED9AA}" srcOrd="0" destOrd="0" presId="urn:microsoft.com/office/officeart/2005/8/layout/target2"/>
    <dgm:cxn modelId="{BFAE271A-4DAA-47C8-8A1B-668B15F571E1}" srcId="{04C2EA12-19D0-40D5-AEB2-29E59BC4EFAA}" destId="{9D0E84E3-817E-42CB-BA2C-0689F3E3E22E}" srcOrd="1" destOrd="0" parTransId="{A29AE279-5939-4D08-8E0A-73125091F951}" sibTransId="{037D25C7-1008-4EEE-ACBC-FA89B780B6AD}"/>
    <dgm:cxn modelId="{CB298F03-E423-4C3A-9B76-FC7351F50274}" srcId="{04C2EA12-19D0-40D5-AEB2-29E59BC4EFAA}" destId="{664FE319-D30F-47A1-A70E-88854B8DE9AA}" srcOrd="0" destOrd="0" parTransId="{55455436-1519-4379-92A5-1C9D0E2AF1FD}" sibTransId="{0851C164-91BD-49DA-BCEE-701CC114FAEF}"/>
    <dgm:cxn modelId="{67E3D778-3917-46EA-B7E9-4F5B22F5A8F4}" type="presOf" srcId="{5FC51146-C46C-4B56-870D-0238724D047D}" destId="{704EEB36-9FFE-491B-975B-3F4192C11CF4}" srcOrd="0" destOrd="0" presId="urn:microsoft.com/office/officeart/2005/8/layout/target2"/>
    <dgm:cxn modelId="{68A72B39-FD2D-4EBE-9F06-C5EEB6E8759F}" type="presParOf" srcId="{8DDB4E39-C1B0-4297-AB63-C2AE25FB1A40}" destId="{C7E2BCD8-331F-4366-BBE0-A1A93EC1F81A}" srcOrd="0" destOrd="0" presId="urn:microsoft.com/office/officeart/2005/8/layout/target2"/>
    <dgm:cxn modelId="{C6D00436-2D98-44A4-B4E4-1D24764D62EF}" type="presParOf" srcId="{C7E2BCD8-331F-4366-BBE0-A1A93EC1F81A}" destId="{2340FDD2-EEFF-4E2A-99E9-C294008ED9AA}" srcOrd="0" destOrd="0" presId="urn:microsoft.com/office/officeart/2005/8/layout/target2"/>
    <dgm:cxn modelId="{52EDFB84-D179-4816-8BF8-4C2E76C3127D}" type="presParOf" srcId="{C7E2BCD8-331F-4366-BBE0-A1A93EC1F81A}" destId="{70655D4F-C636-4E18-AA41-ECECF1B82895}" srcOrd="1" destOrd="0" presId="urn:microsoft.com/office/officeart/2005/8/layout/target2"/>
    <dgm:cxn modelId="{17CF385E-C704-4BE9-8294-285E8E597BC7}" type="presParOf" srcId="{8DDB4E39-C1B0-4297-AB63-C2AE25FB1A40}" destId="{DD2B6A27-C682-46F8-B314-3CE3B0363356}" srcOrd="1" destOrd="0" presId="urn:microsoft.com/office/officeart/2005/8/layout/target2"/>
    <dgm:cxn modelId="{A742C7E3-6865-4B5B-87C4-91EC24FBB8A8}" type="presParOf" srcId="{DD2B6A27-C682-46F8-B314-3CE3B0363356}" destId="{A0DDDFCF-A4BA-468B-A14D-2553C9C20444}" srcOrd="0" destOrd="0" presId="urn:microsoft.com/office/officeart/2005/8/layout/target2"/>
    <dgm:cxn modelId="{77CDB37B-27A7-4D65-88A8-725FD7F72BE5}" type="presParOf" srcId="{DD2B6A27-C682-46F8-B314-3CE3B0363356}" destId="{123E9993-0A47-41CB-AE4E-9CF65E1B3214}" srcOrd="1" destOrd="0" presId="urn:microsoft.com/office/officeart/2005/8/layout/target2"/>
    <dgm:cxn modelId="{27720098-515C-4E32-AB0A-00D4D6232890}" type="presParOf" srcId="{123E9993-0A47-41CB-AE4E-9CF65E1B3214}" destId="{0F60EC4C-8AA5-4CC9-B1C7-612AF4EC1B8D}" srcOrd="0" destOrd="0" presId="urn:microsoft.com/office/officeart/2005/8/layout/target2"/>
    <dgm:cxn modelId="{4B494EB6-C988-4106-B6F0-012B409D55DF}" type="presParOf" srcId="{123E9993-0A47-41CB-AE4E-9CF65E1B3214}" destId="{25440605-0CD5-424F-8D29-419E058FCB9B}" srcOrd="1" destOrd="0" presId="urn:microsoft.com/office/officeart/2005/8/layout/target2"/>
    <dgm:cxn modelId="{23FCE541-6BD2-47DA-95FE-10F435FA2568}" type="presParOf" srcId="{123E9993-0A47-41CB-AE4E-9CF65E1B3214}" destId="{704EEB36-9FFE-491B-975B-3F4192C11CF4}" srcOrd="2" destOrd="0" presId="urn:microsoft.com/office/officeart/2005/8/layout/target2"/>
    <dgm:cxn modelId="{316CE5D4-22EF-4FCD-85CC-6E88ECC22E1B}" type="presParOf" srcId="{123E9993-0A47-41CB-AE4E-9CF65E1B3214}" destId="{0D814332-4862-43F5-AA71-4DB00B88BB0E}" srcOrd="3" destOrd="0" presId="urn:microsoft.com/office/officeart/2005/8/layout/target2"/>
    <dgm:cxn modelId="{B5673EE1-2927-4673-BCED-D5ED1DD4D72F}" type="presParOf" srcId="{123E9993-0A47-41CB-AE4E-9CF65E1B3214}" destId="{65E798E0-B62F-4A65-847E-756FB864A207}" srcOrd="4"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85439F6-9CCB-4647-A9D1-70A3FB6C4BB0}" type="doc">
      <dgm:prSet loTypeId="urn:microsoft.com/office/officeart/2005/8/layout/vProcess5" loCatId="process" qsTypeId="urn:microsoft.com/office/officeart/2005/8/quickstyle/simple1" qsCatId="simple" csTypeId="urn:microsoft.com/office/officeart/2005/8/colors/accent0_3" csCatId="mainScheme" phldr="1"/>
      <dgm:spPr/>
      <dgm:t>
        <a:bodyPr/>
        <a:lstStyle/>
        <a:p>
          <a:endParaRPr lang="ru-RU"/>
        </a:p>
      </dgm:t>
    </dgm:pt>
    <dgm:pt modelId="{086C09D3-C72F-45A9-BA14-30618FBD9C7D}">
      <dgm:prSet/>
      <dgm:spPr/>
      <dgm:t>
        <a:bodyPr/>
        <a:lstStyle/>
        <a:p>
          <a:pPr rtl="0"/>
          <a:r>
            <a:rPr lang="uz-Cyrl-UZ" b="1" dirty="0" smtClean="0"/>
            <a:t>Kulachokli   mexanizmlarning   kamchiliklari</a:t>
          </a:r>
          <a:endParaRPr lang="ru-RU" dirty="0"/>
        </a:p>
      </dgm:t>
    </dgm:pt>
    <dgm:pt modelId="{9C46B148-6979-45F6-BFAD-39AE111CFA64}" type="parTrans" cxnId="{71FCB663-DC5F-482F-8D34-B059FD255F39}">
      <dgm:prSet/>
      <dgm:spPr/>
      <dgm:t>
        <a:bodyPr/>
        <a:lstStyle/>
        <a:p>
          <a:endParaRPr lang="ru-RU"/>
        </a:p>
      </dgm:t>
    </dgm:pt>
    <dgm:pt modelId="{1F415A04-E74B-45D7-9BDA-B7F9DBF33668}" type="sibTrans" cxnId="{71FCB663-DC5F-482F-8D34-B059FD255F39}">
      <dgm:prSet/>
      <dgm:spPr/>
      <dgm:t>
        <a:bodyPr/>
        <a:lstStyle/>
        <a:p>
          <a:endParaRPr lang="ru-RU"/>
        </a:p>
      </dgm:t>
    </dgm:pt>
    <dgm:pt modelId="{161417C5-5661-4D74-B4E8-B79C69E8575C}">
      <dgm:prSet/>
      <dgm:spPr/>
      <dgm:t>
        <a:bodyPr/>
        <a:lstStyle/>
        <a:p>
          <a:pPr rtl="0"/>
          <a:endParaRPr lang="ru-RU" sz="2300" dirty="0"/>
        </a:p>
      </dgm:t>
    </dgm:pt>
    <dgm:pt modelId="{0F59C096-6C64-49A8-81B5-7CA1F443D737}" type="parTrans" cxnId="{BEF283C8-2765-4639-A933-02AB95BCA00A}">
      <dgm:prSet/>
      <dgm:spPr/>
      <dgm:t>
        <a:bodyPr/>
        <a:lstStyle/>
        <a:p>
          <a:endParaRPr lang="ru-RU"/>
        </a:p>
      </dgm:t>
    </dgm:pt>
    <dgm:pt modelId="{5C43B356-62FB-457C-BD67-70A564F04C37}" type="sibTrans" cxnId="{BEF283C8-2765-4639-A933-02AB95BCA00A}">
      <dgm:prSet/>
      <dgm:spPr/>
      <dgm:t>
        <a:bodyPr/>
        <a:lstStyle/>
        <a:p>
          <a:endParaRPr lang="ru-RU"/>
        </a:p>
      </dgm:t>
    </dgm:pt>
    <dgm:pt modelId="{56E4F1EC-2CD4-4A90-8B09-76D15F18FC20}">
      <dgm:prSet custT="1"/>
      <dgm:spPr/>
      <dgm:t>
        <a:bodyPr/>
        <a:lstStyle/>
        <a:p>
          <a:pPr rtl="0"/>
          <a:r>
            <a:rPr lang="uz-Cyrl-UZ" sz="1600" dirty="0" smtClean="0"/>
            <a:t>Yuqorida aytib o`tganimizdek kulachokli mexanizm yordamida yetaklanuvchi bo`g`inning oldindan belgilangan istalgan harakat konunini olish mumkinligi, uning xar qanday boshqa mexanizmlardan afzalligini ko`rsatuvchi belgidir. Shu bilan bir qatorda ushbu mexa­nizmlarning kamchiliklari ham bor.</a:t>
          </a:r>
          <a:endParaRPr lang="ru-RU" sz="1600" dirty="0"/>
        </a:p>
      </dgm:t>
    </dgm:pt>
    <dgm:pt modelId="{3BDF8C1C-4E3D-4300-BC7F-AF40A4A04DCA}" type="parTrans" cxnId="{AD5A4F02-7C4A-457C-A715-86C5B452388D}">
      <dgm:prSet/>
      <dgm:spPr/>
      <dgm:t>
        <a:bodyPr/>
        <a:lstStyle/>
        <a:p>
          <a:endParaRPr lang="ru-RU"/>
        </a:p>
      </dgm:t>
    </dgm:pt>
    <dgm:pt modelId="{108E35C0-20FC-47D3-BD84-D140EFBEEDC1}" type="sibTrans" cxnId="{AD5A4F02-7C4A-457C-A715-86C5B452388D}">
      <dgm:prSet/>
      <dgm:spPr/>
      <dgm:t>
        <a:bodyPr/>
        <a:lstStyle/>
        <a:p>
          <a:endParaRPr lang="ru-RU"/>
        </a:p>
      </dgm:t>
    </dgm:pt>
    <dgm:pt modelId="{860B9620-5299-4D8F-8F67-0E8650682D09}">
      <dgm:prSet custT="1"/>
      <dgm:spPr/>
      <dgm:t>
        <a:bodyPr/>
        <a:lstStyle/>
        <a:p>
          <a:pPr rtl="0"/>
          <a:r>
            <a:rPr lang="uz-Cyrl-UZ" sz="1600" dirty="0" smtClean="0"/>
            <a:t>Tarkibida oliy kinematik juft borligi va uni moylab turish kiyinligi bo`g`in sirtlarining tez eyilishiga sabab bo`ladi.</a:t>
          </a:r>
          <a:endParaRPr lang="ru-RU" sz="1600" dirty="0"/>
        </a:p>
      </dgm:t>
    </dgm:pt>
    <dgm:pt modelId="{8B44FAA2-FE74-4C70-9046-C77C65D7F2F0}" type="parTrans" cxnId="{6D72611D-4740-4340-B2D9-E28A4C6DAFB3}">
      <dgm:prSet/>
      <dgm:spPr/>
      <dgm:t>
        <a:bodyPr/>
        <a:lstStyle/>
        <a:p>
          <a:endParaRPr lang="ru-RU"/>
        </a:p>
      </dgm:t>
    </dgm:pt>
    <dgm:pt modelId="{9DFE9362-396E-4C19-BDDF-DBC1A4B95C3A}" type="sibTrans" cxnId="{6D72611D-4740-4340-B2D9-E28A4C6DAFB3}">
      <dgm:prSet/>
      <dgm:spPr/>
      <dgm:t>
        <a:bodyPr/>
        <a:lstStyle/>
        <a:p>
          <a:endParaRPr lang="ru-RU"/>
        </a:p>
      </dgm:t>
    </dgm:pt>
    <dgm:pt modelId="{407CE092-8F74-4AE8-81B4-BCDDFD9D432C}">
      <dgm:prSet custT="1"/>
      <dgm:spPr/>
      <dgm:t>
        <a:bodyPr/>
        <a:lstStyle/>
        <a:p>
          <a:pPr rtl="0"/>
          <a:r>
            <a:rPr lang="uz-Cyrl-UZ" sz="1600" dirty="0" smtClean="0"/>
            <a:t>Etakchi va etaklanuvchi bo`g`inlarning doimiy juft hosil qilib turishi uchun tashqaridan qo`shimcha kuch qo`yilishi talab etiladi. Bu kuch ta'sirida juftning sirtlarida qo`shimcha bosim vujudga keladi va harakatlantiruvchi kuchning ma'lum qismi uni yengishga sarflanadi. Natijada mexanizmning foydali ish koef­fitsienti (F I K) pasayadi.</a:t>
          </a:r>
          <a:endParaRPr lang="ru-RU" sz="1600" dirty="0"/>
        </a:p>
      </dgm:t>
    </dgm:pt>
    <dgm:pt modelId="{110D34C5-1ECA-4C82-9A68-98BBA25C13B7}" type="parTrans" cxnId="{4B9E7A66-7387-4AE0-9A3C-439EE3B0A527}">
      <dgm:prSet/>
      <dgm:spPr/>
      <dgm:t>
        <a:bodyPr/>
        <a:lstStyle/>
        <a:p>
          <a:endParaRPr lang="ru-RU"/>
        </a:p>
      </dgm:t>
    </dgm:pt>
    <dgm:pt modelId="{776BBCF1-A106-4C23-B266-21BD6C767368}" type="sibTrans" cxnId="{4B9E7A66-7387-4AE0-9A3C-439EE3B0A527}">
      <dgm:prSet/>
      <dgm:spPr/>
      <dgm:t>
        <a:bodyPr/>
        <a:lstStyle/>
        <a:p>
          <a:endParaRPr lang="ru-RU"/>
        </a:p>
      </dgm:t>
    </dgm:pt>
    <dgm:pt modelId="{8BB873FD-D678-401A-BCC0-C4C0D29FBA13}">
      <dgm:prSet custT="1"/>
      <dgm:spPr/>
      <dgm:t>
        <a:bodyPr/>
        <a:lstStyle/>
        <a:p>
          <a:pPr rtl="0"/>
          <a:r>
            <a:rPr lang="uz-Cyrl-UZ" sz="1600" dirty="0" smtClean="0"/>
            <a:t>Murakkab profilli kulachoklar yasash va ularni ta'mirlash murakkab texnologik jarayon hisoblanadi.</a:t>
          </a:r>
          <a:endParaRPr lang="ru-RU" sz="1600" dirty="0"/>
        </a:p>
      </dgm:t>
    </dgm:pt>
    <dgm:pt modelId="{504874E4-9192-46A2-A464-9D5AA407DA97}" type="parTrans" cxnId="{D2EB5828-0463-490E-B7A2-40A398C5FD7D}">
      <dgm:prSet/>
      <dgm:spPr/>
      <dgm:t>
        <a:bodyPr/>
        <a:lstStyle/>
        <a:p>
          <a:endParaRPr lang="ru-RU"/>
        </a:p>
      </dgm:t>
    </dgm:pt>
    <dgm:pt modelId="{9D9310A1-C4EC-420A-A425-3A27FC685714}" type="sibTrans" cxnId="{D2EB5828-0463-490E-B7A2-40A398C5FD7D}">
      <dgm:prSet/>
      <dgm:spPr/>
      <dgm:t>
        <a:bodyPr/>
        <a:lstStyle/>
        <a:p>
          <a:endParaRPr lang="ru-RU"/>
        </a:p>
      </dgm:t>
    </dgm:pt>
    <dgm:pt modelId="{38F66A9D-B70E-447E-9008-AF3CFE11B708}" type="pres">
      <dgm:prSet presAssocID="{985439F6-9CCB-4647-A9D1-70A3FB6C4BB0}" presName="outerComposite" presStyleCnt="0">
        <dgm:presLayoutVars>
          <dgm:chMax val="5"/>
          <dgm:dir/>
          <dgm:resizeHandles val="exact"/>
        </dgm:presLayoutVars>
      </dgm:prSet>
      <dgm:spPr/>
      <dgm:t>
        <a:bodyPr/>
        <a:lstStyle/>
        <a:p>
          <a:endParaRPr lang="ru-RU"/>
        </a:p>
      </dgm:t>
    </dgm:pt>
    <dgm:pt modelId="{0B9E3299-94AB-4D12-939E-8645064190E6}" type="pres">
      <dgm:prSet presAssocID="{985439F6-9CCB-4647-A9D1-70A3FB6C4BB0}" presName="dummyMaxCanvas" presStyleCnt="0">
        <dgm:presLayoutVars/>
      </dgm:prSet>
      <dgm:spPr/>
    </dgm:pt>
    <dgm:pt modelId="{DD876F16-C2C0-4C7C-BC73-E6E210BE6CA2}" type="pres">
      <dgm:prSet presAssocID="{985439F6-9CCB-4647-A9D1-70A3FB6C4BB0}" presName="TwoNodes_1" presStyleLbl="node1" presStyleIdx="0" presStyleCnt="2" custScaleX="86509" custScaleY="70413">
        <dgm:presLayoutVars>
          <dgm:bulletEnabled val="1"/>
        </dgm:presLayoutVars>
      </dgm:prSet>
      <dgm:spPr/>
      <dgm:t>
        <a:bodyPr/>
        <a:lstStyle/>
        <a:p>
          <a:endParaRPr lang="ru-RU"/>
        </a:p>
      </dgm:t>
    </dgm:pt>
    <dgm:pt modelId="{DA52F7FB-B9A6-4508-9A17-B69E86754918}" type="pres">
      <dgm:prSet presAssocID="{985439F6-9CCB-4647-A9D1-70A3FB6C4BB0}" presName="TwoNodes_2" presStyleLbl="node1" presStyleIdx="1" presStyleCnt="2" custScaleX="117647" custScaleY="159694" custLinFactNeighborX="-781" custLinFactNeighborY="-14923">
        <dgm:presLayoutVars>
          <dgm:bulletEnabled val="1"/>
        </dgm:presLayoutVars>
      </dgm:prSet>
      <dgm:spPr/>
      <dgm:t>
        <a:bodyPr/>
        <a:lstStyle/>
        <a:p>
          <a:endParaRPr lang="ru-RU"/>
        </a:p>
      </dgm:t>
    </dgm:pt>
    <dgm:pt modelId="{DAC6B74D-57BA-4D64-9E37-F35A87F58D65}" type="pres">
      <dgm:prSet presAssocID="{985439F6-9CCB-4647-A9D1-70A3FB6C4BB0}" presName="TwoConn_1-2" presStyleLbl="fgAccFollowNode1" presStyleIdx="0" presStyleCnt="1">
        <dgm:presLayoutVars>
          <dgm:bulletEnabled val="1"/>
        </dgm:presLayoutVars>
      </dgm:prSet>
      <dgm:spPr/>
      <dgm:t>
        <a:bodyPr/>
        <a:lstStyle/>
        <a:p>
          <a:endParaRPr lang="ru-RU"/>
        </a:p>
      </dgm:t>
    </dgm:pt>
    <dgm:pt modelId="{A8F96530-0A06-4E06-AAB1-3B00C5F4F508}" type="pres">
      <dgm:prSet presAssocID="{985439F6-9CCB-4647-A9D1-70A3FB6C4BB0}" presName="TwoNodes_1_text" presStyleLbl="node1" presStyleIdx="1" presStyleCnt="2">
        <dgm:presLayoutVars>
          <dgm:bulletEnabled val="1"/>
        </dgm:presLayoutVars>
      </dgm:prSet>
      <dgm:spPr/>
      <dgm:t>
        <a:bodyPr/>
        <a:lstStyle/>
        <a:p>
          <a:endParaRPr lang="ru-RU"/>
        </a:p>
      </dgm:t>
    </dgm:pt>
    <dgm:pt modelId="{35AB0E73-50F9-44AA-A4DD-B7851D8657D7}" type="pres">
      <dgm:prSet presAssocID="{985439F6-9CCB-4647-A9D1-70A3FB6C4BB0}" presName="TwoNodes_2_text" presStyleLbl="node1" presStyleIdx="1" presStyleCnt="2">
        <dgm:presLayoutVars>
          <dgm:bulletEnabled val="1"/>
        </dgm:presLayoutVars>
      </dgm:prSet>
      <dgm:spPr/>
      <dgm:t>
        <a:bodyPr/>
        <a:lstStyle/>
        <a:p>
          <a:endParaRPr lang="ru-RU"/>
        </a:p>
      </dgm:t>
    </dgm:pt>
  </dgm:ptLst>
  <dgm:cxnLst>
    <dgm:cxn modelId="{4D4D6986-DBFB-4A22-A0E4-D4F83FB59600}" type="presOf" srcId="{086C09D3-C72F-45A9-BA14-30618FBD9C7D}" destId="{DD876F16-C2C0-4C7C-BC73-E6E210BE6CA2}" srcOrd="0" destOrd="0" presId="urn:microsoft.com/office/officeart/2005/8/layout/vProcess5"/>
    <dgm:cxn modelId="{3BBC001D-3687-4D0C-AC56-41BD205A7191}" type="presOf" srcId="{860B9620-5299-4D8F-8F67-0E8650682D09}" destId="{35AB0E73-50F9-44AA-A4DD-B7851D8657D7}" srcOrd="1" destOrd="2" presId="urn:microsoft.com/office/officeart/2005/8/layout/vProcess5"/>
    <dgm:cxn modelId="{53E519ED-8261-4DA8-8802-1385F61CB82E}" type="presOf" srcId="{8BB873FD-D678-401A-BCC0-C4C0D29FBA13}" destId="{DA52F7FB-B9A6-4508-9A17-B69E86754918}" srcOrd="0" destOrd="4" presId="urn:microsoft.com/office/officeart/2005/8/layout/vProcess5"/>
    <dgm:cxn modelId="{71FCB663-DC5F-482F-8D34-B059FD255F39}" srcId="{985439F6-9CCB-4647-A9D1-70A3FB6C4BB0}" destId="{086C09D3-C72F-45A9-BA14-30618FBD9C7D}" srcOrd="0" destOrd="0" parTransId="{9C46B148-6979-45F6-BFAD-39AE111CFA64}" sibTransId="{1F415A04-E74B-45D7-9BDA-B7F9DBF33668}"/>
    <dgm:cxn modelId="{A2D2F434-810E-44E4-B709-F3016FBF7E42}" type="presOf" srcId="{161417C5-5661-4D74-B4E8-B79C69E8575C}" destId="{DA52F7FB-B9A6-4508-9A17-B69E86754918}" srcOrd="0" destOrd="0" presId="urn:microsoft.com/office/officeart/2005/8/layout/vProcess5"/>
    <dgm:cxn modelId="{1C1E949C-891C-45E0-809D-2625DCF77101}" type="presOf" srcId="{086C09D3-C72F-45A9-BA14-30618FBD9C7D}" destId="{A8F96530-0A06-4E06-AAB1-3B00C5F4F508}" srcOrd="1" destOrd="0" presId="urn:microsoft.com/office/officeart/2005/8/layout/vProcess5"/>
    <dgm:cxn modelId="{5FD2AE9D-FF0B-4ED5-B42F-DF60F19509C5}" type="presOf" srcId="{8BB873FD-D678-401A-BCC0-C4C0D29FBA13}" destId="{35AB0E73-50F9-44AA-A4DD-B7851D8657D7}" srcOrd="1" destOrd="4" presId="urn:microsoft.com/office/officeart/2005/8/layout/vProcess5"/>
    <dgm:cxn modelId="{4B9E7A66-7387-4AE0-9A3C-439EE3B0A527}" srcId="{56E4F1EC-2CD4-4A90-8B09-76D15F18FC20}" destId="{407CE092-8F74-4AE8-81B4-BCDDFD9D432C}" srcOrd="1" destOrd="0" parTransId="{110D34C5-1ECA-4C82-9A68-98BBA25C13B7}" sibTransId="{776BBCF1-A106-4C23-B266-21BD6C767368}"/>
    <dgm:cxn modelId="{F053EB0E-BC4E-47EF-B7AD-D3099BA02E1C}" type="presOf" srcId="{985439F6-9CCB-4647-A9D1-70A3FB6C4BB0}" destId="{38F66A9D-B70E-447E-9008-AF3CFE11B708}" srcOrd="0" destOrd="0" presId="urn:microsoft.com/office/officeart/2005/8/layout/vProcess5"/>
    <dgm:cxn modelId="{6D72611D-4740-4340-B2D9-E28A4C6DAFB3}" srcId="{56E4F1EC-2CD4-4A90-8B09-76D15F18FC20}" destId="{860B9620-5299-4D8F-8F67-0E8650682D09}" srcOrd="0" destOrd="0" parTransId="{8B44FAA2-FE74-4C70-9046-C77C65D7F2F0}" sibTransId="{9DFE9362-396E-4C19-BDDF-DBC1A4B95C3A}"/>
    <dgm:cxn modelId="{6FAA6B3A-9FFA-4DB9-8BCB-64C9F30DAE05}" type="presOf" srcId="{860B9620-5299-4D8F-8F67-0E8650682D09}" destId="{DA52F7FB-B9A6-4508-9A17-B69E86754918}" srcOrd="0" destOrd="2" presId="urn:microsoft.com/office/officeart/2005/8/layout/vProcess5"/>
    <dgm:cxn modelId="{AD5A4F02-7C4A-457C-A715-86C5B452388D}" srcId="{161417C5-5661-4D74-B4E8-B79C69E8575C}" destId="{56E4F1EC-2CD4-4A90-8B09-76D15F18FC20}" srcOrd="0" destOrd="0" parTransId="{3BDF8C1C-4E3D-4300-BC7F-AF40A4A04DCA}" sibTransId="{108E35C0-20FC-47D3-BD84-D140EFBEEDC1}"/>
    <dgm:cxn modelId="{2B2228BA-45ED-4617-984B-3D88221FFDED}" type="presOf" srcId="{1F415A04-E74B-45D7-9BDA-B7F9DBF33668}" destId="{DAC6B74D-57BA-4D64-9E37-F35A87F58D65}" srcOrd="0" destOrd="0" presId="urn:microsoft.com/office/officeart/2005/8/layout/vProcess5"/>
    <dgm:cxn modelId="{D2EB5828-0463-490E-B7A2-40A398C5FD7D}" srcId="{56E4F1EC-2CD4-4A90-8B09-76D15F18FC20}" destId="{8BB873FD-D678-401A-BCC0-C4C0D29FBA13}" srcOrd="2" destOrd="0" parTransId="{504874E4-9192-46A2-A464-9D5AA407DA97}" sibTransId="{9D9310A1-C4EC-420A-A425-3A27FC685714}"/>
    <dgm:cxn modelId="{8B91F10A-DEA6-4B9C-A518-61338B555050}" type="presOf" srcId="{407CE092-8F74-4AE8-81B4-BCDDFD9D432C}" destId="{DA52F7FB-B9A6-4508-9A17-B69E86754918}" srcOrd="0" destOrd="3" presId="urn:microsoft.com/office/officeart/2005/8/layout/vProcess5"/>
    <dgm:cxn modelId="{BEF283C8-2765-4639-A933-02AB95BCA00A}" srcId="{985439F6-9CCB-4647-A9D1-70A3FB6C4BB0}" destId="{161417C5-5661-4D74-B4E8-B79C69E8575C}" srcOrd="1" destOrd="0" parTransId="{0F59C096-6C64-49A8-81B5-7CA1F443D737}" sibTransId="{5C43B356-62FB-457C-BD67-70A564F04C37}"/>
    <dgm:cxn modelId="{AD9930FF-1986-4D5C-94C3-294BFD1706AE}" type="presOf" srcId="{56E4F1EC-2CD4-4A90-8B09-76D15F18FC20}" destId="{35AB0E73-50F9-44AA-A4DD-B7851D8657D7}" srcOrd="1" destOrd="1" presId="urn:microsoft.com/office/officeart/2005/8/layout/vProcess5"/>
    <dgm:cxn modelId="{420C49E7-E724-4282-962F-3D4F928A1254}" type="presOf" srcId="{56E4F1EC-2CD4-4A90-8B09-76D15F18FC20}" destId="{DA52F7FB-B9A6-4508-9A17-B69E86754918}" srcOrd="0" destOrd="1" presId="urn:microsoft.com/office/officeart/2005/8/layout/vProcess5"/>
    <dgm:cxn modelId="{A4730426-F505-4CBD-BC9F-E3B5A40A1D68}" type="presOf" srcId="{407CE092-8F74-4AE8-81B4-BCDDFD9D432C}" destId="{35AB0E73-50F9-44AA-A4DD-B7851D8657D7}" srcOrd="1" destOrd="3" presId="urn:microsoft.com/office/officeart/2005/8/layout/vProcess5"/>
    <dgm:cxn modelId="{3FF6121A-6AE2-40E9-8940-2C1870700A01}" type="presOf" srcId="{161417C5-5661-4D74-B4E8-B79C69E8575C}" destId="{35AB0E73-50F9-44AA-A4DD-B7851D8657D7}" srcOrd="1" destOrd="0" presId="urn:microsoft.com/office/officeart/2005/8/layout/vProcess5"/>
    <dgm:cxn modelId="{5DFCAF30-F43D-49DB-9034-D2A9DDF45CE5}" type="presParOf" srcId="{38F66A9D-B70E-447E-9008-AF3CFE11B708}" destId="{0B9E3299-94AB-4D12-939E-8645064190E6}" srcOrd="0" destOrd="0" presId="urn:microsoft.com/office/officeart/2005/8/layout/vProcess5"/>
    <dgm:cxn modelId="{350A5D2E-D827-447D-A161-CBAFA34A7D96}" type="presParOf" srcId="{38F66A9D-B70E-447E-9008-AF3CFE11B708}" destId="{DD876F16-C2C0-4C7C-BC73-E6E210BE6CA2}" srcOrd="1" destOrd="0" presId="urn:microsoft.com/office/officeart/2005/8/layout/vProcess5"/>
    <dgm:cxn modelId="{0C1A266A-B687-493B-96D3-98E21D5C7304}" type="presParOf" srcId="{38F66A9D-B70E-447E-9008-AF3CFE11B708}" destId="{DA52F7FB-B9A6-4508-9A17-B69E86754918}" srcOrd="2" destOrd="0" presId="urn:microsoft.com/office/officeart/2005/8/layout/vProcess5"/>
    <dgm:cxn modelId="{776535DA-973C-4364-9E49-2EFAD4070A40}" type="presParOf" srcId="{38F66A9D-B70E-447E-9008-AF3CFE11B708}" destId="{DAC6B74D-57BA-4D64-9E37-F35A87F58D65}" srcOrd="3" destOrd="0" presId="urn:microsoft.com/office/officeart/2005/8/layout/vProcess5"/>
    <dgm:cxn modelId="{8B1A33F8-DAF4-4F96-9ACF-A251F64454B5}" type="presParOf" srcId="{38F66A9D-B70E-447E-9008-AF3CFE11B708}" destId="{A8F96530-0A06-4E06-AAB1-3B00C5F4F508}" srcOrd="4" destOrd="0" presId="urn:microsoft.com/office/officeart/2005/8/layout/vProcess5"/>
    <dgm:cxn modelId="{03188E65-6D50-44DB-B714-C4099F7FF015}" type="presParOf" srcId="{38F66A9D-B70E-447E-9008-AF3CFE11B708}" destId="{35AB0E73-50F9-44AA-A4DD-B7851D8657D7}"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13D3A6-ED83-4A1B-AEA3-F26CFC4CEBD8}">
      <dsp:nvSpPr>
        <dsp:cNvPr id="0" name=""/>
        <dsp:cNvSpPr/>
      </dsp:nvSpPr>
      <dsp:spPr>
        <a:xfrm>
          <a:off x="0" y="4474861"/>
          <a:ext cx="10305861" cy="1468749"/>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uz-Cyrl-UZ" sz="1800" kern="1200" smtClean="0"/>
            <a:t>Kulachok sirtini yeyilishini kamaytirish maqsadida turtkichning o`tkir uchi erkin aylanadigan yoki  tarelkasimon qilinadi. Kulachokli mexanizmlar ham aksial va dezaksial bo`lishi mumkin.</a:t>
          </a:r>
          <a:endParaRPr lang="ru-RU" sz="1800" kern="1200" dirty="0"/>
        </a:p>
      </dsp:txBody>
      <dsp:txXfrm>
        <a:off x="0" y="4474861"/>
        <a:ext cx="10305861" cy="793124"/>
      </dsp:txXfrm>
    </dsp:sp>
    <dsp:sp modelId="{F750457C-0B1C-4340-8CDE-262DC588367F}">
      <dsp:nvSpPr>
        <dsp:cNvPr id="0" name=""/>
        <dsp:cNvSpPr/>
      </dsp:nvSpPr>
      <dsp:spPr>
        <a:xfrm>
          <a:off x="0" y="5238611"/>
          <a:ext cx="10305861" cy="675624"/>
        </a:xfrm>
        <a:prstGeom prst="rect">
          <a:avLst/>
        </a:prstGeom>
        <a:solidFill>
          <a:schemeClr val="accent1">
            <a:alpha val="90000"/>
            <a:tint val="40000"/>
            <a:hueOff val="0"/>
            <a:satOff val="0"/>
            <a:lumOff val="0"/>
            <a:alphaOff val="0"/>
          </a:schemeClr>
        </a:solidFill>
        <a:ln>
          <a:noFill/>
        </a:ln>
        <a:effectLst/>
        <a:sp3d z="5715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uz-Cyrl-UZ" sz="2000" kern="1200" dirty="0" smtClean="0"/>
            <a:t>kulachok profili bilan uchli turtkichining kuch bilan bir-biriga ishqalanib birikishi natijasida harakat davrida sirtlar deyiladi.</a:t>
          </a:r>
          <a:endParaRPr lang="ru-RU" sz="2000" kern="1200" dirty="0"/>
        </a:p>
      </dsp:txBody>
      <dsp:txXfrm>
        <a:off x="0" y="5238611"/>
        <a:ext cx="10305861" cy="675624"/>
      </dsp:txXfrm>
    </dsp:sp>
    <dsp:sp modelId="{7F244CC5-EC62-4942-BE30-EE627139A7BD}">
      <dsp:nvSpPr>
        <dsp:cNvPr id="0" name=""/>
        <dsp:cNvSpPr/>
      </dsp:nvSpPr>
      <dsp:spPr>
        <a:xfrm rot="10800000">
          <a:off x="0" y="2237956"/>
          <a:ext cx="10305861" cy="2258936"/>
        </a:xfrm>
        <a:prstGeom prst="upArrowCallou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endParaRPr lang="ru-RU" sz="1800" kern="1200" dirty="0"/>
        </a:p>
      </dsp:txBody>
      <dsp:txXfrm rot="-10800000">
        <a:off x="0" y="2237956"/>
        <a:ext cx="10305861" cy="792886"/>
      </dsp:txXfrm>
    </dsp:sp>
    <dsp:sp modelId="{BABCBD1C-4455-467E-ADBE-7D5C2CCBD034}">
      <dsp:nvSpPr>
        <dsp:cNvPr id="0" name=""/>
        <dsp:cNvSpPr/>
      </dsp:nvSpPr>
      <dsp:spPr>
        <a:xfrm>
          <a:off x="0" y="2404804"/>
          <a:ext cx="5152930" cy="1927499"/>
        </a:xfrm>
        <a:prstGeom prst="rect">
          <a:avLst/>
        </a:prstGeom>
        <a:solidFill>
          <a:schemeClr val="accent1">
            <a:alpha val="90000"/>
            <a:tint val="40000"/>
            <a:hueOff val="0"/>
            <a:satOff val="0"/>
            <a:lumOff val="0"/>
            <a:alphaOff val="0"/>
          </a:schemeClr>
        </a:solidFill>
        <a:ln>
          <a:noFill/>
        </a:ln>
        <a:effectLst/>
        <a:sp3d z="5715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dsp:style>
      <dsp:txBody>
        <a:bodyPr spcFirstLastPara="0" vert="horz" wrap="square" lIns="149352" tIns="26670" rIns="149352" bIns="26670" numCol="1" spcCol="1270" anchor="ctr" anchorCtr="0">
          <a:noAutofit/>
        </a:bodyPr>
        <a:lstStyle/>
        <a:p>
          <a:pPr lvl="0" algn="ctr" defTabSz="933450" rtl="0">
            <a:lnSpc>
              <a:spcPct val="90000"/>
            </a:lnSpc>
            <a:spcBef>
              <a:spcPct val="0"/>
            </a:spcBef>
            <a:spcAft>
              <a:spcPct val="35000"/>
            </a:spcAft>
          </a:pPr>
          <a:r>
            <a:rPr lang="uz-Cyrl-UZ" sz="2100" kern="1200" dirty="0" smtClean="0"/>
            <a:t>Yetaklovchi bo’g’inning o`zgarmas aylanma harakatini </a:t>
          </a:r>
          <a:r>
            <a:rPr lang="en-US" sz="2100" kern="1200" dirty="0" smtClean="0"/>
            <a:t>y</a:t>
          </a:r>
          <a:r>
            <a:rPr lang="uz-Cyrl-UZ" sz="2100" kern="1200" dirty="0" smtClean="0"/>
            <a:t>etaklanuvchi bo’g’inning ilgarilama – qaytar va tebranma harakatga aylantirish mumkin.</a:t>
          </a:r>
          <a:endParaRPr lang="ru-RU" sz="2100" kern="1200" dirty="0"/>
        </a:p>
      </dsp:txBody>
      <dsp:txXfrm>
        <a:off x="0" y="2404804"/>
        <a:ext cx="5152930" cy="1927499"/>
      </dsp:txXfrm>
    </dsp:sp>
    <dsp:sp modelId="{AC2B3805-1946-4538-AE57-5A2E6EBDFA08}">
      <dsp:nvSpPr>
        <dsp:cNvPr id="0" name=""/>
        <dsp:cNvSpPr/>
      </dsp:nvSpPr>
      <dsp:spPr>
        <a:xfrm>
          <a:off x="5152930" y="2375670"/>
          <a:ext cx="5152930" cy="1985767"/>
        </a:xfrm>
        <a:prstGeom prst="rect">
          <a:avLst/>
        </a:prstGeom>
        <a:solidFill>
          <a:schemeClr val="accent1">
            <a:alpha val="90000"/>
            <a:tint val="40000"/>
            <a:hueOff val="0"/>
            <a:satOff val="0"/>
            <a:lumOff val="0"/>
            <a:alphaOff val="0"/>
          </a:schemeClr>
        </a:solidFill>
        <a:ln>
          <a:noFill/>
        </a:ln>
        <a:effectLst/>
        <a:sp3d z="5715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uz-Cyrl-UZ" sz="2000" kern="1200" dirty="0" smtClean="0"/>
            <a:t>Kulachokli mexanizmning eng oddiy 3 ta bo’g’indan tashkil topgan, ya'ni 1- tayanch – 2 – kulachok 3 -  turtkichlardir. Bunda:1-bo’g’in qo`zg`almas, 2-3-bo’g’in qo`zg`aluvchandir (</a:t>
          </a:r>
          <a:r>
            <a:rPr lang="en-US" sz="2000" kern="1200" dirty="0" smtClean="0"/>
            <a:t>1 -</a:t>
          </a:r>
          <a:r>
            <a:rPr lang="uz-Cyrl-UZ" sz="2000" kern="1200" dirty="0" smtClean="0"/>
            <a:t> shakl). </a:t>
          </a:r>
          <a:endParaRPr lang="ru-RU" sz="2000" kern="1200" dirty="0"/>
        </a:p>
      </dsp:txBody>
      <dsp:txXfrm>
        <a:off x="5152930" y="2375670"/>
        <a:ext cx="5152930" cy="1985767"/>
      </dsp:txXfrm>
    </dsp:sp>
    <dsp:sp modelId="{BFC07277-67BF-4FF8-A650-B71B8AC4D749}">
      <dsp:nvSpPr>
        <dsp:cNvPr id="0" name=""/>
        <dsp:cNvSpPr/>
      </dsp:nvSpPr>
      <dsp:spPr>
        <a:xfrm rot="10800000">
          <a:off x="0" y="1050"/>
          <a:ext cx="10305861" cy="2258936"/>
        </a:xfrm>
        <a:prstGeom prst="upArrowCallou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en-US" sz="2800" b="1" kern="1200" dirty="0" smtClean="0"/>
            <a:t>KULACHOKLI </a:t>
          </a:r>
          <a:r>
            <a:rPr lang="ru-RU" sz="2800" b="1" kern="1200" dirty="0" smtClean="0"/>
            <a:t>MEXANIZMLAR.</a:t>
          </a:r>
          <a:endParaRPr lang="ru-RU" sz="2800" kern="1200" dirty="0"/>
        </a:p>
      </dsp:txBody>
      <dsp:txXfrm rot="10800000">
        <a:off x="0" y="1050"/>
        <a:ext cx="10305861" cy="1467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7217A-CC3C-453D-A10D-C11E695636B2}">
      <dsp:nvSpPr>
        <dsp:cNvPr id="0" name=""/>
        <dsp:cNvSpPr/>
      </dsp:nvSpPr>
      <dsp:spPr>
        <a:xfrm>
          <a:off x="-7263892" y="-1110831"/>
          <a:ext cx="8648588" cy="8648588"/>
        </a:xfrm>
        <a:prstGeom prst="blockArc">
          <a:avLst>
            <a:gd name="adj1" fmla="val 18900000"/>
            <a:gd name="adj2" fmla="val 2700000"/>
            <a:gd name="adj3" fmla="val 250"/>
          </a:avLst>
        </a:prstGeom>
        <a:noFill/>
        <a:ln w="254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sp>
    <dsp:sp modelId="{69BAC6C2-710B-43B4-8E52-1EB1F3FDF260}">
      <dsp:nvSpPr>
        <dsp:cNvPr id="0" name=""/>
        <dsp:cNvSpPr/>
      </dsp:nvSpPr>
      <dsp:spPr>
        <a:xfrm>
          <a:off x="892057" y="642692"/>
          <a:ext cx="9637328" cy="1285385"/>
        </a:xfrm>
        <a:prstGeom prst="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20275" tIns="48260" rIns="48260" bIns="48260" numCol="1" spcCol="1270" anchor="ctr" anchorCtr="0">
          <a:noAutofit/>
        </a:bodyPr>
        <a:lstStyle/>
        <a:p>
          <a:pPr lvl="0" algn="ctr" defTabSz="844550" rtl="0">
            <a:lnSpc>
              <a:spcPct val="90000"/>
            </a:lnSpc>
            <a:spcBef>
              <a:spcPct val="0"/>
            </a:spcBef>
            <a:spcAft>
              <a:spcPct val="35000"/>
            </a:spcAft>
          </a:pPr>
          <a:r>
            <a:rPr lang="en-US" sz="1900" b="1" kern="1200" dirty="0" err="1" smtClean="0"/>
            <a:t>Kulachok</a:t>
          </a:r>
          <a:r>
            <a:rPr lang="en-US" sz="1900" b="1" kern="1200" dirty="0" smtClean="0"/>
            <a:t> </a:t>
          </a:r>
          <a:r>
            <a:rPr lang="en-US" sz="1900" b="1" kern="1200" dirty="0" err="1" smtClean="0"/>
            <a:t>mexanizmning</a:t>
          </a:r>
          <a:r>
            <a:rPr lang="en-US" sz="1900" b="1" kern="1200" dirty="0" smtClean="0"/>
            <a:t> </a:t>
          </a:r>
          <a:r>
            <a:rPr lang="en-US" sz="1900" b="1" kern="1200" dirty="0" err="1" smtClean="0"/>
            <a:t>kinematik</a:t>
          </a:r>
          <a:r>
            <a:rPr lang="en-US" sz="1900" b="1" kern="1200" dirty="0" smtClean="0"/>
            <a:t> </a:t>
          </a:r>
          <a:r>
            <a:rPr lang="en-US" sz="1900" b="1" kern="1200" dirty="0" err="1" smtClean="0"/>
            <a:t>taxlili</a:t>
          </a:r>
          <a:r>
            <a:rPr lang="en-US" sz="1900" b="1" kern="1200" dirty="0" smtClean="0"/>
            <a:t>.</a:t>
          </a:r>
          <a:endParaRPr lang="ru-RU" sz="1900" b="1" kern="1200" dirty="0"/>
        </a:p>
      </dsp:txBody>
      <dsp:txXfrm>
        <a:off x="892057" y="642692"/>
        <a:ext cx="9637328" cy="1285385"/>
      </dsp:txXfrm>
    </dsp:sp>
    <dsp:sp modelId="{FF52A7FE-4FE7-46A1-98AF-C5F98DF6E086}">
      <dsp:nvSpPr>
        <dsp:cNvPr id="0" name=""/>
        <dsp:cNvSpPr/>
      </dsp:nvSpPr>
      <dsp:spPr>
        <a:xfrm>
          <a:off x="88691" y="482019"/>
          <a:ext cx="1606731" cy="1606731"/>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p3d z="152400" prstMaterial="plastic">
          <a:bevelT w="25400" h="25400"/>
          <a:bevelB w="25400" h="25400"/>
        </a:sp3d>
      </dsp:spPr>
      <dsp:style>
        <a:lnRef idx="1">
          <a:scrgbClr r="0" g="0" b="0"/>
        </a:lnRef>
        <a:fillRef idx="1">
          <a:scrgbClr r="0" g="0" b="0"/>
        </a:fillRef>
        <a:effectRef idx="2">
          <a:scrgbClr r="0" g="0" b="0"/>
        </a:effectRef>
        <a:fontRef idx="minor"/>
      </dsp:style>
    </dsp:sp>
    <dsp:sp modelId="{0A99D59C-281C-4DA5-8B3F-3E7200ACFF60}">
      <dsp:nvSpPr>
        <dsp:cNvPr id="0" name=""/>
        <dsp:cNvSpPr/>
      </dsp:nvSpPr>
      <dsp:spPr>
        <a:xfrm>
          <a:off x="1359294" y="2570770"/>
          <a:ext cx="9170090" cy="1285385"/>
        </a:xfrm>
        <a:prstGeom prst="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20275" tIns="48260" rIns="48260" bIns="48260" numCol="1" spcCol="1270" anchor="t" anchorCtr="0">
          <a:noAutofit/>
        </a:bodyPr>
        <a:lstStyle/>
        <a:p>
          <a:pPr lvl="0" algn="l" defTabSz="844550" rtl="0">
            <a:lnSpc>
              <a:spcPct val="90000"/>
            </a:lnSpc>
            <a:spcBef>
              <a:spcPct val="0"/>
            </a:spcBef>
            <a:spcAft>
              <a:spcPct val="35000"/>
            </a:spcAft>
          </a:pPr>
          <a:r>
            <a:rPr lang="en-US" sz="1900" kern="1200" dirty="0" err="1" smtClean="0"/>
            <a:t>Kulachokli</a:t>
          </a:r>
          <a:r>
            <a:rPr lang="en-US" sz="1900" kern="1200" dirty="0" smtClean="0"/>
            <a:t> </a:t>
          </a:r>
          <a:r>
            <a:rPr lang="en-US" sz="1900" kern="1200" dirty="0" err="1" smtClean="0"/>
            <a:t>mexanizmning</a:t>
          </a:r>
          <a:r>
            <a:rPr lang="en-US" sz="1900" kern="1200" dirty="0" smtClean="0"/>
            <a:t> </a:t>
          </a:r>
          <a:r>
            <a:rPr lang="en-US" sz="1900" kern="1200" dirty="0" err="1" smtClean="0"/>
            <a:t>kinematik</a:t>
          </a:r>
          <a:r>
            <a:rPr lang="en-US" sz="1900" kern="1200" dirty="0" smtClean="0"/>
            <a:t> </a:t>
          </a:r>
          <a:r>
            <a:rPr lang="en-US" sz="1900" kern="1200" dirty="0" err="1" smtClean="0"/>
            <a:t>taxlilida</a:t>
          </a:r>
          <a:r>
            <a:rPr lang="en-US" sz="1900" kern="1200" dirty="0" smtClean="0"/>
            <a:t> </a:t>
          </a:r>
          <a:r>
            <a:rPr lang="en-US" sz="1900" kern="1200" dirty="0" err="1" smtClean="0"/>
            <a:t>kulachokning</a:t>
          </a:r>
          <a:r>
            <a:rPr lang="en-US" sz="1900" kern="1200" dirty="0" smtClean="0"/>
            <a:t> </a:t>
          </a:r>
          <a:r>
            <a:rPr lang="en-US" sz="1900" kern="1200" dirty="0" err="1" smtClean="0"/>
            <a:t>o`zgarmas</a:t>
          </a:r>
          <a:r>
            <a:rPr lang="en-US" sz="1900" kern="1200" dirty="0" smtClean="0"/>
            <a:t> </a:t>
          </a:r>
          <a:r>
            <a:rPr lang="en-US" sz="1900" kern="1200" dirty="0" err="1" smtClean="0"/>
            <a:t>aylanish</a:t>
          </a:r>
          <a:r>
            <a:rPr lang="en-US" sz="1900" kern="1200" dirty="0" smtClean="0"/>
            <a:t> </a:t>
          </a:r>
          <a:r>
            <a:rPr lang="en-US" sz="1900" kern="1200" dirty="0" err="1" smtClean="0"/>
            <a:t>davrida</a:t>
          </a:r>
          <a:r>
            <a:rPr lang="en-US" sz="1900" kern="1200" dirty="0" smtClean="0"/>
            <a:t> </a:t>
          </a:r>
          <a:r>
            <a:rPr lang="en-US" sz="1900" kern="1200" dirty="0" err="1" smtClean="0"/>
            <a:t>turtkich</a:t>
          </a:r>
          <a:r>
            <a:rPr lang="en-US" sz="1900" kern="1200" dirty="0" smtClean="0"/>
            <a:t> </a:t>
          </a:r>
          <a:r>
            <a:rPr lang="en-US" sz="1900" kern="1200" dirty="0" err="1" smtClean="0"/>
            <a:t>nuqtasining</a:t>
          </a:r>
          <a:r>
            <a:rPr lang="en-US" sz="1900" kern="1200" dirty="0" smtClean="0"/>
            <a:t> </a:t>
          </a:r>
          <a:r>
            <a:rPr lang="en-US" sz="1900" kern="1200" dirty="0" err="1" smtClean="0"/>
            <a:t>o`tgan</a:t>
          </a:r>
          <a:r>
            <a:rPr lang="en-US" sz="1900" kern="1200" dirty="0" smtClean="0"/>
            <a:t> </a:t>
          </a:r>
          <a:r>
            <a:rPr lang="en-US" sz="1900" kern="1200" dirty="0" err="1" smtClean="0"/>
            <a:t>yo`li</a:t>
          </a:r>
          <a:r>
            <a:rPr lang="en-US" sz="1900" kern="1200" dirty="0" smtClean="0"/>
            <a:t>, </a:t>
          </a:r>
          <a:r>
            <a:rPr lang="en-US" sz="1900" kern="1200" dirty="0" err="1" smtClean="0"/>
            <a:t>tezligi</a:t>
          </a:r>
          <a:r>
            <a:rPr lang="en-US" sz="1900" kern="1200" dirty="0" smtClean="0"/>
            <a:t> </a:t>
          </a:r>
          <a:r>
            <a:rPr lang="en-US" sz="1900" kern="1200" dirty="0" err="1" smtClean="0"/>
            <a:t>va</a:t>
          </a:r>
          <a:r>
            <a:rPr lang="en-US" sz="1900" kern="1200" dirty="0" smtClean="0"/>
            <a:t> </a:t>
          </a:r>
          <a:r>
            <a:rPr lang="en-US" sz="1900" kern="1200" dirty="0" err="1" smtClean="0"/>
            <a:t>tezlanishi</a:t>
          </a:r>
          <a:r>
            <a:rPr lang="en-US" sz="1900" kern="1200" dirty="0" smtClean="0"/>
            <a:t> </a:t>
          </a:r>
          <a:r>
            <a:rPr lang="en-US" sz="1900" kern="1200" dirty="0" err="1" smtClean="0"/>
            <a:t>aniqlanadi</a:t>
          </a:r>
          <a:r>
            <a:rPr lang="en-US" sz="1900" kern="1200" dirty="0" smtClean="0"/>
            <a:t>.</a:t>
          </a:r>
          <a:endParaRPr lang="ru-RU" sz="1900" kern="1200" dirty="0"/>
        </a:p>
        <a:p>
          <a:pPr marL="114300" lvl="1" indent="-114300" algn="l" defTabSz="666750" rtl="0">
            <a:lnSpc>
              <a:spcPct val="90000"/>
            </a:lnSpc>
            <a:spcBef>
              <a:spcPct val="0"/>
            </a:spcBef>
            <a:spcAft>
              <a:spcPct val="15000"/>
            </a:spcAft>
            <a:buChar char="••"/>
          </a:pPr>
          <a:r>
            <a:rPr lang="en-US" sz="1500" kern="1200" dirty="0" err="1" smtClean="0"/>
            <a:t>Hisoblar</a:t>
          </a:r>
          <a:r>
            <a:rPr lang="en-US" sz="1500" kern="1200" dirty="0" smtClean="0"/>
            <a:t> </a:t>
          </a:r>
          <a:r>
            <a:rPr lang="en-US" sz="1500" kern="1200" dirty="0" err="1" smtClean="0"/>
            <a:t>grafik</a:t>
          </a:r>
          <a:r>
            <a:rPr lang="en-US" sz="1500" kern="1200" dirty="0" smtClean="0"/>
            <a:t> </a:t>
          </a:r>
          <a:r>
            <a:rPr lang="en-US" sz="1500" kern="1200" dirty="0" err="1" smtClean="0"/>
            <a:t>usulda</a:t>
          </a:r>
          <a:r>
            <a:rPr lang="en-US" sz="1500" kern="1200" dirty="0" smtClean="0"/>
            <a:t> </a:t>
          </a:r>
          <a:r>
            <a:rPr lang="en-US" sz="1500" kern="1200" dirty="0" err="1" smtClean="0"/>
            <a:t>o’tkaziladi</a:t>
          </a:r>
          <a:r>
            <a:rPr lang="en-US" sz="1500" kern="1200" dirty="0" smtClean="0"/>
            <a:t>, </a:t>
          </a:r>
          <a:r>
            <a:rPr lang="en-US" sz="1500" kern="1200" dirty="0" err="1" smtClean="0"/>
            <a:t>chunki</a:t>
          </a:r>
          <a:r>
            <a:rPr lang="en-US" sz="1500" kern="1200" dirty="0" smtClean="0"/>
            <a:t> </a:t>
          </a:r>
          <a:r>
            <a:rPr lang="en-US" sz="1500" kern="1200" dirty="0" err="1" smtClean="0"/>
            <a:t>bu</a:t>
          </a:r>
          <a:r>
            <a:rPr lang="en-US" sz="1500" kern="1200" dirty="0" smtClean="0"/>
            <a:t> </a:t>
          </a:r>
          <a:r>
            <a:rPr lang="en-US" sz="1500" kern="1200" dirty="0" err="1" smtClean="0"/>
            <a:t>usul</a:t>
          </a:r>
          <a:r>
            <a:rPr lang="en-US" sz="1500" kern="1200" dirty="0" smtClean="0"/>
            <a:t> </a:t>
          </a:r>
          <a:r>
            <a:rPr lang="en-US" sz="1500" kern="1200" dirty="0" err="1" smtClean="0"/>
            <a:t>analitik</a:t>
          </a:r>
          <a:r>
            <a:rPr lang="en-US" sz="1500" kern="1200" dirty="0" smtClean="0"/>
            <a:t> </a:t>
          </a:r>
          <a:r>
            <a:rPr lang="en-US" sz="1500" kern="1200" dirty="0" err="1" smtClean="0"/>
            <a:t>usuldan</a:t>
          </a:r>
          <a:r>
            <a:rPr lang="en-US" sz="1500" kern="1200" dirty="0" smtClean="0"/>
            <a:t> </a:t>
          </a:r>
          <a:r>
            <a:rPr lang="en-US" sz="1500" kern="1200" dirty="0" err="1" smtClean="0"/>
            <a:t>oson</a:t>
          </a:r>
          <a:r>
            <a:rPr lang="en-US" sz="1500" kern="1200" dirty="0" smtClean="0"/>
            <a:t> </a:t>
          </a:r>
          <a:r>
            <a:rPr lang="en-US" sz="1500" kern="1200" dirty="0" err="1" smtClean="0"/>
            <a:t>va</a:t>
          </a:r>
          <a:r>
            <a:rPr lang="en-US" sz="1500" kern="1200" dirty="0" smtClean="0"/>
            <a:t> </a:t>
          </a:r>
          <a:r>
            <a:rPr lang="en-US" sz="1500" kern="1200" dirty="0" err="1" smtClean="0"/>
            <a:t>xatolik</a:t>
          </a:r>
          <a:r>
            <a:rPr lang="en-US" sz="1500" kern="1200" dirty="0" smtClean="0"/>
            <a:t> </a:t>
          </a:r>
          <a:r>
            <a:rPr lang="en-US" sz="1500" kern="1200" dirty="0" err="1" smtClean="0"/>
            <a:t>uncha</a:t>
          </a:r>
          <a:r>
            <a:rPr lang="en-US" sz="1500" kern="1200" dirty="0" smtClean="0"/>
            <a:t> </a:t>
          </a:r>
          <a:r>
            <a:rPr lang="en-US" sz="1500" kern="1200" dirty="0" err="1" smtClean="0"/>
            <a:t>katta</a:t>
          </a:r>
          <a:r>
            <a:rPr lang="en-US" sz="1500" kern="1200" dirty="0" smtClean="0"/>
            <a:t> </a:t>
          </a:r>
          <a:r>
            <a:rPr lang="en-US" sz="1500" kern="1200" dirty="0" err="1" smtClean="0"/>
            <a:t>bo`lmaydi</a:t>
          </a:r>
          <a:r>
            <a:rPr lang="en-US" sz="1500" kern="1200" dirty="0" smtClean="0"/>
            <a:t>.</a:t>
          </a:r>
          <a:endParaRPr lang="ru-RU" sz="1500" kern="1200" dirty="0"/>
        </a:p>
        <a:p>
          <a:pPr marL="114300" lvl="1" indent="-114300" algn="l" defTabSz="666750" rtl="0">
            <a:lnSpc>
              <a:spcPct val="90000"/>
            </a:lnSpc>
            <a:spcBef>
              <a:spcPct val="0"/>
            </a:spcBef>
            <a:spcAft>
              <a:spcPct val="15000"/>
            </a:spcAft>
            <a:buChar char="••"/>
          </a:pPr>
          <a:r>
            <a:rPr lang="uz-Cyrl-UZ" sz="1500" kern="1200" dirty="0" smtClean="0"/>
            <a:t>Buning uchun mexanizmning kinematmik sxemasini masshtabda chizib olamiz.</a:t>
          </a:r>
          <a:endParaRPr lang="ru-RU" sz="1500" kern="1200" dirty="0"/>
        </a:p>
      </dsp:txBody>
      <dsp:txXfrm>
        <a:off x="1359294" y="2570770"/>
        <a:ext cx="9170090" cy="1285385"/>
      </dsp:txXfrm>
    </dsp:sp>
    <dsp:sp modelId="{AE1BDAD0-F2FF-4D2A-875A-65B8C8DAD92D}">
      <dsp:nvSpPr>
        <dsp:cNvPr id="0" name=""/>
        <dsp:cNvSpPr/>
      </dsp:nvSpPr>
      <dsp:spPr>
        <a:xfrm>
          <a:off x="555929" y="2410097"/>
          <a:ext cx="1606731" cy="1606731"/>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p3d z="152400" prstMaterial="plastic">
          <a:bevelT w="25400" h="25400"/>
          <a:bevelB w="25400" h="25400"/>
        </a:sp3d>
      </dsp:spPr>
      <dsp:style>
        <a:lnRef idx="1">
          <a:scrgbClr r="0" g="0" b="0"/>
        </a:lnRef>
        <a:fillRef idx="1">
          <a:scrgbClr r="0" g="0" b="0"/>
        </a:fillRef>
        <a:effectRef idx="2">
          <a:scrgbClr r="0" g="0" b="0"/>
        </a:effectRef>
        <a:fontRef idx="minor"/>
      </dsp:style>
    </dsp:sp>
    <dsp:sp modelId="{9CAB9E04-E6FF-46D1-967E-AE2DEBD45C49}">
      <dsp:nvSpPr>
        <dsp:cNvPr id="0" name=""/>
        <dsp:cNvSpPr/>
      </dsp:nvSpPr>
      <dsp:spPr>
        <a:xfrm>
          <a:off x="892057" y="4498848"/>
          <a:ext cx="9637328" cy="1285385"/>
        </a:xfrm>
        <a:prstGeom prst="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20275" tIns="48260" rIns="48260" bIns="48260" numCol="1" spcCol="1270" anchor="ctr" anchorCtr="0">
          <a:noAutofit/>
        </a:bodyPr>
        <a:lstStyle/>
        <a:p>
          <a:pPr lvl="0" algn="l" defTabSz="844550" rtl="0">
            <a:lnSpc>
              <a:spcPct val="90000"/>
            </a:lnSpc>
            <a:spcBef>
              <a:spcPct val="0"/>
            </a:spcBef>
            <a:spcAft>
              <a:spcPct val="35000"/>
            </a:spcAft>
          </a:pPr>
          <a:r>
            <a:rPr lang="uz-Cyrl-UZ" sz="1900" kern="1200" dirty="0" smtClean="0"/>
            <a:t>Kulachokni </a:t>
          </a:r>
          <a:r>
            <a:rPr lang="ru-RU" sz="1900" kern="1200" dirty="0" err="1" smtClean="0"/>
            <a:t>ω</a:t>
          </a:r>
          <a:r>
            <a:rPr lang="uz-Cyrl-UZ" sz="1900" kern="1200" dirty="0" smtClean="0"/>
            <a:t>=cosnt burchak tezlikda aylantirilsa, turtkich ilgarilanma - qaytma  harakat qiladi. Shuni e'tiborga olib kulachok profili bir xil kattalikda bir necha bo`laklara bo`linadi. (2 - shakl)</a:t>
          </a:r>
          <a:endParaRPr lang="ru-RU" sz="1900" kern="1200" dirty="0"/>
        </a:p>
      </dsp:txBody>
      <dsp:txXfrm>
        <a:off x="892057" y="4498848"/>
        <a:ext cx="9637328" cy="1285385"/>
      </dsp:txXfrm>
    </dsp:sp>
    <dsp:sp modelId="{5C95A1EE-9E68-4D69-9958-AE46096231B3}">
      <dsp:nvSpPr>
        <dsp:cNvPr id="0" name=""/>
        <dsp:cNvSpPr/>
      </dsp:nvSpPr>
      <dsp:spPr>
        <a:xfrm>
          <a:off x="88691" y="4338175"/>
          <a:ext cx="1606731" cy="1606731"/>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p3d z="152400" prstMaterial="plastic">
          <a:bevelT w="25400" h="25400"/>
          <a:bevelB w="25400" h="25400"/>
        </a:sp3d>
      </dsp:spPr>
      <dsp:style>
        <a:lnRef idx="1">
          <a:scrgbClr r="0" g="0" b="0"/>
        </a:lnRef>
        <a:fillRef idx="1">
          <a:scrgbClr r="0" g="0" b="0"/>
        </a:fillRef>
        <a:effectRef idx="2">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F6E057-1BD4-4DBF-8B88-EEACA93A8152}">
      <dsp:nvSpPr>
        <dsp:cNvPr id="0" name=""/>
        <dsp:cNvSpPr/>
      </dsp:nvSpPr>
      <dsp:spPr>
        <a:xfrm rot="16200000">
          <a:off x="-724099" y="728361"/>
          <a:ext cx="6602984" cy="5146261"/>
        </a:xfrm>
        <a:prstGeom prst="flowChartManualOperati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0" tIns="0" rIns="122386" bIns="0" numCol="1" spcCol="1270" anchor="ctr" anchorCtr="0">
          <a:noAutofit/>
        </a:bodyPr>
        <a:lstStyle/>
        <a:p>
          <a:pPr lvl="0" algn="ctr" defTabSz="844550" rtl="0">
            <a:lnSpc>
              <a:spcPct val="90000"/>
            </a:lnSpc>
            <a:spcBef>
              <a:spcPct val="0"/>
            </a:spcBef>
            <a:spcAft>
              <a:spcPct val="35000"/>
            </a:spcAft>
          </a:pPr>
          <a:r>
            <a:rPr lang="uz-Cyrl-UZ" sz="1900" kern="1200" dirty="0" smtClean="0"/>
            <a:t>B nuqtaning yo`l diagrammasini chizish uchun SO t koordinata o`qlarini olib Ot tomonni (abtsissalar o`qini) kulachok profili bo`lingan bo`laklar soniga teng bo`lakka bo`lamiz. So`ngra ordinatalar  o`qiga OS ga turtkich o`qidagi B nuqtaning B</a:t>
          </a:r>
          <a:r>
            <a:rPr lang="uz-Cyrl-UZ" sz="1900" kern="1200" baseline="-25000" dirty="0" smtClean="0"/>
            <a:t>o1</a:t>
          </a:r>
          <a:r>
            <a:rPr lang="uz-Cyrl-UZ" sz="1900" kern="1200" dirty="0" smtClean="0"/>
            <a:t> B</a:t>
          </a:r>
          <a:r>
            <a:rPr lang="uz-Cyrl-UZ" sz="1900" kern="1200" baseline="-25000" dirty="0" smtClean="0"/>
            <a:t>1</a:t>
          </a:r>
          <a:r>
            <a:rPr lang="uz-Cyrl-UZ" sz="1900" kern="1200" dirty="0" smtClean="0"/>
            <a:t> B</a:t>
          </a:r>
          <a:r>
            <a:rPr lang="uz-Cyrl-UZ" sz="1900" kern="1200" baseline="-25000" dirty="0" smtClean="0"/>
            <a:t>2</a:t>
          </a:r>
          <a:r>
            <a:rPr lang="uz-Cyrl-UZ" sz="1900" kern="1200" dirty="0" smtClean="0"/>
            <a:t> ... koordinatalarini o`lchab qo`yamiz. Shu o`lchab qo`yilgan nuqtalar (B</a:t>
          </a:r>
          <a:r>
            <a:rPr lang="uz-Cyrl-UZ" sz="1900" kern="1200" baseline="-25000" dirty="0" smtClean="0"/>
            <a:t>1</a:t>
          </a:r>
          <a:r>
            <a:rPr lang="uz-Cyrl-UZ" sz="1900" kern="1200" dirty="0" smtClean="0"/>
            <a:t>, B</a:t>
          </a:r>
          <a:r>
            <a:rPr lang="uz-Cyrl-UZ" sz="1900" kern="1200" baseline="-25000" dirty="0" smtClean="0"/>
            <a:t>2</a:t>
          </a:r>
          <a:r>
            <a:rPr lang="uz-Cyrl-UZ" sz="1900" kern="1200" dirty="0" smtClean="0"/>
            <a:t>, B</a:t>
          </a:r>
          <a:r>
            <a:rPr lang="uz-Cyrl-UZ" sz="1900" kern="1200" baseline="-25000" dirty="0" smtClean="0"/>
            <a:t>3</a:t>
          </a:r>
          <a:r>
            <a:rPr lang="uz-Cyrl-UZ" sz="1900" kern="1200" dirty="0" smtClean="0"/>
            <a:t>…) ni ko`rsatuvchi (B</a:t>
          </a:r>
          <a:r>
            <a:rPr lang="uz-Cyrl-UZ" sz="1900" kern="1200" baseline="-25000" dirty="0" smtClean="0"/>
            <a:t>o</a:t>
          </a:r>
          <a:r>
            <a:rPr lang="uz-Cyrl-UZ" sz="1900" kern="1200" dirty="0" smtClean="0"/>
            <a:t> B</a:t>
          </a:r>
          <a:r>
            <a:rPr lang="uz-Cyrl-UZ" sz="1900" kern="1200" baseline="-25000" dirty="0" smtClean="0"/>
            <a:t>g</a:t>
          </a:r>
          <a:r>
            <a:rPr lang="uz-Cyrl-UZ" sz="1900" kern="1200" dirty="0" smtClean="0"/>
            <a:t>), (B</a:t>
          </a:r>
          <a:r>
            <a:rPr lang="uz-Cyrl-UZ" sz="1900" kern="1200" baseline="-25000" dirty="0" smtClean="0"/>
            <a:t>o</a:t>
          </a:r>
          <a:r>
            <a:rPr lang="uz-Cyrl-UZ" sz="1900" kern="1200" dirty="0" smtClean="0"/>
            <a:t>B</a:t>
          </a:r>
          <a:r>
            <a:rPr lang="uz-Cyrl-UZ" sz="1900" kern="1200" baseline="-25000" dirty="0" smtClean="0"/>
            <a:t>2</a:t>
          </a:r>
          <a:r>
            <a:rPr lang="uz-Cyrl-UZ" sz="1900" kern="1200" dirty="0" smtClean="0"/>
            <a:t>) ... kesmalar koordinatalar boshidan boshlab o`lchab qo`yiladi.</a:t>
          </a:r>
          <a:endParaRPr lang="ru-RU" sz="1900" kern="1200" dirty="0"/>
        </a:p>
      </dsp:txBody>
      <dsp:txXfrm rot="5400000">
        <a:off x="4263" y="1320596"/>
        <a:ext cx="5146261" cy="3961790"/>
      </dsp:txXfrm>
    </dsp:sp>
    <dsp:sp modelId="{A73FC7D1-0F38-4A28-9625-FB224ED2E37F}">
      <dsp:nvSpPr>
        <dsp:cNvPr id="0" name=""/>
        <dsp:cNvSpPr/>
      </dsp:nvSpPr>
      <dsp:spPr>
        <a:xfrm rot="16200000">
          <a:off x="4127108" y="1941355"/>
          <a:ext cx="5244420" cy="2720272"/>
        </a:xfrm>
        <a:prstGeom prst="flowChartManualOperati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0" tIns="0" rIns="122386" bIns="0" numCol="1" spcCol="1270" anchor="ctr" anchorCtr="0">
          <a:noAutofit/>
        </a:bodyPr>
        <a:lstStyle/>
        <a:p>
          <a:pPr lvl="0" algn="ctr" defTabSz="844550" rtl="0">
            <a:lnSpc>
              <a:spcPct val="90000"/>
            </a:lnSpc>
            <a:spcBef>
              <a:spcPct val="0"/>
            </a:spcBef>
            <a:spcAft>
              <a:spcPct val="35000"/>
            </a:spcAft>
          </a:pPr>
          <a:r>
            <a:rPr lang="uz-Cyrl-UZ" sz="1900" kern="1200" dirty="0" smtClean="0"/>
            <a:t>Bu nuqtalarning (B</a:t>
          </a:r>
          <a:r>
            <a:rPr lang="uz-Cyrl-UZ" sz="1900" kern="1200" baseline="-25000" dirty="0" smtClean="0"/>
            <a:t>1</a:t>
          </a:r>
          <a:r>
            <a:rPr lang="uz-Cyrl-UZ" sz="1900" kern="1200" dirty="0" smtClean="0"/>
            <a:t>, B</a:t>
          </a:r>
          <a:r>
            <a:rPr lang="uz-Cyrl-UZ" sz="1900" kern="1200" baseline="-25000" dirty="0" smtClean="0"/>
            <a:t>2</a:t>
          </a:r>
          <a:r>
            <a:rPr lang="uz-Cyrl-UZ" sz="1900" kern="1200" dirty="0" smtClean="0"/>
            <a:t>, B</a:t>
          </a:r>
          <a:r>
            <a:rPr lang="uz-Cyrl-UZ" sz="1900" kern="1200" baseline="-25000" dirty="0" smtClean="0"/>
            <a:t>3</a:t>
          </a:r>
          <a:r>
            <a:rPr lang="uz-Cyrl-UZ" sz="1900" kern="1200" dirty="0" smtClean="0"/>
            <a:t>...) ni absissalar o`qidan chiqqan o`z vaziyantlarini ko`rsatuvchi perpendikulyarga proeksiyalansa va topilgan nuqtalar egri chiziq bilan tutashtirilsa, yo`l diagrammasi hosil bo`ladi.</a:t>
          </a:r>
          <a:endParaRPr lang="ru-RU" sz="1900" kern="1200" dirty="0"/>
        </a:p>
      </dsp:txBody>
      <dsp:txXfrm rot="5400000">
        <a:off x="5389182" y="1728165"/>
        <a:ext cx="2720272" cy="3146652"/>
      </dsp:txXfrm>
    </dsp:sp>
    <dsp:sp modelId="{0281EBE8-180E-40B8-B869-287363D3A7EB}">
      <dsp:nvSpPr>
        <dsp:cNvPr id="0" name=""/>
        <dsp:cNvSpPr/>
      </dsp:nvSpPr>
      <dsp:spPr>
        <a:xfrm rot="16200000">
          <a:off x="8333496" y="1710429"/>
          <a:ext cx="3211361" cy="3182125"/>
        </a:xfrm>
        <a:prstGeom prst="flowChartManualOperati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650" tIns="0" rIns="122386" bIns="0" numCol="1" spcCol="1270" anchor="ctr" anchorCtr="0">
          <a:noAutofit/>
        </a:bodyPr>
        <a:lstStyle/>
        <a:p>
          <a:pPr lvl="0" algn="ctr" defTabSz="844550" rtl="0">
            <a:lnSpc>
              <a:spcPct val="90000"/>
            </a:lnSpc>
            <a:spcBef>
              <a:spcPct val="0"/>
            </a:spcBef>
            <a:spcAft>
              <a:spcPct val="35000"/>
            </a:spcAft>
          </a:pPr>
          <a:r>
            <a:rPr lang="de-DE" sz="1900" kern="1200" dirty="0" err="1" smtClean="0"/>
            <a:t>Shundan</a:t>
          </a:r>
          <a:r>
            <a:rPr lang="de-DE" sz="1900" kern="1200" dirty="0" smtClean="0"/>
            <a:t> </a:t>
          </a:r>
          <a:r>
            <a:rPr lang="de-DE" sz="1900" kern="1200" dirty="0" err="1" smtClean="0"/>
            <a:t>so`ng</a:t>
          </a:r>
          <a:r>
            <a:rPr lang="de-DE" sz="1900" kern="1200" dirty="0" smtClean="0"/>
            <a:t> </a:t>
          </a:r>
          <a:r>
            <a:rPr lang="de-DE" sz="1900" kern="1200" dirty="0" err="1" smtClean="0"/>
            <a:t>tezlik</a:t>
          </a:r>
          <a:r>
            <a:rPr lang="de-DE" sz="1900" kern="1200" dirty="0" smtClean="0"/>
            <a:t> </a:t>
          </a:r>
          <a:r>
            <a:rPr lang="de-DE" sz="1900" kern="1200" dirty="0" err="1" smtClean="0"/>
            <a:t>va</a:t>
          </a:r>
          <a:r>
            <a:rPr lang="de-DE" sz="1900" kern="1200" dirty="0" smtClean="0"/>
            <a:t> </a:t>
          </a:r>
          <a:r>
            <a:rPr lang="de-DE" sz="1900" kern="1200" dirty="0" err="1" smtClean="0"/>
            <a:t>tezlanish</a:t>
          </a:r>
          <a:r>
            <a:rPr lang="de-DE" sz="1900" kern="1200" dirty="0" smtClean="0"/>
            <a:t> </a:t>
          </a:r>
          <a:r>
            <a:rPr lang="de-DE" sz="1900" kern="1200" dirty="0" err="1" smtClean="0"/>
            <a:t>grafiklari</a:t>
          </a:r>
          <a:r>
            <a:rPr lang="de-DE" sz="1900" kern="1200" dirty="0" smtClean="0"/>
            <a:t> </a:t>
          </a:r>
          <a:r>
            <a:rPr lang="de-DE" sz="1900" kern="1200" dirty="0" err="1" smtClean="0"/>
            <a:t>yo`ldan</a:t>
          </a:r>
          <a:r>
            <a:rPr lang="de-DE" sz="1900" kern="1200" dirty="0" smtClean="0"/>
            <a:t> </a:t>
          </a:r>
          <a:r>
            <a:rPr lang="de-DE" sz="1900" kern="1200" dirty="0" err="1" smtClean="0"/>
            <a:t>hosila</a:t>
          </a:r>
          <a:r>
            <a:rPr lang="de-DE" sz="1900" kern="1200" dirty="0" smtClean="0"/>
            <a:t> </a:t>
          </a:r>
          <a:r>
            <a:rPr lang="de-DE" sz="1900" kern="1200" dirty="0" err="1" smtClean="0"/>
            <a:t>olish</a:t>
          </a:r>
          <a:r>
            <a:rPr lang="de-DE" sz="1900" kern="1200" dirty="0" smtClean="0"/>
            <a:t> </a:t>
          </a:r>
          <a:r>
            <a:rPr lang="de-DE" sz="1900" kern="1200" dirty="0" err="1" smtClean="0"/>
            <a:t>bilan</a:t>
          </a:r>
          <a:r>
            <a:rPr lang="de-DE" sz="1900" kern="1200" dirty="0" smtClean="0"/>
            <a:t> </a:t>
          </a:r>
          <a:r>
            <a:rPr lang="de-DE" sz="1900" kern="1200" dirty="0" err="1" smtClean="0"/>
            <a:t>quriladi</a:t>
          </a:r>
          <a:r>
            <a:rPr lang="de-DE" sz="1900" kern="1200" dirty="0" smtClean="0"/>
            <a:t>.</a:t>
          </a:r>
          <a:endParaRPr lang="ru-RU" sz="1900" kern="1200" dirty="0"/>
        </a:p>
      </dsp:txBody>
      <dsp:txXfrm rot="5400000">
        <a:off x="8348114" y="2338083"/>
        <a:ext cx="3182125" cy="19268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C85EE-DAB6-4571-BB32-728D45BC50FB}">
      <dsp:nvSpPr>
        <dsp:cNvPr id="0" name=""/>
        <dsp:cNvSpPr/>
      </dsp:nvSpPr>
      <dsp:spPr>
        <a:xfrm>
          <a:off x="0" y="0"/>
          <a:ext cx="10558841" cy="5143716"/>
        </a:xfrm>
        <a:prstGeom prst="roundRect">
          <a:avLst>
            <a:gd name="adj" fmla="val 85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3175530" numCol="1" spcCol="1270" anchor="t" anchorCtr="0">
          <a:noAutofit/>
        </a:bodyPr>
        <a:lstStyle/>
        <a:p>
          <a:pPr lvl="0" algn="just" defTabSz="1422400" rtl="0">
            <a:lnSpc>
              <a:spcPct val="90000"/>
            </a:lnSpc>
            <a:spcBef>
              <a:spcPct val="0"/>
            </a:spcBef>
            <a:spcAft>
              <a:spcPct val="35000"/>
            </a:spcAft>
          </a:pPr>
          <a:r>
            <a:rPr lang="uz-Cyrl-UZ" sz="3200" kern="1200" dirty="0" smtClean="0">
              <a:latin typeface="Times New Roman" pitchFamily="18" charset="0"/>
              <a:cs typeface="Times New Roman" pitchFamily="18" charset="0"/>
            </a:rPr>
            <a:t>Kulachok shaklini </a:t>
          </a:r>
          <a:r>
            <a:rPr lang="en-US" sz="3200" kern="1200" dirty="0" smtClean="0">
              <a:latin typeface="Times New Roman" pitchFamily="18" charset="0"/>
              <a:cs typeface="Times New Roman" pitchFamily="18" charset="0"/>
            </a:rPr>
            <a:t>chi</a:t>
          </a:r>
          <a:r>
            <a:rPr lang="uz-Cyrl-UZ" sz="3200" kern="1200" dirty="0" smtClean="0">
              <a:latin typeface="Times New Roman" pitchFamily="18" charset="0"/>
              <a:cs typeface="Times New Roman" pitchFamily="18" charset="0"/>
            </a:rPr>
            <a:t>zish uchun uning minimal radiusi (r min) bilan aylana chizib, uni teng (8,12,16,24) bo`lak</a:t>
          </a:r>
          <a:r>
            <a:rPr lang="en-US" sz="3200" kern="1200" dirty="0" err="1" smtClean="0">
              <a:latin typeface="Times New Roman" pitchFamily="18" charset="0"/>
              <a:cs typeface="Times New Roman" pitchFamily="18" charset="0"/>
            </a:rPr>
            <a:t>lar</a:t>
          </a:r>
          <a:r>
            <a:rPr lang="uz-Cyrl-UZ" sz="3200" kern="1200" dirty="0" smtClean="0">
              <a:latin typeface="Times New Roman" pitchFamily="18" charset="0"/>
              <a:cs typeface="Times New Roman" pitchFamily="18" charset="0"/>
            </a:rPr>
            <a:t>a bo`lamiz. S-t grafigidagi X oraliqni ham xuddi shunday bo`laklarga bo`lamiz. S-t  grafigidagi absissalar o`qini kulachokning minimal radiusi aylanasiga urinma qilib o`tkazib, shu grafik ordinatalarini kulachok turtkichiga proeksiyalaymiz va undagi tegishli nuqtalarni minimal radiusli aylana radiuslarining davomiga proeksiyalab, shu nuqtalarni o`zaro tutashtirsak kulachok profili hosil bo`ladi</a:t>
          </a:r>
          <a:r>
            <a:rPr lang="uz-Cyrl-UZ" sz="3200" kern="1200" dirty="0" smtClean="0"/>
            <a:t>. </a:t>
          </a:r>
          <a:endParaRPr lang="ru-RU" sz="3200" kern="1200" dirty="0"/>
        </a:p>
      </dsp:txBody>
      <dsp:txXfrm>
        <a:off x="128056" y="128056"/>
        <a:ext cx="10302729" cy="48876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9211F7-2733-4343-B306-042DB0EE7415}">
      <dsp:nvSpPr>
        <dsp:cNvPr id="0" name=""/>
        <dsp:cNvSpPr/>
      </dsp:nvSpPr>
      <dsp:spPr>
        <a:xfrm>
          <a:off x="279981" y="1289"/>
          <a:ext cx="10058587" cy="6035152"/>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0970" tIns="140970" rIns="140970" bIns="140970" numCol="1" spcCol="1270" anchor="ctr" anchorCtr="0">
          <a:noAutofit/>
        </a:bodyPr>
        <a:lstStyle/>
        <a:p>
          <a:pPr lvl="0" algn="ctr" defTabSz="1644650" rtl="0">
            <a:lnSpc>
              <a:spcPct val="90000"/>
            </a:lnSpc>
            <a:spcBef>
              <a:spcPct val="0"/>
            </a:spcBef>
            <a:spcAft>
              <a:spcPct val="35000"/>
            </a:spcAft>
          </a:pPr>
          <a:r>
            <a:rPr lang="uz-Cyrl-UZ" sz="3700" kern="1200" dirty="0" smtClean="0"/>
            <a:t>Kulachokli mexanizmlarning dinamik loyihalashda kulachokning eng kichik uzatish burchagi hisobga olinadi va eng kichik radiusi topiladi. Bu dinamik usulda loyihalash deyiladi Dinamik usulda loyihalashning afzalligi shundaki, kulachokli mexanizmlar kulachokning xar qanday tezlikdagi harakatda ham normal ishlay oladi. Loyihalashda uzatish burchagi hisobga olinmasa, kulachokning aylanishi jarayonida turtkich o`z yo`naltiruvchisi orasiga tiqilib qolishi mumkin, noto`g`ri ishlab sinishi ham mumkin.</a:t>
          </a:r>
          <a:endParaRPr lang="ru-RU" sz="3700" kern="1200" dirty="0"/>
        </a:p>
      </dsp:txBody>
      <dsp:txXfrm>
        <a:off x="279981" y="1289"/>
        <a:ext cx="10058587" cy="603515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3AD8C9-DD27-47BE-B78D-C78FBD2231CC}">
      <dsp:nvSpPr>
        <dsp:cNvPr id="0" name=""/>
        <dsp:cNvSpPr/>
      </dsp:nvSpPr>
      <dsp:spPr>
        <a:xfrm>
          <a:off x="2318" y="0"/>
          <a:ext cx="2430094" cy="6153991"/>
        </a:xfrm>
        <a:prstGeom prst="roundRect">
          <a:avLst>
            <a:gd name="adj" fmla="val 10000"/>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2"/>
        </a:lnRef>
        <a:fillRef idx="2">
          <a:schemeClr val="accent2"/>
        </a:fillRef>
        <a:effectRef idx="1">
          <a:schemeClr val="accent2"/>
        </a:effectRef>
        <a:fontRef idx="minor">
          <a:schemeClr val="dk1"/>
        </a:fontRef>
      </dsp:style>
      <dsp:txBody>
        <a:bodyPr spcFirstLastPara="0" vert="horz" wrap="square" lIns="142240" tIns="142240" rIns="142240" bIns="142240" numCol="1" spcCol="1270" anchor="t" anchorCtr="1">
          <a:noAutofit/>
        </a:bodyPr>
        <a:lstStyle/>
        <a:p>
          <a:pPr lvl="0" algn="l" defTabSz="889000" rtl="0">
            <a:lnSpc>
              <a:spcPct val="90000"/>
            </a:lnSpc>
            <a:spcBef>
              <a:spcPct val="0"/>
            </a:spcBef>
            <a:spcAft>
              <a:spcPct val="35000"/>
            </a:spcAft>
          </a:pPr>
          <a:r>
            <a:rPr lang="uz-Cyrl-UZ" sz="2000" b="1" kern="1200" dirty="0" smtClean="0">
              <a:latin typeface="Times New Roman" pitchFamily="18" charset="0"/>
              <a:cs typeface="Times New Roman" pitchFamily="18" charset="0"/>
            </a:rPr>
            <a:t>Turtkichi o`tkir uchli aksial kulachokli mexanizmlarni loyihalash.</a:t>
          </a:r>
          <a:endParaRPr lang="ru-RU" sz="2000" kern="1200" dirty="0">
            <a:latin typeface="Times New Roman" pitchFamily="18" charset="0"/>
            <a:cs typeface="Times New Roman" pitchFamily="18" charset="0"/>
          </a:endParaRPr>
        </a:p>
        <a:p>
          <a:pPr marL="228600" lvl="1" indent="-228600" algn="l" defTabSz="889000" rtl="0">
            <a:lnSpc>
              <a:spcPct val="90000"/>
            </a:lnSpc>
            <a:spcBef>
              <a:spcPct val="0"/>
            </a:spcBef>
            <a:spcAft>
              <a:spcPct val="15000"/>
            </a:spcAft>
            <a:buChar char="••"/>
          </a:pPr>
          <a:r>
            <a:rPr lang="uz-Cyrl-UZ" sz="2000" kern="1200" dirty="0" smtClean="0">
              <a:latin typeface="Times New Roman" pitchFamily="18" charset="0"/>
              <a:cs typeface="Times New Roman" pitchFamily="18" charset="0"/>
            </a:rPr>
            <a:t>Buning uchun yetaklanuvchi bo’g`inning yo’l  diagrammasi (S — t va kulachokning eng kichik radiusi </a:t>
          </a:r>
          <a:r>
            <a:rPr lang="uz-Cyrl-UZ" sz="2000" i="1" kern="1200" dirty="0" smtClean="0">
              <a:latin typeface="Times New Roman" pitchFamily="18" charset="0"/>
              <a:cs typeface="Times New Roman" pitchFamily="18" charset="0"/>
            </a:rPr>
            <a:t>(r</a:t>
          </a:r>
          <a:r>
            <a:rPr lang="uz-Cyrl-UZ" sz="2000" i="1" kern="1200" baseline="-25000" dirty="0" smtClean="0">
              <a:latin typeface="Times New Roman" pitchFamily="18" charset="0"/>
              <a:cs typeface="Times New Roman" pitchFamily="18" charset="0"/>
            </a:rPr>
            <a:t>mi0</a:t>
          </a:r>
          <a:r>
            <a:rPr lang="uz-Cyrl-UZ" sz="2000" i="1" kern="1200" dirty="0" smtClean="0">
              <a:latin typeface="Times New Roman" pitchFamily="18" charset="0"/>
              <a:cs typeface="Times New Roman" pitchFamily="18" charset="0"/>
            </a:rPr>
            <a:t>) </a:t>
          </a:r>
          <a:r>
            <a:rPr lang="uz-Cyrl-UZ" sz="2000" kern="1200" dirty="0" smtClean="0">
              <a:latin typeface="Times New Roman" pitchFamily="18" charset="0"/>
              <a:cs typeface="Times New Roman" pitchFamily="18" charset="0"/>
            </a:rPr>
            <a:t>berilgan.</a:t>
          </a:r>
          <a:endParaRPr lang="ru-RU" sz="2000" kern="1200" dirty="0">
            <a:latin typeface="Times New Roman" pitchFamily="18" charset="0"/>
            <a:cs typeface="Times New Roman" pitchFamily="18" charset="0"/>
          </a:endParaRPr>
        </a:p>
      </dsp:txBody>
      <dsp:txXfrm>
        <a:off x="2318" y="2461596"/>
        <a:ext cx="2430094" cy="2461596"/>
      </dsp:txXfrm>
    </dsp:sp>
    <dsp:sp modelId="{9CDB5CB4-0EEE-4D1F-8AAD-2834F5A4F6E6}">
      <dsp:nvSpPr>
        <dsp:cNvPr id="0" name=""/>
        <dsp:cNvSpPr/>
      </dsp:nvSpPr>
      <dsp:spPr>
        <a:xfrm>
          <a:off x="713109" y="889623"/>
          <a:ext cx="1008511" cy="1008511"/>
        </a:xfrm>
        <a:prstGeom prst="ellipse">
          <a:avLst/>
        </a:prstGeom>
        <a:solidFill>
          <a:schemeClr val="accent1"/>
        </a:solidFill>
        <a:ln w="25400" cap="flat" cmpd="sng" algn="ctr">
          <a:solidFill>
            <a:schemeClr val="accent1">
              <a:shade val="50000"/>
            </a:schemeClr>
          </a:solidFill>
          <a:prstDash val="solid"/>
        </a:ln>
        <a:effectLst/>
        <a:scene3d>
          <a:camera prst="orthographicFront"/>
          <a:lightRig rig="flat" dir="t"/>
        </a:scene3d>
        <a:sp3d z="127000"/>
      </dsp:spPr>
      <dsp:style>
        <a:lnRef idx="2">
          <a:schemeClr val="accent1">
            <a:shade val="50000"/>
          </a:schemeClr>
        </a:lnRef>
        <a:fillRef idx="1">
          <a:schemeClr val="accent1"/>
        </a:fillRef>
        <a:effectRef idx="0">
          <a:schemeClr val="accent1"/>
        </a:effectRef>
        <a:fontRef idx="minor">
          <a:schemeClr val="lt1"/>
        </a:fontRef>
      </dsp:style>
    </dsp:sp>
    <dsp:sp modelId="{14596638-59DE-48C6-9DEC-423083A8177D}">
      <dsp:nvSpPr>
        <dsp:cNvPr id="0" name=""/>
        <dsp:cNvSpPr/>
      </dsp:nvSpPr>
      <dsp:spPr>
        <a:xfrm>
          <a:off x="2505315" y="0"/>
          <a:ext cx="2430094" cy="6153991"/>
        </a:xfrm>
        <a:prstGeom prst="roundRect">
          <a:avLst>
            <a:gd name="adj" fmla="val 10000"/>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3"/>
        </a:lnRef>
        <a:fillRef idx="2">
          <a:schemeClr val="accent3"/>
        </a:fillRef>
        <a:effectRef idx="1">
          <a:schemeClr val="accent3"/>
        </a:effectRef>
        <a:fontRef idx="minor">
          <a:schemeClr val="dk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kern="1200" dirty="0" smtClean="0"/>
            <a:t>Kulachokli mexanizm quyidagi tartibda loyihalanadi:</a:t>
          </a:r>
          <a:endParaRPr lang="ru-RU" sz="2000" kern="1200" dirty="0"/>
        </a:p>
      </dsp:txBody>
      <dsp:txXfrm>
        <a:off x="2505315" y="2461596"/>
        <a:ext cx="2430094" cy="2461596"/>
      </dsp:txXfrm>
    </dsp:sp>
    <dsp:sp modelId="{828B8824-20E4-4BB8-A598-B78472EA0E87}">
      <dsp:nvSpPr>
        <dsp:cNvPr id="0" name=""/>
        <dsp:cNvSpPr/>
      </dsp:nvSpPr>
      <dsp:spPr>
        <a:xfrm>
          <a:off x="3193492" y="867009"/>
          <a:ext cx="1053739" cy="1053739"/>
        </a:xfrm>
        <a:prstGeom prst="ellipse">
          <a:avLst/>
        </a:prstGeom>
        <a:solidFill>
          <a:schemeClr val="accent1"/>
        </a:solidFill>
        <a:ln w="25400" cap="flat" cmpd="sng" algn="ctr">
          <a:solidFill>
            <a:schemeClr val="accent1">
              <a:shade val="50000"/>
            </a:schemeClr>
          </a:solidFill>
          <a:prstDash val="solid"/>
        </a:ln>
        <a:effectLst/>
        <a:scene3d>
          <a:camera prst="orthographicFront"/>
          <a:lightRig rig="flat" dir="t"/>
        </a:scene3d>
        <a:sp3d z="127000"/>
      </dsp:spPr>
      <dsp:style>
        <a:lnRef idx="2">
          <a:schemeClr val="accent1">
            <a:shade val="50000"/>
          </a:schemeClr>
        </a:lnRef>
        <a:fillRef idx="1">
          <a:schemeClr val="accent1"/>
        </a:fillRef>
        <a:effectRef idx="0">
          <a:schemeClr val="accent1"/>
        </a:effectRef>
        <a:fontRef idx="minor">
          <a:schemeClr val="lt1"/>
        </a:fontRef>
      </dsp:style>
    </dsp:sp>
    <dsp:sp modelId="{88E27B17-FDC9-44FC-BB7D-CD3DBDFF5D4D}">
      <dsp:nvSpPr>
        <dsp:cNvPr id="0" name=""/>
        <dsp:cNvSpPr/>
      </dsp:nvSpPr>
      <dsp:spPr>
        <a:xfrm>
          <a:off x="5008312" y="0"/>
          <a:ext cx="2430094" cy="6153991"/>
        </a:xfrm>
        <a:prstGeom prst="roundRect">
          <a:avLst>
            <a:gd name="adj" fmla="val 10000"/>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4"/>
        </a:lnRef>
        <a:fillRef idx="2">
          <a:schemeClr val="accent4"/>
        </a:fillRef>
        <a:effectRef idx="1">
          <a:schemeClr val="accent4"/>
        </a:effectRef>
        <a:fontRef idx="minor">
          <a:schemeClr val="dk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kern="1200" dirty="0" smtClean="0"/>
            <a:t>Tekislikda kulachokning ixtiyoriy aylanish o`qi tanlab olinadi va minimal radiusli yordamchi aylana chiziladi</a:t>
          </a:r>
          <a:r>
            <a:rPr lang="uz-Cyrl-UZ" sz="1400" kern="1200" dirty="0" smtClean="0"/>
            <a:t>.</a:t>
          </a:r>
          <a:endParaRPr lang="ru-RU" sz="1400" kern="1200" dirty="0"/>
        </a:p>
      </dsp:txBody>
      <dsp:txXfrm>
        <a:off x="5008312" y="2461596"/>
        <a:ext cx="2430094" cy="2461596"/>
      </dsp:txXfrm>
    </dsp:sp>
    <dsp:sp modelId="{1AB51DB3-8928-4A81-8670-D16A868232BC}">
      <dsp:nvSpPr>
        <dsp:cNvPr id="0" name=""/>
        <dsp:cNvSpPr/>
      </dsp:nvSpPr>
      <dsp:spPr>
        <a:xfrm>
          <a:off x="5735077" y="905597"/>
          <a:ext cx="976563" cy="976563"/>
        </a:xfrm>
        <a:prstGeom prst="ellipse">
          <a:avLst/>
        </a:prstGeom>
        <a:solidFill>
          <a:schemeClr val="accent1"/>
        </a:solidFill>
        <a:ln w="38100" cap="flat" cmpd="sng" algn="ctr">
          <a:solidFill>
            <a:schemeClr val="lt1"/>
          </a:solidFill>
          <a:prstDash val="solid"/>
        </a:ln>
        <a:effectLst>
          <a:outerShdw blurRad="40000" dist="20000" dir="5400000" rotWithShape="0">
            <a:srgbClr val="000000">
              <a:alpha val="38000"/>
            </a:srgbClr>
          </a:outerShdw>
        </a:effectLst>
        <a:scene3d>
          <a:camera prst="orthographicFront"/>
          <a:lightRig rig="flat" dir="t"/>
        </a:scene3d>
        <a:sp3d z="127000"/>
      </dsp:spPr>
      <dsp:style>
        <a:lnRef idx="3">
          <a:schemeClr val="lt1"/>
        </a:lnRef>
        <a:fillRef idx="1">
          <a:schemeClr val="accent1"/>
        </a:fillRef>
        <a:effectRef idx="1">
          <a:schemeClr val="accent1"/>
        </a:effectRef>
        <a:fontRef idx="minor">
          <a:schemeClr val="lt1"/>
        </a:fontRef>
      </dsp:style>
    </dsp:sp>
    <dsp:sp modelId="{DF9CCDC2-AE18-4E21-BED2-855A3A033B40}">
      <dsp:nvSpPr>
        <dsp:cNvPr id="0" name=""/>
        <dsp:cNvSpPr/>
      </dsp:nvSpPr>
      <dsp:spPr>
        <a:xfrm>
          <a:off x="7511309" y="0"/>
          <a:ext cx="2430094" cy="6153991"/>
        </a:xfrm>
        <a:prstGeom prst="roundRect">
          <a:avLst>
            <a:gd name="adj" fmla="val 10000"/>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dsp:spPr>
      <dsp:style>
        <a:lnRef idx="1">
          <a:schemeClr val="accent6"/>
        </a:lnRef>
        <a:fillRef idx="2">
          <a:schemeClr val="accent6"/>
        </a:fillRef>
        <a:effectRef idx="1">
          <a:schemeClr val="accent6"/>
        </a:effectRef>
        <a:fontRef idx="minor">
          <a:schemeClr val="dk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uz-Cyrl-UZ" sz="1800" kern="1200" dirty="0" smtClean="0"/>
            <a:t>Yordamchi aylana sirtida turtkichning kulachok bilan oliy kinematik juft tashkil qilib birikkan nuqtasi B ni belgilab olib, shu nuqtada aylanaga urinma o’tkaziladi, berilgan yo`l diagrammasi shu urinma ustida chiziladi. Urinma yo`l diagrammasining absissalar o`qi bo`lib xisoblanadi</a:t>
          </a:r>
          <a:r>
            <a:rPr lang="uz-Cyrl-UZ" sz="1400" kern="1200" dirty="0" smtClean="0"/>
            <a:t>.</a:t>
          </a:r>
          <a:endParaRPr lang="ru-RU" sz="1400" kern="1200" dirty="0"/>
        </a:p>
      </dsp:txBody>
      <dsp:txXfrm>
        <a:off x="7511309" y="2461596"/>
        <a:ext cx="2430094" cy="2461596"/>
      </dsp:txXfrm>
    </dsp:sp>
    <dsp:sp modelId="{E06D818F-824B-49C4-A901-165FB24DF78A}">
      <dsp:nvSpPr>
        <dsp:cNvPr id="0" name=""/>
        <dsp:cNvSpPr/>
      </dsp:nvSpPr>
      <dsp:spPr>
        <a:xfrm>
          <a:off x="8238668" y="906191"/>
          <a:ext cx="975374" cy="975374"/>
        </a:xfrm>
        <a:prstGeom prst="ellipse">
          <a:avLst/>
        </a:prstGeom>
        <a:solidFill>
          <a:schemeClr val="accent1"/>
        </a:solidFill>
        <a:ln w="25400" cap="flat" cmpd="sng" algn="ctr">
          <a:solidFill>
            <a:schemeClr val="accent1">
              <a:shade val="50000"/>
            </a:schemeClr>
          </a:solidFill>
          <a:prstDash val="solid"/>
        </a:ln>
        <a:effectLst/>
        <a:scene3d>
          <a:camera prst="orthographicFront"/>
          <a:lightRig rig="flat" dir="t"/>
        </a:scene3d>
        <a:sp3d z="127000"/>
      </dsp:spPr>
      <dsp:style>
        <a:lnRef idx="2">
          <a:schemeClr val="accent1">
            <a:shade val="50000"/>
          </a:schemeClr>
        </a:lnRef>
        <a:fillRef idx="1">
          <a:schemeClr val="accent1"/>
        </a:fillRef>
        <a:effectRef idx="0">
          <a:schemeClr val="accent1"/>
        </a:effectRef>
        <a:fontRef idx="minor">
          <a:schemeClr val="lt1"/>
        </a:fontRef>
      </dsp:style>
    </dsp:sp>
    <dsp:sp modelId="{6B8ED7C8-C00D-49D8-B678-F7BCA12BA1CE}">
      <dsp:nvSpPr>
        <dsp:cNvPr id="0" name=""/>
        <dsp:cNvSpPr/>
      </dsp:nvSpPr>
      <dsp:spPr>
        <a:xfrm>
          <a:off x="358594" y="76869"/>
          <a:ext cx="9148224" cy="923098"/>
        </a:xfrm>
        <a:prstGeom prst="leftRightArrow">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z="190500"/>
      </dsp:spPr>
      <dsp:style>
        <a:lnRef idx="1">
          <a:schemeClr val="accent2"/>
        </a:lnRef>
        <a:fillRef idx="2">
          <a:schemeClr val="accent2"/>
        </a:fillRef>
        <a:effectRef idx="1">
          <a:schemeClr val="accent2"/>
        </a:effectRef>
        <a:fontRef idx="minor">
          <a:schemeClr val="dk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E0041A-55CF-417E-BB8C-A7D580F6D7E2}">
      <dsp:nvSpPr>
        <dsp:cNvPr id="0" name=""/>
        <dsp:cNvSpPr/>
      </dsp:nvSpPr>
      <dsp:spPr>
        <a:xfrm>
          <a:off x="0" y="0"/>
          <a:ext cx="10040293" cy="5456126"/>
        </a:xfrm>
        <a:prstGeom prst="roundRect">
          <a:avLst>
            <a:gd name="adj" fmla="val 10000"/>
          </a:avLst>
        </a:prstGeom>
        <a:solidFill>
          <a:schemeClr val="accent5"/>
        </a:solidFill>
        <a:ln w="38100" cap="flat" cmpd="sng" algn="ctr">
          <a:solidFill>
            <a:schemeClr val="lt1"/>
          </a:solidFill>
          <a:prstDash val="solid"/>
        </a:ln>
        <a:effectLst>
          <a:outerShdw blurRad="40000" dist="20000" dir="5400000" rotWithShape="0">
            <a:srgbClr val="000000">
              <a:alpha val="38000"/>
            </a:srgbClr>
          </a:outerShdw>
        </a:effectLst>
      </dsp:spPr>
      <dsp:style>
        <a:lnRef idx="3">
          <a:schemeClr val="lt1"/>
        </a:lnRef>
        <a:fillRef idx="1">
          <a:schemeClr val="accent5"/>
        </a:fillRef>
        <a:effectRef idx="1">
          <a:schemeClr val="accent5"/>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b="0" i="0" kern="1200" baseline="0" dirty="0" smtClean="0">
              <a:latin typeface="Times New Roman" pitchFamily="18" charset="0"/>
              <a:cs typeface="Times New Roman" pitchFamily="18" charset="0"/>
            </a:rPr>
            <a:t>Y</a:t>
          </a:r>
          <a:r>
            <a:rPr lang="en-US" sz="2000" b="0" i="0" kern="1200" baseline="0" dirty="0" smtClean="0">
              <a:latin typeface="Times New Roman" pitchFamily="18" charset="0"/>
              <a:cs typeface="Times New Roman" pitchFamily="18" charset="0"/>
            </a:rPr>
            <a:t>o’</a:t>
          </a:r>
          <a:r>
            <a:rPr lang="uz-Cyrl-UZ" sz="2000" b="0" i="0" kern="1200" baseline="0" dirty="0" smtClean="0">
              <a:latin typeface="Times New Roman" pitchFamily="18" charset="0"/>
              <a:cs typeface="Times New Roman" pitchFamily="18" charset="0"/>
            </a:rPr>
            <a:t>l   diagrammasining absissasi   (harakat   davri)   va yordamchi aylanani bir xil   teng bo`laklarga bo`linadi (masalan 8 bo`lakka)</a:t>
          </a:r>
          <a:r>
            <a:rPr lang="en-US" sz="2000" b="0" i="0" kern="1200" baseline="0" dirty="0" smtClean="0">
              <a:latin typeface="Times New Roman" pitchFamily="18" charset="0"/>
              <a:cs typeface="Times New Roman" pitchFamily="18" charset="0"/>
            </a:rPr>
            <a:t>.</a:t>
          </a:r>
        </a:p>
        <a:p>
          <a:pPr lvl="0" algn="ctr" defTabSz="889000" rtl="0">
            <a:lnSpc>
              <a:spcPct val="90000"/>
            </a:lnSpc>
            <a:spcBef>
              <a:spcPct val="0"/>
            </a:spcBef>
            <a:spcAft>
              <a:spcPct val="35000"/>
            </a:spcAft>
          </a:pPr>
          <a:r>
            <a:rPr lang="uz-Cyrl-UZ" sz="2000" b="0" i="0" kern="1200" baseline="0" dirty="0" smtClean="0">
              <a:latin typeface="Times New Roman" pitchFamily="18" charset="0"/>
              <a:cs typeface="Times New Roman" pitchFamily="18" charset="0"/>
            </a:rPr>
            <a:t>Diagrammaning absissalar o`qida olingan nuqtalaridan ordinatalar o`qiga parallel chiziqlar o`tkazib, xolatlarga to’g`ri keladigan diagramma egri chizig`ining nuqtalari 1', 2’, 3', ... ni topib va ularni turtkich o`qi (1”, </a:t>
          </a:r>
          <a:r>
            <a:rPr lang="uz-Cyrl-UZ" sz="2000" b="0" i="1" kern="1200" baseline="0" dirty="0" smtClean="0">
              <a:latin typeface="Times New Roman" pitchFamily="18" charset="0"/>
              <a:cs typeface="Times New Roman" pitchFamily="18" charset="0"/>
            </a:rPr>
            <a:t>2”, </a:t>
          </a:r>
          <a:r>
            <a:rPr lang="uz-Cyrl-UZ" sz="2000" b="0" i="0" kern="1200" baseline="0" dirty="0" smtClean="0">
              <a:latin typeface="Times New Roman" pitchFamily="18" charset="0"/>
              <a:cs typeface="Times New Roman" pitchFamily="18" charset="0"/>
            </a:rPr>
            <a:t>3” . . . ) ga hamda yordam­chi aylananin tegishli radius vektorlarining davomiga proeksiyalab, so`ngra o`zaro tutashtirilsa, izlanayotgan kulachokning profili hosil bo`ladi</a:t>
          </a:r>
          <a:r>
            <a:rPr lang="uz-Cyrl-UZ" sz="1900" b="0" i="0" kern="1200" baseline="0" dirty="0" smtClean="0"/>
            <a:t>.</a:t>
          </a:r>
          <a:endParaRPr lang="ru-RU" sz="1900" b="0" i="0" kern="1200" baseline="0" dirty="0"/>
        </a:p>
      </dsp:txBody>
      <dsp:txXfrm>
        <a:off x="0" y="2182450"/>
        <a:ext cx="10040293" cy="2182450"/>
      </dsp:txXfrm>
    </dsp:sp>
    <dsp:sp modelId="{6326BE15-63C3-4B7E-9A5D-C93465B8443D}">
      <dsp:nvSpPr>
        <dsp:cNvPr id="0" name=""/>
        <dsp:cNvSpPr/>
      </dsp:nvSpPr>
      <dsp:spPr>
        <a:xfrm>
          <a:off x="4111701" y="327367"/>
          <a:ext cx="1816889" cy="1816889"/>
        </a:xfrm>
        <a:prstGeom prst="ellipse">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sp>
    <dsp:sp modelId="{58A1FCD6-1CA5-46B1-8BC4-5B9E3736555D}">
      <dsp:nvSpPr>
        <dsp:cNvPr id="0" name=""/>
        <dsp:cNvSpPr/>
      </dsp:nvSpPr>
      <dsp:spPr>
        <a:xfrm>
          <a:off x="401611" y="4364900"/>
          <a:ext cx="9237069" cy="818418"/>
        </a:xfrm>
        <a:prstGeom prst="leftRightArrow">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40FDD2-EEFF-4E2A-99E9-C294008ED9AA}">
      <dsp:nvSpPr>
        <dsp:cNvPr id="0" name=""/>
        <dsp:cNvSpPr/>
      </dsp:nvSpPr>
      <dsp:spPr>
        <a:xfrm>
          <a:off x="0" y="0"/>
          <a:ext cx="11207932" cy="5790816"/>
        </a:xfrm>
        <a:prstGeom prst="roundRect">
          <a:avLst>
            <a:gd name="adj" fmla="val 8500"/>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a:sp3d extrusionH="50600"/>
      </dsp:spPr>
      <dsp:style>
        <a:lnRef idx="1">
          <a:schemeClr val="accent3"/>
        </a:lnRef>
        <a:fillRef idx="2">
          <a:schemeClr val="accent3"/>
        </a:fillRef>
        <a:effectRef idx="1">
          <a:schemeClr val="accent3"/>
        </a:effectRef>
        <a:fontRef idx="minor">
          <a:schemeClr val="dk1"/>
        </a:fontRef>
      </dsp:style>
      <dsp:txBody>
        <a:bodyPr spcFirstLastPara="0" vert="horz" wrap="square" lIns="76200" tIns="76200" rIns="76200" bIns="4494317" numCol="1" spcCol="1270" anchor="t" anchorCtr="0">
          <a:noAutofit/>
        </a:bodyPr>
        <a:lstStyle/>
        <a:p>
          <a:pPr lvl="0" algn="l" defTabSz="889000" rtl="0">
            <a:lnSpc>
              <a:spcPct val="90000"/>
            </a:lnSpc>
            <a:spcBef>
              <a:spcPct val="0"/>
            </a:spcBef>
            <a:spcAft>
              <a:spcPct val="35000"/>
            </a:spcAft>
          </a:pPr>
          <a:r>
            <a:rPr lang="uz-Cyrl-UZ" sz="2000" b="1" kern="1200" dirty="0" smtClean="0"/>
            <a:t>Turtkichi rolikli dezaksial  kulachokli mexanizmni loyihalash</a:t>
          </a:r>
          <a:endParaRPr lang="ru-RU" sz="2000" kern="1200" dirty="0"/>
        </a:p>
      </dsp:txBody>
      <dsp:txXfrm>
        <a:off x="144166" y="144166"/>
        <a:ext cx="10919600" cy="5502484"/>
      </dsp:txXfrm>
    </dsp:sp>
    <dsp:sp modelId="{A0DDDFCF-A4BA-468B-A14D-2553C9C20444}">
      <dsp:nvSpPr>
        <dsp:cNvPr id="0" name=""/>
        <dsp:cNvSpPr/>
      </dsp:nvSpPr>
      <dsp:spPr>
        <a:xfrm>
          <a:off x="280198" y="1447704"/>
          <a:ext cx="10647535" cy="4053571"/>
        </a:xfrm>
        <a:prstGeom prst="roundRect">
          <a:avLst>
            <a:gd name="adj" fmla="val 10500"/>
          </a:avLst>
        </a:prstGeom>
        <a:solidFill>
          <a:schemeClr val="accent4">
            <a:hueOff val="-4464770"/>
            <a:satOff val="26899"/>
            <a:lumOff val="2156"/>
            <a:alphaOff val="0"/>
          </a:schemeClr>
        </a:solidFill>
        <a:ln>
          <a:noFill/>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76200" tIns="76200" rIns="76200" bIns="2574018" numCol="1" spcCol="1270" anchor="t" anchorCtr="0">
          <a:noAutofit/>
        </a:bodyPr>
        <a:lstStyle/>
        <a:p>
          <a:pPr lvl="0" algn="l" defTabSz="889000" rtl="0">
            <a:lnSpc>
              <a:spcPct val="90000"/>
            </a:lnSpc>
            <a:spcBef>
              <a:spcPct val="0"/>
            </a:spcBef>
            <a:spcAft>
              <a:spcPct val="35000"/>
            </a:spcAft>
          </a:pPr>
          <a:r>
            <a:rPr lang="uz-Cyrl-UZ" sz="2000" kern="1200" dirty="0" smtClean="0"/>
            <a:t>1. Dezaksial kulachokli mexanizmlarni loyihalashda harakat qonuni, kulachokning minimal radiusi, rolik radiusi va dezaksial oralik berilgan bulishi kerak. Agar harakat qonuni tezlanish yoki tezlik diagrammalari kurinishida berilgan bulsa, uni integrallash yo`li bilan yo`l grafigi S — t ni keltirib chiqarish lozim bo`ladi.</a:t>
          </a:r>
          <a:endParaRPr lang="ru-RU" sz="2000" kern="1200" dirty="0"/>
        </a:p>
      </dsp:txBody>
      <dsp:txXfrm>
        <a:off x="404859" y="1572365"/>
        <a:ext cx="10398213" cy="3804249"/>
      </dsp:txXfrm>
    </dsp:sp>
    <dsp:sp modelId="{0F60EC4C-8AA5-4CC9-B1C7-612AF4EC1B8D}">
      <dsp:nvSpPr>
        <dsp:cNvPr id="0" name=""/>
        <dsp:cNvSpPr/>
      </dsp:nvSpPr>
      <dsp:spPr>
        <a:xfrm>
          <a:off x="546386" y="3271811"/>
          <a:ext cx="3333853" cy="1824107"/>
        </a:xfrm>
        <a:prstGeom prst="roundRect">
          <a:avLst>
            <a:gd name="adj" fmla="val 105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US" sz="2100" kern="1200" dirty="0" err="1" smtClean="0"/>
            <a:t>Bunday</a:t>
          </a:r>
          <a:r>
            <a:rPr lang="en-US" sz="2100" kern="1200" dirty="0" smtClean="0"/>
            <a:t> </a:t>
          </a:r>
          <a:r>
            <a:rPr lang="en-US" sz="2100" kern="1200" dirty="0" err="1" smtClean="0"/>
            <a:t>mexanizm</a:t>
          </a:r>
          <a:r>
            <a:rPr lang="en-US" sz="2100" kern="1200" dirty="0" smtClean="0"/>
            <a:t> </a:t>
          </a:r>
          <a:r>
            <a:rPr lang="en-US" sz="2100" kern="1200" dirty="0" err="1" smtClean="0"/>
            <a:t>quyidagi</a:t>
          </a:r>
          <a:r>
            <a:rPr lang="en-US" sz="2100" kern="1200" dirty="0" smtClean="0"/>
            <a:t> </a:t>
          </a:r>
          <a:r>
            <a:rPr lang="en-US" sz="2100" kern="1200" dirty="0" err="1" smtClean="0"/>
            <a:t>tartibda</a:t>
          </a:r>
          <a:r>
            <a:rPr lang="en-US" sz="2100" kern="1200" dirty="0" smtClean="0"/>
            <a:t> </a:t>
          </a:r>
          <a:r>
            <a:rPr lang="en-US" sz="2100" kern="1200" dirty="0" err="1" smtClean="0"/>
            <a:t>loyihalanadi</a:t>
          </a:r>
          <a:r>
            <a:rPr lang="en-US" sz="2100" kern="1200" dirty="0" smtClean="0"/>
            <a:t>  (2-shakl).</a:t>
          </a:r>
          <a:endParaRPr lang="ru-RU" sz="2100" kern="1200" dirty="0"/>
        </a:p>
      </dsp:txBody>
      <dsp:txXfrm>
        <a:off x="602484" y="3327909"/>
        <a:ext cx="3221657" cy="1711911"/>
      </dsp:txXfrm>
    </dsp:sp>
    <dsp:sp modelId="{704EEB36-9FFE-491B-975B-3F4192C11CF4}">
      <dsp:nvSpPr>
        <dsp:cNvPr id="0" name=""/>
        <dsp:cNvSpPr/>
      </dsp:nvSpPr>
      <dsp:spPr>
        <a:xfrm>
          <a:off x="3935650" y="3271811"/>
          <a:ext cx="3333853" cy="1824107"/>
        </a:xfrm>
        <a:prstGeom prst="roundRect">
          <a:avLst>
            <a:gd name="adj" fmla="val 10500"/>
          </a:avLst>
        </a:prstGeom>
        <a:solidFill>
          <a:schemeClr val="lt1">
            <a:alpha val="90000"/>
            <a:hueOff val="0"/>
            <a:satOff val="0"/>
            <a:lumOff val="0"/>
            <a:alphaOff val="0"/>
          </a:schemeClr>
        </a:solidFill>
        <a:ln w="9525" cap="flat" cmpd="sng" algn="ctr">
          <a:solidFill>
            <a:schemeClr val="accent4">
              <a:hueOff val="-2232385"/>
              <a:satOff val="13449"/>
              <a:lumOff val="1078"/>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US" sz="2100" kern="1200" dirty="0" err="1" smtClean="0"/>
            <a:t>Yo`l</a:t>
          </a:r>
          <a:r>
            <a:rPr lang="en-US" sz="2100" kern="1200" dirty="0" smtClean="0"/>
            <a:t> </a:t>
          </a:r>
          <a:r>
            <a:rPr lang="en-US" sz="2100" kern="1200" dirty="0" err="1" smtClean="0"/>
            <a:t>grafigining</a:t>
          </a:r>
          <a:r>
            <a:rPr lang="en-US" sz="2100" kern="1200" dirty="0" smtClean="0"/>
            <a:t> </a:t>
          </a:r>
          <a:r>
            <a:rPr lang="en-US" sz="2100" kern="1200" dirty="0" err="1" smtClean="0"/>
            <a:t>abstsissalar</a:t>
          </a:r>
          <a:r>
            <a:rPr lang="en-US" sz="2100" kern="1200" dirty="0" smtClean="0"/>
            <a:t> </a:t>
          </a:r>
          <a:r>
            <a:rPr lang="en-US" sz="2100" kern="1200" dirty="0" err="1" smtClean="0"/>
            <a:t>o`qi</a:t>
          </a:r>
          <a:r>
            <a:rPr lang="en-US" sz="2100" kern="1200" dirty="0" smtClean="0"/>
            <a:t> </a:t>
          </a:r>
          <a:r>
            <a:rPr lang="en-US" sz="2100" kern="1200" dirty="0" err="1" smtClean="0"/>
            <a:t>davomida</a:t>
          </a:r>
          <a:r>
            <a:rPr lang="en-US" sz="2100" kern="1200" dirty="0" smtClean="0"/>
            <a:t> </a:t>
          </a:r>
          <a:r>
            <a:rPr lang="en-US" sz="2100" kern="1200" dirty="0" err="1" smtClean="0"/>
            <a:t>turtkich</a:t>
          </a:r>
          <a:r>
            <a:rPr lang="en-US" sz="2100" kern="1200" dirty="0" smtClean="0"/>
            <a:t> </a:t>
          </a:r>
          <a:r>
            <a:rPr lang="en-US" sz="2100" kern="1200" dirty="0" err="1" smtClean="0"/>
            <a:t>roligining</a:t>
          </a:r>
          <a:r>
            <a:rPr lang="en-US" sz="2100" kern="1200" dirty="0" smtClean="0"/>
            <a:t> </a:t>
          </a:r>
          <a:r>
            <a:rPr lang="en-US" sz="2100" kern="1200" dirty="0" err="1" smtClean="0"/>
            <a:t>markazi</a:t>
          </a:r>
          <a:r>
            <a:rPr lang="en-US" sz="2100" kern="1200" dirty="0" smtClean="0"/>
            <a:t> B </a:t>
          </a:r>
          <a:r>
            <a:rPr lang="en-US" sz="2100" kern="1200" dirty="0" err="1" smtClean="0"/>
            <a:t>tanlab</a:t>
          </a:r>
          <a:r>
            <a:rPr lang="en-US" sz="2100" kern="1200" dirty="0" smtClean="0"/>
            <a:t>  </a:t>
          </a:r>
          <a:r>
            <a:rPr lang="en-US" sz="2100" kern="1200" dirty="0" err="1" smtClean="0"/>
            <a:t>olinadi</a:t>
          </a:r>
          <a:r>
            <a:rPr lang="en-US" sz="2100" kern="1200" dirty="0" smtClean="0"/>
            <a:t>.</a:t>
          </a:r>
          <a:endParaRPr lang="ru-RU" sz="2100" kern="1200" dirty="0"/>
        </a:p>
      </dsp:txBody>
      <dsp:txXfrm>
        <a:off x="3991748" y="3327909"/>
        <a:ext cx="3221657" cy="1711911"/>
      </dsp:txXfrm>
    </dsp:sp>
    <dsp:sp modelId="{65E798E0-B62F-4A65-847E-756FB864A207}">
      <dsp:nvSpPr>
        <dsp:cNvPr id="0" name=""/>
        <dsp:cNvSpPr/>
      </dsp:nvSpPr>
      <dsp:spPr>
        <a:xfrm>
          <a:off x="7324914" y="3271811"/>
          <a:ext cx="3333853" cy="1824107"/>
        </a:xfrm>
        <a:prstGeom prst="roundRect">
          <a:avLst>
            <a:gd name="adj" fmla="val 10500"/>
          </a:avLst>
        </a:prstGeom>
        <a:solidFill>
          <a:schemeClr val="lt1">
            <a:alpha val="90000"/>
            <a:hueOff val="0"/>
            <a:satOff val="0"/>
            <a:lumOff val="0"/>
            <a:alphaOff val="0"/>
          </a:schemeClr>
        </a:solidFill>
        <a:ln w="9525" cap="flat" cmpd="sng" algn="ctr">
          <a:solidFill>
            <a:schemeClr val="accent4">
              <a:hueOff val="-4464770"/>
              <a:satOff val="26899"/>
              <a:lumOff val="2156"/>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US" sz="2100" kern="1200" dirty="0" err="1" smtClean="0"/>
            <a:t>Rolik</a:t>
          </a:r>
          <a:r>
            <a:rPr lang="en-US" sz="2100" kern="1200" dirty="0" smtClean="0"/>
            <a:t> </a:t>
          </a:r>
          <a:r>
            <a:rPr lang="en-US" sz="2100" kern="1200" dirty="0" err="1" smtClean="0"/>
            <a:t>markazi</a:t>
          </a:r>
          <a:r>
            <a:rPr lang="en-US" sz="2100" kern="1200" dirty="0" smtClean="0"/>
            <a:t> B </a:t>
          </a:r>
          <a:r>
            <a:rPr lang="en-US" sz="2100" kern="1200" dirty="0" err="1" smtClean="0"/>
            <a:t>va</a:t>
          </a:r>
          <a:r>
            <a:rPr lang="en-US" sz="2100" kern="1200" dirty="0" smtClean="0"/>
            <a:t> </a:t>
          </a:r>
          <a:r>
            <a:rPr lang="en-US" sz="2100" kern="1200" dirty="0" err="1" smtClean="0"/>
            <a:t>dezaksial</a:t>
          </a:r>
          <a:r>
            <a:rPr lang="en-US" sz="2100" kern="1200" dirty="0" smtClean="0"/>
            <a:t> </a:t>
          </a:r>
          <a:r>
            <a:rPr lang="en-US" sz="2100" kern="1200" dirty="0" err="1" smtClean="0"/>
            <a:t>oraliq</a:t>
          </a:r>
          <a:r>
            <a:rPr lang="en-US" sz="2100" kern="1200" dirty="0" smtClean="0"/>
            <a:t> e </a:t>
          </a:r>
          <a:r>
            <a:rPr lang="en-US" sz="2100" kern="1200" dirty="0" err="1" smtClean="0"/>
            <a:t>dan</a:t>
          </a:r>
          <a:r>
            <a:rPr lang="en-US" sz="2100" kern="1200" dirty="0" smtClean="0"/>
            <a:t> </a:t>
          </a:r>
          <a:r>
            <a:rPr lang="en-US" sz="2100" kern="1200" dirty="0" err="1" smtClean="0"/>
            <a:t>turtkich</a:t>
          </a:r>
          <a:r>
            <a:rPr lang="en-US" sz="2100" kern="1200" dirty="0" smtClean="0"/>
            <a:t> </a:t>
          </a:r>
          <a:r>
            <a:rPr lang="en-US" sz="2100" kern="1200" dirty="0" err="1" smtClean="0"/>
            <a:t>va</a:t>
          </a:r>
          <a:r>
            <a:rPr lang="en-US" sz="2100" kern="1200" dirty="0" smtClean="0"/>
            <a:t> </a:t>
          </a:r>
          <a:r>
            <a:rPr lang="en-US" sz="2100" kern="1200" dirty="0" err="1" smtClean="0"/>
            <a:t>kulachok</a:t>
          </a:r>
          <a:r>
            <a:rPr lang="en-US" sz="2100" kern="1200" dirty="0" smtClean="0"/>
            <a:t> </a:t>
          </a:r>
          <a:r>
            <a:rPr lang="en-US" sz="2100" kern="1200" dirty="0" err="1" smtClean="0"/>
            <a:t>o`qlari</a:t>
          </a:r>
          <a:r>
            <a:rPr lang="en-US" sz="2100" kern="1200" dirty="0" smtClean="0"/>
            <a:t> </a:t>
          </a:r>
          <a:r>
            <a:rPr lang="en-US" sz="2100" kern="1200" dirty="0" err="1" smtClean="0"/>
            <a:t>diagramma</a:t>
          </a:r>
          <a:r>
            <a:rPr lang="en-US" sz="2100" kern="1200" dirty="0" smtClean="0"/>
            <a:t> </a:t>
          </a:r>
          <a:r>
            <a:rPr lang="en-US" sz="2100" kern="1200" dirty="0" err="1" smtClean="0"/>
            <a:t>ordinatasnga</a:t>
          </a:r>
          <a:r>
            <a:rPr lang="en-US" sz="2100" kern="1200" dirty="0" smtClean="0"/>
            <a:t> parallel </a:t>
          </a:r>
          <a:r>
            <a:rPr lang="en-US" sz="2100" kern="1200" dirty="0" err="1" smtClean="0"/>
            <a:t>qilib</a:t>
          </a:r>
          <a:r>
            <a:rPr lang="en-US" sz="2100" kern="1200" dirty="0" smtClean="0"/>
            <a:t> </a:t>
          </a:r>
          <a:r>
            <a:rPr lang="en-US" sz="2100" kern="1200" dirty="0" err="1" smtClean="0"/>
            <a:t>o`tkaziladi</a:t>
          </a:r>
          <a:r>
            <a:rPr lang="en-US" sz="2100" kern="1200" dirty="0" smtClean="0"/>
            <a:t>.</a:t>
          </a:r>
          <a:endParaRPr lang="ru-RU" sz="2100" kern="1200" dirty="0"/>
        </a:p>
      </dsp:txBody>
      <dsp:txXfrm>
        <a:off x="7381012" y="3327909"/>
        <a:ext cx="3221657" cy="171191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76F16-C2C0-4C7C-BC73-E6E210BE6CA2}">
      <dsp:nvSpPr>
        <dsp:cNvPr id="0" name=""/>
        <dsp:cNvSpPr/>
      </dsp:nvSpPr>
      <dsp:spPr>
        <a:xfrm>
          <a:off x="195097" y="-4009"/>
          <a:ext cx="7231995" cy="2171745"/>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l" defTabSz="1822450" rtl="0">
            <a:lnSpc>
              <a:spcPct val="90000"/>
            </a:lnSpc>
            <a:spcBef>
              <a:spcPct val="0"/>
            </a:spcBef>
            <a:spcAft>
              <a:spcPct val="35000"/>
            </a:spcAft>
          </a:pPr>
          <a:r>
            <a:rPr lang="uz-Cyrl-UZ" sz="4100" b="1" kern="1200" dirty="0" smtClean="0"/>
            <a:t>Kulachokli   mexanizmlarning   kamchiliklari</a:t>
          </a:r>
          <a:endParaRPr lang="ru-RU" sz="4100" kern="1200" dirty="0"/>
        </a:p>
      </dsp:txBody>
      <dsp:txXfrm>
        <a:off x="258705" y="59599"/>
        <a:ext cx="4503290" cy="2044529"/>
      </dsp:txXfrm>
    </dsp:sp>
    <dsp:sp modelId="{DA52F7FB-B9A6-4508-9A17-B69E86754918}">
      <dsp:nvSpPr>
        <dsp:cNvPr id="0" name=""/>
        <dsp:cNvSpPr/>
      </dsp:nvSpPr>
      <dsp:spPr>
        <a:xfrm>
          <a:off x="303529" y="1928571"/>
          <a:ext cx="9835076" cy="4925436"/>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1022350" rtl="0">
            <a:lnSpc>
              <a:spcPct val="90000"/>
            </a:lnSpc>
            <a:spcBef>
              <a:spcPct val="0"/>
            </a:spcBef>
            <a:spcAft>
              <a:spcPct val="35000"/>
            </a:spcAft>
          </a:pPr>
          <a:endParaRPr lang="ru-RU" sz="2300" kern="1200" dirty="0"/>
        </a:p>
        <a:p>
          <a:pPr marL="171450" lvl="1" indent="-171450" algn="l" defTabSz="711200" rtl="0">
            <a:lnSpc>
              <a:spcPct val="90000"/>
            </a:lnSpc>
            <a:spcBef>
              <a:spcPct val="0"/>
            </a:spcBef>
            <a:spcAft>
              <a:spcPct val="15000"/>
            </a:spcAft>
            <a:buChar char="••"/>
          </a:pPr>
          <a:r>
            <a:rPr lang="uz-Cyrl-UZ" sz="1600" kern="1200" dirty="0" smtClean="0"/>
            <a:t>Yuqorida aytib o`tganimizdek kulachokli mexanizm yordamida yetaklanuvchi bo`g`inning oldindan belgilangan istalgan harakat konunini olish mumkinligi, uning xar qanday boshqa mexanizmlardan afzalligini ko`rsatuvchi belgidir. Shu bilan bir qatorda ushbu mexa­nizmlarning kamchiliklari ham bor.</a:t>
          </a:r>
          <a:endParaRPr lang="ru-RU" sz="1600" kern="1200" dirty="0"/>
        </a:p>
        <a:p>
          <a:pPr marL="342900" lvl="2" indent="-171450" algn="l" defTabSz="711200" rtl="0">
            <a:lnSpc>
              <a:spcPct val="90000"/>
            </a:lnSpc>
            <a:spcBef>
              <a:spcPct val="0"/>
            </a:spcBef>
            <a:spcAft>
              <a:spcPct val="15000"/>
            </a:spcAft>
            <a:buChar char="••"/>
          </a:pPr>
          <a:r>
            <a:rPr lang="uz-Cyrl-UZ" sz="1600" kern="1200" dirty="0" smtClean="0"/>
            <a:t>Tarkibida oliy kinematik juft borligi va uni moylab turish kiyinligi bo`g`in sirtlarining tez eyilishiga sabab bo`ladi.</a:t>
          </a:r>
          <a:endParaRPr lang="ru-RU" sz="1600" kern="1200" dirty="0"/>
        </a:p>
        <a:p>
          <a:pPr marL="342900" lvl="2" indent="-171450" algn="l" defTabSz="711200" rtl="0">
            <a:lnSpc>
              <a:spcPct val="90000"/>
            </a:lnSpc>
            <a:spcBef>
              <a:spcPct val="0"/>
            </a:spcBef>
            <a:spcAft>
              <a:spcPct val="15000"/>
            </a:spcAft>
            <a:buChar char="••"/>
          </a:pPr>
          <a:r>
            <a:rPr lang="uz-Cyrl-UZ" sz="1600" kern="1200" dirty="0" smtClean="0"/>
            <a:t>Etakchi va etaklanuvchi bo`g`inlarning doimiy juft hosil qilib turishi uchun tashqaridan qo`shimcha kuch qo`yilishi talab etiladi. Bu kuch ta'sirida juftning sirtlarida qo`shimcha bosim vujudga keladi va harakatlantiruvchi kuchning ma'lum qismi uni yengishga sarflanadi. Natijada mexanizmning foydali ish koef­fitsienti (F I K) pasayadi.</a:t>
          </a:r>
          <a:endParaRPr lang="ru-RU" sz="1600" kern="1200" dirty="0"/>
        </a:p>
        <a:p>
          <a:pPr marL="342900" lvl="2" indent="-171450" algn="l" defTabSz="711200" rtl="0">
            <a:lnSpc>
              <a:spcPct val="90000"/>
            </a:lnSpc>
            <a:spcBef>
              <a:spcPct val="0"/>
            </a:spcBef>
            <a:spcAft>
              <a:spcPct val="15000"/>
            </a:spcAft>
            <a:buChar char="••"/>
          </a:pPr>
          <a:r>
            <a:rPr lang="uz-Cyrl-UZ" sz="1600" kern="1200" dirty="0" smtClean="0"/>
            <a:t>Murakkab profilli kulachoklar yasash va ularni ta'mirlash murakkab texnologik jarayon hisoblanadi.</a:t>
          </a:r>
          <a:endParaRPr lang="ru-RU" sz="1600" kern="1200" dirty="0"/>
        </a:p>
      </dsp:txBody>
      <dsp:txXfrm>
        <a:off x="447790" y="2072832"/>
        <a:ext cx="5452374" cy="4636914"/>
      </dsp:txXfrm>
    </dsp:sp>
    <dsp:sp modelId="{DAC6B74D-57BA-4D64-9E37-F35A87F58D65}">
      <dsp:nvSpPr>
        <dsp:cNvPr id="0" name=""/>
        <dsp:cNvSpPr/>
      </dsp:nvSpPr>
      <dsp:spPr>
        <a:xfrm>
          <a:off x="5986211" y="1964314"/>
          <a:ext cx="2004792" cy="2004792"/>
        </a:xfrm>
        <a:prstGeom prst="downArrow">
          <a:avLst>
            <a:gd name="adj1" fmla="val 55000"/>
            <a:gd name="adj2" fmla="val 45000"/>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6437289" y="1964314"/>
        <a:ext cx="1102636" cy="1508606"/>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List7#2">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8" Type="http://schemas.openxmlformats.org/officeDocument/2006/relationships/image" Target="../media/image14.wmf"/><Relationship Id="rId13" Type="http://schemas.openxmlformats.org/officeDocument/2006/relationships/image" Target="../media/image19.wmf"/><Relationship Id="rId3" Type="http://schemas.openxmlformats.org/officeDocument/2006/relationships/image" Target="../media/image9.wmf"/><Relationship Id="rId7" Type="http://schemas.openxmlformats.org/officeDocument/2006/relationships/image" Target="../media/image13.wmf"/><Relationship Id="rId12" Type="http://schemas.openxmlformats.org/officeDocument/2006/relationships/image" Target="../media/image18.wmf"/><Relationship Id="rId2" Type="http://schemas.openxmlformats.org/officeDocument/2006/relationships/image" Target="../media/image8.wmf"/><Relationship Id="rId1" Type="http://schemas.openxmlformats.org/officeDocument/2006/relationships/image" Target="../media/image7.wmf"/><Relationship Id="rId6" Type="http://schemas.openxmlformats.org/officeDocument/2006/relationships/image" Target="../media/image12.wmf"/><Relationship Id="rId11" Type="http://schemas.openxmlformats.org/officeDocument/2006/relationships/image" Target="../media/image17.wmf"/><Relationship Id="rId5" Type="http://schemas.openxmlformats.org/officeDocument/2006/relationships/image" Target="../media/image11.wmf"/><Relationship Id="rId10" Type="http://schemas.openxmlformats.org/officeDocument/2006/relationships/image" Target="../media/image16.wmf"/><Relationship Id="rId4" Type="http://schemas.openxmlformats.org/officeDocument/2006/relationships/image" Target="../media/image10.wmf"/><Relationship Id="rId9"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2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6"/>
            <a:ext cx="103632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04068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61303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48384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183390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83476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21760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43157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53244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52323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21741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8A87A34-81AB-432B-8DAE-1953F412C126}" type="datetimeFigureOut">
              <a:rPr lang="en-US" smtClean="0"/>
              <a:pPr/>
              <a:t>5/27/2021</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9983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5/27/2021</a:t>
            </a:fld>
            <a:endParaRPr lang="en-US" dirty="0"/>
          </a:p>
        </p:txBody>
      </p:sp>
      <p:sp>
        <p:nvSpPr>
          <p:cNvPr id="5" name="Нижний колонтитул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94340816"/>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oleObject" Target="../embeddings/oleObject6.bin"/><Relationship Id="rId18" Type="http://schemas.openxmlformats.org/officeDocument/2006/relationships/image" Target="../media/image14.wmf"/><Relationship Id="rId26" Type="http://schemas.openxmlformats.org/officeDocument/2006/relationships/image" Target="../media/image18.wmf"/><Relationship Id="rId3" Type="http://schemas.openxmlformats.org/officeDocument/2006/relationships/oleObject" Target="../embeddings/oleObject1.bin"/><Relationship Id="rId21" Type="http://schemas.openxmlformats.org/officeDocument/2006/relationships/oleObject" Target="../embeddings/oleObject10.bin"/><Relationship Id="rId7" Type="http://schemas.openxmlformats.org/officeDocument/2006/relationships/oleObject" Target="../embeddings/oleObject3.bin"/><Relationship Id="rId12" Type="http://schemas.openxmlformats.org/officeDocument/2006/relationships/image" Target="../media/image11.wmf"/><Relationship Id="rId17" Type="http://schemas.openxmlformats.org/officeDocument/2006/relationships/oleObject" Target="../embeddings/oleObject8.bin"/><Relationship Id="rId25" Type="http://schemas.openxmlformats.org/officeDocument/2006/relationships/oleObject" Target="../embeddings/oleObject12.bin"/><Relationship Id="rId2" Type="http://schemas.openxmlformats.org/officeDocument/2006/relationships/slideLayout" Target="../slideLayouts/slideLayout7.xml"/><Relationship Id="rId16" Type="http://schemas.openxmlformats.org/officeDocument/2006/relationships/image" Target="../media/image13.wmf"/><Relationship Id="rId20" Type="http://schemas.openxmlformats.org/officeDocument/2006/relationships/image" Target="../media/image15.wmf"/><Relationship Id="rId1" Type="http://schemas.openxmlformats.org/officeDocument/2006/relationships/vmlDrawing" Target="../drawings/vmlDrawing1.vml"/><Relationship Id="rId6" Type="http://schemas.openxmlformats.org/officeDocument/2006/relationships/image" Target="../media/image8.wmf"/><Relationship Id="rId11" Type="http://schemas.openxmlformats.org/officeDocument/2006/relationships/oleObject" Target="../embeddings/oleObject5.bin"/><Relationship Id="rId24" Type="http://schemas.openxmlformats.org/officeDocument/2006/relationships/image" Target="../media/image17.wmf"/><Relationship Id="rId5" Type="http://schemas.openxmlformats.org/officeDocument/2006/relationships/oleObject" Target="../embeddings/oleObject2.bin"/><Relationship Id="rId15" Type="http://schemas.openxmlformats.org/officeDocument/2006/relationships/oleObject" Target="../embeddings/oleObject7.bin"/><Relationship Id="rId23" Type="http://schemas.openxmlformats.org/officeDocument/2006/relationships/oleObject" Target="../embeddings/oleObject11.bin"/><Relationship Id="rId28" Type="http://schemas.openxmlformats.org/officeDocument/2006/relationships/image" Target="../media/image19.wmf"/><Relationship Id="rId10" Type="http://schemas.openxmlformats.org/officeDocument/2006/relationships/image" Target="../media/image10.wmf"/><Relationship Id="rId19" Type="http://schemas.openxmlformats.org/officeDocument/2006/relationships/oleObject" Target="../embeddings/oleObject9.bin"/><Relationship Id="rId4" Type="http://schemas.openxmlformats.org/officeDocument/2006/relationships/image" Target="../media/image7.wmf"/><Relationship Id="rId9" Type="http://schemas.openxmlformats.org/officeDocument/2006/relationships/oleObject" Target="../embeddings/oleObject4.bin"/><Relationship Id="rId14" Type="http://schemas.openxmlformats.org/officeDocument/2006/relationships/image" Target="../media/image12.wmf"/><Relationship Id="rId22" Type="http://schemas.openxmlformats.org/officeDocument/2006/relationships/image" Target="../media/image16.wmf"/><Relationship Id="rId27" Type="http://schemas.openxmlformats.org/officeDocument/2006/relationships/oleObject" Target="../embeddings/oleObject13.bin"/></Relationships>
</file>

<file path=ppt/slides/_rels/slide26.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4.bin"/><Relationship Id="rId7" Type="http://schemas.openxmlformats.org/officeDocument/2006/relationships/oleObject" Target="../embeddings/oleObject16.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21.wmf"/><Relationship Id="rId5" Type="http://schemas.openxmlformats.org/officeDocument/2006/relationships/oleObject" Target="../embeddings/oleObject15.bin"/><Relationship Id="rId10" Type="http://schemas.openxmlformats.org/officeDocument/2006/relationships/image" Target="../media/image23.wmf"/><Relationship Id="rId4" Type="http://schemas.openxmlformats.org/officeDocument/2006/relationships/image" Target="../media/image20.wmf"/><Relationship Id="rId9" Type="http://schemas.openxmlformats.org/officeDocument/2006/relationships/oleObject" Target="../embeddings/oleObject17.bin"/></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www.sapr.ru/" TargetMode="External"/><Relationship Id="rId2" Type="http://schemas.openxmlformats.org/officeDocument/2006/relationships/hyperlink" Target="http://www.ziyonet.uz/"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073729" y="1828800"/>
            <a:ext cx="9095014" cy="2114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smtClean="0">
                <a:latin typeface="Times New Roman" pitchFamily="18" charset="0"/>
                <a:cs typeface="Times New Roman" pitchFamily="18" charset="0"/>
              </a:rPr>
              <a:t>14-</a:t>
            </a:r>
            <a:r>
              <a:rPr lang="uz-Cyrl-UZ" sz="6000" b="1" dirty="0" smtClean="0">
                <a:latin typeface="Times New Roman" pitchFamily="18" charset="0"/>
                <a:cs typeface="Times New Roman" pitchFamily="18" charset="0"/>
              </a:rPr>
              <a:t>МАЪРУЗА</a:t>
            </a:r>
            <a:endParaRPr lang="ru-RU" sz="6000" b="1" dirty="0">
              <a:latin typeface="Times New Roman" pitchFamily="18" charset="0"/>
              <a:cs typeface="Times New Roman" pitchFamily="18" charset="0"/>
            </a:endParaRPr>
          </a:p>
        </p:txBody>
      </p:sp>
    </p:spTree>
    <p:extLst>
      <p:ext uri="{BB962C8B-B14F-4D97-AF65-F5344CB8AC3E}">
        <p14:creationId xmlns:p14="http://schemas.microsoft.com/office/powerpoint/2010/main" val="192770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094014" y="318407"/>
            <a:ext cx="10246179" cy="1755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5000"/>
              </a:lnSpc>
              <a:spcAft>
                <a:spcPts val="0"/>
              </a:spcAft>
            </a:pPr>
            <a:r>
              <a:rPr lang="en-US" sz="4000" dirty="0" smtClean="0">
                <a:latin typeface="Times New Roman" pitchFamily="18" charset="0"/>
                <a:cs typeface="Times New Roman" pitchFamily="18" charset="0"/>
              </a:rPr>
              <a:t>MAVZU</a:t>
            </a:r>
            <a:r>
              <a:rPr lang="en-US" sz="4000" dirty="0" smtClean="0">
                <a:latin typeface="Times New Roman" pitchFamily="18" charset="0"/>
                <a:cs typeface="Times New Roman" pitchFamily="18" charset="0"/>
              </a:rPr>
              <a:t>: MUSHTAKLI</a:t>
            </a:r>
            <a:r>
              <a:rPr lang="uz-Cyrl-UZ" sz="4000" dirty="0" smtClean="0">
                <a:latin typeface="Times New Roman" pitchFamily="18" charset="0"/>
                <a:cs typeface="Times New Roman" pitchFamily="18" charset="0"/>
              </a:rPr>
              <a:t> </a:t>
            </a:r>
            <a:r>
              <a:rPr lang="uz-Cyrl-UZ" sz="4000" dirty="0">
                <a:latin typeface="Times New Roman" pitchFamily="18" charset="0"/>
                <a:cs typeface="Times New Roman" pitchFamily="18" charset="0"/>
              </a:rPr>
              <a:t>MEXANIZMLAR VA ULARNING </a:t>
            </a:r>
            <a:r>
              <a:rPr lang="en-US" sz="4000" dirty="0">
                <a:latin typeface="Times New Roman" pitchFamily="18" charset="0"/>
                <a:cs typeface="Times New Roman" pitchFamily="18" charset="0"/>
              </a:rPr>
              <a:t>TURLARI</a:t>
            </a:r>
            <a:endParaRPr lang="ru-RU" sz="4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4024993" y="2326821"/>
            <a:ext cx="2759528" cy="6204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5000"/>
              </a:lnSpc>
              <a:spcAft>
                <a:spcPts val="0"/>
              </a:spcAft>
            </a:pPr>
            <a:r>
              <a:rPr lang="ru-RU" sz="2400" dirty="0" smtClean="0">
                <a:latin typeface="Times New Roman" pitchFamily="18" charset="0"/>
                <a:cs typeface="Times New Roman" pitchFamily="18" charset="0"/>
              </a:rPr>
              <a:t>R</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e</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j</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a</a:t>
            </a:r>
            <a:r>
              <a:rPr lang="ru-RU" sz="2400" dirty="0">
                <a:latin typeface="Times New Roman" pitchFamily="18" charset="0"/>
                <a:cs typeface="Times New Roman" pitchFamily="18" charset="0"/>
              </a:rPr>
              <a:t>:</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Прямоугольник 4"/>
          <p:cNvSpPr/>
          <p:nvPr/>
        </p:nvSpPr>
        <p:spPr>
          <a:xfrm>
            <a:off x="849087" y="3096800"/>
            <a:ext cx="10621734" cy="2357568"/>
          </a:xfrm>
          <a:prstGeom prst="rect">
            <a:avLst/>
          </a:prstGeom>
        </p:spPr>
        <p:txBody>
          <a:bodyPr wrap="square">
            <a:spAutoFit/>
          </a:bodyPr>
          <a:lstStyle/>
          <a:p>
            <a:pPr>
              <a:lnSpc>
                <a:spcPct val="115000"/>
              </a:lnSpc>
              <a:spcAft>
                <a:spcPts val="0"/>
              </a:spcAft>
            </a:pPr>
            <a:r>
              <a:rPr lang="ru-RU" sz="3200" dirty="0">
                <a:latin typeface="Times New Roman" pitchFamily="18" charset="0"/>
                <a:cs typeface="Times New Roman" pitchFamily="18" charset="0"/>
              </a:rPr>
              <a:t>1. </a:t>
            </a:r>
            <a:r>
              <a:rPr lang="en-US" sz="3200" dirty="0" err="1">
                <a:latin typeface="Times New Roman" pitchFamily="18" charset="0"/>
                <a:cs typeface="Times New Roman" pitchFamily="18" charset="0"/>
              </a:rPr>
              <a:t>Kulachok</a:t>
            </a:r>
            <a:r>
              <a:rPr lang="ru-RU" sz="3200" dirty="0" err="1">
                <a:latin typeface="Times New Roman" pitchFamily="18" charset="0"/>
                <a:cs typeface="Times New Roman" pitchFamily="18" charset="0"/>
              </a:rPr>
              <a:t>li</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mexanizm</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turlari</a:t>
            </a:r>
            <a:r>
              <a:rPr lang="ru-RU" sz="3200" dirty="0">
                <a:latin typeface="Times New Roman" pitchFamily="18" charset="0"/>
                <a:cs typeface="Times New Roman" pitchFamily="18" charset="0"/>
              </a:rPr>
              <a:t>.</a:t>
            </a:r>
          </a:p>
          <a:p>
            <a:pPr marL="20955">
              <a:lnSpc>
                <a:spcPct val="115000"/>
              </a:lnSpc>
              <a:spcAft>
                <a:spcPts val="0"/>
              </a:spcAft>
            </a:pPr>
            <a:r>
              <a:rPr lang="ru-RU" sz="3200" dirty="0">
                <a:latin typeface="Times New Roman" pitchFamily="18" charset="0"/>
                <a:cs typeface="Times New Roman" pitchFamily="18" charset="0"/>
              </a:rPr>
              <a:t>2. </a:t>
            </a:r>
            <a:r>
              <a:rPr lang="en-US" sz="3200" dirty="0" err="1">
                <a:latin typeface="Times New Roman" pitchFamily="18" charset="0"/>
                <a:cs typeface="Times New Roman" pitchFamily="18" charset="0"/>
              </a:rPr>
              <a:t>Kulachokli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mexanizmni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tekislikka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nisbatan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harakatiga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qarab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turlarga</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ajratish</a:t>
            </a:r>
            <a:r>
              <a:rPr lang="en-US" sz="3200" dirty="0" smtClean="0">
                <a:latin typeface="Times New Roman" pitchFamily="18" charset="0"/>
                <a:cs typeface="Times New Roman" pitchFamily="18" charset="0"/>
              </a:rPr>
              <a:t>.</a:t>
            </a:r>
            <a:endParaRPr lang="ru-RU" sz="3200" dirty="0">
              <a:latin typeface="Times New Roman" pitchFamily="18" charset="0"/>
              <a:cs typeface="Times New Roman" pitchFamily="18" charset="0"/>
            </a:endParaRPr>
          </a:p>
          <a:p>
            <a:pPr>
              <a:lnSpc>
                <a:spcPct val="115000"/>
              </a:lnSpc>
              <a:spcAft>
                <a:spcPts val="0"/>
              </a:spcAft>
            </a:pPr>
            <a:r>
              <a:rPr lang="en-US" sz="3200" dirty="0">
                <a:latin typeface="Times New Roman" pitchFamily="18" charset="0"/>
                <a:cs typeface="Times New Roman" pitchFamily="18" charset="0"/>
              </a:rPr>
              <a:t>3.Kulachok</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mexanizmni</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kinematik</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taxlili</a:t>
            </a:r>
            <a:r>
              <a:rPr lang="ru-RU" sz="3200" dirty="0">
                <a:latin typeface="Times New Roman" pitchFamily="18" charset="0"/>
                <a:cs typeface="Times New Roman" pitchFamily="18" charset="0"/>
              </a:rPr>
              <a:t>.</a:t>
            </a:r>
          </a:p>
        </p:txBody>
      </p:sp>
    </p:spTree>
    <p:extLst>
      <p:ext uri="{BB962C8B-B14F-4D97-AF65-F5344CB8AC3E}">
        <p14:creationId xmlns:p14="http://schemas.microsoft.com/office/powerpoint/2010/main" val="3826881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790137344"/>
              </p:ext>
            </p:extLst>
          </p:nvPr>
        </p:nvGraphicFramePr>
        <p:xfrm>
          <a:off x="694098" y="390824"/>
          <a:ext cx="10305861" cy="5944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2057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26257" y="1161551"/>
            <a:ext cx="2724438" cy="3830869"/>
          </a:xfrm>
          <a:prstGeom prst="rect">
            <a:avLst/>
          </a:prstGeom>
        </p:spPr>
      </p:pic>
      <p:sp>
        <p:nvSpPr>
          <p:cNvPr id="44" name="Rectangle 80"/>
          <p:cNvSpPr>
            <a:spLocks noChangeArrowheads="1"/>
          </p:cNvSpPr>
          <p:nvPr/>
        </p:nvSpPr>
        <p:spPr bwMode="auto">
          <a:xfrm>
            <a:off x="5010539" y="1045027"/>
            <a:ext cx="1302375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pSp>
        <p:nvGrpSpPr>
          <p:cNvPr id="45" name="Group 42"/>
          <p:cNvGrpSpPr>
            <a:grpSpLocks/>
          </p:cNvGrpSpPr>
          <p:nvPr/>
        </p:nvGrpSpPr>
        <p:grpSpPr bwMode="auto">
          <a:xfrm>
            <a:off x="8921505" y="1015268"/>
            <a:ext cx="2625702" cy="3959936"/>
            <a:chOff x="4033" y="1134"/>
            <a:chExt cx="3316" cy="4633"/>
          </a:xfrm>
        </p:grpSpPr>
        <p:sp>
          <p:nvSpPr>
            <p:cNvPr id="46" name="Oval 79"/>
            <p:cNvSpPr>
              <a:spLocks noChangeArrowheads="1"/>
            </p:cNvSpPr>
            <p:nvPr/>
          </p:nvSpPr>
          <p:spPr bwMode="auto">
            <a:xfrm rot="-1065615">
              <a:off x="4033" y="4318"/>
              <a:ext cx="2536" cy="1438"/>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nvGrpSpPr>
            <p:cNvPr id="47" name="Group 69"/>
            <p:cNvGrpSpPr>
              <a:grpSpLocks/>
            </p:cNvGrpSpPr>
            <p:nvPr/>
          </p:nvGrpSpPr>
          <p:grpSpPr bwMode="auto">
            <a:xfrm rot="16200000">
              <a:off x="4681" y="1957"/>
              <a:ext cx="798" cy="174"/>
              <a:chOff x="3060" y="2754"/>
              <a:chExt cx="1080" cy="180"/>
            </a:xfrm>
          </p:grpSpPr>
          <p:sp>
            <p:nvSpPr>
              <p:cNvPr id="74" name="Line 78"/>
              <p:cNvSpPr>
                <a:spLocks noChangeShapeType="1"/>
              </p:cNvSpPr>
              <p:nvPr/>
            </p:nvSpPr>
            <p:spPr bwMode="auto">
              <a:xfrm flipH="1">
                <a:off x="3060" y="2754"/>
                <a:ext cx="10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5" name="Line 77"/>
              <p:cNvSpPr>
                <a:spLocks noChangeShapeType="1"/>
              </p:cNvSpPr>
              <p:nvPr/>
            </p:nvSpPr>
            <p:spPr bwMode="auto">
              <a:xfrm flipH="1">
                <a:off x="306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6" name="Line 76"/>
              <p:cNvSpPr>
                <a:spLocks noChangeShapeType="1"/>
              </p:cNvSpPr>
              <p:nvPr/>
            </p:nvSpPr>
            <p:spPr bwMode="auto">
              <a:xfrm flipH="1">
                <a:off x="324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7" name="Line 75"/>
              <p:cNvSpPr>
                <a:spLocks noChangeShapeType="1"/>
              </p:cNvSpPr>
              <p:nvPr/>
            </p:nvSpPr>
            <p:spPr bwMode="auto">
              <a:xfrm flipH="1">
                <a:off x="342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8" name="Line 74"/>
              <p:cNvSpPr>
                <a:spLocks noChangeShapeType="1"/>
              </p:cNvSpPr>
              <p:nvPr/>
            </p:nvSpPr>
            <p:spPr bwMode="auto">
              <a:xfrm flipH="1">
                <a:off x="360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9" name="Line 73"/>
              <p:cNvSpPr>
                <a:spLocks noChangeShapeType="1"/>
              </p:cNvSpPr>
              <p:nvPr/>
            </p:nvSpPr>
            <p:spPr bwMode="auto">
              <a:xfrm flipH="1">
                <a:off x="378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0" name="Line 72"/>
              <p:cNvSpPr>
                <a:spLocks noChangeShapeType="1"/>
              </p:cNvSpPr>
              <p:nvPr/>
            </p:nvSpPr>
            <p:spPr bwMode="auto">
              <a:xfrm flipH="1">
                <a:off x="396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Line 71"/>
              <p:cNvSpPr>
                <a:spLocks noChangeShapeType="1"/>
              </p:cNvSpPr>
              <p:nvPr/>
            </p:nvSpPr>
            <p:spPr bwMode="auto">
              <a:xfrm>
                <a:off x="3060" y="2754"/>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2" name="Line 70"/>
              <p:cNvSpPr>
                <a:spLocks noChangeShapeType="1"/>
              </p:cNvSpPr>
              <p:nvPr/>
            </p:nvSpPr>
            <p:spPr bwMode="auto">
              <a:xfrm>
                <a:off x="4140" y="2754"/>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nvGrpSpPr>
            <p:cNvPr id="48" name="Group 59"/>
            <p:cNvGrpSpPr>
              <a:grpSpLocks/>
            </p:cNvGrpSpPr>
            <p:nvPr/>
          </p:nvGrpSpPr>
          <p:grpSpPr bwMode="auto">
            <a:xfrm rot="5400000">
              <a:off x="3983" y="1957"/>
              <a:ext cx="798" cy="174"/>
              <a:chOff x="3060" y="2754"/>
              <a:chExt cx="1080" cy="180"/>
            </a:xfrm>
          </p:grpSpPr>
          <p:sp>
            <p:nvSpPr>
              <p:cNvPr id="65" name="Line 68"/>
              <p:cNvSpPr>
                <a:spLocks noChangeShapeType="1"/>
              </p:cNvSpPr>
              <p:nvPr/>
            </p:nvSpPr>
            <p:spPr bwMode="auto">
              <a:xfrm flipH="1">
                <a:off x="3060" y="2754"/>
                <a:ext cx="10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6" name="Line 67"/>
              <p:cNvSpPr>
                <a:spLocks noChangeShapeType="1"/>
              </p:cNvSpPr>
              <p:nvPr/>
            </p:nvSpPr>
            <p:spPr bwMode="auto">
              <a:xfrm flipH="1">
                <a:off x="306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7" name="Line 66"/>
              <p:cNvSpPr>
                <a:spLocks noChangeShapeType="1"/>
              </p:cNvSpPr>
              <p:nvPr/>
            </p:nvSpPr>
            <p:spPr bwMode="auto">
              <a:xfrm flipH="1">
                <a:off x="324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8" name="Line 65"/>
              <p:cNvSpPr>
                <a:spLocks noChangeShapeType="1"/>
              </p:cNvSpPr>
              <p:nvPr/>
            </p:nvSpPr>
            <p:spPr bwMode="auto">
              <a:xfrm flipH="1">
                <a:off x="342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9" name="Line 64"/>
              <p:cNvSpPr>
                <a:spLocks noChangeShapeType="1"/>
              </p:cNvSpPr>
              <p:nvPr/>
            </p:nvSpPr>
            <p:spPr bwMode="auto">
              <a:xfrm flipH="1">
                <a:off x="360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0" name="Line 63"/>
              <p:cNvSpPr>
                <a:spLocks noChangeShapeType="1"/>
              </p:cNvSpPr>
              <p:nvPr/>
            </p:nvSpPr>
            <p:spPr bwMode="auto">
              <a:xfrm flipH="1">
                <a:off x="378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1" name="Line 62"/>
              <p:cNvSpPr>
                <a:spLocks noChangeShapeType="1"/>
              </p:cNvSpPr>
              <p:nvPr/>
            </p:nvSpPr>
            <p:spPr bwMode="auto">
              <a:xfrm flipH="1">
                <a:off x="396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2" name="Line 61"/>
              <p:cNvSpPr>
                <a:spLocks noChangeShapeType="1"/>
              </p:cNvSpPr>
              <p:nvPr/>
            </p:nvSpPr>
            <p:spPr bwMode="auto">
              <a:xfrm>
                <a:off x="3060" y="2754"/>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3" name="Line 60"/>
              <p:cNvSpPr>
                <a:spLocks noChangeShapeType="1"/>
              </p:cNvSpPr>
              <p:nvPr/>
            </p:nvSpPr>
            <p:spPr bwMode="auto">
              <a:xfrm>
                <a:off x="4140" y="2754"/>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nvGrpSpPr>
            <p:cNvPr id="49" name="Group 49"/>
            <p:cNvGrpSpPr>
              <a:grpSpLocks/>
            </p:cNvGrpSpPr>
            <p:nvPr/>
          </p:nvGrpSpPr>
          <p:grpSpPr bwMode="auto">
            <a:xfrm>
              <a:off x="4337" y="4971"/>
              <a:ext cx="873" cy="465"/>
              <a:chOff x="4860" y="5184"/>
              <a:chExt cx="900" cy="630"/>
            </a:xfrm>
          </p:grpSpPr>
          <p:sp>
            <p:nvSpPr>
              <p:cNvPr id="56" name="Line 58"/>
              <p:cNvSpPr>
                <a:spLocks noChangeShapeType="1"/>
              </p:cNvSpPr>
              <p:nvPr/>
            </p:nvSpPr>
            <p:spPr bwMode="auto">
              <a:xfrm flipH="1">
                <a:off x="5220" y="5274"/>
                <a:ext cx="180" cy="36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7" name="Line 57"/>
              <p:cNvSpPr>
                <a:spLocks noChangeShapeType="1"/>
              </p:cNvSpPr>
              <p:nvPr/>
            </p:nvSpPr>
            <p:spPr bwMode="auto">
              <a:xfrm>
                <a:off x="5400" y="5274"/>
                <a:ext cx="180" cy="36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8" name="Line 56"/>
              <p:cNvSpPr>
                <a:spLocks noChangeShapeType="1"/>
              </p:cNvSpPr>
              <p:nvPr/>
            </p:nvSpPr>
            <p:spPr bwMode="auto">
              <a:xfrm>
                <a:off x="5040" y="5634"/>
                <a:ext cx="72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9" name="Line 55"/>
              <p:cNvSpPr>
                <a:spLocks noChangeShapeType="1"/>
              </p:cNvSpPr>
              <p:nvPr/>
            </p:nvSpPr>
            <p:spPr bwMode="auto">
              <a:xfrm flipH="1">
                <a:off x="486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0" name="Line 54"/>
              <p:cNvSpPr>
                <a:spLocks noChangeShapeType="1"/>
              </p:cNvSpPr>
              <p:nvPr/>
            </p:nvSpPr>
            <p:spPr bwMode="auto">
              <a:xfrm flipH="1">
                <a:off x="504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1" name="Line 53"/>
              <p:cNvSpPr>
                <a:spLocks noChangeShapeType="1"/>
              </p:cNvSpPr>
              <p:nvPr/>
            </p:nvSpPr>
            <p:spPr bwMode="auto">
              <a:xfrm flipH="1">
                <a:off x="522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2" name="Line 52"/>
              <p:cNvSpPr>
                <a:spLocks noChangeShapeType="1"/>
              </p:cNvSpPr>
              <p:nvPr/>
            </p:nvSpPr>
            <p:spPr bwMode="auto">
              <a:xfrm flipH="1">
                <a:off x="540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3" name="Line 51"/>
              <p:cNvSpPr>
                <a:spLocks noChangeShapeType="1"/>
              </p:cNvSpPr>
              <p:nvPr/>
            </p:nvSpPr>
            <p:spPr bwMode="auto">
              <a:xfrm flipH="1">
                <a:off x="558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4" name="Oval 50"/>
              <p:cNvSpPr>
                <a:spLocks noChangeArrowheads="1"/>
              </p:cNvSpPr>
              <p:nvPr/>
            </p:nvSpPr>
            <p:spPr bwMode="auto">
              <a:xfrm>
                <a:off x="5310" y="5184"/>
                <a:ext cx="180" cy="180"/>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sp>
          <p:nvSpPr>
            <p:cNvPr id="50" name="Text Box 48"/>
            <p:cNvSpPr txBox="1">
              <a:spLocks noChangeArrowheads="1"/>
            </p:cNvSpPr>
            <p:nvPr/>
          </p:nvSpPr>
          <p:spPr bwMode="auto">
            <a:xfrm>
              <a:off x="7000" y="5368"/>
              <a:ext cx="349" cy="39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anose="020B0604020202020204" pitchFamily="34" charset="0"/>
                </a:rPr>
                <a:t>1</a:t>
              </a:r>
            </a:p>
          </p:txBody>
        </p:sp>
        <p:sp>
          <p:nvSpPr>
            <p:cNvPr id="51" name="Text Box 47"/>
            <p:cNvSpPr txBox="1">
              <a:spLocks noChangeArrowheads="1"/>
            </p:cNvSpPr>
            <p:nvPr/>
          </p:nvSpPr>
          <p:spPr bwMode="auto">
            <a:xfrm>
              <a:off x="5559" y="2976"/>
              <a:ext cx="349" cy="39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2</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52" name="Line 46"/>
            <p:cNvSpPr>
              <a:spLocks noChangeShapeType="1"/>
            </p:cNvSpPr>
            <p:nvPr/>
          </p:nvSpPr>
          <p:spPr bwMode="auto">
            <a:xfrm flipV="1">
              <a:off x="4731" y="3242"/>
              <a:ext cx="828" cy="39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3" name="Line 45"/>
            <p:cNvSpPr>
              <a:spLocks noChangeShapeType="1"/>
            </p:cNvSpPr>
            <p:nvPr/>
          </p:nvSpPr>
          <p:spPr bwMode="auto">
            <a:xfrm>
              <a:off x="6120" y="4914"/>
              <a:ext cx="900" cy="7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4" name="Line 44"/>
            <p:cNvSpPr>
              <a:spLocks noChangeShapeType="1"/>
            </p:cNvSpPr>
            <p:nvPr/>
          </p:nvSpPr>
          <p:spPr bwMode="auto">
            <a:xfrm>
              <a:off x="4740" y="1134"/>
              <a:ext cx="0" cy="3240"/>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5" name="Oval 43"/>
            <p:cNvSpPr>
              <a:spLocks noChangeArrowheads="1"/>
            </p:cNvSpPr>
            <p:nvPr/>
          </p:nvSpPr>
          <p:spPr bwMode="auto">
            <a:xfrm>
              <a:off x="4650" y="4329"/>
              <a:ext cx="180" cy="180"/>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sp>
        <p:nvSpPr>
          <p:cNvPr id="83" name="Rectangle 12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84" name="Group 83"/>
          <p:cNvGrpSpPr>
            <a:grpSpLocks/>
          </p:cNvGrpSpPr>
          <p:nvPr/>
        </p:nvGrpSpPr>
        <p:grpSpPr bwMode="auto">
          <a:xfrm>
            <a:off x="1349374" y="1138334"/>
            <a:ext cx="3306491" cy="3946850"/>
            <a:chOff x="7380" y="1203"/>
            <a:chExt cx="4031" cy="4759"/>
          </a:xfrm>
        </p:grpSpPr>
        <p:sp>
          <p:nvSpPr>
            <p:cNvPr id="85" name="Oval 120"/>
            <p:cNvSpPr>
              <a:spLocks noChangeArrowheads="1"/>
            </p:cNvSpPr>
            <p:nvPr/>
          </p:nvSpPr>
          <p:spPr bwMode="auto">
            <a:xfrm rot="-634265">
              <a:off x="7916" y="4253"/>
              <a:ext cx="2552" cy="1709"/>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nvGrpSpPr>
            <p:cNvPr id="86" name="Group 110"/>
            <p:cNvGrpSpPr>
              <a:grpSpLocks/>
            </p:cNvGrpSpPr>
            <p:nvPr/>
          </p:nvGrpSpPr>
          <p:grpSpPr bwMode="auto">
            <a:xfrm rot="16200000">
              <a:off x="8754" y="1803"/>
              <a:ext cx="823" cy="174"/>
              <a:chOff x="3060" y="2754"/>
              <a:chExt cx="1080" cy="180"/>
            </a:xfrm>
          </p:grpSpPr>
          <p:sp>
            <p:nvSpPr>
              <p:cNvPr id="113" name="Line 119"/>
              <p:cNvSpPr>
                <a:spLocks noChangeShapeType="1"/>
              </p:cNvSpPr>
              <p:nvPr/>
            </p:nvSpPr>
            <p:spPr bwMode="auto">
              <a:xfrm flipH="1">
                <a:off x="3060" y="2754"/>
                <a:ext cx="10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4" name="Line 118"/>
              <p:cNvSpPr>
                <a:spLocks noChangeShapeType="1"/>
              </p:cNvSpPr>
              <p:nvPr/>
            </p:nvSpPr>
            <p:spPr bwMode="auto">
              <a:xfrm flipH="1">
                <a:off x="306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5" name="Line 117"/>
              <p:cNvSpPr>
                <a:spLocks noChangeShapeType="1"/>
              </p:cNvSpPr>
              <p:nvPr/>
            </p:nvSpPr>
            <p:spPr bwMode="auto">
              <a:xfrm flipH="1">
                <a:off x="324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6" name="Line 116"/>
              <p:cNvSpPr>
                <a:spLocks noChangeShapeType="1"/>
              </p:cNvSpPr>
              <p:nvPr/>
            </p:nvSpPr>
            <p:spPr bwMode="auto">
              <a:xfrm flipH="1">
                <a:off x="342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7" name="Line 115"/>
              <p:cNvSpPr>
                <a:spLocks noChangeShapeType="1"/>
              </p:cNvSpPr>
              <p:nvPr/>
            </p:nvSpPr>
            <p:spPr bwMode="auto">
              <a:xfrm flipH="1">
                <a:off x="360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8" name="Line 114"/>
              <p:cNvSpPr>
                <a:spLocks noChangeShapeType="1"/>
              </p:cNvSpPr>
              <p:nvPr/>
            </p:nvSpPr>
            <p:spPr bwMode="auto">
              <a:xfrm flipH="1">
                <a:off x="378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9" name="Line 113"/>
              <p:cNvSpPr>
                <a:spLocks noChangeShapeType="1"/>
              </p:cNvSpPr>
              <p:nvPr/>
            </p:nvSpPr>
            <p:spPr bwMode="auto">
              <a:xfrm flipH="1">
                <a:off x="396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0" name="Line 112"/>
              <p:cNvSpPr>
                <a:spLocks noChangeShapeType="1"/>
              </p:cNvSpPr>
              <p:nvPr/>
            </p:nvSpPr>
            <p:spPr bwMode="auto">
              <a:xfrm>
                <a:off x="3060" y="2754"/>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1" name="Line 111"/>
              <p:cNvSpPr>
                <a:spLocks noChangeShapeType="1"/>
              </p:cNvSpPr>
              <p:nvPr/>
            </p:nvSpPr>
            <p:spPr bwMode="auto">
              <a:xfrm>
                <a:off x="4140" y="2754"/>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nvGrpSpPr>
            <p:cNvPr id="87" name="Group 100"/>
            <p:cNvGrpSpPr>
              <a:grpSpLocks/>
            </p:cNvGrpSpPr>
            <p:nvPr/>
          </p:nvGrpSpPr>
          <p:grpSpPr bwMode="auto">
            <a:xfrm rot="5400000">
              <a:off x="8056" y="1803"/>
              <a:ext cx="823" cy="174"/>
              <a:chOff x="3060" y="2754"/>
              <a:chExt cx="1080" cy="180"/>
            </a:xfrm>
          </p:grpSpPr>
          <p:sp>
            <p:nvSpPr>
              <p:cNvPr id="104" name="Line 109"/>
              <p:cNvSpPr>
                <a:spLocks noChangeShapeType="1"/>
              </p:cNvSpPr>
              <p:nvPr/>
            </p:nvSpPr>
            <p:spPr bwMode="auto">
              <a:xfrm flipH="1">
                <a:off x="3060" y="2754"/>
                <a:ext cx="10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5" name="Line 108"/>
              <p:cNvSpPr>
                <a:spLocks noChangeShapeType="1"/>
              </p:cNvSpPr>
              <p:nvPr/>
            </p:nvSpPr>
            <p:spPr bwMode="auto">
              <a:xfrm flipH="1">
                <a:off x="306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6" name="Line 107"/>
              <p:cNvSpPr>
                <a:spLocks noChangeShapeType="1"/>
              </p:cNvSpPr>
              <p:nvPr/>
            </p:nvSpPr>
            <p:spPr bwMode="auto">
              <a:xfrm flipH="1">
                <a:off x="324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7" name="Line 106"/>
              <p:cNvSpPr>
                <a:spLocks noChangeShapeType="1"/>
              </p:cNvSpPr>
              <p:nvPr/>
            </p:nvSpPr>
            <p:spPr bwMode="auto">
              <a:xfrm flipH="1">
                <a:off x="342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8" name="Line 105"/>
              <p:cNvSpPr>
                <a:spLocks noChangeShapeType="1"/>
              </p:cNvSpPr>
              <p:nvPr/>
            </p:nvSpPr>
            <p:spPr bwMode="auto">
              <a:xfrm flipH="1">
                <a:off x="360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9" name="Line 104"/>
              <p:cNvSpPr>
                <a:spLocks noChangeShapeType="1"/>
              </p:cNvSpPr>
              <p:nvPr/>
            </p:nvSpPr>
            <p:spPr bwMode="auto">
              <a:xfrm flipH="1">
                <a:off x="378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0" name="Line 103"/>
              <p:cNvSpPr>
                <a:spLocks noChangeShapeType="1"/>
              </p:cNvSpPr>
              <p:nvPr/>
            </p:nvSpPr>
            <p:spPr bwMode="auto">
              <a:xfrm flipH="1">
                <a:off x="3960" y="275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 name="Line 102"/>
              <p:cNvSpPr>
                <a:spLocks noChangeShapeType="1"/>
              </p:cNvSpPr>
              <p:nvPr/>
            </p:nvSpPr>
            <p:spPr bwMode="auto">
              <a:xfrm>
                <a:off x="3060" y="2754"/>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2" name="Line 101"/>
              <p:cNvSpPr>
                <a:spLocks noChangeShapeType="1"/>
              </p:cNvSpPr>
              <p:nvPr/>
            </p:nvSpPr>
            <p:spPr bwMode="auto">
              <a:xfrm>
                <a:off x="4140" y="2754"/>
                <a:ext cx="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grpSp>
          <p:nvGrpSpPr>
            <p:cNvPr id="88" name="Group 90"/>
            <p:cNvGrpSpPr>
              <a:grpSpLocks/>
            </p:cNvGrpSpPr>
            <p:nvPr/>
          </p:nvGrpSpPr>
          <p:grpSpPr bwMode="auto">
            <a:xfrm>
              <a:off x="8100" y="4912"/>
              <a:ext cx="873" cy="481"/>
              <a:chOff x="4860" y="5184"/>
              <a:chExt cx="900" cy="630"/>
            </a:xfrm>
          </p:grpSpPr>
          <p:sp>
            <p:nvSpPr>
              <p:cNvPr id="95" name="Line 99"/>
              <p:cNvSpPr>
                <a:spLocks noChangeShapeType="1"/>
              </p:cNvSpPr>
              <p:nvPr/>
            </p:nvSpPr>
            <p:spPr bwMode="auto">
              <a:xfrm flipH="1">
                <a:off x="5220" y="5274"/>
                <a:ext cx="180" cy="36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6" name="Line 98"/>
              <p:cNvSpPr>
                <a:spLocks noChangeShapeType="1"/>
              </p:cNvSpPr>
              <p:nvPr/>
            </p:nvSpPr>
            <p:spPr bwMode="auto">
              <a:xfrm>
                <a:off x="5400" y="5274"/>
                <a:ext cx="180" cy="36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7" name="Line 97"/>
              <p:cNvSpPr>
                <a:spLocks noChangeShapeType="1"/>
              </p:cNvSpPr>
              <p:nvPr/>
            </p:nvSpPr>
            <p:spPr bwMode="auto">
              <a:xfrm>
                <a:off x="5040" y="5634"/>
                <a:ext cx="72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8" name="Line 96"/>
              <p:cNvSpPr>
                <a:spLocks noChangeShapeType="1"/>
              </p:cNvSpPr>
              <p:nvPr/>
            </p:nvSpPr>
            <p:spPr bwMode="auto">
              <a:xfrm flipH="1">
                <a:off x="486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9" name="Line 95"/>
              <p:cNvSpPr>
                <a:spLocks noChangeShapeType="1"/>
              </p:cNvSpPr>
              <p:nvPr/>
            </p:nvSpPr>
            <p:spPr bwMode="auto">
              <a:xfrm flipH="1">
                <a:off x="504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0" name="Line 94"/>
              <p:cNvSpPr>
                <a:spLocks noChangeShapeType="1"/>
              </p:cNvSpPr>
              <p:nvPr/>
            </p:nvSpPr>
            <p:spPr bwMode="auto">
              <a:xfrm flipH="1">
                <a:off x="522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1" name="Line 93"/>
              <p:cNvSpPr>
                <a:spLocks noChangeShapeType="1"/>
              </p:cNvSpPr>
              <p:nvPr/>
            </p:nvSpPr>
            <p:spPr bwMode="auto">
              <a:xfrm flipH="1">
                <a:off x="540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2" name="Line 92"/>
              <p:cNvSpPr>
                <a:spLocks noChangeShapeType="1"/>
              </p:cNvSpPr>
              <p:nvPr/>
            </p:nvSpPr>
            <p:spPr bwMode="auto">
              <a:xfrm flipH="1">
                <a:off x="5580" y="5634"/>
                <a:ext cx="180" cy="18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3" name="Oval 91"/>
              <p:cNvSpPr>
                <a:spLocks noChangeArrowheads="1"/>
              </p:cNvSpPr>
              <p:nvPr/>
            </p:nvSpPr>
            <p:spPr bwMode="auto">
              <a:xfrm>
                <a:off x="5310" y="5184"/>
                <a:ext cx="180" cy="180"/>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sp>
          <p:nvSpPr>
            <p:cNvPr id="89" name="Text Box 89"/>
            <p:cNvSpPr txBox="1">
              <a:spLocks noChangeArrowheads="1"/>
            </p:cNvSpPr>
            <p:nvPr/>
          </p:nvSpPr>
          <p:spPr bwMode="auto">
            <a:xfrm>
              <a:off x="11062" y="5323"/>
              <a:ext cx="349" cy="4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1</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90" name="Text Box 88"/>
            <p:cNvSpPr txBox="1">
              <a:spLocks noChangeArrowheads="1"/>
            </p:cNvSpPr>
            <p:nvPr/>
          </p:nvSpPr>
          <p:spPr bwMode="auto">
            <a:xfrm>
              <a:off x="9821" y="2853"/>
              <a:ext cx="349" cy="4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2</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91" name="Line 87"/>
            <p:cNvSpPr>
              <a:spLocks noChangeShapeType="1"/>
            </p:cNvSpPr>
            <p:nvPr/>
          </p:nvSpPr>
          <p:spPr bwMode="auto">
            <a:xfrm flipV="1">
              <a:off x="8816" y="3127"/>
              <a:ext cx="1084" cy="31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2" name="Line 86"/>
            <p:cNvSpPr>
              <a:spLocks noChangeShapeType="1"/>
            </p:cNvSpPr>
            <p:nvPr/>
          </p:nvSpPr>
          <p:spPr bwMode="auto">
            <a:xfrm>
              <a:off x="10080" y="5094"/>
              <a:ext cx="1080" cy="54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3" name="Line 85"/>
            <p:cNvSpPr>
              <a:spLocks noChangeShapeType="1"/>
            </p:cNvSpPr>
            <p:nvPr/>
          </p:nvSpPr>
          <p:spPr bwMode="auto">
            <a:xfrm>
              <a:off x="8816" y="1203"/>
              <a:ext cx="0" cy="3021"/>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4" name="Line 84"/>
            <p:cNvSpPr>
              <a:spLocks noChangeShapeType="1"/>
            </p:cNvSpPr>
            <p:nvPr/>
          </p:nvSpPr>
          <p:spPr bwMode="auto">
            <a:xfrm flipV="1">
              <a:off x="7380" y="4194"/>
              <a:ext cx="2880" cy="0"/>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sp>
        <p:nvSpPr>
          <p:cNvPr id="122" name="Прямоугольник 121"/>
          <p:cNvSpPr/>
          <p:nvPr/>
        </p:nvSpPr>
        <p:spPr>
          <a:xfrm>
            <a:off x="5207238" y="5276817"/>
            <a:ext cx="1774845" cy="678327"/>
          </a:xfrm>
          <a:prstGeom prst="rect">
            <a:avLst/>
          </a:prstGeom>
        </p:spPr>
        <p:txBody>
          <a:bodyPr wrap="none">
            <a:spAutoFit/>
          </a:bodyPr>
          <a:lstStyle/>
          <a:p>
            <a:pPr algn="ctr">
              <a:lnSpc>
                <a:spcPct val="115000"/>
              </a:lnSpc>
            </a:pPr>
            <a:r>
              <a:rPr lang="uz-Cyrl-UZ" sz="3600" dirty="0">
                <a:solidFill>
                  <a:schemeClr val="bg1"/>
                </a:solidFill>
                <a:latin typeface="Times New Roman" panose="02020603050405020304" pitchFamily="18" charset="0"/>
                <a:ea typeface="Times New Roman" panose="02020603050405020304" pitchFamily="18" charset="0"/>
              </a:rPr>
              <a:t>1</a:t>
            </a:r>
            <a:r>
              <a:rPr lang="en-US" sz="3600" dirty="0">
                <a:solidFill>
                  <a:schemeClr val="bg1"/>
                </a:solidFill>
                <a:latin typeface="Times New Roman" panose="02020603050405020304" pitchFamily="18" charset="0"/>
                <a:ea typeface="Times New Roman" panose="02020603050405020304" pitchFamily="18" charset="0"/>
              </a:rPr>
              <a:t>- </a:t>
            </a:r>
            <a:r>
              <a:rPr lang="en-US" sz="3600" dirty="0" err="1">
                <a:solidFill>
                  <a:schemeClr val="bg1"/>
                </a:solidFill>
                <a:latin typeface="Times New Roman" panose="02020603050405020304" pitchFamily="18" charset="0"/>
                <a:ea typeface="Times New Roman" panose="02020603050405020304" pitchFamily="18" charset="0"/>
              </a:rPr>
              <a:t>shakl</a:t>
            </a:r>
            <a:r>
              <a:rPr lang="uz-Cyrl-UZ" sz="3600" dirty="0">
                <a:solidFill>
                  <a:schemeClr val="bg1"/>
                </a:solidFill>
                <a:latin typeface="Times New Roman" panose="02020603050405020304" pitchFamily="18" charset="0"/>
                <a:ea typeface="Times New Roman" panose="02020603050405020304" pitchFamily="18" charset="0"/>
              </a:rPr>
              <a:t>.</a:t>
            </a:r>
            <a:endParaRPr lang="ru-RU" sz="32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2327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3381421328"/>
              </p:ext>
            </p:extLst>
          </p:nvPr>
        </p:nvGraphicFramePr>
        <p:xfrm>
          <a:off x="929488" y="182880"/>
          <a:ext cx="10618077" cy="64269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261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339635" y="255016"/>
          <a:ext cx="11534502" cy="66029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6553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7"/>
          <p:cNvGrpSpPr>
            <a:grpSpLocks/>
          </p:cNvGrpSpPr>
          <p:nvPr/>
        </p:nvGrpSpPr>
        <p:grpSpPr bwMode="auto">
          <a:xfrm>
            <a:off x="1039985" y="414807"/>
            <a:ext cx="9371499" cy="5515213"/>
            <a:chOff x="2301" y="9912"/>
            <a:chExt cx="8147" cy="5752"/>
          </a:xfrm>
        </p:grpSpPr>
        <p:pic>
          <p:nvPicPr>
            <p:cNvPr id="3080" name="Picture 8"/>
            <p:cNvPicPr>
              <a:picLocks noChangeAspect="1" noChangeArrowheads="1"/>
            </p:cNvPicPr>
            <p:nvPr/>
          </p:nvPicPr>
          <p:blipFill>
            <a:blip r:embed="rId2">
              <a:lum bright="-6000" contrast="16000"/>
              <a:grayscl/>
              <a:extLst>
                <a:ext uri="{28A0092B-C50C-407E-A947-70E740481C1C}">
                  <a14:useLocalDpi xmlns:a14="http://schemas.microsoft.com/office/drawing/2010/main" val="0"/>
                </a:ext>
              </a:extLst>
            </a:blip>
            <a:srcRect/>
            <a:stretch>
              <a:fillRect/>
            </a:stretch>
          </p:blipFill>
          <p:spPr bwMode="auto">
            <a:xfrm rot="-164939">
              <a:off x="2301" y="9912"/>
              <a:ext cx="8147" cy="572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9"/>
            <p:cNvSpPr>
              <a:spLocks noChangeArrowheads="1"/>
            </p:cNvSpPr>
            <p:nvPr/>
          </p:nvSpPr>
          <p:spPr bwMode="auto">
            <a:xfrm>
              <a:off x="4701" y="15064"/>
              <a:ext cx="2400" cy="6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sz="1400" b="1" i="0" u="none" strike="noStrike" cap="none" normalizeH="0" baseline="0" smtClean="0">
                  <a:ln>
                    <a:noFill/>
                  </a:ln>
                  <a:effectLst/>
                  <a:latin typeface="Calibri" panose="020F0502020204030204" pitchFamily="34" charset="0"/>
                </a:rPr>
                <a:t>2 - </a:t>
              </a:r>
              <a:r>
                <a:rPr kumimoji="0" lang="ru-RU" sz="1400" b="1" i="0" u="none" strike="noStrike" cap="none" normalizeH="0" baseline="0" smtClean="0">
                  <a:ln>
                    <a:noFill/>
                  </a:ln>
                  <a:effectLst/>
                  <a:latin typeface="Calibri" panose="020F0502020204030204" pitchFamily="34" charset="0"/>
                </a:rPr>
                <a:t>Shakl</a:t>
              </a:r>
              <a:r>
                <a:rPr kumimoji="0" lang="en-US" sz="1400" b="1" i="0" u="none" strike="noStrike" cap="none" normalizeH="0" baseline="0" smtClean="0">
                  <a:ln>
                    <a:noFill/>
                  </a:ln>
                  <a:effectLst/>
                  <a:latin typeface="Calibri" panose="020F0502020204030204" pitchFamily="34" charset="0"/>
                </a:rPr>
                <a:t> </a:t>
              </a:r>
              <a:endParaRPr kumimoji="0" lang="ru-RU" sz="1400" b="1" i="0" u="none" strike="noStrike" cap="none" normalizeH="0" baseline="0" smtClean="0">
                <a:ln>
                  <a:noFill/>
                </a:ln>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effectLst/>
                <a:latin typeface="Arial" panose="020B0604020202020204" pitchFamily="34" charset="0"/>
              </a:endParaRPr>
            </a:p>
          </p:txBody>
        </p:sp>
      </p:grpSp>
      <p:sp>
        <p:nvSpPr>
          <p:cNvPr id="12" name="Прямоугольник 11"/>
          <p:cNvSpPr/>
          <p:nvPr/>
        </p:nvSpPr>
        <p:spPr>
          <a:xfrm>
            <a:off x="5330566" y="6037443"/>
            <a:ext cx="1835759" cy="584775"/>
          </a:xfrm>
          <a:prstGeom prst="rect">
            <a:avLst/>
          </a:prstGeom>
        </p:spPr>
        <p:txBody>
          <a:bodyPr wrap="none">
            <a:spAutoFit/>
          </a:bodyPr>
          <a:lstStyle/>
          <a:p>
            <a:pPr>
              <a:spcAft>
                <a:spcPts val="0"/>
              </a:spcAft>
            </a:pPr>
            <a:r>
              <a:rPr lang="en-US" sz="3200" b="1" dirty="0">
                <a:solidFill>
                  <a:srgbClr val="FF0000"/>
                </a:solidFill>
                <a:latin typeface="Times New Roman" panose="02020603050405020304" pitchFamily="18" charset="0"/>
                <a:ea typeface="Times New Roman" panose="02020603050405020304" pitchFamily="18" charset="0"/>
              </a:rPr>
              <a:t>2 - </a:t>
            </a:r>
            <a:r>
              <a:rPr lang="ru-RU" sz="3200" b="1" dirty="0" err="1">
                <a:solidFill>
                  <a:srgbClr val="FF0000"/>
                </a:solidFill>
                <a:latin typeface="Times New Roman" panose="02020603050405020304" pitchFamily="18" charset="0"/>
                <a:ea typeface="Times New Roman" panose="02020603050405020304" pitchFamily="18" charset="0"/>
              </a:rPr>
              <a:t>Shakl</a:t>
            </a:r>
            <a:r>
              <a:rPr lang="ru-RU" sz="3200" b="1" dirty="0">
                <a:solidFill>
                  <a:srgbClr val="FF0000"/>
                </a:solidFill>
                <a:latin typeface="Times New Roman" panose="02020603050405020304" pitchFamily="18" charset="0"/>
                <a:ea typeface="Times New Roman" panose="02020603050405020304" pitchFamily="18" charset="0"/>
              </a:rPr>
              <a:t> </a:t>
            </a:r>
            <a:endParaRPr lang="ru-RU"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21493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65702" y="390159"/>
            <a:ext cx="10398983" cy="3490186"/>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indent="457200" algn="just">
              <a:lnSpc>
                <a:spcPct val="115000"/>
              </a:lnSpc>
              <a:spcAft>
                <a:spcPts val="0"/>
              </a:spcAft>
            </a:pPr>
            <a:r>
              <a:rPr lang="uz-Cyrl-UZ" sz="2800" dirty="0">
                <a:solidFill>
                  <a:srgbClr val="7030A0"/>
                </a:solidFill>
                <a:latin typeface="Times New Roman" panose="02020603050405020304" pitchFamily="18" charset="0"/>
                <a:ea typeface="Times New Roman" panose="02020603050405020304" pitchFamily="18" charset="0"/>
              </a:rPr>
              <a:t>Bunda turtkichning harakat qonuni va profilining shakli topilishi lozim bo`lgan kulachokning eng kichik radiusi bilan turtkichning maksimal ko`tarilishi oralig`i beriladi.</a:t>
            </a:r>
            <a:endParaRPr lang="ru-RU" sz="2400" dirty="0">
              <a:solidFill>
                <a:srgbClr val="7030A0"/>
              </a:solidFill>
              <a:latin typeface="Times New Roman" panose="02020603050405020304" pitchFamily="18" charset="0"/>
              <a:ea typeface="Times New Roman" panose="02020603050405020304" pitchFamily="18" charset="0"/>
            </a:endParaRPr>
          </a:p>
          <a:p>
            <a:pPr indent="457200" algn="just">
              <a:lnSpc>
                <a:spcPct val="115000"/>
              </a:lnSpc>
              <a:spcAft>
                <a:spcPts val="0"/>
              </a:spcAft>
            </a:pPr>
            <a:r>
              <a:rPr lang="uz-Cyrl-UZ" sz="2800" dirty="0">
                <a:solidFill>
                  <a:srgbClr val="7030A0"/>
                </a:solidFill>
                <a:latin typeface="Times New Roman" panose="02020603050405020304" pitchFamily="18" charset="0"/>
                <a:ea typeface="Times New Roman" panose="02020603050405020304" pitchFamily="18" charset="0"/>
              </a:rPr>
              <a:t>Kulachokli mexanizmni kinematik loyihalashda eng kichik  radiusi  (r</a:t>
            </a:r>
            <a:r>
              <a:rPr lang="uz-Cyrl-UZ" sz="2800" baseline="-25000" dirty="0">
                <a:solidFill>
                  <a:srgbClr val="7030A0"/>
                </a:solidFill>
                <a:latin typeface="Times New Roman" panose="02020603050405020304" pitchFamily="18" charset="0"/>
                <a:ea typeface="Times New Roman" panose="02020603050405020304" pitchFamily="18" charset="0"/>
              </a:rPr>
              <a:t>min</a:t>
            </a:r>
            <a:r>
              <a:rPr lang="uz-Cyrl-UZ" sz="2800" dirty="0">
                <a:solidFill>
                  <a:srgbClr val="7030A0"/>
                </a:solidFill>
                <a:latin typeface="Times New Roman" panose="02020603050405020304" pitchFamily="18" charset="0"/>
                <a:ea typeface="Times New Roman" panose="02020603050405020304" pitchFamily="18" charset="0"/>
              </a:rPr>
              <a:t>)  va turtkichning harakat qonuni tezlik, tezlanish yoki ko`chish S – t grafigi shaklida berilgan bo’ladi</a:t>
            </a:r>
            <a:r>
              <a:rPr lang="uz-Cyrl-UZ" sz="2800" dirty="0" smtClean="0">
                <a:solidFill>
                  <a:srgbClr val="7030A0"/>
                </a:solidFill>
                <a:latin typeface="Times New Roman" panose="02020603050405020304" pitchFamily="18" charset="0"/>
                <a:ea typeface="Times New Roman" panose="02020603050405020304" pitchFamily="18" charset="0"/>
              </a:rPr>
              <a:t>.</a:t>
            </a:r>
            <a:endParaRPr lang="en-US" sz="2800" dirty="0" smtClean="0">
              <a:solidFill>
                <a:srgbClr val="7030A0"/>
              </a:solidFill>
              <a:latin typeface="Times New Roman" panose="02020603050405020304" pitchFamily="18" charset="0"/>
              <a:ea typeface="Times New Roman" panose="02020603050405020304" pitchFamily="18" charset="0"/>
            </a:endParaRPr>
          </a:p>
          <a:p>
            <a:pPr indent="457200" algn="just">
              <a:lnSpc>
                <a:spcPct val="115000"/>
              </a:lnSpc>
              <a:spcAft>
                <a:spcPts val="0"/>
              </a:spcAft>
            </a:pPr>
            <a:endParaRPr lang="ru-RU" sz="2400" dirty="0">
              <a:solidFill>
                <a:schemeClr val="bg2">
                  <a:lumMod val="50000"/>
                </a:schemeClr>
              </a:solidFill>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1152851" y="4109014"/>
            <a:ext cx="9934669" cy="1897443"/>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indent="457200" algn="just">
              <a:lnSpc>
                <a:spcPct val="115000"/>
              </a:lnSpc>
              <a:spcAft>
                <a:spcPts val="0"/>
              </a:spcAft>
            </a:pPr>
            <a:r>
              <a:rPr lang="uz-Cyrl-UZ" sz="2800" dirty="0">
                <a:solidFill>
                  <a:srgbClr val="7030A0"/>
                </a:solidFill>
                <a:latin typeface="Times New Roman" panose="02020603050405020304" pitchFamily="18" charset="0"/>
                <a:ea typeface="Times New Roman" panose="02020603050405020304" pitchFamily="18" charset="0"/>
              </a:rPr>
              <a:t>Agar harakat qonuni   </a:t>
            </a:r>
            <a:r>
              <a:rPr lang="uz-Cyrl-UZ" sz="2800" i="1" dirty="0">
                <a:solidFill>
                  <a:srgbClr val="7030A0"/>
                </a:solidFill>
                <a:latin typeface="Times New Roman" panose="02020603050405020304" pitchFamily="18" charset="0"/>
                <a:ea typeface="Times New Roman" panose="02020603050405020304" pitchFamily="18" charset="0"/>
              </a:rPr>
              <a:t>а</a:t>
            </a:r>
            <a:r>
              <a:rPr lang="uz-Cyrl-UZ" sz="2800" baseline="30000" dirty="0">
                <a:solidFill>
                  <a:srgbClr val="7030A0"/>
                </a:solidFill>
                <a:latin typeface="Times New Roman" panose="02020603050405020304" pitchFamily="18" charset="0"/>
                <a:ea typeface="Times New Roman" panose="02020603050405020304" pitchFamily="18" charset="0"/>
              </a:rPr>
              <a:t>t</a:t>
            </a:r>
            <a:r>
              <a:rPr lang="uz-Cyrl-UZ" sz="2800" dirty="0">
                <a:solidFill>
                  <a:srgbClr val="7030A0"/>
                </a:solidFill>
                <a:latin typeface="Times New Roman" panose="02020603050405020304" pitchFamily="18" charset="0"/>
                <a:ea typeface="Times New Roman" panose="02020603050405020304" pitchFamily="18" charset="0"/>
              </a:rPr>
              <a:t> – t   grafigi shaklida berilgan bo`lsa 2 – marta,   </a:t>
            </a:r>
            <a:r>
              <a:rPr lang="uz-Cyrl-UZ" sz="2800" i="1" dirty="0">
                <a:solidFill>
                  <a:srgbClr val="7030A0"/>
                </a:solidFill>
                <a:latin typeface="Times New Roman" panose="02020603050405020304" pitchFamily="18" charset="0"/>
                <a:ea typeface="Times New Roman" panose="02020603050405020304" pitchFamily="18" charset="0"/>
              </a:rPr>
              <a:t>v- </a:t>
            </a:r>
            <a:r>
              <a:rPr lang="uz-Cyrl-UZ" sz="2800" dirty="0">
                <a:solidFill>
                  <a:srgbClr val="7030A0"/>
                </a:solidFill>
                <a:latin typeface="Times New Roman" panose="02020603050405020304" pitchFamily="18" charset="0"/>
                <a:ea typeface="Times New Roman" panose="02020603050405020304" pitchFamily="18" charset="0"/>
              </a:rPr>
              <a:t>t   grafigi shaklida bo`lsa 1 – marta grafik integrallab   S – t   grafigi hosil qilinadi. </a:t>
            </a:r>
            <a:endParaRPr lang="ru-RU" sz="2400" dirty="0">
              <a:solidFill>
                <a:srgbClr val="7030A0"/>
              </a:solidFill>
              <a:latin typeface="Times New Roman" panose="02020603050405020304" pitchFamily="18" charset="0"/>
              <a:ea typeface="Times New Roman" panose="02020603050405020304" pitchFamily="18" charset="0"/>
            </a:endParaRPr>
          </a:p>
          <a:p>
            <a:pPr indent="457200" algn="just">
              <a:lnSpc>
                <a:spcPct val="115000"/>
              </a:lnSpc>
              <a:spcAft>
                <a:spcPts val="0"/>
              </a:spcAft>
            </a:pPr>
            <a:r>
              <a:rPr lang="uz-Cyrl-UZ"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3637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rotWithShape="1">
          <a:blip r:embed="rId2">
            <a:lum bright="-72000" contrast="84000"/>
            <a:grayscl/>
          </a:blip>
          <a:srcRect l="14235" t="3846" r="9772" b="4656"/>
          <a:stretch/>
        </p:blipFill>
        <p:spPr bwMode="auto">
          <a:xfrm>
            <a:off x="1650811" y="409543"/>
            <a:ext cx="9548326" cy="592788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79146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403477716"/>
              </p:ext>
            </p:extLst>
          </p:nvPr>
        </p:nvGraphicFramePr>
        <p:xfrm>
          <a:off x="884221" y="817680"/>
          <a:ext cx="10558841" cy="51437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2649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80651543"/>
              </p:ext>
            </p:extLst>
          </p:nvPr>
        </p:nvGraphicFramePr>
        <p:xfrm>
          <a:off x="770709" y="428382"/>
          <a:ext cx="10618550" cy="60377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6053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733600321"/>
              </p:ext>
            </p:extLst>
          </p:nvPr>
        </p:nvGraphicFramePr>
        <p:xfrm>
          <a:off x="1517965" y="312999"/>
          <a:ext cx="9943722" cy="61539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8222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071875409"/>
              </p:ext>
            </p:extLst>
          </p:nvPr>
        </p:nvGraphicFramePr>
        <p:xfrm>
          <a:off x="1665837" y="239280"/>
          <a:ext cx="10040293" cy="5456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6811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39400" t="25587" r="35040" b="24731"/>
          <a:stretch>
            <a:fillRect/>
          </a:stretch>
        </p:blipFill>
        <p:spPr bwMode="auto">
          <a:xfrm>
            <a:off x="2817650" y="192536"/>
            <a:ext cx="6887666" cy="6099623"/>
          </a:xfrm>
          <a:prstGeom prst="rect">
            <a:avLst/>
          </a:prstGeom>
          <a:noFill/>
          <a:ln w="9525">
            <a:noFill/>
            <a:miter lim="800000"/>
            <a:headEnd/>
            <a:tailEnd/>
          </a:ln>
        </p:spPr>
      </p:pic>
      <p:sp>
        <p:nvSpPr>
          <p:cNvPr id="5" name="Прямоугольник 4"/>
          <p:cNvSpPr/>
          <p:nvPr/>
        </p:nvSpPr>
        <p:spPr>
          <a:xfrm>
            <a:off x="5495453" y="6292158"/>
            <a:ext cx="1910282" cy="483017"/>
          </a:xfrm>
          <a:prstGeom prst="rect">
            <a:avLst/>
          </a:prstGeom>
        </p:spPr>
        <p:txBody>
          <a:bodyPr wrap="square">
            <a:spAutoFit/>
          </a:bodyPr>
          <a:lstStyle/>
          <a:p>
            <a:pPr marL="15240" marR="161290" algn="ctr">
              <a:lnSpc>
                <a:spcPct val="115000"/>
              </a:lnSpc>
              <a:spcAft>
                <a:spcPts val="0"/>
              </a:spcAft>
              <a:tabLst>
                <a:tab pos="255905" algn="l"/>
              </a:tabLst>
            </a:pPr>
            <a:r>
              <a:rPr lang="en-US" sz="2400" dirty="0">
                <a:latin typeface="Times New Roman" panose="02020603050405020304" pitchFamily="18" charset="0"/>
                <a:ea typeface="Times New Roman" panose="02020603050405020304" pitchFamily="18" charset="0"/>
              </a:rPr>
              <a:t>1-shakl</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37819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934864251"/>
              </p:ext>
            </p:extLst>
          </p:nvPr>
        </p:nvGraphicFramePr>
        <p:xfrm>
          <a:off x="600891" y="354610"/>
          <a:ext cx="11207932" cy="5790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5690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72285" y="1006127"/>
            <a:ext cx="9608744" cy="5047536"/>
          </a:xfrm>
          <a:prstGeom prst="rect">
            <a:avLst/>
          </a:prstGeom>
        </p:spPr>
        <p:txBody>
          <a:bodyPr wrap="square">
            <a:spAutoFit/>
          </a:bodyPr>
          <a:lstStyle/>
          <a:p>
            <a:pPr marL="158750" algn="just">
              <a:lnSpc>
                <a:spcPct val="115000"/>
              </a:lnSpc>
              <a:spcAft>
                <a:spcPts val="0"/>
              </a:spcAft>
              <a:tabLst>
                <a:tab pos="280670" algn="l"/>
              </a:tabLst>
            </a:pP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Rolik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markazidan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rolik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kulachokning</a:t>
            </a:r>
            <a:r>
              <a:rPr lang="en-US" sz="2800" dirty="0">
                <a:latin typeface="Times New Roman" panose="02020603050405020304" pitchFamily="18" charset="0"/>
                <a:ea typeface="Times New Roman" panose="02020603050405020304" pitchFamily="18" charset="0"/>
              </a:rPr>
              <a:t> minimal </a:t>
            </a:r>
            <a:r>
              <a:rPr lang="en-US" sz="2800" dirty="0" err="1">
                <a:latin typeface="Times New Roman" panose="02020603050405020304" pitchFamily="18" charset="0"/>
                <a:ea typeface="Times New Roman" panose="02020603050405020304" pitchFamily="18" charset="0"/>
              </a:rPr>
              <a:t>radiuslari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yigindisiga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rPr>
              <a:t> radius </a:t>
            </a:r>
            <a:r>
              <a:rPr lang="en-US" sz="2800" spc="-5" dirty="0">
                <a:latin typeface="Times New Roman" panose="02020603050405020304" pitchFamily="18" charset="0"/>
                <a:ea typeface="Times New Roman" panose="02020603050405020304" pitchFamily="18" charset="0"/>
              </a:rPr>
              <a:t>(</a:t>
            </a:r>
            <a:r>
              <a:rPr lang="en-US" sz="2800" spc="-5" dirty="0" err="1">
                <a:latin typeface="Times New Roman" panose="02020603050405020304" pitchFamily="18" charset="0"/>
                <a:ea typeface="Times New Roman" panose="02020603050405020304" pitchFamily="18" charset="0"/>
              </a:rPr>
              <a:t>r</a:t>
            </a:r>
            <a:r>
              <a:rPr lang="en-US" sz="2800" spc="-5" baseline="-25000" dirty="0" err="1">
                <a:latin typeface="Times New Roman" panose="02020603050405020304" pitchFamily="18" charset="0"/>
                <a:ea typeface="Times New Roman" panose="02020603050405020304" pitchFamily="18" charset="0"/>
              </a:rPr>
              <a:t>m</a:t>
            </a:r>
            <a:r>
              <a:rPr lang="en-US" sz="2800" spc="-5" baseline="-25000" dirty="0">
                <a:latin typeface="Times New Roman" panose="02020603050405020304" pitchFamily="18" charset="0"/>
                <a:ea typeface="Times New Roman" panose="02020603050405020304" pitchFamily="18" charset="0"/>
              </a:rPr>
              <a:t>)n</a:t>
            </a:r>
            <a:r>
              <a:rPr lang="en-US" sz="2800" spc="-5" dirty="0">
                <a:latin typeface="Times New Roman" panose="02020603050405020304" pitchFamily="18" charset="0"/>
                <a:ea typeface="Times New Roman" panose="02020603050405020304" pitchFamily="18" charset="0"/>
              </a:rPr>
              <a:t> + /-</a:t>
            </a:r>
            <a:r>
              <a:rPr lang="en-US" sz="2800" spc="-5" baseline="-25000" dirty="0" err="1">
                <a:latin typeface="Times New Roman" panose="02020603050405020304" pitchFamily="18" charset="0"/>
                <a:ea typeface="Times New Roman" panose="02020603050405020304" pitchFamily="18" charset="0"/>
              </a:rPr>
              <a:t>rol</a:t>
            </a:r>
            <a:r>
              <a:rPr lang="en-US" sz="2800" spc="-5" dirty="0">
                <a:latin typeface="Times New Roman" panose="02020603050405020304" pitchFamily="18" charset="0"/>
                <a:ea typeface="Times New Roman" panose="02020603050405020304" pitchFamily="18" charset="0"/>
              </a:rPr>
              <a:t> = </a:t>
            </a:r>
            <a:r>
              <a:rPr lang="en-US" sz="2800" i="1" spc="-5" dirty="0">
                <a:latin typeface="Times New Roman" panose="02020603050405020304" pitchFamily="18" charset="0"/>
                <a:ea typeface="Times New Roman" panose="02020603050405020304" pitchFamily="18" charset="0"/>
              </a:rPr>
              <a:t>R) </a:t>
            </a:r>
            <a:r>
              <a:rPr lang="en-US" sz="2800" spc="-5" dirty="0">
                <a:latin typeface="Times New Roman" panose="02020603050405020304" pitchFamily="18" charset="0"/>
                <a:ea typeface="Times New Roman" panose="02020603050405020304" pitchFamily="18" charset="0"/>
              </a:rPr>
              <a:t>li </a:t>
            </a:r>
            <a:r>
              <a:rPr lang="en-US" sz="2800" spc="-5" dirty="0" err="1">
                <a:latin typeface="Times New Roman" panose="02020603050405020304" pitchFamily="18" charset="0"/>
                <a:ea typeface="Times New Roman" panose="02020603050405020304" pitchFamily="18" charset="0"/>
              </a:rPr>
              <a:t>ey</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chiziladi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Yoyning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kulachok</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bilan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kesishgan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nuqtasi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kulachokning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aylanish</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bo`ladi</a:t>
            </a:r>
            <a:r>
              <a:rPr lang="en-US" sz="2800" spc="-5"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158750" algn="just">
              <a:lnSpc>
                <a:spcPct val="115000"/>
              </a:lnSpc>
              <a:spcAft>
                <a:spcPts val="0"/>
              </a:spcAft>
              <a:tabLst>
                <a:tab pos="280670" algn="l"/>
              </a:tabLst>
            </a:pPr>
            <a:r>
              <a:rPr lang="en-US" sz="2800" spc="-5" dirty="0">
                <a:latin typeface="Times New Roman" panose="02020603050405020304" pitchFamily="18" charset="0"/>
                <a:ea typeface="Times New Roman" panose="02020603050405020304" pitchFamily="18" charset="0"/>
              </a:rPr>
              <a:t> 		5. </a:t>
            </a:r>
            <a:r>
              <a:rPr lang="en-US" sz="2800" spc="-5" dirty="0" err="1">
                <a:latin typeface="Times New Roman" panose="02020603050405020304" pitchFamily="18" charset="0"/>
                <a:ea typeface="Times New Roman" panose="02020603050405020304" pitchFamily="18" charset="0"/>
              </a:rPr>
              <a:t>Kulachokning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aylanish</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o`qi</a:t>
            </a:r>
            <a:r>
              <a:rPr lang="en-US" sz="2800" spc="-5" dirty="0">
                <a:latin typeface="Times New Roman" panose="02020603050405020304" pitchFamily="18" charset="0"/>
                <a:ea typeface="Times New Roman" panose="02020603050405020304" pitchFamily="18" charset="0"/>
              </a:rPr>
              <a:t> O </a:t>
            </a:r>
            <a:r>
              <a:rPr lang="en-US" sz="2800" spc="-5" dirty="0" err="1">
                <a:latin typeface="Times New Roman" panose="02020603050405020304" pitchFamily="18" charset="0"/>
                <a:ea typeface="Times New Roman" panose="02020603050405020304" pitchFamily="18" charset="0"/>
              </a:rPr>
              <a:t>dan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dezaksial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oraliq</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qiymatiga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teng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bo’lgan</a:t>
            </a:r>
            <a:r>
              <a:rPr lang="en-US" sz="2800" spc="-5" dirty="0">
                <a:latin typeface="Times New Roman" panose="02020603050405020304" pitchFamily="18" charset="0"/>
                <a:ea typeface="Times New Roman" panose="02020603050405020304" pitchFamily="18" charset="0"/>
              </a:rPr>
              <a:t> e radius </a:t>
            </a:r>
            <a:r>
              <a:rPr lang="en-US" sz="2800" spc="-5" dirty="0" err="1">
                <a:latin typeface="Times New Roman" panose="02020603050405020304" pitchFamily="18" charset="0"/>
                <a:ea typeface="Times New Roman" panose="02020603050405020304" pitchFamily="18" charset="0"/>
              </a:rPr>
              <a:t>bilan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yordamchi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chiziladi</a:t>
            </a:r>
            <a:r>
              <a:rPr lang="en-US" sz="2800" spc="-5"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158750" algn="just">
              <a:lnSpc>
                <a:spcPct val="115000"/>
              </a:lnSpc>
              <a:spcAft>
                <a:spcPts val="0"/>
              </a:spcAft>
              <a:tabLst>
                <a:tab pos="280670" algn="l"/>
              </a:tabLst>
            </a:pP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Yordamchi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va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grafigining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abssissa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o`qlari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bir</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xil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teng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masalan</a:t>
            </a:r>
            <a:r>
              <a:rPr lang="en-US" sz="2800" spc="-5" dirty="0">
                <a:latin typeface="Times New Roman" panose="02020603050405020304" pitchFamily="18" charset="0"/>
                <a:ea typeface="Times New Roman" panose="02020603050405020304" pitchFamily="18" charset="0"/>
              </a:rPr>
              <a:t>,  12) </a:t>
            </a:r>
            <a:r>
              <a:rPr lang="en-US" sz="2800" spc="-5" dirty="0" err="1">
                <a:latin typeface="Times New Roman" panose="02020603050405020304" pitchFamily="18" charset="0"/>
                <a:ea typeface="Times New Roman" panose="02020603050405020304" pitchFamily="18" charset="0"/>
              </a:rPr>
              <a:t>bo`laklarga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bo`linadi</a:t>
            </a:r>
            <a:r>
              <a:rPr lang="en-US" sz="2800" spc="-5"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158750" algn="just">
              <a:lnSpc>
                <a:spcPct val="115000"/>
              </a:lnSpc>
              <a:spcAft>
                <a:spcPts val="0"/>
              </a:spcAft>
              <a:tabLst>
                <a:tab pos="280670" algn="l"/>
              </a:tabLst>
            </a:pPr>
            <a:r>
              <a:rPr lang="en-US" sz="2800" spc="-5" dirty="0">
                <a:latin typeface="Times New Roman" panose="02020603050405020304" pitchFamily="18" charset="0"/>
                <a:ea typeface="Times New Roman" panose="02020603050405020304" pitchFamily="18" charset="0"/>
              </a:rPr>
              <a:t>		6.	</a:t>
            </a:r>
            <a:r>
              <a:rPr lang="en-US" sz="2800" spc="-5" dirty="0" err="1">
                <a:latin typeface="Times New Roman" panose="02020603050405020304" pitchFamily="18" charset="0"/>
                <a:ea typeface="Times New Roman" panose="02020603050405020304" pitchFamily="18" charset="0"/>
              </a:rPr>
              <a:t>Aylananing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bo`linish</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nuqtalariga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urinmalar</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o`tkaziladi</a:t>
            </a:r>
            <a:r>
              <a:rPr lang="en-US" sz="2800" i="1" spc="-5"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84873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a:grpSpLocks/>
          </p:cNvGrpSpPr>
          <p:nvPr/>
        </p:nvGrpSpPr>
        <p:grpSpPr bwMode="auto">
          <a:xfrm>
            <a:off x="1955328" y="409401"/>
            <a:ext cx="9180434" cy="5991399"/>
            <a:chOff x="1701" y="304"/>
            <a:chExt cx="9000" cy="5994"/>
          </a:xfrm>
        </p:grpSpPr>
        <p:pic>
          <p:nvPicPr>
            <p:cNvPr id="3075" name="Picture 3"/>
            <p:cNvPicPr>
              <a:picLocks noChangeAspect="1" noChangeArrowheads="1"/>
            </p:cNvPicPr>
            <p:nvPr/>
          </p:nvPicPr>
          <p:blipFill>
            <a:blip r:embed="rId2">
              <a:lum bright="-36000" contrast="54000"/>
              <a:grayscl/>
              <a:extLst>
                <a:ext uri="{28A0092B-C50C-407E-A947-70E740481C1C}">
                  <a14:useLocalDpi xmlns:a14="http://schemas.microsoft.com/office/drawing/2010/main" val="0"/>
                </a:ext>
              </a:extLst>
            </a:blip>
            <a:srcRect/>
            <a:stretch>
              <a:fillRect/>
            </a:stretch>
          </p:blipFill>
          <p:spPr bwMode="auto">
            <a:xfrm>
              <a:off x="1701" y="304"/>
              <a:ext cx="9000" cy="5994"/>
            </a:xfrm>
            <a:prstGeom prst="rect">
              <a:avLst/>
            </a:prstGeom>
            <a:noFill/>
            <a:extLst>
              <a:ext uri="{909E8E84-426E-40DD-AFC4-6F175D3DCCD1}">
                <a14:hiddenFill xmlns:a14="http://schemas.microsoft.com/office/drawing/2010/main">
                  <a:solidFill>
                    <a:srgbClr val="FFFFFF"/>
                  </a:solidFill>
                </a14:hiddenFill>
              </a:ext>
            </a:extLst>
          </p:spPr>
        </p:pic>
        <p:sp>
          <p:nvSpPr>
            <p:cNvPr id="5" name="Text Box 4"/>
            <p:cNvSpPr txBox="1">
              <a:spLocks noChangeArrowheads="1"/>
            </p:cNvSpPr>
            <p:nvPr/>
          </p:nvSpPr>
          <p:spPr bwMode="auto">
            <a:xfrm>
              <a:off x="6501" y="5344"/>
              <a:ext cx="3796" cy="8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sz="2400" b="0" i="0" u="none" strike="noStrike" cap="none" normalizeH="0" baseline="0" dirty="0" smtClean="0">
                  <a:ln>
                    <a:noFill/>
                  </a:ln>
                  <a:solidFill>
                    <a:schemeClr val="tx1"/>
                  </a:solidFill>
                  <a:effectLst/>
                  <a:latin typeface="Calibri" panose="020F0502020204030204" pitchFamily="34" charset="0"/>
                </a:rPr>
                <a:t>2-</a:t>
              </a:r>
              <a:r>
                <a:rPr kumimoji="0" lang="uz-Cyrl-UZ" sz="2400" b="0" i="0" u="none" strike="noStrike" cap="none" normalizeH="0" baseline="0" dirty="0" smtClean="0">
                  <a:ln>
                    <a:noFill/>
                  </a:ln>
                  <a:solidFill>
                    <a:schemeClr val="tx1"/>
                  </a:solidFill>
                  <a:effectLst/>
                  <a:latin typeface="Calibri" panose="020F0502020204030204" pitchFamily="34" charset="0"/>
                </a:rPr>
                <a:t>Shakl </a:t>
              </a:r>
              <a:endParaRPr kumimoji="0" lang="ru-RU" sz="3200" b="0" i="0" u="none" strike="noStrike" cap="none" normalizeH="0" baseline="0" dirty="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148213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ChangeArrowheads="1"/>
          </p:cNvSpPr>
          <p:nvPr/>
        </p:nvSpPr>
        <p:spPr bwMode="auto">
          <a:xfrm flipV="1">
            <a:off x="860078" y="-45720"/>
            <a:ext cx="1039263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 name="Line 4"/>
          <p:cNvSpPr>
            <a:spLocks noChangeShapeType="1"/>
          </p:cNvSpPr>
          <p:nvPr/>
        </p:nvSpPr>
        <p:spPr bwMode="auto">
          <a:xfrm flipV="1">
            <a:off x="3376613" y="3605211"/>
            <a:ext cx="0" cy="1"/>
          </a:xfrm>
          <a:prstGeom prst="line">
            <a:avLst/>
          </a:prstGeom>
          <a:noFill/>
          <a:ln w="635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Rectangle 6"/>
          <p:cNvSpPr>
            <a:spLocks noChangeArrowheads="1"/>
          </p:cNvSpPr>
          <p:nvPr/>
        </p:nvSpPr>
        <p:spPr bwMode="auto">
          <a:xfrm>
            <a:off x="1539088" y="182895"/>
            <a:ext cx="10392639" cy="2246769"/>
          </a:xfrm>
          <a:prstGeom prst="rect">
            <a:avLst/>
          </a:prstGeom>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50825" algn="l"/>
              </a:tabLst>
              <a:defRPr>
                <a:solidFill>
                  <a:schemeClr val="tx1"/>
                </a:solidFill>
                <a:latin typeface="Arial" panose="020B0604020202020204" pitchFamily="34" charset="0"/>
              </a:defRPr>
            </a:lvl1pPr>
            <a:lvl2pPr eaLnBrk="0" fontAlgn="base" hangingPunct="0">
              <a:spcBef>
                <a:spcPct val="0"/>
              </a:spcBef>
              <a:spcAft>
                <a:spcPct val="0"/>
              </a:spcAft>
              <a:tabLst>
                <a:tab pos="250825" algn="l"/>
              </a:tabLst>
              <a:defRPr>
                <a:solidFill>
                  <a:schemeClr val="tx1"/>
                </a:solidFill>
                <a:latin typeface="Arial" panose="020B0604020202020204" pitchFamily="34" charset="0"/>
              </a:defRPr>
            </a:lvl2pPr>
            <a:lvl3pPr eaLnBrk="0" fontAlgn="base" hangingPunct="0">
              <a:spcBef>
                <a:spcPct val="0"/>
              </a:spcBef>
              <a:spcAft>
                <a:spcPct val="0"/>
              </a:spcAft>
              <a:tabLst>
                <a:tab pos="250825" algn="l"/>
              </a:tabLst>
              <a:defRPr>
                <a:solidFill>
                  <a:schemeClr val="tx1"/>
                </a:solidFill>
                <a:latin typeface="Arial" panose="020B0604020202020204" pitchFamily="34" charset="0"/>
              </a:defRPr>
            </a:lvl3pPr>
            <a:lvl4pPr eaLnBrk="0" fontAlgn="base" hangingPunct="0">
              <a:spcBef>
                <a:spcPct val="0"/>
              </a:spcBef>
              <a:spcAft>
                <a:spcPct val="0"/>
              </a:spcAft>
              <a:tabLst>
                <a:tab pos="250825" algn="l"/>
              </a:tabLst>
              <a:defRPr>
                <a:solidFill>
                  <a:schemeClr val="tx1"/>
                </a:solidFill>
                <a:latin typeface="Arial" panose="020B0604020202020204" pitchFamily="34" charset="0"/>
              </a:defRPr>
            </a:lvl4pPr>
            <a:lvl5pPr eaLnBrk="0" fontAlgn="base" hangingPunct="0">
              <a:spcBef>
                <a:spcPct val="0"/>
              </a:spcBef>
              <a:spcAft>
                <a:spcPct val="0"/>
              </a:spcAft>
              <a:tabLst>
                <a:tab pos="250825" algn="l"/>
              </a:tabLst>
              <a:defRPr>
                <a:solidFill>
                  <a:schemeClr val="tx1"/>
                </a:solidFill>
                <a:latin typeface="Arial" panose="020B0604020202020204" pitchFamily="34" charset="0"/>
              </a:defRPr>
            </a:lvl5pPr>
            <a:lvl6pPr eaLnBrk="0" fontAlgn="base" hangingPunct="0">
              <a:spcBef>
                <a:spcPct val="0"/>
              </a:spcBef>
              <a:spcAft>
                <a:spcPct val="0"/>
              </a:spcAft>
              <a:tabLst>
                <a:tab pos="250825" algn="l"/>
              </a:tabLst>
              <a:defRPr>
                <a:solidFill>
                  <a:schemeClr val="tx1"/>
                </a:solidFill>
                <a:latin typeface="Arial" panose="020B0604020202020204" pitchFamily="34" charset="0"/>
              </a:defRPr>
            </a:lvl6pPr>
            <a:lvl7pPr eaLnBrk="0" fontAlgn="base" hangingPunct="0">
              <a:spcBef>
                <a:spcPct val="0"/>
              </a:spcBef>
              <a:spcAft>
                <a:spcPct val="0"/>
              </a:spcAft>
              <a:tabLst>
                <a:tab pos="250825" algn="l"/>
              </a:tabLst>
              <a:defRPr>
                <a:solidFill>
                  <a:schemeClr val="tx1"/>
                </a:solidFill>
                <a:latin typeface="Arial" panose="020B0604020202020204" pitchFamily="34" charset="0"/>
              </a:defRPr>
            </a:lvl7pPr>
            <a:lvl8pPr eaLnBrk="0" fontAlgn="base" hangingPunct="0">
              <a:spcBef>
                <a:spcPct val="0"/>
              </a:spcBef>
              <a:spcAft>
                <a:spcPct val="0"/>
              </a:spcAft>
              <a:tabLst>
                <a:tab pos="250825" algn="l"/>
              </a:tabLst>
              <a:defRPr>
                <a:solidFill>
                  <a:schemeClr val="tx1"/>
                </a:solidFill>
                <a:latin typeface="Arial" panose="020B0604020202020204" pitchFamily="34" charset="0"/>
              </a:defRPr>
            </a:lvl8pPr>
            <a:lvl9pPr eaLnBrk="0" fontAlgn="base" hangingPunct="0">
              <a:spcBef>
                <a:spcPct val="0"/>
              </a:spcBef>
              <a:spcAft>
                <a:spcPct val="0"/>
              </a:spcAft>
              <a:tabLst>
                <a:tab pos="250825" algn="l"/>
              </a:tabLst>
              <a:defRPr>
                <a:solidFill>
                  <a:schemeClr val="tx1"/>
                </a:solidFill>
                <a:latin typeface="Arial" panose="020B0604020202020204" pitchFamily="34" charset="0"/>
              </a:defRPr>
            </a:lvl9pPr>
          </a:lstStyle>
          <a:p>
            <a:pPr marL="0" marR="0" lvl="0" indent="158750" algn="just" defTabSz="914400" rtl="0" eaLnBrk="0" fontAlgn="base" latinLnBrk="0" hangingPunct="0">
              <a:lnSpc>
                <a:spcPct val="100000"/>
              </a:lnSpc>
              <a:spcBef>
                <a:spcPct val="0"/>
              </a:spcBef>
              <a:spcAft>
                <a:spcPct val="0"/>
              </a:spcAft>
              <a:buClrTx/>
              <a:buSzTx/>
              <a:buFontTx/>
              <a:buNone/>
              <a:tabLst>
                <a:tab pos="250825" algn="l"/>
              </a:tabLst>
            </a:pPr>
            <a:r>
              <a:rPr kumimoji="0" lang="uz-Cyrl-UZ" sz="20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t>7.	Grafik abssissadan chiqqan perpendikulyarlarning diagramma egri chizig`i  bilan tutashgan nuqtalarini turtkich o`qiga proeksiyalaymiz va topilgan nuqtalarni tegishli urinmalarga kulachokning o`qi atrofida aylantirib keltiramiz. Natijada urinmalarda kulachok profiliga tegishli nuqtalar hosil bo`ladi. Ularni o`zaro tutashtirib kulachokning nazariy profilini topamiz.</a:t>
            </a:r>
            <a:endParaRPr kumimoji="0" lang="ru-RU" sz="1050" b="0" i="0" u="none" strike="noStrike" cap="none" normalizeH="0" baseline="0" dirty="0" smtClean="0">
              <a:ln>
                <a:noFill/>
              </a:ln>
              <a:solidFill>
                <a:schemeClr val="bg1"/>
              </a:solidFill>
              <a:effectLst/>
              <a:latin typeface="Arial" panose="020B0604020202020204" pitchFamily="34" charset="0"/>
            </a:endParaRPr>
          </a:p>
          <a:p>
            <a:pPr marL="0" marR="0" lvl="0" indent="158750" algn="just" defTabSz="914400" rtl="0" eaLnBrk="0" fontAlgn="base" latinLnBrk="0" hangingPunct="0">
              <a:lnSpc>
                <a:spcPct val="100000"/>
              </a:lnSpc>
              <a:spcBef>
                <a:spcPct val="0"/>
              </a:spcBef>
              <a:spcAft>
                <a:spcPct val="0"/>
              </a:spcAft>
              <a:buClrTx/>
              <a:buSzTx/>
              <a:buFontTx/>
              <a:buNone/>
              <a:tabLst>
                <a:tab pos="250825" algn="l"/>
              </a:tabLst>
            </a:pPr>
            <a:r>
              <a:rPr kumimoji="0" lang="uz-Cyrl-UZ" sz="20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t>	8. Kulachokning nazariy profili ichiga rolikning radiusi uzunligida ekvidistant egri chiziq chizilsa, izlanayotgan kulachokning profili topilgan bo`ladi.</a:t>
            </a:r>
            <a:endParaRPr kumimoji="0" lang="uz-Cyrl-UZ" sz="2800" b="0" i="0" u="none" strike="noStrike" cap="none" normalizeH="0" baseline="0" dirty="0" smtClean="0">
              <a:ln>
                <a:noFill/>
              </a:ln>
              <a:solidFill>
                <a:schemeClr val="bg1"/>
              </a:solidFill>
              <a:effectLst/>
              <a:latin typeface="Arial" panose="020B0604020202020204" pitchFamily="34" charset="0"/>
            </a:endParaRPr>
          </a:p>
        </p:txBody>
      </p:sp>
      <p:pic>
        <p:nvPicPr>
          <p:cNvPr id="10" name="Рисунок 9"/>
          <p:cNvPicPr/>
          <p:nvPr/>
        </p:nvPicPr>
        <p:blipFill>
          <a:blip r:embed="rId2"/>
          <a:srcRect l="57602" t="13982" r="10040" b="51018"/>
          <a:stretch>
            <a:fillRect/>
          </a:stretch>
        </p:blipFill>
        <p:spPr bwMode="auto">
          <a:xfrm>
            <a:off x="2881847" y="2512971"/>
            <a:ext cx="6488490" cy="4114165"/>
          </a:xfrm>
          <a:prstGeom prst="rect">
            <a:avLst/>
          </a:prstGeom>
          <a:noFill/>
          <a:ln w="9525">
            <a:noFill/>
            <a:miter lim="800000"/>
            <a:headEnd/>
            <a:tailEnd/>
          </a:ln>
        </p:spPr>
      </p:pic>
    </p:spTree>
    <p:extLst>
      <p:ext uri="{BB962C8B-B14F-4D97-AF65-F5344CB8AC3E}">
        <p14:creationId xmlns:p14="http://schemas.microsoft.com/office/powerpoint/2010/main" val="38797167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1699033" y="4008"/>
          <a:ext cx="9835081" cy="68539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4035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5302" y="1041023"/>
            <a:ext cx="10943167" cy="5078313"/>
          </a:xfrm>
          <a:prstGeom prst="rect">
            <a:avLst/>
          </a:prstGeom>
        </p:spPr>
        <p:txBody>
          <a:bodyPr>
            <a:spAutoFit/>
          </a:bodyPr>
          <a:lstStyle/>
          <a:p>
            <a:pPr indent="450215" algn="just">
              <a:spcAft>
                <a:spcPts val="0"/>
              </a:spcAft>
              <a:defRPr/>
            </a:pPr>
            <a:r>
              <a:rPr lang="en-US" sz="3600" dirty="0" err="1" smtClean="0">
                <a:latin typeface="Times New Roman" panose="02020603050405020304" pitchFamily="18" charset="0"/>
                <a:ea typeface="Times New Roman" panose="02020603050405020304" pitchFamily="18" charset="0"/>
                <a:cs typeface="Arial" panose="020B0604020202020204" pitchFamily="34" charset="0"/>
              </a:rPr>
              <a:t>Mushtakli</a:t>
            </a:r>
            <a:r>
              <a:rPr lang="en-US" sz="3600" dirty="0" smtClean="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mexanizmlarni</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sintezi</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bu</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mexanizmning</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asosiy</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o'lchamlarini</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va</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chiqish</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bo</a:t>
            </a:r>
            <a:r>
              <a:rPr lang="ru-RU" sz="3600" dirty="0">
                <a:latin typeface="Times New Roman" panose="02020603050405020304" pitchFamily="18" charset="0"/>
                <a:ea typeface="Times New Roman" panose="02020603050405020304" pitchFamily="18" charset="0"/>
                <a:cs typeface="Arial" panose="020B0604020202020204" pitchFamily="34" charset="0"/>
              </a:rPr>
              <a:t>’</a:t>
            </a:r>
            <a:r>
              <a:rPr lang="en-US" sz="3600" dirty="0">
                <a:latin typeface="Times New Roman" panose="02020603050405020304" pitchFamily="18" charset="0"/>
                <a:ea typeface="Times New Roman" panose="02020603050405020304" pitchFamily="18" charset="0"/>
                <a:cs typeface="Arial" panose="020B0604020202020204" pitchFamily="34" charset="0"/>
              </a:rPr>
              <a:t>g</a:t>
            </a:r>
            <a:r>
              <a:rPr lang="ru-RU" sz="3600" dirty="0">
                <a:latin typeface="Times New Roman" panose="02020603050405020304" pitchFamily="18" charset="0"/>
                <a:ea typeface="Times New Roman" panose="02020603050405020304" pitchFamily="18" charset="0"/>
                <a:cs typeface="Arial" panose="020B0604020202020204" pitchFamily="34" charset="0"/>
              </a:rPr>
              <a:t>’</a:t>
            </a:r>
            <a:r>
              <a:rPr lang="en-US" sz="3600" dirty="0" err="1">
                <a:latin typeface="Times New Roman" panose="02020603050405020304" pitchFamily="18" charset="0"/>
                <a:ea typeface="Times New Roman" panose="02020603050405020304" pitchFamily="18" charset="0"/>
                <a:cs typeface="Arial" panose="020B0604020202020204" pitchFamily="34" charset="0"/>
              </a:rPr>
              <a:t>ini</a:t>
            </a:r>
            <a:r>
              <a:rPr lang="ru-RU" sz="3600" dirty="0" err="1">
                <a:latin typeface="Times New Roman" panose="02020603050405020304" pitchFamily="18" charset="0"/>
                <a:ea typeface="Times New Roman" panose="02020603050405020304" pitchFamily="18" charset="0"/>
                <a:cs typeface="Arial" panose="020B0604020202020204" pitchFamily="34" charset="0"/>
              </a:rPr>
              <a:t>ning</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harakat</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qonuniga</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muvofiq</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mushtak</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profilini</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aniqlashdan</a:t>
            </a:r>
            <a:r>
              <a:rPr lang="ru-RU" sz="3600" dirty="0">
                <a:latin typeface="Times New Roman" panose="02020603050405020304" pitchFamily="18" charset="0"/>
                <a:ea typeface="Times New Roman" panose="02020603050405020304" pitchFamily="18" charset="0"/>
                <a:cs typeface="Arial" panose="020B0604020202020204" pitchFamily="34" charset="0"/>
              </a:rPr>
              <a:t> </a:t>
            </a:r>
            <a:r>
              <a:rPr lang="ru-RU" sz="3600" dirty="0" err="1">
                <a:latin typeface="Times New Roman" panose="02020603050405020304" pitchFamily="18" charset="0"/>
                <a:ea typeface="Times New Roman" panose="02020603050405020304" pitchFamily="18" charset="0"/>
                <a:cs typeface="Arial" panose="020B0604020202020204" pitchFamily="34" charset="0"/>
              </a:rPr>
              <a:t>iborat</a:t>
            </a:r>
            <a:r>
              <a:rPr lang="ru-RU" sz="3600" dirty="0">
                <a:latin typeface="Times New Roman" panose="02020603050405020304" pitchFamily="18" charset="0"/>
                <a:ea typeface="Times New Roman" panose="02020603050405020304" pitchFamily="18" charset="0"/>
                <a:cs typeface="Arial" panose="020B0604020202020204" pitchFamily="34" charset="0"/>
              </a:rPr>
              <a:t>.</a:t>
            </a:r>
            <a:endParaRPr lang="ru-RU" sz="3200" dirty="0">
              <a:latin typeface="Times New Roman" panose="02020603050405020304" pitchFamily="18" charset="0"/>
              <a:ea typeface="Times New Roman" panose="02020603050405020304" pitchFamily="18" charset="0"/>
              <a:cs typeface="Arial" panose="020B0604020202020204" pitchFamily="34" charset="0"/>
            </a:endParaRPr>
          </a:p>
          <a:p>
            <a:pPr indent="450215" algn="just">
              <a:spcAft>
                <a:spcPts val="0"/>
              </a:spcAft>
              <a:defRPr/>
            </a:pPr>
            <a:r>
              <a:rPr lang="en-US" sz="3600" dirty="0" err="1">
                <a:latin typeface="Times New Roman" panose="02020603050405020304" pitchFamily="18" charset="0"/>
                <a:ea typeface="Times New Roman" panose="02020603050405020304" pitchFamily="18" charset="0"/>
                <a:cs typeface="Arial" panose="020B0604020202020204" pitchFamily="34" charset="0"/>
              </a:rPr>
              <a:t>Mushtakli</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mexanizmining</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sintezi</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quyidagi</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tartibda</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amalga</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oshiriladi</a:t>
            </a:r>
            <a:r>
              <a:rPr lang="en-US" sz="3600" dirty="0">
                <a:latin typeface="Times New Roman" panose="02020603050405020304" pitchFamily="18" charset="0"/>
                <a:ea typeface="Times New Roman" panose="02020603050405020304" pitchFamily="18" charset="0"/>
                <a:cs typeface="Arial" panose="020B0604020202020204" pitchFamily="34" charset="0"/>
              </a:rPr>
              <a:t>.</a:t>
            </a:r>
            <a:endParaRPr lang="ru-RU" sz="3200" dirty="0">
              <a:latin typeface="Times New Roman" panose="02020603050405020304" pitchFamily="18" charset="0"/>
              <a:ea typeface="Times New Roman" panose="02020603050405020304" pitchFamily="18" charset="0"/>
              <a:cs typeface="Arial" panose="020B0604020202020204" pitchFamily="34" charset="0"/>
            </a:endParaRPr>
          </a:p>
          <a:p>
            <a:pPr indent="450215" algn="just">
              <a:spcAft>
                <a:spcPts val="0"/>
              </a:spcAft>
              <a:defRPr/>
            </a:pPr>
            <a:r>
              <a:rPr lang="en-US" sz="3600" dirty="0">
                <a:latin typeface="Times New Roman" panose="02020603050405020304" pitchFamily="18" charset="0"/>
                <a:ea typeface="Times New Roman" panose="02020603050405020304" pitchFamily="18" charset="0"/>
                <a:cs typeface="Arial" panose="020B0604020202020204" pitchFamily="34" charset="0"/>
              </a:rPr>
              <a:t>1.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Tezlik</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va</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ko’chish</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analogining</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burilish</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burchagi</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funksiyasi</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sifatida</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bog'liqligi</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chiqish</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bo’g’ini</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tezlanishi</a:t>
            </a:r>
            <a:r>
              <a:rPr lang="en-US" sz="3600" b="1"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analogining</a:t>
            </a:r>
            <a:r>
              <a:rPr lang="en-US" sz="3600" b="1"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ifodasini</a:t>
            </a:r>
            <a:r>
              <a:rPr lang="en-US" sz="3600" b="1"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grafik</a:t>
            </a:r>
            <a:r>
              <a:rPr lang="en-US" sz="3600" b="1" dirty="0">
                <a:latin typeface="Times New Roman" panose="02020603050405020304" pitchFamily="18" charset="0"/>
                <a:ea typeface="Times New Roman" panose="02020603050405020304" pitchFamily="18" charset="0"/>
                <a:cs typeface="Arial" panose="020B0604020202020204" pitchFamily="34" charset="0"/>
              </a:rPr>
              <a:t> </a:t>
            </a:r>
            <a:r>
              <a:rPr lang="en-US" sz="3600" b="1" dirty="0" err="1">
                <a:latin typeface="Times New Roman" panose="02020603050405020304" pitchFamily="18" charset="0"/>
                <a:ea typeface="Times New Roman" panose="02020603050405020304" pitchFamily="18" charset="0"/>
                <a:cs typeface="Arial" panose="020B0604020202020204" pitchFamily="34" charset="0"/>
              </a:rPr>
              <a:t>integrallash</a:t>
            </a:r>
            <a:r>
              <a:rPr lang="en-US" sz="3600" b="1"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orqali</a:t>
            </a:r>
            <a:r>
              <a:rPr lang="en-US" sz="3600" dirty="0">
                <a:latin typeface="Times New Roman" panose="02020603050405020304" pitchFamily="18" charset="0"/>
                <a:ea typeface="Times New Roman" panose="02020603050405020304" pitchFamily="18" charset="0"/>
                <a:cs typeface="Arial" panose="020B0604020202020204" pitchFamily="34" charset="0"/>
              </a:rPr>
              <a:t> </a:t>
            </a:r>
            <a:r>
              <a:rPr lang="en-US" sz="3600" dirty="0" err="1">
                <a:latin typeface="Times New Roman" panose="02020603050405020304" pitchFamily="18" charset="0"/>
                <a:ea typeface="Times New Roman" panose="02020603050405020304" pitchFamily="18" charset="0"/>
                <a:cs typeface="Arial" panose="020B0604020202020204" pitchFamily="34" charset="0"/>
              </a:rPr>
              <a:t>aniqlanadi</a:t>
            </a:r>
            <a:r>
              <a:rPr lang="en-US" sz="3600" dirty="0" smtClean="0">
                <a:latin typeface="Times New Roman" panose="02020603050405020304" pitchFamily="18" charset="0"/>
                <a:ea typeface="Times New Roman" panose="02020603050405020304" pitchFamily="18" charset="0"/>
                <a:cs typeface="Arial" panose="020B0604020202020204" pitchFamily="34" charset="0"/>
              </a:rPr>
              <a:t>.</a:t>
            </a:r>
            <a:endParaRPr lang="ru-RU" sz="3200" dirty="0">
              <a:latin typeface="Times New Roman" panose="02020603050405020304" pitchFamily="18" charset="0"/>
              <a:ea typeface="Times New Roman" panose="02020603050405020304" pitchFamily="18" charset="0"/>
              <a:cs typeface="Arial" panose="020B0604020202020204" pitchFamily="34" charset="0"/>
            </a:endParaRPr>
          </a:p>
        </p:txBody>
      </p:sp>
      <p:sp>
        <p:nvSpPr>
          <p:cNvPr id="3" name="Скругленный прямоугольник 2"/>
          <p:cNvSpPr/>
          <p:nvPr/>
        </p:nvSpPr>
        <p:spPr>
          <a:xfrm>
            <a:off x="1216479" y="130629"/>
            <a:ext cx="9780814" cy="84092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0"/>
              </a:spcAft>
              <a:defRPr/>
            </a:pPr>
            <a:r>
              <a:rPr lang="en-US" sz="2800" b="1" dirty="0" err="1">
                <a:latin typeface="Times New Roman" panose="02020603050405020304" pitchFamily="18" charset="0"/>
                <a:ea typeface="Times New Roman" panose="02020603050405020304" pitchFamily="18" charset="0"/>
                <a:cs typeface="Arial" panose="020B0604020202020204" pitchFamily="34" charset="0"/>
              </a:rPr>
              <a:t>Mushtakli</a:t>
            </a:r>
            <a:r>
              <a:rPr lang="en-US" sz="2800" b="1"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mexanizmlarni</a:t>
            </a:r>
            <a:r>
              <a:rPr lang="en-US" sz="2800" b="1"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sintez</a:t>
            </a:r>
            <a:r>
              <a:rPr lang="en-US" sz="2800" b="1"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qilish</a:t>
            </a:r>
            <a:r>
              <a:rPr lang="en-US" sz="2800" b="1"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bosqichlari</a:t>
            </a:r>
            <a:r>
              <a:rPr lang="ru-RU" sz="2800" dirty="0">
                <a:latin typeface="Times New Roman" panose="02020603050405020304" pitchFamily="18" charset="0"/>
                <a:ea typeface="Times New Roman" panose="02020603050405020304" pitchFamily="18" charset="0"/>
                <a:cs typeface="Arial" panose="020B0604020202020204" pitchFamily="34" charset="0"/>
              </a:rPr>
              <a:t> </a:t>
            </a:r>
            <a:endParaRPr lang="ru-RU" sz="2800" dirty="0">
              <a:latin typeface="Times New Roman" panose="02020603050405020304" pitchFamily="18"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124033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1564" y="371679"/>
            <a:ext cx="10978243" cy="5478423"/>
          </a:xfrm>
          <a:prstGeom prst="rect">
            <a:avLst/>
          </a:prstGeom>
        </p:spPr>
        <p:txBody>
          <a:bodyPr wrap="square">
            <a:spAutoFit/>
          </a:bodyPr>
          <a:lstStyle/>
          <a:p>
            <a:pPr indent="450215" algn="just">
              <a:spcAft>
                <a:spcPts val="0"/>
              </a:spcAft>
              <a:defRPr/>
            </a:pPr>
            <a:r>
              <a:rPr lang="en-US" sz="2800" dirty="0">
                <a:latin typeface="Times New Roman" panose="02020603050405020304" pitchFamily="18" charset="0"/>
                <a:ea typeface="Times New Roman" panose="02020603050405020304" pitchFamily="18" charset="0"/>
                <a:cs typeface="Arial" panose="020B0604020202020204" pitchFamily="34" charset="0"/>
              </a:rPr>
              <a:t>2.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Bosim</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burchagini</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cheklash</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yoki</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mushtak</a:t>
            </a:r>
            <a:r>
              <a:rPr lang="en-US" sz="2800" b="1"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profilining</a:t>
            </a:r>
            <a:r>
              <a:rPr lang="en-US" sz="2800" b="1"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qavariqligini</a:t>
            </a:r>
            <a:r>
              <a:rPr lang="en-US" sz="2800" b="1"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ta'minlash</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shartidan</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kelib</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chiqib</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mushtakli</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mexanizmning</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asosiy</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o'lchamlari</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quyidagicha</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aniqlanadi</a:t>
            </a:r>
            <a:r>
              <a:rPr lang="en-US" sz="2800" dirty="0">
                <a:latin typeface="Times New Roman" panose="02020603050405020304" pitchFamily="18" charset="0"/>
                <a:ea typeface="Times New Roman" panose="02020603050405020304" pitchFamily="18" charset="0"/>
                <a:cs typeface="Arial" panose="020B0604020202020204" pitchFamily="34" charset="0"/>
              </a:rPr>
              <a:t>:</a:t>
            </a:r>
            <a:endParaRPr lang="ru-RU" sz="2400" dirty="0">
              <a:latin typeface="Times New Roman" panose="02020603050405020304" pitchFamily="18" charset="0"/>
              <a:ea typeface="Times New Roman" panose="02020603050405020304" pitchFamily="18" charset="0"/>
              <a:cs typeface="Arial" panose="020B0604020202020204" pitchFamily="34" charset="0"/>
            </a:endParaRPr>
          </a:p>
          <a:p>
            <a:pPr marL="285750" indent="-285750" algn="just">
              <a:spcAft>
                <a:spcPts val="0"/>
              </a:spcAft>
              <a:buFontTx/>
              <a:buChar char="-"/>
              <a:defRPr/>
            </a:pPr>
            <a:r>
              <a:rPr lang="en-US" sz="2800" dirty="0" err="1">
                <a:latin typeface="Times New Roman" panose="02020603050405020304" pitchFamily="18" charset="0"/>
                <a:ea typeface="Times New Roman" panose="02020603050405020304" pitchFamily="18" charset="0"/>
                <a:cs typeface="Arial" panose="020B0604020202020204" pitchFamily="34" charset="0"/>
              </a:rPr>
              <a:t>mushtakning</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markaziy</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profilining</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a:latin typeface="Times New Roman" panose="02020603050405020304" pitchFamily="18" charset="0"/>
                <a:ea typeface="Times New Roman" panose="02020603050405020304" pitchFamily="18" charset="0"/>
                <a:cs typeface="Arial" panose="020B0604020202020204" pitchFamily="34" charset="0"/>
              </a:rPr>
              <a:t>minimal</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radiusi</a:t>
            </a:r>
            <a:r>
              <a:rPr lang="en-US" sz="2800" dirty="0">
                <a:latin typeface="Times New Roman" panose="02020603050405020304" pitchFamily="18" charset="0"/>
                <a:ea typeface="Times New Roman" panose="02020603050405020304" pitchFamily="18" charset="0"/>
                <a:cs typeface="Arial" panose="020B0604020202020204" pitchFamily="34" charset="0"/>
              </a:rPr>
              <a:t>; </a:t>
            </a:r>
          </a:p>
          <a:p>
            <a:pPr marL="285750" indent="-285750" algn="just">
              <a:spcAft>
                <a:spcPts val="0"/>
              </a:spcAft>
              <a:buFontTx/>
              <a:buChar char="-"/>
              <a:defRPr/>
            </a:pPr>
            <a:r>
              <a:rPr lang="en-US" sz="2800" b="1" dirty="0" err="1">
                <a:latin typeface="Times New Roman" panose="02020603050405020304" pitchFamily="18" charset="0"/>
                <a:ea typeface="Times New Roman" panose="02020603050405020304" pitchFamily="18" charset="0"/>
                <a:cs typeface="Arial" panose="020B0604020202020204" pitchFamily="34" charset="0"/>
              </a:rPr>
              <a:t>haqiqiy</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mushtak</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dirty="0" err="1">
                <a:latin typeface="Times New Roman" panose="02020603050405020304" pitchFamily="18" charset="0"/>
                <a:ea typeface="Times New Roman" panose="02020603050405020304" pitchFamily="18" charset="0"/>
                <a:cs typeface="Arial" panose="020B0604020202020204" pitchFamily="34" charset="0"/>
              </a:rPr>
              <a:t>profilining</a:t>
            </a:r>
            <a:r>
              <a:rPr lang="en-US" sz="2800" dirty="0">
                <a:latin typeface="Times New Roman" panose="02020603050405020304" pitchFamily="18" charset="0"/>
                <a:ea typeface="Times New Roman" panose="02020603050405020304" pitchFamily="18" charset="0"/>
                <a:cs typeface="Arial" panose="020B0604020202020204" pitchFamily="34" charset="0"/>
              </a:rPr>
              <a:t> </a:t>
            </a:r>
            <a:r>
              <a:rPr lang="en-US" sz="2800" b="1" dirty="0">
                <a:latin typeface="Times New Roman" panose="02020603050405020304" pitchFamily="18" charset="0"/>
                <a:ea typeface="Times New Roman" panose="02020603050405020304" pitchFamily="18" charset="0"/>
                <a:cs typeface="Arial" panose="020B0604020202020204" pitchFamily="34" charset="0"/>
              </a:rPr>
              <a:t>minimal </a:t>
            </a:r>
            <a:r>
              <a:rPr lang="en-US" sz="2800" b="1" dirty="0" err="1">
                <a:latin typeface="Times New Roman" panose="02020603050405020304" pitchFamily="18" charset="0"/>
                <a:ea typeface="Times New Roman" panose="02020603050405020304" pitchFamily="18" charset="0"/>
                <a:cs typeface="Arial" panose="020B0604020202020204" pitchFamily="34" charset="0"/>
              </a:rPr>
              <a:t>radiusi</a:t>
            </a:r>
            <a:r>
              <a:rPr lang="en-US" sz="2800" b="1" dirty="0" smtClean="0">
                <a:latin typeface="Times New Roman" panose="02020603050405020304" pitchFamily="18" charset="0"/>
                <a:ea typeface="Times New Roman" panose="02020603050405020304" pitchFamily="18" charset="0"/>
                <a:cs typeface="Arial" panose="020B0604020202020204" pitchFamily="34" charset="0"/>
              </a:rPr>
              <a:t>;</a:t>
            </a:r>
          </a:p>
          <a:p>
            <a:pPr marL="285750" indent="-285750" algn="just">
              <a:lnSpc>
                <a:spcPct val="150000"/>
              </a:lnSpc>
              <a:buFontTx/>
              <a:buChar char="-"/>
            </a:pPr>
            <a:r>
              <a:rPr lang="en-US" altLang="ru-RU" sz="2800" dirty="0">
                <a:latin typeface="Times New Roman" pitchFamily="18" charset="0"/>
                <a:cs typeface="Times New Roman" pitchFamily="18" charset="0"/>
              </a:rPr>
              <a:t> </a:t>
            </a:r>
            <a:r>
              <a:rPr lang="en-US" altLang="ru-RU" sz="2800" b="1" dirty="0" err="1">
                <a:latin typeface="Times New Roman" pitchFamily="18" charset="0"/>
                <a:cs typeface="Times New Roman" pitchFamily="18" charset="0"/>
              </a:rPr>
              <a:t>rolikning</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radiusi</a:t>
            </a:r>
            <a:r>
              <a:rPr lang="en-US" altLang="ru-RU" sz="2800" dirty="0">
                <a:latin typeface="Times New Roman" pitchFamily="18" charset="0"/>
                <a:cs typeface="Times New Roman" pitchFamily="18" charset="0"/>
              </a:rPr>
              <a:t>; </a:t>
            </a:r>
          </a:p>
          <a:p>
            <a:pPr marL="285750" indent="-285750" algn="just">
              <a:lnSpc>
                <a:spcPct val="150000"/>
              </a:lnSpc>
              <a:buFontTx/>
              <a:buChar char="-"/>
            </a:pPr>
            <a:r>
              <a:rPr lang="en-US" altLang="ru-RU" sz="2800" dirty="0">
                <a:latin typeface="Times New Roman" pitchFamily="18" charset="0"/>
                <a:cs typeface="Times New Roman" pitchFamily="18" charset="0"/>
              </a:rPr>
              <a:t> </a:t>
            </a:r>
            <a:r>
              <a:rPr lang="en-US" altLang="ru-RU" sz="2800" b="1" dirty="0" err="1">
                <a:latin typeface="Times New Roman" pitchFamily="18" charset="0"/>
                <a:cs typeface="Times New Roman" pitchFamily="18" charset="0"/>
              </a:rPr>
              <a:t>ekssentrisitet</a:t>
            </a:r>
            <a:r>
              <a:rPr lang="en-US" altLang="ru-RU" sz="2800" dirty="0">
                <a:latin typeface="Times New Roman" pitchFamily="18" charset="0"/>
                <a:cs typeface="Times New Roman" pitchFamily="18" charset="0"/>
              </a:rPr>
              <a:t>; </a:t>
            </a:r>
            <a:endParaRPr lang="en-US" altLang="ru-RU" sz="2800" dirty="0" smtClean="0">
              <a:latin typeface="Times New Roman" pitchFamily="18" charset="0"/>
              <a:cs typeface="Times New Roman" pitchFamily="18" charset="0"/>
            </a:endParaRPr>
          </a:p>
          <a:p>
            <a:pPr algn="just">
              <a:lnSpc>
                <a:spcPct val="150000"/>
              </a:lnSpc>
            </a:pPr>
            <a:r>
              <a:rPr lang="en-US" sz="2800" b="1" dirty="0" smtClean="0">
                <a:latin typeface="Times New Roman" panose="02020603050405020304" pitchFamily="18" charset="0"/>
                <a:ea typeface="Times New Roman" panose="02020603050405020304" pitchFamily="18" charset="0"/>
                <a:cs typeface="Arial" panose="020B0604020202020204" pitchFamily="34" charset="0"/>
              </a:rPr>
              <a:t>	</a:t>
            </a:r>
            <a:r>
              <a:rPr lang="en-US" altLang="ru-RU" sz="2800" dirty="0">
                <a:latin typeface="Times New Roman" pitchFamily="18" charset="0"/>
                <a:cs typeface="Times New Roman" pitchFamily="18" charset="0"/>
              </a:rPr>
              <a:t>3. </a:t>
            </a:r>
            <a:r>
              <a:rPr lang="en-US" altLang="ru-RU" sz="2800" b="1" dirty="0" err="1">
                <a:latin typeface="Times New Roman" pitchFamily="18" charset="0"/>
                <a:cs typeface="Times New Roman" pitchFamily="18" charset="0"/>
              </a:rPr>
              <a:t>Topilgan</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asosiy</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o'lchamlarni</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hisobga</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olgan</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holda</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va</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berilgan</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harakat</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diagrammasiga</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binoan</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mushtakda</a:t>
            </a:r>
            <a:r>
              <a:rPr lang="en-US" altLang="ru-RU" sz="2800" dirty="0">
                <a:latin typeface="Times New Roman" pitchFamily="18" charset="0"/>
                <a:cs typeface="Times New Roman" pitchFamily="18" charset="0"/>
              </a:rPr>
              <a:t> </a:t>
            </a:r>
            <a:r>
              <a:rPr lang="en-US" altLang="ru-RU" sz="2800" b="1" dirty="0" err="1">
                <a:latin typeface="Times New Roman" pitchFamily="18" charset="0"/>
                <a:cs typeface="Times New Roman" pitchFamily="18" charset="0"/>
              </a:rPr>
              <a:t>oliy</a:t>
            </a:r>
            <a:r>
              <a:rPr lang="en-US" altLang="ru-RU" sz="2800" b="1" dirty="0">
                <a:latin typeface="Times New Roman" pitchFamily="18" charset="0"/>
                <a:cs typeface="Times New Roman" pitchFamily="18" charset="0"/>
              </a:rPr>
              <a:t> </a:t>
            </a:r>
            <a:r>
              <a:rPr lang="en-US" altLang="ru-RU" sz="2800" b="1" dirty="0" err="1">
                <a:latin typeface="Times New Roman" pitchFamily="18" charset="0"/>
                <a:cs typeface="Times New Roman" pitchFamily="18" charset="0"/>
              </a:rPr>
              <a:t>kinematik</a:t>
            </a:r>
            <a:r>
              <a:rPr lang="en-US" altLang="ru-RU" sz="2800" b="1" dirty="0">
                <a:latin typeface="Times New Roman" pitchFamily="18" charset="0"/>
                <a:cs typeface="Times New Roman" pitchFamily="18" charset="0"/>
              </a:rPr>
              <a:t> </a:t>
            </a:r>
            <a:r>
              <a:rPr lang="en-US" altLang="ru-RU" sz="2800" b="1" dirty="0" err="1">
                <a:latin typeface="Times New Roman" pitchFamily="18" charset="0"/>
                <a:cs typeface="Times New Roman" pitchFamily="18" charset="0"/>
              </a:rPr>
              <a:t>juftlikning</a:t>
            </a:r>
            <a:r>
              <a:rPr lang="en-US" altLang="ru-RU" sz="2800" b="1"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profilini</a:t>
            </a:r>
            <a:r>
              <a:rPr lang="en-US" altLang="ru-RU" sz="2800" dirty="0">
                <a:latin typeface="Times New Roman" pitchFamily="18" charset="0"/>
                <a:cs typeface="Times New Roman" pitchFamily="18" charset="0"/>
              </a:rPr>
              <a:t> </a:t>
            </a:r>
            <a:r>
              <a:rPr lang="en-US" altLang="ru-RU" sz="2800" dirty="0" err="1">
                <a:latin typeface="Times New Roman" pitchFamily="18" charset="0"/>
                <a:cs typeface="Times New Roman" pitchFamily="18" charset="0"/>
              </a:rPr>
              <a:t>quriladi</a:t>
            </a:r>
            <a:r>
              <a:rPr lang="en-US" altLang="ru-RU" sz="2800" dirty="0" smtClean="0">
                <a:latin typeface="Times New Roman" pitchFamily="18" charset="0"/>
                <a:cs typeface="Times New Roman" pitchFamily="18" charset="0"/>
              </a:rPr>
              <a:t>.</a:t>
            </a:r>
            <a:endParaRPr lang="en-US" sz="2800" b="1" dirty="0">
              <a:latin typeface="Times New Roman" panose="02020603050405020304" pitchFamily="18"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926494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Прямоугольник 1"/>
          <p:cNvSpPr>
            <a:spLocks noChangeArrowheads="1"/>
          </p:cNvSpPr>
          <p:nvPr/>
        </p:nvSpPr>
        <p:spPr bwMode="auto">
          <a:xfrm>
            <a:off x="239185" y="146054"/>
            <a:ext cx="11618383" cy="669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ru-RU" altLang="ru-RU" sz="2200" b="1" dirty="0" smtClean="0">
                <a:latin typeface="Times New Roman" pitchFamily="18" charset="0"/>
                <a:cs typeface="Times New Roman" pitchFamily="18" charset="0"/>
              </a:rPr>
              <a:t>К</a:t>
            </a:r>
            <a:r>
              <a:rPr lang="en-US" altLang="ru-RU" sz="2200" b="1" dirty="0" err="1">
                <a:latin typeface="Times New Roman" pitchFamily="18" charset="0"/>
                <a:cs typeface="Times New Roman" pitchFamily="18" charset="0"/>
              </a:rPr>
              <a:t>inematik</a:t>
            </a:r>
            <a:r>
              <a:rPr lang="en-US" altLang="ru-RU" sz="2200" b="1" dirty="0">
                <a:latin typeface="Times New Roman" pitchFamily="18" charset="0"/>
                <a:cs typeface="Times New Roman" pitchFamily="18" charset="0"/>
              </a:rPr>
              <a:t> </a:t>
            </a:r>
            <a:r>
              <a:rPr lang="en-US" altLang="ru-RU" sz="2200" b="1" dirty="0" err="1">
                <a:latin typeface="Times New Roman" pitchFamily="18" charset="0"/>
                <a:cs typeface="Times New Roman" pitchFamily="18" charset="0"/>
              </a:rPr>
              <a:t>diagrammalar</a:t>
            </a:r>
            <a:r>
              <a:rPr lang="uz-Cyrl-UZ" altLang="ru-RU" sz="2200" b="1" dirty="0">
                <a:latin typeface="Times New Roman" pitchFamily="18" charset="0"/>
                <a:cs typeface="Times New Roman" pitchFamily="18" charset="0"/>
              </a:rPr>
              <a:t> </a:t>
            </a:r>
            <a:r>
              <a:rPr lang="en-US" altLang="ru-RU" sz="2200" b="1" dirty="0" err="1">
                <a:latin typeface="Times New Roman" pitchFamily="18" charset="0"/>
                <a:cs typeface="Times New Roman" pitchFamily="18" charset="0"/>
              </a:rPr>
              <a:t>qurish</a:t>
            </a:r>
            <a:r>
              <a:rPr lang="en-US" altLang="ru-RU" sz="2200" b="1" dirty="0">
                <a:latin typeface="Times New Roman" pitchFamily="18" charset="0"/>
                <a:cs typeface="Times New Roman" pitchFamily="18" charset="0"/>
              </a:rPr>
              <a:t> </a:t>
            </a:r>
            <a:r>
              <a:rPr lang="ru-RU" altLang="ru-RU" sz="2200" dirty="0">
                <a:latin typeface="Times New Roman" pitchFamily="18" charset="0"/>
                <a:cs typeface="Times New Roman" pitchFamily="18" charset="0"/>
              </a:rPr>
              <a:t> </a:t>
            </a:r>
          </a:p>
          <a:p>
            <a:pPr algn="just">
              <a:lnSpc>
                <a:spcPct val="150000"/>
              </a:lnSpc>
            </a:pPr>
            <a:r>
              <a:rPr lang="en-US" altLang="ru-RU" sz="2200" dirty="0" smtClean="0">
                <a:latin typeface="Times New Roman" pitchFamily="18" charset="0"/>
                <a:cs typeface="Times New Roman" pitchFamily="18" charset="0"/>
              </a:rPr>
              <a:t>	</a:t>
            </a:r>
            <a:r>
              <a:rPr lang="en-US" altLang="ru-RU" sz="2200" dirty="0" err="1" smtClean="0">
                <a:latin typeface="Times New Roman" pitchFamily="18" charset="0"/>
                <a:cs typeface="Times New Roman" pitchFamily="18" charset="0"/>
              </a:rPr>
              <a:t>Chiqish</a:t>
            </a:r>
            <a:r>
              <a:rPr lang="en-US" altLang="ru-RU" sz="2200" dirty="0" smtClean="0">
                <a:latin typeface="Times New Roman" pitchFamily="18" charset="0"/>
                <a:cs typeface="Times New Roman" pitchFamily="18" charset="0"/>
              </a:rPr>
              <a:t> </a:t>
            </a:r>
            <a:r>
              <a:rPr lang="en-US" altLang="ru-RU" sz="2200" dirty="0">
                <a:latin typeface="Times New Roman" pitchFamily="18" charset="0"/>
                <a:cs typeface="Times New Roman" pitchFamily="18" charset="0"/>
              </a:rPr>
              <a:t>bog</a:t>
            </a:r>
            <a:r>
              <a:rPr lang="ru-RU" altLang="ru-RU" sz="2200" dirty="0">
                <a:latin typeface="Times New Roman" pitchFamily="18" charset="0"/>
                <a:cs typeface="Times New Roman" pitchFamily="18" charset="0"/>
              </a:rPr>
              <a:t>'</a:t>
            </a:r>
            <a:r>
              <a:rPr lang="en-US" altLang="ru-RU" sz="2200" dirty="0" err="1">
                <a:latin typeface="Times New Roman" pitchFamily="18" charset="0"/>
                <a:cs typeface="Times New Roman" pitchFamily="18" charset="0"/>
              </a:rPr>
              <a:t>inining</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kinematik</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diagrammalari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odatda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mushtakni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aylanish</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funksiyasi</a:t>
            </a:r>
            <a:r>
              <a:rPr lang="en-US" altLang="ru-RU" sz="2200" dirty="0">
                <a:latin typeface="Times New Roman" pitchFamily="18" charset="0"/>
                <a:cs typeface="Times New Roman" pitchFamily="18" charset="0"/>
              </a:rPr>
              <a:t>  φ </a:t>
            </a:r>
            <a:r>
              <a:rPr lang="en-US" altLang="ru-RU" sz="2200" dirty="0" err="1">
                <a:latin typeface="Times New Roman" pitchFamily="18" charset="0"/>
                <a:cs typeface="Times New Roman" pitchFamily="18" charset="0"/>
              </a:rPr>
              <a:t>sifatida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quriladi</a:t>
            </a:r>
            <a:r>
              <a:rPr lang="ru-RU"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Turtgichning</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koromisloning</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harakat</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qonuni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tez-lanishning</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analogi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grafigi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shaklida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beriladi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yoki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tanlanadi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Ikki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marotaba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grafik</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integrallash</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yordamida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boshqa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ikkita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diagrammalar</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tezlik</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va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ko'chish</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quriladi</a:t>
            </a:r>
            <a:r>
              <a:rPr lang="en-US" altLang="ru-RU" sz="2200" dirty="0">
                <a:latin typeface="Times New Roman" pitchFamily="18" charset="0"/>
                <a:cs typeface="Times New Roman" pitchFamily="18" charset="0"/>
              </a:rPr>
              <a:t>.</a:t>
            </a:r>
            <a:endParaRPr lang="ru-RU" altLang="ru-RU" sz="2200" dirty="0">
              <a:latin typeface="Times New Roman" pitchFamily="18" charset="0"/>
              <a:cs typeface="Times New Roman" pitchFamily="18" charset="0"/>
            </a:endParaRPr>
          </a:p>
          <a:p>
            <a:pPr algn="just">
              <a:lnSpc>
                <a:spcPct val="150000"/>
              </a:lnSpc>
            </a:pPr>
            <a:r>
              <a:rPr lang="en-US" altLang="ru-RU" sz="2200" dirty="0" smtClean="0">
                <a:latin typeface="Times New Roman" pitchFamily="18" charset="0"/>
                <a:cs typeface="Times New Roman" pitchFamily="18" charset="0"/>
              </a:rPr>
              <a:t>	</a:t>
            </a:r>
            <a:r>
              <a:rPr lang="en-US" altLang="ru-RU" sz="2200" dirty="0" err="1" smtClean="0">
                <a:latin typeface="Times New Roman" pitchFamily="18" charset="0"/>
                <a:cs typeface="Times New Roman" pitchFamily="18" charset="0"/>
              </a:rPr>
              <a:t>Harakat</a:t>
            </a:r>
            <a:r>
              <a:rPr lang="en-US" altLang="ru-RU" sz="2200" dirty="0" smtClean="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qonuni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doimiy</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tezlashishga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ega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bo'lgan</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nosimmetrik</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teng</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balandlikdagi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grafik</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shaklida</a:t>
            </a:r>
            <a:r>
              <a:rPr lang="en-US" altLang="ru-RU" sz="2200" dirty="0">
                <a:latin typeface="Times New Roman" pitchFamily="18" charset="0"/>
                <a:cs typeface="Times New Roman" pitchFamily="18" charset="0"/>
              </a:rPr>
              <a:t> </a:t>
            </a:r>
            <a:r>
              <a:rPr lang="en-US" altLang="ru-RU" sz="2200" dirty="0" err="1" smtClean="0">
                <a:latin typeface="Times New Roman" pitchFamily="18" charset="0"/>
                <a:cs typeface="Times New Roman" pitchFamily="18" charset="0"/>
              </a:rPr>
              <a:t>berilsin</a:t>
            </a:r>
            <a:r>
              <a:rPr lang="en-US" altLang="ru-RU" sz="2200" dirty="0" smtClean="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Grafikni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integrallash</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grafik</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differensiallashning</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teskari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tartibida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amalga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oshiriladi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Absissa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o'qini</a:t>
            </a:r>
            <a:r>
              <a:rPr lang="en-US" altLang="ru-RU" sz="2200" dirty="0">
                <a:latin typeface="Times New Roman" pitchFamily="18" charset="0"/>
                <a:cs typeface="Times New Roman" pitchFamily="18" charset="0"/>
              </a:rPr>
              <a:t> </a:t>
            </a:r>
            <a:r>
              <a:rPr lang="en-US" altLang="ru-RU" sz="2200" i="1" dirty="0">
                <a:latin typeface="Times New Roman" pitchFamily="18" charset="0"/>
                <a:cs typeface="Times New Roman" pitchFamily="18" charset="0"/>
              </a:rPr>
              <a:t>O</a:t>
            </a:r>
            <a:r>
              <a:rPr lang="en-US" altLang="ru-RU" sz="2200" i="1" baseline="-25000" dirty="0">
                <a:latin typeface="Times New Roman" pitchFamily="18" charset="0"/>
                <a:cs typeface="Times New Roman" pitchFamily="18" charset="0"/>
              </a:rPr>
              <a:t>2</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koordinatasining</a:t>
            </a:r>
            <a:r>
              <a:rPr lang="en-US" altLang="ru-RU" sz="2200" dirty="0">
                <a:latin typeface="Times New Roman" pitchFamily="18" charset="0"/>
                <a:cs typeface="Times New Roman" pitchFamily="18" charset="0"/>
              </a:rPr>
              <a:t> chap </a:t>
            </a:r>
            <a:r>
              <a:rPr lang="en-US" altLang="ru-RU" sz="2200" dirty="0" err="1">
                <a:latin typeface="Times New Roman" pitchFamily="18" charset="0"/>
                <a:cs typeface="Times New Roman" pitchFamily="18" charset="0"/>
              </a:rPr>
              <a:t>tomoniga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cho'zib</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qutb</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masofasini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belgilaymiz</a:t>
            </a:r>
            <a:r>
              <a:rPr lang="en-US" altLang="ru-RU" sz="2200" dirty="0">
                <a:latin typeface="Times New Roman" pitchFamily="18" charset="0"/>
                <a:cs typeface="Times New Roman" pitchFamily="18" charset="0"/>
              </a:rPr>
              <a:t> </a:t>
            </a:r>
            <a:r>
              <a:rPr lang="ru-RU" altLang="ru-RU" sz="2200" i="1" dirty="0">
                <a:latin typeface="Times New Roman" pitchFamily="18" charset="0"/>
                <a:cs typeface="Times New Roman" pitchFamily="18" charset="0"/>
              </a:rPr>
              <a:t>Н</a:t>
            </a:r>
            <a:r>
              <a:rPr lang="en-US" altLang="ru-RU" sz="2200" i="1" baseline="-25000" dirty="0">
                <a:latin typeface="Times New Roman" pitchFamily="18" charset="0"/>
                <a:cs typeface="Times New Roman" pitchFamily="18" charset="0"/>
              </a:rPr>
              <a:t>2</a:t>
            </a:r>
            <a:r>
              <a:rPr lang="en-US" altLang="ru-RU" sz="2200" i="1" dirty="0">
                <a:latin typeface="Times New Roman" pitchFamily="18" charset="0"/>
                <a:cs typeface="Times New Roman" pitchFamily="18" charset="0"/>
              </a:rPr>
              <a:t> = </a:t>
            </a:r>
            <a:r>
              <a:rPr lang="ru-RU" altLang="ru-RU" sz="2200" i="1" dirty="0">
                <a:latin typeface="Times New Roman" pitchFamily="18" charset="0"/>
                <a:cs typeface="Times New Roman" pitchFamily="18" charset="0"/>
              </a:rPr>
              <a:t>Р</a:t>
            </a:r>
            <a:r>
              <a:rPr lang="en-US" altLang="ru-RU" sz="2200" i="1" baseline="-25000" dirty="0">
                <a:latin typeface="Times New Roman" pitchFamily="18" charset="0"/>
                <a:cs typeface="Times New Roman" pitchFamily="18" charset="0"/>
              </a:rPr>
              <a:t>2</a:t>
            </a:r>
            <a:r>
              <a:rPr lang="ru-RU" altLang="ru-RU" sz="2200" i="1" dirty="0">
                <a:latin typeface="Times New Roman" pitchFamily="18" charset="0"/>
                <a:cs typeface="Times New Roman" pitchFamily="18" charset="0"/>
              </a:rPr>
              <a:t>О</a:t>
            </a:r>
            <a:r>
              <a:rPr lang="en-US" altLang="ru-RU" sz="2200" i="1" baseline="-25000" dirty="0">
                <a:latin typeface="Times New Roman" pitchFamily="18" charset="0"/>
                <a:cs typeface="Times New Roman" pitchFamily="18" charset="0"/>
              </a:rPr>
              <a:t>2</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Tez-lanish</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grafidagi</a:t>
            </a:r>
            <a:r>
              <a:rPr lang="en-US" altLang="ru-RU" sz="2200" dirty="0">
                <a:latin typeface="Times New Roman" pitchFamily="18" charset="0"/>
                <a:cs typeface="Times New Roman" pitchFamily="18" charset="0"/>
              </a:rPr>
              <a:t> 1", 2" </a:t>
            </a:r>
            <a:r>
              <a:rPr lang="en-US" altLang="ru-RU" sz="2200" dirty="0" err="1">
                <a:latin typeface="Times New Roman" pitchFamily="18" charset="0"/>
                <a:cs typeface="Times New Roman" pitchFamily="18" charset="0"/>
              </a:rPr>
              <a:t>va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hokazo</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nuqtalarni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ordinat</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o'qiga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proyeksiyalaymiz</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va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proeksiyalarni</a:t>
            </a:r>
            <a:r>
              <a:rPr lang="en-US" altLang="ru-RU" sz="2200" dirty="0">
                <a:latin typeface="Times New Roman" pitchFamily="18" charset="0"/>
                <a:cs typeface="Times New Roman" pitchFamily="18" charset="0"/>
              </a:rPr>
              <a:t> (a </a:t>
            </a:r>
            <a:r>
              <a:rPr lang="en-US" altLang="ru-RU" sz="2200" dirty="0" err="1">
                <a:latin typeface="Times New Roman" pitchFamily="18" charset="0"/>
                <a:cs typeface="Times New Roman" pitchFamily="18" charset="0"/>
              </a:rPr>
              <a:t>va</a:t>
            </a:r>
            <a:r>
              <a:rPr lang="en-US" altLang="ru-RU" sz="2200" dirty="0">
                <a:latin typeface="Times New Roman" pitchFamily="18" charset="0"/>
                <a:cs typeface="Times New Roman" pitchFamily="18" charset="0"/>
              </a:rPr>
              <a:t> b </a:t>
            </a:r>
            <a:r>
              <a:rPr lang="en-US" altLang="ru-RU" sz="2200" dirty="0" err="1">
                <a:latin typeface="Times New Roman" pitchFamily="18" charset="0"/>
                <a:cs typeface="Times New Roman" pitchFamily="18" charset="0"/>
              </a:rPr>
              <a:t>nuqtalarni</a:t>
            </a:r>
            <a:r>
              <a:rPr lang="en-US" altLang="ru-RU" sz="2200" dirty="0">
                <a:latin typeface="Times New Roman" pitchFamily="18" charset="0"/>
                <a:cs typeface="Times New Roman" pitchFamily="18" charset="0"/>
              </a:rPr>
              <a:t>) </a:t>
            </a:r>
            <a:r>
              <a:rPr lang="en-US" altLang="ru-RU" sz="2200" i="1" dirty="0">
                <a:latin typeface="Times New Roman" pitchFamily="18" charset="0"/>
                <a:cs typeface="Times New Roman" pitchFamily="18" charset="0"/>
              </a:rPr>
              <a:t>P</a:t>
            </a:r>
            <a:r>
              <a:rPr lang="en-US" altLang="ru-RU" sz="2200" i="1" baseline="-25000" dirty="0">
                <a:latin typeface="Times New Roman" pitchFamily="18" charset="0"/>
                <a:cs typeface="Times New Roman" pitchFamily="18" charset="0"/>
              </a:rPr>
              <a:t>2</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qutb</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bilan</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tutashtiramiz</a:t>
            </a:r>
            <a:r>
              <a:rPr lang="en-US" altLang="ru-RU" sz="2200" dirty="0">
                <a:latin typeface="Times New Roman" pitchFamily="18" charset="0"/>
                <a:cs typeface="Times New Roman" pitchFamily="18" charset="0"/>
              </a:rPr>
              <a:t>. </a:t>
            </a:r>
            <a:endParaRPr lang="en-US" altLang="ru-RU" sz="2200" dirty="0" smtClean="0">
              <a:latin typeface="Times New Roman" pitchFamily="18" charset="0"/>
              <a:cs typeface="Times New Roman" pitchFamily="18" charset="0"/>
            </a:endParaRPr>
          </a:p>
          <a:p>
            <a:pPr algn="just">
              <a:lnSpc>
                <a:spcPct val="150000"/>
              </a:lnSpc>
            </a:pP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Tezlik</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analoglari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grafigining</a:t>
            </a:r>
            <a:r>
              <a:rPr lang="en-US" altLang="ru-RU" sz="2200" dirty="0">
                <a:latin typeface="Times New Roman" pitchFamily="18" charset="0"/>
                <a:cs typeface="Times New Roman" pitchFamily="18" charset="0"/>
              </a:rPr>
              <a:t> </a:t>
            </a:r>
            <a:r>
              <a:rPr lang="en-US" altLang="ru-RU" sz="2200" i="1" dirty="0">
                <a:latin typeface="Times New Roman" pitchFamily="18" charset="0"/>
                <a:cs typeface="Times New Roman" pitchFamily="18" charset="0"/>
              </a:rPr>
              <a:t>O</a:t>
            </a:r>
            <a:r>
              <a:rPr lang="en-US" altLang="ru-RU" sz="2200" i="1" baseline="-25000" dirty="0">
                <a:latin typeface="Times New Roman" pitchFamily="18" charset="0"/>
                <a:cs typeface="Times New Roman" pitchFamily="18" charset="0"/>
              </a:rPr>
              <a:t>1</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koordinatalari</a:t>
            </a:r>
            <a:r>
              <a:rPr lang="en-US" altLang="ru-RU" sz="2200" dirty="0">
                <a:latin typeface="Times New Roman" pitchFamily="18" charset="0"/>
                <a:cs typeface="Times New Roman" pitchFamily="18" charset="0"/>
              </a:rPr>
              <a:t> </a:t>
            </a:r>
            <a:r>
              <a:rPr lang="en-US" altLang="ru-RU" sz="2200" i="1" dirty="0">
                <a:latin typeface="Times New Roman" pitchFamily="18" charset="0"/>
                <a:cs typeface="Times New Roman" pitchFamily="18" charset="0"/>
              </a:rPr>
              <a:t>P</a:t>
            </a:r>
            <a:r>
              <a:rPr lang="en-US" altLang="ru-RU" sz="2200" i="1" baseline="-25000" dirty="0">
                <a:latin typeface="Times New Roman" pitchFamily="18" charset="0"/>
                <a:cs typeface="Times New Roman" pitchFamily="18" charset="0"/>
              </a:rPr>
              <a:t>2</a:t>
            </a:r>
            <a:r>
              <a:rPr lang="en-US" altLang="ru-RU" sz="2200" i="1" dirty="0">
                <a:latin typeface="Times New Roman" pitchFamily="18" charset="0"/>
                <a:cs typeface="Times New Roman" pitchFamily="18" charset="0"/>
              </a:rPr>
              <a:t>b </a:t>
            </a:r>
            <a:r>
              <a:rPr lang="en-US" altLang="ru-RU" sz="2200" dirty="0" err="1">
                <a:latin typeface="Times New Roman" pitchFamily="18" charset="0"/>
                <a:cs typeface="Times New Roman" pitchFamily="18" charset="0"/>
              </a:rPr>
              <a:t>chizig'iga</a:t>
            </a:r>
            <a:r>
              <a:rPr lang="en-US" altLang="ru-RU" sz="2200" dirty="0">
                <a:latin typeface="Times New Roman" pitchFamily="18" charset="0"/>
                <a:cs typeface="Times New Roman" pitchFamily="18" charset="0"/>
              </a:rPr>
              <a:t> parallel </a:t>
            </a:r>
            <a:r>
              <a:rPr lang="en-US" altLang="ru-RU" sz="2200" dirty="0" err="1">
                <a:latin typeface="Times New Roman" pitchFamily="18" charset="0"/>
                <a:cs typeface="Times New Roman" pitchFamily="18" charset="0"/>
              </a:rPr>
              <a:t>ra-vishda</a:t>
            </a:r>
            <a:r>
              <a:rPr lang="en-US" altLang="ru-RU" sz="2200" dirty="0">
                <a:latin typeface="Times New Roman" pitchFamily="18" charset="0"/>
                <a:cs typeface="Times New Roman" pitchFamily="18" charset="0"/>
              </a:rPr>
              <a:t> (7.5, b - </a:t>
            </a:r>
            <a:r>
              <a:rPr lang="en-US" altLang="ru-RU" sz="2200" dirty="0" err="1">
                <a:latin typeface="Times New Roman" pitchFamily="18" charset="0"/>
                <a:cs typeface="Times New Roman" pitchFamily="18" charset="0"/>
              </a:rPr>
              <a:t>rasm</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absissa</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o'qining</a:t>
            </a:r>
            <a:r>
              <a:rPr lang="en-US" altLang="ru-RU" sz="2200" dirty="0">
                <a:latin typeface="Times New Roman" pitchFamily="18" charset="0"/>
                <a:cs typeface="Times New Roman" pitchFamily="18" charset="0"/>
              </a:rPr>
              <a:t> </a:t>
            </a:r>
            <a:r>
              <a:rPr lang="en-US" altLang="ru-RU" sz="2200" i="1" dirty="0">
                <a:latin typeface="Times New Roman" pitchFamily="18" charset="0"/>
                <a:cs typeface="Times New Roman" pitchFamily="18" charset="0"/>
              </a:rPr>
              <a:t>2</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nuqtasidan</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olingan</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vertikal</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chiziq</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bilan</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uchrashguncha</a:t>
            </a:r>
            <a:r>
              <a:rPr lang="en-US" altLang="ru-RU" sz="2200" dirty="0">
                <a:latin typeface="Times New Roman" pitchFamily="18" charset="0"/>
                <a:cs typeface="Times New Roman" pitchFamily="18" charset="0"/>
              </a:rPr>
              <a:t> </a:t>
            </a:r>
            <a:r>
              <a:rPr lang="ru-RU" altLang="ru-RU" sz="2200" i="1" dirty="0">
                <a:latin typeface="Times New Roman" pitchFamily="18" charset="0"/>
                <a:cs typeface="Times New Roman" pitchFamily="18" charset="0"/>
              </a:rPr>
              <a:t>О</a:t>
            </a:r>
            <a:r>
              <a:rPr lang="en-US" altLang="ru-RU" sz="2200" i="1" baseline="-25000" dirty="0">
                <a:latin typeface="Times New Roman" pitchFamily="18" charset="0"/>
                <a:cs typeface="Times New Roman" pitchFamily="18" charset="0"/>
              </a:rPr>
              <a:t>1</a:t>
            </a:r>
            <a:r>
              <a:rPr lang="en-US" altLang="ru-RU" sz="2200" i="1" dirty="0">
                <a:latin typeface="Times New Roman" pitchFamily="18" charset="0"/>
                <a:cs typeface="Times New Roman" pitchFamily="18" charset="0"/>
              </a:rPr>
              <a:t>2′</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o’qi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chiziqini</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tortamiz</a:t>
            </a:r>
            <a:r>
              <a:rPr lang="en-US" altLang="ru-RU" sz="2200" dirty="0">
                <a:latin typeface="Times New Roman" pitchFamily="18" charset="0"/>
                <a:cs typeface="Times New Roman" pitchFamily="18" charset="0"/>
              </a:rPr>
              <a:t>. </a:t>
            </a:r>
            <a:r>
              <a:rPr lang="en-US" altLang="ru-RU" sz="2200" i="1" dirty="0">
                <a:latin typeface="Times New Roman" pitchFamily="18" charset="0"/>
                <a:cs typeface="Times New Roman" pitchFamily="18" charset="0"/>
              </a:rPr>
              <a:t>2′</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nuqtadan</a:t>
            </a:r>
            <a:r>
              <a:rPr lang="en-US" altLang="ru-RU" sz="2200" dirty="0">
                <a:latin typeface="Times New Roman" pitchFamily="18" charset="0"/>
                <a:cs typeface="Times New Roman" pitchFamily="18" charset="0"/>
              </a:rPr>
              <a:t>  </a:t>
            </a:r>
            <a:r>
              <a:rPr lang="ru-RU" altLang="ru-RU" sz="2200" i="1" dirty="0">
                <a:latin typeface="Times New Roman" pitchFamily="18" charset="0"/>
                <a:cs typeface="Times New Roman" pitchFamily="18" charset="0"/>
              </a:rPr>
              <a:t>Р</a:t>
            </a:r>
            <a:r>
              <a:rPr lang="en-US" altLang="ru-RU" sz="2200" i="1" baseline="-25000" dirty="0">
                <a:latin typeface="Times New Roman" pitchFamily="18" charset="0"/>
                <a:cs typeface="Times New Roman" pitchFamily="18" charset="0"/>
              </a:rPr>
              <a:t>2</a:t>
            </a:r>
            <a:r>
              <a:rPr lang="ru-RU" altLang="ru-RU" sz="2200" i="1" dirty="0">
                <a:latin typeface="Times New Roman" pitchFamily="18" charset="0"/>
                <a:cs typeface="Times New Roman" pitchFamily="18" charset="0"/>
              </a:rPr>
              <a:t>а</a:t>
            </a:r>
            <a:r>
              <a:rPr lang="ru-RU"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chiziqqa</a:t>
            </a:r>
            <a:r>
              <a:rPr lang="en-US" altLang="ru-RU" sz="2200" dirty="0">
                <a:latin typeface="Times New Roman" pitchFamily="18" charset="0"/>
                <a:cs typeface="Times New Roman" pitchFamily="18" charset="0"/>
              </a:rPr>
              <a:t> parallel </a:t>
            </a:r>
            <a:r>
              <a:rPr lang="en-US" altLang="ru-RU" sz="2200" dirty="0" err="1">
                <a:latin typeface="Times New Roman" pitchFamily="18" charset="0"/>
                <a:cs typeface="Times New Roman" pitchFamily="18" charset="0"/>
              </a:rPr>
              <a:t>ravishda</a:t>
            </a:r>
            <a:r>
              <a:rPr lang="en-US" altLang="ru-RU" sz="2200" dirty="0">
                <a:latin typeface="Times New Roman" pitchFamily="18" charset="0"/>
                <a:cs typeface="Times New Roman" pitchFamily="18" charset="0"/>
              </a:rPr>
              <a:t> </a:t>
            </a:r>
            <a:r>
              <a:rPr lang="en-US" altLang="ru-RU" sz="2200" i="1" dirty="0">
                <a:latin typeface="Times New Roman" pitchFamily="18" charset="0"/>
                <a:cs typeface="Times New Roman" pitchFamily="18" charset="0"/>
              </a:rPr>
              <a:t>2′4</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chiziq</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o’tkazamiz</a:t>
            </a:r>
            <a:r>
              <a:rPr lang="en-US" altLang="ru-RU" sz="2200" dirty="0">
                <a:latin typeface="Times New Roman" pitchFamily="18" charset="0"/>
                <a:cs typeface="Times New Roman" pitchFamily="18" charset="0"/>
              </a:rPr>
              <a:t> </a:t>
            </a:r>
            <a:r>
              <a:rPr lang="en-US" altLang="ru-RU" sz="2200" dirty="0" err="1">
                <a:latin typeface="Times New Roman" pitchFamily="18" charset="0"/>
                <a:cs typeface="Times New Roman" pitchFamily="18" charset="0"/>
              </a:rPr>
              <a:t>va</a:t>
            </a:r>
            <a:r>
              <a:rPr lang="en-US" altLang="ru-RU" sz="2200" dirty="0">
                <a:latin typeface="Times New Roman" pitchFamily="18" charset="0"/>
                <a:cs typeface="Times New Roman" pitchFamily="18" charset="0"/>
              </a:rPr>
              <a:t> </a:t>
            </a:r>
            <a:r>
              <a:rPr lang="en-US" altLang="ru-RU" sz="2200" dirty="0" err="1" smtClean="0">
                <a:latin typeface="Times New Roman" pitchFamily="18" charset="0"/>
                <a:cs typeface="Times New Roman" pitchFamily="18" charset="0"/>
              </a:rPr>
              <a:t>hokazo</a:t>
            </a:r>
            <a:r>
              <a:rPr lang="en-US" altLang="ru-RU" sz="2200" dirty="0">
                <a:latin typeface="Times New Roman" pitchFamily="18" charset="0"/>
                <a:cs typeface="Times New Roman" pitchFamily="18" charset="0"/>
              </a:rPr>
              <a:t>.  </a:t>
            </a:r>
            <a:endParaRPr lang="ru-RU" alt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2166104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Прямоугольник 1"/>
          <p:cNvSpPr>
            <a:spLocks noChangeArrowheads="1"/>
          </p:cNvSpPr>
          <p:nvPr/>
        </p:nvSpPr>
        <p:spPr bwMode="auto">
          <a:xfrm>
            <a:off x="719667" y="692151"/>
            <a:ext cx="10945284" cy="5011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449263" algn="just">
              <a:lnSpc>
                <a:spcPct val="150000"/>
              </a:lnSpc>
            </a:pPr>
            <a:r>
              <a:rPr lang="en-US" altLang="ru-RU" sz="2400" b="1" dirty="0" err="1">
                <a:latin typeface="Times New Roman" pitchFamily="18" charset="0"/>
                <a:cs typeface="Times New Roman" pitchFamily="18" charset="0"/>
              </a:rPr>
              <a:t>Ko'chish</a:t>
            </a:r>
            <a:r>
              <a:rPr lang="en-US" altLang="ru-RU" sz="2400" b="1" dirty="0">
                <a:latin typeface="Times New Roman" pitchFamily="18" charset="0"/>
                <a:cs typeface="Times New Roman" pitchFamily="18" charset="0"/>
              </a:rPr>
              <a:t> </a:t>
            </a:r>
            <a:r>
              <a:rPr lang="en-US" altLang="ru-RU" sz="2400" b="1" dirty="0" err="1">
                <a:latin typeface="Times New Roman" pitchFamily="18" charset="0"/>
                <a:cs typeface="Times New Roman" pitchFamily="18" charset="0"/>
              </a:rPr>
              <a:t>grafigi</a:t>
            </a:r>
            <a:r>
              <a:rPr lang="en-US" altLang="ru-RU" sz="2400" b="1"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quyidagicha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quriladi</a:t>
            </a:r>
            <a:r>
              <a:rPr lang="en-US" altLang="ru-RU" sz="2400" dirty="0">
                <a:latin typeface="Times New Roman" pitchFamily="18" charset="0"/>
                <a:cs typeface="Times New Roman" pitchFamily="18" charset="0"/>
              </a:rPr>
              <a:t>. </a:t>
            </a:r>
            <a:r>
              <a:rPr lang="en-US" altLang="ru-RU" sz="2400" i="1" dirty="0">
                <a:latin typeface="Times New Roman" pitchFamily="18" charset="0"/>
                <a:cs typeface="Times New Roman" pitchFamily="18" charset="0"/>
              </a:rPr>
              <a:t>O</a:t>
            </a:r>
            <a:r>
              <a:rPr lang="en-US" altLang="ru-RU" sz="2400" i="1" baseline="-25000" dirty="0">
                <a:latin typeface="Times New Roman" pitchFamily="18" charset="0"/>
                <a:cs typeface="Times New Roman" pitchFamily="18" charset="0"/>
              </a:rPr>
              <a:t>1</a:t>
            </a:r>
            <a:r>
              <a:rPr lang="en-US" altLang="ru-RU" sz="2400" i="1"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tezlik</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analogi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grafigi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koordinatasiining</a:t>
            </a:r>
            <a:r>
              <a:rPr lang="en-US" altLang="ru-RU" sz="2400" dirty="0">
                <a:latin typeface="Times New Roman" pitchFamily="18" charset="0"/>
                <a:cs typeface="Times New Roman" pitchFamily="18" charset="0"/>
              </a:rPr>
              <a:t> chap </a:t>
            </a:r>
            <a:r>
              <a:rPr lang="en-US" altLang="ru-RU" sz="2400" dirty="0" err="1">
                <a:latin typeface="Times New Roman" pitchFamily="18" charset="0"/>
                <a:cs typeface="Times New Roman" pitchFamily="18" charset="0"/>
              </a:rPr>
              <a:t>tomonida</a:t>
            </a:r>
            <a:r>
              <a:rPr lang="en-US" altLang="ru-RU" sz="2400" dirty="0">
                <a:latin typeface="Times New Roman" pitchFamily="18" charset="0"/>
                <a:cs typeface="Times New Roman" pitchFamily="18" charset="0"/>
              </a:rPr>
              <a:t> </a:t>
            </a:r>
            <a:r>
              <a:rPr lang="en-US" altLang="ru-RU" sz="2400" b="1" dirty="0" err="1">
                <a:latin typeface="Times New Roman" pitchFamily="18" charset="0"/>
                <a:cs typeface="Times New Roman" pitchFamily="18" charset="0"/>
              </a:rPr>
              <a:t>qutb</a:t>
            </a:r>
            <a:r>
              <a:rPr lang="en-US" altLang="ru-RU" sz="2400" b="1" dirty="0">
                <a:latin typeface="Times New Roman" pitchFamily="18" charset="0"/>
                <a:cs typeface="Times New Roman" pitchFamily="18" charset="0"/>
              </a:rPr>
              <a:t> </a:t>
            </a:r>
            <a:r>
              <a:rPr lang="en-US" altLang="ru-RU" sz="2400" b="1" dirty="0" err="1">
                <a:latin typeface="Times New Roman" pitchFamily="18" charset="0"/>
                <a:cs typeface="Times New Roman" pitchFamily="18" charset="0"/>
              </a:rPr>
              <a:t>masofasini</a:t>
            </a:r>
            <a:r>
              <a:rPr lang="en-US" altLang="ru-RU" sz="2400" b="1"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belgilaymiz</a:t>
            </a:r>
            <a:r>
              <a:rPr lang="en-US" altLang="ru-RU" sz="2400" dirty="0">
                <a:latin typeface="Times New Roman" pitchFamily="18" charset="0"/>
                <a:cs typeface="Times New Roman" pitchFamily="18" charset="0"/>
              </a:rPr>
              <a:t>  </a:t>
            </a:r>
            <a:r>
              <a:rPr lang="ru-RU" altLang="ru-RU" sz="2400" i="1" dirty="0">
                <a:latin typeface="Times New Roman" pitchFamily="18" charset="0"/>
                <a:cs typeface="Times New Roman" pitchFamily="18" charset="0"/>
              </a:rPr>
              <a:t>Н</a:t>
            </a:r>
            <a:r>
              <a:rPr lang="en-US" altLang="ru-RU" sz="2400" i="1" baseline="-25000" dirty="0">
                <a:latin typeface="Times New Roman" pitchFamily="18" charset="0"/>
                <a:cs typeface="Times New Roman" pitchFamily="18" charset="0"/>
              </a:rPr>
              <a:t>1</a:t>
            </a:r>
            <a:r>
              <a:rPr lang="en-US" altLang="ru-RU" sz="2400" i="1" dirty="0">
                <a:latin typeface="Times New Roman" pitchFamily="18" charset="0"/>
                <a:cs typeface="Times New Roman" pitchFamily="18" charset="0"/>
              </a:rPr>
              <a:t> = </a:t>
            </a:r>
            <a:r>
              <a:rPr lang="ru-RU" altLang="ru-RU" sz="2400" i="1" dirty="0">
                <a:latin typeface="Times New Roman" pitchFamily="18" charset="0"/>
                <a:cs typeface="Times New Roman" pitchFamily="18" charset="0"/>
              </a:rPr>
              <a:t>Р</a:t>
            </a:r>
            <a:r>
              <a:rPr lang="en-US" altLang="ru-RU" sz="2400" i="1" baseline="-25000" dirty="0">
                <a:latin typeface="Times New Roman" pitchFamily="18" charset="0"/>
                <a:cs typeface="Times New Roman" pitchFamily="18" charset="0"/>
              </a:rPr>
              <a:t>1</a:t>
            </a:r>
            <a:r>
              <a:rPr lang="ru-RU" altLang="ru-RU" sz="2400" i="1" dirty="0">
                <a:latin typeface="Times New Roman" pitchFamily="18" charset="0"/>
                <a:cs typeface="Times New Roman" pitchFamily="18" charset="0"/>
              </a:rPr>
              <a:t>О</a:t>
            </a:r>
            <a:r>
              <a:rPr lang="en-US" altLang="ru-RU" sz="2400" i="1" baseline="-25000" dirty="0">
                <a:latin typeface="Times New Roman" pitchFamily="18" charset="0"/>
                <a:cs typeface="Times New Roman" pitchFamily="18" charset="0"/>
              </a:rPr>
              <a:t>1</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Absissa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o’qi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kesmalarini</a:t>
            </a:r>
            <a:r>
              <a:rPr lang="en-US" altLang="ru-RU" sz="2400" dirty="0">
                <a:latin typeface="Times New Roman" pitchFamily="18" charset="0"/>
                <a:cs typeface="Times New Roman" pitchFamily="18" charset="0"/>
              </a:rPr>
              <a:t> </a:t>
            </a:r>
            <a:r>
              <a:rPr lang="ru-RU" altLang="ru-RU" sz="2400" i="1" dirty="0">
                <a:latin typeface="Times New Roman" pitchFamily="18" charset="0"/>
                <a:cs typeface="Times New Roman" pitchFamily="18" charset="0"/>
              </a:rPr>
              <a:t>О</a:t>
            </a:r>
            <a:r>
              <a:rPr lang="en-US" altLang="ru-RU" sz="2400" i="1" baseline="-25000" dirty="0">
                <a:latin typeface="Times New Roman" pitchFamily="18" charset="0"/>
                <a:cs typeface="Times New Roman" pitchFamily="18" charset="0"/>
              </a:rPr>
              <a:t>1</a:t>
            </a:r>
            <a:r>
              <a:rPr lang="en-US" altLang="ru-RU" sz="2400" i="1" dirty="0">
                <a:latin typeface="Times New Roman" pitchFamily="18" charset="0"/>
                <a:cs typeface="Times New Roman" pitchFamily="18" charset="0"/>
              </a:rPr>
              <a:t>-1, 1-2, 2-3</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va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hokasolarni</a:t>
            </a:r>
            <a:r>
              <a:rPr lang="en-US" altLang="ru-RU" sz="2400" dirty="0">
                <a:latin typeface="Times New Roman" pitchFamily="18" charset="0"/>
                <a:cs typeface="Times New Roman" pitchFamily="18" charset="0"/>
              </a:rPr>
              <a:t>  </a:t>
            </a:r>
            <a:r>
              <a:rPr lang="en-US" altLang="ru-RU" sz="2400" b="1" dirty="0" err="1">
                <a:latin typeface="Times New Roman" pitchFamily="18" charset="0"/>
                <a:cs typeface="Times New Roman" pitchFamily="18" charset="0"/>
              </a:rPr>
              <a:t>teng</a:t>
            </a:r>
            <a:r>
              <a:rPr lang="en-US" altLang="ru-RU" sz="2400" b="1" dirty="0">
                <a:latin typeface="Times New Roman" pitchFamily="18" charset="0"/>
                <a:cs typeface="Times New Roman" pitchFamily="18" charset="0"/>
              </a:rPr>
              <a:t> </a:t>
            </a:r>
            <a:r>
              <a:rPr lang="en-US" altLang="ru-RU" sz="2400" b="1" dirty="0" err="1">
                <a:latin typeface="Times New Roman" pitchFamily="18" charset="0"/>
                <a:cs typeface="Times New Roman" pitchFamily="18" charset="0"/>
              </a:rPr>
              <a:t>bo’lamiz</a:t>
            </a:r>
            <a:r>
              <a:rPr lang="en-US" altLang="ru-RU" sz="2400" dirty="0">
                <a:latin typeface="Times New Roman" pitchFamily="18" charset="0"/>
                <a:cs typeface="Times New Roman" pitchFamily="18" charset="0"/>
              </a:rPr>
              <a:t>, biz </a:t>
            </a:r>
            <a:r>
              <a:rPr lang="en-US" altLang="ru-RU" sz="2400" dirty="0" err="1">
                <a:latin typeface="Times New Roman" pitchFamily="18" charset="0"/>
                <a:cs typeface="Times New Roman" pitchFamily="18" charset="0"/>
              </a:rPr>
              <a:t>olingan</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nuqtalardan</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perpendikulyarlarni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tezlik</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analogi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grafigi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bilan</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uchrashtiramiz</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va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ular</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ordinat</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o'qi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bilan</a:t>
            </a:r>
            <a:r>
              <a:rPr lang="en-US" altLang="ru-RU" sz="2400" dirty="0">
                <a:latin typeface="Times New Roman" pitchFamily="18" charset="0"/>
                <a:cs typeface="Times New Roman" pitchFamily="18" charset="0"/>
              </a:rPr>
              <a:t>  </a:t>
            </a:r>
            <a:r>
              <a:rPr lang="en-US" altLang="ru-RU" sz="2400" b="1" dirty="0" err="1">
                <a:latin typeface="Times New Roman" pitchFamily="18" charset="0"/>
                <a:cs typeface="Times New Roman" pitchFamily="18" charset="0"/>
              </a:rPr>
              <a:t>tutashguncha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gorizontal</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chiziqlarni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chizamiz</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Olingan</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nuqtalar</a:t>
            </a:r>
            <a:r>
              <a:rPr lang="en-US" altLang="ru-RU" sz="2400" dirty="0">
                <a:latin typeface="Times New Roman" pitchFamily="18" charset="0"/>
                <a:cs typeface="Times New Roman" pitchFamily="18" charset="0"/>
              </a:rPr>
              <a:t> </a:t>
            </a:r>
            <a:r>
              <a:rPr lang="en-US" altLang="ru-RU" sz="2400" i="1" dirty="0">
                <a:latin typeface="Times New Roman" pitchFamily="18" charset="0"/>
                <a:cs typeface="Times New Roman" pitchFamily="18" charset="0"/>
              </a:rPr>
              <a:t>P</a:t>
            </a:r>
            <a:r>
              <a:rPr lang="en-US" altLang="ru-RU" sz="2400" i="1" baseline="-25000" dirty="0">
                <a:latin typeface="Times New Roman" pitchFamily="18" charset="0"/>
                <a:cs typeface="Times New Roman" pitchFamily="18" charset="0"/>
              </a:rPr>
              <a:t>1</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qutbiga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ulanadi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Ko'chish</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grafigining</a:t>
            </a:r>
            <a:r>
              <a:rPr lang="en-US" altLang="ru-RU" sz="2400" dirty="0">
                <a:latin typeface="Times New Roman" pitchFamily="18" charset="0"/>
                <a:cs typeface="Times New Roman" pitchFamily="18" charset="0"/>
              </a:rPr>
              <a:t> </a:t>
            </a:r>
            <a:r>
              <a:rPr lang="en-US" altLang="ru-RU" sz="2400" i="1" dirty="0">
                <a:latin typeface="Times New Roman" pitchFamily="18" charset="0"/>
                <a:cs typeface="Times New Roman" pitchFamily="18" charset="0"/>
              </a:rPr>
              <a:t>O </a:t>
            </a:r>
            <a:r>
              <a:rPr lang="en-US" altLang="ru-RU" sz="2400" dirty="0" err="1">
                <a:latin typeface="Times New Roman" pitchFamily="18" charset="0"/>
                <a:cs typeface="Times New Roman" pitchFamily="18" charset="0"/>
              </a:rPr>
              <a:t>tomonidan</a:t>
            </a:r>
            <a:r>
              <a:rPr lang="en-US" altLang="ru-RU" sz="2400" dirty="0">
                <a:latin typeface="Times New Roman" pitchFamily="18" charset="0"/>
                <a:cs typeface="Times New Roman" pitchFamily="18" charset="0"/>
              </a:rPr>
              <a:t> </a:t>
            </a:r>
            <a:r>
              <a:rPr lang="ru-RU" altLang="ru-RU" sz="2400" i="1" dirty="0">
                <a:latin typeface="Times New Roman" pitchFamily="18" charset="0"/>
                <a:cs typeface="Times New Roman" pitchFamily="18" charset="0"/>
              </a:rPr>
              <a:t>Р</a:t>
            </a:r>
            <a:r>
              <a:rPr lang="en-US" altLang="ru-RU" sz="2400" i="1" baseline="-25000" dirty="0">
                <a:latin typeface="Times New Roman" pitchFamily="18" charset="0"/>
                <a:cs typeface="Times New Roman" pitchFamily="18" charset="0"/>
              </a:rPr>
              <a:t>1</a:t>
            </a:r>
            <a:r>
              <a:rPr lang="ru-RU" altLang="ru-RU" sz="2400" i="1" dirty="0">
                <a:latin typeface="Times New Roman" pitchFamily="18" charset="0"/>
                <a:cs typeface="Times New Roman" pitchFamily="18" charset="0"/>
              </a:rPr>
              <a:t>е</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chizig'I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ga</a:t>
            </a:r>
            <a:r>
              <a:rPr lang="en-US" altLang="ru-RU" sz="2400" dirty="0">
                <a:latin typeface="Times New Roman" pitchFamily="18" charset="0"/>
                <a:cs typeface="Times New Roman" pitchFamily="18" charset="0"/>
              </a:rPr>
              <a:t> parallel </a:t>
            </a:r>
            <a:r>
              <a:rPr lang="en-US" altLang="ru-RU" sz="2400" dirty="0" err="1">
                <a:latin typeface="Times New Roman" pitchFamily="18" charset="0"/>
                <a:cs typeface="Times New Roman" pitchFamily="18" charset="0"/>
              </a:rPr>
              <a:t>ravishda</a:t>
            </a:r>
            <a:r>
              <a:rPr lang="en-US" altLang="ru-RU" sz="2400" dirty="0">
                <a:latin typeface="Times New Roman" pitchFamily="18" charset="0"/>
                <a:cs typeface="Times New Roman" pitchFamily="18" charset="0"/>
              </a:rPr>
              <a:t> (7.5,a - </a:t>
            </a:r>
            <a:r>
              <a:rPr lang="en-US" altLang="ru-RU" sz="2400" dirty="0" err="1">
                <a:latin typeface="Times New Roman" pitchFamily="18" charset="0"/>
                <a:cs typeface="Times New Roman" pitchFamily="18" charset="0"/>
              </a:rPr>
              <a:t>rasm</a:t>
            </a:r>
            <a:r>
              <a:rPr lang="en-US" altLang="ru-RU" sz="2400" dirty="0">
                <a:latin typeface="Times New Roman" pitchFamily="18" charset="0"/>
                <a:cs typeface="Times New Roman" pitchFamily="18" charset="0"/>
              </a:rPr>
              <a:t>) </a:t>
            </a:r>
            <a:r>
              <a:rPr lang="ru-RU" altLang="ru-RU" sz="2400" i="1" dirty="0">
                <a:latin typeface="Times New Roman" pitchFamily="18" charset="0"/>
                <a:cs typeface="Times New Roman" pitchFamily="18" charset="0"/>
              </a:rPr>
              <a:t>О</a:t>
            </a:r>
            <a:r>
              <a:rPr lang="en-US" altLang="ru-RU" sz="2400" i="1" dirty="0">
                <a:latin typeface="Times New Roman" pitchFamily="18" charset="0"/>
                <a:cs typeface="Times New Roman" pitchFamily="18" charset="0"/>
              </a:rPr>
              <a:t>1</a:t>
            </a:r>
            <a:r>
              <a:rPr lang="en-US" altLang="ru-RU" sz="2400" i="1" baseline="-25000" dirty="0">
                <a:latin typeface="Times New Roman" pitchFamily="18" charset="0"/>
                <a:cs typeface="Times New Roman" pitchFamily="18" charset="0"/>
              </a:rPr>
              <a:t>0</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chizig'ini</a:t>
            </a:r>
            <a:r>
              <a:rPr lang="en-US" altLang="ru-RU" sz="2400" dirty="0">
                <a:latin typeface="Times New Roman" pitchFamily="18" charset="0"/>
                <a:cs typeface="Times New Roman" pitchFamily="18" charset="0"/>
              </a:rPr>
              <a:t> </a:t>
            </a:r>
            <a:r>
              <a:rPr lang="en-US" altLang="ru-RU" sz="2400" i="1" dirty="0">
                <a:latin typeface="Times New Roman" pitchFamily="18" charset="0"/>
                <a:cs typeface="Times New Roman" pitchFamily="18" charset="0"/>
              </a:rPr>
              <a:t>1</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nuqtadan</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tiklangan</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absissa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o'qining</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vertikali</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bilan</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tutashguncha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chiziq</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o'tkazamiz</a:t>
            </a:r>
            <a:r>
              <a:rPr lang="en-US" altLang="ru-RU" sz="2400" dirty="0">
                <a:latin typeface="Times New Roman" pitchFamily="18" charset="0"/>
                <a:cs typeface="Times New Roman" pitchFamily="18" charset="0"/>
              </a:rPr>
              <a:t>; </a:t>
            </a:r>
            <a:r>
              <a:rPr lang="en-US" altLang="ru-RU" sz="2400" i="1" dirty="0">
                <a:latin typeface="Times New Roman" pitchFamily="18" charset="0"/>
                <a:cs typeface="Times New Roman" pitchFamily="18" charset="0"/>
              </a:rPr>
              <a:t>1</a:t>
            </a:r>
            <a:r>
              <a:rPr lang="en-US" altLang="ru-RU" sz="2400" i="1" baseline="-25000" dirty="0">
                <a:latin typeface="Times New Roman" pitchFamily="18" charset="0"/>
                <a:cs typeface="Times New Roman" pitchFamily="18" charset="0"/>
              </a:rPr>
              <a:t>0</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nuqtadan</a:t>
            </a:r>
            <a:r>
              <a:rPr lang="en-US" altLang="ru-RU" sz="2400" dirty="0">
                <a:latin typeface="Times New Roman" pitchFamily="18" charset="0"/>
                <a:cs typeface="Times New Roman" pitchFamily="18" charset="0"/>
              </a:rPr>
              <a:t> </a:t>
            </a:r>
            <a:r>
              <a:rPr lang="ru-RU" altLang="ru-RU" sz="2400" i="1" dirty="0">
                <a:latin typeface="Times New Roman" pitchFamily="18" charset="0"/>
                <a:cs typeface="Times New Roman" pitchFamily="18" charset="0"/>
              </a:rPr>
              <a:t>Р</a:t>
            </a:r>
            <a:r>
              <a:rPr lang="en-US" altLang="ru-RU" sz="2400" i="1" baseline="-25000" dirty="0">
                <a:latin typeface="Times New Roman" pitchFamily="18" charset="0"/>
                <a:cs typeface="Times New Roman" pitchFamily="18" charset="0"/>
              </a:rPr>
              <a:t>1</a:t>
            </a:r>
            <a:r>
              <a:rPr lang="en-US" altLang="ru-RU" sz="2400" i="1" dirty="0">
                <a:latin typeface="Times New Roman" pitchFamily="18" charset="0"/>
                <a:cs typeface="Times New Roman" pitchFamily="18" charset="0"/>
              </a:rPr>
              <a:t>f </a:t>
            </a:r>
            <a:r>
              <a:rPr lang="en-US" altLang="ru-RU" sz="2400" dirty="0" err="1">
                <a:latin typeface="Times New Roman" pitchFamily="18" charset="0"/>
                <a:cs typeface="Times New Roman" pitchFamily="18" charset="0"/>
              </a:rPr>
              <a:t>chiziqqa</a:t>
            </a:r>
            <a:r>
              <a:rPr lang="en-US" altLang="ru-RU" sz="2400" dirty="0">
                <a:latin typeface="Times New Roman" pitchFamily="18" charset="0"/>
                <a:cs typeface="Times New Roman" pitchFamily="18" charset="0"/>
              </a:rPr>
              <a:t> </a:t>
            </a:r>
            <a:r>
              <a:rPr lang="en-US" altLang="ru-RU" sz="2400" i="1" dirty="0">
                <a:latin typeface="Times New Roman" pitchFamily="18" charset="0"/>
                <a:cs typeface="Times New Roman" pitchFamily="18" charset="0"/>
              </a:rPr>
              <a:t>1</a:t>
            </a:r>
            <a:r>
              <a:rPr lang="en-US" altLang="ru-RU" sz="2400" i="1" baseline="-25000" dirty="0">
                <a:latin typeface="Times New Roman" pitchFamily="18" charset="0"/>
                <a:cs typeface="Times New Roman" pitchFamily="18" charset="0"/>
              </a:rPr>
              <a:t>0</a:t>
            </a:r>
            <a:r>
              <a:rPr lang="en-US" altLang="ru-RU" sz="2400" i="1" dirty="0">
                <a:latin typeface="Times New Roman" pitchFamily="18" charset="0"/>
                <a:cs typeface="Times New Roman" pitchFamily="18" charset="0"/>
              </a:rPr>
              <a:t>2</a:t>
            </a:r>
            <a:r>
              <a:rPr lang="en-US" altLang="ru-RU" sz="2400" i="1" baseline="-25000" dirty="0">
                <a:latin typeface="Times New Roman" pitchFamily="18" charset="0"/>
                <a:cs typeface="Times New Roman" pitchFamily="18" charset="0"/>
              </a:rPr>
              <a:t>0</a:t>
            </a:r>
            <a:r>
              <a:rPr lang="en-US" altLang="ru-RU" sz="2400" dirty="0">
                <a:latin typeface="Times New Roman" pitchFamily="18" charset="0"/>
                <a:cs typeface="Times New Roman" pitchFamily="18" charset="0"/>
              </a:rPr>
              <a:t>  parallel </a:t>
            </a:r>
            <a:r>
              <a:rPr lang="en-US" altLang="ru-RU" sz="2400" dirty="0" err="1">
                <a:latin typeface="Times New Roman" pitchFamily="18" charset="0"/>
                <a:cs typeface="Times New Roman" pitchFamily="18" charset="0"/>
              </a:rPr>
              <a:t>chiziq</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tortamis</a:t>
            </a:r>
            <a:r>
              <a:rPr lang="en-US" altLang="ru-RU" sz="2400" dirty="0">
                <a:latin typeface="Times New Roman" pitchFamily="18" charset="0"/>
                <a:cs typeface="Times New Roman" pitchFamily="18" charset="0"/>
              </a:rPr>
              <a:t>; </a:t>
            </a:r>
            <a:r>
              <a:rPr lang="en-US" altLang="ru-RU" sz="2400" i="1" dirty="0">
                <a:latin typeface="Times New Roman" pitchFamily="18" charset="0"/>
                <a:cs typeface="Times New Roman" pitchFamily="18" charset="0"/>
              </a:rPr>
              <a:t>3</a:t>
            </a:r>
            <a:r>
              <a:rPr lang="en-US" altLang="ru-RU" sz="2400" i="1" baseline="-25000" dirty="0">
                <a:latin typeface="Times New Roman" pitchFamily="18" charset="0"/>
                <a:cs typeface="Times New Roman" pitchFamily="18" charset="0"/>
              </a:rPr>
              <a:t>0</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nuqtadan</a:t>
            </a:r>
            <a:r>
              <a:rPr lang="en-US" altLang="ru-RU" sz="2400" dirty="0">
                <a:latin typeface="Times New Roman" pitchFamily="18" charset="0"/>
                <a:cs typeface="Times New Roman" pitchFamily="18" charset="0"/>
              </a:rPr>
              <a:t> </a:t>
            </a:r>
            <a:r>
              <a:rPr lang="ru-RU" altLang="ru-RU" sz="2400" i="1" dirty="0">
                <a:latin typeface="Times New Roman" pitchFamily="18" charset="0"/>
                <a:cs typeface="Times New Roman" pitchFamily="18" charset="0"/>
              </a:rPr>
              <a:t>Р</a:t>
            </a:r>
            <a:r>
              <a:rPr lang="en-US" altLang="ru-RU" sz="2400" i="1" baseline="-25000" dirty="0">
                <a:latin typeface="Times New Roman" pitchFamily="18" charset="0"/>
                <a:cs typeface="Times New Roman" pitchFamily="18" charset="0"/>
              </a:rPr>
              <a:t>1</a:t>
            </a:r>
            <a:r>
              <a:rPr lang="ru-RU" altLang="ru-RU" sz="2400" i="1" dirty="0">
                <a:latin typeface="Times New Roman" pitchFamily="18" charset="0"/>
                <a:cs typeface="Times New Roman" pitchFamily="18" charset="0"/>
              </a:rPr>
              <a:t>е </a:t>
            </a:r>
            <a:r>
              <a:rPr lang="en-US" altLang="ru-RU" sz="2400" dirty="0" err="1">
                <a:latin typeface="Times New Roman" pitchFamily="18" charset="0"/>
                <a:cs typeface="Times New Roman" pitchFamily="18" charset="0"/>
              </a:rPr>
              <a:t>chiziqqa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nisbatan</a:t>
            </a:r>
            <a:r>
              <a:rPr lang="en-US" altLang="ru-RU" sz="2400" i="1" dirty="0">
                <a:latin typeface="Times New Roman" pitchFamily="18" charset="0"/>
                <a:cs typeface="Times New Roman" pitchFamily="18" charset="0"/>
              </a:rPr>
              <a:t> </a:t>
            </a:r>
            <a:r>
              <a:rPr lang="en-US" altLang="ru-RU" sz="2400" dirty="0">
                <a:latin typeface="Times New Roman" pitchFamily="18" charset="0"/>
                <a:cs typeface="Times New Roman" pitchFamily="18" charset="0"/>
              </a:rPr>
              <a:t>  </a:t>
            </a:r>
            <a:r>
              <a:rPr lang="en-US" altLang="ru-RU" sz="2400" i="1" dirty="0">
                <a:latin typeface="Times New Roman" pitchFamily="18" charset="0"/>
                <a:cs typeface="Times New Roman" pitchFamily="18" charset="0"/>
              </a:rPr>
              <a:t>3</a:t>
            </a:r>
            <a:r>
              <a:rPr lang="en-US" altLang="ru-RU" sz="2400" i="1" baseline="-25000" dirty="0">
                <a:latin typeface="Times New Roman" pitchFamily="18" charset="0"/>
                <a:cs typeface="Times New Roman" pitchFamily="18" charset="0"/>
              </a:rPr>
              <a:t>0</a:t>
            </a:r>
            <a:r>
              <a:rPr lang="en-US" altLang="ru-RU" sz="2400" i="1" dirty="0">
                <a:latin typeface="Times New Roman" pitchFamily="18" charset="0"/>
                <a:cs typeface="Times New Roman" pitchFamily="18" charset="0"/>
              </a:rPr>
              <a:t>4</a:t>
            </a:r>
            <a:r>
              <a:rPr lang="en-US" altLang="ru-RU" sz="2400" i="1" baseline="-25000" dirty="0">
                <a:latin typeface="Times New Roman" pitchFamily="18" charset="0"/>
                <a:cs typeface="Times New Roman" pitchFamily="18" charset="0"/>
              </a:rPr>
              <a:t>0</a:t>
            </a:r>
            <a:r>
              <a:rPr lang="en-US" altLang="ru-RU" sz="2400" dirty="0">
                <a:latin typeface="Times New Roman" pitchFamily="18" charset="0"/>
                <a:cs typeface="Times New Roman" pitchFamily="18" charset="0"/>
              </a:rPr>
              <a:t> parallel </a:t>
            </a:r>
            <a:r>
              <a:rPr lang="en-US" altLang="ru-RU" sz="2400" dirty="0" err="1">
                <a:latin typeface="Times New Roman" pitchFamily="18" charset="0"/>
                <a:cs typeface="Times New Roman" pitchFamily="18" charset="0"/>
              </a:rPr>
              <a:t>o’tkazamiz</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va</a:t>
            </a:r>
            <a:r>
              <a:rPr lang="en-US" altLang="ru-RU" sz="2400" dirty="0">
                <a:latin typeface="Times New Roman" pitchFamily="18" charset="0"/>
                <a:cs typeface="Times New Roman" pitchFamily="18" charset="0"/>
              </a:rPr>
              <a:t> </a:t>
            </a:r>
            <a:r>
              <a:rPr lang="en-US" altLang="ru-RU" sz="2400" dirty="0" err="1">
                <a:latin typeface="Times New Roman" pitchFamily="18" charset="0"/>
                <a:cs typeface="Times New Roman" pitchFamily="18" charset="0"/>
              </a:rPr>
              <a:t>hokaso</a:t>
            </a:r>
            <a:r>
              <a:rPr lang="en-US" altLang="ru-RU" sz="2400" dirty="0">
                <a:latin typeface="Times New Roman" pitchFamily="18" charset="0"/>
                <a:cs typeface="Times New Roman" pitchFamily="18" charset="0"/>
              </a:rPr>
              <a:t>.</a:t>
            </a:r>
            <a:endParaRPr lang="ru-RU" alt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5418710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Рисунок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3268" y="333376"/>
            <a:ext cx="8930217" cy="607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Прямоугольник 2"/>
          <p:cNvSpPr>
            <a:spLocks noChangeArrowheads="1"/>
          </p:cNvSpPr>
          <p:nvPr/>
        </p:nvSpPr>
        <p:spPr bwMode="auto">
          <a:xfrm>
            <a:off x="4600903" y="6224588"/>
            <a:ext cx="31277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ru-RU" altLang="ru-RU">
                <a:latin typeface="Times New Roman" pitchFamily="18" charset="0"/>
                <a:cs typeface="Times New Roman" pitchFamily="18" charset="0"/>
              </a:rPr>
              <a:t>в - tezlanish analogining grafigi</a:t>
            </a:r>
          </a:p>
        </p:txBody>
      </p:sp>
    </p:spTree>
    <p:extLst>
      <p:ext uri="{BB962C8B-B14F-4D97-AF65-F5344CB8AC3E}">
        <p14:creationId xmlns:p14="http://schemas.microsoft.com/office/powerpoint/2010/main" val="34653248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2" name="Объект 1"/>
          <p:cNvGraphicFramePr>
            <a:graphicFrameLocks noChangeAspect="1"/>
          </p:cNvGraphicFramePr>
          <p:nvPr/>
        </p:nvGraphicFramePr>
        <p:xfrm>
          <a:off x="5092700" y="2205039"/>
          <a:ext cx="1532467" cy="719137"/>
        </p:xfrm>
        <a:graphic>
          <a:graphicData uri="http://schemas.openxmlformats.org/presentationml/2006/ole">
            <mc:AlternateContent xmlns:mc="http://schemas.openxmlformats.org/markup-compatibility/2006">
              <mc:Choice xmlns:v="urn:schemas-microsoft-com:vml" Requires="v">
                <p:oleObj spid="_x0000_s1026" name="Уравнение" r:id="rId3" imgW="787058" imgH="495085" progId="Equation.3">
                  <p:embed/>
                </p:oleObj>
              </mc:Choice>
              <mc:Fallback>
                <p:oleObj name="Уравнение" r:id="rId3" imgW="787058" imgH="495085"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92700" y="2205039"/>
                        <a:ext cx="1532467"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63" name="Объект 2"/>
          <p:cNvGraphicFramePr>
            <a:graphicFrameLocks noChangeAspect="1"/>
          </p:cNvGraphicFramePr>
          <p:nvPr/>
        </p:nvGraphicFramePr>
        <p:xfrm>
          <a:off x="7545917" y="2292351"/>
          <a:ext cx="700616" cy="538163"/>
        </p:xfrm>
        <a:graphic>
          <a:graphicData uri="http://schemas.openxmlformats.org/presentationml/2006/ole">
            <mc:AlternateContent xmlns:mc="http://schemas.openxmlformats.org/markup-compatibility/2006">
              <mc:Choice xmlns:v="urn:schemas-microsoft-com:vml" Requires="v">
                <p:oleObj spid="_x0000_s1027" name="Уравнение" r:id="rId5" imgW="418918" imgH="431613" progId="Equation.3">
                  <p:embed/>
                </p:oleObj>
              </mc:Choice>
              <mc:Fallback>
                <p:oleObj name="Уравнение" r:id="rId5" imgW="418918" imgH="431613"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45917" y="2292351"/>
                        <a:ext cx="700616"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64" name="Объект 3"/>
          <p:cNvGraphicFramePr>
            <a:graphicFrameLocks noChangeAspect="1"/>
          </p:cNvGraphicFramePr>
          <p:nvPr/>
        </p:nvGraphicFramePr>
        <p:xfrm>
          <a:off x="3520017" y="2933701"/>
          <a:ext cx="328083" cy="327025"/>
        </p:xfrm>
        <a:graphic>
          <a:graphicData uri="http://schemas.openxmlformats.org/presentationml/2006/ole">
            <mc:AlternateContent xmlns:mc="http://schemas.openxmlformats.org/markup-compatibility/2006">
              <mc:Choice xmlns:v="urn:schemas-microsoft-com:vml" Requires="v">
                <p:oleObj spid="_x0000_s1028" name="Уравнение" r:id="rId7" imgW="139639" imgH="190417" progId="Equation.3">
                  <p:embed/>
                </p:oleObj>
              </mc:Choice>
              <mc:Fallback>
                <p:oleObj name="Уравнение" r:id="rId7" imgW="139639" imgH="190417"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20017" y="2933701"/>
                        <a:ext cx="328083"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65" name="Объект 4"/>
          <p:cNvGraphicFramePr>
            <a:graphicFrameLocks noChangeAspect="1"/>
          </p:cNvGraphicFramePr>
          <p:nvPr/>
        </p:nvGraphicFramePr>
        <p:xfrm>
          <a:off x="3450168" y="3297238"/>
          <a:ext cx="766233" cy="360362"/>
        </p:xfrm>
        <a:graphic>
          <a:graphicData uri="http://schemas.openxmlformats.org/presentationml/2006/ole">
            <mc:AlternateContent xmlns:mc="http://schemas.openxmlformats.org/markup-compatibility/2006">
              <mc:Choice xmlns:v="urn:schemas-microsoft-com:vml" Requires="v">
                <p:oleObj spid="_x0000_s1029" name="Уравнение" r:id="rId9" imgW="380835" imgH="241195" progId="Equation.3">
                  <p:embed/>
                </p:oleObj>
              </mc:Choice>
              <mc:Fallback>
                <p:oleObj name="Уравнение" r:id="rId9" imgW="380835" imgH="241195"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50168" y="3297238"/>
                        <a:ext cx="766233"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5366" name="Rectangle 5"/>
          <p:cNvSpPr>
            <a:spLocks noChangeArrowheads="1"/>
          </p:cNvSpPr>
          <p:nvPr/>
        </p:nvSpPr>
        <p:spPr bwMode="auto">
          <a:xfrm>
            <a:off x="2376330" y="2330728"/>
            <a:ext cx="224292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indent="450850" algn="just"/>
            <a:r>
              <a:rPr lang="en-US" altLang="ru-RU">
                <a:latin typeface="Times New Roman" pitchFamily="18" charset="0"/>
                <a:cs typeface="Times New Roman" pitchFamily="18" charset="0"/>
              </a:rPr>
              <a:t>- </a:t>
            </a:r>
            <a:r>
              <a:rPr lang="en-US" altLang="ru-RU" b="1">
                <a:latin typeface="Times New Roman" pitchFamily="18" charset="0"/>
                <a:cs typeface="Times New Roman" pitchFamily="18" charset="0"/>
              </a:rPr>
              <a:t>ordinata</a:t>
            </a:r>
            <a:r>
              <a:rPr lang="en-US" altLang="ru-RU">
                <a:latin typeface="Times New Roman" pitchFamily="18" charset="0"/>
                <a:cs typeface="Times New Roman" pitchFamily="18" charset="0"/>
              </a:rPr>
              <a:t>  </a:t>
            </a:r>
            <a:r>
              <a:rPr lang="en-US" altLang="ru-RU" b="1">
                <a:latin typeface="Times New Roman" pitchFamily="18" charset="0"/>
                <a:cs typeface="Times New Roman" pitchFamily="18" charset="0"/>
              </a:rPr>
              <a:t>o’qi</a:t>
            </a:r>
            <a:r>
              <a:rPr lang="en-US" altLang="ru-RU">
                <a:latin typeface="Times New Roman" pitchFamily="18" charset="0"/>
                <a:cs typeface="Times New Roman" pitchFamily="18" charset="0"/>
              </a:rPr>
              <a:t>: </a:t>
            </a:r>
            <a:endParaRPr lang="en-US" altLang="ru-RU" sz="2400">
              <a:latin typeface="Times New Roman" pitchFamily="18" charset="0"/>
              <a:cs typeface="Times New Roman" pitchFamily="18" charset="0"/>
            </a:endParaRPr>
          </a:p>
        </p:txBody>
      </p:sp>
      <p:sp>
        <p:nvSpPr>
          <p:cNvPr id="15367" name="Rectangle 7"/>
          <p:cNvSpPr>
            <a:spLocks noChangeArrowheads="1"/>
          </p:cNvSpPr>
          <p:nvPr/>
        </p:nvSpPr>
        <p:spPr bwMode="auto">
          <a:xfrm>
            <a:off x="1035052" y="2845078"/>
            <a:ext cx="211243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a:latin typeface="Times New Roman" pitchFamily="18" charset="0"/>
                <a:cs typeface="Times New Roman" pitchFamily="18" charset="0"/>
              </a:rPr>
              <a:t>bu yerda </a:t>
            </a:r>
            <a:endParaRPr lang="en-US" altLang="ru-RU" sz="2400">
              <a:latin typeface="Times New Roman" pitchFamily="18" charset="0"/>
              <a:cs typeface="Times New Roman" pitchFamily="18" charset="0"/>
            </a:endParaRPr>
          </a:p>
        </p:txBody>
      </p:sp>
      <p:sp>
        <p:nvSpPr>
          <p:cNvPr id="15368" name="Rectangle 8"/>
          <p:cNvSpPr>
            <a:spLocks noChangeArrowheads="1"/>
          </p:cNvSpPr>
          <p:nvPr/>
        </p:nvSpPr>
        <p:spPr bwMode="auto">
          <a:xfrm>
            <a:off x="3814234" y="2911753"/>
            <a:ext cx="34925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ctr"/>
            <a:r>
              <a:rPr lang="en-US" altLang="ru-RU" sz="1400">
                <a:cs typeface="Times New Roman" pitchFamily="18" charset="0"/>
              </a:rPr>
              <a:t> </a:t>
            </a:r>
            <a:r>
              <a:rPr lang="en-US" altLang="ru-RU">
                <a:latin typeface="Times New Roman" pitchFamily="18" charset="0"/>
                <a:cs typeface="Times New Roman" pitchFamily="18" charset="0"/>
              </a:rPr>
              <a:t>- turtgich qadami, m; </a:t>
            </a:r>
            <a:endParaRPr lang="en-US" altLang="ru-RU" sz="2400">
              <a:latin typeface="Times New Roman" pitchFamily="18" charset="0"/>
              <a:cs typeface="Times New Roman" pitchFamily="18" charset="0"/>
            </a:endParaRPr>
          </a:p>
        </p:txBody>
      </p:sp>
      <p:sp>
        <p:nvSpPr>
          <p:cNvPr id="15369" name="Rectangle 9"/>
          <p:cNvSpPr>
            <a:spLocks noChangeArrowheads="1"/>
          </p:cNvSpPr>
          <p:nvPr/>
        </p:nvSpPr>
        <p:spPr bwMode="auto">
          <a:xfrm>
            <a:off x="3450167" y="3329266"/>
            <a:ext cx="744008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a:latin typeface="Times New Roman" pitchFamily="18" charset="0"/>
                <a:cs typeface="Times New Roman" pitchFamily="18" charset="0"/>
              </a:rPr>
              <a:t> - ko'chish egri chizig'ining maksimal ordinatasi, mm;</a:t>
            </a:r>
            <a:endParaRPr lang="en-US" altLang="ru-RU" sz="2400">
              <a:latin typeface="Times New Roman" pitchFamily="18" charset="0"/>
              <a:cs typeface="Times New Roman" pitchFamily="18" charset="0"/>
            </a:endParaRPr>
          </a:p>
        </p:txBody>
      </p:sp>
      <p:graphicFrame>
        <p:nvGraphicFramePr>
          <p:cNvPr id="15370" name="Объект 10"/>
          <p:cNvGraphicFramePr>
            <a:graphicFrameLocks noChangeAspect="1"/>
          </p:cNvGraphicFramePr>
          <p:nvPr/>
        </p:nvGraphicFramePr>
        <p:xfrm>
          <a:off x="4851401" y="3921125"/>
          <a:ext cx="1631951" cy="666750"/>
        </p:xfrm>
        <a:graphic>
          <a:graphicData uri="http://schemas.openxmlformats.org/presentationml/2006/ole">
            <mc:AlternateContent xmlns:mc="http://schemas.openxmlformats.org/markup-compatibility/2006">
              <mc:Choice xmlns:v="urn:schemas-microsoft-com:vml" Requires="v">
                <p:oleObj spid="_x0000_s1030" name="Уравнение" r:id="rId11" imgW="965200" imgH="520700" progId="Equation.3">
                  <p:embed/>
                </p:oleObj>
              </mc:Choice>
              <mc:Fallback>
                <p:oleObj name="Уравнение" r:id="rId11" imgW="965200" imgH="5207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51401" y="3921125"/>
                        <a:ext cx="1631951"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71" name="Объект 11"/>
          <p:cNvGraphicFramePr>
            <a:graphicFrameLocks noChangeAspect="1"/>
          </p:cNvGraphicFramePr>
          <p:nvPr/>
        </p:nvGraphicFramePr>
        <p:xfrm>
          <a:off x="7473951" y="3979863"/>
          <a:ext cx="768349" cy="576262"/>
        </p:xfrm>
        <a:graphic>
          <a:graphicData uri="http://schemas.openxmlformats.org/presentationml/2006/ole">
            <mc:AlternateContent xmlns:mc="http://schemas.openxmlformats.org/markup-compatibility/2006">
              <mc:Choice xmlns:v="urn:schemas-microsoft-com:vml" Requires="v">
                <p:oleObj spid="_x0000_s1031" name="Уравнение" r:id="rId13" imgW="431613" imgH="431613" progId="Equation.3">
                  <p:embed/>
                </p:oleObj>
              </mc:Choice>
              <mc:Fallback>
                <p:oleObj name="Уравнение" r:id="rId13" imgW="431613" imgH="431613"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473951" y="3979863"/>
                        <a:ext cx="768349"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72" name="Объект 12"/>
          <p:cNvGraphicFramePr>
            <a:graphicFrameLocks noChangeAspect="1"/>
          </p:cNvGraphicFramePr>
          <p:nvPr/>
        </p:nvGraphicFramePr>
        <p:xfrm>
          <a:off x="4129618" y="4746626"/>
          <a:ext cx="463549" cy="347663"/>
        </p:xfrm>
        <a:graphic>
          <a:graphicData uri="http://schemas.openxmlformats.org/presentationml/2006/ole">
            <mc:AlternateContent xmlns:mc="http://schemas.openxmlformats.org/markup-compatibility/2006">
              <mc:Choice xmlns:v="urn:schemas-microsoft-com:vml" Requires="v">
                <p:oleObj spid="_x0000_s1032" name="Уравнение" r:id="rId15" imgW="241195" imgH="241195" progId="Equation.3">
                  <p:embed/>
                </p:oleObj>
              </mc:Choice>
              <mc:Fallback>
                <p:oleObj name="Уравнение" r:id="rId15" imgW="241195" imgH="241195"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129618" y="4746626"/>
                        <a:ext cx="463549"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5373" name="Rectangle 13"/>
          <p:cNvSpPr>
            <a:spLocks noChangeArrowheads="1"/>
          </p:cNvSpPr>
          <p:nvPr/>
        </p:nvSpPr>
        <p:spPr bwMode="auto">
          <a:xfrm>
            <a:off x="336551" y="3983316"/>
            <a:ext cx="451273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a:latin typeface="Times New Roman" pitchFamily="18" charset="0"/>
                <a:cs typeface="Times New Roman" pitchFamily="18" charset="0"/>
              </a:rPr>
              <a:t>- </a:t>
            </a:r>
            <a:r>
              <a:rPr lang="en-US" altLang="ru-RU" b="1">
                <a:latin typeface="Times New Roman" pitchFamily="18" charset="0"/>
                <a:cs typeface="Times New Roman" pitchFamily="18" charset="0"/>
              </a:rPr>
              <a:t>tezlik analogining grafigi</a:t>
            </a:r>
            <a:r>
              <a:rPr lang="en-US" altLang="ru-RU">
                <a:latin typeface="Times New Roman" pitchFamily="18" charset="0"/>
                <a:cs typeface="Times New Roman" pitchFamily="18" charset="0"/>
              </a:rPr>
              <a:t>: </a:t>
            </a:r>
            <a:endParaRPr lang="en-US" altLang="ru-RU" sz="2400">
              <a:latin typeface="Times New Roman" pitchFamily="18" charset="0"/>
              <a:cs typeface="Times New Roman" pitchFamily="18" charset="0"/>
            </a:endParaRPr>
          </a:p>
        </p:txBody>
      </p:sp>
      <p:sp>
        <p:nvSpPr>
          <p:cNvPr id="15374" name="Rectangle 15"/>
          <p:cNvSpPr>
            <a:spLocks noChangeArrowheads="1"/>
          </p:cNvSpPr>
          <p:nvPr/>
        </p:nvSpPr>
        <p:spPr bwMode="auto">
          <a:xfrm>
            <a:off x="1162051" y="4686578"/>
            <a:ext cx="21865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sz="1400">
                <a:cs typeface="Times New Roman" pitchFamily="18" charset="0"/>
              </a:rPr>
              <a:t> </a:t>
            </a:r>
            <a:r>
              <a:rPr lang="en-US" altLang="ru-RU">
                <a:latin typeface="Times New Roman" pitchFamily="18" charset="0"/>
                <a:cs typeface="Times New Roman" pitchFamily="18" charset="0"/>
              </a:rPr>
              <a:t>bu yerda </a:t>
            </a:r>
            <a:endParaRPr lang="en-US" altLang="ru-RU" sz="2400">
              <a:latin typeface="Times New Roman" pitchFamily="18" charset="0"/>
              <a:cs typeface="Times New Roman" pitchFamily="18" charset="0"/>
            </a:endParaRPr>
          </a:p>
        </p:txBody>
      </p:sp>
      <p:sp>
        <p:nvSpPr>
          <p:cNvPr id="15375" name="Rectangle 16"/>
          <p:cNvSpPr>
            <a:spLocks noChangeArrowheads="1"/>
          </p:cNvSpPr>
          <p:nvPr/>
        </p:nvSpPr>
        <p:spPr bwMode="auto">
          <a:xfrm>
            <a:off x="4478867" y="4642128"/>
            <a:ext cx="41275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sz="1400">
                <a:cs typeface="Times New Roman" pitchFamily="18" charset="0"/>
              </a:rPr>
              <a:t> </a:t>
            </a:r>
            <a:r>
              <a:rPr lang="en-US" altLang="ru-RU">
                <a:latin typeface="Times New Roman" pitchFamily="18" charset="0"/>
                <a:cs typeface="Times New Roman" pitchFamily="18" charset="0"/>
              </a:rPr>
              <a:t>- qutbiy masofa, mm;</a:t>
            </a:r>
            <a:endParaRPr lang="en-US" altLang="ru-RU" sz="2400">
              <a:latin typeface="Times New Roman" pitchFamily="18" charset="0"/>
              <a:cs typeface="Times New Roman" pitchFamily="18" charset="0"/>
            </a:endParaRPr>
          </a:p>
        </p:txBody>
      </p:sp>
      <p:graphicFrame>
        <p:nvGraphicFramePr>
          <p:cNvPr id="15376" name="Объект 17"/>
          <p:cNvGraphicFramePr>
            <a:graphicFrameLocks noChangeAspect="1"/>
          </p:cNvGraphicFramePr>
          <p:nvPr/>
        </p:nvGraphicFramePr>
        <p:xfrm>
          <a:off x="4984751" y="5384800"/>
          <a:ext cx="1828800" cy="731838"/>
        </p:xfrm>
        <a:graphic>
          <a:graphicData uri="http://schemas.openxmlformats.org/presentationml/2006/ole">
            <mc:AlternateContent xmlns:mc="http://schemas.openxmlformats.org/markup-compatibility/2006">
              <mc:Choice xmlns:v="urn:schemas-microsoft-com:vml" Requires="v">
                <p:oleObj spid="_x0000_s1033" name="Уравнение" r:id="rId17" imgW="977900" imgH="520700" progId="Equation.3">
                  <p:embed/>
                </p:oleObj>
              </mc:Choice>
              <mc:Fallback>
                <p:oleObj name="Уравнение" r:id="rId17" imgW="977900" imgH="520700" progId="Equation.3">
                  <p:embed/>
                  <p:pic>
                    <p:nvPicPr>
                      <p:cNvPr id="0" name=""/>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984751" y="5384800"/>
                        <a:ext cx="1828800" cy="73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77" name="Объект 18"/>
          <p:cNvGraphicFramePr>
            <a:graphicFrameLocks noChangeAspect="1"/>
          </p:cNvGraphicFramePr>
          <p:nvPr/>
        </p:nvGraphicFramePr>
        <p:xfrm>
          <a:off x="7414685" y="5418138"/>
          <a:ext cx="935567" cy="608012"/>
        </p:xfrm>
        <a:graphic>
          <a:graphicData uri="http://schemas.openxmlformats.org/presentationml/2006/ole">
            <mc:AlternateContent xmlns:mc="http://schemas.openxmlformats.org/markup-compatibility/2006">
              <mc:Choice xmlns:v="urn:schemas-microsoft-com:vml" Requires="v">
                <p:oleObj spid="_x0000_s1034" name="Уравнение" r:id="rId19" imgW="495085" imgH="431613" progId="Equation.3">
                  <p:embed/>
                </p:oleObj>
              </mc:Choice>
              <mc:Fallback>
                <p:oleObj name="Уравнение" r:id="rId19" imgW="495085" imgH="431613" progId="Equation.3">
                  <p:embed/>
                  <p:pic>
                    <p:nvPicPr>
                      <p:cNvPr id="0" name=""/>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414685" y="5418138"/>
                        <a:ext cx="935567" cy="6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78" name="Объект 19"/>
          <p:cNvGraphicFramePr>
            <a:graphicFrameLocks noChangeAspect="1"/>
          </p:cNvGraphicFramePr>
          <p:nvPr/>
        </p:nvGraphicFramePr>
        <p:xfrm>
          <a:off x="4343400" y="6210301"/>
          <a:ext cx="501651" cy="334963"/>
        </p:xfrm>
        <a:graphic>
          <a:graphicData uri="http://schemas.openxmlformats.org/presentationml/2006/ole">
            <mc:AlternateContent xmlns:mc="http://schemas.openxmlformats.org/markup-compatibility/2006">
              <mc:Choice xmlns:v="urn:schemas-microsoft-com:vml" Requires="v">
                <p:oleObj spid="_x0000_s1035" name="Уравнение" r:id="rId21" imgW="266469" imgH="241091" progId="Equation.3">
                  <p:embed/>
                </p:oleObj>
              </mc:Choice>
              <mc:Fallback>
                <p:oleObj name="Уравнение" r:id="rId21" imgW="266469" imgH="241091" progId="Equation.3">
                  <p:embed/>
                  <p:pic>
                    <p:nvPicPr>
                      <p:cNvPr id="0" name=""/>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343400" y="6210301"/>
                        <a:ext cx="501651"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5379" name="Rectangle 20"/>
          <p:cNvSpPr>
            <a:spLocks noChangeArrowheads="1"/>
          </p:cNvSpPr>
          <p:nvPr/>
        </p:nvSpPr>
        <p:spPr bwMode="auto">
          <a:xfrm>
            <a:off x="600919" y="5518428"/>
            <a:ext cx="373211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indent="450850" algn="just"/>
            <a:r>
              <a:rPr lang="en-US" altLang="ru-RU" sz="1400">
                <a:cs typeface="Times New Roman" pitchFamily="18" charset="0"/>
              </a:rPr>
              <a:t> </a:t>
            </a:r>
            <a:r>
              <a:rPr lang="en-US" altLang="ru-RU" b="1">
                <a:latin typeface="Times New Roman" pitchFamily="18" charset="0"/>
                <a:cs typeface="Times New Roman" pitchFamily="18" charset="0"/>
              </a:rPr>
              <a:t>- tezlanish analogining grafigi</a:t>
            </a:r>
            <a:r>
              <a:rPr lang="en-US" altLang="ru-RU">
                <a:latin typeface="Times New Roman" pitchFamily="18" charset="0"/>
                <a:cs typeface="Times New Roman" pitchFamily="18" charset="0"/>
              </a:rPr>
              <a:t>: </a:t>
            </a:r>
          </a:p>
        </p:txBody>
      </p:sp>
      <p:sp>
        <p:nvSpPr>
          <p:cNvPr id="15380" name="Rectangle 23"/>
          <p:cNvSpPr>
            <a:spLocks noChangeArrowheads="1"/>
          </p:cNvSpPr>
          <p:nvPr/>
        </p:nvSpPr>
        <p:spPr bwMode="auto">
          <a:xfrm>
            <a:off x="4478867" y="6130410"/>
            <a:ext cx="387138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a:latin typeface="Times New Roman" pitchFamily="18" charset="0"/>
                <a:cs typeface="Times New Roman" pitchFamily="18" charset="0"/>
              </a:rPr>
              <a:t> - qutbiy masofa, mm;</a:t>
            </a:r>
            <a:endParaRPr lang="en-US" altLang="ru-RU" sz="2400">
              <a:latin typeface="Times New Roman" pitchFamily="18" charset="0"/>
              <a:cs typeface="Times New Roman" pitchFamily="18" charset="0"/>
            </a:endParaRPr>
          </a:p>
        </p:txBody>
      </p:sp>
      <p:sp>
        <p:nvSpPr>
          <p:cNvPr id="15381" name="Rectangle 7"/>
          <p:cNvSpPr>
            <a:spLocks noChangeArrowheads="1"/>
          </p:cNvSpPr>
          <p:nvPr/>
        </p:nvSpPr>
        <p:spPr bwMode="auto">
          <a:xfrm>
            <a:off x="1280584" y="1597303"/>
            <a:ext cx="1052406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sz="1400">
                <a:cs typeface="Times New Roman" pitchFamily="18" charset="0"/>
              </a:rPr>
              <a:t> </a:t>
            </a:r>
            <a:r>
              <a:rPr lang="en-US" altLang="ru-RU">
                <a:latin typeface="Times New Roman" pitchFamily="18" charset="0"/>
                <a:cs typeface="Times New Roman" pitchFamily="18" charset="0"/>
              </a:rPr>
              <a:t>- absissa o'qi kesmasining uzunligi, mm, mushtakning to'liq aylanishini ifodalaydi;</a:t>
            </a:r>
            <a:endParaRPr lang="en-US" altLang="ru-RU" sz="2400">
              <a:latin typeface="Times New Roman" pitchFamily="18" charset="0"/>
              <a:cs typeface="Times New Roman" pitchFamily="18" charset="0"/>
            </a:endParaRPr>
          </a:p>
        </p:txBody>
      </p:sp>
      <p:graphicFrame>
        <p:nvGraphicFramePr>
          <p:cNvPr id="15382" name="Объект 25"/>
          <p:cNvGraphicFramePr>
            <a:graphicFrameLocks noChangeAspect="1"/>
          </p:cNvGraphicFramePr>
          <p:nvPr/>
        </p:nvGraphicFramePr>
        <p:xfrm>
          <a:off x="1035051" y="1484313"/>
          <a:ext cx="325967" cy="290512"/>
        </p:xfrm>
        <a:graphic>
          <a:graphicData uri="http://schemas.openxmlformats.org/presentationml/2006/ole">
            <mc:AlternateContent xmlns:mc="http://schemas.openxmlformats.org/markup-compatibility/2006">
              <mc:Choice xmlns:v="urn:schemas-microsoft-com:vml" Requires="v">
                <p:oleObj spid="_x0000_s1036" name="Уравнение" r:id="rId23" imgW="152202" imgH="177569" progId="Equation.3">
                  <p:embed/>
                </p:oleObj>
              </mc:Choice>
              <mc:Fallback>
                <p:oleObj name="Уравнение" r:id="rId23" imgW="152202" imgH="177569" progId="Equation.3">
                  <p:embed/>
                  <p:pic>
                    <p:nvPicPr>
                      <p:cNvPr id="0" name=""/>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035051" y="1484313"/>
                        <a:ext cx="325967"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5383" name="Rectangle 4"/>
          <p:cNvSpPr>
            <a:spLocks noChangeArrowheads="1"/>
          </p:cNvSpPr>
          <p:nvPr/>
        </p:nvSpPr>
        <p:spPr bwMode="auto">
          <a:xfrm>
            <a:off x="2256367" y="260034"/>
            <a:ext cx="7078133"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sz="2000" b="1">
                <a:latin typeface="Times New Roman" pitchFamily="18" charset="0"/>
                <a:cs typeface="Times New Roman" pitchFamily="18" charset="0"/>
              </a:rPr>
              <a:t>3. Grafiklarning masshtablarini aniqlash</a:t>
            </a:r>
          </a:p>
          <a:p>
            <a:pPr indent="450850" algn="just"/>
            <a:r>
              <a:rPr lang="en-US" altLang="ru-RU" sz="2000" b="1">
                <a:latin typeface="Times New Roman" pitchFamily="18" charset="0"/>
                <a:cs typeface="Times New Roman" pitchFamily="18" charset="0"/>
              </a:rPr>
              <a:t> </a:t>
            </a:r>
            <a:r>
              <a:rPr lang="en-US" altLang="ru-RU" sz="2000">
                <a:latin typeface="Times New Roman" pitchFamily="18" charset="0"/>
                <a:cs typeface="Times New Roman" pitchFamily="18" charset="0"/>
              </a:rPr>
              <a:t> </a:t>
            </a:r>
          </a:p>
          <a:p>
            <a:pPr indent="450850"/>
            <a:r>
              <a:rPr lang="en-US" altLang="ru-RU">
                <a:latin typeface="Times New Roman" pitchFamily="18" charset="0"/>
                <a:cs typeface="Times New Roman" pitchFamily="18" charset="0"/>
              </a:rPr>
              <a:t>- </a:t>
            </a:r>
            <a:r>
              <a:rPr lang="en-US" altLang="ru-RU" b="1">
                <a:latin typeface="Times New Roman" pitchFamily="18" charset="0"/>
                <a:cs typeface="Times New Roman" pitchFamily="18" charset="0"/>
              </a:rPr>
              <a:t>absissa o'qi</a:t>
            </a:r>
            <a:r>
              <a:rPr lang="en-US" altLang="ru-RU">
                <a:latin typeface="Times New Roman" pitchFamily="18" charset="0"/>
                <a:cs typeface="Times New Roman" pitchFamily="18" charset="0"/>
              </a:rPr>
              <a:t>: </a:t>
            </a:r>
            <a:endParaRPr lang="en-US" altLang="ru-RU" sz="2400">
              <a:latin typeface="Times New Roman" pitchFamily="18" charset="0"/>
              <a:cs typeface="Times New Roman" pitchFamily="18" charset="0"/>
            </a:endParaRPr>
          </a:p>
        </p:txBody>
      </p:sp>
      <p:graphicFrame>
        <p:nvGraphicFramePr>
          <p:cNvPr id="15384" name="Объект 27"/>
          <p:cNvGraphicFramePr>
            <a:graphicFrameLocks noChangeAspect="1"/>
          </p:cNvGraphicFramePr>
          <p:nvPr/>
        </p:nvGraphicFramePr>
        <p:xfrm>
          <a:off x="5092700" y="768351"/>
          <a:ext cx="1187451" cy="606425"/>
        </p:xfrm>
        <a:graphic>
          <a:graphicData uri="http://schemas.openxmlformats.org/presentationml/2006/ole">
            <mc:AlternateContent xmlns:mc="http://schemas.openxmlformats.org/markup-compatibility/2006">
              <mc:Choice xmlns:v="urn:schemas-microsoft-com:vml" Requires="v">
                <p:oleObj spid="_x0000_s1037" name="Уравнение" r:id="rId25" imgW="660113" imgH="444307" progId="Equation.3">
                  <p:embed/>
                </p:oleObj>
              </mc:Choice>
              <mc:Fallback>
                <p:oleObj name="Уравнение" r:id="rId25" imgW="660113" imgH="444307" progId="Equation.3">
                  <p:embed/>
                  <p:pic>
                    <p:nvPicPr>
                      <p:cNvPr id="0" name=""/>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5092700" y="768351"/>
                        <a:ext cx="1187451" cy="60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85" name="Объект 28"/>
          <p:cNvGraphicFramePr>
            <a:graphicFrameLocks noChangeAspect="1"/>
          </p:cNvGraphicFramePr>
          <p:nvPr/>
        </p:nvGraphicFramePr>
        <p:xfrm>
          <a:off x="7425268" y="819151"/>
          <a:ext cx="817033" cy="612775"/>
        </p:xfrm>
        <a:graphic>
          <a:graphicData uri="http://schemas.openxmlformats.org/presentationml/2006/ole">
            <mc:AlternateContent xmlns:mc="http://schemas.openxmlformats.org/markup-compatibility/2006">
              <mc:Choice xmlns:v="urn:schemas-microsoft-com:vml" Requires="v">
                <p:oleObj spid="_x0000_s1038" name="Уравнение" r:id="rId27" imgW="431613" imgH="431613" progId="Equation.3">
                  <p:embed/>
                </p:oleObj>
              </mc:Choice>
              <mc:Fallback>
                <p:oleObj name="Уравнение" r:id="rId27" imgW="431613" imgH="431613" progId="Equation.3">
                  <p:embed/>
                  <p:pic>
                    <p:nvPicPr>
                      <p:cNvPr id="0" name=""/>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7425268" y="819151"/>
                        <a:ext cx="817033"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9463958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215217" y="333267"/>
            <a:ext cx="37712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indent="450850"/>
            <a:r>
              <a:rPr lang="en-US" altLang="ru-RU" b="1">
                <a:latin typeface="Times New Roman" pitchFamily="18" charset="0"/>
                <a:cs typeface="Times New Roman" pitchFamily="18" charset="0"/>
              </a:rPr>
              <a:t>Yelkalar diagrammasini qurish </a:t>
            </a:r>
            <a:endParaRPr lang="ru-RU" altLang="ru-RU">
              <a:latin typeface="Times New Roman" pitchFamily="18" charset="0"/>
              <a:cs typeface="Times New Roman" pitchFamily="18" charset="0"/>
            </a:endParaRPr>
          </a:p>
          <a:p>
            <a:pPr indent="450850"/>
            <a:endParaRPr lang="ru-RU" altLang="ru-RU">
              <a:latin typeface="Times New Roman" pitchFamily="18" charset="0"/>
              <a:cs typeface="Times New Roman" pitchFamily="18" charset="0"/>
            </a:endParaRPr>
          </a:p>
        </p:txBody>
      </p:sp>
      <p:graphicFrame>
        <p:nvGraphicFramePr>
          <p:cNvPr id="16387" name="Объект 2"/>
          <p:cNvGraphicFramePr>
            <a:graphicFrameLocks noChangeAspect="1"/>
          </p:cNvGraphicFramePr>
          <p:nvPr/>
        </p:nvGraphicFramePr>
        <p:xfrm>
          <a:off x="1007534" y="739775"/>
          <a:ext cx="1344084" cy="622300"/>
        </p:xfrm>
        <a:graphic>
          <a:graphicData uri="http://schemas.openxmlformats.org/presentationml/2006/ole">
            <mc:AlternateContent xmlns:mc="http://schemas.openxmlformats.org/markup-compatibility/2006">
              <mc:Choice xmlns:v="urn:schemas-microsoft-com:vml" Requires="v">
                <p:oleObj spid="_x0000_s2050" name="Уравнение" r:id="rId3" imgW="850531" imgH="520474" progId="Equation.3">
                  <p:embed/>
                </p:oleObj>
              </mc:Choice>
              <mc:Fallback>
                <p:oleObj name="Уравнение" r:id="rId3" imgW="850531" imgH="520474"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7534" y="739775"/>
                        <a:ext cx="1344084"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388" name="Rectangle 3"/>
          <p:cNvSpPr>
            <a:spLocks noChangeArrowheads="1"/>
          </p:cNvSpPr>
          <p:nvPr/>
        </p:nvSpPr>
        <p:spPr bwMode="auto">
          <a:xfrm>
            <a:off x="482601" y="1100862"/>
            <a:ext cx="111379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ru-RU" altLang="ru-RU" sz="1400">
                <a:cs typeface="Times New Roman" pitchFamily="18" charset="0"/>
              </a:rPr>
              <a:t> </a:t>
            </a:r>
            <a:r>
              <a:rPr lang="en-US" altLang="ru-RU" sz="1400">
                <a:cs typeface="Times New Roman" pitchFamily="18" charset="0"/>
              </a:rPr>
              <a:t>                   </a:t>
            </a:r>
            <a:r>
              <a:rPr lang="en-US" altLang="ru-RU">
                <a:latin typeface="Times New Roman" pitchFamily="18" charset="0"/>
                <a:cs typeface="Times New Roman" pitchFamily="18" charset="0"/>
              </a:rPr>
              <a:t>grafik bog</a:t>
            </a:r>
            <a:r>
              <a:rPr lang="ru-RU" altLang="ru-RU">
                <a:latin typeface="Times New Roman" pitchFamily="18" charset="0"/>
                <a:cs typeface="Times New Roman" pitchFamily="18" charset="0"/>
              </a:rPr>
              <a:t>’</a:t>
            </a:r>
            <a:r>
              <a:rPr lang="en-US" altLang="ru-RU">
                <a:latin typeface="Times New Roman" pitchFamily="18" charset="0"/>
                <a:cs typeface="Times New Roman" pitchFamily="18" charset="0"/>
              </a:rPr>
              <a:t>lanish yelkalar diagrammasi deyiladi</a:t>
            </a:r>
            <a:r>
              <a:rPr lang="ru-RU" altLang="ru-RU">
                <a:latin typeface="Times New Roman" pitchFamily="18" charset="0"/>
                <a:cs typeface="Times New Roman" pitchFamily="18" charset="0"/>
              </a:rPr>
              <a:t>, u minimal radiusni aniqlash maqsadida φ parametrni grafik usulda </a:t>
            </a:r>
            <a:r>
              <a:rPr lang="en-US" altLang="ru-RU">
                <a:latin typeface="Times New Roman" pitchFamily="18" charset="0"/>
                <a:cs typeface="Times New Roman" pitchFamily="18" charset="0"/>
              </a:rPr>
              <a:t>olib tashlash</a:t>
            </a:r>
            <a:r>
              <a:rPr lang="ru-RU" altLang="ru-RU">
                <a:latin typeface="Times New Roman" pitchFamily="18" charset="0"/>
                <a:cs typeface="Times New Roman" pitchFamily="18" charset="0"/>
              </a:rPr>
              <a:t> (chiqarish) yo'li yordamida quriladi.  </a:t>
            </a:r>
            <a:r>
              <a:rPr lang="en-US" altLang="ru-RU">
                <a:latin typeface="Times New Roman" pitchFamily="18" charset="0"/>
                <a:cs typeface="Times New Roman" pitchFamily="18" charset="0"/>
              </a:rPr>
              <a:t>Buni amalga oshirish uchun bosim burchagi bilan mushtak o'lchamlari o'rtasidagi  bog'lanish ishlatiladi.</a:t>
            </a:r>
            <a:endParaRPr lang="ru-RU" altLang="ru-RU">
              <a:latin typeface="Times New Roman" pitchFamily="18" charset="0"/>
              <a:cs typeface="Times New Roman" pitchFamily="18" charset="0"/>
            </a:endParaRPr>
          </a:p>
          <a:p>
            <a:pPr indent="450850" algn="just"/>
            <a:r>
              <a:rPr lang="en-US" altLang="ru-RU">
                <a:latin typeface="Times New Roman" pitchFamily="18" charset="0"/>
                <a:cs typeface="Times New Roman" pitchFamily="18" charset="0"/>
              </a:rPr>
              <a:t>Yelka diagrammasini qurish va mushtakning minimal radiusini aniqlash tartibi quyidagicha:</a:t>
            </a:r>
            <a:endParaRPr lang="ru-RU" altLang="ru-RU">
              <a:latin typeface="Times New Roman" pitchFamily="18" charset="0"/>
              <a:cs typeface="Times New Roman" pitchFamily="18" charset="0"/>
            </a:endParaRPr>
          </a:p>
          <a:p>
            <a:pPr indent="450850" algn="just"/>
            <a:r>
              <a:rPr lang="en-US" altLang="ru-RU">
                <a:latin typeface="Times New Roman" pitchFamily="18" charset="0"/>
                <a:cs typeface="Times New Roman" pitchFamily="18" charset="0"/>
              </a:rPr>
              <a:t>1. Tezlanish analog diagrammalarini grafik integrallash orqali tezlik analoglarining kinematik diagrammalarini quramiz (7.7, a - rasm) va so’ngra ko’chishni  (7.7, </a:t>
            </a:r>
            <a:r>
              <a:rPr lang="ru-RU" altLang="ru-RU">
                <a:latin typeface="Times New Roman" pitchFamily="18" charset="0"/>
                <a:cs typeface="Times New Roman" pitchFamily="18" charset="0"/>
              </a:rPr>
              <a:t>б</a:t>
            </a:r>
            <a:r>
              <a:rPr lang="en-US" altLang="ru-RU">
                <a:latin typeface="Times New Roman" pitchFamily="18" charset="0"/>
                <a:cs typeface="Times New Roman" pitchFamily="18" charset="0"/>
              </a:rPr>
              <a:t> - rasm);</a:t>
            </a:r>
          </a:p>
        </p:txBody>
      </p:sp>
      <p:graphicFrame>
        <p:nvGraphicFramePr>
          <p:cNvPr id="16389" name="Объект 4"/>
          <p:cNvGraphicFramePr>
            <a:graphicFrameLocks noChangeAspect="1"/>
          </p:cNvGraphicFramePr>
          <p:nvPr/>
        </p:nvGraphicFramePr>
        <p:xfrm>
          <a:off x="2569633" y="3649663"/>
          <a:ext cx="1854200" cy="417512"/>
        </p:xfrm>
        <a:graphic>
          <a:graphicData uri="http://schemas.openxmlformats.org/presentationml/2006/ole">
            <mc:AlternateContent xmlns:mc="http://schemas.openxmlformats.org/markup-compatibility/2006">
              <mc:Choice xmlns:v="urn:schemas-microsoft-com:vml" Requires="v">
                <p:oleObj spid="_x0000_s2051" name="Уравнение" r:id="rId5" imgW="888614" imgH="266584" progId="Equation.3">
                  <p:embed/>
                </p:oleObj>
              </mc:Choice>
              <mc:Fallback>
                <p:oleObj name="Уравнение" r:id="rId5" imgW="888614" imgH="266584"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69633" y="3649663"/>
                        <a:ext cx="1854200"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6390" name="Объект 5"/>
          <p:cNvGraphicFramePr>
            <a:graphicFrameLocks noChangeAspect="1"/>
          </p:cNvGraphicFramePr>
          <p:nvPr/>
        </p:nvGraphicFramePr>
        <p:xfrm>
          <a:off x="9745134" y="3663951"/>
          <a:ext cx="1515533" cy="550863"/>
        </p:xfrm>
        <a:graphic>
          <a:graphicData uri="http://schemas.openxmlformats.org/presentationml/2006/ole">
            <mc:AlternateContent xmlns:mc="http://schemas.openxmlformats.org/markup-compatibility/2006">
              <mc:Choice xmlns:v="urn:schemas-microsoft-com:vml" Requires="v">
                <p:oleObj spid="_x0000_s2052" name="Уравнение" r:id="rId7" imgW="926698" imgH="444307" progId="Equation.3">
                  <p:embed/>
                </p:oleObj>
              </mc:Choice>
              <mc:Fallback>
                <p:oleObj name="Уравнение" r:id="rId7" imgW="926698" imgH="444307"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45134" y="3663951"/>
                        <a:ext cx="151553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391" name="Rectangle 6"/>
          <p:cNvSpPr>
            <a:spLocks noChangeArrowheads="1"/>
          </p:cNvSpPr>
          <p:nvPr/>
        </p:nvSpPr>
        <p:spPr bwMode="auto">
          <a:xfrm>
            <a:off x="1064685" y="3425310"/>
            <a:ext cx="89683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ru-RU">
                <a:latin typeface="Times New Roman" pitchFamily="18" charset="0"/>
                <a:cs typeface="Times New Roman" pitchFamily="18" charset="0"/>
              </a:rPr>
              <a:t>2. </a:t>
            </a:r>
            <a:r>
              <a:rPr lang="ru-RU" altLang="ru-RU" i="1">
                <a:latin typeface="Times New Roman" pitchFamily="18" charset="0"/>
                <a:cs typeface="Times New Roman" pitchFamily="18" charset="0"/>
              </a:rPr>
              <a:t>β</a:t>
            </a:r>
            <a:r>
              <a:rPr lang="en-US" altLang="ru-RU" i="1">
                <a:latin typeface="Times New Roman" pitchFamily="18" charset="0"/>
                <a:cs typeface="Times New Roman" pitchFamily="18" charset="0"/>
              </a:rPr>
              <a:t>  </a:t>
            </a:r>
            <a:r>
              <a:rPr lang="en-US" altLang="ru-RU">
                <a:latin typeface="Times New Roman" pitchFamily="18" charset="0"/>
                <a:cs typeface="Times New Roman" pitchFamily="18" charset="0"/>
              </a:rPr>
              <a:t>burchak</a:t>
            </a:r>
            <a:r>
              <a:rPr lang="en-US" altLang="ru-RU" i="1">
                <a:latin typeface="Times New Roman" pitchFamily="18" charset="0"/>
                <a:cs typeface="Times New Roman" pitchFamily="18" charset="0"/>
              </a:rPr>
              <a:t> </a:t>
            </a:r>
            <a:r>
              <a:rPr lang="en-US" altLang="ru-RU">
                <a:latin typeface="Times New Roman" pitchFamily="18" charset="0"/>
                <a:cs typeface="Times New Roman" pitchFamily="18" charset="0"/>
              </a:rPr>
              <a:t> ostida </a:t>
            </a:r>
            <a:r>
              <a:rPr lang="en-US" altLang="ru-RU" i="1">
                <a:latin typeface="Times New Roman" pitchFamily="18" charset="0"/>
                <a:cs typeface="Times New Roman" pitchFamily="18" charset="0"/>
              </a:rPr>
              <a:t>f – f </a:t>
            </a:r>
            <a:r>
              <a:rPr lang="en-US" altLang="ru-RU">
                <a:latin typeface="Times New Roman" pitchFamily="18" charset="0"/>
                <a:cs typeface="Times New Roman" pitchFamily="18" charset="0"/>
              </a:rPr>
              <a:t>qiya chiziq absissa grafigiga o’tkazamiz. </a:t>
            </a:r>
            <a:r>
              <a:rPr lang="en-US" altLang="ru-RU" i="1">
                <a:latin typeface="Times New Roman" pitchFamily="18" charset="0"/>
                <a:cs typeface="Times New Roman" pitchFamily="18" charset="0"/>
              </a:rPr>
              <a:t> </a:t>
            </a:r>
            <a:r>
              <a:rPr lang="en-US" altLang="ru-RU">
                <a:latin typeface="Times New Roman" pitchFamily="18" charset="0"/>
                <a:cs typeface="Times New Roman" pitchFamily="18" charset="0"/>
              </a:rPr>
              <a:t> </a:t>
            </a:r>
            <a:r>
              <a:rPr lang="ru-RU" altLang="ru-RU" i="1">
                <a:latin typeface="Times New Roman" pitchFamily="18" charset="0"/>
                <a:cs typeface="Times New Roman" pitchFamily="18" charset="0"/>
              </a:rPr>
              <a:t>β</a:t>
            </a:r>
            <a:r>
              <a:rPr lang="en-US" altLang="ru-RU">
                <a:latin typeface="Times New Roman" pitchFamily="18" charset="0"/>
                <a:cs typeface="Times New Roman" pitchFamily="18" charset="0"/>
              </a:rPr>
              <a:t> burchak </a:t>
            </a:r>
            <a:endParaRPr lang="en-US" altLang="ru-RU" sz="2400">
              <a:latin typeface="Times New Roman" pitchFamily="18" charset="0"/>
              <a:cs typeface="Times New Roman" pitchFamily="18" charset="0"/>
            </a:endParaRPr>
          </a:p>
        </p:txBody>
      </p:sp>
      <p:sp>
        <p:nvSpPr>
          <p:cNvPr id="16392" name="Rectangle 7"/>
          <p:cNvSpPr>
            <a:spLocks noChangeArrowheads="1"/>
          </p:cNvSpPr>
          <p:nvPr/>
        </p:nvSpPr>
        <p:spPr bwMode="auto">
          <a:xfrm>
            <a:off x="4713817" y="3718203"/>
            <a:ext cx="457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ru-RU">
                <a:latin typeface="Times New Roman" pitchFamily="18" charset="0"/>
                <a:cs typeface="Times New Roman" pitchFamily="18" charset="0"/>
              </a:rPr>
              <a:t> bog'liqlik bilan aniqlanadi, yoki </a:t>
            </a:r>
            <a:endParaRPr lang="en-US" altLang="ru-RU" sz="2400">
              <a:latin typeface="Times New Roman" pitchFamily="18" charset="0"/>
              <a:cs typeface="Times New Roman" pitchFamily="18" charset="0"/>
            </a:endParaRPr>
          </a:p>
        </p:txBody>
      </p:sp>
      <p:sp>
        <p:nvSpPr>
          <p:cNvPr id="16393" name="Rectangle 8"/>
          <p:cNvSpPr>
            <a:spLocks noChangeArrowheads="1"/>
          </p:cNvSpPr>
          <p:nvPr/>
        </p:nvSpPr>
        <p:spPr bwMode="auto">
          <a:xfrm>
            <a:off x="486833" y="4370487"/>
            <a:ext cx="269626"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ru-RU" sz="1400">
                <a:cs typeface="Times New Roman" pitchFamily="18" charset="0"/>
              </a:rPr>
              <a:t>. </a:t>
            </a:r>
            <a:endParaRPr lang="en-US" altLang="ru-RU"/>
          </a:p>
        </p:txBody>
      </p:sp>
      <p:sp>
        <p:nvSpPr>
          <p:cNvPr id="16394" name="Rectangle 10"/>
          <p:cNvSpPr>
            <a:spLocks noChangeArrowheads="1"/>
          </p:cNvSpPr>
          <p:nvPr/>
        </p:nvSpPr>
        <p:spPr bwMode="auto">
          <a:xfrm>
            <a:off x="1618169" y="4172228"/>
            <a:ext cx="681148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indent="450850" algn="just"/>
            <a:r>
              <a:rPr lang="en-US" altLang="ru-RU">
                <a:latin typeface="Times New Roman" pitchFamily="18" charset="0"/>
                <a:cs typeface="Times New Roman" pitchFamily="18" charset="0"/>
              </a:rPr>
              <a:t>Agar analog tezlik diagrammasining qutb masofasi H</a:t>
            </a:r>
            <a:r>
              <a:rPr lang="en-US" altLang="ru-RU" baseline="-30000">
                <a:latin typeface="Times New Roman" pitchFamily="18" charset="0"/>
                <a:cs typeface="Times New Roman" pitchFamily="18" charset="0"/>
              </a:rPr>
              <a:t>1</a:t>
            </a:r>
            <a:r>
              <a:rPr lang="en-US" altLang="ru-RU">
                <a:latin typeface="Times New Roman" pitchFamily="18" charset="0"/>
                <a:cs typeface="Times New Roman" pitchFamily="18" charset="0"/>
              </a:rPr>
              <a:t> teng bo'lsa  </a:t>
            </a:r>
            <a:endParaRPr lang="en-US" altLang="ru-RU" sz="2400">
              <a:latin typeface="Times New Roman" pitchFamily="18" charset="0"/>
              <a:cs typeface="Times New Roman" pitchFamily="18" charset="0"/>
            </a:endParaRPr>
          </a:p>
        </p:txBody>
      </p:sp>
      <p:graphicFrame>
        <p:nvGraphicFramePr>
          <p:cNvPr id="16395" name="Объект 10"/>
          <p:cNvGraphicFramePr>
            <a:graphicFrameLocks noChangeAspect="1"/>
          </p:cNvGraphicFramePr>
          <p:nvPr/>
        </p:nvGraphicFramePr>
        <p:xfrm>
          <a:off x="9438218" y="4127500"/>
          <a:ext cx="1170516" cy="573088"/>
        </p:xfrm>
        <a:graphic>
          <a:graphicData uri="http://schemas.openxmlformats.org/presentationml/2006/ole">
            <mc:AlternateContent xmlns:mc="http://schemas.openxmlformats.org/markup-compatibility/2006">
              <mc:Choice xmlns:v="urn:schemas-microsoft-com:vml" Requires="v">
                <p:oleObj spid="_x0000_s2053" name="Уравнение" r:id="rId9" imgW="685502" imgH="444307" progId="Equation.3">
                  <p:embed/>
                </p:oleObj>
              </mc:Choice>
              <mc:Fallback>
                <p:oleObj name="Уравнение" r:id="rId9" imgW="685502" imgH="444307"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438218" y="4127500"/>
                        <a:ext cx="1170516"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396" name="Rectangle 11"/>
          <p:cNvSpPr>
            <a:spLocks noChangeArrowheads="1"/>
          </p:cNvSpPr>
          <p:nvPr/>
        </p:nvSpPr>
        <p:spPr bwMode="auto">
          <a:xfrm>
            <a:off x="304800" y="4527550"/>
            <a:ext cx="4591051"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50850" algn="just"/>
            <a:r>
              <a:rPr lang="en-US" altLang="ru-RU">
                <a:latin typeface="Times New Roman" pitchFamily="18" charset="0"/>
                <a:cs typeface="Times New Roman" pitchFamily="18" charset="0"/>
              </a:rPr>
              <a:t>unda burchak  </a:t>
            </a:r>
            <a:r>
              <a:rPr lang="ru-RU" altLang="ru-RU" i="1">
                <a:latin typeface="Times New Roman" pitchFamily="18" charset="0"/>
                <a:cs typeface="Times New Roman" pitchFamily="18" charset="0"/>
              </a:rPr>
              <a:t>β</a:t>
            </a:r>
            <a:r>
              <a:rPr lang="en-US" altLang="ru-RU" i="1">
                <a:latin typeface="Times New Roman" pitchFamily="18" charset="0"/>
                <a:cs typeface="Times New Roman" pitchFamily="18" charset="0"/>
              </a:rPr>
              <a:t> = 45º</a:t>
            </a:r>
            <a:r>
              <a:rPr lang="en-US" altLang="ru-RU">
                <a:latin typeface="Times New Roman" pitchFamily="18" charset="0"/>
                <a:cs typeface="Times New Roman" pitchFamily="18" charset="0"/>
              </a:rPr>
              <a:t>;</a:t>
            </a:r>
          </a:p>
        </p:txBody>
      </p:sp>
      <p:sp>
        <p:nvSpPr>
          <p:cNvPr id="16397" name="Прямоугольник 12"/>
          <p:cNvSpPr>
            <a:spLocks noChangeArrowheads="1"/>
          </p:cNvSpPr>
          <p:nvPr/>
        </p:nvSpPr>
        <p:spPr bwMode="auto">
          <a:xfrm>
            <a:off x="482600" y="4746625"/>
            <a:ext cx="11277600"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449263" algn="just">
              <a:lnSpc>
                <a:spcPct val="150000"/>
              </a:lnSpc>
            </a:pPr>
            <a:r>
              <a:rPr lang="en-US" altLang="ru-RU">
                <a:latin typeface="Times New Roman" pitchFamily="18" charset="0"/>
                <a:cs typeface="Times New Roman" pitchFamily="18" charset="0"/>
              </a:rPr>
              <a:t>3. Tezlik analoglari diagrammasining nuqtalaridan egri chiziqni uchrashgunicha  gorizontal chiziqlarni tortamiz, shu qatordan diagrammaning tegishli nuqtalaridan chizilgan gorizontal chiziqlarni uchrashgunicha   vertikal chiziqlar tortamiz. Olingan nuqtalarni egri chiziq bilan birlashtirib, yelkalar diagrammasini quramiz (</a:t>
            </a:r>
            <a:r>
              <a:rPr lang="ru-RU" altLang="ru-RU">
                <a:latin typeface="Times New Roman" pitchFamily="18" charset="0"/>
                <a:cs typeface="Times New Roman" pitchFamily="18" charset="0"/>
              </a:rPr>
              <a:t>в </a:t>
            </a:r>
            <a:r>
              <a:rPr lang="en-US" altLang="ru-RU">
                <a:latin typeface="Times New Roman" pitchFamily="18" charset="0"/>
                <a:cs typeface="Times New Roman" pitchFamily="18" charset="0"/>
              </a:rPr>
              <a:t>- rasm);</a:t>
            </a:r>
            <a:endParaRPr lang="ru-RU" altLang="ru-RU" sz="1600">
              <a:latin typeface="Times New Roman" pitchFamily="18" charset="0"/>
              <a:cs typeface="Times New Roman" pitchFamily="18" charset="0"/>
            </a:endParaRPr>
          </a:p>
        </p:txBody>
      </p:sp>
    </p:spTree>
    <p:extLst>
      <p:ext uri="{BB962C8B-B14F-4D97-AF65-F5344CB8AC3E}">
        <p14:creationId xmlns:p14="http://schemas.microsoft.com/office/powerpoint/2010/main" val="3923881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Рисунок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51618" y="476251"/>
            <a:ext cx="7351183"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Прямоугольник 3"/>
          <p:cNvSpPr>
            <a:spLocks noChangeArrowheads="1"/>
          </p:cNvSpPr>
          <p:nvPr/>
        </p:nvSpPr>
        <p:spPr bwMode="auto">
          <a:xfrm>
            <a:off x="698501" y="5445126"/>
            <a:ext cx="1065741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ru-RU">
                <a:latin typeface="Times New Roman" pitchFamily="18" charset="0"/>
                <a:cs typeface="Times New Roman" pitchFamily="18" charset="0"/>
              </a:rPr>
              <a:t>7.7-rasm. Mushtakning minimal </a:t>
            </a:r>
            <a:endParaRPr lang="ru-RU" altLang="ru-RU">
              <a:latin typeface="Times New Roman" pitchFamily="18" charset="0"/>
              <a:cs typeface="Times New Roman" pitchFamily="18" charset="0"/>
            </a:endParaRPr>
          </a:p>
          <a:p>
            <a:pPr algn="ctr"/>
            <a:r>
              <a:rPr lang="en-US" altLang="ru-RU">
                <a:latin typeface="Times New Roman" pitchFamily="18" charset="0"/>
                <a:cs typeface="Times New Roman" pitchFamily="18" charset="0"/>
              </a:rPr>
              <a:t>radiusini aniqlash:</a:t>
            </a:r>
            <a:endParaRPr lang="ru-RU" altLang="ru-RU">
              <a:latin typeface="Times New Roman" pitchFamily="18" charset="0"/>
              <a:cs typeface="Times New Roman" pitchFamily="18" charset="0"/>
            </a:endParaRPr>
          </a:p>
          <a:p>
            <a:pPr algn="ctr"/>
            <a:r>
              <a:rPr lang="en-US" altLang="ru-RU">
                <a:latin typeface="Times New Roman" pitchFamily="18" charset="0"/>
                <a:cs typeface="Times New Roman" pitchFamily="18" charset="0"/>
              </a:rPr>
              <a:t>a - tezlik analogi diagrammasi; </a:t>
            </a:r>
            <a:r>
              <a:rPr lang="ru-RU" altLang="ru-RU">
                <a:latin typeface="Times New Roman" pitchFamily="18" charset="0"/>
                <a:cs typeface="Times New Roman" pitchFamily="18" charset="0"/>
              </a:rPr>
              <a:t>б</a:t>
            </a:r>
            <a:r>
              <a:rPr lang="en-US" altLang="ru-RU">
                <a:latin typeface="Times New Roman" pitchFamily="18" charset="0"/>
                <a:cs typeface="Times New Roman" pitchFamily="18" charset="0"/>
              </a:rPr>
              <a:t> - ko'chish diagrammasi; </a:t>
            </a:r>
            <a:r>
              <a:rPr lang="ru-RU" altLang="ru-RU">
                <a:latin typeface="Times New Roman" pitchFamily="18" charset="0"/>
                <a:cs typeface="Times New Roman" pitchFamily="18" charset="0"/>
              </a:rPr>
              <a:t>в</a:t>
            </a:r>
            <a:r>
              <a:rPr lang="en-US" altLang="ru-RU">
                <a:latin typeface="Times New Roman" pitchFamily="18" charset="0"/>
                <a:cs typeface="Times New Roman" pitchFamily="18" charset="0"/>
              </a:rPr>
              <a:t> - yelka diagrammasi</a:t>
            </a:r>
            <a:endParaRPr lang="ru-RU" altLang="ru-RU">
              <a:latin typeface="Times New Roman" pitchFamily="18" charset="0"/>
              <a:cs typeface="Times New Roman" pitchFamily="18" charset="0"/>
            </a:endParaRPr>
          </a:p>
        </p:txBody>
      </p:sp>
    </p:spTree>
    <p:extLst>
      <p:ext uri="{BB962C8B-B14F-4D97-AF65-F5344CB8AC3E}">
        <p14:creationId xmlns:p14="http://schemas.microsoft.com/office/powerpoint/2010/main" val="27963281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Прямоугольник 1"/>
          <p:cNvSpPr>
            <a:spLocks noChangeArrowheads="1"/>
          </p:cNvSpPr>
          <p:nvPr/>
        </p:nvSpPr>
        <p:spPr bwMode="auto">
          <a:xfrm>
            <a:off x="334434" y="404813"/>
            <a:ext cx="11425767"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449263" algn="just">
              <a:lnSpc>
                <a:spcPct val="150000"/>
              </a:lnSpc>
            </a:pPr>
            <a:r>
              <a:rPr lang="en-US" altLang="ru-RU">
                <a:latin typeface="Times New Roman" pitchFamily="18" charset="0"/>
                <a:cs typeface="Times New Roman" pitchFamily="18" charset="0"/>
              </a:rPr>
              <a:t>4. Egri chiziqlarga ([</a:t>
            </a:r>
            <a:r>
              <a:rPr lang="ru-RU" altLang="ru-RU" i="1">
                <a:latin typeface="Times New Roman" pitchFamily="18" charset="0"/>
                <a:cs typeface="Times New Roman" pitchFamily="18" charset="0"/>
              </a:rPr>
              <a:t>γ</a:t>
            </a:r>
            <a:r>
              <a:rPr lang="ru-RU" altLang="ru-RU" i="1" baseline="-25000">
                <a:latin typeface="Times New Roman" pitchFamily="18" charset="0"/>
                <a:cs typeface="Times New Roman" pitchFamily="18" charset="0"/>
              </a:rPr>
              <a:t>у</a:t>
            </a:r>
            <a:r>
              <a:rPr lang="en-US" altLang="ru-RU">
                <a:latin typeface="Times New Roman" pitchFamily="18" charset="0"/>
                <a:cs typeface="Times New Roman" pitchFamily="18" charset="0"/>
              </a:rPr>
              <a:t>] va [</a:t>
            </a:r>
            <a:r>
              <a:rPr lang="ru-RU" altLang="ru-RU" i="1">
                <a:latin typeface="Times New Roman" pitchFamily="18" charset="0"/>
                <a:cs typeface="Times New Roman" pitchFamily="18" charset="0"/>
              </a:rPr>
              <a:t>γ</a:t>
            </a:r>
            <a:r>
              <a:rPr lang="ru-RU" altLang="ru-RU" i="1" baseline="-25000">
                <a:latin typeface="Times New Roman" pitchFamily="18" charset="0"/>
                <a:cs typeface="Times New Roman" pitchFamily="18" charset="0"/>
              </a:rPr>
              <a:t>в</a:t>
            </a:r>
            <a:r>
              <a:rPr lang="en-US" altLang="ru-RU">
                <a:latin typeface="Times New Roman" pitchFamily="18" charset="0"/>
                <a:cs typeface="Times New Roman" pitchFamily="18" charset="0"/>
              </a:rPr>
              <a:t>] burchaklarda urinma  chiziqlar tortamiz,  bu yerda birinchisi - turtgichni uzoqlashishida minimal ruxsat etilgan uzatish burchagi, ikkinchisi - qaytishida. </a:t>
            </a:r>
            <a:r>
              <a:rPr lang="ru-RU" altLang="ru-RU" i="1">
                <a:latin typeface="Times New Roman" pitchFamily="18" charset="0"/>
                <a:cs typeface="Times New Roman" pitchFamily="18" charset="0"/>
              </a:rPr>
              <a:t>О</a:t>
            </a:r>
            <a:r>
              <a:rPr lang="en-US" altLang="ru-RU" i="1" baseline="-25000">
                <a:latin typeface="Times New Roman" pitchFamily="18" charset="0"/>
                <a:cs typeface="Times New Roman" pitchFamily="18" charset="0"/>
              </a:rPr>
              <a:t>2  </a:t>
            </a:r>
            <a:r>
              <a:rPr lang="en-US" altLang="ru-RU">
                <a:latin typeface="Times New Roman" pitchFamily="18" charset="0"/>
                <a:cs typeface="Times New Roman" pitchFamily="18" charset="0"/>
              </a:rPr>
              <a:t>urinmalarni    nuqta </a:t>
            </a:r>
            <a:r>
              <a:rPr lang="ru-RU" altLang="ru-RU" i="1">
                <a:latin typeface="Times New Roman" pitchFamily="18" charset="0"/>
                <a:cs typeface="Times New Roman" pitchFamily="18" charset="0"/>
              </a:rPr>
              <a:t>А</a:t>
            </a:r>
            <a:r>
              <a:rPr lang="en-US" altLang="ru-RU" i="1" baseline="-25000">
                <a:latin typeface="Times New Roman" pitchFamily="18" charset="0"/>
                <a:cs typeface="Times New Roman" pitchFamily="18" charset="0"/>
              </a:rPr>
              <a:t>0 </a:t>
            </a:r>
            <a:r>
              <a:rPr lang="en-US" altLang="ru-RU">
                <a:latin typeface="Times New Roman" pitchFamily="18" charset="0"/>
                <a:cs typeface="Times New Roman" pitchFamily="18" charset="0"/>
              </a:rPr>
              <a:t>nuqta bilan tutashti-ruvchi </a:t>
            </a:r>
            <a:r>
              <a:rPr lang="en-US" altLang="ru-RU" i="1" baseline="-25000">
                <a:latin typeface="Times New Roman" pitchFamily="18" charset="0"/>
                <a:cs typeface="Times New Roman" pitchFamily="18" charset="0"/>
              </a:rPr>
              <a:t> </a:t>
            </a:r>
            <a:r>
              <a:rPr lang="ru-RU" altLang="ru-RU" i="1">
                <a:latin typeface="Times New Roman" pitchFamily="18" charset="0"/>
                <a:cs typeface="Times New Roman" pitchFamily="18" charset="0"/>
              </a:rPr>
              <a:t>О</a:t>
            </a:r>
            <a:r>
              <a:rPr lang="en-US" altLang="ru-RU" i="1" baseline="-25000">
                <a:latin typeface="Times New Roman" pitchFamily="18" charset="0"/>
                <a:cs typeface="Times New Roman" pitchFamily="18" charset="0"/>
              </a:rPr>
              <a:t>2</a:t>
            </a:r>
            <a:r>
              <a:rPr lang="ru-RU" altLang="ru-RU" i="1">
                <a:latin typeface="Times New Roman" pitchFamily="18" charset="0"/>
                <a:cs typeface="Times New Roman" pitchFamily="18" charset="0"/>
              </a:rPr>
              <a:t>А</a:t>
            </a:r>
            <a:r>
              <a:rPr lang="en-US" altLang="ru-RU" i="1" baseline="-25000">
                <a:latin typeface="Times New Roman" pitchFamily="18" charset="0"/>
                <a:cs typeface="Times New Roman" pitchFamily="18" charset="0"/>
              </a:rPr>
              <a:t>0  </a:t>
            </a:r>
            <a:r>
              <a:rPr lang="en-US" altLang="ru-RU">
                <a:latin typeface="Times New Roman" pitchFamily="18" charset="0"/>
                <a:cs typeface="Times New Roman" pitchFamily="18" charset="0"/>
              </a:rPr>
              <a:t>kesma, mushtakhi ruxsat etilgan  minimal radiusidir </a:t>
            </a:r>
            <a:r>
              <a:rPr lang="en-US" altLang="ru-RU" i="1">
                <a:latin typeface="Times New Roman" pitchFamily="18" charset="0"/>
                <a:cs typeface="Times New Roman" pitchFamily="18" charset="0"/>
              </a:rPr>
              <a:t>r</a:t>
            </a:r>
            <a:r>
              <a:rPr lang="en-US" altLang="ru-RU" i="1" baseline="-25000">
                <a:latin typeface="Times New Roman" pitchFamily="18" charset="0"/>
                <a:cs typeface="Times New Roman" pitchFamily="18" charset="0"/>
              </a:rPr>
              <a:t>min</a:t>
            </a:r>
            <a:r>
              <a:rPr lang="en-US" altLang="ru-RU">
                <a:latin typeface="Times New Roman" pitchFamily="18" charset="0"/>
                <a:cs typeface="Times New Roman" pitchFamily="18" charset="0"/>
              </a:rPr>
              <a:t>. Qurishda mumkin bo'lgan xatolarni bartaraf etish uchun chizishdan olingan </a:t>
            </a:r>
            <a:r>
              <a:rPr lang="en-US" altLang="ru-RU" i="1">
                <a:latin typeface="Times New Roman" pitchFamily="18" charset="0"/>
                <a:cs typeface="Times New Roman" pitchFamily="18" charset="0"/>
              </a:rPr>
              <a:t>r</a:t>
            </a:r>
            <a:r>
              <a:rPr lang="en-US" altLang="ru-RU" i="1" baseline="-25000">
                <a:latin typeface="Times New Roman" pitchFamily="18" charset="0"/>
                <a:cs typeface="Times New Roman" pitchFamily="18" charset="0"/>
              </a:rPr>
              <a:t>min</a:t>
            </a:r>
            <a:r>
              <a:rPr lang="en-US" altLang="ru-RU">
                <a:latin typeface="Times New Roman" pitchFamily="18" charset="0"/>
                <a:cs typeface="Times New Roman" pitchFamily="18" charset="0"/>
              </a:rPr>
              <a:t>. 10-20% ga oshiriladi. </a:t>
            </a:r>
            <a:r>
              <a:rPr lang="en-US" altLang="ru-RU" i="1">
                <a:latin typeface="Times New Roman" pitchFamily="18" charset="0"/>
                <a:cs typeface="Times New Roman" pitchFamily="18" charset="0"/>
              </a:rPr>
              <a:t>0- 0</a:t>
            </a:r>
            <a:r>
              <a:rPr lang="en-US" altLang="ru-RU">
                <a:latin typeface="Times New Roman" pitchFamily="18" charset="0"/>
                <a:cs typeface="Times New Roman" pitchFamily="18" charset="0"/>
              </a:rPr>
              <a:t> chiziqqa nisbatan </a:t>
            </a:r>
            <a:r>
              <a:rPr lang="en-US" altLang="ru-RU" i="1">
                <a:latin typeface="Times New Roman" pitchFamily="18" charset="0"/>
                <a:cs typeface="Times New Roman" pitchFamily="18" charset="0"/>
              </a:rPr>
              <a:t>O</a:t>
            </a:r>
            <a:r>
              <a:rPr lang="en-US" altLang="ru-RU" i="1" baseline="-25000">
                <a:latin typeface="Times New Roman" pitchFamily="18" charset="0"/>
                <a:cs typeface="Times New Roman" pitchFamily="18" charset="0"/>
              </a:rPr>
              <a:t>2</a:t>
            </a:r>
            <a:r>
              <a:rPr lang="en-US" altLang="ru-RU">
                <a:latin typeface="Times New Roman" pitchFamily="18" charset="0"/>
                <a:cs typeface="Times New Roman" pitchFamily="18" charset="0"/>
              </a:rPr>
              <a:t> nuqtaning ko'chish qiymati dezaksial </a:t>
            </a:r>
            <a:r>
              <a:rPr lang="en-US" altLang="ru-RU" i="1">
                <a:latin typeface="Times New Roman" pitchFamily="18" charset="0"/>
                <a:cs typeface="Times New Roman" pitchFamily="18" charset="0"/>
              </a:rPr>
              <a:t>e </a:t>
            </a:r>
            <a:r>
              <a:rPr lang="en-US" altLang="ru-RU">
                <a:latin typeface="Times New Roman" pitchFamily="18" charset="0"/>
                <a:cs typeface="Times New Roman" pitchFamily="18" charset="0"/>
              </a:rPr>
              <a:t>qiymatidir.</a:t>
            </a:r>
          </a:p>
          <a:p>
            <a:pPr indent="449263" algn="ctr">
              <a:lnSpc>
                <a:spcPct val="150000"/>
              </a:lnSpc>
            </a:pPr>
            <a:r>
              <a:rPr lang="uz-Cyrl-UZ" altLang="ru-RU" b="1"/>
              <a:t>4. </a:t>
            </a:r>
            <a:r>
              <a:rPr lang="en-US" altLang="ru-RU" b="1"/>
              <a:t>Mushtak profilini qurish </a:t>
            </a:r>
          </a:p>
          <a:p>
            <a:pPr indent="449263" algn="just">
              <a:lnSpc>
                <a:spcPct val="150000"/>
              </a:lnSpc>
            </a:pPr>
            <a:r>
              <a:rPr lang="en-US" altLang="ru-RU">
                <a:latin typeface="Times New Roman" pitchFamily="18" charset="0"/>
                <a:cs typeface="Times New Roman" pitchFamily="18" charset="0"/>
              </a:rPr>
              <a:t>Mushtak profilining qurilishi chiqish bo'g'ini ko'chish grafigi va me-xanizmning asosiy o'lchamlari bo’yicha amalga oshiriladi.</a:t>
            </a:r>
            <a:endParaRPr lang="ru-RU" altLang="ru-RU" sz="1600">
              <a:latin typeface="Times New Roman" pitchFamily="18" charset="0"/>
              <a:cs typeface="Times New Roman" pitchFamily="18" charset="0"/>
            </a:endParaRPr>
          </a:p>
          <a:p>
            <a:pPr indent="449263" algn="just">
              <a:lnSpc>
                <a:spcPct val="150000"/>
              </a:lnSpc>
            </a:pPr>
            <a:r>
              <a:rPr lang="en-US" altLang="ru-RU">
                <a:latin typeface="Times New Roman" pitchFamily="18" charset="0"/>
                <a:cs typeface="Times New Roman" pitchFamily="18" charset="0"/>
              </a:rPr>
              <a:t>Mushtak profilini aniqlashda inversiya usuli qo'llaniladi, usul shundan iboratki, butun mexanizm shartli ravishda mushtakning tezligiga teng va qarama-qarshi tezlikda harakatlanayotgandek (aylanayotgandek) bo'ladi, mushtak esa huddi to’xtab turganidek bo’ladi. Mushtakli mexanizmga </a:t>
            </a:r>
            <a:r>
              <a:rPr lang="ru-RU" altLang="ru-RU" i="1">
                <a:latin typeface="Times New Roman" pitchFamily="18" charset="0"/>
                <a:cs typeface="Times New Roman" pitchFamily="18" charset="0"/>
              </a:rPr>
              <a:t>ω</a:t>
            </a:r>
            <a:r>
              <a:rPr lang="ru-RU" altLang="ru-RU" i="1" baseline="-25000">
                <a:latin typeface="Times New Roman" pitchFamily="18" charset="0"/>
                <a:cs typeface="Times New Roman" pitchFamily="18" charset="0"/>
              </a:rPr>
              <a:t>обр</a:t>
            </a:r>
            <a:r>
              <a:rPr lang="en-US" altLang="ru-RU">
                <a:latin typeface="Times New Roman" pitchFamily="18" charset="0"/>
                <a:cs typeface="Times New Roman" pitchFamily="18" charset="0"/>
              </a:rPr>
              <a:t> burchak tezligi bilan aylanish o'qi atrofida aylanma harakati beriladi. Bunday holda, mushtak "to'xtaydi" va turtgich (koromislo) qo'shimcha aylanma harakat oladi.</a:t>
            </a:r>
            <a:endParaRPr lang="ru-RU" altLang="ru-RU" sz="1600">
              <a:latin typeface="Times New Roman" pitchFamily="18" charset="0"/>
              <a:cs typeface="Times New Roman" pitchFamily="18" charset="0"/>
            </a:endParaRPr>
          </a:p>
        </p:txBody>
      </p:sp>
    </p:spTree>
    <p:extLst>
      <p:ext uri="{BB962C8B-B14F-4D97-AF65-F5344CB8AC3E}">
        <p14:creationId xmlns:p14="http://schemas.microsoft.com/office/powerpoint/2010/main" val="12632136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Прямоугольник 1"/>
          <p:cNvSpPr>
            <a:spLocks noChangeArrowheads="1"/>
          </p:cNvSpPr>
          <p:nvPr/>
        </p:nvSpPr>
        <p:spPr bwMode="auto">
          <a:xfrm>
            <a:off x="431801" y="549275"/>
            <a:ext cx="1142576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449263" algn="just">
              <a:lnSpc>
                <a:spcPct val="150000"/>
              </a:lnSpc>
            </a:pPr>
            <a:r>
              <a:rPr lang="en-US" altLang="ru-RU">
                <a:latin typeface="Times New Roman" pitchFamily="18" charset="0"/>
                <a:cs typeface="Times New Roman" pitchFamily="18" charset="0"/>
              </a:rPr>
              <a:t>Markasiy mushtakli mexanizm misolida ilgarilanma turtkichli mushtakning profilini chizish jarayonini ko’rib chiqamiz (7.8, a - rasm).</a:t>
            </a:r>
          </a:p>
          <a:p>
            <a:pPr indent="449263" algn="just">
              <a:lnSpc>
                <a:spcPct val="150000"/>
              </a:lnSpc>
            </a:pPr>
            <a:r>
              <a:rPr lang="en-US" altLang="ru-RU">
                <a:latin typeface="Times New Roman" pitchFamily="18" charset="0"/>
                <a:cs typeface="Times New Roman" pitchFamily="18" charset="0"/>
              </a:rPr>
              <a:t> Ko'chish diagrammasiga muvofiq turtgichning trayektoriyasini belgilangandan  va mushtakning aylanish markazini  </a:t>
            </a:r>
            <a:r>
              <a:rPr lang="en-US" altLang="ru-RU" i="1">
                <a:latin typeface="Times New Roman" pitchFamily="18" charset="0"/>
                <a:cs typeface="Times New Roman" pitchFamily="18" charset="0"/>
              </a:rPr>
              <a:t>O</a:t>
            </a:r>
            <a:r>
              <a:rPr lang="en-US" altLang="ru-RU">
                <a:latin typeface="Times New Roman" pitchFamily="18" charset="0"/>
                <a:cs typeface="Times New Roman" pitchFamily="18" charset="0"/>
              </a:rPr>
              <a:t> aniqlagandan so’ng (7.8, </a:t>
            </a:r>
            <a:r>
              <a:rPr lang="ru-RU" altLang="ru-RU">
                <a:latin typeface="Times New Roman" pitchFamily="18" charset="0"/>
                <a:cs typeface="Times New Roman" pitchFamily="18" charset="0"/>
              </a:rPr>
              <a:t>б</a:t>
            </a:r>
            <a:r>
              <a:rPr lang="en-US" altLang="ru-RU">
                <a:latin typeface="Times New Roman" pitchFamily="18" charset="0"/>
                <a:cs typeface="Times New Roman" pitchFamily="18" charset="0"/>
              </a:rPr>
              <a:t> - rasm) topilgan markasdan </a:t>
            </a:r>
            <a:r>
              <a:rPr lang="en-US" altLang="ru-RU" i="1">
                <a:latin typeface="Times New Roman" pitchFamily="18" charset="0"/>
                <a:cs typeface="Times New Roman" pitchFamily="18" charset="0"/>
              </a:rPr>
              <a:t>r</a:t>
            </a:r>
            <a:r>
              <a:rPr lang="en-US" altLang="ru-RU" i="1" baseline="-25000">
                <a:latin typeface="Times New Roman" pitchFamily="18" charset="0"/>
                <a:cs typeface="Times New Roman" pitchFamily="18" charset="0"/>
              </a:rPr>
              <a:t>min</a:t>
            </a:r>
            <a:r>
              <a:rPr lang="en-US" altLang="ru-RU">
                <a:latin typeface="Times New Roman" pitchFamily="18" charset="0"/>
                <a:cs typeface="Times New Roman" pitchFamily="18" charset="0"/>
              </a:rPr>
              <a:t> radius bilan aylana chiziladi, va mushtakning bir aylanishiga moslab bo’lakchalarga bo’linadi. Kesmalar ko’chish diagrammasining absissasidan belgilanadi.  Doira nuqtalarini raqamlash mushtakning ayla-nishiga teskari yo'nalishda amalga oshiriladi. Bu nuqtalar orqali nurlar markazdan </a:t>
            </a:r>
            <a:r>
              <a:rPr lang="en-US" altLang="ru-RU" i="1">
                <a:latin typeface="Times New Roman" pitchFamily="18" charset="0"/>
                <a:cs typeface="Times New Roman" pitchFamily="18" charset="0"/>
              </a:rPr>
              <a:t>O</a:t>
            </a:r>
            <a:r>
              <a:rPr lang="en-US" altLang="ru-RU">
                <a:latin typeface="Times New Roman" pitchFamily="18" charset="0"/>
                <a:cs typeface="Times New Roman" pitchFamily="18" charset="0"/>
              </a:rPr>
              <a:t> nuqtada markazlari bilan tegishli doiralar yoylari uchrashguncha chiziladi.  Maskur nuqtalarni egri chiziq bilan tutashtirib mushtakning profilini olamiz: agar turtgich uchli bo’lsa – haqiqiy, va markasiy (nazariy) agar rolikli turtgich bo’lsa.</a:t>
            </a:r>
            <a:endParaRPr lang="ru-RU" altLang="ru-RU">
              <a:latin typeface="Times New Roman" pitchFamily="18" charset="0"/>
              <a:cs typeface="Times New Roman" pitchFamily="18" charset="0"/>
            </a:endParaRPr>
          </a:p>
          <a:p>
            <a:pPr indent="449263" algn="just">
              <a:lnSpc>
                <a:spcPct val="150000"/>
              </a:lnSpc>
            </a:pPr>
            <a:endParaRPr lang="ru-RU" altLang="ru-RU" sz="1600">
              <a:latin typeface="Times New Roman" pitchFamily="18" charset="0"/>
              <a:cs typeface="Times New Roman" pitchFamily="18" charset="0"/>
            </a:endParaRPr>
          </a:p>
        </p:txBody>
      </p:sp>
    </p:spTree>
    <p:extLst>
      <p:ext uri="{BB962C8B-B14F-4D97-AF65-F5344CB8AC3E}">
        <p14:creationId xmlns:p14="http://schemas.microsoft.com/office/powerpoint/2010/main" val="3483040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33"/>
          <p:cNvSpPr>
            <a:spLocks noChangeArrowheads="1"/>
          </p:cNvSpPr>
          <p:nvPr/>
        </p:nvSpPr>
        <p:spPr bwMode="auto">
          <a:xfrm>
            <a:off x="1871133" y="603528"/>
            <a:ext cx="1345565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ru-RU" altLang="ru-RU"/>
          </a:p>
        </p:txBody>
      </p:sp>
      <p:grpSp>
        <p:nvGrpSpPr>
          <p:cNvPr id="20483" name="Group 1"/>
          <p:cNvGrpSpPr>
            <a:grpSpLocks/>
          </p:cNvGrpSpPr>
          <p:nvPr/>
        </p:nvGrpSpPr>
        <p:grpSpPr bwMode="auto">
          <a:xfrm>
            <a:off x="836084" y="811213"/>
            <a:ext cx="10541000" cy="4495800"/>
            <a:chOff x="1844" y="9608"/>
            <a:chExt cx="8424" cy="4988"/>
          </a:xfrm>
        </p:grpSpPr>
        <p:sp>
          <p:nvSpPr>
            <p:cNvPr id="20485" name="Text Box 132"/>
            <p:cNvSpPr txBox="1">
              <a:spLocks noChangeArrowheads="1"/>
            </p:cNvSpPr>
            <p:nvPr/>
          </p:nvSpPr>
          <p:spPr bwMode="auto">
            <a:xfrm>
              <a:off x="1844" y="9815"/>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а</a:t>
              </a:r>
              <a:endParaRPr lang="ru-RU" altLang="ru-RU"/>
            </a:p>
          </p:txBody>
        </p:sp>
        <p:sp>
          <p:nvSpPr>
            <p:cNvPr id="20486" name="Text Box 131"/>
            <p:cNvSpPr txBox="1">
              <a:spLocks noChangeArrowheads="1"/>
            </p:cNvSpPr>
            <p:nvPr/>
          </p:nvSpPr>
          <p:spPr bwMode="auto">
            <a:xfrm>
              <a:off x="6623" y="9836"/>
              <a:ext cx="19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б</a:t>
              </a:r>
              <a:endParaRPr lang="ru-RU" altLang="ru-RU"/>
            </a:p>
          </p:txBody>
        </p:sp>
        <p:sp>
          <p:nvSpPr>
            <p:cNvPr id="20487" name="Text Box 130"/>
            <p:cNvSpPr txBox="1">
              <a:spLocks noChangeArrowheads="1"/>
            </p:cNvSpPr>
            <p:nvPr/>
          </p:nvSpPr>
          <p:spPr bwMode="auto">
            <a:xfrm>
              <a:off x="4077" y="11142"/>
              <a:ext cx="413"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1,8</a:t>
              </a:r>
              <a:endParaRPr lang="ru-RU" altLang="ru-RU"/>
            </a:p>
          </p:txBody>
        </p:sp>
        <p:sp>
          <p:nvSpPr>
            <p:cNvPr id="20488" name="Text Box 129"/>
            <p:cNvSpPr txBox="1">
              <a:spLocks noChangeArrowheads="1"/>
            </p:cNvSpPr>
            <p:nvPr/>
          </p:nvSpPr>
          <p:spPr bwMode="auto">
            <a:xfrm>
              <a:off x="3734" y="11583"/>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0</a:t>
              </a:r>
              <a:endParaRPr lang="ru-RU" altLang="ru-RU"/>
            </a:p>
          </p:txBody>
        </p:sp>
        <p:sp>
          <p:nvSpPr>
            <p:cNvPr id="20489" name="Line 128"/>
            <p:cNvSpPr>
              <a:spLocks noChangeShapeType="1"/>
            </p:cNvSpPr>
            <p:nvPr/>
          </p:nvSpPr>
          <p:spPr bwMode="auto">
            <a:xfrm rot="10800000">
              <a:off x="3914" y="11584"/>
              <a:ext cx="1123"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490" name="Line 127"/>
            <p:cNvSpPr>
              <a:spLocks noChangeShapeType="1"/>
            </p:cNvSpPr>
            <p:nvPr/>
          </p:nvSpPr>
          <p:spPr bwMode="auto">
            <a:xfrm>
              <a:off x="5287" y="11456"/>
              <a:ext cx="0" cy="12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491" name="Line 126"/>
            <p:cNvSpPr>
              <a:spLocks noChangeShapeType="1"/>
            </p:cNvSpPr>
            <p:nvPr/>
          </p:nvSpPr>
          <p:spPr bwMode="auto">
            <a:xfrm flipV="1">
              <a:off x="5706" y="11109"/>
              <a:ext cx="0" cy="45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492" name="Line 125"/>
            <p:cNvSpPr>
              <a:spLocks noChangeShapeType="1"/>
            </p:cNvSpPr>
            <p:nvPr/>
          </p:nvSpPr>
          <p:spPr bwMode="auto">
            <a:xfrm flipV="1">
              <a:off x="6125" y="10805"/>
              <a:ext cx="0" cy="7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493" name="Line 124"/>
            <p:cNvSpPr>
              <a:spLocks noChangeShapeType="1"/>
            </p:cNvSpPr>
            <p:nvPr/>
          </p:nvSpPr>
          <p:spPr bwMode="auto">
            <a:xfrm flipV="1">
              <a:off x="6544" y="10672"/>
              <a:ext cx="0" cy="90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494" name="Line 123"/>
            <p:cNvSpPr>
              <a:spLocks noChangeShapeType="1"/>
            </p:cNvSpPr>
            <p:nvPr/>
          </p:nvSpPr>
          <p:spPr bwMode="auto">
            <a:xfrm flipV="1">
              <a:off x="6963" y="10683"/>
              <a:ext cx="0" cy="899"/>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495" name="Line 122"/>
            <p:cNvSpPr>
              <a:spLocks noChangeShapeType="1"/>
            </p:cNvSpPr>
            <p:nvPr/>
          </p:nvSpPr>
          <p:spPr bwMode="auto">
            <a:xfrm flipV="1">
              <a:off x="7394" y="10818"/>
              <a:ext cx="0" cy="75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496" name="Line 121"/>
            <p:cNvSpPr>
              <a:spLocks noChangeShapeType="1"/>
            </p:cNvSpPr>
            <p:nvPr/>
          </p:nvSpPr>
          <p:spPr bwMode="auto">
            <a:xfrm flipV="1">
              <a:off x="7813" y="11129"/>
              <a:ext cx="0" cy="42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497" name="Line 120"/>
            <p:cNvSpPr>
              <a:spLocks noChangeShapeType="1"/>
            </p:cNvSpPr>
            <p:nvPr/>
          </p:nvSpPr>
          <p:spPr bwMode="auto">
            <a:xfrm flipV="1">
              <a:off x="8232" y="11428"/>
              <a:ext cx="0"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498" name="Line 119"/>
            <p:cNvSpPr>
              <a:spLocks noChangeShapeType="1"/>
            </p:cNvSpPr>
            <p:nvPr/>
          </p:nvSpPr>
          <p:spPr bwMode="auto">
            <a:xfrm rot="5400000" flipV="1">
              <a:off x="7559" y="8871"/>
              <a:ext cx="0" cy="5408"/>
            </a:xfrm>
            <a:prstGeom prst="line">
              <a:avLst/>
            </a:prstGeom>
            <a:noFill/>
            <a:ln w="12700">
              <a:solidFill>
                <a:srgbClr val="000000"/>
              </a:solidFill>
              <a:round/>
              <a:headEnd/>
              <a:tailEnd type="stealth" w="med" len="lg"/>
            </a:ln>
            <a:extLst>
              <a:ext uri="{909E8E84-426E-40DD-AFC4-6F175D3DCCD1}">
                <a14:hiddenFill xmlns:a14="http://schemas.microsoft.com/office/drawing/2010/main">
                  <a:noFill/>
                </a14:hiddenFill>
              </a:ext>
            </a:extLst>
          </p:spPr>
          <p:txBody>
            <a:bodyPr/>
            <a:lstStyle/>
            <a:p>
              <a:endParaRPr lang="ru-RU"/>
            </a:p>
          </p:txBody>
        </p:sp>
        <p:sp>
          <p:nvSpPr>
            <p:cNvPr id="20499" name="Line 118"/>
            <p:cNvSpPr>
              <a:spLocks noChangeShapeType="1"/>
            </p:cNvSpPr>
            <p:nvPr/>
          </p:nvSpPr>
          <p:spPr bwMode="auto">
            <a:xfrm flipV="1">
              <a:off x="4869" y="9842"/>
              <a:ext cx="0" cy="1739"/>
            </a:xfrm>
            <a:prstGeom prst="line">
              <a:avLst/>
            </a:prstGeom>
            <a:noFill/>
            <a:ln w="12700">
              <a:solidFill>
                <a:srgbClr val="000000"/>
              </a:solidFill>
              <a:round/>
              <a:headEnd/>
              <a:tailEnd type="stealth" w="med" len="lg"/>
            </a:ln>
            <a:extLst>
              <a:ext uri="{909E8E84-426E-40DD-AFC4-6F175D3DCCD1}">
                <a14:hiddenFill xmlns:a14="http://schemas.microsoft.com/office/drawing/2010/main">
                  <a:noFill/>
                </a14:hiddenFill>
              </a:ext>
            </a:extLst>
          </p:spPr>
          <p:txBody>
            <a:bodyPr/>
            <a:lstStyle/>
            <a:p>
              <a:endParaRPr lang="ru-RU"/>
            </a:p>
          </p:txBody>
        </p:sp>
        <p:sp>
          <p:nvSpPr>
            <p:cNvPr id="20500" name="Line 117"/>
            <p:cNvSpPr>
              <a:spLocks noChangeShapeType="1"/>
            </p:cNvSpPr>
            <p:nvPr/>
          </p:nvSpPr>
          <p:spPr bwMode="auto">
            <a:xfrm flipH="1">
              <a:off x="4868" y="11450"/>
              <a:ext cx="429" cy="11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501" name="Line 116"/>
            <p:cNvSpPr>
              <a:spLocks noChangeShapeType="1"/>
            </p:cNvSpPr>
            <p:nvPr/>
          </p:nvSpPr>
          <p:spPr bwMode="auto">
            <a:xfrm flipH="1">
              <a:off x="5288" y="10780"/>
              <a:ext cx="847" cy="661"/>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502" name="Line 115"/>
            <p:cNvSpPr>
              <a:spLocks noChangeShapeType="1"/>
            </p:cNvSpPr>
            <p:nvPr/>
          </p:nvSpPr>
          <p:spPr bwMode="auto">
            <a:xfrm flipH="1">
              <a:off x="6110" y="10671"/>
              <a:ext cx="429" cy="11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503" name="Line 114"/>
            <p:cNvSpPr>
              <a:spLocks noChangeShapeType="1"/>
            </p:cNvSpPr>
            <p:nvPr/>
          </p:nvSpPr>
          <p:spPr bwMode="auto">
            <a:xfrm>
              <a:off x="6519" y="10672"/>
              <a:ext cx="435"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504" name="Line 113"/>
            <p:cNvSpPr>
              <a:spLocks noChangeShapeType="1"/>
            </p:cNvSpPr>
            <p:nvPr/>
          </p:nvSpPr>
          <p:spPr bwMode="auto">
            <a:xfrm flipH="1" flipV="1">
              <a:off x="6938" y="10673"/>
              <a:ext cx="482" cy="12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505" name="Line 112"/>
            <p:cNvSpPr>
              <a:spLocks noChangeShapeType="1"/>
            </p:cNvSpPr>
            <p:nvPr/>
          </p:nvSpPr>
          <p:spPr bwMode="auto">
            <a:xfrm flipH="1" flipV="1">
              <a:off x="7374" y="10776"/>
              <a:ext cx="854" cy="66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506" name="Line 111"/>
            <p:cNvSpPr>
              <a:spLocks noChangeShapeType="1"/>
            </p:cNvSpPr>
            <p:nvPr/>
          </p:nvSpPr>
          <p:spPr bwMode="auto">
            <a:xfrm flipH="1" flipV="1">
              <a:off x="8213" y="11445"/>
              <a:ext cx="424" cy="11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507" name="Text Box 110"/>
            <p:cNvSpPr txBox="1">
              <a:spLocks noChangeArrowheads="1"/>
            </p:cNvSpPr>
            <p:nvPr/>
          </p:nvSpPr>
          <p:spPr bwMode="auto">
            <a:xfrm>
              <a:off x="8720" y="11614"/>
              <a:ext cx="269"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10</a:t>
              </a:r>
              <a:endParaRPr lang="ru-RU" altLang="ru-RU"/>
            </a:p>
          </p:txBody>
        </p:sp>
        <p:sp>
          <p:nvSpPr>
            <p:cNvPr id="20508" name="Text Box 109"/>
            <p:cNvSpPr txBox="1">
              <a:spLocks noChangeArrowheads="1"/>
            </p:cNvSpPr>
            <p:nvPr/>
          </p:nvSpPr>
          <p:spPr bwMode="auto">
            <a:xfrm>
              <a:off x="5462" y="11605"/>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2</a:t>
              </a:r>
              <a:endParaRPr lang="ru-RU" altLang="ru-RU"/>
            </a:p>
          </p:txBody>
        </p:sp>
        <p:sp>
          <p:nvSpPr>
            <p:cNvPr id="20509" name="Text Box 108"/>
            <p:cNvSpPr txBox="1">
              <a:spLocks noChangeArrowheads="1"/>
            </p:cNvSpPr>
            <p:nvPr/>
          </p:nvSpPr>
          <p:spPr bwMode="auto">
            <a:xfrm>
              <a:off x="6270" y="11605"/>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4</a:t>
              </a:r>
              <a:endParaRPr lang="ru-RU" altLang="ru-RU"/>
            </a:p>
          </p:txBody>
        </p:sp>
        <p:sp>
          <p:nvSpPr>
            <p:cNvPr id="20510" name="Text Box 107"/>
            <p:cNvSpPr txBox="1">
              <a:spLocks noChangeArrowheads="1"/>
            </p:cNvSpPr>
            <p:nvPr/>
          </p:nvSpPr>
          <p:spPr bwMode="auto">
            <a:xfrm>
              <a:off x="7129" y="11605"/>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6</a:t>
              </a:r>
              <a:endParaRPr lang="ru-RU" altLang="ru-RU"/>
            </a:p>
          </p:txBody>
        </p:sp>
        <p:sp>
          <p:nvSpPr>
            <p:cNvPr id="20511" name="Text Box 106"/>
            <p:cNvSpPr txBox="1">
              <a:spLocks noChangeArrowheads="1"/>
            </p:cNvSpPr>
            <p:nvPr/>
          </p:nvSpPr>
          <p:spPr bwMode="auto">
            <a:xfrm>
              <a:off x="7958" y="11615"/>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8</a:t>
              </a:r>
              <a:endParaRPr lang="ru-RU" altLang="ru-RU"/>
            </a:p>
          </p:txBody>
        </p:sp>
        <p:sp>
          <p:nvSpPr>
            <p:cNvPr id="20512" name="Text Box 105"/>
            <p:cNvSpPr txBox="1">
              <a:spLocks noChangeArrowheads="1"/>
            </p:cNvSpPr>
            <p:nvPr/>
          </p:nvSpPr>
          <p:spPr bwMode="auto">
            <a:xfrm>
              <a:off x="10019" y="11183"/>
              <a:ext cx="249" cy="3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φ</a:t>
              </a:r>
              <a:endParaRPr lang="ru-RU" altLang="ru-RU" sz="600"/>
            </a:p>
            <a:p>
              <a:endParaRPr lang="ru-RU" altLang="ru-RU"/>
            </a:p>
          </p:txBody>
        </p:sp>
        <p:sp>
          <p:nvSpPr>
            <p:cNvPr id="20513" name="Text Box 104"/>
            <p:cNvSpPr txBox="1">
              <a:spLocks noChangeArrowheads="1"/>
            </p:cNvSpPr>
            <p:nvPr/>
          </p:nvSpPr>
          <p:spPr bwMode="auto">
            <a:xfrm>
              <a:off x="4972" y="9838"/>
              <a:ext cx="281" cy="3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en-US" altLang="ru-RU" sz="1200" i="1">
                  <a:cs typeface="Times New Roman" pitchFamily="18" charset="0"/>
                </a:rPr>
                <a:t>S</a:t>
              </a:r>
              <a:endParaRPr lang="en-US" altLang="ru-RU"/>
            </a:p>
          </p:txBody>
        </p:sp>
        <p:sp>
          <p:nvSpPr>
            <p:cNvPr id="20514" name="Oval 103"/>
            <p:cNvSpPr>
              <a:spLocks noChangeArrowheads="1"/>
            </p:cNvSpPr>
            <p:nvPr/>
          </p:nvSpPr>
          <p:spPr bwMode="auto">
            <a:xfrm>
              <a:off x="5231" y="11391"/>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15" name="Oval 102"/>
            <p:cNvSpPr>
              <a:spLocks noChangeArrowheads="1"/>
            </p:cNvSpPr>
            <p:nvPr/>
          </p:nvSpPr>
          <p:spPr bwMode="auto">
            <a:xfrm>
              <a:off x="5653" y="11051"/>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16" name="Oval 101"/>
            <p:cNvSpPr>
              <a:spLocks noChangeArrowheads="1"/>
            </p:cNvSpPr>
            <p:nvPr/>
          </p:nvSpPr>
          <p:spPr bwMode="auto">
            <a:xfrm>
              <a:off x="6065" y="10733"/>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17" name="Oval 100"/>
            <p:cNvSpPr>
              <a:spLocks noChangeArrowheads="1"/>
            </p:cNvSpPr>
            <p:nvPr/>
          </p:nvSpPr>
          <p:spPr bwMode="auto">
            <a:xfrm>
              <a:off x="6487" y="10619"/>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18" name="Oval 99"/>
            <p:cNvSpPr>
              <a:spLocks noChangeArrowheads="1"/>
            </p:cNvSpPr>
            <p:nvPr/>
          </p:nvSpPr>
          <p:spPr bwMode="auto">
            <a:xfrm>
              <a:off x="6899" y="10609"/>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19" name="Oval 98"/>
            <p:cNvSpPr>
              <a:spLocks noChangeArrowheads="1"/>
            </p:cNvSpPr>
            <p:nvPr/>
          </p:nvSpPr>
          <p:spPr bwMode="auto">
            <a:xfrm>
              <a:off x="7341" y="10732"/>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20" name="Oval 97"/>
            <p:cNvSpPr>
              <a:spLocks noChangeArrowheads="1"/>
            </p:cNvSpPr>
            <p:nvPr/>
          </p:nvSpPr>
          <p:spPr bwMode="auto">
            <a:xfrm>
              <a:off x="7753" y="11071"/>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21" name="Oval 96"/>
            <p:cNvSpPr>
              <a:spLocks noChangeArrowheads="1"/>
            </p:cNvSpPr>
            <p:nvPr/>
          </p:nvSpPr>
          <p:spPr bwMode="auto">
            <a:xfrm>
              <a:off x="8165" y="11390"/>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22" name="Oval 95"/>
            <p:cNvSpPr>
              <a:spLocks noChangeArrowheads="1"/>
            </p:cNvSpPr>
            <p:nvPr/>
          </p:nvSpPr>
          <p:spPr bwMode="auto">
            <a:xfrm>
              <a:off x="8556" y="11504"/>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23" name="Oval 94"/>
            <p:cNvSpPr>
              <a:spLocks noChangeArrowheads="1"/>
            </p:cNvSpPr>
            <p:nvPr/>
          </p:nvSpPr>
          <p:spPr bwMode="auto">
            <a:xfrm>
              <a:off x="9008" y="11515"/>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24" name="Oval 93"/>
            <p:cNvSpPr>
              <a:spLocks noChangeArrowheads="1"/>
            </p:cNvSpPr>
            <p:nvPr/>
          </p:nvSpPr>
          <p:spPr bwMode="auto">
            <a:xfrm>
              <a:off x="9420" y="11525"/>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25" name="Oval 92"/>
            <p:cNvSpPr>
              <a:spLocks noChangeArrowheads="1"/>
            </p:cNvSpPr>
            <p:nvPr/>
          </p:nvSpPr>
          <p:spPr bwMode="auto">
            <a:xfrm>
              <a:off x="9852" y="11515"/>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26" name="Text Box 91"/>
            <p:cNvSpPr txBox="1">
              <a:spLocks noChangeArrowheads="1"/>
            </p:cNvSpPr>
            <p:nvPr/>
          </p:nvSpPr>
          <p:spPr bwMode="auto">
            <a:xfrm>
              <a:off x="9564" y="11625"/>
              <a:ext cx="269"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12</a:t>
              </a:r>
              <a:endParaRPr lang="ru-RU" altLang="ru-RU"/>
            </a:p>
          </p:txBody>
        </p:sp>
        <p:sp>
          <p:nvSpPr>
            <p:cNvPr id="20527" name="Oval 90"/>
            <p:cNvSpPr>
              <a:spLocks noChangeArrowheads="1"/>
            </p:cNvSpPr>
            <p:nvPr/>
          </p:nvSpPr>
          <p:spPr bwMode="auto">
            <a:xfrm>
              <a:off x="4812" y="11515"/>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28" name="Line 89"/>
            <p:cNvSpPr>
              <a:spLocks noChangeShapeType="1"/>
            </p:cNvSpPr>
            <p:nvPr/>
          </p:nvSpPr>
          <p:spPr bwMode="auto">
            <a:xfrm rot="5400000">
              <a:off x="3016" y="10590"/>
              <a:ext cx="1964" cy="0"/>
            </a:xfrm>
            <a:prstGeom prst="line">
              <a:avLst/>
            </a:prstGeom>
            <a:noFill/>
            <a:ln w="19050">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29" name="Line 88"/>
            <p:cNvSpPr>
              <a:spLocks noChangeShapeType="1"/>
            </p:cNvSpPr>
            <p:nvPr/>
          </p:nvSpPr>
          <p:spPr bwMode="auto">
            <a:xfrm rot="-5400000">
              <a:off x="2499" y="12977"/>
              <a:ext cx="3006"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30" name="Oval 87"/>
            <p:cNvSpPr>
              <a:spLocks noChangeArrowheads="1"/>
            </p:cNvSpPr>
            <p:nvPr/>
          </p:nvSpPr>
          <p:spPr bwMode="auto">
            <a:xfrm>
              <a:off x="3042" y="11575"/>
              <a:ext cx="1913" cy="1913"/>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ltLang="ru-RU"/>
            </a:p>
          </p:txBody>
        </p:sp>
        <p:sp>
          <p:nvSpPr>
            <p:cNvPr id="20531" name="Line 86"/>
            <p:cNvSpPr>
              <a:spLocks noChangeShapeType="1"/>
            </p:cNvSpPr>
            <p:nvPr/>
          </p:nvSpPr>
          <p:spPr bwMode="auto">
            <a:xfrm rot="10800000">
              <a:off x="4007" y="11450"/>
              <a:ext cx="1215"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32" name="Line 85"/>
            <p:cNvSpPr>
              <a:spLocks noChangeShapeType="1"/>
            </p:cNvSpPr>
            <p:nvPr/>
          </p:nvSpPr>
          <p:spPr bwMode="auto">
            <a:xfrm rot="10800000">
              <a:off x="5324" y="11450"/>
              <a:ext cx="2820"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33" name="Line 84"/>
            <p:cNvSpPr>
              <a:spLocks noChangeShapeType="1"/>
            </p:cNvSpPr>
            <p:nvPr/>
          </p:nvSpPr>
          <p:spPr bwMode="auto">
            <a:xfrm rot="10800000">
              <a:off x="5786" y="11121"/>
              <a:ext cx="1956"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34" name="Line 83"/>
            <p:cNvSpPr>
              <a:spLocks noChangeShapeType="1"/>
            </p:cNvSpPr>
            <p:nvPr/>
          </p:nvSpPr>
          <p:spPr bwMode="auto">
            <a:xfrm rot="10800000">
              <a:off x="4026" y="11121"/>
              <a:ext cx="1627"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35" name="Line 82"/>
            <p:cNvSpPr>
              <a:spLocks noChangeShapeType="1"/>
            </p:cNvSpPr>
            <p:nvPr/>
          </p:nvSpPr>
          <p:spPr bwMode="auto">
            <a:xfrm rot="10800000">
              <a:off x="3995" y="10802"/>
              <a:ext cx="2069"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36" name="Line 81"/>
            <p:cNvSpPr>
              <a:spLocks noChangeShapeType="1"/>
            </p:cNvSpPr>
            <p:nvPr/>
          </p:nvSpPr>
          <p:spPr bwMode="auto">
            <a:xfrm rot="10800000">
              <a:off x="6167" y="10802"/>
              <a:ext cx="1184"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37" name="Line 80"/>
            <p:cNvSpPr>
              <a:spLocks noChangeShapeType="1"/>
            </p:cNvSpPr>
            <p:nvPr/>
          </p:nvSpPr>
          <p:spPr bwMode="auto">
            <a:xfrm rot="10800000">
              <a:off x="3997" y="10679"/>
              <a:ext cx="2480"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38" name="Oval 79"/>
            <p:cNvSpPr>
              <a:spLocks noChangeArrowheads="1"/>
            </p:cNvSpPr>
            <p:nvPr/>
          </p:nvSpPr>
          <p:spPr bwMode="auto">
            <a:xfrm>
              <a:off x="3937" y="10621"/>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39" name="Line 78"/>
            <p:cNvSpPr>
              <a:spLocks noChangeShapeType="1"/>
            </p:cNvSpPr>
            <p:nvPr/>
          </p:nvSpPr>
          <p:spPr bwMode="auto">
            <a:xfrm rot="10800000">
              <a:off x="1993" y="12540"/>
              <a:ext cx="3128"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grpSp>
          <p:nvGrpSpPr>
            <p:cNvPr id="20540" name="Group 71"/>
            <p:cNvGrpSpPr>
              <a:grpSpLocks/>
            </p:cNvGrpSpPr>
            <p:nvPr/>
          </p:nvGrpSpPr>
          <p:grpSpPr bwMode="auto">
            <a:xfrm>
              <a:off x="3718" y="9816"/>
              <a:ext cx="562" cy="507"/>
              <a:chOff x="4514" y="2551"/>
              <a:chExt cx="562" cy="507"/>
            </a:xfrm>
          </p:grpSpPr>
          <p:grpSp>
            <p:nvGrpSpPr>
              <p:cNvPr id="20610" name="Group 75"/>
              <p:cNvGrpSpPr>
                <a:grpSpLocks/>
              </p:cNvGrpSpPr>
              <p:nvPr/>
            </p:nvGrpSpPr>
            <p:grpSpPr bwMode="auto">
              <a:xfrm rot="5400000">
                <a:off x="4347" y="2718"/>
                <a:ext cx="503" cy="169"/>
                <a:chOff x="4182" y="10293"/>
                <a:chExt cx="328" cy="111"/>
              </a:xfrm>
            </p:grpSpPr>
            <p:sp>
              <p:nvSpPr>
                <p:cNvPr id="20614" name="Rectangle 77" descr="Светлый диагональный 2"/>
                <p:cNvSpPr>
                  <a:spLocks noChangeArrowheads="1"/>
                </p:cNvSpPr>
                <p:nvPr/>
              </p:nvSpPr>
              <p:spPr bwMode="auto">
                <a:xfrm>
                  <a:off x="4182" y="10293"/>
                  <a:ext cx="328" cy="111"/>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
              <p:nvSpPr>
                <p:cNvPr id="20615" name="Line 76"/>
                <p:cNvSpPr>
                  <a:spLocks noChangeShapeType="1"/>
                </p:cNvSpPr>
                <p:nvPr/>
              </p:nvSpPr>
              <p:spPr bwMode="auto">
                <a:xfrm>
                  <a:off x="4182" y="10293"/>
                  <a:ext cx="32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grpSp>
            <p:nvGrpSpPr>
              <p:cNvPr id="20611" name="Group 72"/>
              <p:cNvGrpSpPr>
                <a:grpSpLocks/>
              </p:cNvGrpSpPr>
              <p:nvPr/>
            </p:nvGrpSpPr>
            <p:grpSpPr bwMode="auto">
              <a:xfrm rot="16200000" flipH="1">
                <a:off x="4739" y="2721"/>
                <a:ext cx="505" cy="169"/>
                <a:chOff x="4182" y="10293"/>
                <a:chExt cx="328" cy="111"/>
              </a:xfrm>
            </p:grpSpPr>
            <p:sp>
              <p:nvSpPr>
                <p:cNvPr id="20612" name="Rectangle 74" descr="Светлый диагональный 2"/>
                <p:cNvSpPr>
                  <a:spLocks noChangeArrowheads="1"/>
                </p:cNvSpPr>
                <p:nvPr/>
              </p:nvSpPr>
              <p:spPr bwMode="auto">
                <a:xfrm>
                  <a:off x="4182" y="10293"/>
                  <a:ext cx="328" cy="111"/>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
              <p:nvSpPr>
                <p:cNvPr id="20613" name="Line 73"/>
                <p:cNvSpPr>
                  <a:spLocks noChangeShapeType="1"/>
                </p:cNvSpPr>
                <p:nvPr/>
              </p:nvSpPr>
              <p:spPr bwMode="auto">
                <a:xfrm>
                  <a:off x="4182" y="10293"/>
                  <a:ext cx="32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20541" name="Line 70"/>
            <p:cNvSpPr>
              <a:spLocks noChangeShapeType="1"/>
            </p:cNvSpPr>
            <p:nvPr/>
          </p:nvSpPr>
          <p:spPr bwMode="auto">
            <a:xfrm rot="1800000">
              <a:off x="2350" y="12443"/>
              <a:ext cx="2975"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42" name="Line 69"/>
            <p:cNvSpPr>
              <a:spLocks noChangeShapeType="1"/>
            </p:cNvSpPr>
            <p:nvPr/>
          </p:nvSpPr>
          <p:spPr bwMode="auto">
            <a:xfrm rot="3600000">
              <a:off x="2538" y="12614"/>
              <a:ext cx="3032"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43" name="Line 68"/>
            <p:cNvSpPr>
              <a:spLocks noChangeShapeType="1"/>
            </p:cNvSpPr>
            <p:nvPr/>
          </p:nvSpPr>
          <p:spPr bwMode="auto">
            <a:xfrm rot="7200000">
              <a:off x="2104" y="12936"/>
              <a:ext cx="3320"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44" name="Line 67"/>
            <p:cNvSpPr>
              <a:spLocks noChangeShapeType="1"/>
            </p:cNvSpPr>
            <p:nvPr/>
          </p:nvSpPr>
          <p:spPr bwMode="auto">
            <a:xfrm rot="19800000" flipV="1">
              <a:off x="1959" y="12750"/>
              <a:ext cx="3328" cy="0"/>
            </a:xfrm>
            <a:prstGeom prst="line">
              <a:avLst/>
            </a:prstGeom>
            <a:noFill/>
            <a:ln w="9525">
              <a:solidFill>
                <a:srgbClr val="000000"/>
              </a:solidFill>
              <a:round/>
              <a:headEnd/>
              <a:tailEnd type="none" w="sm" len="lg"/>
            </a:ln>
            <a:extLst>
              <a:ext uri="{909E8E84-426E-40DD-AFC4-6F175D3DCCD1}">
                <a14:hiddenFill xmlns:a14="http://schemas.microsoft.com/office/drawing/2010/main">
                  <a:noFill/>
                </a14:hiddenFill>
              </a:ext>
            </a:extLst>
          </p:spPr>
          <p:txBody>
            <a:bodyPr/>
            <a:lstStyle/>
            <a:p>
              <a:endParaRPr lang="ru-RU"/>
            </a:p>
          </p:txBody>
        </p:sp>
        <p:sp>
          <p:nvSpPr>
            <p:cNvPr id="20545" name="Text Box 66"/>
            <p:cNvSpPr txBox="1">
              <a:spLocks noChangeArrowheads="1"/>
            </p:cNvSpPr>
            <p:nvPr/>
          </p:nvSpPr>
          <p:spPr bwMode="auto">
            <a:xfrm>
              <a:off x="3200" y="12076"/>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2</a:t>
              </a:r>
              <a:endParaRPr lang="ru-RU" altLang="ru-RU"/>
            </a:p>
          </p:txBody>
        </p:sp>
        <p:sp>
          <p:nvSpPr>
            <p:cNvPr id="20546" name="Text Box 65"/>
            <p:cNvSpPr txBox="1">
              <a:spLocks noChangeArrowheads="1"/>
            </p:cNvSpPr>
            <p:nvPr/>
          </p:nvSpPr>
          <p:spPr bwMode="auto">
            <a:xfrm>
              <a:off x="4538" y="12065"/>
              <a:ext cx="270"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10</a:t>
              </a:r>
              <a:endParaRPr lang="ru-RU" altLang="ru-RU"/>
            </a:p>
          </p:txBody>
        </p:sp>
        <p:sp>
          <p:nvSpPr>
            <p:cNvPr id="20547" name="Text Box 64"/>
            <p:cNvSpPr txBox="1">
              <a:spLocks noChangeArrowheads="1"/>
            </p:cNvSpPr>
            <p:nvPr/>
          </p:nvSpPr>
          <p:spPr bwMode="auto">
            <a:xfrm>
              <a:off x="3242" y="12754"/>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4</a:t>
              </a:r>
              <a:endParaRPr lang="ru-RU" altLang="ru-RU"/>
            </a:p>
          </p:txBody>
        </p:sp>
        <p:sp>
          <p:nvSpPr>
            <p:cNvPr id="20548" name="Text Box 63"/>
            <p:cNvSpPr txBox="1">
              <a:spLocks noChangeArrowheads="1"/>
            </p:cNvSpPr>
            <p:nvPr/>
          </p:nvSpPr>
          <p:spPr bwMode="auto">
            <a:xfrm>
              <a:off x="4568" y="12764"/>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8</a:t>
              </a:r>
              <a:endParaRPr lang="ru-RU" altLang="ru-RU"/>
            </a:p>
          </p:txBody>
        </p:sp>
        <p:sp>
          <p:nvSpPr>
            <p:cNvPr id="20549" name="Text Box 62"/>
            <p:cNvSpPr txBox="1">
              <a:spLocks noChangeArrowheads="1"/>
            </p:cNvSpPr>
            <p:nvPr/>
          </p:nvSpPr>
          <p:spPr bwMode="auto">
            <a:xfrm>
              <a:off x="3901" y="13166"/>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6</a:t>
              </a:r>
              <a:endParaRPr lang="ru-RU" altLang="ru-RU"/>
            </a:p>
          </p:txBody>
        </p:sp>
        <p:grpSp>
          <p:nvGrpSpPr>
            <p:cNvPr id="20550" name="Group 50"/>
            <p:cNvGrpSpPr>
              <a:grpSpLocks/>
            </p:cNvGrpSpPr>
            <p:nvPr/>
          </p:nvGrpSpPr>
          <p:grpSpPr bwMode="auto">
            <a:xfrm>
              <a:off x="3792" y="12488"/>
              <a:ext cx="416" cy="317"/>
              <a:chOff x="4663" y="2166"/>
              <a:chExt cx="663" cy="540"/>
            </a:xfrm>
          </p:grpSpPr>
          <p:sp>
            <p:nvSpPr>
              <p:cNvPr id="20599" name="Oval 61"/>
              <p:cNvSpPr>
                <a:spLocks noChangeAspect="1" noChangeArrowheads="1"/>
              </p:cNvSpPr>
              <p:nvPr/>
            </p:nvSpPr>
            <p:spPr bwMode="auto">
              <a:xfrm>
                <a:off x="4908" y="2166"/>
                <a:ext cx="170" cy="171"/>
              </a:xfrm>
              <a:prstGeom prst="ellipse">
                <a:avLst/>
              </a:prstGeom>
              <a:solidFill>
                <a:srgbClr val="FFFFFF"/>
              </a:solidFill>
              <a:ln w="19050">
                <a:solidFill>
                  <a:srgbClr val="000000"/>
                </a:solidFill>
                <a:round/>
                <a:headEnd/>
                <a:tailEnd/>
              </a:ln>
            </p:spPr>
            <p:txBody>
              <a:bodyPr/>
              <a:lstStyle/>
              <a:p>
                <a:endParaRPr lang="ru-RU" altLang="ru-RU"/>
              </a:p>
            </p:txBody>
          </p:sp>
          <p:sp>
            <p:nvSpPr>
              <p:cNvPr id="20600" name="Line 60"/>
              <p:cNvSpPr>
                <a:spLocks noChangeShapeType="1"/>
              </p:cNvSpPr>
              <p:nvPr/>
            </p:nvSpPr>
            <p:spPr bwMode="auto">
              <a:xfrm flipH="1">
                <a:off x="4780" y="2302"/>
                <a:ext cx="136" cy="20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601" name="Line 59"/>
              <p:cNvSpPr>
                <a:spLocks noChangeShapeType="1"/>
              </p:cNvSpPr>
              <p:nvPr/>
            </p:nvSpPr>
            <p:spPr bwMode="auto">
              <a:xfrm>
                <a:off x="5076" y="2302"/>
                <a:ext cx="136" cy="20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602" name="Oval 58"/>
              <p:cNvSpPr>
                <a:spLocks noChangeAspect="1" noChangeArrowheads="1"/>
              </p:cNvSpPr>
              <p:nvPr/>
            </p:nvSpPr>
            <p:spPr bwMode="auto">
              <a:xfrm>
                <a:off x="4908" y="2166"/>
                <a:ext cx="170" cy="171"/>
              </a:xfrm>
              <a:prstGeom prst="ellipse">
                <a:avLst/>
              </a:prstGeom>
              <a:solidFill>
                <a:srgbClr val="FFFFFF"/>
              </a:solidFill>
              <a:ln w="19050">
                <a:solidFill>
                  <a:srgbClr val="000000"/>
                </a:solidFill>
                <a:round/>
                <a:headEnd/>
                <a:tailEnd/>
              </a:ln>
            </p:spPr>
            <p:txBody>
              <a:bodyPr/>
              <a:lstStyle/>
              <a:p>
                <a:endParaRPr lang="ru-RU" altLang="ru-RU"/>
              </a:p>
            </p:txBody>
          </p:sp>
          <p:sp>
            <p:nvSpPr>
              <p:cNvPr id="20603" name="Line 57"/>
              <p:cNvSpPr>
                <a:spLocks noChangeShapeType="1"/>
              </p:cNvSpPr>
              <p:nvPr/>
            </p:nvSpPr>
            <p:spPr bwMode="auto">
              <a:xfrm flipH="1">
                <a:off x="4780" y="2302"/>
                <a:ext cx="136" cy="20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604" name="Line 56"/>
              <p:cNvSpPr>
                <a:spLocks noChangeShapeType="1"/>
              </p:cNvSpPr>
              <p:nvPr/>
            </p:nvSpPr>
            <p:spPr bwMode="auto">
              <a:xfrm>
                <a:off x="5076" y="2302"/>
                <a:ext cx="136" cy="20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20605" name="Oval 55"/>
              <p:cNvSpPr>
                <a:spLocks noChangeAspect="1" noChangeArrowheads="1"/>
              </p:cNvSpPr>
              <p:nvPr/>
            </p:nvSpPr>
            <p:spPr bwMode="auto">
              <a:xfrm>
                <a:off x="4908" y="2166"/>
                <a:ext cx="170" cy="171"/>
              </a:xfrm>
              <a:prstGeom prst="ellipse">
                <a:avLst/>
              </a:prstGeom>
              <a:solidFill>
                <a:srgbClr val="FFFFFF"/>
              </a:solidFill>
              <a:ln w="19050">
                <a:solidFill>
                  <a:srgbClr val="000000"/>
                </a:solidFill>
                <a:round/>
                <a:headEnd/>
                <a:tailEnd/>
              </a:ln>
            </p:spPr>
            <p:txBody>
              <a:bodyPr/>
              <a:lstStyle/>
              <a:p>
                <a:endParaRPr lang="ru-RU" altLang="ru-RU"/>
              </a:p>
            </p:txBody>
          </p:sp>
          <p:sp>
            <p:nvSpPr>
              <p:cNvPr id="20606" name="Line 54"/>
              <p:cNvSpPr>
                <a:spLocks noChangeShapeType="1"/>
              </p:cNvSpPr>
              <p:nvPr/>
            </p:nvSpPr>
            <p:spPr bwMode="auto">
              <a:xfrm flipH="1">
                <a:off x="4780" y="2302"/>
                <a:ext cx="136" cy="20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nvGrpSpPr>
              <p:cNvPr id="20607" name="Group 51"/>
              <p:cNvGrpSpPr>
                <a:grpSpLocks/>
              </p:cNvGrpSpPr>
              <p:nvPr/>
            </p:nvGrpSpPr>
            <p:grpSpPr bwMode="auto">
              <a:xfrm>
                <a:off x="4663" y="2535"/>
                <a:ext cx="663" cy="171"/>
                <a:chOff x="4182" y="10293"/>
                <a:chExt cx="328" cy="111"/>
              </a:xfrm>
            </p:grpSpPr>
            <p:sp>
              <p:nvSpPr>
                <p:cNvPr id="20608" name="Rectangle 53" descr="Светлый диагональный 2"/>
                <p:cNvSpPr>
                  <a:spLocks noChangeArrowheads="1"/>
                </p:cNvSpPr>
                <p:nvPr/>
              </p:nvSpPr>
              <p:spPr bwMode="auto">
                <a:xfrm>
                  <a:off x="4182" y="10293"/>
                  <a:ext cx="328" cy="111"/>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
              <p:nvSpPr>
                <p:cNvPr id="20609" name="Line 52"/>
                <p:cNvSpPr>
                  <a:spLocks noChangeShapeType="1"/>
                </p:cNvSpPr>
                <p:nvPr/>
              </p:nvSpPr>
              <p:spPr bwMode="auto">
                <a:xfrm>
                  <a:off x="4182" y="10293"/>
                  <a:ext cx="32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20551" name="Oval 49"/>
            <p:cNvSpPr>
              <a:spLocks noChangeAspect="1" noChangeArrowheads="1"/>
            </p:cNvSpPr>
            <p:nvPr/>
          </p:nvSpPr>
          <p:spPr bwMode="auto">
            <a:xfrm>
              <a:off x="3485" y="11666"/>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52" name="Oval 48"/>
            <p:cNvSpPr>
              <a:spLocks noChangeAspect="1" noChangeArrowheads="1"/>
            </p:cNvSpPr>
            <p:nvPr/>
          </p:nvSpPr>
          <p:spPr bwMode="auto">
            <a:xfrm>
              <a:off x="3125" y="12015"/>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53" name="Oval 47"/>
            <p:cNvSpPr>
              <a:spLocks noChangeAspect="1" noChangeArrowheads="1"/>
            </p:cNvSpPr>
            <p:nvPr/>
          </p:nvSpPr>
          <p:spPr bwMode="auto">
            <a:xfrm>
              <a:off x="3001" y="12498"/>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54" name="Oval 46"/>
            <p:cNvSpPr>
              <a:spLocks noChangeAspect="1" noChangeArrowheads="1"/>
            </p:cNvSpPr>
            <p:nvPr/>
          </p:nvSpPr>
          <p:spPr bwMode="auto">
            <a:xfrm>
              <a:off x="3135" y="12981"/>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55" name="Oval 45"/>
            <p:cNvSpPr>
              <a:spLocks noChangeAspect="1" noChangeArrowheads="1"/>
            </p:cNvSpPr>
            <p:nvPr/>
          </p:nvSpPr>
          <p:spPr bwMode="auto">
            <a:xfrm>
              <a:off x="3484" y="13321"/>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56" name="Oval 44"/>
            <p:cNvSpPr>
              <a:spLocks noChangeAspect="1" noChangeArrowheads="1"/>
            </p:cNvSpPr>
            <p:nvPr/>
          </p:nvSpPr>
          <p:spPr bwMode="auto">
            <a:xfrm>
              <a:off x="3958" y="13444"/>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57" name="Oval 43"/>
            <p:cNvSpPr>
              <a:spLocks noChangeAspect="1" noChangeArrowheads="1"/>
            </p:cNvSpPr>
            <p:nvPr/>
          </p:nvSpPr>
          <p:spPr bwMode="auto">
            <a:xfrm>
              <a:off x="4441" y="13321"/>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58" name="Oval 42"/>
            <p:cNvSpPr>
              <a:spLocks noChangeAspect="1" noChangeArrowheads="1"/>
            </p:cNvSpPr>
            <p:nvPr/>
          </p:nvSpPr>
          <p:spPr bwMode="auto">
            <a:xfrm>
              <a:off x="4791" y="12981"/>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59" name="Oval 41"/>
            <p:cNvSpPr>
              <a:spLocks noChangeAspect="1" noChangeArrowheads="1"/>
            </p:cNvSpPr>
            <p:nvPr/>
          </p:nvSpPr>
          <p:spPr bwMode="auto">
            <a:xfrm>
              <a:off x="4914" y="12497"/>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60" name="Oval 40"/>
            <p:cNvSpPr>
              <a:spLocks noChangeAspect="1" noChangeArrowheads="1"/>
            </p:cNvSpPr>
            <p:nvPr/>
          </p:nvSpPr>
          <p:spPr bwMode="auto">
            <a:xfrm>
              <a:off x="4791" y="12014"/>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61" name="Oval 39"/>
            <p:cNvSpPr>
              <a:spLocks noChangeAspect="1" noChangeArrowheads="1"/>
            </p:cNvSpPr>
            <p:nvPr/>
          </p:nvSpPr>
          <p:spPr bwMode="auto">
            <a:xfrm>
              <a:off x="4442" y="11654"/>
              <a:ext cx="79" cy="79"/>
            </a:xfrm>
            <a:prstGeom prst="ellipse">
              <a:avLst/>
            </a:prstGeom>
            <a:solidFill>
              <a:srgbClr val="000000"/>
            </a:solidFill>
            <a:ln w="19050">
              <a:solidFill>
                <a:srgbClr val="000000"/>
              </a:solidFill>
              <a:round/>
              <a:headEnd/>
              <a:tailEnd/>
            </a:ln>
          </p:spPr>
          <p:txBody>
            <a:bodyPr/>
            <a:lstStyle/>
            <a:p>
              <a:endParaRPr lang="ru-RU" altLang="ru-RU"/>
            </a:p>
          </p:txBody>
        </p:sp>
        <p:sp>
          <p:nvSpPr>
            <p:cNvPr id="20562" name="Freeform 38"/>
            <p:cNvSpPr>
              <a:spLocks/>
            </p:cNvSpPr>
            <p:nvPr/>
          </p:nvSpPr>
          <p:spPr bwMode="auto">
            <a:xfrm>
              <a:off x="2159" y="11530"/>
              <a:ext cx="2833" cy="2787"/>
            </a:xfrm>
            <a:custGeom>
              <a:avLst/>
              <a:gdLst>
                <a:gd name="T0" fmla="*/ 1828 w 2833"/>
                <a:gd name="T1" fmla="*/ 24 h 2787"/>
                <a:gd name="T2" fmla="*/ 1293 w 2833"/>
                <a:gd name="T3" fmla="*/ 45 h 2787"/>
                <a:gd name="T4" fmla="*/ 604 w 2833"/>
                <a:gd name="T5" fmla="*/ 292 h 2787"/>
                <a:gd name="T6" fmla="*/ 69 w 2833"/>
                <a:gd name="T7" fmla="*/ 991 h 2787"/>
                <a:gd name="T8" fmla="*/ 192 w 2833"/>
                <a:gd name="T9" fmla="*/ 1942 h 2787"/>
                <a:gd name="T10" fmla="*/ 902 w 2833"/>
                <a:gd name="T11" fmla="*/ 2631 h 2787"/>
                <a:gd name="T12" fmla="*/ 1848 w 2833"/>
                <a:gd name="T13" fmla="*/ 2719 h 2787"/>
                <a:gd name="T14" fmla="*/ 2558 w 2833"/>
                <a:gd name="T15" fmla="*/ 2225 h 2787"/>
                <a:gd name="T16" fmla="*/ 2794 w 2833"/>
                <a:gd name="T17" fmla="*/ 1536 h 2787"/>
                <a:gd name="T18" fmla="*/ 2794 w 2833"/>
                <a:gd name="T19" fmla="*/ 1001 h 2787"/>
                <a:gd name="T20" fmla="*/ 2681 w 2833"/>
                <a:gd name="T21" fmla="*/ 508 h 2787"/>
                <a:gd name="T22" fmla="*/ 2321 w 2833"/>
                <a:gd name="T23" fmla="*/ 158 h 2787"/>
                <a:gd name="T24" fmla="*/ 1828 w 2833"/>
                <a:gd name="T25" fmla="*/ 24 h 27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33" h="2787">
                  <a:moveTo>
                    <a:pt x="1828" y="24"/>
                  </a:moveTo>
                  <a:cubicBezTo>
                    <a:pt x="1657" y="5"/>
                    <a:pt x="1497" y="0"/>
                    <a:pt x="1293" y="45"/>
                  </a:cubicBezTo>
                  <a:cubicBezTo>
                    <a:pt x="1089" y="90"/>
                    <a:pt x="808" y="134"/>
                    <a:pt x="604" y="292"/>
                  </a:cubicBezTo>
                  <a:cubicBezTo>
                    <a:pt x="400" y="450"/>
                    <a:pt x="138" y="716"/>
                    <a:pt x="69" y="991"/>
                  </a:cubicBezTo>
                  <a:cubicBezTo>
                    <a:pt x="0" y="1266"/>
                    <a:pt x="53" y="1669"/>
                    <a:pt x="192" y="1942"/>
                  </a:cubicBezTo>
                  <a:cubicBezTo>
                    <a:pt x="331" y="2215"/>
                    <a:pt x="626" y="2502"/>
                    <a:pt x="902" y="2631"/>
                  </a:cubicBezTo>
                  <a:cubicBezTo>
                    <a:pt x="1178" y="2760"/>
                    <a:pt x="1572" y="2787"/>
                    <a:pt x="1848" y="2719"/>
                  </a:cubicBezTo>
                  <a:cubicBezTo>
                    <a:pt x="2124" y="2651"/>
                    <a:pt x="2400" y="2422"/>
                    <a:pt x="2558" y="2225"/>
                  </a:cubicBezTo>
                  <a:cubicBezTo>
                    <a:pt x="2716" y="2028"/>
                    <a:pt x="2755" y="1740"/>
                    <a:pt x="2794" y="1536"/>
                  </a:cubicBezTo>
                  <a:cubicBezTo>
                    <a:pt x="2833" y="1332"/>
                    <a:pt x="2813" y="1172"/>
                    <a:pt x="2794" y="1001"/>
                  </a:cubicBezTo>
                  <a:cubicBezTo>
                    <a:pt x="2775" y="830"/>
                    <a:pt x="2760" y="649"/>
                    <a:pt x="2681" y="508"/>
                  </a:cubicBezTo>
                  <a:cubicBezTo>
                    <a:pt x="2602" y="367"/>
                    <a:pt x="2461" y="239"/>
                    <a:pt x="2321" y="158"/>
                  </a:cubicBezTo>
                  <a:cubicBezTo>
                    <a:pt x="2181" y="77"/>
                    <a:pt x="1999" y="43"/>
                    <a:pt x="1828" y="24"/>
                  </a:cubicBezTo>
                  <a:close/>
                </a:path>
              </a:pathLst>
            </a:custGeom>
            <a:noFill/>
            <a:ln w="190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20563" name="Oval 37"/>
            <p:cNvSpPr>
              <a:spLocks noChangeArrowheads="1"/>
            </p:cNvSpPr>
            <p:nvPr/>
          </p:nvSpPr>
          <p:spPr bwMode="auto">
            <a:xfrm>
              <a:off x="3938" y="11525"/>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64" name="Arc 36"/>
            <p:cNvSpPr>
              <a:spLocks/>
            </p:cNvSpPr>
            <p:nvPr/>
          </p:nvSpPr>
          <p:spPr bwMode="auto">
            <a:xfrm>
              <a:off x="2588" y="11112"/>
              <a:ext cx="2124" cy="2849"/>
            </a:xfrm>
            <a:custGeom>
              <a:avLst/>
              <a:gdLst>
                <a:gd name="T0" fmla="*/ 140 w 32200"/>
                <a:gd name="T1" fmla="*/ 176 h 43199"/>
                <a:gd name="T2" fmla="*/ 93 w 32200"/>
                <a:gd name="T3" fmla="*/ 0 h 43199"/>
                <a:gd name="T4" fmla="*/ 94 w 32200"/>
                <a:gd name="T5" fmla="*/ 94 h 43199"/>
                <a:gd name="T6" fmla="*/ 0 60000 65536"/>
                <a:gd name="T7" fmla="*/ 0 60000 65536"/>
                <a:gd name="T8" fmla="*/ 0 60000 65536"/>
              </a:gdLst>
              <a:ahLst/>
              <a:cxnLst>
                <a:cxn ang="T6">
                  <a:pos x="T0" y="T1"/>
                </a:cxn>
                <a:cxn ang="T7">
                  <a:pos x="T2" y="T3"/>
                </a:cxn>
                <a:cxn ang="T8">
                  <a:pos x="T4" y="T5"/>
                </a:cxn>
              </a:cxnLst>
              <a:rect l="0" t="0" r="r" b="b"/>
              <a:pathLst>
                <a:path w="32200" h="43199" fill="none" extrusionOk="0">
                  <a:moveTo>
                    <a:pt x="32200" y="40419"/>
                  </a:moveTo>
                  <a:cubicBezTo>
                    <a:pt x="28964" y="42241"/>
                    <a:pt x="25313" y="43199"/>
                    <a:pt x="21600" y="43199"/>
                  </a:cubicBezTo>
                  <a:cubicBezTo>
                    <a:pt x="9670" y="43199"/>
                    <a:pt x="0" y="33528"/>
                    <a:pt x="0" y="21599"/>
                  </a:cubicBezTo>
                  <a:cubicBezTo>
                    <a:pt x="0" y="9763"/>
                    <a:pt x="9524" y="132"/>
                    <a:pt x="21359" y="0"/>
                  </a:cubicBezTo>
                </a:path>
                <a:path w="32200" h="43199" stroke="0" extrusionOk="0">
                  <a:moveTo>
                    <a:pt x="32200" y="40419"/>
                  </a:moveTo>
                  <a:cubicBezTo>
                    <a:pt x="28964" y="42241"/>
                    <a:pt x="25313" y="43199"/>
                    <a:pt x="21600" y="43199"/>
                  </a:cubicBezTo>
                  <a:cubicBezTo>
                    <a:pt x="9670" y="43199"/>
                    <a:pt x="0" y="33528"/>
                    <a:pt x="0" y="21599"/>
                  </a:cubicBezTo>
                  <a:cubicBezTo>
                    <a:pt x="0" y="9763"/>
                    <a:pt x="9524" y="132"/>
                    <a:pt x="21359" y="0"/>
                  </a:cubicBezTo>
                  <a:lnTo>
                    <a:pt x="21600" y="21599"/>
                  </a:lnTo>
                  <a:lnTo>
                    <a:pt x="32200" y="40419"/>
                  </a:lnTo>
                  <a:close/>
                </a:path>
              </a:pathLst>
            </a:custGeom>
            <a:noFill/>
            <a:ln w="9525">
              <a:solidFill>
                <a:srgbClr val="00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20565" name="Arc 35"/>
            <p:cNvSpPr>
              <a:spLocks noChangeAspect="1"/>
            </p:cNvSpPr>
            <p:nvPr/>
          </p:nvSpPr>
          <p:spPr bwMode="auto">
            <a:xfrm>
              <a:off x="2915" y="11440"/>
              <a:ext cx="2040" cy="2190"/>
            </a:xfrm>
            <a:custGeom>
              <a:avLst/>
              <a:gdLst>
                <a:gd name="T0" fmla="*/ 103 w 40231"/>
                <a:gd name="T1" fmla="*/ 84 h 43199"/>
                <a:gd name="T2" fmla="*/ 55 w 40231"/>
                <a:gd name="T3" fmla="*/ 0 h 43199"/>
                <a:gd name="T4" fmla="*/ 56 w 40231"/>
                <a:gd name="T5" fmla="*/ 56 h 43199"/>
                <a:gd name="T6" fmla="*/ 0 60000 65536"/>
                <a:gd name="T7" fmla="*/ 0 60000 65536"/>
                <a:gd name="T8" fmla="*/ 0 60000 65536"/>
              </a:gdLst>
              <a:ahLst/>
              <a:cxnLst>
                <a:cxn ang="T6">
                  <a:pos x="T0" y="T1"/>
                </a:cxn>
                <a:cxn ang="T7">
                  <a:pos x="T2" y="T3"/>
                </a:cxn>
                <a:cxn ang="T8">
                  <a:pos x="T4" y="T5"/>
                </a:cxn>
              </a:cxnLst>
              <a:rect l="0" t="0" r="r" b="b"/>
              <a:pathLst>
                <a:path w="40231" h="43199" fill="none" extrusionOk="0">
                  <a:moveTo>
                    <a:pt x="40231" y="32528"/>
                  </a:moveTo>
                  <a:cubicBezTo>
                    <a:pt x="36353" y="39138"/>
                    <a:pt x="29263" y="43199"/>
                    <a:pt x="21600" y="43199"/>
                  </a:cubicBezTo>
                  <a:cubicBezTo>
                    <a:pt x="9670" y="43199"/>
                    <a:pt x="0" y="33528"/>
                    <a:pt x="0" y="21599"/>
                  </a:cubicBezTo>
                  <a:cubicBezTo>
                    <a:pt x="0" y="9763"/>
                    <a:pt x="9524" y="132"/>
                    <a:pt x="21359" y="0"/>
                  </a:cubicBezTo>
                </a:path>
                <a:path w="40231" h="43199" stroke="0" extrusionOk="0">
                  <a:moveTo>
                    <a:pt x="40231" y="32528"/>
                  </a:moveTo>
                  <a:cubicBezTo>
                    <a:pt x="36353" y="39138"/>
                    <a:pt x="29263" y="43199"/>
                    <a:pt x="21600" y="43199"/>
                  </a:cubicBezTo>
                  <a:cubicBezTo>
                    <a:pt x="9670" y="43199"/>
                    <a:pt x="0" y="33528"/>
                    <a:pt x="0" y="21599"/>
                  </a:cubicBezTo>
                  <a:cubicBezTo>
                    <a:pt x="0" y="9763"/>
                    <a:pt x="9524" y="132"/>
                    <a:pt x="21359" y="0"/>
                  </a:cubicBezTo>
                  <a:lnTo>
                    <a:pt x="21600" y="21599"/>
                  </a:lnTo>
                  <a:lnTo>
                    <a:pt x="40231" y="32528"/>
                  </a:lnTo>
                  <a:close/>
                </a:path>
              </a:pathLst>
            </a:custGeom>
            <a:noFill/>
            <a:ln w="9525">
              <a:solidFill>
                <a:srgbClr val="00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20566" name="Arc 34"/>
            <p:cNvSpPr>
              <a:spLocks/>
            </p:cNvSpPr>
            <p:nvPr/>
          </p:nvSpPr>
          <p:spPr bwMode="auto">
            <a:xfrm>
              <a:off x="2221" y="10802"/>
              <a:ext cx="1790" cy="3447"/>
            </a:xfrm>
            <a:custGeom>
              <a:avLst/>
              <a:gdLst>
                <a:gd name="T0" fmla="*/ 148 w 21600"/>
                <a:gd name="T1" fmla="*/ 275 h 43199"/>
                <a:gd name="T2" fmla="*/ 147 w 21600"/>
                <a:gd name="T3" fmla="*/ 0 h 43199"/>
                <a:gd name="T4" fmla="*/ 148 w 21600"/>
                <a:gd name="T5" fmla="*/ 137 h 43199"/>
                <a:gd name="T6" fmla="*/ 0 60000 65536"/>
                <a:gd name="T7" fmla="*/ 0 60000 65536"/>
                <a:gd name="T8" fmla="*/ 0 60000 65536"/>
              </a:gdLst>
              <a:ahLst/>
              <a:cxnLst>
                <a:cxn ang="T6">
                  <a:pos x="T0" y="T1"/>
                </a:cxn>
                <a:cxn ang="T7">
                  <a:pos x="T2" y="T3"/>
                </a:cxn>
                <a:cxn ang="T8">
                  <a:pos x="T4" y="T5"/>
                </a:cxn>
              </a:cxnLst>
              <a:rect l="0" t="0" r="r" b="b"/>
              <a:pathLst>
                <a:path w="21600" h="43199" fill="none" extrusionOk="0">
                  <a:moveTo>
                    <a:pt x="21527" y="43198"/>
                  </a:moveTo>
                  <a:cubicBezTo>
                    <a:pt x="9626" y="43158"/>
                    <a:pt x="0" y="33499"/>
                    <a:pt x="0" y="21599"/>
                  </a:cubicBezTo>
                  <a:cubicBezTo>
                    <a:pt x="0" y="9763"/>
                    <a:pt x="9524" y="132"/>
                    <a:pt x="21359" y="0"/>
                  </a:cubicBezTo>
                </a:path>
                <a:path w="21600" h="43199" stroke="0" extrusionOk="0">
                  <a:moveTo>
                    <a:pt x="21527" y="43198"/>
                  </a:moveTo>
                  <a:cubicBezTo>
                    <a:pt x="9626" y="43158"/>
                    <a:pt x="0" y="33499"/>
                    <a:pt x="0" y="21599"/>
                  </a:cubicBezTo>
                  <a:cubicBezTo>
                    <a:pt x="0" y="9763"/>
                    <a:pt x="9524" y="132"/>
                    <a:pt x="21359" y="0"/>
                  </a:cubicBezTo>
                  <a:lnTo>
                    <a:pt x="21600" y="21599"/>
                  </a:lnTo>
                  <a:lnTo>
                    <a:pt x="21527" y="43198"/>
                  </a:lnTo>
                  <a:close/>
                </a:path>
              </a:pathLst>
            </a:custGeom>
            <a:noFill/>
            <a:ln w="9525">
              <a:solidFill>
                <a:srgbClr val="00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20567" name="Arc 33"/>
            <p:cNvSpPr>
              <a:spLocks/>
            </p:cNvSpPr>
            <p:nvPr/>
          </p:nvSpPr>
          <p:spPr bwMode="auto">
            <a:xfrm>
              <a:off x="2076" y="10686"/>
              <a:ext cx="1919" cy="3469"/>
            </a:xfrm>
            <a:custGeom>
              <a:avLst/>
              <a:gdLst>
                <a:gd name="T0" fmla="*/ 87 w 21600"/>
                <a:gd name="T1" fmla="*/ 298 h 40450"/>
                <a:gd name="T2" fmla="*/ 169 w 21600"/>
                <a:gd name="T3" fmla="*/ 0 h 40450"/>
                <a:gd name="T4" fmla="*/ 170 w 21600"/>
                <a:gd name="T5" fmla="*/ 159 h 40450"/>
                <a:gd name="T6" fmla="*/ 0 60000 65536"/>
                <a:gd name="T7" fmla="*/ 0 60000 65536"/>
                <a:gd name="T8" fmla="*/ 0 60000 65536"/>
              </a:gdLst>
              <a:ahLst/>
              <a:cxnLst>
                <a:cxn ang="T6">
                  <a:pos x="T0" y="T1"/>
                </a:cxn>
                <a:cxn ang="T7">
                  <a:pos x="T2" y="T3"/>
                </a:cxn>
                <a:cxn ang="T8">
                  <a:pos x="T4" y="T5"/>
                </a:cxn>
              </a:cxnLst>
              <a:rect l="0" t="0" r="r" b="b"/>
              <a:pathLst>
                <a:path w="21600" h="40450" fill="none" extrusionOk="0">
                  <a:moveTo>
                    <a:pt x="11054" y="40449"/>
                  </a:moveTo>
                  <a:cubicBezTo>
                    <a:pt x="4228" y="36630"/>
                    <a:pt x="0" y="29420"/>
                    <a:pt x="0" y="21599"/>
                  </a:cubicBezTo>
                  <a:cubicBezTo>
                    <a:pt x="0" y="9763"/>
                    <a:pt x="9524" y="132"/>
                    <a:pt x="21359" y="0"/>
                  </a:cubicBezTo>
                </a:path>
                <a:path w="21600" h="40450" stroke="0" extrusionOk="0">
                  <a:moveTo>
                    <a:pt x="11054" y="40449"/>
                  </a:moveTo>
                  <a:cubicBezTo>
                    <a:pt x="4228" y="36630"/>
                    <a:pt x="0" y="29420"/>
                    <a:pt x="0" y="21599"/>
                  </a:cubicBezTo>
                  <a:cubicBezTo>
                    <a:pt x="0" y="9763"/>
                    <a:pt x="9524" y="132"/>
                    <a:pt x="21359" y="0"/>
                  </a:cubicBezTo>
                  <a:lnTo>
                    <a:pt x="21600" y="21599"/>
                  </a:lnTo>
                  <a:lnTo>
                    <a:pt x="11054" y="40449"/>
                  </a:lnTo>
                  <a:close/>
                </a:path>
              </a:pathLst>
            </a:custGeom>
            <a:noFill/>
            <a:ln w="9525">
              <a:solidFill>
                <a:srgbClr val="00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20568" name="Oval 32"/>
            <p:cNvSpPr>
              <a:spLocks noChangeArrowheads="1"/>
            </p:cNvSpPr>
            <p:nvPr/>
          </p:nvSpPr>
          <p:spPr bwMode="auto">
            <a:xfrm>
              <a:off x="3937" y="10755"/>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69" name="Oval 31"/>
            <p:cNvSpPr>
              <a:spLocks noChangeArrowheads="1"/>
            </p:cNvSpPr>
            <p:nvPr/>
          </p:nvSpPr>
          <p:spPr bwMode="auto">
            <a:xfrm>
              <a:off x="3937" y="11053"/>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0" name="Oval 30"/>
            <p:cNvSpPr>
              <a:spLocks noChangeArrowheads="1"/>
            </p:cNvSpPr>
            <p:nvPr/>
          </p:nvSpPr>
          <p:spPr bwMode="auto">
            <a:xfrm>
              <a:off x="3937" y="11383"/>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1" name="Oval 29"/>
            <p:cNvSpPr>
              <a:spLocks noChangeArrowheads="1"/>
            </p:cNvSpPr>
            <p:nvPr/>
          </p:nvSpPr>
          <p:spPr bwMode="auto">
            <a:xfrm>
              <a:off x="3392" y="11526"/>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2" name="Oval 28"/>
            <p:cNvSpPr>
              <a:spLocks noChangeArrowheads="1"/>
            </p:cNvSpPr>
            <p:nvPr/>
          </p:nvSpPr>
          <p:spPr bwMode="auto">
            <a:xfrm>
              <a:off x="4904" y="13038"/>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3" name="Oval 27"/>
            <p:cNvSpPr>
              <a:spLocks noChangeArrowheads="1"/>
            </p:cNvSpPr>
            <p:nvPr/>
          </p:nvSpPr>
          <p:spPr bwMode="auto">
            <a:xfrm>
              <a:off x="4647" y="13717"/>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4" name="Oval 26"/>
            <p:cNvSpPr>
              <a:spLocks noChangeArrowheads="1"/>
            </p:cNvSpPr>
            <p:nvPr/>
          </p:nvSpPr>
          <p:spPr bwMode="auto">
            <a:xfrm>
              <a:off x="3937" y="14190"/>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5" name="Oval 25"/>
            <p:cNvSpPr>
              <a:spLocks noChangeArrowheads="1"/>
            </p:cNvSpPr>
            <p:nvPr/>
          </p:nvSpPr>
          <p:spPr bwMode="auto">
            <a:xfrm>
              <a:off x="3011" y="14097"/>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6" name="Oval 24"/>
            <p:cNvSpPr>
              <a:spLocks noChangeArrowheads="1"/>
            </p:cNvSpPr>
            <p:nvPr/>
          </p:nvSpPr>
          <p:spPr bwMode="auto">
            <a:xfrm>
              <a:off x="2290" y="13439"/>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7" name="Oval 23"/>
            <p:cNvSpPr>
              <a:spLocks noChangeArrowheads="1"/>
            </p:cNvSpPr>
            <p:nvPr/>
          </p:nvSpPr>
          <p:spPr bwMode="auto">
            <a:xfrm>
              <a:off x="2167" y="12493"/>
              <a:ext cx="113" cy="113"/>
            </a:xfrm>
            <a:prstGeom prst="ellipse">
              <a:avLst/>
            </a:prstGeom>
            <a:solidFill>
              <a:srgbClr val="FFFFFF"/>
            </a:solidFill>
            <a:ln w="19050">
              <a:solidFill>
                <a:srgbClr val="000000"/>
              </a:solidFill>
              <a:round/>
              <a:headEnd/>
              <a:tailEnd/>
            </a:ln>
          </p:spPr>
          <p:txBody>
            <a:bodyPr/>
            <a:lstStyle/>
            <a:p>
              <a:endParaRPr lang="ru-RU" altLang="ru-RU"/>
            </a:p>
          </p:txBody>
        </p:sp>
        <p:sp>
          <p:nvSpPr>
            <p:cNvPr id="20578" name="Oval 22"/>
            <p:cNvSpPr>
              <a:spLocks noChangeArrowheads="1"/>
            </p:cNvSpPr>
            <p:nvPr/>
          </p:nvSpPr>
          <p:spPr bwMode="auto">
            <a:xfrm>
              <a:off x="2722" y="11773"/>
              <a:ext cx="113" cy="113"/>
            </a:xfrm>
            <a:prstGeom prst="ellipse">
              <a:avLst/>
            </a:prstGeom>
            <a:solidFill>
              <a:srgbClr val="FFFFFF"/>
            </a:solidFill>
            <a:ln w="19050">
              <a:solidFill>
                <a:srgbClr val="000000"/>
              </a:solidFill>
              <a:round/>
              <a:headEnd/>
              <a:tailEnd/>
            </a:ln>
          </p:spPr>
          <p:txBody>
            <a:bodyPr/>
            <a:lstStyle/>
            <a:p>
              <a:endParaRPr lang="ru-RU" altLang="ru-RU"/>
            </a:p>
          </p:txBody>
        </p:sp>
        <p:grpSp>
          <p:nvGrpSpPr>
            <p:cNvPr id="20579" name="Group 13"/>
            <p:cNvGrpSpPr>
              <a:grpSpLocks/>
            </p:cNvGrpSpPr>
            <p:nvPr/>
          </p:nvGrpSpPr>
          <p:grpSpPr bwMode="auto">
            <a:xfrm>
              <a:off x="2385" y="9680"/>
              <a:ext cx="562" cy="1964"/>
              <a:chOff x="6987" y="5938"/>
              <a:chExt cx="562" cy="1964"/>
            </a:xfrm>
          </p:grpSpPr>
          <p:sp>
            <p:nvSpPr>
              <p:cNvPr id="20591" name="Line 21"/>
              <p:cNvSpPr>
                <a:spLocks noChangeShapeType="1"/>
              </p:cNvSpPr>
              <p:nvPr/>
            </p:nvSpPr>
            <p:spPr bwMode="auto">
              <a:xfrm rot="3600000">
                <a:off x="6545" y="6920"/>
                <a:ext cx="1964" cy="0"/>
              </a:xfrm>
              <a:prstGeom prst="line">
                <a:avLst/>
              </a:prstGeom>
              <a:noFill/>
              <a:ln w="19050">
                <a:solidFill>
                  <a:srgbClr val="000000"/>
                </a:solidFill>
                <a:prstDash val="dash"/>
                <a:round/>
                <a:headEnd/>
                <a:tailEnd type="none" w="sm" len="lg"/>
              </a:ln>
              <a:extLst>
                <a:ext uri="{909E8E84-426E-40DD-AFC4-6F175D3DCCD1}">
                  <a14:hiddenFill xmlns:a14="http://schemas.microsoft.com/office/drawing/2010/main">
                    <a:noFill/>
                  </a14:hiddenFill>
                </a:ext>
              </a:extLst>
            </p:spPr>
            <p:txBody>
              <a:bodyPr/>
              <a:lstStyle/>
              <a:p>
                <a:endParaRPr lang="ru-RU"/>
              </a:p>
            </p:txBody>
          </p:sp>
          <p:grpSp>
            <p:nvGrpSpPr>
              <p:cNvPr id="20592" name="Group 14"/>
              <p:cNvGrpSpPr>
                <a:grpSpLocks/>
              </p:cNvGrpSpPr>
              <p:nvPr/>
            </p:nvGrpSpPr>
            <p:grpSpPr bwMode="auto">
              <a:xfrm rot="-1800000">
                <a:off x="6987" y="6215"/>
                <a:ext cx="562" cy="507"/>
                <a:chOff x="4514" y="2551"/>
                <a:chExt cx="562" cy="507"/>
              </a:xfrm>
            </p:grpSpPr>
            <p:grpSp>
              <p:nvGrpSpPr>
                <p:cNvPr id="20593" name="Group 18"/>
                <p:cNvGrpSpPr>
                  <a:grpSpLocks/>
                </p:cNvGrpSpPr>
                <p:nvPr/>
              </p:nvGrpSpPr>
              <p:grpSpPr bwMode="auto">
                <a:xfrm rot="5400000">
                  <a:off x="4347" y="2718"/>
                  <a:ext cx="503" cy="169"/>
                  <a:chOff x="4182" y="10293"/>
                  <a:chExt cx="328" cy="111"/>
                </a:xfrm>
              </p:grpSpPr>
              <p:sp>
                <p:nvSpPr>
                  <p:cNvPr id="20597" name="Rectangle 20" descr="Светлый диагональный 2"/>
                  <p:cNvSpPr>
                    <a:spLocks noChangeArrowheads="1"/>
                  </p:cNvSpPr>
                  <p:nvPr/>
                </p:nvSpPr>
                <p:spPr bwMode="auto">
                  <a:xfrm>
                    <a:off x="4182" y="10293"/>
                    <a:ext cx="328" cy="111"/>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
                <p:nvSpPr>
                  <p:cNvPr id="20598" name="Line 19"/>
                  <p:cNvSpPr>
                    <a:spLocks noChangeShapeType="1"/>
                  </p:cNvSpPr>
                  <p:nvPr/>
                </p:nvSpPr>
                <p:spPr bwMode="auto">
                  <a:xfrm>
                    <a:off x="4182" y="10293"/>
                    <a:ext cx="32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grpSp>
              <p:nvGrpSpPr>
                <p:cNvPr id="20594" name="Group 15"/>
                <p:cNvGrpSpPr>
                  <a:grpSpLocks/>
                </p:cNvGrpSpPr>
                <p:nvPr/>
              </p:nvGrpSpPr>
              <p:grpSpPr bwMode="auto">
                <a:xfrm rot="16200000" flipH="1">
                  <a:off x="4739" y="2721"/>
                  <a:ext cx="505" cy="169"/>
                  <a:chOff x="4182" y="10293"/>
                  <a:chExt cx="328" cy="111"/>
                </a:xfrm>
              </p:grpSpPr>
              <p:sp>
                <p:nvSpPr>
                  <p:cNvPr id="20595" name="Rectangle 17" descr="Светлый диагональный 2"/>
                  <p:cNvSpPr>
                    <a:spLocks noChangeArrowheads="1"/>
                  </p:cNvSpPr>
                  <p:nvPr/>
                </p:nvSpPr>
                <p:spPr bwMode="auto">
                  <a:xfrm>
                    <a:off x="4182" y="10293"/>
                    <a:ext cx="328" cy="111"/>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
                <p:nvSpPr>
                  <p:cNvPr id="20596" name="Line 16"/>
                  <p:cNvSpPr>
                    <a:spLocks noChangeShapeType="1"/>
                  </p:cNvSpPr>
                  <p:nvPr/>
                </p:nvSpPr>
                <p:spPr bwMode="auto">
                  <a:xfrm>
                    <a:off x="4182" y="10293"/>
                    <a:ext cx="32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pSp>
          </p:grpSp>
        </p:grpSp>
        <p:sp>
          <p:nvSpPr>
            <p:cNvPr id="20580" name="Text Box 12"/>
            <p:cNvSpPr txBox="1">
              <a:spLocks noChangeArrowheads="1"/>
            </p:cNvSpPr>
            <p:nvPr/>
          </p:nvSpPr>
          <p:spPr bwMode="auto">
            <a:xfrm>
              <a:off x="4078" y="10823"/>
              <a:ext cx="413"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2,7</a:t>
              </a:r>
              <a:endParaRPr lang="ru-RU" altLang="ru-RU"/>
            </a:p>
          </p:txBody>
        </p:sp>
        <p:sp>
          <p:nvSpPr>
            <p:cNvPr id="20581" name="Text Box 11"/>
            <p:cNvSpPr txBox="1">
              <a:spLocks noChangeArrowheads="1"/>
            </p:cNvSpPr>
            <p:nvPr/>
          </p:nvSpPr>
          <p:spPr bwMode="auto">
            <a:xfrm>
              <a:off x="4079" y="10504"/>
              <a:ext cx="413"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3,6</a:t>
              </a:r>
              <a:endParaRPr lang="ru-RU" altLang="ru-RU"/>
            </a:p>
          </p:txBody>
        </p:sp>
        <p:sp>
          <p:nvSpPr>
            <p:cNvPr id="20582" name="Text Box 10"/>
            <p:cNvSpPr txBox="1">
              <a:spLocks noChangeArrowheads="1"/>
            </p:cNvSpPr>
            <p:nvPr/>
          </p:nvSpPr>
          <p:spPr bwMode="auto">
            <a:xfrm>
              <a:off x="3503" y="10360"/>
              <a:ext cx="413"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4,5</a:t>
              </a:r>
              <a:endParaRPr lang="ru-RU" altLang="ru-RU"/>
            </a:p>
          </p:txBody>
        </p:sp>
        <p:sp>
          <p:nvSpPr>
            <p:cNvPr id="20583" name="Text Box 9"/>
            <p:cNvSpPr txBox="1">
              <a:spLocks noChangeArrowheads="1"/>
            </p:cNvSpPr>
            <p:nvPr/>
          </p:nvSpPr>
          <p:spPr bwMode="auto">
            <a:xfrm>
              <a:off x="4124" y="12891"/>
              <a:ext cx="343" cy="2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ω</a:t>
              </a:r>
              <a:r>
                <a:rPr lang="ru-RU" altLang="ru-RU" sz="1200" i="1" baseline="-30000">
                  <a:cs typeface="Times New Roman" pitchFamily="18" charset="0"/>
                </a:rPr>
                <a:t>к</a:t>
              </a:r>
              <a:endParaRPr lang="ru-RU" altLang="ru-RU"/>
            </a:p>
          </p:txBody>
        </p:sp>
        <p:sp>
          <p:nvSpPr>
            <p:cNvPr id="20584" name="Arc 8"/>
            <p:cNvSpPr>
              <a:spLocks noChangeAspect="1"/>
            </p:cNvSpPr>
            <p:nvPr/>
          </p:nvSpPr>
          <p:spPr bwMode="auto">
            <a:xfrm>
              <a:off x="3563" y="12445"/>
              <a:ext cx="967" cy="535"/>
            </a:xfrm>
            <a:custGeom>
              <a:avLst/>
              <a:gdLst>
                <a:gd name="T0" fmla="*/ 43 w 21600"/>
                <a:gd name="T1" fmla="*/ 0 h 11956"/>
                <a:gd name="T2" fmla="*/ 37 w 21600"/>
                <a:gd name="T3" fmla="*/ 24 h 11956"/>
                <a:gd name="T4" fmla="*/ 0 w 21600"/>
                <a:gd name="T5" fmla="*/ 2 h 11956"/>
                <a:gd name="T6" fmla="*/ 0 60000 65536"/>
                <a:gd name="T7" fmla="*/ 0 60000 65536"/>
                <a:gd name="T8" fmla="*/ 0 60000 65536"/>
              </a:gdLst>
              <a:ahLst/>
              <a:cxnLst>
                <a:cxn ang="T6">
                  <a:pos x="T0" y="T1"/>
                </a:cxn>
                <a:cxn ang="T7">
                  <a:pos x="T2" y="T3"/>
                </a:cxn>
                <a:cxn ang="T8">
                  <a:pos x="T4" y="T5"/>
                </a:cxn>
              </a:cxnLst>
              <a:rect l="0" t="0" r="r" b="b"/>
              <a:pathLst>
                <a:path w="21600" h="11956" fill="none" extrusionOk="0">
                  <a:moveTo>
                    <a:pt x="21582" y="0"/>
                  </a:moveTo>
                  <a:cubicBezTo>
                    <a:pt x="21594" y="285"/>
                    <a:pt x="21600" y="571"/>
                    <a:pt x="21600" y="858"/>
                  </a:cubicBezTo>
                  <a:cubicBezTo>
                    <a:pt x="21600" y="4766"/>
                    <a:pt x="20539" y="8602"/>
                    <a:pt x="18530" y="11955"/>
                  </a:cubicBezTo>
                </a:path>
                <a:path w="21600" h="11956" stroke="0" extrusionOk="0">
                  <a:moveTo>
                    <a:pt x="21582" y="0"/>
                  </a:moveTo>
                  <a:cubicBezTo>
                    <a:pt x="21594" y="285"/>
                    <a:pt x="21600" y="571"/>
                    <a:pt x="21600" y="858"/>
                  </a:cubicBezTo>
                  <a:cubicBezTo>
                    <a:pt x="21600" y="4766"/>
                    <a:pt x="20539" y="8602"/>
                    <a:pt x="18530" y="11955"/>
                  </a:cubicBezTo>
                  <a:lnTo>
                    <a:pt x="0" y="858"/>
                  </a:lnTo>
                  <a:lnTo>
                    <a:pt x="21582" y="0"/>
                  </a:lnTo>
                  <a:close/>
                </a:path>
              </a:pathLst>
            </a:custGeom>
            <a:noFill/>
            <a:ln w="9525">
              <a:solidFill>
                <a:srgbClr val="000000"/>
              </a:solidFill>
              <a:round/>
              <a:headEnd/>
              <a:tailEnd type="stealth" w="sm" len="lg"/>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20585" name="Text Box 7"/>
            <p:cNvSpPr txBox="1">
              <a:spLocks noChangeArrowheads="1"/>
            </p:cNvSpPr>
            <p:nvPr/>
          </p:nvSpPr>
          <p:spPr bwMode="auto">
            <a:xfrm>
              <a:off x="5142" y="12077"/>
              <a:ext cx="446"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en-US" altLang="ru-RU" sz="1200" i="1">
                  <a:cs typeface="Times New Roman" pitchFamily="18" charset="0"/>
                </a:rPr>
                <a:t>r</a:t>
              </a:r>
              <a:r>
                <a:rPr lang="en-US" altLang="ru-RU" sz="1200" i="1" baseline="-30000">
                  <a:cs typeface="Times New Roman" pitchFamily="18" charset="0"/>
                </a:rPr>
                <a:t>min</a:t>
              </a:r>
              <a:endParaRPr lang="en-US" altLang="ru-RU"/>
            </a:p>
          </p:txBody>
        </p:sp>
        <p:sp>
          <p:nvSpPr>
            <p:cNvPr id="20586" name="Line 6"/>
            <p:cNvSpPr>
              <a:spLocks noChangeShapeType="1"/>
            </p:cNvSpPr>
            <p:nvPr/>
          </p:nvSpPr>
          <p:spPr bwMode="auto">
            <a:xfrm rot="10800000" flipH="1">
              <a:off x="4068" y="12541"/>
              <a:ext cx="845" cy="0"/>
            </a:xfrm>
            <a:prstGeom prst="line">
              <a:avLst/>
            </a:prstGeom>
            <a:noFill/>
            <a:ln w="9525">
              <a:solidFill>
                <a:srgbClr val="000000"/>
              </a:solidFill>
              <a:round/>
              <a:headEnd/>
              <a:tailEnd type="none" w="med" len="lg"/>
            </a:ln>
            <a:extLst>
              <a:ext uri="{909E8E84-426E-40DD-AFC4-6F175D3DCCD1}">
                <a14:hiddenFill xmlns:a14="http://schemas.microsoft.com/office/drawing/2010/main">
                  <a:noFill/>
                </a14:hiddenFill>
              </a:ext>
            </a:extLst>
          </p:spPr>
          <p:txBody>
            <a:bodyPr/>
            <a:lstStyle/>
            <a:p>
              <a:endParaRPr lang="ru-RU"/>
            </a:p>
          </p:txBody>
        </p:sp>
        <p:sp>
          <p:nvSpPr>
            <p:cNvPr id="20587" name="Freeform 5"/>
            <p:cNvSpPr>
              <a:spLocks/>
            </p:cNvSpPr>
            <p:nvPr/>
          </p:nvSpPr>
          <p:spPr bwMode="auto">
            <a:xfrm>
              <a:off x="4624" y="12382"/>
              <a:ext cx="957" cy="154"/>
            </a:xfrm>
            <a:custGeom>
              <a:avLst/>
              <a:gdLst>
                <a:gd name="T0" fmla="*/ 0 w 957"/>
                <a:gd name="T1" fmla="*/ 154 h 154"/>
                <a:gd name="T2" fmla="*/ 494 w 957"/>
                <a:gd name="T3" fmla="*/ 0 h 154"/>
                <a:gd name="T4" fmla="*/ 957 w 957"/>
                <a:gd name="T5" fmla="*/ 0 h 154"/>
                <a:gd name="T6" fmla="*/ 0 60000 65536"/>
                <a:gd name="T7" fmla="*/ 0 60000 65536"/>
                <a:gd name="T8" fmla="*/ 0 60000 65536"/>
              </a:gdLst>
              <a:ahLst/>
              <a:cxnLst>
                <a:cxn ang="T6">
                  <a:pos x="T0" y="T1"/>
                </a:cxn>
                <a:cxn ang="T7">
                  <a:pos x="T2" y="T3"/>
                </a:cxn>
                <a:cxn ang="T8">
                  <a:pos x="T4" y="T5"/>
                </a:cxn>
              </a:cxnLst>
              <a:rect l="0" t="0" r="r" b="b"/>
              <a:pathLst>
                <a:path w="957" h="154">
                  <a:moveTo>
                    <a:pt x="0" y="154"/>
                  </a:moveTo>
                  <a:lnTo>
                    <a:pt x="494" y="0"/>
                  </a:lnTo>
                  <a:lnTo>
                    <a:pt x="957"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20588" name="Text Box 4"/>
            <p:cNvSpPr txBox="1">
              <a:spLocks noChangeArrowheads="1"/>
            </p:cNvSpPr>
            <p:nvPr/>
          </p:nvSpPr>
          <p:spPr bwMode="auto">
            <a:xfrm>
              <a:off x="4026" y="11655"/>
              <a:ext cx="291"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endParaRPr lang="ru-RU" altLang="ru-RU"/>
            </a:p>
          </p:txBody>
        </p:sp>
        <p:sp>
          <p:nvSpPr>
            <p:cNvPr id="20589" name="Text Box 3"/>
            <p:cNvSpPr txBox="1">
              <a:spLocks noChangeArrowheads="1"/>
            </p:cNvSpPr>
            <p:nvPr/>
          </p:nvSpPr>
          <p:spPr bwMode="auto">
            <a:xfrm>
              <a:off x="5375" y="12966"/>
              <a:ext cx="4660" cy="130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a:cs typeface="Times New Roman" pitchFamily="18" charset="0"/>
                </a:rPr>
                <a:t> </a:t>
              </a:r>
              <a:endParaRPr lang="ru-RU" altLang="ru-RU"/>
            </a:p>
          </p:txBody>
        </p:sp>
        <p:sp>
          <p:nvSpPr>
            <p:cNvPr id="20590" name="Text Box 2"/>
            <p:cNvSpPr txBox="1">
              <a:spLocks noChangeArrowheads="1"/>
            </p:cNvSpPr>
            <p:nvPr/>
          </p:nvSpPr>
          <p:spPr bwMode="auto">
            <a:xfrm>
              <a:off x="3560" y="12404"/>
              <a:ext cx="208" cy="2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ru-RU" altLang="ru-RU" sz="1200" i="1">
                  <a:cs typeface="Times New Roman" pitchFamily="18" charset="0"/>
                </a:rPr>
                <a:t>О</a:t>
              </a:r>
              <a:endParaRPr lang="ru-RU" altLang="ru-RU"/>
            </a:p>
          </p:txBody>
        </p:sp>
      </p:grpSp>
      <p:sp>
        <p:nvSpPr>
          <p:cNvPr id="20484" name="Прямоугольник 135"/>
          <p:cNvSpPr>
            <a:spLocks noChangeArrowheads="1"/>
          </p:cNvSpPr>
          <p:nvPr/>
        </p:nvSpPr>
        <p:spPr bwMode="auto">
          <a:xfrm>
            <a:off x="836084" y="5307013"/>
            <a:ext cx="1075266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ru-RU" altLang="ru-RU">
                <a:latin typeface="Times New Roman" pitchFamily="18" charset="0"/>
                <a:cs typeface="Times New Roman" pitchFamily="18" charset="0"/>
              </a:rPr>
              <a:t>7.8</a:t>
            </a:r>
            <a:r>
              <a:rPr lang="en-US" altLang="ru-RU">
                <a:latin typeface="Times New Roman" pitchFamily="18" charset="0"/>
                <a:cs typeface="Times New Roman" pitchFamily="18" charset="0"/>
              </a:rPr>
              <a:t> - rasm</a:t>
            </a:r>
            <a:r>
              <a:rPr lang="ru-RU" altLang="ru-RU">
                <a:latin typeface="Times New Roman" pitchFamily="18" charset="0"/>
                <a:cs typeface="Times New Roman" pitchFamily="18" charset="0"/>
              </a:rPr>
              <a:t>. </a:t>
            </a:r>
            <a:r>
              <a:rPr lang="en-US" altLang="ru-RU">
                <a:latin typeface="Times New Roman" pitchFamily="18" charset="0"/>
                <a:cs typeface="Times New Roman" pitchFamily="18" charset="0"/>
              </a:rPr>
              <a:t>Ilgarilanma harakatlanuvchi turtgichli mushtakni </a:t>
            </a:r>
            <a:r>
              <a:rPr lang="ru-RU" altLang="ru-RU">
                <a:latin typeface="Times New Roman" pitchFamily="18" charset="0"/>
                <a:cs typeface="Times New Roman" pitchFamily="18" charset="0"/>
              </a:rPr>
              <a:t> :</a:t>
            </a:r>
          </a:p>
          <a:p>
            <a:pPr algn="ctr"/>
            <a:r>
              <a:rPr lang="ru-RU" altLang="ru-RU" sz="800">
                <a:latin typeface="Times New Roman" pitchFamily="18" charset="0"/>
                <a:cs typeface="Times New Roman" pitchFamily="18" charset="0"/>
              </a:rPr>
              <a:t> </a:t>
            </a:r>
            <a:endParaRPr lang="ru-RU" altLang="ru-RU">
              <a:latin typeface="Times New Roman" pitchFamily="18" charset="0"/>
              <a:cs typeface="Times New Roman" pitchFamily="18" charset="0"/>
            </a:endParaRPr>
          </a:p>
          <a:p>
            <a:pPr algn="ctr"/>
            <a:r>
              <a:rPr lang="ru-RU" altLang="ru-RU">
                <a:latin typeface="Times New Roman" pitchFamily="18" charset="0"/>
                <a:cs typeface="Times New Roman" pitchFamily="18" charset="0"/>
              </a:rPr>
              <a:t>а – </a:t>
            </a:r>
            <a:r>
              <a:rPr lang="en-US" altLang="ru-RU">
                <a:latin typeface="Times New Roman" pitchFamily="18" charset="0"/>
                <a:cs typeface="Times New Roman" pitchFamily="18" charset="0"/>
              </a:rPr>
              <a:t>o</a:t>
            </a:r>
            <a:r>
              <a:rPr lang="ru-RU" altLang="ru-RU">
                <a:latin typeface="Times New Roman" pitchFamily="18" charset="0"/>
                <a:cs typeface="Times New Roman" pitchFamily="18" charset="0"/>
              </a:rPr>
              <a:t>’</a:t>
            </a:r>
            <a:r>
              <a:rPr lang="en-US" altLang="ru-RU">
                <a:latin typeface="Times New Roman" pitchFamily="18" charset="0"/>
                <a:cs typeface="Times New Roman" pitchFamily="18" charset="0"/>
              </a:rPr>
              <a:t>tkir uchli turtkichli mushtakli mexanizm </a:t>
            </a:r>
            <a:r>
              <a:rPr lang="ru-RU" altLang="ru-RU">
                <a:latin typeface="Times New Roman" pitchFamily="18" charset="0"/>
                <a:cs typeface="Times New Roman" pitchFamily="18" charset="0"/>
              </a:rPr>
              <a:t>; б – </a:t>
            </a:r>
            <a:r>
              <a:rPr lang="en-US" altLang="ru-RU">
                <a:latin typeface="Times New Roman" pitchFamily="18" charset="0"/>
                <a:cs typeface="Times New Roman" pitchFamily="18" charset="0"/>
              </a:rPr>
              <a:t>turtgichning ko</a:t>
            </a:r>
            <a:r>
              <a:rPr lang="ru-RU" altLang="ru-RU">
                <a:latin typeface="Times New Roman" pitchFamily="18" charset="0"/>
                <a:cs typeface="Times New Roman" pitchFamily="18" charset="0"/>
              </a:rPr>
              <a:t>’</a:t>
            </a:r>
            <a:r>
              <a:rPr lang="en-US" altLang="ru-RU">
                <a:latin typeface="Times New Roman" pitchFamily="18" charset="0"/>
                <a:cs typeface="Times New Roman" pitchFamily="18" charset="0"/>
              </a:rPr>
              <a:t>chish diagrammasi </a:t>
            </a:r>
            <a:endParaRPr lang="ru-RU" altLang="ru-RU">
              <a:latin typeface="Times New Roman" pitchFamily="18" charset="0"/>
              <a:cs typeface="Times New Roman" pitchFamily="18" charset="0"/>
            </a:endParaRPr>
          </a:p>
        </p:txBody>
      </p:sp>
    </p:spTree>
    <p:extLst>
      <p:ext uri="{BB962C8B-B14F-4D97-AF65-F5344CB8AC3E}">
        <p14:creationId xmlns:p14="http://schemas.microsoft.com/office/powerpoint/2010/main" val="20287057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8843" y="1662784"/>
            <a:ext cx="11176907" cy="5262979"/>
          </a:xfrm>
          <a:prstGeom prst="rect">
            <a:avLst/>
          </a:prstGeom>
        </p:spPr>
        <p:txBody>
          <a:bodyPr wrap="square">
            <a:spAutoFit/>
          </a:bodyPr>
          <a:lstStyle/>
          <a:p>
            <a:r>
              <a:rPr lang="en-US" sz="2800" dirty="0"/>
              <a:t>1</a:t>
            </a:r>
            <a:r>
              <a:rPr lang="en-US" sz="2800" dirty="0" smtClean="0"/>
              <a:t>. </a:t>
            </a:r>
            <a:r>
              <a:rPr lang="en-US" sz="2800" dirty="0" err="1"/>
              <a:t>Karimov</a:t>
            </a:r>
            <a:r>
              <a:rPr lang="en-US" sz="2800" dirty="0"/>
              <a:t> R.I., </a:t>
            </a:r>
            <a:r>
              <a:rPr lang="en-US" sz="2800" dirty="0" err="1"/>
              <a:t>Turaev</a:t>
            </a:r>
            <a:r>
              <a:rPr lang="en-US" sz="2800" dirty="0"/>
              <a:t> F.T. </a:t>
            </a:r>
            <a:r>
              <a:rPr lang="en-US" sz="2800" dirty="0" err="1"/>
              <a:t>Kinematicheskiy</a:t>
            </a:r>
            <a:r>
              <a:rPr lang="en-US" sz="2800" dirty="0"/>
              <a:t> </a:t>
            </a:r>
            <a:r>
              <a:rPr lang="en-US" sz="2800" dirty="0" err="1"/>
              <a:t>analiz</a:t>
            </a:r>
            <a:r>
              <a:rPr lang="en-US" sz="2800" dirty="0"/>
              <a:t> </a:t>
            </a:r>
            <a:r>
              <a:rPr lang="en-US" sz="2800" dirty="0" err="1"/>
              <a:t>ploskix</a:t>
            </a:r>
            <a:r>
              <a:rPr lang="en-US" sz="2800" dirty="0"/>
              <a:t> </a:t>
            </a:r>
            <a:r>
              <a:rPr lang="en-US" sz="2800" dirty="0" err="1"/>
              <a:t>mexanizmov</a:t>
            </a:r>
            <a:r>
              <a:rPr lang="en-US" sz="2800" dirty="0"/>
              <a:t> s </a:t>
            </a:r>
            <a:r>
              <a:rPr lang="en-US" sz="2800" dirty="0" err="1"/>
              <a:t>ispolg’zovaniem</a:t>
            </a:r>
            <a:r>
              <a:rPr lang="en-US" sz="2800" dirty="0"/>
              <a:t> EVM. </a:t>
            </a:r>
            <a:r>
              <a:rPr lang="en-US" sz="2800" dirty="0" err="1"/>
              <a:t>Uchebn</a:t>
            </a:r>
            <a:r>
              <a:rPr lang="en-US" sz="2800" dirty="0"/>
              <a:t>. </a:t>
            </a:r>
            <a:r>
              <a:rPr lang="en-US" sz="2800" dirty="0" err="1"/>
              <a:t>posob</a:t>
            </a:r>
            <a:r>
              <a:rPr lang="en-US" sz="2800" dirty="0"/>
              <a:t>. T.: </a:t>
            </a:r>
            <a:r>
              <a:rPr lang="en-US" sz="2800" dirty="0" err="1"/>
              <a:t>TashGTU</a:t>
            </a:r>
            <a:r>
              <a:rPr lang="en-US" sz="2800" dirty="0"/>
              <a:t>, 2004. </a:t>
            </a:r>
            <a:endParaRPr lang="ru-RU" sz="2800" dirty="0"/>
          </a:p>
          <a:p>
            <a:r>
              <a:rPr lang="en-US" sz="2800" dirty="0"/>
              <a:t>2</a:t>
            </a:r>
            <a:r>
              <a:rPr lang="en-US" sz="2800" dirty="0" smtClean="0"/>
              <a:t>. </a:t>
            </a:r>
            <a:r>
              <a:rPr lang="en-US" sz="2800" dirty="0" err="1"/>
              <a:t>Artobolevskiy</a:t>
            </a:r>
            <a:r>
              <a:rPr lang="en-US" sz="2800" dirty="0"/>
              <a:t> I.I. </a:t>
            </a:r>
            <a:r>
              <a:rPr lang="en-US" sz="2800" dirty="0" err="1"/>
              <a:t>Teoriya</a:t>
            </a:r>
            <a:r>
              <a:rPr lang="en-US" sz="2800" dirty="0"/>
              <a:t> </a:t>
            </a:r>
            <a:r>
              <a:rPr lang="en-US" sz="2800" dirty="0" err="1"/>
              <a:t>mexanizmov</a:t>
            </a:r>
            <a:r>
              <a:rPr lang="en-US" sz="2800" dirty="0"/>
              <a:t>. M.:</a:t>
            </a:r>
            <a:r>
              <a:rPr lang="en-US" sz="2800" dirty="0" err="1"/>
              <a:t>Nauka</a:t>
            </a:r>
            <a:r>
              <a:rPr lang="en-US" sz="2800" dirty="0"/>
              <a:t>, 1988.</a:t>
            </a:r>
            <a:endParaRPr lang="ru-RU" sz="2800" dirty="0"/>
          </a:p>
          <a:p>
            <a:r>
              <a:rPr lang="en-US" sz="2800" dirty="0"/>
              <a:t>3</a:t>
            </a:r>
            <a:r>
              <a:rPr lang="en-US" sz="2800" dirty="0" smtClean="0"/>
              <a:t>. </a:t>
            </a:r>
            <a:r>
              <a:rPr lang="en-US" sz="2800" dirty="0" err="1"/>
              <a:t>Frolov</a:t>
            </a:r>
            <a:r>
              <a:rPr lang="en-US" sz="2800" dirty="0"/>
              <a:t> K.V </a:t>
            </a:r>
            <a:r>
              <a:rPr lang="en-US" sz="2800" dirty="0" err="1"/>
              <a:t>va</a:t>
            </a:r>
            <a:r>
              <a:rPr lang="en-US" sz="2800" dirty="0"/>
              <a:t> b. </a:t>
            </a:r>
            <a:r>
              <a:rPr lang="en-US" sz="2800" dirty="0" err="1"/>
              <a:t>Mexanizm</a:t>
            </a:r>
            <a:r>
              <a:rPr lang="en-US" sz="2800" dirty="0"/>
              <a:t> </a:t>
            </a:r>
            <a:r>
              <a:rPr lang="en-US" sz="2800" dirty="0" err="1"/>
              <a:t>va</a:t>
            </a:r>
            <a:r>
              <a:rPr lang="en-US" sz="2800" dirty="0"/>
              <a:t> </a:t>
            </a:r>
            <a:r>
              <a:rPr lang="en-US" sz="2800" dirty="0" err="1"/>
              <a:t>mashinalar</a:t>
            </a:r>
            <a:r>
              <a:rPr lang="en-US" sz="2800" dirty="0"/>
              <a:t> </a:t>
            </a:r>
            <a:r>
              <a:rPr lang="en-US" sz="2800" dirty="0" err="1"/>
              <a:t>nazariyasi</a:t>
            </a:r>
            <a:r>
              <a:rPr lang="en-US" sz="2800" dirty="0"/>
              <a:t>. T.:</a:t>
            </a:r>
            <a:r>
              <a:rPr lang="en-US" sz="2800" dirty="0" err="1"/>
              <a:t>Uqituvchi</a:t>
            </a:r>
            <a:r>
              <a:rPr lang="en-US" sz="2800" dirty="0"/>
              <a:t>, 1990.</a:t>
            </a:r>
            <a:endParaRPr lang="ru-RU" sz="2800" dirty="0"/>
          </a:p>
          <a:p>
            <a:r>
              <a:rPr lang="en-US" sz="2800" dirty="0"/>
              <a:t>4</a:t>
            </a:r>
            <a:r>
              <a:rPr lang="en-US" sz="2800" dirty="0" smtClean="0"/>
              <a:t>. </a:t>
            </a:r>
            <a:r>
              <a:rPr lang="en-US" sz="2800" dirty="0" err="1"/>
              <a:t>Usmonxodjaev</a:t>
            </a:r>
            <a:r>
              <a:rPr lang="en-US" sz="2800" dirty="0"/>
              <a:t> K.X. </a:t>
            </a:r>
            <a:r>
              <a:rPr lang="en-US" sz="2800" dirty="0" err="1"/>
              <a:t>Mashina</a:t>
            </a:r>
            <a:r>
              <a:rPr lang="en-US" sz="2800" dirty="0"/>
              <a:t> </a:t>
            </a:r>
            <a:r>
              <a:rPr lang="en-US" sz="2800" dirty="0" err="1"/>
              <a:t>va</a:t>
            </a:r>
            <a:r>
              <a:rPr lang="en-US" sz="2800" dirty="0"/>
              <a:t> </a:t>
            </a:r>
            <a:r>
              <a:rPr lang="en-US" sz="2800" dirty="0" err="1"/>
              <a:t>mexanizmlar</a:t>
            </a:r>
            <a:r>
              <a:rPr lang="en-US" sz="2800" dirty="0"/>
              <a:t> </a:t>
            </a:r>
            <a:r>
              <a:rPr lang="en-US" sz="2800" dirty="0" err="1"/>
              <a:t>nazariyasi</a:t>
            </a:r>
            <a:r>
              <a:rPr lang="en-US" sz="2800" dirty="0"/>
              <a:t>. </a:t>
            </a:r>
            <a:r>
              <a:rPr lang="en-US" sz="2800" dirty="0" err="1"/>
              <a:t>T.Uqituvchi</a:t>
            </a:r>
            <a:r>
              <a:rPr lang="en-US" sz="2800" dirty="0"/>
              <a:t>, 1981.</a:t>
            </a:r>
            <a:endParaRPr lang="ru-RU" sz="2800" dirty="0"/>
          </a:p>
          <a:p>
            <a:r>
              <a:rPr lang="en-US" sz="2800" dirty="0"/>
              <a:t>5</a:t>
            </a:r>
            <a:r>
              <a:rPr lang="en-US" sz="2800" dirty="0" smtClean="0"/>
              <a:t>. </a:t>
            </a:r>
            <a:r>
              <a:rPr lang="en-US" sz="2800" dirty="0" err="1"/>
              <a:t>Korenyako</a:t>
            </a:r>
            <a:r>
              <a:rPr lang="en-US" sz="2800" dirty="0"/>
              <a:t> A.V. </a:t>
            </a:r>
            <a:r>
              <a:rPr lang="en-US" sz="2800" dirty="0" err="1"/>
              <a:t>Kursovoe</a:t>
            </a:r>
            <a:r>
              <a:rPr lang="en-US" sz="2800" dirty="0"/>
              <a:t> </a:t>
            </a:r>
            <a:r>
              <a:rPr lang="en-US" sz="2800" dirty="0" err="1"/>
              <a:t>proektirovanie</a:t>
            </a:r>
            <a:r>
              <a:rPr lang="en-US" sz="2800" dirty="0"/>
              <a:t> </a:t>
            </a:r>
            <a:r>
              <a:rPr lang="en-US" sz="2800" dirty="0" err="1"/>
              <a:t>po</a:t>
            </a:r>
            <a:r>
              <a:rPr lang="en-US" sz="2800" dirty="0"/>
              <a:t> </a:t>
            </a:r>
            <a:r>
              <a:rPr lang="en-US" sz="2800" dirty="0" err="1"/>
              <a:t>teorii</a:t>
            </a:r>
            <a:r>
              <a:rPr lang="en-US" sz="2800" dirty="0"/>
              <a:t> </a:t>
            </a:r>
            <a:r>
              <a:rPr lang="en-US" sz="2800" dirty="0" err="1"/>
              <a:t>mexanizmov</a:t>
            </a:r>
            <a:r>
              <a:rPr lang="en-US" sz="2800" dirty="0"/>
              <a:t> i </a:t>
            </a:r>
            <a:r>
              <a:rPr lang="en-US" sz="2800" dirty="0" err="1"/>
              <a:t>mashin</a:t>
            </a:r>
            <a:r>
              <a:rPr lang="en-US" sz="2800" dirty="0"/>
              <a:t>. M.:</a:t>
            </a:r>
            <a:r>
              <a:rPr lang="en-US" sz="2800" dirty="0" err="1"/>
              <a:t>Nauka</a:t>
            </a:r>
            <a:r>
              <a:rPr lang="en-US" sz="2800" dirty="0"/>
              <a:t>, 1975.</a:t>
            </a:r>
            <a:endParaRPr lang="ru-RU" sz="2800" dirty="0"/>
          </a:p>
          <a:p>
            <a:r>
              <a:rPr lang="en-US" sz="2800" dirty="0"/>
              <a:t>6</a:t>
            </a:r>
            <a:r>
              <a:rPr lang="en-US" sz="2800" dirty="0" smtClean="0"/>
              <a:t>. </a:t>
            </a:r>
            <a:r>
              <a:rPr lang="en-US" sz="2800" dirty="0" err="1"/>
              <a:t>Djuraev</a:t>
            </a:r>
            <a:r>
              <a:rPr lang="en-US" sz="2800" dirty="0"/>
              <a:t> A </a:t>
            </a:r>
            <a:r>
              <a:rPr lang="en-US" sz="2800" dirty="0" err="1"/>
              <a:t>va</a:t>
            </a:r>
            <a:r>
              <a:rPr lang="en-US" sz="2800" dirty="0"/>
              <a:t> b. </a:t>
            </a:r>
            <a:r>
              <a:rPr lang="en-US" sz="2800" dirty="0" err="1"/>
              <a:t>Mexanizm</a:t>
            </a:r>
            <a:r>
              <a:rPr lang="en-US" sz="2800" dirty="0"/>
              <a:t> </a:t>
            </a:r>
            <a:r>
              <a:rPr lang="en-US" sz="2800" dirty="0" err="1"/>
              <a:t>va</a:t>
            </a:r>
            <a:r>
              <a:rPr lang="en-US" sz="2800" dirty="0"/>
              <a:t> </a:t>
            </a:r>
            <a:r>
              <a:rPr lang="en-US" sz="2800" dirty="0" err="1"/>
              <a:t>mashinalar</a:t>
            </a:r>
            <a:r>
              <a:rPr lang="en-US" sz="2800" dirty="0"/>
              <a:t> </a:t>
            </a:r>
            <a:r>
              <a:rPr lang="en-US" sz="2800" dirty="0" err="1"/>
              <a:t>nazariyasi</a:t>
            </a:r>
            <a:r>
              <a:rPr lang="en-US" sz="2800" dirty="0"/>
              <a:t>. </a:t>
            </a:r>
            <a:r>
              <a:rPr lang="ru-RU" sz="2800" dirty="0"/>
              <a:t>T.:</a:t>
            </a:r>
            <a:r>
              <a:rPr lang="en-US" sz="2800" dirty="0" err="1"/>
              <a:t>Uq</a:t>
            </a:r>
            <a:r>
              <a:rPr lang="ru-RU" sz="2800" dirty="0" err="1"/>
              <a:t>ituvchi</a:t>
            </a:r>
            <a:r>
              <a:rPr lang="ru-RU" sz="2800" dirty="0"/>
              <a:t>, 2004</a:t>
            </a:r>
            <a:r>
              <a:rPr lang="ru-RU" sz="2800" dirty="0" smtClean="0"/>
              <a:t>.</a:t>
            </a:r>
            <a:endParaRPr lang="en-US" sz="2800" dirty="0" smtClean="0"/>
          </a:p>
          <a:p>
            <a:r>
              <a:rPr lang="en-US" sz="2800" dirty="0" smtClean="0"/>
              <a:t>7. </a:t>
            </a:r>
            <a:r>
              <a:rPr lang="en-US" sz="2800" u="sng" dirty="0">
                <a:hlinkClick r:id="rId2"/>
              </a:rPr>
              <a:t>www</a:t>
            </a:r>
            <a:r>
              <a:rPr lang="ru-RU" sz="2800" u="sng" dirty="0">
                <a:hlinkClick r:id="rId2"/>
              </a:rPr>
              <a:t>.</a:t>
            </a:r>
            <a:r>
              <a:rPr lang="en-US" sz="2800" u="sng" dirty="0" err="1">
                <a:hlinkClick r:id="rId2"/>
              </a:rPr>
              <a:t>ziyonet</a:t>
            </a:r>
            <a:r>
              <a:rPr lang="ru-RU" sz="2800" u="sng" dirty="0">
                <a:hlinkClick r:id="rId2"/>
              </a:rPr>
              <a:t>.</a:t>
            </a:r>
            <a:r>
              <a:rPr lang="en-US" sz="2800" u="sng" dirty="0" err="1">
                <a:hlinkClick r:id="rId2"/>
              </a:rPr>
              <a:t>uz</a:t>
            </a:r>
            <a:r>
              <a:rPr lang="en-US" sz="2800" dirty="0"/>
              <a:t> </a:t>
            </a:r>
            <a:endParaRPr lang="en-US" sz="2800" dirty="0" smtClean="0"/>
          </a:p>
          <a:p>
            <a:r>
              <a:rPr lang="en-US" sz="2800" u="sng" dirty="0" smtClean="0">
                <a:hlinkClick r:id="rId3"/>
              </a:rPr>
              <a:t>8. www</a:t>
            </a:r>
            <a:r>
              <a:rPr lang="ru-RU" sz="2800" u="sng" dirty="0">
                <a:hlinkClick r:id="rId3"/>
              </a:rPr>
              <a:t>.</a:t>
            </a:r>
            <a:r>
              <a:rPr lang="en-US" sz="2800" u="sng" dirty="0" err="1">
                <a:hlinkClick r:id="rId3"/>
              </a:rPr>
              <a:t>sapr</a:t>
            </a:r>
            <a:r>
              <a:rPr lang="ru-RU" sz="2800" u="sng" dirty="0">
                <a:hlinkClick r:id="rId3"/>
              </a:rPr>
              <a:t>.</a:t>
            </a:r>
            <a:r>
              <a:rPr lang="en-US" sz="2800" u="sng" dirty="0" err="1">
                <a:hlinkClick r:id="rId3"/>
              </a:rPr>
              <a:t>ru</a:t>
            </a:r>
            <a:endParaRPr lang="ru-RU" sz="2800" dirty="0"/>
          </a:p>
          <a:p>
            <a:endParaRPr lang="ru-RU" sz="2800" dirty="0"/>
          </a:p>
        </p:txBody>
      </p:sp>
      <p:sp>
        <p:nvSpPr>
          <p:cNvPr id="5" name="Скругленный прямоугольник 4"/>
          <p:cNvSpPr/>
          <p:nvPr/>
        </p:nvSpPr>
        <p:spPr>
          <a:xfrm>
            <a:off x="684213" y="333375"/>
            <a:ext cx="10564358" cy="10080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latin typeface="Algerian" pitchFamily="82" charset="0"/>
              </a:rPr>
              <a:t>Foydalanilgan</a:t>
            </a:r>
            <a:r>
              <a:rPr lang="en-US" sz="2400" dirty="0">
                <a:latin typeface="Algerian" pitchFamily="82" charset="0"/>
              </a:rPr>
              <a:t> </a:t>
            </a:r>
            <a:r>
              <a:rPr lang="en-US" sz="2400" dirty="0" err="1">
                <a:latin typeface="Algerian" pitchFamily="82" charset="0"/>
              </a:rPr>
              <a:t>adabiyotlar</a:t>
            </a:r>
            <a:endParaRPr lang="en-US" sz="2400" dirty="0">
              <a:latin typeface="Algerian" pitchFamily="82" charset="0"/>
            </a:endParaRPr>
          </a:p>
          <a:p>
            <a:pPr algn="ctr">
              <a:defRPr/>
            </a:pPr>
            <a:r>
              <a:rPr lang="en-US" sz="2400" dirty="0">
                <a:solidFill>
                  <a:schemeClr val="accent5">
                    <a:lumMod val="40000"/>
                    <a:lumOff val="60000"/>
                  </a:schemeClr>
                </a:solidFill>
                <a:latin typeface="Algerian" pitchFamily="82" charset="0"/>
              </a:rPr>
              <a:t>References</a:t>
            </a:r>
            <a:endParaRPr lang="ru-RU" sz="2400" dirty="0">
              <a:solidFill>
                <a:schemeClr val="accent5">
                  <a:lumMod val="40000"/>
                  <a:lumOff val="60000"/>
                </a:schemeClr>
              </a:solidFill>
            </a:endParaRPr>
          </a:p>
        </p:txBody>
      </p:sp>
    </p:spTree>
    <p:extLst>
      <p:ext uri="{BB962C8B-B14F-4D97-AF65-F5344CB8AC3E}">
        <p14:creationId xmlns:p14="http://schemas.microsoft.com/office/powerpoint/2010/main" val="11152773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 3"/>
          <p:cNvSpPr/>
          <p:nvPr/>
        </p:nvSpPr>
        <p:spPr>
          <a:xfrm>
            <a:off x="894522" y="775252"/>
            <a:ext cx="10575235" cy="5446643"/>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anchor="ctr">
            <a:scene3d>
              <a:camera prst="orthographicFront"/>
              <a:lightRig rig="threePt" dir="t"/>
            </a:scene3d>
            <a:sp3d extrusionH="57150">
              <a:bevelT w="57150" h="38100" prst="hardEdge"/>
            </a:sp3d>
          </a:bodyPr>
          <a:lstStyle/>
          <a:p>
            <a:pPr algn="ctr" fontAlgn="auto">
              <a:spcBef>
                <a:spcPts val="0"/>
              </a:spcBef>
              <a:spcAft>
                <a:spcPts val="0"/>
              </a:spcAft>
              <a:defRPr/>
            </a:pP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outerShdw blurRad="38100" dist="38100" dir="2700000" algn="tl">
                    <a:srgbClr val="000000">
                      <a:alpha val="43137"/>
                    </a:srgbClr>
                  </a:outerShdw>
                </a:effectLst>
                <a:latin typeface="Algerian" pitchFamily="82" charset="0"/>
                <a:cs typeface="Times New Roman" panose="02020603050405020304" pitchFamily="18" charset="0"/>
              </a:rPr>
              <a:t>E’TIBORINGIZ UCHUN RAXMAT </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outerShdw blurRad="38100" dist="38100" dir="2700000" algn="tl">
                  <a:srgbClr val="000000">
                    <a:alpha val="43137"/>
                  </a:srgbClr>
                </a:outerShdw>
              </a:effectLst>
              <a:latin typeface="Algerian" pitchFamily="82" charset="0"/>
              <a:cs typeface="Times New Roman" panose="02020603050405020304" pitchFamily="18" charset="0"/>
            </a:endParaRPr>
          </a:p>
          <a:p>
            <a:pPr algn="ctr" fontAlgn="auto">
              <a:spcBef>
                <a:spcPts val="0"/>
              </a:spcBef>
              <a:spcAft>
                <a:spcPts val="0"/>
              </a:spcAft>
              <a:defRPr/>
            </a:pP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66</TotalTime>
  <Words>1860</Words>
  <Application>Microsoft Office PowerPoint</Application>
  <PresentationFormat>Произвольный</PresentationFormat>
  <Paragraphs>143</Paragraphs>
  <Slides>32</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32</vt:i4>
      </vt:variant>
    </vt:vector>
  </HeadingPairs>
  <TitlesOfParts>
    <vt:vector size="34" baseType="lpstr">
      <vt:lpstr>Тема Office</vt:lpstr>
      <vt:lpstr>Microsoft Equation 3.0</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18</cp:revision>
  <dcterms:created xsi:type="dcterms:W3CDTF">2018-06-07T12:06:20Z</dcterms:created>
  <dcterms:modified xsi:type="dcterms:W3CDTF">2021-05-27T13:16:56Z</dcterms:modified>
</cp:coreProperties>
</file>