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294" r:id="rId21"/>
    <p:sldId id="295" r:id="rId22"/>
    <p:sldId id="296" r:id="rId23"/>
    <p:sldId id="297" r:id="rId24"/>
    <p:sldId id="298" r:id="rId25"/>
    <p:sldId id="299" r:id="rId26"/>
    <p:sldId id="300" r:id="rId27"/>
    <p:sldId id="301" r:id="rId28"/>
    <p:sldId id="302" r:id="rId29"/>
    <p:sldId id="303" r:id="rId30"/>
    <p:sldId id="304" r:id="rId31"/>
    <p:sldId id="305" r:id="rId32"/>
    <p:sldId id="306" r:id="rId33"/>
    <p:sldId id="307" r:id="rId34"/>
    <p:sldId id="308" r:id="rId35"/>
    <p:sldId id="309" r:id="rId36"/>
    <p:sldId id="310" r:id="rId37"/>
    <p:sldId id="311" r:id="rId38"/>
    <p:sldId id="312" r:id="rId39"/>
    <p:sldId id="313" r:id="rId40"/>
    <p:sldId id="314" r:id="rId41"/>
    <p:sldId id="315" r:id="rId42"/>
    <p:sldId id="316" r:id="rId43"/>
    <p:sldId id="317" r:id="rId44"/>
    <p:sldId id="318" r:id="rId45"/>
    <p:sldId id="319" r:id="rId46"/>
    <p:sldId id="320" r:id="rId47"/>
    <p:sldId id="321" r:id="rId48"/>
    <p:sldId id="322" r:id="rId49"/>
    <p:sldId id="323" r:id="rId50"/>
    <p:sldId id="324" r:id="rId51"/>
    <p:sldId id="325" r:id="rId52"/>
    <p:sldId id="326" r:id="rId53"/>
    <p:sldId id="327" r:id="rId54"/>
    <p:sldId id="328" r:id="rId55"/>
    <p:sldId id="329" r:id="rId56"/>
    <p:sldId id="330" r:id="rId57"/>
    <p:sldId id="331" r:id="rId58"/>
    <p:sldId id="332" r:id="rId5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12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3644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808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8765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7777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1246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68767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8655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2116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7475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3200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7881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6977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hyperlink" Target="https://mymedic.u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905526" y="0"/>
            <a:ext cx="67912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TIBBIYOT MUHANDISLIK TEXNOLOGIYALARI</a:t>
            </a:r>
            <a:endParaRPr lang="ru-RU" sz="4000" b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29493" y="4564297"/>
            <a:ext cx="91342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TIBBIY TEXNIKA RIVOJLANISHINING </a:t>
            </a:r>
            <a:r>
              <a:rPr lang="en-US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TARIXI, AMALIY 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TIBBYOTDA QO’LLANILADIGAN </a:t>
            </a:r>
            <a:r>
              <a:rPr lang="en-US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TIBBIY TЕXNIK 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ASBOBLARNING UMUMIY </a:t>
            </a:r>
            <a:r>
              <a:rPr lang="en-US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XARAKTЕRISTIKASI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Tiger Medical, Inc. Mission Statement, Employees and Hiring | LinkedI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2" b="7739"/>
          <a:stretch/>
        </p:blipFill>
        <p:spPr bwMode="auto">
          <a:xfrm>
            <a:off x="2593298" y="1200329"/>
            <a:ext cx="7241996" cy="31488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734042" y="5549464"/>
            <a:ext cx="913420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 VA QON AYLANISH TIZIMI</a:t>
            </a:r>
            <a:r>
              <a:rPr lang="en-US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600762" y="4118303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https://www.linkedin.com/company/tiger-medical-inc/?trk=similar-companies_org_title&amp;originalSubdomain=mk</a:t>
            </a:r>
          </a:p>
        </p:txBody>
      </p:sp>
    </p:spTree>
    <p:extLst>
      <p:ext uri="{BB962C8B-B14F-4D97-AF65-F5344CB8AC3E}">
        <p14:creationId xmlns:p14="http://schemas.microsoft.com/office/powerpoint/2010/main" val="374470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1670" y="271278"/>
            <a:ext cx="10730753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sz="2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muhandislik</a:t>
            </a:r>
            <a:r>
              <a:rPr lang="en-US" sz="2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texnologiyalari</a:t>
            </a:r>
            <a:r>
              <a:rPr lang="en-US" sz="2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kursi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nihoyasida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talabalar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zaruriy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nazariy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ko’nikma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malakalarga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bo’lishlari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tashxis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qo’yishda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ilmiy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tadqiqot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maqsadlarida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foydalaniladigan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pribor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apparatlarning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pritsiplarini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pribor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tashuvchi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hisoblanuvchi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omillarning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azo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to’qimalarga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tasir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mexanizmlarini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muassasalarda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klinika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markazlarda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texnologiyalari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printsiplarini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727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68188" y="472985"/>
            <a:ext cx="984324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ko’nikma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malakalarga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bo’lgandan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so’ng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mustaqil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pribor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pribor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printsiplarini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rioya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diagnostikada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jarrohlik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reanimatsiyada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malumotlarni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hujjatlashni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2997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58092" y="342460"/>
            <a:ext cx="10437222" cy="60478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elektronikasining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kibernetika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tibbiy-biologik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analiz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masofaga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hayot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tuzilmalar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biologik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50000"/>
              </a:lnSpc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elektorinikasi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samaradorligini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tabobat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mehnat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unumdorligini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6354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9919" y="189779"/>
            <a:ext cx="1106859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xulosa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muhandislik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bugungi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amaliyotining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echishda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tadqiqot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elektronikasi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kibernetikasiga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kommunikatsion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texnologiyalaridan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kadrlarni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What is Biomedical Engineering? | Quality Medical Grou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844" y="3052101"/>
            <a:ext cx="5572564" cy="3134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308678" y="6269448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https://qualitymedicalgroup.com/what-is-biomedical-engineering/</a:t>
            </a:r>
          </a:p>
        </p:txBody>
      </p:sp>
    </p:spTree>
    <p:extLst>
      <p:ext uri="{BB962C8B-B14F-4D97-AF65-F5344CB8AC3E}">
        <p14:creationId xmlns:p14="http://schemas.microsoft.com/office/powerpoint/2010/main" val="4218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59429" y="1936821"/>
            <a:ext cx="90133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 MUHANDISLIK TEXNOLOGIYALARI PREDMETI, UNING TUZILISHI, KLASSIFIKATSIYASI</a:t>
            </a:r>
            <a:endParaRPr lang="ru-RU" sz="240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4790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70241" y="527346"/>
            <a:ext cx="9276131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profilaktik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sanitariya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gigienik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epidemiyaga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tadbirlarni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yig’indisidir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12184" y="2383272"/>
            <a:ext cx="933418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fan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chambarchas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yo’nalishlarning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profilaktik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tadbirlarni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ijobiy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yaratilishiga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muhandislik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predmeti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normal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ijobiy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salbiy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o’rganishdan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7139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72342" y="598691"/>
            <a:ext cx="8969829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amaliyotida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elektrotibbiyot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apparaturalarining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tasnifini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to’rta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Priborlar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Asbob-uskunalar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Jihozlar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6232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06286" y="1382462"/>
            <a:ext cx="946331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 -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maqsadlari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fizioterapevtik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yo’nalishlarida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mijoz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tanasiga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faktorlar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elektromagnit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UT,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h.k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fiziologik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ko’rsatuvchi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Apparat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ta'sirlashuvning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mustaqil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avtomatizatsiyalashgan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ta'minlaydi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UT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h. k.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1022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57943" y="748383"/>
            <a:ext cx="10392227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8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Pribor</a:t>
            </a:r>
            <a:r>
              <a:rPr lang="en-US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maqsadlari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mijoz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tanasidan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ko’rinishlarida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elektromagnit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UT,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h.k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.)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oluvchi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(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elektrokardiograf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sfigmomanometr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8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amaliyoti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ilmiy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tadqiqot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yo’nalishlari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pribor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birlashtiruvchi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termenlar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apparaturalari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ham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yuritiladi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2433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88572" y="326602"/>
            <a:ext cx="1027611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birgalikda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endParaRPr lang="en-US" sz="2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Medical Supply – AMC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572" y="2885558"/>
            <a:ext cx="10477933" cy="2777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595814" y="5744584"/>
            <a:ext cx="500758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://www.alhaya-medical.com/medical-supply/?hcb=1</a:t>
            </a:r>
          </a:p>
        </p:txBody>
      </p:sp>
    </p:spTree>
    <p:extLst>
      <p:ext uri="{BB962C8B-B14F-4D97-AF65-F5344CB8AC3E}">
        <p14:creationId xmlns:p14="http://schemas.microsoft.com/office/powerpoint/2010/main" val="1490215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8984" y="137555"/>
            <a:ext cx="11045371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anchagina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shiddat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elektrotibbiyot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energiyasidan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elektrotexnika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skeletni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cho’zish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mexanoterapiya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gidravlik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gaz-narkoz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o’pka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ventilyatsiyasi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Medical Device &amp; IVDR Post Market Surveillance Guideli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635" y="2822416"/>
            <a:ext cx="7841796" cy="3157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060879" y="6079724"/>
            <a:ext cx="729455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https://www.ul.com/resources/medical-device-regulatory-market-access-times-national-emergency?hcb=1</a:t>
            </a:r>
          </a:p>
        </p:txBody>
      </p:sp>
    </p:spTree>
    <p:extLst>
      <p:ext uri="{BB962C8B-B14F-4D97-AF65-F5344CB8AC3E}">
        <p14:creationId xmlns:p14="http://schemas.microsoft.com/office/powerpoint/2010/main" val="3986318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66423" y="2086515"/>
            <a:ext cx="5271956" cy="16655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 TEXNIKASI </a:t>
            </a:r>
          </a:p>
          <a:p>
            <a:pPr algn="ctr">
              <a:lnSpc>
                <a:spcPct val="150000"/>
              </a:lnSpc>
            </a:pPr>
            <a:r>
              <a:rPr lang="en-US" sz="3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 TASNIFI</a:t>
            </a:r>
            <a:endParaRPr lang="ru-RU" sz="280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9965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5255" y="0"/>
            <a:ext cx="1126744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jarayonlar-a'zo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to’qimalarda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bo’layotgan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biopotentsiallar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tonlari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minimal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(minimal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chetlashish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yo’naltirilgan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terapevtik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ko’pgina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yuritiladi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UT,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elektrodiagnostika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6 Common Medical Diagnostic Devices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87" b="11437"/>
          <a:stretch/>
        </p:blipFill>
        <p:spPr bwMode="auto">
          <a:xfrm>
            <a:off x="3473540" y="3320723"/>
            <a:ext cx="6192974" cy="3149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318456" y="6581001"/>
            <a:ext cx="721646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https://www.theguardian.com/society/2012/dec/13/health-risks-high-blood-pressure-smoking?hcb=1</a:t>
            </a:r>
          </a:p>
        </p:txBody>
      </p:sp>
    </p:spTree>
    <p:extLst>
      <p:ext uri="{BB962C8B-B14F-4D97-AF65-F5344CB8AC3E}">
        <p14:creationId xmlns:p14="http://schemas.microsoft.com/office/powerpoint/2010/main" val="1697602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8734" y="-27542"/>
            <a:ext cx="1139371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agregat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gazsimon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gidravlik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elektrotibbiyot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apparat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priborlar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elektrotibbiyot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apparat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terapevtik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audiometrlar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vibromassaj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qochma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changlatgich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aerozol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uchinchisiga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o’pka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ventilyatsiyasi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Elektromagnit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pastchastotali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yuqorichastotali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o’tayuqorichastotali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yorug’lik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radiologik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apparat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tasnifi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uzatilayotgan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Answers to Your Most Critical IVD Questions for India | RegDes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68" b="15984"/>
          <a:stretch/>
        </p:blipFill>
        <p:spPr bwMode="auto">
          <a:xfrm>
            <a:off x="2582129" y="3388778"/>
            <a:ext cx="7513586" cy="2953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700441" y="6342435"/>
            <a:ext cx="298299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https://www.spatelnc.com/?hcb=1</a:t>
            </a:r>
          </a:p>
        </p:txBody>
      </p:sp>
    </p:spTree>
    <p:extLst>
      <p:ext uri="{BB962C8B-B14F-4D97-AF65-F5344CB8AC3E}">
        <p14:creationId xmlns:p14="http://schemas.microsoft.com/office/powerpoint/2010/main" val="842585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4114" y="252082"/>
            <a:ext cx="6096000" cy="6324808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a'zo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to’qimalar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mushak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oshqozon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uzatilayotgan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biopotentsiallar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akustik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tonlari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fonokardiografiya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turtkisi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arzimas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tebranishi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ballistokardiografiya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oshqozon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bachadonning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qisqarishi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ayrim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siljishi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kontakt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termometr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infraqizil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turmagan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kontaktsiz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kontakt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elektrodlar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kislorod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vodorod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kontsentratsiyasi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Diagnostic Equipment, Medical Diagnostic Instruments, Medical Diagnostic  Devices, Medical Diagnostic Tools, Clinical Diagnostic Devices, मेडिकल  डायग्नोस्टिक इक्विपमेंट in Amritsar , Hansraj Nayyar Mediquip Incorporate |  ID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2719" y="486907"/>
            <a:ext cx="3995510" cy="5422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605285" y="5909386"/>
            <a:ext cx="361037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https://www.indiamart.com/hansrajnayyar-mediquip-incorporat/other-products.html#diagnostic-equipment</a:t>
            </a:r>
          </a:p>
        </p:txBody>
      </p:sp>
    </p:spTree>
    <p:extLst>
      <p:ext uri="{BB962C8B-B14F-4D97-AF65-F5344CB8AC3E}">
        <p14:creationId xmlns:p14="http://schemas.microsoft.com/office/powerpoint/2010/main" val="3992230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77028" y="2328706"/>
            <a:ext cx="660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 TEXNIKASINING MAQSADI VA VAZIFASI, TIBBIYOT APPARATLARINING ASOSIY GURUHLARI</a:t>
            </a:r>
            <a:endParaRPr lang="ru-RU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9443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85371" y="971513"/>
            <a:ext cx="105664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Fanning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vazifalari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qo’yidagilardan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algn="ctr">
              <a:lnSpc>
                <a:spcPct val="150000"/>
              </a:lnSpc>
            </a:pPr>
            <a:endParaRPr lang="ru-RU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to’qimalarining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yotuvchi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fiziko-ximiyaviy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biofizikaviy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qonuniyatlarni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o’rganish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organ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to’qimalari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suyuqliklarining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gidrodinamik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bioelektrik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optik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o’rganish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fiziko-ximiyaviy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davolovchi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zararli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tasirlarining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biofizikaviy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tasavvurga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9751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83656" y="538685"/>
            <a:ext cx="978262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Mamlakatlarning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xalqaro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kelishuviga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jihozlari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16 ta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guruhga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bo’linadi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shpritslar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ignalar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terapiya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Endoskopik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pribor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Sterilizatsiya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dizenfektsiya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distillyatsion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Narkoz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kislorodli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terapiya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Shifokorlar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zallarning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jihozlanishi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shifokori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xonalarining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jihozlari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7731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30399" y="1803377"/>
            <a:ext cx="841828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Elektromeditsina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priborlari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Oftalmologik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priborlar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ko’zoynakli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optika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pribor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Radiologik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terapevtik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Ortopedik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Rentgenologik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trubkalar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Ko’chma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ambulatoriya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30286" y="398306"/>
            <a:ext cx="77941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Mamlakatlarning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xalqaro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kelishuviga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jihozlari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16 ta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guruhga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bo’linadi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2220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47464" y="2101028"/>
            <a:ext cx="5809988" cy="14907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 TEXNIKA </a:t>
            </a:r>
          </a:p>
          <a:p>
            <a:pPr algn="ctr">
              <a:lnSpc>
                <a:spcPct val="150000"/>
              </a:lnSpc>
            </a:pPr>
            <a:r>
              <a:rPr lang="en-US" sz="32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RIVOJLANISHINING TARIXI</a:t>
            </a:r>
            <a:endParaRPr lang="ru-RU" sz="240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9008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7029" y="0"/>
            <a:ext cx="1108891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Qadimgi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Erazistrat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anatomiyasini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o’rganib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kashfiyotlar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U bosh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yumshoq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pardalardan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egri-bugri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chuqurchalardan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qorinchalar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Miyada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harakatlantiruvchi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tolalari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bosh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isbotlab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Aleksandriyalik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Xerofil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eramizdan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300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tug’ilgan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sistola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diastola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pauzadan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Arteriya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monand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ekanini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barmoqqa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"duodenum "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Qadimgi Misr | 6 sinf |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183" y="2585323"/>
            <a:ext cx="6675410" cy="3754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116946" y="6396335"/>
            <a:ext cx="43315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https://lh3.googleusercontent.com/7fyEnwtOQBK3PDVuJ0h7iiQ2V46Tu01oTACXppGqFEqOO-eeTI_E8VYFKRsPb1o9uHqF=s146</a:t>
            </a:r>
          </a:p>
        </p:txBody>
      </p:sp>
    </p:spTree>
    <p:extLst>
      <p:ext uri="{BB962C8B-B14F-4D97-AF65-F5344CB8AC3E}">
        <p14:creationId xmlns:p14="http://schemas.microsoft.com/office/powerpoint/2010/main" val="1399000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9316" y="262836"/>
            <a:ext cx="6008914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ushlab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Xitoyda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o’rganganlar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urishiga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o’zgartirishini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aniqlaganlar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yotgan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o’tirgan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ko’rishgan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Xitoyda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oid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yozilgan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kitob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Neftzin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deb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nomlangan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borliqni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to’rt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samoviy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unsur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suv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olovdan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Xitoyda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qarama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o’ylashgan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Birinchisi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"Yan"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harakatchan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ikkinchisi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"In"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passiv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deyilgan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Xitoy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hakimlari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bemorlarni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uchta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usuldan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moksa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massaj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igna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sanchib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Moksa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a'zoni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qoplab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quritilgan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shifobaxsh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o’simliklarni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tutatib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oz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kuydirishdir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nazardan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qaralsa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teridagi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ekstraretseptorlarni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asab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tolalariga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printsipiga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Fiziologiya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ekstraretseptorlar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a'zolarga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mumkinligi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Massaj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tanasini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oyoqlarini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xushbo’y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moysimon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uqalashdir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 descr="Qiziqarli faktlar: Qadimgi Xitoy haqida qiziqarli faktlar | Odam.uz -  Odamlar uchun veb-sayti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83" r="5223"/>
          <a:stretch/>
        </p:blipFill>
        <p:spPr bwMode="auto">
          <a:xfrm>
            <a:off x="6750778" y="392404"/>
            <a:ext cx="5290906" cy="5004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181604" y="5511016"/>
            <a:ext cx="410721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http://getdrawings.com/great-wall-of-china-watercolor</a:t>
            </a:r>
          </a:p>
        </p:txBody>
      </p:sp>
    </p:spTree>
    <p:extLst>
      <p:ext uri="{BB962C8B-B14F-4D97-AF65-F5344CB8AC3E}">
        <p14:creationId xmlns:p14="http://schemas.microsoft.com/office/powerpoint/2010/main" val="1323872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4457" y="550545"/>
            <a:ext cx="5646057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Hindistonda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qadimgi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o’rganishda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-Veda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kitob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Shushruta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Ayur-Vedasi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1500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bayon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Shushruta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yallig’lanish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ta'rif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shish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yallig’langan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qizarishi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og’riq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yallig’langan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a'zoning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Qadimgi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hind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jarrohlik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Ayniqsa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Shushruta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mohir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jarroh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qovuqdagi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churrani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kataraktasini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bilishgan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Jarrohlikda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erishgan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yutug’lari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plastik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lab,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a'zolarni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plastik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tiklaganlar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Plastik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qurollar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 descr="Индо-пакистанская война: какая по счету? Ответ — на картах | Фото | ИноСМИ  - Все, что достойно перевод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533" y="368582"/>
            <a:ext cx="5327217" cy="5236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167655" y="5746004"/>
            <a:ext cx="40149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https://www.reddit.com/r/MapPorn/comments/dzje3s/partition_of_british_india_in_1947_the_radcliffe/</a:t>
            </a:r>
          </a:p>
        </p:txBody>
      </p:sp>
    </p:spTree>
    <p:extLst>
      <p:ext uri="{BB962C8B-B14F-4D97-AF65-F5344CB8AC3E}">
        <p14:creationId xmlns:p14="http://schemas.microsoft.com/office/powerpoint/2010/main" val="3927422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33714" y="631186"/>
            <a:ext cx="9898743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Qadimgi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Yunoniston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Gippokrat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egallaydi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Gippokrat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eramizdan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460-yilda Kos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orolida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tug’ilgan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Gippokrat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a'zoni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paypaslab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palpatsiya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qulok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eshitish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auskultatsiya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barmoq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tukillatib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perkussiya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siydigi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axlatini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siydikni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parlatib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cho’kmani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kechirgan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Gippokrat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tarixi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to’ldirish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tarixiga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umumlashtirib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klinikasi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kechishi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asoratlari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xulosalar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peritonit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kasalligidan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qiyofasini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rangi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kulrang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peshonasi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voqealarga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befarq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yotadi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Gippokrat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mohir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jarroh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chiqqan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singanlarni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har-xil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richaklarni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kashf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suyakni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tushiradigan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g’altaklar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qiyshiq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umurtqa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ustunini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to’g’rilaydigan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taxtakachlar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yasagan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Bosh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jarohatlanganda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bint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Gippokrat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qalpog’i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0946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32114" y="303641"/>
            <a:ext cx="9956800" cy="6324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yillikda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ko’pgina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Marey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1860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sfigmograf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Bash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1881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sfigmamonometr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1891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Riva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Rochchi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1905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Korotkov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arterial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Kussmaul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1867-1868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ezofagoskopiya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oshkozon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zondi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1881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Mikulich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gastroskopiyani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Nittse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1879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sistoskopiya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rektoskopiyani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bronxoskopiyani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1897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Killian,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oftalmoskopiyani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1851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Gelmgolts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laringoskopiyani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1855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Garsiya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Pettenkofer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1861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siydikdagi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Eyntxoven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galvanometrni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fonokardiografiyaga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Pirke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1907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tuburkulyozga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tashxis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teri-allergik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reaktsiyasini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1904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Rider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oshqozon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traktini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tifiga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Vidal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Sikard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1896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agglyutinatsiya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reaktsiyasini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taklif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1912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Shilling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leykotsitlarni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differentsiallashgan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1894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Bernatsskiy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eritrotsitlar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cho’kish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ahamiyatga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ekanini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isbotlab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1927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Arinkin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sternal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punktsiyasi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1923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Zimnitskiy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buyraklar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tashxislashda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funktsional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Frank 1914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tonlarini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1937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Kastelyanos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angiokardiografiyani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laparoskopiyani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1006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5771" y="199441"/>
            <a:ext cx="6734629" cy="6324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Auskultatsiya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frantsuz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Rene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Laennek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(1781-1826)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Laennek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olimlar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singari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o’pka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eshitishda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a'zolarga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qulog’ini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duradgorga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stetoskop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yasattirib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eshitib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eshitiladi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to’g’ridan-to’g’ri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eshitishda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vrach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qulog’ining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bir-biriga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ishqalanishi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shovqinlar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Perkussiya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Venalik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mashhur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Leopold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Avenbruger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(1722-1809)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U 1761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kitob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perkussiyani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unchalik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mashhur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olmadi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Keyinchalik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frantsuz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Jan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Nikol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Konvizar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(1755­1821)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Avenbruger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perkussiya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o’rganib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takomillashtirdi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1818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tarqaldi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ko’krak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qafasi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a'zolari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o’pka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290" name="Picture 2" descr="Auskultatsiya - Vikipediy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4592" y="716020"/>
            <a:ext cx="4653672" cy="4188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866399" y="4904326"/>
            <a:ext cx="34900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https://buhitter.com/search?q=stethoscope&amp;offset=20</a:t>
            </a:r>
          </a:p>
        </p:txBody>
      </p:sp>
    </p:spTree>
    <p:extLst>
      <p:ext uri="{BB962C8B-B14F-4D97-AF65-F5344CB8AC3E}">
        <p14:creationId xmlns:p14="http://schemas.microsoft.com/office/powerpoint/2010/main" val="420162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2514" y="1276313"/>
            <a:ext cx="560251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Elektrokardiografiya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Gollandiyalik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Eyntxoven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(1860-1927)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patologik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qulaydir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Rentgenoskopiya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V. K.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U 1895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tasodifan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ko’rinmas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kashf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kashfiyot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Nobel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mukofoti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(1901y.)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314" name="Picture 2" descr="Электрокардиография (ЭКГ) в состоянии поко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5716" y="1276313"/>
            <a:ext cx="5209441" cy="3466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952436" y="4895664"/>
            <a:ext cx="6096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https://hospitalfts.ru/patients/branches/funktsionalnoy_diagnostiki/</a:t>
            </a:r>
          </a:p>
        </p:txBody>
      </p:sp>
    </p:spTree>
    <p:extLst>
      <p:ext uri="{BB962C8B-B14F-4D97-AF65-F5344CB8AC3E}">
        <p14:creationId xmlns:p14="http://schemas.microsoft.com/office/powerpoint/2010/main" val="2387923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47999" y="566678"/>
            <a:ext cx="6696891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Reja</a:t>
            </a:r>
            <a:r>
              <a:rPr lang="en-US" sz="20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</a:p>
          <a:p>
            <a:r>
              <a:rPr lang="en-US" sz="2000" i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2.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aylanish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3.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Katta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kichik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aylanish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doiralari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4.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uning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fiziologik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xususiyatlari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5.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avtomatizmi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6.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ishining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davrlari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7.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qisqarishidagi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mexanik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tovush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chiqarish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holatlari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8.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tonlari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9.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Yurakning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sistolik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minutlik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hajmi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10.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Yurakdagi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hodisalar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11.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aylanishning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yoshga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qarab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o`zgarishi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12.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Yosh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bola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organizmida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aylanish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13.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Yosh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bola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yuragining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antropometrik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xususiyatlari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14.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Yosh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bola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yuragining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fiziologik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xususiyatlari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15.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Yosh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bola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yuragining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sistolik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minutlik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hajmi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16.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Harakatdagi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miqdori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17.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Yosh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bola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organizmining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elektrokardiogrammasi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18. Arterial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bosimining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yoshga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qarab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o`zgarishi</a:t>
            </a:r>
            <a:r>
              <a:rPr lang="en-US" sz="2000" dirty="0"/>
              <a:t> </a:t>
            </a:r>
            <a:br>
              <a:rPr lang="en-US" sz="2000" dirty="0"/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011859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53588" y="251996"/>
            <a:ext cx="106984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Odam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organizmida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limfa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kuchsiz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ishqoriy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reaktsiyaga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bo`lgan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suyuqlik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bo`lib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solishtirma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og`irligi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1,054-1,066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tanasida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litr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og`irligini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7-8 %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endParaRPr lang="en-US" sz="24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uman Circulatory System - Organs, Diagram and Its Function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32" b="3539"/>
          <a:stretch/>
        </p:blipFill>
        <p:spPr bwMode="auto">
          <a:xfrm>
            <a:off x="2138693" y="1822195"/>
            <a:ext cx="8328270" cy="4454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488093" y="6362176"/>
            <a:ext cx="6978870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https://storage.googleapis.com/journal-uploads/ejbps/article_issue/volume_7_december_issue_12/1606461065.pdf</a:t>
            </a:r>
          </a:p>
        </p:txBody>
      </p:sp>
    </p:spTree>
    <p:extLst>
      <p:ext uri="{BB962C8B-B14F-4D97-AF65-F5344CB8AC3E}">
        <p14:creationId xmlns:p14="http://schemas.microsoft.com/office/powerpoint/2010/main" val="71634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67543" y="649022"/>
            <a:ext cx="9274628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hayotiy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ichaklardan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shimilib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o`tgan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oziq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kanal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bo`ylab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tarqatadi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plazmasi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to`qimalar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hujayralararo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bo`shliqda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oziq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hujayra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o`tib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Keyinchalik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oziq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hujayra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parchalanib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ehtiyoji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sarf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B)</a:t>
            </a:r>
            <a:b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to`qimalarga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kislorod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almashinuvi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karbonat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angidridni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o`pkaga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O`pka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kapilyarlarida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o`tayotgan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kislorodga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boyiydi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korbonat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angidridni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o`pkadan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chiqayotgan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qo`shib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V)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himoyachisi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zaharli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parchalab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zararsizlantiradi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mikroorganizmlar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tanachalari-leykotsitlar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zararsizlantiriladi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G)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temperaturasini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o`zi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intensiv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oshiqcha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temperatura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o`ta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ketishdan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tufayli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organizm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moddalar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almashinuvi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bo`lgan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keraksiz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qoldiq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moddalardan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tozalanadi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ya`ni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buyrak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terigacha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yerdan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ajratib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yuboriladi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288120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2557195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4400" b="1" dirty="0" smtClean="0">
                <a:solidFill>
                  <a:srgbClr val="C00000"/>
                </a:solidFill>
                <a:latin typeface="Times New Roman" panose="02020603050405020304" pitchFamily="18" charset="0"/>
              </a:rPr>
              <a:t>QON AYLANISH</a:t>
            </a:r>
            <a:r>
              <a:rPr lang="en-US" sz="4400" dirty="0" smtClean="0">
                <a:solidFill>
                  <a:srgbClr val="C00000"/>
                </a:solidFill>
              </a:rPr>
              <a:t> </a:t>
            </a:r>
            <a:r>
              <a:rPr lang="en-US" sz="3600" dirty="0" smtClean="0">
                <a:solidFill>
                  <a:srgbClr val="C00000"/>
                </a:solidFill>
              </a:rPr>
              <a:t/>
            </a:r>
            <a:br>
              <a:rPr lang="en-US" sz="3600" dirty="0" smtClean="0">
                <a:solidFill>
                  <a:srgbClr val="C00000"/>
                </a:solidFill>
              </a:rPr>
            </a:br>
            <a:endParaRPr lang="ru-RU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202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727246" y="391886"/>
            <a:ext cx="5962650" cy="583977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52994" y="737851"/>
            <a:ext cx="4554582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organizmning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hayot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kechirishi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sur`atda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turishi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tomirlarida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harakati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organlaryurak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arteriya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tomirlari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ko`ndalang-targ`il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tolali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muskullarning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tufayli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ro`y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sharioitlarda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sistemalarni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ta`minlash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aylanishini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turuvchi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sistemaga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ishi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tufayli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sharoitda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to`qima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hujayralarning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kislorod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oziq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moddalarga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bo`lgan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talabi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qondirilib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turiladi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0921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65565" y="2139184"/>
            <a:ext cx="6096000" cy="166552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b="1" dirty="0" smtClean="0">
                <a:solidFill>
                  <a:srgbClr val="C00000"/>
                </a:solidFill>
                <a:latin typeface="Times New Roman" panose="02020603050405020304" pitchFamily="18" charset="0"/>
              </a:rPr>
              <a:t>KATTA VA KICHIK QON AYLANISH DOIRALARI</a:t>
            </a:r>
            <a:r>
              <a:rPr lang="en-US" sz="3600" dirty="0" smtClean="0">
                <a:solidFill>
                  <a:srgbClr val="C00000"/>
                </a:solidFill>
              </a:rPr>
              <a:t> </a:t>
            </a:r>
            <a:endParaRPr lang="ru-RU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9334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0264" y="359458"/>
            <a:ext cx="7223760" cy="6694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Insonlarda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aylanish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katta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kichik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aylanish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doiralaridan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iboratdir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Katta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aylanish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doirasi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chap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qorinchasidan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boshlanib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o`pkadan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boshqa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hamma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organlarda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kapilyar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tomirlari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orqali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tarqaladi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To`qima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hujayralarda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kislorod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berilib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karbonat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angidrid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qabul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qilingandan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keyin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vena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tomirlariga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o`tadi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pastki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ustki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kovak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venalar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orqali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bo`lmasiga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qo`yiladi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Kichik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aylanish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doirasi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qorinchasidan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boshlanib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o`pka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arteriyalari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orqali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o`pka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kapillyarlariga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boradi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. U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yerda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karbonat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angidriddan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tozalanib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kislorodga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boyigan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arteriya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aylanadi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maxsus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yo`llar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chap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bo`lmasiga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qo`yiladi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r>
              <a:rPr lang="en-US" sz="2200" dirty="0"/>
              <a:t> </a:t>
            </a:r>
            <a:br>
              <a:rPr lang="en-US" sz="2200" dirty="0"/>
            </a:br>
            <a:endParaRPr lang="ru-RU" sz="2200" dirty="0"/>
          </a:p>
        </p:txBody>
      </p:sp>
      <p:pic>
        <p:nvPicPr>
          <p:cNvPr id="2050" name="Picture 2" descr="Blood circulation system stock illustration. Illustration of health -  191536235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3" r="12838"/>
          <a:stretch/>
        </p:blipFill>
        <p:spPr bwMode="auto">
          <a:xfrm>
            <a:off x="7694024" y="359458"/>
            <a:ext cx="4209143" cy="5738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488391" y="6098006"/>
            <a:ext cx="305724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https://images.app.goo.gl/nWvSpWziAM7fZKYs5</a:t>
            </a:r>
          </a:p>
        </p:txBody>
      </p:sp>
    </p:spTree>
    <p:extLst>
      <p:ext uri="{BB962C8B-B14F-4D97-AF65-F5344CB8AC3E}">
        <p14:creationId xmlns:p14="http://schemas.microsoft.com/office/powerpoint/2010/main" val="2013759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81828" y="1959206"/>
            <a:ext cx="6096000" cy="24857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nn-NO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YURAK VA UNING FIZIOLOGIK XUSUSIYATLARI</a:t>
            </a:r>
            <a:r>
              <a:rPr lang="nn-NO" sz="3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049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9257" y="671691"/>
            <a:ext cx="5820229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g`ovak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organ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uzunasiga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chap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qismlarga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bo`lingandir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Har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o`z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o`rnida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qorincha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bo`lmalardan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iborat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. Chap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qorincha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chap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bo`lma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orasidagi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klapanni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ikki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tabaqali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qorincha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bo`lma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orasidagi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klapanni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tabaqali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klapan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deyiladi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klapanlarning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ochilishi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yopilishi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qorincha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hamda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bo`lmachalarda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bosimining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o`zgarishiga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bog`liq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</a:p>
          <a:p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muskul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tolalari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tarkibida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miofibrillar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mavjud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tola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diametri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12-24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mikron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uzunligi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esa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50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mikrongacha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yetadi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, chap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qorincha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muskul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qavati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o`ng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qorincha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muskul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qavatidan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yo`g`onroq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asosiy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sababi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shundaki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chap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qorincha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qisqarganida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katta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kuch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qisqarishi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200" dirty="0" smtClean="0"/>
              <a:t> </a:t>
            </a:r>
            <a:r>
              <a:rPr lang="en-US" sz="2200" dirty="0"/>
              <a:t/>
            </a:r>
            <a:br>
              <a:rPr lang="en-US" sz="2200" dirty="0"/>
            </a:br>
            <a:endParaRPr lang="ru-RU" sz="2200" dirty="0"/>
          </a:p>
        </p:txBody>
      </p:sp>
      <p:pic>
        <p:nvPicPr>
          <p:cNvPr id="3074" name="Picture 2" descr="Heart GIF | Gfycat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3678" y="1559151"/>
            <a:ext cx="5498322" cy="41304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091600" y="5798348"/>
            <a:ext cx="286007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https://images.app.goo.gl/nCr6yyvzdamjyp2V9</a:t>
            </a:r>
          </a:p>
        </p:txBody>
      </p:sp>
    </p:spTree>
    <p:extLst>
      <p:ext uri="{BB962C8B-B14F-4D97-AF65-F5344CB8AC3E}">
        <p14:creationId xmlns:p14="http://schemas.microsoft.com/office/powerpoint/2010/main" val="1585903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4743" y="487025"/>
            <a:ext cx="580571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odamda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katta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-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kichikligi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jinsi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jismoniy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tayyorgarligiga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harakat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aktivligiga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bog`liqdir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O`rta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yoshli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o`rta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jismoniy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tayyorgarlikka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hamda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o`rtacha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uzunligi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tana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og`irligiga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bo`lgan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odamlarda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uzunligi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14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esa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12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qorinchalar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hajmi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250-350 ml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Ayol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kishining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albatta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erkaklarnikidan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oz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kichikroq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bo`ladi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Yurakning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umumiy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hajmi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erkaklarda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760-900 ml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bo`lsa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ayollarda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500-600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ml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tengdir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Fizkultura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sport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mashqlari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doimiy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shug`ullanib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turish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yurakni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baquvvat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hajmining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tobora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oshib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borishiga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r>
              <a:rPr lang="en-US" sz="2400" dirty="0"/>
              <a:t> </a:t>
            </a:r>
            <a:br>
              <a:rPr lang="en-US" sz="2400" dirty="0"/>
            </a:br>
            <a:endParaRPr lang="ru-RU" sz="2400" dirty="0"/>
          </a:p>
        </p:txBody>
      </p:sp>
      <p:pic>
        <p:nvPicPr>
          <p:cNvPr id="4102" name="Picture 6" descr="Download Free png Human Veins Transparent &amp; PNG Clipart Free Download - YWD  - DLPNG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7627" y="311237"/>
            <a:ext cx="2877912" cy="5983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390626" y="6382136"/>
            <a:ext cx="2771913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https://images.app.goo.gl/r9aN484TqwQJicG29</a:t>
            </a:r>
          </a:p>
        </p:txBody>
      </p:sp>
    </p:spTree>
    <p:extLst>
      <p:ext uri="{BB962C8B-B14F-4D97-AF65-F5344CB8AC3E}">
        <p14:creationId xmlns:p14="http://schemas.microsoft.com/office/powerpoint/2010/main" val="3932650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14058" y="258332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latin typeface="Times New Roman" panose="02020603050405020304" pitchFamily="18" charset="0"/>
              </a:rPr>
              <a:t>YURAK AVTOMATIZMI</a:t>
            </a:r>
            <a:r>
              <a:rPr lang="en-US" sz="3600" dirty="0" smtClean="0">
                <a:solidFill>
                  <a:srgbClr val="C00000"/>
                </a:solidFill>
              </a:rPr>
              <a:t> </a:t>
            </a:r>
            <a:endParaRPr lang="ru-RU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040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7028" y="413833"/>
            <a:ext cx="6836229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Odam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shunday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xususiyatga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egaki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, u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o`zida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paydo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bo`lgan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impulslar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tufayli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doimiy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suratda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ritmik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ravishda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qisqarib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turadi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Bunday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qisqarish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yurakka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chetdan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boshqa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qitiqlanish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berilmaganda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ham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kuzatiladi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Shuning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ham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hol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avtomatizmi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deyiladi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avtomatizmini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ta`minlaydigan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impulslar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yurakdagi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maxsus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muskul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hujayralar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to`plamini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tashkil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qilgan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o`tkazuvchi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sistemada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yuzaga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Bunday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hujayralar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to`plami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chap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bo`lmasi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kovak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vena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orasida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joylashgan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Keyt-flyak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tuguni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bo`lmalar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qorinchalar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o`rtasidagi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Ashof-tovar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tuguni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hamda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chap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qorincha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orasidagi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devorda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joylashgan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Giss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oyoqchalaridir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. Shu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o`tkazuvchi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sistema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tufayli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tanadan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ajratib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olinganda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ham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turishi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. Bu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tajribani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A.A.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Kulyabko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o`lgan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bola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ustida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o`tkazgan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Ya`ni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o`lgan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bola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sutkadan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keyin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maxsus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suyuqlik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ichiga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solib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qo`yilganda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necha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vaqt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turgan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r>
              <a:rPr lang="en-US" sz="2200" dirty="0" smtClean="0"/>
              <a:t> </a:t>
            </a:r>
            <a:r>
              <a:rPr lang="en-US" sz="2200" dirty="0"/>
              <a:t/>
            </a:r>
            <a:br>
              <a:rPr lang="en-US" sz="2200" dirty="0"/>
            </a:br>
            <a:endParaRPr lang="ru-RU" sz="2200" dirty="0"/>
          </a:p>
        </p:txBody>
      </p:sp>
      <p:pic>
        <p:nvPicPr>
          <p:cNvPr id="5122" name="Picture 2" descr="Take the heart and blood quiz! quiz | Human Body lessons | DK Find Out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3849" y="733202"/>
            <a:ext cx="4057651" cy="5547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373257" y="6255337"/>
            <a:ext cx="4818743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http://www.medillsb.com/illustration_image_details.aspx?AID=15034&amp;IID=320468</a:t>
            </a:r>
          </a:p>
        </p:txBody>
      </p:sp>
    </p:spTree>
    <p:extLst>
      <p:ext uri="{BB962C8B-B14F-4D97-AF65-F5344CB8AC3E}">
        <p14:creationId xmlns:p14="http://schemas.microsoft.com/office/powerpoint/2010/main" val="2237495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7700" y="163860"/>
            <a:ext cx="1123950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o`tkazuvchi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sistemasi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orasida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Keyt-flyak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tuguni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yuqori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qo`zg`aluvchanlikka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ega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Ashof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tovar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tuguni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Giss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boylamlari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unga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nisbatan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kuchsizroq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qo`zg`aladi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quyidagi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oddiy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tajribada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isbotlash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Agar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baqa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olinib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qismga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ya`ni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vena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sinusi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bo`lmalar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qorinchaga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bo`linib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fiziologik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eritma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maxsus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idishga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tashlansa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vena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sinusi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;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bo`lmalar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undan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sekinroq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qorinchalar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undan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ham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sekinroq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qisqaradi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avtomatizmini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yuzaga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keltiradigan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impulslar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o`tkazuvchi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tugundagi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hujayralarning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membranasida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paydo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potentsiallar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ayirmasi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tufayli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ro`y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beradi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r>
              <a:rPr lang="en-US" sz="2000" dirty="0"/>
              <a:t> </a:t>
            </a:r>
            <a:br>
              <a:rPr lang="en-US" sz="2000" dirty="0"/>
            </a:br>
            <a:endParaRPr lang="ru-RU" sz="2000" dirty="0"/>
          </a:p>
        </p:txBody>
      </p:sp>
      <p:pic>
        <p:nvPicPr>
          <p:cNvPr id="6146" name="Picture 2" descr="What Happens to Your Body When You're Having a Heart Attack | Best Lif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31"/>
          <a:stretch/>
        </p:blipFill>
        <p:spPr bwMode="auto">
          <a:xfrm>
            <a:off x="2582862" y="3021699"/>
            <a:ext cx="7102475" cy="3386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873978" y="6408322"/>
            <a:ext cx="2520242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https://j.17qq.com/article/mwkkkkkky.html</a:t>
            </a:r>
          </a:p>
        </p:txBody>
      </p:sp>
    </p:spTree>
    <p:extLst>
      <p:ext uri="{BB962C8B-B14F-4D97-AF65-F5344CB8AC3E}">
        <p14:creationId xmlns:p14="http://schemas.microsoft.com/office/powerpoint/2010/main" val="1029405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8500" y="251528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YURAK ISHINING DAVRLARI </a:t>
            </a:r>
            <a:endParaRPr lang="ru-RU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6708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7300" y="987147"/>
            <a:ext cx="103632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tomirlaridan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doimiy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ravishda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harakat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davrlari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belgilanadi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bo`shashganida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bo`lma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qorinchalarga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quyiladi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qisqarishi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bo`lmalarning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qisqarishidan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boshlanadi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0,12-0,15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sekund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vaqt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ketadi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Bo`lmalar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sistolasi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tugaganidan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keyin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qorinchalar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qisqarishi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boshlanadi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Qorinchalar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muskulining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dastlabki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qisqarish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davri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taranglashish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fazasi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deyilib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, u 0,04-0,06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sekundni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o`z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ichiga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. Bu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vaqtga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qorinchalar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ichidagi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oshib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keta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boshlaydi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Yarim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oy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simon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klapanlar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ochilib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aorta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o`pka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arteriyasiga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surib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chiqariladi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. Chap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qorinchada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130-150 mm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simob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ustunigacha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ko`tarilsa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qorinchada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15-30 mm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simob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ustuniga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oshadi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. Shu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davr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haydab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chiqarish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davri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deyilib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, 0,25-0,30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sekund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vaqt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davom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etadi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Keyin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qorinchalarni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bo`shashish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vaqti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boshlanib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u 0,5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sekund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vaqt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davom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etadi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bo`lmachalarning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qayta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qisqarishi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tugaydi</a:t>
            </a:r>
            <a:r>
              <a:rPr lang="en-US" sz="2400" dirty="0"/>
              <a:t> </a:t>
            </a:r>
            <a:br>
              <a:rPr lang="en-US" sz="2400" dirty="0"/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94090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81350" y="2229535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anose="02020603050405020304" pitchFamily="18" charset="0"/>
              </a:rPr>
              <a:t>YURAK QISQARISHIDAGI MEXANIK VA TOVUSH CHIQARISH HOLATLARI</a:t>
            </a:r>
            <a:r>
              <a:rPr lang="en-US" sz="3600" dirty="0" smtClean="0">
                <a:solidFill>
                  <a:srgbClr val="C00000"/>
                </a:solidFill>
              </a:rPr>
              <a:t> </a:t>
            </a:r>
            <a:endParaRPr lang="ru-RU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35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66750" y="386423"/>
            <a:ext cx="59817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qisqarishi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paytida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turtki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bo`ladi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yuqoridan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beshinchi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qovurg`a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oralig`ida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ko`krak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qafasining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chap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eshitish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qisqarishi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tufayli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yuzaga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keladigan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turtki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qorinchalar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devorining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kengayishi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tepa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qismining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tufayli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yuzaga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kardiograf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apparatida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yozib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7600" y="388864"/>
            <a:ext cx="3905250" cy="5749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836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33800" y="2686735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YURAK TONLARI</a:t>
            </a:r>
            <a:r>
              <a:rPr lang="en-US" sz="4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1523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2450" y="519291"/>
            <a:ext cx="588645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tovushlarini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yozib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fonokardiogrfiya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deyiladi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tonlari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asosan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ikki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sistolik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ton past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davomli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diastolikbaland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qisqa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tovush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Sistolik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ton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atrioventrikulyar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klapanlar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bog`langan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paylar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harakati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tufayli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chiqsa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diastolik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ton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yarim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oysimon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klapanlarning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yopilishi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natijasida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yuzaga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. Agar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tonlarida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biror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kamchilik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bo`lsa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tiniq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tovush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o`rniga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shovqin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eshitiladi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r>
              <a:rPr lang="en-US" sz="2400" dirty="0"/>
              <a:t> </a:t>
            </a:r>
            <a:br>
              <a:rPr lang="en-US" sz="2400" dirty="0"/>
            </a:br>
            <a:endParaRPr lang="ru-RU" sz="2400" dirty="0"/>
          </a:p>
        </p:txBody>
      </p:sp>
      <p:pic>
        <p:nvPicPr>
          <p:cNvPr id="7170" name="Picture 2" descr="Human Heart – Diagram and Anatomy of the Hear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0272" y="519291"/>
            <a:ext cx="4224467" cy="578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438337" y="6359806"/>
            <a:ext cx="234833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https://brainly.in/question/9780561</a:t>
            </a:r>
          </a:p>
        </p:txBody>
      </p:sp>
    </p:spTree>
    <p:extLst>
      <p:ext uri="{BB962C8B-B14F-4D97-AF65-F5344CB8AC3E}">
        <p14:creationId xmlns:p14="http://schemas.microsoft.com/office/powerpoint/2010/main" val="2528741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19450" y="2610535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  <a:latin typeface="Times New Roman" panose="02020603050405020304" pitchFamily="18" charset="0"/>
              </a:rPr>
              <a:t>YURAKNING SISTOLIK VA MINUTLIK HAJMI</a:t>
            </a:r>
            <a:r>
              <a:rPr lang="en-US" sz="4000" dirty="0" smtClean="0">
                <a:solidFill>
                  <a:srgbClr val="C00000"/>
                </a:solidFill>
              </a:rPr>
              <a:t> </a:t>
            </a:r>
            <a:endParaRPr lang="ru-RU" sz="4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655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2000" y="557749"/>
            <a:ext cx="109347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sistolik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hajmi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deb, 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qisqarganida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tomirlariga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surib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chiqarilgan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miqdorga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aytiladi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. 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odamlarda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tinch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turgan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paytda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60-80 mm3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sistolik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hajmining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1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minutdagi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o`rishlar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soniga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ko`paytirsak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minutlik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hajmi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chiqadi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, 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o`rtacha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4,5-5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litr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Jismoniy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vaqtida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minutlik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hajmi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necha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marta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oshib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ketadi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Masalan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yengil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bajarishda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minutlik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xajmi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10-15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litrga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yetadi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. Sport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shug`ullanuvchi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odamlar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kuchli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jismoniy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bajarganlarida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ularning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minutiga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30-35</a:t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litrgacha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haydab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chiqarishi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minutlik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hajmini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aniqlashda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FIK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metodi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qo`lay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metod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, 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sarflangan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kislorod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arterio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-vena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farqini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aniqlashga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asoslangan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Minutiga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72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marta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urib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turgan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chiqqan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yana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qaytib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yurakka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qo`yilishi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23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sekund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vaqt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sarf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. Shu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vaqt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1/5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qismi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kichik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aylanish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doirasi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sarflansa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, 4/5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qismi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katta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aylanish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doirasi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sarflanadi</a:t>
            </a:r>
            <a:r>
              <a:rPr lang="en-US" sz="2400" dirty="0"/>
              <a:t> </a:t>
            </a:r>
            <a:endParaRPr lang="en-US" sz="2400" dirty="0" smtClean="0"/>
          </a:p>
          <a:p>
            <a:pPr algn="just"/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107349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19450" y="2458135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  <a:latin typeface="Times New Roman" panose="02020603050405020304" pitchFamily="18" charset="0"/>
              </a:rPr>
              <a:t>YURAKDAGI ELEKTR HODISALAR</a:t>
            </a:r>
            <a:r>
              <a:rPr lang="en-US" sz="4000" dirty="0" smtClean="0">
                <a:solidFill>
                  <a:srgbClr val="C00000"/>
                </a:solidFill>
              </a:rPr>
              <a:t> </a:t>
            </a:r>
            <a:endParaRPr lang="ru-RU" sz="4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429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9100" y="448598"/>
            <a:ext cx="634365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qisqarishi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bioelektrik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potentsiallar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bo`lib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elektrotlar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lentaga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yozib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biotoklari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elektrokardiograf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apparati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yozib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Elektrokardiogrammada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R, Q, R, S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bo`lib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yurakning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ma`lum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o`zgarishlarni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R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bo`lmachalardagi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qo`zg`alish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protsessini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ko`rsatsa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R-Q-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oralig`i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qo`zg`alishning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bo`lmachalardan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qorinchalarga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o`tish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vaqtini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ko`rsatadi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o`rtacha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0,12-0,18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sekundga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R-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qorinchalardagi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qo`zg`alishni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ettiradi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0,06-0,08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sekund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T-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miokarddagi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qo`zg`alishdan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keyingi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holatning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tiklanishini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ko`rsatadi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Elektrokardiogrammadagi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T-T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masofa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o`lchanib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tsikli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lenta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bo`lganligi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minutda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chastotasini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EKG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ko`rsatgichlarga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ko`ra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yurakda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qo`zg`alishning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o`tishini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avtomatizmini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Heart 1 - Human Body Parts Png, Cliparts &amp; Cartoons - Jing.f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1774" y="675490"/>
            <a:ext cx="3863975" cy="5178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25408" y="5950104"/>
            <a:ext cx="436179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https://cutewallpaper.org/21/human-heart-images-hd/view-page-21.html</a:t>
            </a:r>
          </a:p>
        </p:txBody>
      </p:sp>
    </p:spTree>
    <p:extLst>
      <p:ext uri="{BB962C8B-B14F-4D97-AF65-F5344CB8AC3E}">
        <p14:creationId xmlns:p14="http://schemas.microsoft.com/office/powerpoint/2010/main" val="2157122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95650" y="2058085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 AYLANISHNING YOSHGA QARAB O`ZGARISHI</a:t>
            </a:r>
            <a:r>
              <a:rPr lang="en-US" sz="4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4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3609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19150" y="468154"/>
            <a:ext cx="10991850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Embrionning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dastlabki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rivojlanish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davrlarida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oziq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moddalar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kislorod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bevosita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ona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organizmi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tanasida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turiladi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Embrion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rivojlanishining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so`rg`ichlar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surg`ichlararo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bo`shliq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paydo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davriga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platsenta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(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yo`ldosh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)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orqali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aylanish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paydo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. Ona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embirion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undagi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mana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shu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surg`ich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surg`ichlararo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bo`shliq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yordamida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bog`lanadi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. Ona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tarkibidagi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oziq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modda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gradientlari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embrion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organizmiga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tuklar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epiteliyasining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aktiv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faoliyati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tufayli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o`tadi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Platsenta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tuklarida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kislorod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hamda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oziq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moddalarga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boy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ona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kindik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venasi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orqali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pusht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organizmiga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o`tadi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Embrion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yuragida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bo`lmachasidan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maxsus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teshik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orqali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chap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bo`lmaga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, u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yerdan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chap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qorinchaga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o`tib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keyin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arteriya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tomirlariga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chiqib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ketadi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O`pkadagi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tomirlarining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doimiy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ravishda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bujmayib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yotishi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tufayli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ularning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oqib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qarshiligi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katta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Shuning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ham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o`pka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arteriyasida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bosimi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aortaga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nisbatan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birmuncha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yuqori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bo`ladi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Embrion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organizmida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xil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organlar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ularning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bajaradigan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vazifalariga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ko`ra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turli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xil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ta`minlanadi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Masalan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: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ona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qornidagi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bola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organizmida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o`pka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hali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ishlamaganligi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unda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aylanish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kuchsiz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, bosh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miya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koranar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tomirlarda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aylanish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ancha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intensiv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toza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oqadi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jigardan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toza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mavjud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Shuning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embrionning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rivojlanish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davrida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miya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jigar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ancha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shakllanib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qolgan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bo`ladi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200" dirty="0" smtClean="0"/>
              <a:t> </a:t>
            </a:r>
            <a:r>
              <a:rPr lang="en-US" sz="2200" dirty="0"/>
              <a:t/>
            </a:r>
            <a:br>
              <a:rPr lang="en-US" sz="2200" dirty="0"/>
            </a:b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315712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76600" y="2362885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anose="02020603050405020304" pitchFamily="18" charset="0"/>
              </a:rPr>
              <a:t>YOSH BOLA YURAGINING ANTROPOMETRIK XUSUSIYATLARI</a:t>
            </a:r>
            <a:r>
              <a:rPr lang="en-US" sz="3600" dirty="0" smtClean="0">
                <a:solidFill>
                  <a:srgbClr val="C00000"/>
                </a:solidFill>
              </a:rPr>
              <a:t> </a:t>
            </a:r>
            <a:br>
              <a:rPr lang="en-US" sz="3600" dirty="0" smtClean="0">
                <a:solidFill>
                  <a:srgbClr val="C00000"/>
                </a:solidFill>
              </a:rPr>
            </a:br>
            <a:endParaRPr lang="ru-RU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2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2960" y="504996"/>
            <a:ext cx="10724605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Bola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tug`ilganidan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to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yoshga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yetgunicha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yumaloq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shaklida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bo`ladi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Sababi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yoshdagi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bolalar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yuragining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bo`lmachalari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nisbatan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katta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hamda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katta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tomirlarining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boshlanish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qismi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Yoshi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ulg`ayishi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qo`shiluvchi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to`qimalarining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o`sishi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rivojlanishi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tekst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bo`lmaydi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tez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sur`atlar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o`sish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rivojlanish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ma`lum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vaqtga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sekinlashadi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28-30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yoshga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muskullari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to`liq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differentsiyalashadi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undagi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qo`shiluvchi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to`qima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o`sish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rivojlanish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nuqtai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nazaridan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nihoyasiga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yetadi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Bola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tug`ilganidan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keyin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yuragining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turli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qismlari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turlicha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rivojlanadi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chunki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birinchi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yoshda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bo`lmachalarning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o`sishi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qorinchalarga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nisbatan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tezroq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bo`ladi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2-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yoshga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bo`lma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qorinchalarning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o`sishi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tezlikda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bo`ladi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 10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undan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keyin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qorinchalarning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o`sishi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bo`lmachalarnikiga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qaraganda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tezlashadi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Yoshning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oshishi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muskullariga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tomirlar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soni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ham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ko`payadi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ayniqsa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chap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qorincha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muskullarida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bunday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tomirlar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ancha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ko`p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r>
              <a:rPr lang="en-US" sz="2000" dirty="0"/>
              <a:t> </a:t>
            </a:r>
            <a:br>
              <a:rPr lang="en-US" sz="2000" dirty="0"/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841614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0880" y="2204498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anose="02020603050405020304" pitchFamily="18" charset="0"/>
              </a:rPr>
              <a:t>YOSH BOLA YURAGINING FIZIOLOGIK XUSUSIYATLARI</a:t>
            </a:r>
            <a:r>
              <a:rPr lang="en-US" sz="3600" dirty="0" smtClean="0">
                <a:solidFill>
                  <a:srgbClr val="C00000"/>
                </a:solidFill>
              </a:rPr>
              <a:t> </a:t>
            </a:r>
            <a:br>
              <a:rPr lang="en-US" sz="3600" dirty="0" smtClean="0">
                <a:solidFill>
                  <a:srgbClr val="C00000"/>
                </a:solidFill>
              </a:rPr>
            </a:br>
            <a:endParaRPr lang="ru-RU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2467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28801" y="714669"/>
            <a:ext cx="8673736" cy="55846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bola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organizmida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juda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Bu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holat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aylanishini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tezlashtirib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o`sayotgan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organizmning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kislorodga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ehtiyojini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yetarli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darajada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ta`minlaydi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Bola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organizmi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ko`p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energiya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yo`qotadi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Shu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yo`qotilgan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energiyaning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o`rnini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bola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organizmida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moddalar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almashinuvchi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protsessi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intensiv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ravishda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borishi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tomirlarida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harakati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ham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Shuning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ham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bola</a:t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organizmida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urishi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tezdir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Bola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tug`ilishida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nisbatan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jismoniy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nagruzka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ta`siriga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kuchsiz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bo`ladi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Shuning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ham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asosan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parasimpatik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tolalar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idora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Ikki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yoshga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urishi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sekinlashadi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potentsial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imkoniyatlari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qobiliyati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ko`tariladi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jismoniy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nagruzkaga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nisbatan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chidamliligi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oshadi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r>
              <a:rPr lang="en-US" sz="2000" dirty="0"/>
              <a:t> </a:t>
            </a:r>
            <a:br>
              <a:rPr lang="en-US" sz="2000" dirty="0"/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626589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52282" y="2513408"/>
            <a:ext cx="1000688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muhandisligida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", Z. B.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Juraev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Y. K.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Ismoiljonov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2020. 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xnikasi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S.X.Umarov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Toshkent-2018</a:t>
            </a:r>
          </a:p>
          <a:p>
            <a:pPr marL="342900" lvl="0" indent="-342900">
              <a:lnSpc>
                <a:spcPct val="150000"/>
              </a:lnSpc>
              <a:buFontTx/>
              <a:buAutoNum type="arabicPeriod"/>
            </a:pPr>
            <a:r>
              <a:rPr lang="en-US" sz="24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https://mymedic.uz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644528" y="1016288"/>
            <a:ext cx="5311711" cy="5799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 ADABIYOTLAR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5904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482</TotalTime>
  <Words>3175</Words>
  <Application>Microsoft Office PowerPoint</Application>
  <PresentationFormat>Широкоэкранный</PresentationFormat>
  <Paragraphs>136</Paragraphs>
  <Slides>58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58</vt:i4>
      </vt:variant>
    </vt:vector>
  </HeadingPairs>
  <TitlesOfParts>
    <vt:vector size="64" baseType="lpstr">
      <vt:lpstr>Arial</vt:lpstr>
      <vt:lpstr>Calibri</vt:lpstr>
      <vt:lpstr>Calibri Light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Yodgor</cp:lastModifiedBy>
  <cp:revision>24</cp:revision>
  <dcterms:created xsi:type="dcterms:W3CDTF">2021-03-22T12:52:27Z</dcterms:created>
  <dcterms:modified xsi:type="dcterms:W3CDTF">2021-04-10T05:24:31Z</dcterms:modified>
</cp:coreProperties>
</file>