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</p:sldMasterIdLst>
  <p:sldIdLst>
    <p:sldId id="256" r:id="rId2"/>
    <p:sldId id="346" r:id="rId3"/>
    <p:sldId id="351" r:id="rId4"/>
    <p:sldId id="370" r:id="rId5"/>
    <p:sldId id="352" r:id="rId6"/>
    <p:sldId id="353" r:id="rId7"/>
    <p:sldId id="355" r:id="rId8"/>
    <p:sldId id="354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3" r:id="rId17"/>
    <p:sldId id="364" r:id="rId18"/>
    <p:sldId id="365" r:id="rId19"/>
    <p:sldId id="366" r:id="rId20"/>
    <p:sldId id="367" r:id="rId21"/>
    <p:sldId id="368" r:id="rId22"/>
    <p:sldId id="369" r:id="rId23"/>
    <p:sldId id="347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390" r:id="rId43"/>
    <p:sldId id="391" r:id="rId44"/>
    <p:sldId id="392" r:id="rId45"/>
    <p:sldId id="393" r:id="rId46"/>
    <p:sldId id="394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64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76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7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4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87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116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7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200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88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97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mymedic.uz/kasalliklar/onkologiya/oq-qon-kasalligi/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ymedic.uz/kasalliklar/pulmonologiya/bronxit/" TargetMode="External"/><Relationship Id="rId2" Type="http://schemas.openxmlformats.org/officeDocument/2006/relationships/hyperlink" Target="https://mymedic.uz/homiladorlik/homiladorlik-haqida-toliq-malumot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ymedic.uz/kasalliklar/onkologiya/oq-qon-kasalligi/" TargetMode="External"/><Relationship Id="rId4" Type="http://schemas.openxmlformats.org/officeDocument/2006/relationships/hyperlink" Target="https://mymedic.uz/kasalliklar/lor/gaymorit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mymedic.uz/kasalliklar/urologiya/buyrak-yetishmovchiligi/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ymedic.uz/kasalliklar/pulmonologiya/bronxial-astma/" TargetMode="External"/><Relationship Id="rId2" Type="http://schemas.openxmlformats.org/officeDocument/2006/relationships/hyperlink" Target="https://mymedic.uz/kasalliklar/allergiya/allergiya-sabablari-tashxisi-davolash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ymedic.uz/kasalliklar/revmatologiya/revmatoid-artrit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mymedic.uz/kasalliklar/infektsion/kandidoz/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mymedic.uz/kasalliklar/urologiya/uretrit/" TargetMode="External"/><Relationship Id="rId13" Type="http://schemas.openxmlformats.org/officeDocument/2006/relationships/hyperlink" Target="https://mymedic.uz/kasalliklar/revmatologiya/revmatizm/" TargetMode="External"/><Relationship Id="rId3" Type="http://schemas.openxmlformats.org/officeDocument/2006/relationships/hyperlink" Target="https://mymedic.uz/kasalliklar/pulmonologiya/pnevmoniya/" TargetMode="External"/><Relationship Id="rId7" Type="http://schemas.openxmlformats.org/officeDocument/2006/relationships/hyperlink" Target="https://mymedic.uz/kasalliklar/urologiya/sistit/" TargetMode="External"/><Relationship Id="rId12" Type="http://schemas.openxmlformats.org/officeDocument/2006/relationships/hyperlink" Target="https://mymedic.uz/kasalliklar/nevrologiya/miya-chayqalishi/" TargetMode="External"/><Relationship Id="rId2" Type="http://schemas.openxmlformats.org/officeDocument/2006/relationships/hyperlink" Target="https://mymedic.uz/kasalliklar/dermatologiya/zamburugli-kasallikla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mymedic.uz/kasalliklar/yurak-tomir-kasalliklari/miokard-infarkti/" TargetMode="External"/><Relationship Id="rId11" Type="http://schemas.openxmlformats.org/officeDocument/2006/relationships/hyperlink" Target="https://mymedic.uz/kasalliklar/nevrologiya/uyqusizlik/" TargetMode="External"/><Relationship Id="rId5" Type="http://schemas.openxmlformats.org/officeDocument/2006/relationships/hyperlink" Target="https://mymedic.uz/kasalliklar/stomatologiya/stomatit/" TargetMode="External"/><Relationship Id="rId15" Type="http://schemas.openxmlformats.org/officeDocument/2006/relationships/hyperlink" Target="https://mymedic.uz/kasalliklar/urologiya/glomerulonefrit/" TargetMode="External"/><Relationship Id="rId10" Type="http://schemas.openxmlformats.org/officeDocument/2006/relationships/hyperlink" Target="https://mymedic.uz/kasalliklar/gastroenterologiya/xolesistit/" TargetMode="External"/><Relationship Id="rId4" Type="http://schemas.openxmlformats.org/officeDocument/2006/relationships/hyperlink" Target="https://mymedic.uz/kasalliklar/lor/otit/" TargetMode="External"/><Relationship Id="rId9" Type="http://schemas.openxmlformats.org/officeDocument/2006/relationships/hyperlink" Target="https://mymedic.uz/kasalliklar/urologiya/prosatit/" TargetMode="External"/><Relationship Id="rId14" Type="http://schemas.openxmlformats.org/officeDocument/2006/relationships/hyperlink" Target="https://mymedic.uz/kasalliklar/urologiya/pielonefrit/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12551" y="1364723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12551" y="5158627"/>
            <a:ext cx="8208135" cy="105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07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PULS OKSIMETRLARI,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QON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KIMYOSI ANALIZATORLARI,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449580" algn="ctr">
              <a:lnSpc>
                <a:spcPct val="107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GLYUKOMETR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NAFAS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A’ZOLARI TIZIMI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58417" y="4589785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7717" y="732725"/>
            <a:ext cx="1015266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barmog’idan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quloqdan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kapillyar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namunasi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iligi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tekshirilishi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vaqtimizda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yuzlab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gematologik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avtomatizator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tekshiruvlarini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Barchamiz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hayotimizda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topshirganmiz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anglatishini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tushunmagan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ko’tarilganligi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tushganligini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limfotsitlar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7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419913"/>
            <a:ext cx="94966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 XUSUSIYATLARI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trombotsitlardan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shaffof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yarmidan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(55-60%).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sentrifuga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Maslahat kerakmi? Не отправлено! Ismingiz* Введите своё имя! Telefon  raqamingiz* Введите свой номер телефона! Sizning savolingiz* Введите свой  вопрос! Yuborish Отправлено! × Avtorizatsiya Login* Parol* Kirish ×  Registratsiya Login* Paro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678" y="2923796"/>
            <a:ext cx="6024131" cy="325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07532" y="5918473"/>
            <a:ext cx="117852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www.prostate.net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23290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61410" y="2303808"/>
            <a:ext cx="536557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 O’LCHOVLI </a:t>
            </a:r>
            <a:endParaRPr lang="en-US" sz="36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 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endParaRPr lang="ru-RU" sz="3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36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333137"/>
            <a:ext cx="5917473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sedimentatsiya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(ECHT)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eritrositlardagi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gemoglobin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kontsentratsiyasini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gemoglobin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protein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katalizatorlarining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yopishqoqligi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(pH),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karbonat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angidrid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infektsiyalarga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sifilis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gepatit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immunitet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tanqisligi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virusi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Qon tahlillarini ertalabdan topshirish shartmi? Mavzuga doir 5 sav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470" y="424577"/>
            <a:ext cx="4239993" cy="282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Медицинские анализы взрослым и детям | Готовность результатов анализов один  рабочий день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469" y="3582505"/>
            <a:ext cx="4239993" cy="283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73469" y="302182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https://ca.streamerium.com/this-one-thing-could-predict-if-youll-die-from-coronavirus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458635" y="6103561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https://siestafit.ru/bol-v-zhivote/progesteron-boli-v-zhivote-posle-eko/</a:t>
            </a:r>
          </a:p>
        </p:txBody>
      </p:sp>
    </p:spTree>
    <p:extLst>
      <p:ext uri="{BB962C8B-B14F-4D97-AF65-F5344CB8AC3E}">
        <p14:creationId xmlns:p14="http://schemas.microsoft.com/office/powerpoint/2010/main" val="74219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03931" y="370506"/>
            <a:ext cx="8066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 QON TAHLILI ME’YORLARI (NORMALARI)</a:t>
            </a:r>
            <a:endParaRPr lang="ru-RU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206138"/>
              </p:ext>
            </p:extLst>
          </p:nvPr>
        </p:nvGraphicFramePr>
        <p:xfrm>
          <a:off x="1924019" y="1185546"/>
          <a:ext cx="8826712" cy="5468436"/>
        </p:xfrm>
        <a:graphic>
          <a:graphicData uri="http://schemas.openxmlformats.org/drawingml/2006/table">
            <a:tbl>
              <a:tblPr firstRow="1" firstCol="1" bandRow="1">
                <a:tableStyleId>{912C8C85-51F0-491E-9774-3900AFEF0FD7}</a:tableStyleId>
              </a:tblPr>
              <a:tblGrid>
                <a:gridCol w="4413356">
                  <a:extLst>
                    <a:ext uri="{9D8B030D-6E8A-4147-A177-3AD203B41FA5}">
                      <a16:colId xmlns:a16="http://schemas.microsoft.com/office/drawing/2014/main" val="3324501663"/>
                    </a:ext>
                  </a:extLst>
                </a:gridCol>
                <a:gridCol w="4413356">
                  <a:extLst>
                    <a:ext uri="{9D8B030D-6E8A-4147-A177-3AD203B41FA5}">
                      <a16:colId xmlns:a16="http://schemas.microsoft.com/office/drawing/2014/main" val="4221949504"/>
                    </a:ext>
                  </a:extLst>
                </a:gridCol>
              </a:tblGrid>
              <a:tr h="263318"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 qon tahlili ko’rsatkichlari me’yorlari jadvali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51998"/>
                  </a:ext>
                </a:extLst>
              </a:tr>
              <a:tr h="26331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 ko’rsatkichi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Me’yor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2371873662"/>
                  </a:ext>
                </a:extLst>
              </a:tr>
              <a:tr h="263318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Gemoglobin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Erkaklar: 130-170 gr/l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204045983"/>
                  </a:ext>
                </a:extLst>
              </a:tr>
              <a:tr h="2633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Ayollar: 120-150 gr/l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4117529753"/>
                  </a:ext>
                </a:extLst>
              </a:tr>
              <a:tr h="263318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 qon hujayralari(eritrositlar) soni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Erkaklar: 4,0-5,0·10</a:t>
                      </a:r>
                      <a:r>
                        <a:rPr lang="ru-RU" sz="1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3731855333"/>
                  </a:ext>
                </a:extLst>
              </a:tr>
              <a:tr h="2633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Ayollar: 3,5-4,7·10</a:t>
                      </a:r>
                      <a:r>
                        <a:rPr lang="ru-RU" sz="1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1111088980"/>
                  </a:ext>
                </a:extLst>
              </a:tr>
              <a:tr h="26331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 soni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Qiymat oralig’i 4,0-9,0 x10</a:t>
                      </a:r>
                      <a:r>
                        <a:rPr lang="ru-RU" sz="1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3622254902"/>
                  </a:ext>
                </a:extLst>
              </a:tr>
              <a:tr h="263318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Gematokrit (qonning shaklli elementlari va plazma nisbati)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Erkaklar: 42-50%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3533858055"/>
                  </a:ext>
                </a:extLst>
              </a:tr>
              <a:tr h="2633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Ayollar: 38-47%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2907558140"/>
                  </a:ext>
                </a:extLst>
              </a:tr>
              <a:tr h="26331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Eritrositning o’rtacha hajmi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Qiymat oralig’i 86-98 mkm</a:t>
                      </a:r>
                      <a:r>
                        <a:rPr lang="ru-RU" sz="1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2031968516"/>
                  </a:ext>
                </a:extLst>
              </a:tr>
              <a:tr h="92820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Leykotsitar formula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Neytrofillar: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Segmentyadroviy formalar 47-72%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Tayoqchayadroviy formalar 1- 6%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Limfositlar: 19-37%Monositlar: 3-11%Eozinofillar: 0,5-5%Bazofillar: 0-1%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3703789216"/>
                  </a:ext>
                </a:extLst>
              </a:tr>
              <a:tr h="26331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Trombotsitlar soni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Qiymat oralig’i 180-320·10</a:t>
                      </a:r>
                      <a:r>
                        <a:rPr lang="ru-RU" sz="1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1178943252"/>
                  </a:ext>
                </a:extLst>
              </a:tr>
              <a:tr h="263318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Eritrositlar cho’kich tezligi (ECHT)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Erkaklar: 3 — 10 mm/soat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4047310266"/>
                  </a:ext>
                </a:extLst>
              </a:tr>
              <a:tr h="2633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5 — 15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548" marR="48548" marT="48548" marB="48548" anchor="ctr"/>
                </a:tc>
                <a:extLst>
                  <a:ext uri="{0D108BD9-81ED-4DB2-BD59-A6C34878D82A}">
                    <a16:rowId xmlns:a16="http://schemas.microsoft.com/office/drawing/2014/main" val="710992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509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1679" y="2347487"/>
            <a:ext cx="90279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 —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kislorodni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biriktira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tashiydigan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temir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atomini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oqsildir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qizil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hujayralari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eritrosit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)da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en-US" sz="2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gramm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litr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 (gr/ l) da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to’qimalari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organlariga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kislorod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yetishmasligiga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42813" y="370506"/>
            <a:ext cx="3127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99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117928"/>
              </p:ext>
            </p:extLst>
          </p:nvPr>
        </p:nvGraphicFramePr>
        <p:xfrm>
          <a:off x="548639" y="414721"/>
          <a:ext cx="11338563" cy="6035033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547632">
                  <a:extLst>
                    <a:ext uri="{9D8B030D-6E8A-4147-A177-3AD203B41FA5}">
                      <a16:colId xmlns:a16="http://schemas.microsoft.com/office/drawing/2014/main" val="328543512"/>
                    </a:ext>
                  </a:extLst>
                </a:gridCol>
                <a:gridCol w="3403096">
                  <a:extLst>
                    <a:ext uri="{9D8B030D-6E8A-4147-A177-3AD203B41FA5}">
                      <a16:colId xmlns:a16="http://schemas.microsoft.com/office/drawing/2014/main" val="1476971865"/>
                    </a:ext>
                  </a:extLst>
                </a:gridCol>
                <a:gridCol w="3387835">
                  <a:extLst>
                    <a:ext uri="{9D8B030D-6E8A-4147-A177-3AD203B41FA5}">
                      <a16:colId xmlns:a16="http://schemas.microsoft.com/office/drawing/2014/main" val="1214427418"/>
                    </a:ext>
                  </a:extLst>
                </a:gridCol>
              </a:tblGrid>
              <a:tr h="28032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Jins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O’lchov birligi — gr/l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2264563430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haftalikkacha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516773518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2-4 haftaik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— 171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962146294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4-9 haftalik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— 130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014032799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9-haftalikdan 4 oylikkacha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2151184495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4-6 oylik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2670292422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6-9 oylik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183782327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oylikdan 1 yoshgacha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764523938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1-5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516126308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5-10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 — 198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683443026"/>
                  </a:ext>
                </a:extLst>
              </a:tr>
              <a:tr h="295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10-12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— 150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35525100"/>
                  </a:ext>
                </a:extLst>
              </a:tr>
              <a:tr h="28032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12-15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— 150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85198559"/>
                  </a:ext>
                </a:extLst>
              </a:tr>
              <a:tr h="280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— 160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534862752"/>
                  </a:ext>
                </a:extLst>
              </a:tr>
              <a:tr h="28032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15-18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— 153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3028297058"/>
                  </a:ext>
                </a:extLst>
              </a:tr>
              <a:tr h="280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— 166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2685249268"/>
                  </a:ext>
                </a:extLst>
              </a:tr>
              <a:tr h="28032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18-45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— 155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4176705374"/>
                  </a:ext>
                </a:extLst>
              </a:tr>
              <a:tr h="280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— 173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1006368072"/>
                  </a:ext>
                </a:extLst>
              </a:tr>
              <a:tr h="28032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45-65 yosh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— 160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3952517801"/>
                  </a:ext>
                </a:extLst>
              </a:tr>
              <a:tr h="280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 — 172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4190757924"/>
                  </a:ext>
                </a:extLst>
              </a:tr>
              <a:tr h="28032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yoshdan keyin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— 161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3462589369"/>
                  </a:ext>
                </a:extLst>
              </a:tr>
              <a:tr h="280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 – 174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203" marR="38203" marT="38203" marB="38203" anchor="ctr"/>
                </a:tc>
                <a:extLst>
                  <a:ext uri="{0D108BD9-81ED-4DB2-BD59-A6C34878D82A}">
                    <a16:rowId xmlns:a16="http://schemas.microsoft.com/office/drawing/2014/main" val="2976180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91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068166"/>
              </p:ext>
            </p:extLst>
          </p:nvPr>
        </p:nvGraphicFramePr>
        <p:xfrm>
          <a:off x="1525723" y="732790"/>
          <a:ext cx="9773647" cy="5575300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105704">
                  <a:extLst>
                    <a:ext uri="{9D8B030D-6E8A-4147-A177-3AD203B41FA5}">
                      <a16:colId xmlns:a16="http://schemas.microsoft.com/office/drawing/2014/main" val="1577364105"/>
                    </a:ext>
                  </a:extLst>
                </a:gridCol>
                <a:gridCol w="5667943">
                  <a:extLst>
                    <a:ext uri="{9D8B030D-6E8A-4147-A177-3AD203B41FA5}">
                      <a16:colId xmlns:a16="http://schemas.microsoft.com/office/drawing/2014/main" val="12446343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900"/>
                        </a:spcAft>
                      </a:pPr>
                      <a:r>
                        <a:rPr lang="ru-RU" sz="2200" cap="all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GEMOGLOBINNING KAMAYISHI (KAMQONLIK) </a:t>
                      </a:r>
                      <a:r>
                        <a:rPr lang="ru-RU" sz="2200" cap="all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cap="all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SABABLARI</a:t>
                      </a:r>
                      <a:endParaRPr lang="ru-RU" sz="2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Tug’ma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o’roqsimon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talassemiya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yetishmasligi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Vitaminlarning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yetishmasligi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yo’qotish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900"/>
                        </a:spcAft>
                      </a:pPr>
                      <a:r>
                        <a:rPr lang="ru-RU" sz="2200" cap="all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GEMOGLOBINNING OSHISHI SABABLARI</a:t>
                      </a:r>
                      <a:endParaRPr lang="ru-RU" sz="2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Degidratsiya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organizmda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suyuqlikning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kamayishi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chanqoq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ortiqcha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terlash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buyraklar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faoliyatini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pasayishi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diabet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kasalligi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qandsiz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diabet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haddan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tashqari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qusish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diareya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diuretiklarni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qo’llash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o’pkaning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tug’ma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nuqsonlari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O’pka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yetishmovchiligi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yetishmovchiligi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kasalligi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arteriyasi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stenozi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sifatdagi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o’simtalari</a:t>
                      </a: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Gematopoez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elemetlarini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chiqarish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eritremiya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26723206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286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7461" y="488071"/>
            <a:ext cx="55889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 QON HUJAYRALARI </a:t>
            </a:r>
            <a:endParaRPr lang="en-US" sz="32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ERITROTSITLAR) SONI</a:t>
            </a:r>
            <a:endParaRPr lang="ru-RU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50870" y="2342832"/>
            <a:ext cx="88696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Eritrositlar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— 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qizil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tanachalari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hujayralari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vazifasi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kislorodni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organlarga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to’qimalarga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yetkazishdir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Eritrositlar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botiq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disklar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shaklidadir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Eritrosit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qizil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diskning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ishg’ol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qilinadi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	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2041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894306"/>
              </p:ext>
            </p:extLst>
          </p:nvPr>
        </p:nvGraphicFramePr>
        <p:xfrm>
          <a:off x="176460" y="437921"/>
          <a:ext cx="11855118" cy="6135804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3801982">
                  <a:extLst>
                    <a:ext uri="{9D8B030D-6E8A-4147-A177-3AD203B41FA5}">
                      <a16:colId xmlns:a16="http://schemas.microsoft.com/office/drawing/2014/main" val="244212418"/>
                    </a:ext>
                  </a:extLst>
                </a:gridCol>
                <a:gridCol w="2486526">
                  <a:extLst>
                    <a:ext uri="{9D8B030D-6E8A-4147-A177-3AD203B41FA5}">
                      <a16:colId xmlns:a16="http://schemas.microsoft.com/office/drawing/2014/main" val="292388516"/>
                    </a:ext>
                  </a:extLst>
                </a:gridCol>
                <a:gridCol w="5566610">
                  <a:extLst>
                    <a:ext uri="{9D8B030D-6E8A-4147-A177-3AD203B41FA5}">
                      <a16:colId xmlns:a16="http://schemas.microsoft.com/office/drawing/2014/main" val="1034852647"/>
                    </a:ext>
                  </a:extLst>
                </a:gridCol>
              </a:tblGrid>
              <a:tr h="653538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kichik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o’lchamli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tanachalari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miqdordagi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kislorodni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yetkazishdir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botiq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shaklidadir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Eritrosit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gemoglobin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diskning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ishg’ol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528525162"/>
                  </a:ext>
                </a:extLst>
              </a:tr>
              <a:tr h="36703">
                <a:tc rowSpan="2"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1402234544"/>
                  </a:ext>
                </a:extLst>
              </a:tr>
              <a:tr h="626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 10</a:t>
                      </a:r>
                      <a:r>
                        <a:rPr lang="ru-RU" sz="1400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rowSpan="15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 QON HUJAYRALARINI KAMAYISHI SABABLARI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sonining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kamayishi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deb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ataladi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sabablar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doimo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ham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hosil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bog’liq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emas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Oziqlanishdagi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vitaminlar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proteinlarga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oziq-ovqat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yo’qotish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Leykemiya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kasalligi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Irsiy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fermentopatiya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gemotopoezda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etadigan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fermentlarning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nuqsonlari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Gemoliz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toksik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autoimmun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ta’sir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oqibatida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o’li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ыр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extLst>
                  <a:ext uri="{0D108BD9-81ED-4DB2-BD59-A6C34878D82A}">
                    <a16:rowId xmlns:a16="http://schemas.microsoft.com/office/drawing/2014/main" val="2046443755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 chaqaloq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3,9-5,5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3128278059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kunlik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4,0-6,6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327700138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haftalik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3,9-6,3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005334163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3,6-6,2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648047001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3,0-5,4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703501298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2,7-4,9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3441833025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3-6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3,1-4,5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3065134579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oylikdan 2 yoshgacha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3,7-5,3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121849632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2-6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3,9-5,3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4073714553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6-12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4,0-5,2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103910728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12-18 yosh(o’gillar)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4,5-5,3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3116761554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12-18 yosh(qizlar)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4,1-5,1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1409162866"/>
                  </a:ext>
                </a:extLst>
              </a:tr>
              <a:tr h="11186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4,0-5,0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164574943"/>
                  </a:ext>
                </a:extLst>
              </a:tr>
              <a:tr h="3011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3,5-4,7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 anchor="ctr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/>
                </a:tc>
                <a:extLst>
                  <a:ext uri="{0D108BD9-81ED-4DB2-BD59-A6C34878D82A}">
                    <a16:rowId xmlns:a16="http://schemas.microsoft.com/office/drawing/2014/main" val="74628796"/>
                  </a:ext>
                </a:extLst>
              </a:tr>
              <a:tr h="825888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 QON HUJAYRALARI SONINING ORTISHI SABABLARI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Organizm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suvsizlanishi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qusish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diareya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haddan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tashqari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terlash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suyuqlikni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gematopoetik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Nafas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yetishmovchiligiga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keladigan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yurak-qon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nafas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arteriyasi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stenozi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91" marR="6691" marT="6691" marB="6691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76" marR="9176" marT="4588" marB="4588"/>
                </a:tc>
                <a:extLst>
                  <a:ext uri="{0D108BD9-81ED-4DB2-BD59-A6C34878D82A}">
                    <a16:rowId xmlns:a16="http://schemas.microsoft.com/office/drawing/2014/main" val="27616710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142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608975"/>
              </p:ext>
            </p:extLst>
          </p:nvPr>
        </p:nvGraphicFramePr>
        <p:xfrm>
          <a:off x="417095" y="921322"/>
          <a:ext cx="11245515" cy="5685172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2296204">
                  <a:extLst>
                    <a:ext uri="{9D8B030D-6E8A-4147-A177-3AD203B41FA5}">
                      <a16:colId xmlns:a16="http://schemas.microsoft.com/office/drawing/2014/main" val="1156436810"/>
                    </a:ext>
                  </a:extLst>
                </a:gridCol>
                <a:gridCol w="1727061">
                  <a:extLst>
                    <a:ext uri="{9D8B030D-6E8A-4147-A177-3AD203B41FA5}">
                      <a16:colId xmlns:a16="http://schemas.microsoft.com/office/drawing/2014/main" val="2699025330"/>
                    </a:ext>
                  </a:extLst>
                </a:gridCol>
                <a:gridCol w="7222250">
                  <a:extLst>
                    <a:ext uri="{9D8B030D-6E8A-4147-A177-3AD203B41FA5}">
                      <a16:colId xmlns:a16="http://schemas.microsoft.com/office/drawing/2014/main" val="2925502431"/>
                    </a:ext>
                  </a:extLst>
                </a:gridCol>
              </a:tblGrid>
              <a:tr h="1310221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—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oqimi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aylanib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yuradigan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tanamizning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tirik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toksik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begona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tanaga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yetkazsa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yetkazuvchi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omillar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kurashadi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suyak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iligida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tugunlarida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kechadi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nechta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bo’linadi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neytrofillar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bazofillar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eozinofillar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turfa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tashqi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ko’rinishida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bir-biridan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javob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funktsiyalarini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062328514"/>
                  </a:ext>
                </a:extLst>
              </a:tr>
              <a:tr h="53033">
                <a:tc rowSpan="2">
                  <a:txBody>
                    <a:bodyPr/>
                    <a:lstStyle/>
                    <a:p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938705383"/>
                  </a:ext>
                </a:extLst>
              </a:tr>
              <a:tr h="855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x10</a:t>
                      </a:r>
                      <a:r>
                        <a:rPr lang="ru-RU" sz="1400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/l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rowSpan="8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 QON HUJAYRALARI (LEYKOSITLARNING) ORTISHI SABABLARI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fiziologik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o’sishi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Ovqatdan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so’ng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jismoniy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Homiladorlikning</a:t>
                      </a:r>
                      <a:r>
                        <a:rPr lang="en-US" sz="14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 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ikkinchi</a:t>
                      </a:r>
                      <a:r>
                        <a:rPr lang="en-US" sz="14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 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yarmida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Emlashdan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Hayz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paytida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reaktsiyasi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fonida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Yiringli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abtsess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flegmona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bronxit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sinusit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gaymorit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appenditsit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Yumshoq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etkazadigan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kuyish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shikastlanishlar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Revmatizmning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kuchayishi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paytida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Onkologik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/>
                        </a:rPr>
                        <a:t>Leykemiya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kasalligida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extLst>
                  <a:ext uri="{0D108BD9-81ED-4DB2-BD59-A6C34878D82A}">
                    <a16:rowId xmlns:a16="http://schemas.microsoft.com/office/drawing/2014/main" val="3962773917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yoshgacha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 — 17,5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4159695358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 — 17,0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010572868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2-4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 — 15,5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378257823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4-6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 — 14,5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1013041131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6-10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 — 13,5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744778009"/>
                  </a:ext>
                </a:extLst>
              </a:tr>
              <a:tr h="1517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10-16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 — 13,0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1033826254"/>
                  </a:ext>
                </a:extLst>
              </a:tr>
              <a:tr h="1939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yoshdan keyin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 — 9,0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extLst>
                  <a:ext uri="{0D108BD9-81ED-4DB2-BD59-A6C34878D82A}">
                    <a16:rowId xmlns:a16="http://schemas.microsoft.com/office/drawing/2014/main" val="933290430"/>
                  </a:ext>
                </a:extLst>
              </a:tr>
              <a:tr h="530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67" marR="9667" marT="9667" marB="9667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8" marR="13258" marT="6629" marB="6629"/>
                </a:tc>
                <a:extLst>
                  <a:ext uri="{0D108BD9-81ED-4DB2-BD59-A6C34878D82A}">
                    <a16:rowId xmlns:a16="http://schemas.microsoft.com/office/drawing/2014/main" val="2961114983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177442" y="102811"/>
            <a:ext cx="4125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LEYKOTSITLARNING UMUMIY SONI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50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263312"/>
              </p:ext>
            </p:extLst>
          </p:nvPr>
        </p:nvGraphicFramePr>
        <p:xfrm>
          <a:off x="1605845" y="1427206"/>
          <a:ext cx="8549005" cy="46731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49005">
                  <a:extLst>
                    <a:ext uri="{9D8B030D-6E8A-4147-A177-3AD203B41FA5}">
                      <a16:colId xmlns:a16="http://schemas.microsoft.com/office/drawing/2014/main" val="1526186556"/>
                    </a:ext>
                  </a:extLst>
                </a:gridCol>
              </a:tblGrid>
              <a:tr h="123205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Gematokrit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—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eritrotsitlar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ishg’ol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etilgan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hajmning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qilinayotgan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qonga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bo’lgan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nisbatidir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foizda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hisoblanadi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tahlilining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ajralmas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2192189467"/>
                  </a:ext>
                </a:extLst>
              </a:tr>
              <a:tr h="196952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GEMATOKRIT KO’RSATKICHINING OSHISHI SABABLARI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Eritremiya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 yoki nafas yetishmovchiligi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 qusish, diareya, keng kuyish, diabet oqibatidagi organizm suvsizlanishi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851946266"/>
                  </a:ext>
                </a:extLst>
              </a:tr>
              <a:tr h="14715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GEMATOKRIT KO’RSATKICHINING PASAYISHI SABABLARI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Buyrak</a:t>
                      </a:r>
                      <a:r>
                        <a:rPr lang="en-US" sz="20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 </a:t>
                      </a:r>
                      <a:r>
                        <a:rPr lang="en-US" sz="20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yetishmovchiligi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Homiladorlikning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ikkinchi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yarmi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50520866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167828" y="515801"/>
            <a:ext cx="34250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GEMATOKRIT</a:t>
            </a:r>
            <a:endParaRPr lang="ru-RU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06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4863" y="0"/>
            <a:ext cx="77002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gematokrit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​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304858"/>
              </p:ext>
            </p:extLst>
          </p:nvPr>
        </p:nvGraphicFramePr>
        <p:xfrm>
          <a:off x="208547" y="369332"/>
          <a:ext cx="11181347" cy="65964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26543">
                  <a:extLst>
                    <a:ext uri="{9D8B030D-6E8A-4147-A177-3AD203B41FA5}">
                      <a16:colId xmlns:a16="http://schemas.microsoft.com/office/drawing/2014/main" val="1454783099"/>
                    </a:ext>
                  </a:extLst>
                </a:gridCol>
                <a:gridCol w="3677402">
                  <a:extLst>
                    <a:ext uri="{9D8B030D-6E8A-4147-A177-3AD203B41FA5}">
                      <a16:colId xmlns:a16="http://schemas.microsoft.com/office/drawing/2014/main" val="369437080"/>
                    </a:ext>
                  </a:extLst>
                </a:gridCol>
                <a:gridCol w="3677402">
                  <a:extLst>
                    <a:ext uri="{9D8B030D-6E8A-4147-A177-3AD203B41FA5}">
                      <a16:colId xmlns:a16="http://schemas.microsoft.com/office/drawing/2014/main" val="366590942"/>
                    </a:ext>
                  </a:extLst>
                </a:gridCol>
              </a:tblGrid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Jins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 (%)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3324446015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haftalikkacha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— 65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51991908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2-4 haftalik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— 55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326770839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4-9 haftalik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— 42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624924497"/>
                  </a:ext>
                </a:extLst>
              </a:tr>
              <a:tr h="3136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haftalikdan 4 oylikkacha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— 44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970809591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4-6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— 41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90880092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6-9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— 40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322047546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9-12 oylik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— 41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659902890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— 40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324356834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3-6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— 42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104048428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6-9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— 41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4286593372"/>
                  </a:ext>
                </a:extLst>
              </a:tr>
              <a:tr h="1922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9-12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— 43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142558375"/>
                  </a:ext>
                </a:extLst>
              </a:tr>
              <a:tr h="192271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— 44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084566968"/>
                  </a:ext>
                </a:extLst>
              </a:tr>
              <a:tr h="192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— 45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504275733"/>
                  </a:ext>
                </a:extLst>
              </a:tr>
              <a:tr h="192271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15-18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— 44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141617337"/>
                  </a:ext>
                </a:extLst>
              </a:tr>
              <a:tr h="192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— 48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914548038"/>
                  </a:ext>
                </a:extLst>
              </a:tr>
              <a:tr h="192271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18-45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— 47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612031491"/>
                  </a:ext>
                </a:extLst>
              </a:tr>
              <a:tr h="192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— 50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1367442869"/>
                  </a:ext>
                </a:extLst>
              </a:tr>
              <a:tr h="192271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45-65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— 47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29390196"/>
                  </a:ext>
                </a:extLst>
              </a:tr>
              <a:tr h="192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— 50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3729174202"/>
                  </a:ext>
                </a:extLst>
              </a:tr>
              <a:tr h="192271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yoshdan kattalar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— 47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2504338147"/>
                  </a:ext>
                </a:extLst>
              </a:tr>
              <a:tr h="192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— 51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49" marR="35449" marT="35449" marB="35449" anchor="ctr"/>
                </a:tc>
                <a:extLst>
                  <a:ext uri="{0D108BD9-81ED-4DB2-BD59-A6C34878D82A}">
                    <a16:rowId xmlns:a16="http://schemas.microsoft.com/office/drawing/2014/main" val="3146083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744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909238"/>
              </p:ext>
            </p:extLst>
          </p:nvPr>
        </p:nvGraphicFramePr>
        <p:xfrm>
          <a:off x="1737360" y="1678122"/>
          <a:ext cx="8856617" cy="4435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6489">
                  <a:extLst>
                    <a:ext uri="{9D8B030D-6E8A-4147-A177-3AD203B41FA5}">
                      <a16:colId xmlns:a16="http://schemas.microsoft.com/office/drawing/2014/main" val="2770235078"/>
                    </a:ext>
                  </a:extLst>
                </a:gridCol>
                <a:gridCol w="5680128">
                  <a:extLst>
                    <a:ext uri="{9D8B030D-6E8A-4147-A177-3AD203B41FA5}">
                      <a16:colId xmlns:a16="http://schemas.microsoft.com/office/drawing/2014/main" val="3010575254"/>
                    </a:ext>
                  </a:extLst>
                </a:gridCol>
              </a:tblGrid>
              <a:tr h="1676776"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Leykotsitar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formula —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qonda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xil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sonining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soniga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bo’lgan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nisbati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Infektsion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kasalliklarida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onkologik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jarayonlarda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xil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nisbati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o’zgaradi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Ushbu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ko’rsatkichlari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tufayli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shifokor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sog’liq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muammolari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sabablarni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Leykotsitlarning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5670565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Neytrofillar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Segmentyadroviy formalar 47-72%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3082486888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Tayoqchayadroviy formalar 1- 6%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4003351316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Eozinofillar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0,5-5%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3221709135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Bazofillar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0-1%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3454899989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Monositlar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3-11%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2439198125"/>
                  </a:ext>
                </a:extLst>
              </a:tr>
              <a:tr h="4597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Leykositlar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19-37%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3431067443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077674" y="838018"/>
            <a:ext cx="60366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LEYKOTSITAR FORMULA</a:t>
            </a:r>
            <a:endParaRPr lang="ru-RU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7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76923"/>
              </p:ext>
            </p:extLst>
          </p:nvPr>
        </p:nvGraphicFramePr>
        <p:xfrm>
          <a:off x="1187116" y="1408531"/>
          <a:ext cx="9994231" cy="491529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3905595">
                  <a:extLst>
                    <a:ext uri="{9D8B030D-6E8A-4147-A177-3AD203B41FA5}">
                      <a16:colId xmlns:a16="http://schemas.microsoft.com/office/drawing/2014/main" val="389844432"/>
                    </a:ext>
                  </a:extLst>
                </a:gridCol>
                <a:gridCol w="1807830">
                  <a:extLst>
                    <a:ext uri="{9D8B030D-6E8A-4147-A177-3AD203B41FA5}">
                      <a16:colId xmlns:a16="http://schemas.microsoft.com/office/drawing/2014/main" val="899407086"/>
                    </a:ext>
                  </a:extLst>
                </a:gridCol>
                <a:gridCol w="4280806">
                  <a:extLst>
                    <a:ext uri="{9D8B030D-6E8A-4147-A177-3AD203B41FA5}">
                      <a16:colId xmlns:a16="http://schemas.microsoft.com/office/drawing/2014/main" val="319676172"/>
                    </a:ext>
                  </a:extLst>
                </a:gridCol>
              </a:tblGrid>
              <a:tr h="666967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Eozinofillar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—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toksik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moddalarni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parazitlarni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tozalash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shug’ullanadigan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leykotsitlarning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saraton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hujayralariga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qarshi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kurashda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etadi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Ushbu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turdagi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gumoral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antitanalar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bog’liq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3443564484"/>
                  </a:ext>
                </a:extLst>
              </a:tr>
              <a:tr h="64437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eozinofillar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​​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3277138480"/>
                  </a:ext>
                </a:extLst>
              </a:tr>
              <a:tr h="18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foizlarda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rowSpan="1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QONDA EOZINOFILLERINING OSHISHI SABABLARI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Allergiya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bronxial</a:t>
                      </a:r>
                      <a:r>
                        <a:rPr lang="en-US" sz="14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 </a:t>
                      </a:r>
                      <a:r>
                        <a:rPr lang="en-US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astma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oziq-ovqatga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allergiya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pollinoz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atopik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dermatit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allergik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rinit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preparatlarga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allergiya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Parazitar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ichak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parazitlari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lyamblyoz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askaridoz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enterobioz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opistorxoz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exinokokkoz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mononukleoz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vena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Saratonli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o’smalar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Gematopoez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limfoma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limfogranulematoz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Revmatik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revmatoid</a:t>
                      </a:r>
                      <a:r>
                        <a:rPr lang="ru-RU" sz="14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 </a:t>
                      </a:r>
                      <a:r>
                        <a:rPr lang="ru-RU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artrit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extLst>
                  <a:ext uri="{0D108BD9-81ED-4DB2-BD59-A6C34878D82A}">
                    <a16:rowId xmlns:a16="http://schemas.microsoft.com/office/drawing/2014/main" val="593758591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 tug’ilgan chaqaloqlar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2205853373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haftalikkacha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1313954341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haftalikdan 1 yoshgacha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768229943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433551187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2055055452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2178849604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8-9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3149585386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9-11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2229169308"/>
                  </a:ext>
                </a:extLst>
              </a:tr>
              <a:tr h="1441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235423973"/>
                  </a:ext>
                </a:extLst>
              </a:tr>
              <a:tr h="29482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yosh va undan kattalar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extLst>
                  <a:ext uri="{0D108BD9-81ED-4DB2-BD59-A6C34878D82A}">
                    <a16:rowId xmlns:a16="http://schemas.microsoft.com/office/drawing/2014/main" val="875962246"/>
                  </a:ext>
                </a:extLst>
              </a:tr>
              <a:tr h="506098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QONDA EOZINOFILLARNING KAMAYISHI SABABLARI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Og’ir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zaharlanish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Yiringli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sepsis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boshlanishi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46" marR="11746" marT="11746" marB="11746"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109" marR="16109" marT="8055" marB="8055"/>
                </a:tc>
                <a:extLst>
                  <a:ext uri="{0D108BD9-81ED-4DB2-BD59-A6C34878D82A}">
                    <a16:rowId xmlns:a16="http://schemas.microsoft.com/office/drawing/2014/main" val="1667632113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479917" y="506634"/>
            <a:ext cx="2975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EOZINOFILLAR</a:t>
            </a:r>
            <a:endParaRPr lang="ru-RU" sz="20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76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318196"/>
              </p:ext>
            </p:extLst>
          </p:nvPr>
        </p:nvGraphicFramePr>
        <p:xfrm>
          <a:off x="465222" y="534540"/>
          <a:ext cx="11341767" cy="593727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4446138">
                  <a:extLst>
                    <a:ext uri="{9D8B030D-6E8A-4147-A177-3AD203B41FA5}">
                      <a16:colId xmlns:a16="http://schemas.microsoft.com/office/drawing/2014/main" val="1890804964"/>
                    </a:ext>
                  </a:extLst>
                </a:gridCol>
                <a:gridCol w="3416940">
                  <a:extLst>
                    <a:ext uri="{9D8B030D-6E8A-4147-A177-3AD203B41FA5}">
                      <a16:colId xmlns:a16="http://schemas.microsoft.com/office/drawing/2014/main" val="133137388"/>
                    </a:ext>
                  </a:extLst>
                </a:gridCol>
                <a:gridCol w="3478689">
                  <a:extLst>
                    <a:ext uri="{9D8B030D-6E8A-4147-A177-3AD203B41FA5}">
                      <a16:colId xmlns:a16="http://schemas.microsoft.com/office/drawing/2014/main" val="4122333379"/>
                    </a:ext>
                  </a:extLst>
                </a:gridCol>
              </a:tblGrid>
              <a:tr h="1145264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—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tananing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o’lchamli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hujayralaridir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Ushbu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begona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moddalarni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tanib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tanib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o’rgatish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shug’ullanadi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tananing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to’qimalariga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ko’chib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o’tishlari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oqimidan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tashqarida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shakllarini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o’zgartiradi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makrofaglarga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aylanadi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Makrofaglar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to’qimalarni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hujayralardan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bakteriyalardan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tozalashda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markaziga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to’planadi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Makrofaglarning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tufayli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shikastlangan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tiklanishi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3770609912"/>
                  </a:ext>
                </a:extLst>
              </a:tr>
              <a:tr h="45214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304" marR="11304" marT="5652" marB="5652"/>
                </a:tc>
                <a:tc rowSpan="1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MONOTSITLAR ORTISHINING SABABLARI (MONOTSITOZ)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zamburug’lar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4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kandidoz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parazitlar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sodda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hayvonlar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tufayli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kelib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chiqqan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infektsiyalar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O’tkir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tiklanish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Spetsifik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bezgak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brutsellyoz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sarkoidoz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Revmatik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Gematopoetik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o’tkir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mieloma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limfogranulematoz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Fosfor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tetraxloroetan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zaharlanish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3491051366"/>
                  </a:ext>
                </a:extLst>
              </a:tr>
              <a:tr h="1293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foizlarda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extLst>
                  <a:ext uri="{0D108BD9-81ED-4DB2-BD59-A6C34878D82A}">
                    <a16:rowId xmlns:a16="http://schemas.microsoft.com/office/drawing/2014/main" val="3626069768"/>
                  </a:ext>
                </a:extLst>
              </a:tr>
              <a:tr h="12936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 tug’ilgan chaqaloqlar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12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2135870930"/>
                  </a:ext>
                </a:extLst>
              </a:tr>
              <a:tr h="12936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haftalikkacha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— 15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3626083192"/>
                  </a:ext>
                </a:extLst>
              </a:tr>
              <a:tr h="12936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haftalikdan 1 yoshgacha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— 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799962686"/>
                  </a:ext>
                </a:extLst>
              </a:tr>
              <a:tr h="12936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3683331719"/>
                  </a:ext>
                </a:extLst>
              </a:tr>
              <a:tr h="1011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732888009"/>
                  </a:ext>
                </a:extLst>
              </a:tr>
              <a:tr h="1011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781737666"/>
                  </a:ext>
                </a:extLst>
              </a:tr>
              <a:tr h="1011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8-9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3818431105"/>
                  </a:ext>
                </a:extLst>
              </a:tr>
              <a:tr h="1011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9-11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630930476"/>
                  </a:ext>
                </a:extLst>
              </a:tr>
              <a:tr h="10114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1834776933"/>
                  </a:ext>
                </a:extLst>
              </a:tr>
              <a:tr h="2642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yosh va undan kattalar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— 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extLst>
                  <a:ext uri="{0D108BD9-81ED-4DB2-BD59-A6C34878D82A}">
                    <a16:rowId xmlns:a16="http://schemas.microsoft.com/office/drawing/2014/main" val="71370697"/>
                  </a:ext>
                </a:extLst>
              </a:tr>
              <a:tr h="665533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MONOSITLARNING KAMAYISHI SABABLARI (MONOTSITOPENIYA)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Aplastik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Tukli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Yiringli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jarohatlar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abstsesslar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flegmonalar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osteomiyelitlar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Tug’ruq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Jarrohlikdan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so’ng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Steroid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preparatlarini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deksametazon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prednizolon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42" marR="8242" marT="8242" marB="8242"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1304" marR="11304" marT="5652" marB="5652"/>
                </a:tc>
                <a:extLst>
                  <a:ext uri="{0D108BD9-81ED-4DB2-BD59-A6C34878D82A}">
                    <a16:rowId xmlns:a16="http://schemas.microsoft.com/office/drawing/2014/main" val="291330916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420048" y="72875"/>
            <a:ext cx="25282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MONOTSITLAR</a:t>
            </a:r>
            <a:endParaRPr lang="ru-RU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08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937047"/>
              </p:ext>
            </p:extLst>
          </p:nvPr>
        </p:nvGraphicFramePr>
        <p:xfrm>
          <a:off x="352925" y="1281804"/>
          <a:ext cx="11470106" cy="5276813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4109280">
                  <a:extLst>
                    <a:ext uri="{9D8B030D-6E8A-4147-A177-3AD203B41FA5}">
                      <a16:colId xmlns:a16="http://schemas.microsoft.com/office/drawing/2014/main" val="1818104032"/>
                    </a:ext>
                  </a:extLst>
                </a:gridCol>
                <a:gridCol w="3251546">
                  <a:extLst>
                    <a:ext uri="{9D8B030D-6E8A-4147-A177-3AD203B41FA5}">
                      <a16:colId xmlns:a16="http://schemas.microsoft.com/office/drawing/2014/main" val="1102113740"/>
                    </a:ext>
                  </a:extLst>
                </a:gridCol>
                <a:gridCol w="4109280">
                  <a:extLst>
                    <a:ext uri="{9D8B030D-6E8A-4147-A177-3AD203B41FA5}">
                      <a16:colId xmlns:a16="http://schemas.microsoft.com/office/drawing/2014/main" val="1134861843"/>
                    </a:ext>
                  </a:extLst>
                </a:gridCol>
              </a:tblGrid>
              <a:tr h="643312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leykotsitlarning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ikkinchi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yirik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qismidir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antitanalar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orqali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bevosita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limfosit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vayron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qilinganidan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muhim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o’ynaydi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xil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yordamchilar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bosimchilar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qotillar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tarqaladi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hujayrasi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muayyan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immunitetni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etadi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2074755699"/>
                  </a:ext>
                </a:extLst>
              </a:tr>
              <a:tr h="5546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kattalarda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normasi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66" marR="13866" marT="6933" marB="6933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3920073476"/>
                  </a:ext>
                </a:extLst>
              </a:tr>
              <a:tr h="13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foizlarda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rowSpan="1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 SONINING OSHISHI SABABLARI (LIMFOTSITOZ)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mononukleoz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gepatit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sitomegalovirus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gepatit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infektsiyasi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qizilcha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Toksoplazmoz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O’RVI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aktiv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surunkali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leykemiya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limfosarkoma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Tetraxloroetan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qo’rg’oshin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mishyak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uglerodli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disulfid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zaharlanish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vositalaridan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levodopa,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fenitoin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valproik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kislota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giyohvandlik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Leykoz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extLst>
                  <a:ext uri="{0D108BD9-81ED-4DB2-BD59-A6C34878D82A}">
                    <a16:rowId xmlns:a16="http://schemas.microsoft.com/office/drawing/2014/main" val="1415764937"/>
                  </a:ext>
                </a:extLst>
              </a:tr>
              <a:tr h="1240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 tug’ilgan chaqaloqlar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 — 35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3453492755"/>
                  </a:ext>
                </a:extLst>
              </a:tr>
              <a:tr h="1240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haftalikkacha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 — 55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1235968268"/>
                  </a:ext>
                </a:extLst>
              </a:tr>
              <a:tr h="1240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haftalikdan 1 yoshgacha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 — 70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2708705109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— 60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840897910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 — 55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2582969999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— 50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4224651564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8-9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— 50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3545477423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9-11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— 46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1295875793"/>
                  </a:ext>
                </a:extLst>
              </a:tr>
              <a:tr h="554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12-15 yosh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— 45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1795832969"/>
                  </a:ext>
                </a:extLst>
              </a:tr>
              <a:tr h="606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yosh va undan kattalar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— 40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extLst>
                  <a:ext uri="{0D108BD9-81ED-4DB2-BD59-A6C34878D82A}">
                    <a16:rowId xmlns:a16="http://schemas.microsoft.com/office/drawing/2014/main" val="2886186664"/>
                  </a:ext>
                </a:extLst>
              </a:tr>
              <a:tr h="1024091"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LIMFOTSITLAR SONINING KAMAYISHI SABABLARI (LIMFOPENIYA)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Tuberkulyoz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Limfogranulematoz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Aplastik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anemiya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yetishmovchiligi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Onkologik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terminal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OITS,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Radioterapiya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Kimyoterapiya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Glukokortikoidlarni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qo’llash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110" marR="10110" marT="10110" marB="10110"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3866" marR="13866" marT="6933" marB="6933"/>
                </a:tc>
                <a:extLst>
                  <a:ext uri="{0D108BD9-81ED-4DB2-BD59-A6C34878D82A}">
                    <a16:rowId xmlns:a16="http://schemas.microsoft.com/office/drawing/2014/main" val="14666052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00230" y="359275"/>
            <a:ext cx="2975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LIMFOTSITLAR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1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7646" y="621918"/>
            <a:ext cx="10907485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 CHO’KISHI TEZLIGI (ECHT) DARAJASI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cho’kishi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(ECHT) —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og’irroqdir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Sog’lom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eritrosit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membranalari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chalg’itadi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susaytiradi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Fibrinogen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gamma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globulinlar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tangalar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Albumin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to’sqinlik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elektrolitlar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cho’kish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Infektsiyalar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o’simtalar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Revmatologik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95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5658" y="644328"/>
            <a:ext cx="974489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HAQIDA NIMALARNI BILISHINGIZ KERAK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foizida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ham) 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2-kunida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sog’lom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mm /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 mm /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2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6" y="145095"/>
            <a:ext cx="1105117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ERITROSITLAR CHO’KISH TEZLIGINI ANIQLASH USULINING MOHIYATI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Jahon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sog’liqni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(JSST)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Vestergren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poliklinikalarida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shifoxonalarda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an’anaviy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Panchenkov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Vestergren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 ml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to’sqinlik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ml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sitrat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antikoagulyant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nozik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silindrsimon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mm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sarajagacha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vertikal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Panchenkov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barmoqdan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kapilyar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1 mm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diametrli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shisha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50 mm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sitrat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tajriba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trubkasiga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pipetka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sitrati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trubkaga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1:4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nisbatdagi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antikoagulyant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aralashma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shisha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kapillyarga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100 mm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darajasigach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to’planadi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shtativga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o’rnatiladi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Vestergren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baholanadi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2270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787403"/>
              </p:ext>
            </p:extLst>
          </p:nvPr>
        </p:nvGraphicFramePr>
        <p:xfrm>
          <a:off x="2286001" y="1307532"/>
          <a:ext cx="8255724" cy="4705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7862">
                  <a:extLst>
                    <a:ext uri="{9D8B030D-6E8A-4147-A177-3AD203B41FA5}">
                      <a16:colId xmlns:a16="http://schemas.microsoft.com/office/drawing/2014/main" val="593383683"/>
                    </a:ext>
                  </a:extLst>
                </a:gridCol>
                <a:gridCol w="4127862">
                  <a:extLst>
                    <a:ext uri="{9D8B030D-6E8A-4147-A177-3AD203B41FA5}">
                      <a16:colId xmlns:a16="http://schemas.microsoft.com/office/drawing/2014/main" val="4043267668"/>
                    </a:ext>
                  </a:extLst>
                </a:gridCol>
              </a:tblGrid>
              <a:tr h="226060"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ME’YORLARI (NORMALARI)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7315700"/>
                  </a:ext>
                </a:extLst>
              </a:tr>
              <a:tr h="22606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Vestergren usuli, norma: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Panchenkov usuli, norma: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2642665978"/>
                  </a:ext>
                </a:extLst>
              </a:tr>
              <a:tr h="115887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0-16 yoshdagi bolalar – 2-10 mm/soat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yoshgacha erkaklar –  15 mm/soat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yoshdan katta erkaklar – 20 mm/soat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yoshgacha ayollar – 20 mm/soat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yoshdan katta ayollar–  30 mm/soat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0-12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2-10 mm/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1-16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2-12 mm/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Erkaklar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1-10 mm/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Ayollar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2-15 mm/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extLst>
                  <a:ext uri="{0D108BD9-81ED-4DB2-BD59-A6C34878D82A}">
                    <a16:rowId xmlns:a16="http://schemas.microsoft.com/office/drawing/2014/main" val="2969063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85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360723"/>
              </p:ext>
            </p:extLst>
          </p:nvPr>
        </p:nvGraphicFramePr>
        <p:xfrm>
          <a:off x="143692" y="348606"/>
          <a:ext cx="11651380" cy="62654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50944">
                  <a:extLst>
                    <a:ext uri="{9D8B030D-6E8A-4147-A177-3AD203B41FA5}">
                      <a16:colId xmlns:a16="http://schemas.microsoft.com/office/drawing/2014/main" val="1980359983"/>
                    </a:ext>
                  </a:extLst>
                </a:gridCol>
                <a:gridCol w="4400436">
                  <a:extLst>
                    <a:ext uri="{9D8B030D-6E8A-4147-A177-3AD203B41FA5}">
                      <a16:colId xmlns:a16="http://schemas.microsoft.com/office/drawing/2014/main" val="1290512644"/>
                    </a:ext>
                  </a:extLst>
                </a:gridCol>
              </a:tblGrid>
              <a:tr h="17121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NING OSHISHI SABABLARI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NING PASAYISHI SABABLARI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extLst>
                  <a:ext uri="{0D108BD9-81ED-4DB2-BD59-A6C34878D82A}">
                    <a16:rowId xmlns:a16="http://schemas.microsoft.com/office/drawing/2014/main" val="3283879391"/>
                  </a:ext>
                </a:extLst>
              </a:tr>
              <a:tr h="90005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Fiziologik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bog’liq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bo’lmagan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ECHT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o’zgarishlari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Hayz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sikli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ECHT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hayz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ketishidan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oldin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keskin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ravishda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oshadi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hayz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paytida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me’yorga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tushadi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siklning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davrlarida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gormonal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oqsil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tarkibi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o’zgarishi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bog’liq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Homiladorlik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ECHT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homiladorlikning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5-haftasidan to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tug’ruqdan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keyingi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4-haftagacha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bo’ladi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darajasi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bola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tug’ilgandan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3-5 kun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o’tgach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kuzatiladi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tug’ruq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vaqtidagi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jarohatlar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bog’liq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Normal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homiladorlik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davrida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eritrotsitlarning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cho’kish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tezligi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40 mm /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Fiziologik (kasallik bilan bog’liq bo’lmagan) ECHT o’zgarishlari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 tug’ilgan chaqaloqlar. Kichkintoylarda ECHT darajasi fibrinogen darajasining pasayishi va qonda ko’p miqdorda qizil qon hujayralari bo’lganligi sababli past bo’ladi.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/>
                </a:tc>
                <a:extLst>
                  <a:ext uri="{0D108BD9-81ED-4DB2-BD59-A6C34878D82A}">
                    <a16:rowId xmlns:a16="http://schemas.microsoft.com/office/drawing/2014/main" val="4140717506"/>
                  </a:ext>
                </a:extLst>
              </a:tr>
              <a:tr h="143011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Infektsiyalar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(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bakterial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zamburug’li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):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nafas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yo’llarining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angina,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traxeit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bronxit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pnevmoniya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LOR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a’zolarining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otit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sinusit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tonzillit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Tish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/>
                        </a:rPr>
                        <a:t>stomatit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dental granuloma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Yurak-qon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tomir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flebit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/>
                        </a:rPr>
                        <a:t>miokard</a:t>
                      </a:r>
                      <a:r>
                        <a:rPr lang="en-US" sz="1200" u="sng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/>
                        </a:rPr>
                        <a:t> 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/>
                        </a:rPr>
                        <a:t>infarkti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o’tkir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perikardit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Siydik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yo’llarining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infektsiyasi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/>
                        </a:rPr>
                        <a:t>sistit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/>
                        </a:rPr>
                        <a:t>uretrit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a’zolari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adnexit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/>
                        </a:rPr>
                        <a:t>prostatit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salpingit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endometrit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Oshqozon-ichak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traktining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yallig’lanish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200" u="sng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/>
                        </a:rPr>
                        <a:t>xolesistit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kolit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pankreatit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peptik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kasalligi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Abstsesslar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flegmonalar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Biriktiruvchi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to’qima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Kollagenoz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gepatit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Zamburug’li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infektsiyalar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ning pasayishi sabablari: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Virusli infektsiyalardan so’ng tiklanish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asteno-nevrotik sindrom, asab tizimining charchoqlanishi: tez charchash, </a:t>
                      </a:r>
                      <a:r>
                        <a:rPr lang="en-US" sz="1200" u="sng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/>
                        </a:rPr>
                        <a:t>uyqusizlik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bosh og’rig’i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Kaxeksiya — organizmning haddan tashqari holsizlanish darajasi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Glyukokortikoidlarni uzoq vaqt davomida qabul qilish, bu gipofiz bezining oldingi qismini zaharlashga olib keladi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Giperglikemiya — qonda yuqori glyukoza miqdori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 ivishi buzilishi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Jiddiy miya jarohatlari va </a:t>
                      </a:r>
                      <a:r>
                        <a:rPr lang="en-US" sz="1200" u="sng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2"/>
                        </a:rPr>
                        <a:t>miya chayqalishi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/>
                </a:tc>
                <a:extLst>
                  <a:ext uri="{0D108BD9-81ED-4DB2-BD59-A6C34878D82A}">
                    <a16:rowId xmlns:a16="http://schemas.microsoft.com/office/drawing/2014/main" val="4261191008"/>
                  </a:ext>
                </a:extLst>
              </a:tr>
              <a:tr h="23747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Yomon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sifatli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o’smalar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qanday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joydagi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o’simta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Qonning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onkologik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1872402"/>
                  </a:ext>
                </a:extLst>
              </a:tr>
              <a:tr h="43624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Revmatologik (autoimmun) kasalliklar: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 u="sng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3"/>
                        </a:rPr>
                        <a:t>Revmatizm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Revmatoid artrit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Gemorragik vaskulit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Tizimli skleroderma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Tizimli eritematoz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ning kamayishiga dorilarni qabul qilish sabab bo’lsihi mumkin: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Salisilatlar — aspirin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Nosteroid yallig’lanishga qarshi preparatlar — diklofenak, nemid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Sulfanilamid preparatlari — sulfasalazin, salazoprin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Immunosupresantlar — penitsilamin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Gormonal dorilar — tamoksifen, nolvadeks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B12 vitamini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/>
                </a:tc>
                <a:extLst>
                  <a:ext uri="{0D108BD9-81ED-4DB2-BD59-A6C34878D82A}">
                    <a16:rowId xmlns:a16="http://schemas.microsoft.com/office/drawing/2014/main" val="3133132377"/>
                  </a:ext>
                </a:extLst>
              </a:tr>
              <a:tr h="36999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kasalliklari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u="sng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4"/>
                        </a:rPr>
                        <a:t>Pielonefrit</a:t>
                      </a:r>
                      <a:r>
                        <a:rPr lang="en-US" sz="1200" u="sng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u="sng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5"/>
                        </a:rPr>
                        <a:t>Glomerulonefrit</a:t>
                      </a:r>
                      <a:r>
                        <a:rPr lang="en-US" sz="1200" u="sng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Nefrotik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sindrom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Surunkali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buyrak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yetishmovchiligi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9698064"/>
                  </a:ext>
                </a:extLst>
              </a:tr>
              <a:tr h="36999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Jarohatlar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Jarrohlik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aralashuvidan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Orqa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miya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jarohati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Yaralar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Kuyishlar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346693"/>
                  </a:ext>
                </a:extLst>
              </a:tr>
              <a:tr h="43624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ECHT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o’sishiga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olib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kelishi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bo’lgan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dorilar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Morfin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gidroxlorid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Dekstran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Metildopa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D vitamin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352" marR="19352" marT="19352" marB="1935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6134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01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NAFAS A’ZOLARI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8489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halqumning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kiprikli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epiteliy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94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6194" y="1825625"/>
            <a:ext cx="11061290" cy="478165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ildizi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qanotlari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suyagi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jag‘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suyagining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peshona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o‘sig‘i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gialin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to‘gaylar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ponasimon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g‘alvirsimon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katakchalar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jag‘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peshona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g‘alvirsimon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katakchalar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yoshi-burun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chig‘anoqlarini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to‘sig‘ining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38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942" y="1690688"/>
            <a:ext cx="11297264" cy="5167312"/>
          </a:xfrm>
        </p:spPr>
        <p:txBody>
          <a:bodyPr>
            <a:normAutofit lnSpcReduction="10000"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cavitas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halqumning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chig‘anoqlari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chig‘anoqlari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chig‘anoqlari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chig‘anog‘i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32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/>
              <a:t>Burun</a:t>
            </a:r>
            <a:r>
              <a:rPr lang="en-US" sz="4800" b="1" dirty="0"/>
              <a:t> </a:t>
            </a:r>
            <a:r>
              <a:rPr lang="en-US" sz="4800" b="1" dirty="0" err="1" smtClean="0"/>
              <a:t>bo‘shlig‘ining</a:t>
            </a:r>
            <a:r>
              <a:rPr lang="en-US" sz="4800" b="1" dirty="0" smtClean="0"/>
              <a:t> lateral </a:t>
            </a:r>
            <a:r>
              <a:rPr lang="en-US" sz="4800" b="1" dirty="0" err="1" smtClean="0"/>
              <a:t>devori</a:t>
            </a:r>
            <a:endParaRPr lang="ru-RU" sz="4800" b="1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" y="2001044"/>
            <a:ext cx="10734368" cy="470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16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181" y="2005781"/>
            <a:ext cx="11031793" cy="4601495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larynx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bo‘rtig‘ini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bo‘rtiq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erkaklarda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tursa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tomirli-nervli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halqumning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Ayollarda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yuqoriroq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Erkaklarda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ayollarga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20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Hiqildoq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to’g’aylari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va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boylamlari</a:t>
            </a:r>
            <a:endParaRPr lang="ru-RU" sz="4800" b="1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61535"/>
            <a:ext cx="10515600" cy="460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8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tog‘ayi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187" y="1825625"/>
            <a:ext cx="11017045" cy="4545678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piramida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uchburchak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bo‘g‘im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harakatchan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bo‘g‘im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lateral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lateral, medial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6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/>
              <a:t>Hiqildoq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tog’aylari</a:t>
            </a:r>
            <a:endParaRPr lang="ru-RU" sz="5400" b="1" dirty="0"/>
          </a:p>
        </p:txBody>
      </p:sp>
      <p:pic>
        <p:nvPicPr>
          <p:cNvPr id="4" name="Объект 3" descr="C:\Users\Yodgor\Desktop\Untitled.png"/>
          <p:cNvPicPr>
            <a:picLocks noGrp="1"/>
          </p:cNvPicPr>
          <p:nvPr>
            <p:ph idx="1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619" y="2050026"/>
            <a:ext cx="9881419" cy="4571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347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1825624"/>
            <a:ext cx="10793361" cy="489964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ko‘ndalang-targ‘il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tog‘aylarini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kengligini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Hiqildoq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kengaytiruvchi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siquvchi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tarangligini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o‘zgartiruvchi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plastinkasining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Qisqarganida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lateral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lateral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69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toraytiruvchi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9640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qalqonsimon-cho‘michsimon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qiyshiq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uzuksimon-cho‘michsimon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Qisqarganida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80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tarangligini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o‘zgartiruvchi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5898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Uzuksimon-qalqonsimon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uzuksimon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ravog‘ining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lateral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shoxiga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Qisqarganida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engashadi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uzayib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taranglashadi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burmasi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cho‘michsimon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o‘siqchasiga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chatishib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Qisqarganida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taranglashadi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567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Hiqoldoq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mushaklari</a:t>
            </a:r>
            <a:endParaRPr lang="ru-RU" sz="4800" b="1" dirty="0"/>
          </a:p>
        </p:txBody>
      </p:sp>
      <p:pic>
        <p:nvPicPr>
          <p:cNvPr id="4" name="Объект 3" descr="C:\Users\Yodgor\Desktop\Untitled.png"/>
          <p:cNvPicPr>
            <a:picLocks noGrp="1"/>
          </p:cNvPicPr>
          <p:nvPr>
            <p:ph idx="1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865" y="1932040"/>
            <a:ext cx="9807677" cy="44540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144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929" y="1825625"/>
            <a:ext cx="11076039" cy="478165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(trachea)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VI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9–11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15–18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1–2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qalqonsimon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bo‘g‘zi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61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tog‘aylari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87793"/>
            <a:ext cx="10515600" cy="4289169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16–20 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aylanasining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egallaydi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bo‘ylama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kiprikli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epiteliyli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limfoid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tugunchalar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adventitsial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42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61535"/>
            <a:ext cx="10515600" cy="454250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darvozasiga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(129-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6–8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Chap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Bronxingichka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4–5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9–12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adventitsial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3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Segmentar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181" y="1825625"/>
            <a:ext cx="10972800" cy="475215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Segmentar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9–10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dixotomik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mm,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18–20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bronxiolalarga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dixotomik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bronxiolasini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bronxiolasi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asinusni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asinus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vazifaviy-tarkibiy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13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78414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pufakchalar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epiteliy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kapillyarlari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m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bronxiolasi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qopchalari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asinusni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asinus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vazifaviy-tarkibiy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15 000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asinus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alveolalar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300–500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85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bronxlar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8200" y="2153265"/>
            <a:ext cx="10164097" cy="443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1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O‘pkalar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7703" y="1825624"/>
            <a:ext cx="11238271" cy="466366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O‘pkalar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pulmones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old,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qafasi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yuqoriroq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ingichka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botiq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cho‘qqisi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yumaloq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qovurg‘alarga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qavariq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botiqroq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143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458" y="1825624"/>
            <a:ext cx="11518490" cy="4914389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O‘pkani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varaqdan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Visseral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Parietal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Visseral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to‘qimasiga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yoriqlarga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visseral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parietal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Parietal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qafasi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visseral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mezoteliy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qoplangan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502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Plevraning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chegaralari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684" y="1825624"/>
            <a:ext cx="11046542" cy="450143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bo‘ynigacha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o‘simtasigacha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3–4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o‘mrov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1–2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to‘sh-o‘mrov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bo‘g‘imi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orqasidanpastga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o‘mrov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IX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qovurg‘aning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7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1825625"/>
            <a:ext cx="11120284" cy="4604672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(mediastinum)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mediastinal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mediastinal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plevra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qafasining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aperturasi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IV–V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umurtqalariaro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tog‘ay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bez,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yelka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kavak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vena, aorta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kekirdak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simpatik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78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6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</TotalTime>
  <Words>3730</Words>
  <Application>Microsoft Office PowerPoint</Application>
  <PresentationFormat>Широкоэкранный</PresentationFormat>
  <Paragraphs>517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NAFAS A’ZOLARI TIZIMI</vt:lpstr>
      <vt:lpstr>Burun</vt:lpstr>
      <vt:lpstr>Burun bo‘shlig‘i </vt:lpstr>
      <vt:lpstr>Burun bo‘shlig‘ining lateral devori</vt:lpstr>
      <vt:lpstr>Hiqildoq</vt:lpstr>
      <vt:lpstr>Hiqildoq to’g’aylari va boylamlari</vt:lpstr>
      <vt:lpstr>Hiqildoq usti tog‘ayi</vt:lpstr>
      <vt:lpstr>Hiqildoq tog’aylari</vt:lpstr>
      <vt:lpstr>Hiqildoq mushaklari </vt:lpstr>
      <vt:lpstr>Ovoz yorig‘ini toraytiruvchi mushaklar</vt:lpstr>
      <vt:lpstr>Ovoz boylamining tarangligini o‘zgartiruvchi mushaklar</vt:lpstr>
      <vt:lpstr>Hiqoldoq mushaklari</vt:lpstr>
      <vt:lpstr>Kekirdak</vt:lpstr>
      <vt:lpstr>Kekirdakning asosiy tog‘aylari</vt:lpstr>
      <vt:lpstr>Bronxlar</vt:lpstr>
      <vt:lpstr>Segmentar bronxlar</vt:lpstr>
      <vt:lpstr>Alveolalar</vt:lpstr>
      <vt:lpstr>Kekirdak va bronxlar</vt:lpstr>
      <vt:lpstr>O‘pkalar</vt:lpstr>
      <vt:lpstr>Plevra</vt:lpstr>
      <vt:lpstr>Plevraning chegaralari</vt:lpstr>
      <vt:lpstr>Ko‘ks oralig‘i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42</cp:revision>
  <dcterms:created xsi:type="dcterms:W3CDTF">2021-03-22T12:52:27Z</dcterms:created>
  <dcterms:modified xsi:type="dcterms:W3CDTF">2021-04-10T05:52:58Z</dcterms:modified>
</cp:coreProperties>
</file>