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311" r:id="rId3"/>
    <p:sldId id="313" r:id="rId4"/>
    <p:sldId id="314" r:id="rId5"/>
    <p:sldId id="315" r:id="rId6"/>
    <p:sldId id="316" r:id="rId7"/>
    <p:sldId id="317" r:id="rId8"/>
    <p:sldId id="318" r:id="rId9"/>
    <p:sldId id="319" r:id="rId10"/>
    <p:sldId id="320" r:id="rId11"/>
    <p:sldId id="321" r:id="rId12"/>
    <p:sldId id="322" r:id="rId13"/>
    <p:sldId id="323" r:id="rId14"/>
    <p:sldId id="324" r:id="rId15"/>
    <p:sldId id="325" r:id="rId16"/>
    <p:sldId id="326" r:id="rId17"/>
    <p:sldId id="327" r:id="rId18"/>
    <p:sldId id="328" r:id="rId19"/>
    <p:sldId id="329" r:id="rId20"/>
    <p:sldId id="330" r:id="rId21"/>
    <p:sldId id="331" r:id="rId22"/>
    <p:sldId id="332" r:id="rId23"/>
    <p:sldId id="333" r:id="rId24"/>
    <p:sldId id="334" r:id="rId25"/>
    <p:sldId id="335" r:id="rId26"/>
    <p:sldId id="336" r:id="rId27"/>
    <p:sldId id="337" r:id="rId28"/>
    <p:sldId id="338" r:id="rId29"/>
    <p:sldId id="339" r:id="rId30"/>
    <p:sldId id="340" r:id="rId31"/>
    <p:sldId id="341" r:id="rId32"/>
    <p:sldId id="342" r:id="rId33"/>
    <p:sldId id="343" r:id="rId34"/>
    <p:sldId id="344" r:id="rId35"/>
    <p:sldId id="345" r:id="rId36"/>
    <p:sldId id="346" r:id="rId37"/>
    <p:sldId id="347" r:id="rId38"/>
    <p:sldId id="348" r:id="rId39"/>
    <p:sldId id="349" r:id="rId40"/>
    <p:sldId id="350" r:id="rId41"/>
    <p:sldId id="351" r:id="rId42"/>
    <p:sldId id="352" r:id="rId43"/>
    <p:sldId id="353" r:id="rId44"/>
    <p:sldId id="354" r:id="rId45"/>
    <p:sldId id="355" r:id="rId46"/>
    <p:sldId id="356" r:id="rId47"/>
    <p:sldId id="357" r:id="rId48"/>
    <p:sldId id="358" r:id="rId49"/>
    <p:sldId id="359" r:id="rId50"/>
    <p:sldId id="312" r:id="rId5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2" autoAdjust="0"/>
    <p:restoredTop sz="94660"/>
  </p:normalViewPr>
  <p:slideViewPr>
    <p:cSldViewPr snapToGrid="0">
      <p:cViewPr varScale="1">
        <p:scale>
          <a:sx n="73" d="100"/>
          <a:sy n="73" d="100"/>
        </p:scale>
        <p:origin x="49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6C8757-B5C9-42BA-8520-DE4CDE316253}" type="doc">
      <dgm:prSet loTypeId="urn:microsoft.com/office/officeart/2005/8/layout/vList3" loCatId="list" qsTypeId="urn:microsoft.com/office/officeart/2005/8/quickstyle/simple1" qsCatId="simple" csTypeId="urn:microsoft.com/office/officeart/2005/8/colors/colorful5" csCatId="colorful" phldr="1"/>
      <dgm:spPr/>
    </dgm:pt>
    <dgm:pt modelId="{A4E7CAFB-0DB1-447C-8F32-B38D85F63711}">
      <dgm:prSet phldrT="[Текст]"/>
      <dgm:spPr/>
      <dgm:t>
        <a:bodyPr/>
        <a:lstStyle/>
        <a:p>
          <a:r>
            <a:rPr lang="uz-Cyrl-UZ" smtClean="0">
              <a:latin typeface="Times New Roman" panose="02020603050405020304" pitchFamily="18" charset="0"/>
              <a:ea typeface="Times New Roman" panose="02020603050405020304" pitchFamily="18" charset="0"/>
              <a:cs typeface="Times New Roman" panose="02020603050405020304" pitchFamily="18" charset="0"/>
            </a:rPr>
            <a:t>periferik (retseptor) – tashqi quvvatni nerv jarayoniga o‘tkazadigan maxsus transformator qismi;</a:t>
          </a:r>
          <a:endParaRPr lang="ru-RU" dirty="0"/>
        </a:p>
      </dgm:t>
    </dgm:pt>
    <dgm:pt modelId="{CCCBCC99-DD58-4AD9-AB4E-C088EFCB7854}" type="parTrans" cxnId="{2C2EA497-BF0C-4492-8052-CE01AB51A3D2}">
      <dgm:prSet/>
      <dgm:spPr/>
      <dgm:t>
        <a:bodyPr/>
        <a:lstStyle/>
        <a:p>
          <a:endParaRPr lang="ru-RU"/>
        </a:p>
      </dgm:t>
    </dgm:pt>
    <dgm:pt modelId="{61B6B33B-BEEA-45B6-BDDF-92BA4E630E55}" type="sibTrans" cxnId="{2C2EA497-BF0C-4492-8052-CE01AB51A3D2}">
      <dgm:prSet/>
      <dgm:spPr/>
      <dgm:t>
        <a:bodyPr/>
        <a:lstStyle/>
        <a:p>
          <a:endParaRPr lang="ru-RU"/>
        </a:p>
      </dgm:t>
    </dgm:pt>
    <dgm:pt modelId="{4FE789CE-3E00-48BC-8173-48EBFE4C396F}">
      <dgm:prSet phldrT="[Текст]"/>
      <dgm:spPr/>
      <dgm:t>
        <a:bodyPr/>
        <a:lstStyle/>
        <a:p>
          <a:r>
            <a:rPr lang="uz-Cyrl-UZ" smtClean="0">
              <a:latin typeface="Times New Roman" panose="02020603050405020304" pitchFamily="18" charset="0"/>
              <a:ea typeface="Times New Roman" panose="02020603050405020304" pitchFamily="18" charset="0"/>
              <a:cs typeface="Times New Roman" panose="02020603050405020304" pitchFamily="18" charset="0"/>
            </a:rPr>
            <a:t>analizatorning per</a:t>
          </a:r>
          <a:r>
            <a:rPr lang="en-US" smtClean="0">
              <a:latin typeface="Times New Roman" panose="02020603050405020304" pitchFamily="18" charset="0"/>
              <a:ea typeface="Times New Roman" panose="02020603050405020304" pitchFamily="18" charset="0"/>
              <a:cs typeface="Times New Roman" panose="02020603050405020304" pitchFamily="18" charset="0"/>
            </a:rPr>
            <a:t>i</a:t>
          </a:r>
          <a:r>
            <a:rPr lang="uz-Cyrl-UZ" smtClean="0">
              <a:latin typeface="Times New Roman" panose="02020603050405020304" pitchFamily="18" charset="0"/>
              <a:ea typeface="Times New Roman" panose="02020603050405020304" pitchFamily="18" charset="0"/>
              <a:cs typeface="Times New Roman" panose="02020603050405020304" pitchFamily="18" charset="0"/>
            </a:rPr>
            <a:t>ferik bo‘limining markaziy analizator bilan bog‘laydigan yo‘llarni ochadigan afferent (markazga intiluvchi) va efferent (markazdan qochuvchi) nervlar;</a:t>
          </a:r>
          <a:endParaRPr lang="ru-RU" dirty="0"/>
        </a:p>
      </dgm:t>
    </dgm:pt>
    <dgm:pt modelId="{2B25B643-B3C0-403C-9730-3646D8F8D7CB}" type="parTrans" cxnId="{713DC591-D579-461A-8C28-C597CB7C0654}">
      <dgm:prSet/>
      <dgm:spPr/>
      <dgm:t>
        <a:bodyPr/>
        <a:lstStyle/>
        <a:p>
          <a:endParaRPr lang="ru-RU"/>
        </a:p>
      </dgm:t>
    </dgm:pt>
    <dgm:pt modelId="{68E19E06-E9F1-4B3F-8111-65FB756F99F6}" type="sibTrans" cxnId="{713DC591-D579-461A-8C28-C597CB7C0654}">
      <dgm:prSet/>
      <dgm:spPr/>
      <dgm:t>
        <a:bodyPr/>
        <a:lstStyle/>
        <a:p>
          <a:endParaRPr lang="ru-RU"/>
        </a:p>
      </dgm:t>
    </dgm:pt>
    <dgm:pt modelId="{1CB5BC3B-6143-4E59-9424-1F8FD6FE7727}">
      <dgm:prSet phldrT="[Текст]"/>
      <dgm:spPr/>
      <dgm:t>
        <a:bodyPr/>
        <a:lstStyle/>
        <a:p>
          <a:r>
            <a:rPr lang="uz-Cyrl-UZ" smtClean="0">
              <a:latin typeface="Times New Roman" panose="02020603050405020304" pitchFamily="18" charset="0"/>
              <a:ea typeface="Times New Roman" panose="02020603050405020304" pitchFamily="18" charset="0"/>
              <a:cs typeface="Times New Roman" panose="02020603050405020304" pitchFamily="18" charset="0"/>
            </a:rPr>
            <a:t>analizatorning periferik bo‘limlaridan keladigan nerv signallarining qayta ishlanishi sodir bo‘ladigan qobiq osti va qobiq bo‘limlari.</a:t>
          </a:r>
          <a:endParaRPr lang="ru-RU" dirty="0"/>
        </a:p>
      </dgm:t>
    </dgm:pt>
    <dgm:pt modelId="{95846D55-6C7C-4A78-80A1-84400882B0D1}" type="parTrans" cxnId="{304ED572-2619-420D-9248-F55D3A12356B}">
      <dgm:prSet/>
      <dgm:spPr/>
      <dgm:t>
        <a:bodyPr/>
        <a:lstStyle/>
        <a:p>
          <a:endParaRPr lang="ru-RU"/>
        </a:p>
      </dgm:t>
    </dgm:pt>
    <dgm:pt modelId="{58E5E387-2BDF-4058-83B4-94D9E2AED6A8}" type="sibTrans" cxnId="{304ED572-2619-420D-9248-F55D3A12356B}">
      <dgm:prSet/>
      <dgm:spPr/>
      <dgm:t>
        <a:bodyPr/>
        <a:lstStyle/>
        <a:p>
          <a:endParaRPr lang="ru-RU"/>
        </a:p>
      </dgm:t>
    </dgm:pt>
    <dgm:pt modelId="{6EF40C39-D4C9-4B2B-A207-059CAF6BEA69}" type="pres">
      <dgm:prSet presAssocID="{FB6C8757-B5C9-42BA-8520-DE4CDE316253}" presName="linearFlow" presStyleCnt="0">
        <dgm:presLayoutVars>
          <dgm:dir/>
          <dgm:resizeHandles val="exact"/>
        </dgm:presLayoutVars>
      </dgm:prSet>
      <dgm:spPr/>
    </dgm:pt>
    <dgm:pt modelId="{9390B949-DE63-489F-BDA6-FBB376441B05}" type="pres">
      <dgm:prSet presAssocID="{A4E7CAFB-0DB1-447C-8F32-B38D85F63711}" presName="composite" presStyleCnt="0"/>
      <dgm:spPr/>
    </dgm:pt>
    <dgm:pt modelId="{08C0AF1A-F0F0-4574-8C55-222FFAD88A39}" type="pres">
      <dgm:prSet presAssocID="{A4E7CAFB-0DB1-447C-8F32-B38D85F63711}" presName="imgShp" presStyleLbl="fgImgPlace1" presStyleIdx="0" presStyleCnt="3"/>
      <dgm:spPr/>
    </dgm:pt>
    <dgm:pt modelId="{15B43470-1C32-4288-8DC5-1A1E69CB5803}" type="pres">
      <dgm:prSet presAssocID="{A4E7CAFB-0DB1-447C-8F32-B38D85F63711}" presName="txShp" presStyleLbl="node1" presStyleIdx="0" presStyleCnt="3">
        <dgm:presLayoutVars>
          <dgm:bulletEnabled val="1"/>
        </dgm:presLayoutVars>
      </dgm:prSet>
      <dgm:spPr/>
      <dgm:t>
        <a:bodyPr/>
        <a:lstStyle/>
        <a:p>
          <a:endParaRPr lang="ru-RU"/>
        </a:p>
      </dgm:t>
    </dgm:pt>
    <dgm:pt modelId="{50432076-4AAD-45F1-A1A4-B79923419EBE}" type="pres">
      <dgm:prSet presAssocID="{61B6B33B-BEEA-45B6-BDDF-92BA4E630E55}" presName="spacing" presStyleCnt="0"/>
      <dgm:spPr/>
    </dgm:pt>
    <dgm:pt modelId="{AE6411A7-EAFA-4DDD-B1C6-3C096E105F05}" type="pres">
      <dgm:prSet presAssocID="{4FE789CE-3E00-48BC-8173-48EBFE4C396F}" presName="composite" presStyleCnt="0"/>
      <dgm:spPr/>
    </dgm:pt>
    <dgm:pt modelId="{03362142-D9D7-45E7-936C-40F4B886E37D}" type="pres">
      <dgm:prSet presAssocID="{4FE789CE-3E00-48BC-8173-48EBFE4C396F}" presName="imgShp" presStyleLbl="fgImgPlace1" presStyleIdx="1" presStyleCnt="3"/>
      <dgm:spPr/>
    </dgm:pt>
    <dgm:pt modelId="{BBC52F5E-1CDA-490F-99AD-94931BD59647}" type="pres">
      <dgm:prSet presAssocID="{4FE789CE-3E00-48BC-8173-48EBFE4C396F}" presName="txShp" presStyleLbl="node1" presStyleIdx="1" presStyleCnt="3">
        <dgm:presLayoutVars>
          <dgm:bulletEnabled val="1"/>
        </dgm:presLayoutVars>
      </dgm:prSet>
      <dgm:spPr/>
      <dgm:t>
        <a:bodyPr/>
        <a:lstStyle/>
        <a:p>
          <a:endParaRPr lang="ru-RU"/>
        </a:p>
      </dgm:t>
    </dgm:pt>
    <dgm:pt modelId="{48E79B31-9FFB-4B57-8E62-F3A3077C27C2}" type="pres">
      <dgm:prSet presAssocID="{68E19E06-E9F1-4B3F-8111-65FB756F99F6}" presName="spacing" presStyleCnt="0"/>
      <dgm:spPr/>
    </dgm:pt>
    <dgm:pt modelId="{ED3DB34F-FADA-4AF3-8CC6-48B06A10F313}" type="pres">
      <dgm:prSet presAssocID="{1CB5BC3B-6143-4E59-9424-1F8FD6FE7727}" presName="composite" presStyleCnt="0"/>
      <dgm:spPr/>
    </dgm:pt>
    <dgm:pt modelId="{33AB077C-DB7F-4139-9C2C-EB0AE004FAE3}" type="pres">
      <dgm:prSet presAssocID="{1CB5BC3B-6143-4E59-9424-1F8FD6FE7727}" presName="imgShp" presStyleLbl="fgImgPlace1" presStyleIdx="2" presStyleCnt="3"/>
      <dgm:spPr/>
    </dgm:pt>
    <dgm:pt modelId="{16AE37CB-2188-414B-BDE8-3FDAF40D4870}" type="pres">
      <dgm:prSet presAssocID="{1CB5BC3B-6143-4E59-9424-1F8FD6FE7727}" presName="txShp" presStyleLbl="node1" presStyleIdx="2" presStyleCnt="3">
        <dgm:presLayoutVars>
          <dgm:bulletEnabled val="1"/>
        </dgm:presLayoutVars>
      </dgm:prSet>
      <dgm:spPr/>
      <dgm:t>
        <a:bodyPr/>
        <a:lstStyle/>
        <a:p>
          <a:endParaRPr lang="ru-RU"/>
        </a:p>
      </dgm:t>
    </dgm:pt>
  </dgm:ptLst>
  <dgm:cxnLst>
    <dgm:cxn modelId="{1F882ADB-F09A-487F-A283-C793494DA313}" type="presOf" srcId="{4FE789CE-3E00-48BC-8173-48EBFE4C396F}" destId="{BBC52F5E-1CDA-490F-99AD-94931BD59647}" srcOrd="0" destOrd="0" presId="urn:microsoft.com/office/officeart/2005/8/layout/vList3"/>
    <dgm:cxn modelId="{304ED572-2619-420D-9248-F55D3A12356B}" srcId="{FB6C8757-B5C9-42BA-8520-DE4CDE316253}" destId="{1CB5BC3B-6143-4E59-9424-1F8FD6FE7727}" srcOrd="2" destOrd="0" parTransId="{95846D55-6C7C-4A78-80A1-84400882B0D1}" sibTransId="{58E5E387-2BDF-4058-83B4-94D9E2AED6A8}"/>
    <dgm:cxn modelId="{A26D2455-885B-41DE-8A68-8A09B3257272}" type="presOf" srcId="{FB6C8757-B5C9-42BA-8520-DE4CDE316253}" destId="{6EF40C39-D4C9-4B2B-A207-059CAF6BEA69}" srcOrd="0" destOrd="0" presId="urn:microsoft.com/office/officeart/2005/8/layout/vList3"/>
    <dgm:cxn modelId="{9D43F0C7-164B-42D5-8E23-842E4028D700}" type="presOf" srcId="{1CB5BC3B-6143-4E59-9424-1F8FD6FE7727}" destId="{16AE37CB-2188-414B-BDE8-3FDAF40D4870}" srcOrd="0" destOrd="0" presId="urn:microsoft.com/office/officeart/2005/8/layout/vList3"/>
    <dgm:cxn modelId="{D4A5246E-2A21-4FB4-9C80-8293D66F2131}" type="presOf" srcId="{A4E7CAFB-0DB1-447C-8F32-B38D85F63711}" destId="{15B43470-1C32-4288-8DC5-1A1E69CB5803}" srcOrd="0" destOrd="0" presId="urn:microsoft.com/office/officeart/2005/8/layout/vList3"/>
    <dgm:cxn modelId="{713DC591-D579-461A-8C28-C597CB7C0654}" srcId="{FB6C8757-B5C9-42BA-8520-DE4CDE316253}" destId="{4FE789CE-3E00-48BC-8173-48EBFE4C396F}" srcOrd="1" destOrd="0" parTransId="{2B25B643-B3C0-403C-9730-3646D8F8D7CB}" sibTransId="{68E19E06-E9F1-4B3F-8111-65FB756F99F6}"/>
    <dgm:cxn modelId="{2C2EA497-BF0C-4492-8052-CE01AB51A3D2}" srcId="{FB6C8757-B5C9-42BA-8520-DE4CDE316253}" destId="{A4E7CAFB-0DB1-447C-8F32-B38D85F63711}" srcOrd="0" destOrd="0" parTransId="{CCCBCC99-DD58-4AD9-AB4E-C088EFCB7854}" sibTransId="{61B6B33B-BEEA-45B6-BDDF-92BA4E630E55}"/>
    <dgm:cxn modelId="{1E05F503-C5F6-48A2-858B-F8675A9CAB92}" type="presParOf" srcId="{6EF40C39-D4C9-4B2B-A207-059CAF6BEA69}" destId="{9390B949-DE63-489F-BDA6-FBB376441B05}" srcOrd="0" destOrd="0" presId="urn:microsoft.com/office/officeart/2005/8/layout/vList3"/>
    <dgm:cxn modelId="{ED42057D-B10B-40D7-878C-6C35DC487A6B}" type="presParOf" srcId="{9390B949-DE63-489F-BDA6-FBB376441B05}" destId="{08C0AF1A-F0F0-4574-8C55-222FFAD88A39}" srcOrd="0" destOrd="0" presId="urn:microsoft.com/office/officeart/2005/8/layout/vList3"/>
    <dgm:cxn modelId="{B337A3EF-19A3-4994-A285-DF46E0D1BF04}" type="presParOf" srcId="{9390B949-DE63-489F-BDA6-FBB376441B05}" destId="{15B43470-1C32-4288-8DC5-1A1E69CB5803}" srcOrd="1" destOrd="0" presId="urn:microsoft.com/office/officeart/2005/8/layout/vList3"/>
    <dgm:cxn modelId="{59F125F8-FA9E-446F-AE07-091EF295060B}" type="presParOf" srcId="{6EF40C39-D4C9-4B2B-A207-059CAF6BEA69}" destId="{50432076-4AAD-45F1-A1A4-B79923419EBE}" srcOrd="1" destOrd="0" presId="urn:microsoft.com/office/officeart/2005/8/layout/vList3"/>
    <dgm:cxn modelId="{211C710D-4E9B-48A1-8C3A-85B69DD85C29}" type="presParOf" srcId="{6EF40C39-D4C9-4B2B-A207-059CAF6BEA69}" destId="{AE6411A7-EAFA-4DDD-B1C6-3C096E105F05}" srcOrd="2" destOrd="0" presId="urn:microsoft.com/office/officeart/2005/8/layout/vList3"/>
    <dgm:cxn modelId="{32CB7BD0-1349-496B-9B7D-7232CBE8C445}" type="presParOf" srcId="{AE6411A7-EAFA-4DDD-B1C6-3C096E105F05}" destId="{03362142-D9D7-45E7-936C-40F4B886E37D}" srcOrd="0" destOrd="0" presId="urn:microsoft.com/office/officeart/2005/8/layout/vList3"/>
    <dgm:cxn modelId="{BA9414B1-6B87-459C-9777-AC3F807E0525}" type="presParOf" srcId="{AE6411A7-EAFA-4DDD-B1C6-3C096E105F05}" destId="{BBC52F5E-1CDA-490F-99AD-94931BD59647}" srcOrd="1" destOrd="0" presId="urn:microsoft.com/office/officeart/2005/8/layout/vList3"/>
    <dgm:cxn modelId="{BE54F8BC-D0BF-4DDF-8494-9B7B975B3C9B}" type="presParOf" srcId="{6EF40C39-D4C9-4B2B-A207-059CAF6BEA69}" destId="{48E79B31-9FFB-4B57-8E62-F3A3077C27C2}" srcOrd="3" destOrd="0" presId="urn:microsoft.com/office/officeart/2005/8/layout/vList3"/>
    <dgm:cxn modelId="{C8C6EC21-5C37-4C61-A7A3-660DFFC100B4}" type="presParOf" srcId="{6EF40C39-D4C9-4B2B-A207-059CAF6BEA69}" destId="{ED3DB34F-FADA-4AF3-8CC6-48B06A10F313}" srcOrd="4" destOrd="0" presId="urn:microsoft.com/office/officeart/2005/8/layout/vList3"/>
    <dgm:cxn modelId="{2CB42BDF-41F6-4B7D-B8E9-600E8A869B7B}" type="presParOf" srcId="{ED3DB34F-FADA-4AF3-8CC6-48B06A10F313}" destId="{33AB077C-DB7F-4139-9C2C-EB0AE004FAE3}" srcOrd="0" destOrd="0" presId="urn:microsoft.com/office/officeart/2005/8/layout/vList3"/>
    <dgm:cxn modelId="{B04ADA7B-7226-400B-B67E-2B2EE46C614B}" type="presParOf" srcId="{ED3DB34F-FADA-4AF3-8CC6-48B06A10F313}" destId="{16AE37CB-2188-414B-BDE8-3FDAF40D487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2191FAD-C933-439F-A604-5282A17138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484E8CA9-4926-43BD-97A5-3AC7033B2885}">
      <dgm:prSet phldrT="[Текст]" custT="1"/>
      <dgm:spPr/>
      <dgm:t>
        <a:bodyPr/>
        <a:lstStyle/>
        <a:p>
          <a:r>
            <a:rPr lang="uz-Cyrl-UZ" sz="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Tashqi muhitdagi narsa va hodisalarning xususiyatlarini aks ettirishgamoslashgan hamda retseptorlari tananing sirtqi qismida joylashgan sezgilar, ya’ni </a:t>
          </a:r>
          <a:r>
            <a:rPr lang="uz-Cyrl-UZ" sz="1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ekstroretseptiv </a:t>
          </a:r>
          <a:r>
            <a:rPr lang="uz-Cyrl-UZ" sz="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a:t>
          </a:r>
          <a:endParaRPr lang="ru-RU" sz="1800" dirty="0"/>
        </a:p>
      </dgm:t>
    </dgm:pt>
    <dgm:pt modelId="{CBBB7767-089F-4ED9-9750-3868615EFF3A}" type="parTrans" cxnId="{A8FB24E8-D2A5-472C-A990-8DF08ED888FB}">
      <dgm:prSet/>
      <dgm:spPr/>
      <dgm:t>
        <a:bodyPr/>
        <a:lstStyle/>
        <a:p>
          <a:endParaRPr lang="ru-RU" sz="6600"/>
        </a:p>
      </dgm:t>
    </dgm:pt>
    <dgm:pt modelId="{54657357-8BCB-4EF1-8AE5-34D686A58EFC}" type="sibTrans" cxnId="{A8FB24E8-D2A5-472C-A990-8DF08ED888FB}">
      <dgm:prSet/>
      <dgm:spPr/>
      <dgm:t>
        <a:bodyPr/>
        <a:lstStyle/>
        <a:p>
          <a:endParaRPr lang="ru-RU" sz="6600"/>
        </a:p>
      </dgm:t>
    </dgm:pt>
    <dgm:pt modelId="{52EE9BAE-34EB-4BEC-9B93-78A0557549DC}">
      <dgm:prSet phldrT="[Текст]" custT="1"/>
      <dgm:spPr/>
      <dgm:t>
        <a:bodyPr/>
        <a:lstStyle/>
        <a:p>
          <a:r>
            <a:rPr lang="uz-Cyrl-UZ" sz="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Ichki tana a’zolari holatlarini aks ettiruvchi hamda retseptorlari ichki tana a’zolarida, to‘qimalarda joylashgan sezgilar, ya’ni </a:t>
          </a:r>
          <a:r>
            <a:rPr lang="uz-Cyrl-UZ" sz="1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interoretseptiv</a:t>
          </a:r>
          <a:r>
            <a:rPr lang="uz-Cyrl-UZ" sz="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a:t>
          </a:r>
          <a:endParaRPr lang="ru-RU" sz="1800" dirty="0"/>
        </a:p>
      </dgm:t>
    </dgm:pt>
    <dgm:pt modelId="{9772C8EF-B595-475E-8629-F080E9C67286}" type="parTrans" cxnId="{8D8ABF4B-380C-43CB-A6F2-D329E08D9E27}">
      <dgm:prSet/>
      <dgm:spPr/>
      <dgm:t>
        <a:bodyPr/>
        <a:lstStyle/>
        <a:p>
          <a:endParaRPr lang="ru-RU" sz="6600"/>
        </a:p>
      </dgm:t>
    </dgm:pt>
    <dgm:pt modelId="{6B114D41-3D67-4C6E-9740-FBBE2741E26C}" type="sibTrans" cxnId="{8D8ABF4B-380C-43CB-A6F2-D329E08D9E27}">
      <dgm:prSet/>
      <dgm:spPr/>
      <dgm:t>
        <a:bodyPr/>
        <a:lstStyle/>
        <a:p>
          <a:endParaRPr lang="ru-RU" sz="6600"/>
        </a:p>
      </dgm:t>
    </dgm:pt>
    <dgm:pt modelId="{6BCE150E-68B2-4C7A-8EBF-7AE5FDC8F809}">
      <dgm:prSet phldrT="[Текст]" custT="1"/>
      <dgm:spPr/>
      <dgm:t>
        <a:bodyPr/>
        <a:lstStyle/>
        <a:p>
          <a:r>
            <a:rPr lang="uz-Cyrl-UZ" sz="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Tanamiz va gavdamizning holati hamda harakatlari haqida ma’lumot (axborot, xabar) beruvchi muskullarda, bog‘lovchi paylarda, mushaklarda joylashgan sezgilar, ya’ni </a:t>
          </a:r>
          <a:r>
            <a:rPr lang="uz-Cyrl-UZ" sz="1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proprioretseptiv</a:t>
          </a:r>
          <a:r>
            <a:rPr lang="uz-Cyrl-UZ" sz="1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a:t>
          </a:r>
          <a:endParaRPr lang="ru-RU" sz="1800" dirty="0"/>
        </a:p>
      </dgm:t>
    </dgm:pt>
    <dgm:pt modelId="{03897924-08F0-4F3D-997F-276270333B95}" type="parTrans" cxnId="{830E7C9B-B93E-47E5-81C0-F7ECD3F28B8F}">
      <dgm:prSet/>
      <dgm:spPr/>
      <dgm:t>
        <a:bodyPr/>
        <a:lstStyle/>
        <a:p>
          <a:endParaRPr lang="ru-RU" sz="6600"/>
        </a:p>
      </dgm:t>
    </dgm:pt>
    <dgm:pt modelId="{70A523F3-5028-4F90-93DF-D5214C046A5A}" type="sibTrans" cxnId="{830E7C9B-B93E-47E5-81C0-F7ECD3F28B8F}">
      <dgm:prSet/>
      <dgm:spPr/>
      <dgm:t>
        <a:bodyPr/>
        <a:lstStyle/>
        <a:p>
          <a:endParaRPr lang="ru-RU" sz="6600"/>
        </a:p>
      </dgm:t>
    </dgm:pt>
    <dgm:pt modelId="{3AE073D2-7E83-415D-908D-65B5382D20FB}" type="pres">
      <dgm:prSet presAssocID="{72191FAD-C933-439F-A604-5282A1713804}" presName="linear" presStyleCnt="0">
        <dgm:presLayoutVars>
          <dgm:dir/>
          <dgm:animLvl val="lvl"/>
          <dgm:resizeHandles val="exact"/>
        </dgm:presLayoutVars>
      </dgm:prSet>
      <dgm:spPr/>
      <dgm:t>
        <a:bodyPr/>
        <a:lstStyle/>
        <a:p>
          <a:endParaRPr lang="ru-RU"/>
        </a:p>
      </dgm:t>
    </dgm:pt>
    <dgm:pt modelId="{E5111060-2721-45B1-A056-BE61D9F842FB}" type="pres">
      <dgm:prSet presAssocID="{484E8CA9-4926-43BD-97A5-3AC7033B2885}" presName="parentLin" presStyleCnt="0"/>
      <dgm:spPr/>
    </dgm:pt>
    <dgm:pt modelId="{A3B3A5E5-D355-45DC-B579-8E4C204A6604}" type="pres">
      <dgm:prSet presAssocID="{484E8CA9-4926-43BD-97A5-3AC7033B2885}" presName="parentLeftMargin" presStyleLbl="node1" presStyleIdx="0" presStyleCnt="3"/>
      <dgm:spPr/>
      <dgm:t>
        <a:bodyPr/>
        <a:lstStyle/>
        <a:p>
          <a:endParaRPr lang="ru-RU"/>
        </a:p>
      </dgm:t>
    </dgm:pt>
    <dgm:pt modelId="{CDC826C8-9C8D-4692-AD4C-E84D6E2CC436}" type="pres">
      <dgm:prSet presAssocID="{484E8CA9-4926-43BD-97A5-3AC7033B2885}" presName="parentText" presStyleLbl="node1" presStyleIdx="0" presStyleCnt="3">
        <dgm:presLayoutVars>
          <dgm:chMax val="0"/>
          <dgm:bulletEnabled val="1"/>
        </dgm:presLayoutVars>
      </dgm:prSet>
      <dgm:spPr/>
      <dgm:t>
        <a:bodyPr/>
        <a:lstStyle/>
        <a:p>
          <a:endParaRPr lang="ru-RU"/>
        </a:p>
      </dgm:t>
    </dgm:pt>
    <dgm:pt modelId="{00D2D4D3-4835-4941-A6A9-02B593CACDB5}" type="pres">
      <dgm:prSet presAssocID="{484E8CA9-4926-43BD-97A5-3AC7033B2885}" presName="negativeSpace" presStyleCnt="0"/>
      <dgm:spPr/>
    </dgm:pt>
    <dgm:pt modelId="{D584B1D7-50AC-4D74-998C-D9A3BF7B7E1E}" type="pres">
      <dgm:prSet presAssocID="{484E8CA9-4926-43BD-97A5-3AC7033B2885}" presName="childText" presStyleLbl="conFgAcc1" presStyleIdx="0" presStyleCnt="3">
        <dgm:presLayoutVars>
          <dgm:bulletEnabled val="1"/>
        </dgm:presLayoutVars>
      </dgm:prSet>
      <dgm:spPr/>
    </dgm:pt>
    <dgm:pt modelId="{A44DC55A-432F-49F7-B69B-541863254B3B}" type="pres">
      <dgm:prSet presAssocID="{54657357-8BCB-4EF1-8AE5-34D686A58EFC}" presName="spaceBetweenRectangles" presStyleCnt="0"/>
      <dgm:spPr/>
    </dgm:pt>
    <dgm:pt modelId="{45FDBAD9-DCC7-41C7-AD99-057DDDBA8F78}" type="pres">
      <dgm:prSet presAssocID="{52EE9BAE-34EB-4BEC-9B93-78A0557549DC}" presName="parentLin" presStyleCnt="0"/>
      <dgm:spPr/>
    </dgm:pt>
    <dgm:pt modelId="{999B51E6-F530-4DC5-8CA4-4BCDFB075E8E}" type="pres">
      <dgm:prSet presAssocID="{52EE9BAE-34EB-4BEC-9B93-78A0557549DC}" presName="parentLeftMargin" presStyleLbl="node1" presStyleIdx="0" presStyleCnt="3"/>
      <dgm:spPr/>
      <dgm:t>
        <a:bodyPr/>
        <a:lstStyle/>
        <a:p>
          <a:endParaRPr lang="ru-RU"/>
        </a:p>
      </dgm:t>
    </dgm:pt>
    <dgm:pt modelId="{3E31BAA9-048F-4C2B-A6C8-73482B62F546}" type="pres">
      <dgm:prSet presAssocID="{52EE9BAE-34EB-4BEC-9B93-78A0557549DC}" presName="parentText" presStyleLbl="node1" presStyleIdx="1" presStyleCnt="3">
        <dgm:presLayoutVars>
          <dgm:chMax val="0"/>
          <dgm:bulletEnabled val="1"/>
        </dgm:presLayoutVars>
      </dgm:prSet>
      <dgm:spPr/>
      <dgm:t>
        <a:bodyPr/>
        <a:lstStyle/>
        <a:p>
          <a:endParaRPr lang="ru-RU"/>
        </a:p>
      </dgm:t>
    </dgm:pt>
    <dgm:pt modelId="{00B0E132-D7B4-42BE-9B04-15C5F6F1CAD9}" type="pres">
      <dgm:prSet presAssocID="{52EE9BAE-34EB-4BEC-9B93-78A0557549DC}" presName="negativeSpace" presStyleCnt="0"/>
      <dgm:spPr/>
    </dgm:pt>
    <dgm:pt modelId="{27D06FBE-0494-4BD1-8AA5-F58F209D856B}" type="pres">
      <dgm:prSet presAssocID="{52EE9BAE-34EB-4BEC-9B93-78A0557549DC}" presName="childText" presStyleLbl="conFgAcc1" presStyleIdx="1" presStyleCnt="3">
        <dgm:presLayoutVars>
          <dgm:bulletEnabled val="1"/>
        </dgm:presLayoutVars>
      </dgm:prSet>
      <dgm:spPr/>
    </dgm:pt>
    <dgm:pt modelId="{50769B3F-3494-465E-BAEF-795F990080CE}" type="pres">
      <dgm:prSet presAssocID="{6B114D41-3D67-4C6E-9740-FBBE2741E26C}" presName="spaceBetweenRectangles" presStyleCnt="0"/>
      <dgm:spPr/>
    </dgm:pt>
    <dgm:pt modelId="{C350534F-E319-418F-B280-2B736EBD9D7F}" type="pres">
      <dgm:prSet presAssocID="{6BCE150E-68B2-4C7A-8EBF-7AE5FDC8F809}" presName="parentLin" presStyleCnt="0"/>
      <dgm:spPr/>
    </dgm:pt>
    <dgm:pt modelId="{02BC130F-BC7E-42B2-A5F2-624644B3D1EE}" type="pres">
      <dgm:prSet presAssocID="{6BCE150E-68B2-4C7A-8EBF-7AE5FDC8F809}" presName="parentLeftMargin" presStyleLbl="node1" presStyleIdx="1" presStyleCnt="3"/>
      <dgm:spPr/>
      <dgm:t>
        <a:bodyPr/>
        <a:lstStyle/>
        <a:p>
          <a:endParaRPr lang="ru-RU"/>
        </a:p>
      </dgm:t>
    </dgm:pt>
    <dgm:pt modelId="{6EFE588F-A976-4CBB-84F9-EFEF64A3CF7E}" type="pres">
      <dgm:prSet presAssocID="{6BCE150E-68B2-4C7A-8EBF-7AE5FDC8F809}" presName="parentText" presStyleLbl="node1" presStyleIdx="2" presStyleCnt="3">
        <dgm:presLayoutVars>
          <dgm:chMax val="0"/>
          <dgm:bulletEnabled val="1"/>
        </dgm:presLayoutVars>
      </dgm:prSet>
      <dgm:spPr/>
      <dgm:t>
        <a:bodyPr/>
        <a:lstStyle/>
        <a:p>
          <a:endParaRPr lang="ru-RU"/>
        </a:p>
      </dgm:t>
    </dgm:pt>
    <dgm:pt modelId="{9E101C3F-D07F-40F9-BCD6-7932878B347E}" type="pres">
      <dgm:prSet presAssocID="{6BCE150E-68B2-4C7A-8EBF-7AE5FDC8F809}" presName="negativeSpace" presStyleCnt="0"/>
      <dgm:spPr/>
    </dgm:pt>
    <dgm:pt modelId="{89F491BF-6B07-4065-92AB-4568D61B7D89}" type="pres">
      <dgm:prSet presAssocID="{6BCE150E-68B2-4C7A-8EBF-7AE5FDC8F809}" presName="childText" presStyleLbl="conFgAcc1" presStyleIdx="2" presStyleCnt="3">
        <dgm:presLayoutVars>
          <dgm:bulletEnabled val="1"/>
        </dgm:presLayoutVars>
      </dgm:prSet>
      <dgm:spPr/>
    </dgm:pt>
  </dgm:ptLst>
  <dgm:cxnLst>
    <dgm:cxn modelId="{3F9D0D29-2B45-4DB0-B729-472D758B2665}" type="presOf" srcId="{484E8CA9-4926-43BD-97A5-3AC7033B2885}" destId="{A3B3A5E5-D355-45DC-B579-8E4C204A6604}" srcOrd="0" destOrd="0" presId="urn:microsoft.com/office/officeart/2005/8/layout/list1"/>
    <dgm:cxn modelId="{3326479A-5E81-4AB3-AD69-A03EA273F90B}" type="presOf" srcId="{484E8CA9-4926-43BD-97A5-3AC7033B2885}" destId="{CDC826C8-9C8D-4692-AD4C-E84D6E2CC436}" srcOrd="1" destOrd="0" presId="urn:microsoft.com/office/officeart/2005/8/layout/list1"/>
    <dgm:cxn modelId="{4356CE13-A09C-40C0-A762-C1DA4FF409AB}" type="presOf" srcId="{52EE9BAE-34EB-4BEC-9B93-78A0557549DC}" destId="{3E31BAA9-048F-4C2B-A6C8-73482B62F546}" srcOrd="1" destOrd="0" presId="urn:microsoft.com/office/officeart/2005/8/layout/list1"/>
    <dgm:cxn modelId="{B72BD10A-EB78-4794-BB80-54F0F270650B}" type="presOf" srcId="{52EE9BAE-34EB-4BEC-9B93-78A0557549DC}" destId="{999B51E6-F530-4DC5-8CA4-4BCDFB075E8E}" srcOrd="0" destOrd="0" presId="urn:microsoft.com/office/officeart/2005/8/layout/list1"/>
    <dgm:cxn modelId="{8D8ABF4B-380C-43CB-A6F2-D329E08D9E27}" srcId="{72191FAD-C933-439F-A604-5282A1713804}" destId="{52EE9BAE-34EB-4BEC-9B93-78A0557549DC}" srcOrd="1" destOrd="0" parTransId="{9772C8EF-B595-475E-8629-F080E9C67286}" sibTransId="{6B114D41-3D67-4C6E-9740-FBBE2741E26C}"/>
    <dgm:cxn modelId="{7A1F7375-CA83-499E-BEA2-9E7557022BE8}" type="presOf" srcId="{72191FAD-C933-439F-A604-5282A1713804}" destId="{3AE073D2-7E83-415D-908D-65B5382D20FB}" srcOrd="0" destOrd="0" presId="urn:microsoft.com/office/officeart/2005/8/layout/list1"/>
    <dgm:cxn modelId="{3C8013D0-F6A7-4EDA-8C6D-6BA585C4ADCC}" type="presOf" srcId="{6BCE150E-68B2-4C7A-8EBF-7AE5FDC8F809}" destId="{02BC130F-BC7E-42B2-A5F2-624644B3D1EE}" srcOrd="0" destOrd="0" presId="urn:microsoft.com/office/officeart/2005/8/layout/list1"/>
    <dgm:cxn modelId="{830E7C9B-B93E-47E5-81C0-F7ECD3F28B8F}" srcId="{72191FAD-C933-439F-A604-5282A1713804}" destId="{6BCE150E-68B2-4C7A-8EBF-7AE5FDC8F809}" srcOrd="2" destOrd="0" parTransId="{03897924-08F0-4F3D-997F-276270333B95}" sibTransId="{70A523F3-5028-4F90-93DF-D5214C046A5A}"/>
    <dgm:cxn modelId="{A8FB24E8-D2A5-472C-A990-8DF08ED888FB}" srcId="{72191FAD-C933-439F-A604-5282A1713804}" destId="{484E8CA9-4926-43BD-97A5-3AC7033B2885}" srcOrd="0" destOrd="0" parTransId="{CBBB7767-089F-4ED9-9750-3868615EFF3A}" sibTransId="{54657357-8BCB-4EF1-8AE5-34D686A58EFC}"/>
    <dgm:cxn modelId="{C71D7C27-D43C-462B-9BC9-6066CDDFA4CA}" type="presOf" srcId="{6BCE150E-68B2-4C7A-8EBF-7AE5FDC8F809}" destId="{6EFE588F-A976-4CBB-84F9-EFEF64A3CF7E}" srcOrd="1" destOrd="0" presId="urn:microsoft.com/office/officeart/2005/8/layout/list1"/>
    <dgm:cxn modelId="{D07C1847-DF95-47FA-900E-0C207A454A8D}" type="presParOf" srcId="{3AE073D2-7E83-415D-908D-65B5382D20FB}" destId="{E5111060-2721-45B1-A056-BE61D9F842FB}" srcOrd="0" destOrd="0" presId="urn:microsoft.com/office/officeart/2005/8/layout/list1"/>
    <dgm:cxn modelId="{737FBF93-A6D6-400B-B007-2C9B006C64FC}" type="presParOf" srcId="{E5111060-2721-45B1-A056-BE61D9F842FB}" destId="{A3B3A5E5-D355-45DC-B579-8E4C204A6604}" srcOrd="0" destOrd="0" presId="urn:microsoft.com/office/officeart/2005/8/layout/list1"/>
    <dgm:cxn modelId="{DD8BE956-9E8C-4CB5-8A71-E57680323C2E}" type="presParOf" srcId="{E5111060-2721-45B1-A056-BE61D9F842FB}" destId="{CDC826C8-9C8D-4692-AD4C-E84D6E2CC436}" srcOrd="1" destOrd="0" presId="urn:microsoft.com/office/officeart/2005/8/layout/list1"/>
    <dgm:cxn modelId="{00FF721F-91AE-4ACB-88A2-CA6DB46D14A4}" type="presParOf" srcId="{3AE073D2-7E83-415D-908D-65B5382D20FB}" destId="{00D2D4D3-4835-4941-A6A9-02B593CACDB5}" srcOrd="1" destOrd="0" presId="urn:microsoft.com/office/officeart/2005/8/layout/list1"/>
    <dgm:cxn modelId="{D8C26887-AB04-47B1-BA32-7E0C863312BF}" type="presParOf" srcId="{3AE073D2-7E83-415D-908D-65B5382D20FB}" destId="{D584B1D7-50AC-4D74-998C-D9A3BF7B7E1E}" srcOrd="2" destOrd="0" presId="urn:microsoft.com/office/officeart/2005/8/layout/list1"/>
    <dgm:cxn modelId="{6A1B4707-C39C-4E3B-976C-B6C35C3400CB}" type="presParOf" srcId="{3AE073D2-7E83-415D-908D-65B5382D20FB}" destId="{A44DC55A-432F-49F7-B69B-541863254B3B}" srcOrd="3" destOrd="0" presId="urn:microsoft.com/office/officeart/2005/8/layout/list1"/>
    <dgm:cxn modelId="{8BF59BDC-4734-4D51-BA99-CF2F3FA4ADD8}" type="presParOf" srcId="{3AE073D2-7E83-415D-908D-65B5382D20FB}" destId="{45FDBAD9-DCC7-41C7-AD99-057DDDBA8F78}" srcOrd="4" destOrd="0" presId="urn:microsoft.com/office/officeart/2005/8/layout/list1"/>
    <dgm:cxn modelId="{F1701D0B-DABB-434F-B394-222C7D2A6827}" type="presParOf" srcId="{45FDBAD9-DCC7-41C7-AD99-057DDDBA8F78}" destId="{999B51E6-F530-4DC5-8CA4-4BCDFB075E8E}" srcOrd="0" destOrd="0" presId="urn:microsoft.com/office/officeart/2005/8/layout/list1"/>
    <dgm:cxn modelId="{D561F43F-7187-4231-9FEA-DC4E1D62136A}" type="presParOf" srcId="{45FDBAD9-DCC7-41C7-AD99-057DDDBA8F78}" destId="{3E31BAA9-048F-4C2B-A6C8-73482B62F546}" srcOrd="1" destOrd="0" presId="urn:microsoft.com/office/officeart/2005/8/layout/list1"/>
    <dgm:cxn modelId="{E0E2BAD9-C25C-475F-BAD4-0983D25E3D63}" type="presParOf" srcId="{3AE073D2-7E83-415D-908D-65B5382D20FB}" destId="{00B0E132-D7B4-42BE-9B04-15C5F6F1CAD9}" srcOrd="5" destOrd="0" presId="urn:microsoft.com/office/officeart/2005/8/layout/list1"/>
    <dgm:cxn modelId="{1FF684DE-70E8-4B9F-AEFF-888CFFC8B78A}" type="presParOf" srcId="{3AE073D2-7E83-415D-908D-65B5382D20FB}" destId="{27D06FBE-0494-4BD1-8AA5-F58F209D856B}" srcOrd="6" destOrd="0" presId="urn:microsoft.com/office/officeart/2005/8/layout/list1"/>
    <dgm:cxn modelId="{3930C2E1-3832-4A29-92C8-6FB204EC40B3}" type="presParOf" srcId="{3AE073D2-7E83-415D-908D-65B5382D20FB}" destId="{50769B3F-3494-465E-BAEF-795F990080CE}" srcOrd="7" destOrd="0" presId="urn:microsoft.com/office/officeart/2005/8/layout/list1"/>
    <dgm:cxn modelId="{31ADFFA1-CA99-474D-AE87-C6FEB037DC8A}" type="presParOf" srcId="{3AE073D2-7E83-415D-908D-65B5382D20FB}" destId="{C350534F-E319-418F-B280-2B736EBD9D7F}" srcOrd="8" destOrd="0" presId="urn:microsoft.com/office/officeart/2005/8/layout/list1"/>
    <dgm:cxn modelId="{2A5F68E2-F63F-4DB7-B1E8-0B4D4655D159}" type="presParOf" srcId="{C350534F-E319-418F-B280-2B736EBD9D7F}" destId="{02BC130F-BC7E-42B2-A5F2-624644B3D1EE}" srcOrd="0" destOrd="0" presId="urn:microsoft.com/office/officeart/2005/8/layout/list1"/>
    <dgm:cxn modelId="{14F01808-F6E9-406A-8001-42E004A97495}" type="presParOf" srcId="{C350534F-E319-418F-B280-2B736EBD9D7F}" destId="{6EFE588F-A976-4CBB-84F9-EFEF64A3CF7E}" srcOrd="1" destOrd="0" presId="urn:microsoft.com/office/officeart/2005/8/layout/list1"/>
    <dgm:cxn modelId="{35CC8DDD-0E05-4212-9C26-740955D59B8F}" type="presParOf" srcId="{3AE073D2-7E83-415D-908D-65B5382D20FB}" destId="{9E101C3F-D07F-40F9-BCD6-7932878B347E}" srcOrd="9" destOrd="0" presId="urn:microsoft.com/office/officeart/2005/8/layout/list1"/>
    <dgm:cxn modelId="{5171CE2E-4F14-4E90-A4B2-7B1BC8AC7F9A}" type="presParOf" srcId="{3AE073D2-7E83-415D-908D-65B5382D20FB}" destId="{89F491BF-6B07-4065-92AB-4568D61B7D8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43470-1C32-4288-8DC5-1A1E69CB5803}">
      <dsp:nvSpPr>
        <dsp:cNvPr id="0" name=""/>
        <dsp:cNvSpPr/>
      </dsp:nvSpPr>
      <dsp:spPr>
        <a:xfrm rot="10800000">
          <a:off x="2272813" y="404"/>
          <a:ext cx="8083067" cy="947412"/>
        </a:xfrm>
        <a:prstGeom prst="homePlat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7783" tIns="72390" rIns="135128" bIns="72390" numCol="1" spcCol="1270" anchor="ctr" anchorCtr="0">
          <a:noAutofit/>
        </a:bodyPr>
        <a:lstStyle/>
        <a:p>
          <a:pPr lvl="0" algn="ctr" defTabSz="844550">
            <a:lnSpc>
              <a:spcPct val="90000"/>
            </a:lnSpc>
            <a:spcBef>
              <a:spcPct val="0"/>
            </a:spcBef>
            <a:spcAft>
              <a:spcPct val="35000"/>
            </a:spcAft>
          </a:pPr>
          <a:r>
            <a:rPr lang="uz-Cyrl-UZ" sz="1900" kern="1200" smtClean="0">
              <a:latin typeface="Times New Roman" panose="02020603050405020304" pitchFamily="18" charset="0"/>
              <a:ea typeface="Times New Roman" panose="02020603050405020304" pitchFamily="18" charset="0"/>
              <a:cs typeface="Times New Roman" panose="02020603050405020304" pitchFamily="18" charset="0"/>
            </a:rPr>
            <a:t>periferik (retseptor) – tashqi quvvatni nerv jarayoniga o‘tkazadigan maxsus transformator qismi;</a:t>
          </a:r>
          <a:endParaRPr lang="ru-RU" sz="1900" kern="1200" dirty="0"/>
        </a:p>
      </dsp:txBody>
      <dsp:txXfrm rot="10800000">
        <a:off x="2509666" y="404"/>
        <a:ext cx="7846214" cy="947412"/>
      </dsp:txXfrm>
    </dsp:sp>
    <dsp:sp modelId="{08C0AF1A-F0F0-4574-8C55-222FFAD88A39}">
      <dsp:nvSpPr>
        <dsp:cNvPr id="0" name=""/>
        <dsp:cNvSpPr/>
      </dsp:nvSpPr>
      <dsp:spPr>
        <a:xfrm>
          <a:off x="1799107" y="404"/>
          <a:ext cx="947412" cy="947412"/>
        </a:xfrm>
        <a:prstGeom prst="ellipse">
          <a:avLst/>
        </a:prstGeom>
        <a:solidFill>
          <a:schemeClr val="accent5">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C52F5E-1CDA-490F-99AD-94931BD59647}">
      <dsp:nvSpPr>
        <dsp:cNvPr id="0" name=""/>
        <dsp:cNvSpPr/>
      </dsp:nvSpPr>
      <dsp:spPr>
        <a:xfrm rot="10800000">
          <a:off x="2272813" y="1184671"/>
          <a:ext cx="8083067" cy="947412"/>
        </a:xfrm>
        <a:prstGeom prst="homePlate">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7783" tIns="72390" rIns="135128" bIns="72390" numCol="1" spcCol="1270" anchor="ctr" anchorCtr="0">
          <a:noAutofit/>
        </a:bodyPr>
        <a:lstStyle/>
        <a:p>
          <a:pPr lvl="0" algn="ctr" defTabSz="844550">
            <a:lnSpc>
              <a:spcPct val="90000"/>
            </a:lnSpc>
            <a:spcBef>
              <a:spcPct val="0"/>
            </a:spcBef>
            <a:spcAft>
              <a:spcPct val="35000"/>
            </a:spcAft>
          </a:pPr>
          <a:r>
            <a:rPr lang="uz-Cyrl-UZ" sz="1900" kern="1200" smtClean="0">
              <a:latin typeface="Times New Roman" panose="02020603050405020304" pitchFamily="18" charset="0"/>
              <a:ea typeface="Times New Roman" panose="02020603050405020304" pitchFamily="18" charset="0"/>
              <a:cs typeface="Times New Roman" panose="02020603050405020304" pitchFamily="18" charset="0"/>
            </a:rPr>
            <a:t>analizatorning per</a:t>
          </a:r>
          <a:r>
            <a:rPr lang="en-US" sz="1900" kern="1200" smtClean="0">
              <a:latin typeface="Times New Roman" panose="02020603050405020304" pitchFamily="18" charset="0"/>
              <a:ea typeface="Times New Roman" panose="02020603050405020304" pitchFamily="18" charset="0"/>
              <a:cs typeface="Times New Roman" panose="02020603050405020304" pitchFamily="18" charset="0"/>
            </a:rPr>
            <a:t>i</a:t>
          </a:r>
          <a:r>
            <a:rPr lang="uz-Cyrl-UZ" sz="1900" kern="1200" smtClean="0">
              <a:latin typeface="Times New Roman" panose="02020603050405020304" pitchFamily="18" charset="0"/>
              <a:ea typeface="Times New Roman" panose="02020603050405020304" pitchFamily="18" charset="0"/>
              <a:cs typeface="Times New Roman" panose="02020603050405020304" pitchFamily="18" charset="0"/>
            </a:rPr>
            <a:t>ferik bo‘limining markaziy analizator bilan bog‘laydigan yo‘llarni ochadigan afferent (markazga intiluvchi) va efferent (markazdan qochuvchi) nervlar;</a:t>
          </a:r>
          <a:endParaRPr lang="ru-RU" sz="1900" kern="1200" dirty="0"/>
        </a:p>
      </dsp:txBody>
      <dsp:txXfrm rot="10800000">
        <a:off x="2509666" y="1184671"/>
        <a:ext cx="7846214" cy="947412"/>
      </dsp:txXfrm>
    </dsp:sp>
    <dsp:sp modelId="{03362142-D9D7-45E7-936C-40F4B886E37D}">
      <dsp:nvSpPr>
        <dsp:cNvPr id="0" name=""/>
        <dsp:cNvSpPr/>
      </dsp:nvSpPr>
      <dsp:spPr>
        <a:xfrm>
          <a:off x="1799107" y="1184671"/>
          <a:ext cx="947412" cy="947412"/>
        </a:xfrm>
        <a:prstGeom prst="ellipse">
          <a:avLst/>
        </a:prstGeom>
        <a:solidFill>
          <a:schemeClr val="accent5">
            <a:tint val="50000"/>
            <a:hueOff val="-3694485"/>
            <a:satOff val="-6499"/>
            <a:lumOff val="-8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AE37CB-2188-414B-BDE8-3FDAF40D4870}">
      <dsp:nvSpPr>
        <dsp:cNvPr id="0" name=""/>
        <dsp:cNvSpPr/>
      </dsp:nvSpPr>
      <dsp:spPr>
        <a:xfrm rot="10800000">
          <a:off x="2272813" y="2368937"/>
          <a:ext cx="8083067" cy="947412"/>
        </a:xfrm>
        <a:prstGeom prst="homePlate">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7783" tIns="72390" rIns="135128" bIns="72390" numCol="1" spcCol="1270" anchor="ctr" anchorCtr="0">
          <a:noAutofit/>
        </a:bodyPr>
        <a:lstStyle/>
        <a:p>
          <a:pPr lvl="0" algn="ctr" defTabSz="844550">
            <a:lnSpc>
              <a:spcPct val="90000"/>
            </a:lnSpc>
            <a:spcBef>
              <a:spcPct val="0"/>
            </a:spcBef>
            <a:spcAft>
              <a:spcPct val="35000"/>
            </a:spcAft>
          </a:pPr>
          <a:r>
            <a:rPr lang="uz-Cyrl-UZ" sz="1900" kern="1200" smtClean="0">
              <a:latin typeface="Times New Roman" panose="02020603050405020304" pitchFamily="18" charset="0"/>
              <a:ea typeface="Times New Roman" panose="02020603050405020304" pitchFamily="18" charset="0"/>
              <a:cs typeface="Times New Roman" panose="02020603050405020304" pitchFamily="18" charset="0"/>
            </a:rPr>
            <a:t>analizatorning periferik bo‘limlaridan keladigan nerv signallarining qayta ishlanishi sodir bo‘ladigan qobiq osti va qobiq bo‘limlari.</a:t>
          </a:r>
          <a:endParaRPr lang="ru-RU" sz="1900" kern="1200" dirty="0"/>
        </a:p>
      </dsp:txBody>
      <dsp:txXfrm rot="10800000">
        <a:off x="2509666" y="2368937"/>
        <a:ext cx="7846214" cy="947412"/>
      </dsp:txXfrm>
    </dsp:sp>
    <dsp:sp modelId="{33AB077C-DB7F-4139-9C2C-EB0AE004FAE3}">
      <dsp:nvSpPr>
        <dsp:cNvPr id="0" name=""/>
        <dsp:cNvSpPr/>
      </dsp:nvSpPr>
      <dsp:spPr>
        <a:xfrm>
          <a:off x="1799107" y="2368937"/>
          <a:ext cx="947412" cy="947412"/>
        </a:xfrm>
        <a:prstGeom prst="ellipse">
          <a:avLst/>
        </a:prstGeom>
        <a:solidFill>
          <a:schemeClr val="accent5">
            <a:tint val="50000"/>
            <a:hueOff val="-7388970"/>
            <a:satOff val="-12997"/>
            <a:lumOff val="-16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84B1D7-50AC-4D74-998C-D9A3BF7B7E1E}">
      <dsp:nvSpPr>
        <dsp:cNvPr id="0" name=""/>
        <dsp:cNvSpPr/>
      </dsp:nvSpPr>
      <dsp:spPr>
        <a:xfrm>
          <a:off x="0" y="472863"/>
          <a:ext cx="11498218"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C826C8-9C8D-4692-AD4C-E84D6E2CC436}">
      <dsp:nvSpPr>
        <dsp:cNvPr id="0" name=""/>
        <dsp:cNvSpPr/>
      </dsp:nvSpPr>
      <dsp:spPr>
        <a:xfrm>
          <a:off x="574910" y="44823"/>
          <a:ext cx="8048752"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224" tIns="0" rIns="304224" bIns="0" numCol="1" spcCol="1270" anchor="ctr" anchorCtr="0">
          <a:noAutofit/>
        </a:bodyPr>
        <a:lstStyle/>
        <a:p>
          <a:pPr lvl="0" algn="l" defTabSz="800100">
            <a:lnSpc>
              <a:spcPct val="90000"/>
            </a:lnSpc>
            <a:spcBef>
              <a:spcPct val="0"/>
            </a:spcBef>
            <a:spcAft>
              <a:spcPct val="35000"/>
            </a:spcAft>
          </a:pPr>
          <a:r>
            <a:rPr lang="uz-Cyrl-UZ" sz="1800"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Tashqi muhitdagi narsa va hodisalarning xususiyatlarini aks ettirishgamoslashgan hamda retseptorlari tananing sirtqi qismida joylashgan sezgilar, ya’ni </a:t>
          </a:r>
          <a:r>
            <a:rPr lang="uz-Cyrl-UZ" sz="1800" b="1"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ekstroretseptiv </a:t>
          </a:r>
          <a:r>
            <a:rPr lang="uz-Cyrl-UZ" sz="1800"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a:t>
          </a:r>
          <a:endParaRPr lang="ru-RU" sz="1800" kern="1200" dirty="0"/>
        </a:p>
      </dsp:txBody>
      <dsp:txXfrm>
        <a:off x="616700" y="86613"/>
        <a:ext cx="7965172" cy="772500"/>
      </dsp:txXfrm>
    </dsp:sp>
    <dsp:sp modelId="{27D06FBE-0494-4BD1-8AA5-F58F209D856B}">
      <dsp:nvSpPr>
        <dsp:cNvPr id="0" name=""/>
        <dsp:cNvSpPr/>
      </dsp:nvSpPr>
      <dsp:spPr>
        <a:xfrm>
          <a:off x="0" y="1788303"/>
          <a:ext cx="11498218"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E31BAA9-048F-4C2B-A6C8-73482B62F546}">
      <dsp:nvSpPr>
        <dsp:cNvPr id="0" name=""/>
        <dsp:cNvSpPr/>
      </dsp:nvSpPr>
      <dsp:spPr>
        <a:xfrm>
          <a:off x="574910" y="1360263"/>
          <a:ext cx="8048752"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224" tIns="0" rIns="304224" bIns="0" numCol="1" spcCol="1270" anchor="ctr" anchorCtr="0">
          <a:noAutofit/>
        </a:bodyPr>
        <a:lstStyle/>
        <a:p>
          <a:pPr lvl="0" algn="l" defTabSz="800100">
            <a:lnSpc>
              <a:spcPct val="90000"/>
            </a:lnSpc>
            <a:spcBef>
              <a:spcPct val="0"/>
            </a:spcBef>
            <a:spcAft>
              <a:spcPct val="35000"/>
            </a:spcAft>
          </a:pPr>
          <a:r>
            <a:rPr lang="uz-Cyrl-UZ" sz="1800"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Ichki tana a’zolari holatlarini aks ettiruvchi hamda retseptorlari ichki tana a’zolarida, to‘qimalarda joylashgan sezgilar, ya’ni </a:t>
          </a:r>
          <a:r>
            <a:rPr lang="uz-Cyrl-UZ" sz="1800" b="1"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interoretseptiv</a:t>
          </a:r>
          <a:r>
            <a:rPr lang="uz-Cyrl-UZ" sz="1800"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a:t>
          </a:r>
          <a:endParaRPr lang="ru-RU" sz="1800" kern="1200" dirty="0"/>
        </a:p>
      </dsp:txBody>
      <dsp:txXfrm>
        <a:off x="616700" y="1402053"/>
        <a:ext cx="7965172" cy="772500"/>
      </dsp:txXfrm>
    </dsp:sp>
    <dsp:sp modelId="{89F491BF-6B07-4065-92AB-4568D61B7D89}">
      <dsp:nvSpPr>
        <dsp:cNvPr id="0" name=""/>
        <dsp:cNvSpPr/>
      </dsp:nvSpPr>
      <dsp:spPr>
        <a:xfrm>
          <a:off x="0" y="3103743"/>
          <a:ext cx="11498218"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E588F-A976-4CBB-84F9-EFEF64A3CF7E}">
      <dsp:nvSpPr>
        <dsp:cNvPr id="0" name=""/>
        <dsp:cNvSpPr/>
      </dsp:nvSpPr>
      <dsp:spPr>
        <a:xfrm>
          <a:off x="574910" y="2675703"/>
          <a:ext cx="8048752"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224" tIns="0" rIns="304224" bIns="0" numCol="1" spcCol="1270" anchor="ctr" anchorCtr="0">
          <a:noAutofit/>
        </a:bodyPr>
        <a:lstStyle/>
        <a:p>
          <a:pPr lvl="0" algn="l" defTabSz="800100">
            <a:lnSpc>
              <a:spcPct val="90000"/>
            </a:lnSpc>
            <a:spcBef>
              <a:spcPct val="0"/>
            </a:spcBef>
            <a:spcAft>
              <a:spcPct val="35000"/>
            </a:spcAft>
          </a:pPr>
          <a:r>
            <a:rPr lang="uz-Cyrl-UZ" sz="1800"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Tanamiz va gavdamizning holati hamda harakatlari haqida ma’lumot (axborot, xabar) beruvchi muskullarda, bog‘lovchi paylarda, mushaklarda joylashgan sezgilar, ya’ni </a:t>
          </a:r>
          <a:r>
            <a:rPr lang="uz-Cyrl-UZ" sz="1800" b="1"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proprioretseptiv</a:t>
          </a:r>
          <a:r>
            <a:rPr lang="uz-Cyrl-UZ" sz="1800" kern="1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a:t>
          </a:r>
          <a:endParaRPr lang="ru-RU" sz="1800" kern="1200" dirty="0"/>
        </a:p>
      </dsp:txBody>
      <dsp:txXfrm>
        <a:off x="616700" y="2717493"/>
        <a:ext cx="7965172" cy="77250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4258518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2647505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9A69DF5-F60C-4E0B-B11A-F09CDA056369}"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2312720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9A69DF5-F60C-4E0B-B11A-F09CDA056369}"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1304948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9A69DF5-F60C-4E0B-B11A-F09CDA056369}" type="datetimeFigureOut">
              <a:rPr lang="ru-RU" smtClean="0"/>
              <a:t>11.04.2021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3989704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9A69DF5-F60C-4E0B-B11A-F09CDA056369}" type="datetimeFigureOut">
              <a:rPr lang="ru-RU" smtClean="0"/>
              <a:t>11.04.2021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544665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9A69DF5-F60C-4E0B-B11A-F09CDA056369}" type="datetimeFigureOut">
              <a:rPr lang="ru-RU" smtClean="0"/>
              <a:t>11.04.2021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2410330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9A69DF5-F60C-4E0B-B11A-F09CDA056369}"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807001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9A69DF5-F60C-4E0B-B11A-F09CDA056369}" type="datetimeFigureOut">
              <a:rPr lang="ru-RU" smtClean="0"/>
              <a:t>11.04.2021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372172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3745946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9A69DF5-F60C-4E0B-B11A-F09CDA056369}" type="datetimeFigureOut">
              <a:rPr lang="ru-RU" smtClean="0"/>
              <a:t>11.04.2021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D2D5940-8672-4203-8194-48D66DB1C695}" type="slidenum">
              <a:rPr lang="ru-RU" smtClean="0"/>
              <a:t>‹#›</a:t>
            </a:fld>
            <a:endParaRPr lang="ru-RU"/>
          </a:p>
        </p:txBody>
      </p:sp>
    </p:spTree>
    <p:extLst>
      <p:ext uri="{BB962C8B-B14F-4D97-AF65-F5344CB8AC3E}">
        <p14:creationId xmlns:p14="http://schemas.microsoft.com/office/powerpoint/2010/main" val="1263492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69DF5-F60C-4E0B-B11A-F09CDA056369}" type="datetimeFigureOut">
              <a:rPr lang="ru-RU" smtClean="0"/>
              <a:t>11.04.2021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2D5940-8672-4203-8194-48D66DB1C695}" type="slidenum">
              <a:rPr lang="ru-RU" smtClean="0"/>
              <a:t>‹#›</a:t>
            </a:fld>
            <a:endParaRPr lang="ru-RU"/>
          </a:p>
        </p:txBody>
      </p:sp>
    </p:spTree>
    <p:extLst>
      <p:ext uri="{BB962C8B-B14F-4D97-AF65-F5344CB8AC3E}">
        <p14:creationId xmlns:p14="http://schemas.microsoft.com/office/powerpoint/2010/main" val="2143261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921001" y="164394"/>
            <a:ext cx="6791236" cy="1200329"/>
          </a:xfrm>
          <a:prstGeom prst="rect">
            <a:avLst/>
          </a:prstGeom>
        </p:spPr>
        <p:txBody>
          <a:bodyPr wrap="square">
            <a:spAutoFit/>
          </a:bodyPr>
          <a:lstStyle/>
          <a:p>
            <a:pPr algn="ctr"/>
            <a:r>
              <a:rPr lang="en-US" sz="3600" b="1" dirty="0">
                <a:solidFill>
                  <a:srgbClr val="C00000"/>
                </a:solidFill>
                <a:latin typeface="Times New Roman" panose="02020603050405020304" pitchFamily="18" charset="0"/>
                <a:cs typeface="Times New Roman" panose="02020603050405020304" pitchFamily="18" charset="0"/>
              </a:rPr>
              <a:t>TIBBIYOT MUHANDISLIK TEXNOLOGIYALARI</a:t>
            </a:r>
            <a:endParaRPr lang="ru-RU" sz="40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30" name="Picture 6" descr="Tiger Medical, Inc. Mission Statement, Employees and Hiring | LinkedIn"/>
          <p:cNvPicPr>
            <a:picLocks noChangeAspect="1" noChangeArrowheads="1"/>
          </p:cNvPicPr>
          <p:nvPr/>
        </p:nvPicPr>
        <p:blipFill rotWithShape="1">
          <a:blip r:embed="rId2">
            <a:extLst>
              <a:ext uri="{28A0092B-C50C-407E-A947-70E740481C1C}">
                <a14:useLocalDpi xmlns:a14="http://schemas.microsoft.com/office/drawing/2010/main" val="0"/>
              </a:ext>
            </a:extLst>
          </a:blip>
          <a:srcRect t="5302" b="7739"/>
          <a:stretch/>
        </p:blipFill>
        <p:spPr bwMode="auto">
          <a:xfrm>
            <a:off x="2222505" y="1401104"/>
            <a:ext cx="7948274" cy="34558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368017" y="4741582"/>
            <a:ext cx="6096000" cy="230832"/>
          </a:xfrm>
          <a:prstGeom prst="rect">
            <a:avLst/>
          </a:prstGeom>
        </p:spPr>
        <p:txBody>
          <a:bodyPr>
            <a:spAutoFit/>
          </a:bodyPr>
          <a:lstStyle/>
          <a:p>
            <a:r>
              <a:rPr lang="ru-RU" sz="900" dirty="0">
                <a:latin typeface="Times New Roman" panose="02020603050405020304" pitchFamily="18" charset="0"/>
                <a:cs typeface="Times New Roman" panose="02020603050405020304" pitchFamily="18" charset="0"/>
              </a:rPr>
              <a:t>https://www.linkedin.com/company/tiger-medical-inc/?trk=similar-companies_org_title&amp;originalSubdomain=mk</a:t>
            </a:r>
          </a:p>
        </p:txBody>
      </p:sp>
      <p:sp>
        <p:nvSpPr>
          <p:cNvPr id="3" name="Прямоугольник 2"/>
          <p:cNvSpPr/>
          <p:nvPr/>
        </p:nvSpPr>
        <p:spPr>
          <a:xfrm>
            <a:off x="3148642" y="4972414"/>
            <a:ext cx="6096000" cy="1485663"/>
          </a:xfrm>
          <a:prstGeom prst="rect">
            <a:avLst/>
          </a:prstGeom>
        </p:spPr>
        <p:txBody>
          <a:bodyPr>
            <a:spAutoFit/>
          </a:bodyPr>
          <a:lstStyle/>
          <a:p>
            <a:pPr algn="ctr">
              <a:lnSpc>
                <a:spcPct val="115000"/>
              </a:lnSpc>
            </a:pPr>
            <a:r>
              <a:rPr lang="uz-Cyrl-UZ"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SEZGI</a:t>
            </a:r>
            <a:r>
              <a:rPr lang="en-US"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ORGANLARI</a:t>
            </a:r>
            <a:endParaRPr lang="ru-RU" sz="20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pPr>
            <a:r>
              <a:rPr lang="uz-Cyrl-UZ"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XOMILALIK YURAK DETEKTORLARI</a:t>
            </a:r>
            <a:endParaRPr lang="ru-RU" sz="20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pPr>
            <a:r>
              <a:rPr lang="en-US"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HOMILA MONITORLARI, BOLALAR TAROZI, </a:t>
            </a:r>
            <a:endParaRPr lang="ru-RU" sz="20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pPr>
            <a:r>
              <a:rPr lang="uz-Cyrl-UZ" sz="20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APGAR TAYMERLARI.</a:t>
            </a:r>
            <a:endParaRPr lang="ru-RU"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28309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01338" y="480421"/>
            <a:ext cx="10724605" cy="5742085"/>
          </a:xfrm>
          <a:prstGeom prst="rect">
            <a:avLst/>
          </a:prstGeom>
        </p:spPr>
        <p:txBody>
          <a:bodyPr wrap="square">
            <a:spAutoFit/>
          </a:bodyPr>
          <a:lstStyle/>
          <a:p>
            <a:pPr algn="ctr">
              <a:lnSpc>
                <a:spcPct val="115000"/>
              </a:lnSpc>
              <a:spcBef>
                <a:spcPts val="1000"/>
              </a:spcBef>
            </a:pPr>
            <a:r>
              <a:rPr lang="uz-Cyrl-UZ"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 haqida umumiy tushuncha. </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Bef>
                <a:spcPts val="1000"/>
              </a:spcBef>
            </a:pPr>
            <a:r>
              <a:rPr lang="uz-Cyrl-UZ"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Sezgilarning nerv-fiziologik asoslari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Ma’lumki bizni o‘rab turgan tashqi olamdagi narsa va hodisalarning juda ko‘p belgi va xususiyatlari mavjud. </a:t>
            </a:r>
            <a:r>
              <a:rPr lang="uz-Cyrl-UZ"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Masalan, </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narsalarning rangi, ta’mi, hidi, qattiq yoki yumshoqligi, g‘adir-budur yoki tekisligi, harorat va boshqalar. Ana shu narsa va hodisalarning turli xil belgi, xususiyatlarini biz ham turlicha sezgi a’zolarimiz orqali ongimizda aks ettiramiz.</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Tashqi olamdan bizni tana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iz</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milliard qo‘zg‘ovchilar hujum qiladi.   Bizning qorong‘i ichki dunyoimizda esa sirli miyamiz ishlaydi. Bu fakt esa psixologiyaning yuqori ming yildan ortiq fundamental muammosini ko‘taradi. Masalani echishda bundan yuz yil avval psixologiya fan sifatida rivojlandi: Atrof muxitimizni o‘rab turgan siymolar miyamizga tushadi?</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42890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71600" y="970113"/>
            <a:ext cx="9627326" cy="4764381"/>
          </a:xfrm>
          <a:prstGeom prst="rect">
            <a:avLst/>
          </a:prstGeom>
        </p:spPr>
        <p:txBody>
          <a:bodyPr wrap="square">
            <a:spAutoFit/>
          </a:bodyPr>
          <a:lstStyle/>
          <a:p>
            <a:pPr indent="449580"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Zamonaviy tilda esa uni quyidagicha talqin qilsa bo‘ladi: tashqi olam xaqidagi tasavvurlarimizni qanday tuzishimiz; lagerdagi gulxanni yonishidan chiqayotgan tutunining aktiv neyron zanjirlariga aylanishi? Qanday qilib biz tirik neyroximiyadan olovnito‘lqinini, temperaturasini hamda olovni tutunini hidini anglaymiz? Miyamizda dunyoni rasmini aks ettirishimiz uchun, tashqi dunyoni fizikaviy energiyasini bilishimiz va uni nerv signallari shaklida  kodlashiiz, va bu jarayon an’anaviy </a:t>
            </a:r>
            <a:r>
              <a:rPr lang="uz-Cyrl-UZ"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sezgi</a:t>
            </a:r>
            <a:r>
              <a:rPr lang="uz-Cyrl-UZ" sz="2400" u="sng"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deyiladi. So‘ng esa biz buni olib biz o‘z sezgilarimizni tashkil qilishimiz va sharxlashimiz, va bu jarayon  an’anaviy idrok deyiladi.  Bizning kundalik amaliyotimizda sezgi va idrok uzilmas bir jarayonga aytiladi. 5 chi va 6 chi boblarda biz ikkala qismini birlashgan jarayonini ko‘rib chiqamiz.</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212529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2411" y="738426"/>
            <a:ext cx="10110652" cy="5401479"/>
          </a:xfrm>
          <a:prstGeom prst="rect">
            <a:avLst/>
          </a:prstGeom>
        </p:spPr>
        <p:txBody>
          <a:bodyPr wrap="square">
            <a:spAutoFit/>
          </a:bodyPr>
          <a:lstStyle/>
          <a:p>
            <a:pPr indent="449580"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Biz bu bobni sensor retseptorlardan boshlab, yuqori darajadagi ma’lumotlarni ishlanmalarini ko‘rib chiqamiz. Kirish qismidagi sensor analiz, psixologiyada ma’lumotlarni sxema bo‘yicha  pastdan yuqoriga qarab ishlash deb nomlanadi. Sezgi jarayonining buzilishi xar erda bo‘lishi mumkin bu sensor retseptordan boshlab to perseptiv interpretatsiyada tugaydi. Masalan, inson ko‘zida katarakta bilan tug‘ilsa uni ko‘zlari yorug‘likni ko‘rmaydi, bu jarayonda eng murakkab mexanizm ishlasa xam ko‘rish ma’lumotlarini bilolmaydi. Miyasi shikastlangan bemorlarda ham qandaydir sezgi va idrok zanjirlari bor. Miya po‘stlog‘ining chakka qismi buzilganda, inson yuzini tanish javobgarligi yo‘qoladi va bu kasallik </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prosopagnoziya</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nomlanadi. Unda sezgilari normal, lekin idroki normal emas. U ma’lumotlarni ko‘rib qabul qila oladi va insonni yuz tuzilishini xarakterlab bera oladi, lekin uni taniy olmaydi. Unga notanish chexrani ko‘rsatishganda u bunga e’tibor beraydi. Unga tanish chexrani ko‘rsatishganda, avtonom nerv sistemasi reaksiyasi shuni ko‘rsatadiki u xavotirlanadi va terlashni boshlaydi, lekin bu inson kimligini aytib bera olmaydi. U o‘z chexrasini ko‘zguda ko‘rganda, yana shu chalkashlikga keladi. Miyani buzilganligi sababli, u ma’lumotlarni sxema bo‘yicha tepadan pastga qrab ishlolmaydi – to‘plangan bilimlarni sensor ma’lumotlar bilan bog‘lay olmaydi.</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576438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18904" y="745524"/>
            <a:ext cx="10123714" cy="5189113"/>
          </a:xfrm>
          <a:prstGeom prst="rect">
            <a:avLst/>
          </a:prstGeom>
        </p:spPr>
        <p:txBody>
          <a:bodyPr wrap="square">
            <a:spAutoFit/>
          </a:bodyPr>
          <a:lstStyle/>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Tevarak-atrofimizdagi narsa va hodisalarning turli xil belgi hamda xususiyatlari har doim ham bizning sezgi a’zolarimizga ta’sir etib turadi. Natijada bizda turli sezgilar hosil bo‘ladi. </a:t>
            </a:r>
            <a:r>
              <a:rPr lang="uz-Cyrl-UZ"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uz-Cyrl-UZ"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unonchi</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nurlarning ko‘zimizga ta’sir qilishi natijasida ko‘rish sezgisi, har xil tezlik va kuchlanishdagi havo to‘lqinlarining qulog‘imizga ta’sir etishi natijasida eshitish sezgisi, nafas olish paytida havo bilan birga burun bo‘shlig‘iga kirgan har turli modda zarrachalarining ta’siri natijasida hid sezgisi, biror narsani qo‘limiz yoki badanimizga tegib ta’sir etish natijasida teri (taktil – biror narsaning terimizga tegishi) yoki bosim sezgisi va shu kabi sezgilar har doim hosil bo‘ladi.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Demak, </a:t>
            </a:r>
            <a:r>
              <a:rPr lang="uz-Cyrl-UZ"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atrofimizdagi narsa va hodisalarning sezgi a’zolarimizga bevosita ta’sir etishi natijasida ularning ayrim belgi va xususiyatlarini miyamizda aks ettirilishini aytamiz.</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972958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75657" y="673112"/>
            <a:ext cx="9744892" cy="5755422"/>
          </a:xfrm>
          <a:prstGeom prst="rect">
            <a:avLst/>
          </a:prstGeom>
        </p:spPr>
        <p:txBody>
          <a:bodyPr wrap="square">
            <a:spAutoFit/>
          </a:bodyPr>
          <a:lstStyle/>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 bilish jarayonlari ichida oddiy psixologik jarayon bo‘lib, tashqi olamdagi narsa va hodisalarni aks ettiradi. Tashqi olamdan kelayotgan qo‘zg‘atuvchilarning muayyan retseptorlarga bevosita ta’sir etish orqali ayrim belgi va xususiyatlarni va organizm ichki holatini aks ettiradi. Ma’lumki, insondan sezishning dastlabki bosqichi hissiy bilishdan boshlanib, keyinchalik u mantiqiy bilishga o‘tadi. Sezgi ham oddiy psixologik jarayon bo‘lgani bilan uning yuzaga kelishi o‘z-o‘zidan hosil bo‘lmaydi. Ular jumlasiga quyidagilar kiradi:</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 a’zolariga ta’sir etadigan narsa va hodisaning bo‘lishi.</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Sezuvchi apparat, ya’ni analizatorning mavjud bo‘lishi. </a:t>
            </a:r>
            <a:r>
              <a:rPr lang="uz-Cyrl-UZ" sz="2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havoning sovuqligini, temirning qattiqligini, qorning yumshoqligi va boshqalarni sezamiz.</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 idrok bilan bog‘liq bo‘ladi, lekin narsa va hodisani idrok qilishdan oldin uni sezish lozim, shu bois sezgilar materiyaning sezgi a’zolarimizga ta’siri natijasidir. Sezgi axborotlarini qabul qilib, tanlab, to‘plab, har bir sekundda axborotlar oqimini qabul qilib va qayta ishlab miyaga etkazib beradi. Natijada tevarak - atrofdagi tashqi olamni va organizm o‘z ichki holatini adekvat “mos” aks ettirishi hosil bo‘ladi. Sezgi a’zolari tashqi olamning  inson ongiga olib kiradigan yo‘llaridan biridir.</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880668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14444" y="2831673"/>
            <a:ext cx="8563114" cy="556434"/>
          </a:xfrm>
          <a:prstGeom prst="rect">
            <a:avLst/>
          </a:prstGeom>
        </p:spPr>
        <p:txBody>
          <a:bodyPr wrap="none">
            <a:spAutoFit/>
          </a:bodyPr>
          <a:lstStyle/>
          <a:p>
            <a:pPr algn="ctr">
              <a:lnSpc>
                <a:spcPct val="115000"/>
              </a:lnSpc>
            </a:pPr>
            <a:r>
              <a:rPr lang="uz-Cyrl-UZ"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SEZGILARNING NERV – FIZIOLOGIK ASOSLARI</a:t>
            </a:r>
            <a:endParaRPr lang="ru-RU"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1668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14846" y="346540"/>
            <a:ext cx="9810206" cy="2959272"/>
          </a:xfrm>
          <a:prstGeom prst="rect">
            <a:avLst/>
          </a:prstGeom>
        </p:spPr>
        <p:txBody>
          <a:bodyPr wrap="square">
            <a:spAutoFit/>
          </a:bodyPr>
          <a:lstStyle/>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Ma’lumki, sezgilar faqatgina tashqi ta’sirlar natijasida hosil bo‘lmay, balki organizmning ichki holatida ham amalga oshiriladi. Sezgi nerv tizimining u yoki bu qo‘zg‘atuvchidan ta’sirlanuvchi reaksiyalari tarzida hosil bo‘ladi va har qanday psixik hodisa kabi reflektorlik xususiyatiga egadir. Sezgilarning nerv – fiziologik asosini qo‘zg‘atuvchining o‘ziga aynan o‘xshaydigan analizatorga ta’siri natijasida  hosil bo‘ladigan nerv jarayoni tashkil qiladi. SHuningdek,  sezgilarning nerv fiziologik asosini o‘rganishda I.P.Pavlov ta’biri bilan aytganda  analizator apparati tashkil etadi.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Analizator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tashqi va ichki muhitdan keladigan ta’sirotlarni qabul qilib olib, fiziologik jarayon bo‘lgan qo‘zg‘alishni psixik jarayonga, ya’ni sezgilarga aylantiruvchi nerv mexanizmlari tizimi. Analizator apparati 3 qismdan tashkil topgan bo‘lib, ular quyidagilardan </a:t>
            </a:r>
            <a:r>
              <a:rPr lang="uz-Cyrl-UZ"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1501055023"/>
              </p:ext>
            </p:extLst>
          </p:nvPr>
        </p:nvGraphicFramePr>
        <p:xfrm>
          <a:off x="-254726" y="3358973"/>
          <a:ext cx="12154988" cy="3316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03981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02228" y="453564"/>
            <a:ext cx="9431383" cy="5755422"/>
          </a:xfrm>
          <a:prstGeom prst="rect">
            <a:avLst/>
          </a:prstGeom>
        </p:spPr>
        <p:txBody>
          <a:bodyPr wrap="square">
            <a:spAutoFit/>
          </a:bodyPr>
          <a:lstStyle/>
          <a:p>
            <a:pPr indent="449580" algn="just">
              <a:lnSpc>
                <a:spcPct val="115000"/>
              </a:lnSpc>
            </a:pPr>
            <a:r>
              <a:rPr lang="uz-Cyrl-UZ" sz="2000"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nalizatorning qobiq bo‘limida retseptor hujayralarining asosiy qismi jamlangan o‘zak, ya’ni markaziy qism va qobiqning turli joylarida ma’lum miqdorda mavjud tarqoq hujayra qismlaridan tarkib topgan tashqi qism bo‘ladi. Analizatorning o‘zak qismida retseptordan markazga intiluvchi nervlar joylashgan bo‘lib, ko‘plab hujayralardan iborat. mazkur analizatorning periferik, ya’ni tarqalib ketgan qismlari boshqa analizatorlarning o‘zaklari bilan yondosh sohalariga kiradi va alohida narsalarni izlash jarayonida butun bosh miya qobig‘ining katta qismi ishtirok etishiga erishiladi. analizatorning o‘zagi  analiz va sintez qilish funksiyasini bajaradi, </a:t>
            </a:r>
            <a:r>
              <a:rPr lang="uz-Cyrl-UZ" sz="2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tovushlarning balandligi.</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Tarqoq qismlar dag‘al analiz funksiyalarni, masalan musiqiy ohang va tovushlarni farqlash bilan bog‘liq bo‘ladi.</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Analizator nerv jarayonlarining yoxud reflektor yoyining butun yo‘li manbasi va eng muhim qismini tashkil etadi. Reflektor yoyi retseptordan ta’sirotni miyaga olib boruvchi nerv yo‘llari va effektordan tarkib topgandir. Reflektor yoyi elementlarning o‘zaro munosabati murakkab organizmning tevarak–atrofdagi olamda to‘g‘ri mo‘ljal olishning organizmning yashash sharoitlariga muvofiq tarzdagi faoliyatining negizini ta’minlaydi.</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056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52502" y="2371954"/>
            <a:ext cx="6096000" cy="1339662"/>
          </a:xfrm>
          <a:prstGeom prst="rect">
            <a:avLst/>
          </a:prstGeom>
        </p:spPr>
        <p:txBody>
          <a:bodyPr>
            <a:spAutoFit/>
          </a:bodyPr>
          <a:lstStyle/>
          <a:p>
            <a:pPr algn="ctr">
              <a:lnSpc>
                <a:spcPct val="115000"/>
              </a:lnSpc>
            </a:pPr>
            <a:r>
              <a:rPr lang="uz-Cyrl-UZ" sz="24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SEZGILARNING TASNIFI, SEZGILARNING TURLARI, SEZGI SOHASIDAGI QONUNIYATLAR.</a:t>
            </a:r>
            <a:endParaRPr lang="ru-RU"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882796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5840" y="356621"/>
            <a:ext cx="10424160" cy="2003625"/>
          </a:xfrm>
          <a:prstGeom prst="rect">
            <a:avLst/>
          </a:prstGeom>
        </p:spPr>
        <p:txBody>
          <a:bodyPr wrap="square">
            <a:spAutoFit/>
          </a:bodyPr>
          <a:lstStyle/>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 qaysi a’zolar yordamida hosil qilinishiga qarab, quyidagi turlarga, ya’ni ko‘rish, eshitish, hid bilish, ta’m bilish, teri, muskul–harakat, organik sezgilarga ajratiladi. Ular sezgi a’zolari qaerda joylashganligiga qarab tavsiflanadi.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Jahon psixologiyasi fanining so‘nggi yutuqlari hamda atamalariga binoan sezgilar quyidagicha klassifikatsiya qilinadi. Ushbu tasniflanishning dastlabki ko‘rinishi ingliz olimi CH.SHerringtonga taalluqlidir. U retseptorning qaerda joylashganligiga qarab, sezgilarni uch turga bo‘ladi</a:t>
            </a:r>
            <a:r>
              <a:rPr lang="uz-Cyrl-UZ"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val="34008436"/>
              </p:ext>
            </p:extLst>
          </p:nvPr>
        </p:nvGraphicFramePr>
        <p:xfrm>
          <a:off x="468811" y="2678795"/>
          <a:ext cx="11498218" cy="38793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36382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3589" y="485191"/>
            <a:ext cx="10110650" cy="5755422"/>
          </a:xfrm>
          <a:prstGeom prst="rect">
            <a:avLst/>
          </a:prstGeom>
        </p:spPr>
        <p:txBody>
          <a:bodyPr wrap="square">
            <a:spAutoFit/>
          </a:bodyPr>
          <a:lstStyle/>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Sezgilarning tasnifi va bu boradagi tadqiqotlarni tahlil qilamiz. Dastlabki mulohazalar interoretseptiv sezgilar u borasida rus psixologi A.R.Luriya tadqiqot ishini olib borgan. Uning fikricha, interoretseptiv</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 asl, tub, ma’nodagi sezgilar emas, balki emotsiyalar bilan sezgilar o‘rtasidagi oraliq sezgilar sifatida namoyon bo‘ladi. Psixologiya fanida mazkur sezgilar to‘la o‘rganilmaganligi  sababli uni “noma’lum hislar” deb atalgan. Bu asosan ichki organlarning xastaliklarida vujudga keluvchi holatlarni diagnostika qilishda alohida ahamiyat kasb etadi.</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Interoretseptiv sezgilar insonning kayfiyatida, emotsional reaksiyalari o‘zgarishida ko‘zga tashlanadi, bolada esa xatti–harakatning keskin o‘zgarishiga sabab bo‘ladi. C</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unki bola tana a’zolaridagi ichki holatini anglash, his qilish imkoniyatiga ega emas. S</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uning uchun undagi xatti-harakatning umumiy o‘zgarishi belgilardan buni sezish mumkin.</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Interoretseptiv sezgilar organizmdagi ichki jarayonlarni o‘zaro o‘rin almashtirish muvozanatini ta’minlab turishning asosi hisoblanadi. Bu jarayonni bir so‘z bilan aytganda, organizmdagi jarayonlarni o‘zaro o‘rin almashib turishning gemostazi (barqarorligi) deb ataladi. SHuningdek, mazkur sezgilar insonda yuzaga keladigan puls, zo‘riqish, affekt holatlarini yo‘qotish, tug‘ilib kelayotgan mayllarni qondirish bilan bog‘liq vazifani bajaradi. Natijada ichki tana a’zolarining faoliyatini izdan chiqarish holati yuz berishi mumkin.</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12276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211" y="378169"/>
            <a:ext cx="10607040" cy="6109365"/>
          </a:xfrm>
          <a:prstGeom prst="rect">
            <a:avLst/>
          </a:prstGeom>
        </p:spPr>
        <p:txBody>
          <a:bodyPr wrap="square">
            <a:spAutoFit/>
          </a:bodyPr>
          <a:lstStyle/>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Interoretseptiv sezgilarning fiziologik mexanizmlari intero-sepsiya bilan birgalikda K.M.Bikov, V.N.Chernigovkiylar tomonidan atroflicha o‘rganilgan. Ularning fikriga ko‘ra, bu narsalarning barchasi shartli reflektor faoliyati mexanizmlaridan kelib chiqadi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Propriotseptiv sezgilar gavdaning fazodagi holati to‘g‘risida signallar bilan ta’minlab turadi. Ular inson harakatining boshqaruvchisi hisoblanib va afferent asosini tashkil qiladi.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Pereferik retseptorlar muskullar, pay va bo‘g‘imlarda joylashgan bo‘lib, maxsus tanachalar shakliga ega va ular Puchchini tanachalari deb ataladi.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Tanachalarda vujudga keluvchi qo‘zg‘atuvchilar muskullarning harakatlashuvi natijasida va bo‘g‘imlar holatining o‘zgarishi, nerv tolalari yordamida, orqa miyaning orqa ustunidagi oq suyuqligiga etkaziladi. Qo‘zg‘ovchilar Burdax va Goll yadrosining quyi bo‘limlariga etib keladi va undan po‘stosti tugunchalaridan o‘tib, bosh miya katta yarim sharining qorong‘ulashgan zonasida harakatlarini yakunlaydilar.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Proprioretseptorlar harakatning afferent asosi ekanligini A.Orbeli tomonidan, hayvonlarda P.K.Anoxin, odamlarda esa N.A.Bernshteynlar tomonidan o‘rganilgan.</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Psixologik ma’lumotlarga ko‘ra, gavdaning fazodagi holati, sezgirligi </a:t>
            </a:r>
            <a:r>
              <a:rPr lang="uz-Cyrl-UZ"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statik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sezgilarda o‘z ifodasini topadi. Uning markazi ichki quloq kanallarida joylashgan bo‘lib, ular o‘zaro bir-biriga perpendikulyar bo‘shliqda tutash holatda yotadi.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49650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93668" y="1106498"/>
            <a:ext cx="10084526" cy="4416594"/>
          </a:xfrm>
          <a:prstGeom prst="rect">
            <a:avLst/>
          </a:prstGeom>
        </p:spPr>
        <p:txBody>
          <a:bodyPr wrap="square">
            <a:spAutoFit/>
          </a:bodyPr>
          <a:lstStyle/>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Masalan, bosh holatining o‘zgarishi quyidagi sxemada ko‘rish mumkin:</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endolimfa suyuqligiga bog‘liq qo‘zg‘alish;</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eshitish nervi;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 vestibulyar nervi;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 bosh miya po‘stining chakka bo‘lmasi;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 miya apparatiga o‘tadi;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179705" marR="0" algn="just">
              <a:lnSpc>
                <a:spcPct val="115000"/>
              </a:lnSpc>
              <a:spcBef>
                <a:spcPts val="0"/>
              </a:spcBef>
              <a:spcAft>
                <a:spcPts val="60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Vestibulyator sezgi apparati ko‘rish bilan bevosita aloqada bo‘lib, fazoni mo‘ljalga olish (orientirlash) jarayonida ishtirok etadi.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Masalan,</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avtomobil yo‘lidan o‘tish va 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kazo. Bu jarayon patologik holatda ham uchrashi mumkin.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96309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98171" y="565627"/>
            <a:ext cx="9235441" cy="5401479"/>
          </a:xfrm>
          <a:prstGeom prst="rect">
            <a:avLst/>
          </a:prstGeom>
        </p:spPr>
        <p:txBody>
          <a:bodyPr wrap="square">
            <a:spAutoFit/>
          </a:bodyPr>
          <a:lstStyle/>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Ekstro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rets</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eptiv sezgilar intermodal, nospetsifik sezgi turkumlariga ham ajratiladi. Masalan, eshitish organi orqali 10-15 sekundga tebranishni sezish mumkin, lekin quloq bilan emas, balki suyaklar yordamida (miya qopqog‘i, tirsak, tizza uchlari) payqash – </a:t>
            </a:r>
            <a:r>
              <a:rPr lang="uz-Cyrl-UZ"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vibratsiya</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sezgilari deyiladi. Masalan, karlarni tovushlarni idrok qilishi. Odatda vibratsion sezgirlik intermodal sezgi deb ham nomlanadi. Uning quyidagi ko‘rinishlari ham mavjud:</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hid, ta’m va maza sezgilarida;</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o‘ta kuchli tovushda, o‘ta yorqin yorug‘likda;</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marL="450215" marR="0" algn="just">
              <a:lnSpc>
                <a:spcPct val="115000"/>
              </a:lnSpc>
              <a:spcBef>
                <a:spcPts val="0"/>
              </a:spcBef>
              <a:spcAft>
                <a:spcPts val="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 uch xil ta’sirning uyg‘unlashgan integrativ holatida;</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600"/>
              </a:spcAft>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Sezgining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nospetsifik</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shakliga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terining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foto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sezgirligi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kirib</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ranglarni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nozik</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jumlalarni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ajratish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qo‘l</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uchlari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orqali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ro‘yobga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Terining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foto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sezgirligi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A.N.Leontev</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tomonidan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kashf</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qilingan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narsa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ko‘pgina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holatlarga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oqilona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yondashish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imkoniyatini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vujudga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keltiradi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Tadqiqot</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qo‘l</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uchiga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yashil</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qizil</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ranglarni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yuborish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orqali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oshirilgan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Terining</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foto</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sezgirligi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tabiati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psixologiyada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etarli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darajada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o‘rganilmagan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922770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37450" y="2544290"/>
            <a:ext cx="3429721" cy="622799"/>
          </a:xfrm>
          <a:prstGeom prst="rect">
            <a:avLst/>
          </a:prstGeom>
        </p:spPr>
        <p:txBody>
          <a:bodyPr wrap="none">
            <a:spAutoFit/>
          </a:bodyPr>
          <a:lstStyle/>
          <a:p>
            <a:pPr algn="ctr">
              <a:lnSpc>
                <a:spcPct val="115000"/>
              </a:lnSpc>
            </a:pP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SEZGI TURLARI</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12687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77291" y="729478"/>
            <a:ext cx="7833360" cy="4764381"/>
          </a:xfrm>
          <a:prstGeom prst="rect">
            <a:avLst/>
          </a:prstGeom>
        </p:spPr>
        <p:txBody>
          <a:bodyPr wrap="square">
            <a:spAutoFit/>
          </a:bodyPr>
          <a:lstStyle/>
          <a:p>
            <a:pPr algn="just">
              <a:lnSpc>
                <a:spcPct val="115000"/>
              </a:lnSpc>
            </a:pPr>
            <a:r>
              <a:rPr lang="uz-Cyrl-UZ"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Psixologiya fanida uchta katta guruhga ajratilgan sezgilar (ekstroretseptiv, proprioretseptiv, introretseptiv) o‘z navbatida quyidagi turlarga ajratiladi: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Ko‘rish sezgilari;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Eshitish sezgilari;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Hid bilish sezgilari;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Ta’m bilish sezgilari;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     Teri sezgilari;</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     Muskul – harakat (kinestetik);</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7.     Statistik sezgilar;</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457200" marR="0" indent="-228600" algn="just">
              <a:lnSpc>
                <a:spcPct val="115000"/>
              </a:lnSpc>
              <a:spcBef>
                <a:spcPts val="0"/>
              </a:spcBef>
              <a:spcAft>
                <a:spcPts val="0"/>
              </a:spcAft>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8.     Organik sezgilar;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547714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22169" y="3223559"/>
            <a:ext cx="4347665" cy="622799"/>
          </a:xfrm>
          <a:prstGeom prst="rect">
            <a:avLst/>
          </a:prstGeom>
        </p:spPr>
        <p:txBody>
          <a:bodyPr wrap="none">
            <a:spAutoFit/>
          </a:bodyPr>
          <a:lstStyle/>
          <a:p>
            <a:pPr algn="ctr">
              <a:lnSpc>
                <a:spcPct val="115000"/>
              </a:lnSpc>
            </a:pP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KO‘RISH SEZGILARI</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600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97280" y="793661"/>
            <a:ext cx="10097588" cy="5189113"/>
          </a:xfrm>
          <a:prstGeom prst="rect">
            <a:avLst/>
          </a:prstGeom>
        </p:spPr>
        <p:txBody>
          <a:bodyPr wrap="square">
            <a:spAutoFit/>
          </a:bodyPr>
          <a:lstStyle/>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Insonlar tomonidan rang va yorug‘likni sezish ko‘rish sezgilari orqali amalga oshadi va seziladigan ranglar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xromatik</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va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axromatik</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turlarga bo‘linadi. Psixofiziologik qonunga ko‘ra yorug‘lik nurlari uchburchak shisha prizma orqali o‘tib singanda hosil bo‘ladigan rang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xromatik ranglar</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atalib, ularga kamalak ranglar, ya’ni qizil, zarg‘aldoq, sariq, yashil, havo rang, ko‘k, binafsha tuslarini qamrab oladi. Odatda oq rang, qora rang, kulrang va ularning turlicha ko‘rinishlari </a:t>
            </a:r>
            <a:r>
              <a:rPr lang="uz-Cyrl-UZ"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axromatik ranglar</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nomlanadi.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Ko‘rish sezgilarining organi ko‘z hisoblanib, u ko‘z soqqasi undan chiqib keladigan ko‘ruv nervlaridan tashkil topgan bo‘lib, ko‘z soqqasini tashqi tomirlari va to‘r pardalari o‘rab turadi. Tashqi pardaning tiniq bo‘lmagan oq qismi sklera yoki qotgan qattiq parda deb nomlanadi. Uning old tomoniga joylashgan bir muncha qavariq qismi tiniq mugus parda bo‘lib, uning oldingi qismi rangdor parda deb ataladi. Mazkur pardaning rangiga binoan uning tovlanishiga qarab, odamlarda ko‘z ko‘k, qora kabi jilva beradi. Rangdor pardaning o‘rta qismida yumaloq tiniq modda bo‘lib, uni qorachig‘ deb ataymiz va u orqali ko‘z ichiga yorug‘lik nurlari kiradi.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Ko‘zlarning uchinchi pardasi to‘r parda deb nomlanib, u ko‘z soqqasining deyarli butun ichki yuzasini qoplaydi. Qorachig‘ bilan rangdor pardaning orqasida ikki tomoni qavariq, tiniq jism ko‘z gavhari joylashgan bo‘ladi. YOrug‘lik nurlari unda to‘planib, so‘ng sinadi va to‘r pardaga narsa yoki jismning aksi, surati tushadi.</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70862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75657" y="503757"/>
            <a:ext cx="10084526" cy="5507662"/>
          </a:xfrm>
          <a:prstGeom prst="rect">
            <a:avLst/>
          </a:prstGeom>
        </p:spPr>
        <p:txBody>
          <a:bodyPr wrap="square">
            <a:spAutoFit/>
          </a:bodyPr>
          <a:lstStyle/>
          <a:p>
            <a:pPr algn="just">
              <a:lnSpc>
                <a:spcPct val="115000"/>
              </a:lnSpc>
            </a:pPr>
            <a:r>
              <a:rPr lang="uz-Cyrl-UZ">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Ko‘z soqqasining gavhari bilan to‘r parda o‘rtasidagi butun ichki yuzasi shishasimon jism deb nomlanuvchi maxsus tiniq suyuqlik bilan qoplangan bo‘ladi.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To‘r parda rang va yorug‘likni sezish uchun muhim ahamiyatga ega bo‘lib, unda ko‘ruv nervining tarmoqlari joylashgandir. Ushbu tarmoqlarning chekkadagi uchlarida tayoqcha va kolbachalar deb ataladigan maxsus nerv xujayralari mavjuddir. Inson ko‘zini to‘r pardasida 130 millionga yaqin tayoqchalar va kolbachalar deb ataladigan maxsus nerv hujayralari mavjuddir. Inson ko‘zining to‘r pardasida 130 millionga yaqin tayoqcha va 7 millionga yaqin kolbacha bor deb taxmin qilinadi. Kolbachalar yordami bilan xromatik, ya’ni kunduzgi ranglar ko‘riladi.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Tayoqchalar yorug‘likni yaxshi sezuvchan bo‘lib, xira va qorong‘u paytlarda o‘z funksiyasini bajaradi, axromatik ranglarni aks ettiradi.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To‘r pardaning eng sezgir joyi – sariq dog‘ning asosan, kolbachalar bilan markaziy chuqurchasi hisoblanib, unga qaysi narsaning aksi tushsa, xuddi shuni hammadan ravshanroq ko‘ramiz. Obektga tik qarash natijasida ko‘z muskullari unga qaratiladi va aks ettiruvchining sur’ati sariq dog‘ga tushadi. Bunday tarzdagi ko‘rish to‘g‘ri ko‘rish deyiladi.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Odam ko‘zi ranglarning taxminan, 380 millimikrondan 780 millimikrongacha uzunlikdagi to‘lqinlarning ta’sirini sezadi.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Uch rangli sezgi nazariyasining asosiy qoidalari 1756 yilda M.V.Lomonosov tomonidan bayon qilingan bo‘lsa, 1856 yildan keyin nemis fizigi G.Gelmgols tomonidan uni to‘la isbotlab berilgan.</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13601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29995" y="3223559"/>
            <a:ext cx="4532011" cy="622799"/>
          </a:xfrm>
          <a:prstGeom prst="rect">
            <a:avLst/>
          </a:prstGeom>
        </p:spPr>
        <p:txBody>
          <a:bodyPr wrap="none">
            <a:spAutoFit/>
          </a:bodyPr>
          <a:lstStyle/>
          <a:p>
            <a:pPr algn="ctr">
              <a:lnSpc>
                <a:spcPct val="115000"/>
              </a:lnSpc>
            </a:pP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ESHITISH SEZGILARI</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10444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3590" y="1015266"/>
            <a:ext cx="10554789" cy="5047536"/>
          </a:xfrm>
          <a:prstGeom prst="rect">
            <a:avLst/>
          </a:prstGeom>
        </p:spPr>
        <p:txBody>
          <a:bodyPr wrap="square">
            <a:spAutoFit/>
          </a:bodyPr>
          <a:lstStyle/>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Eshitish sezgilari tovushlarni eshitishdan iborat bo‘lib, musiqaviy va shovqinli tovushlarni aks ettiradi. Odatda tovushlar oddiy va murakkab turlarga ajratiladi, ularning birinchisi tonli, ikkinchisi esa bir necha tondan tashkil topadi. Tonlardan biri asosiy ton hisoblanib, u tovushning balandigini, kuchini belgilaydi, boshqalari keluvchi tovushlar sanalib, ular obertonlar deyiladi. Musiqa asboblaridan taralayotgan tovushlarning o‘ziga xosligi fan tilida tembr deb ataladi. Hatto nutq tovushlari ham ohangli tovushlar (unli tovushlar) yoki shovqinlardan  (undosh tovushlar) tashkil topgan bo‘ladi.</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Eshitish sezgilari organi quloq bo‘lib, tashqi quloqlar suprasi bilan eshituv yo‘lidan iborat. O‘sha quloqlar nog‘ora parda va unga  yopishgan uchta suyakcha: bolg‘acha, sopdan va uzangidan tashkil topgan. Ichki quloq (quloq labirinti) o‘zaro birlashmagan uchta bo‘lakdan tuzilgan.</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Tashqi quloq havo to‘lqinlarini yig‘uvchi karnay vazifasini bajaradi. Nog‘ora parda va unga yopishgan suyakchalar havo to‘lqinlarini ichki quloqqa uzatadi. O‘rta quloq maxsus yo‘l orqali og‘iz va burun bo‘shlig‘i bilan tutashgan bo‘ladi. Ichki quloqlarning yuqori qismi uchta yarim doira kanaldan, o‘rta qismi kameradan va pastki qismi chig‘anoqdan tashkil topgan.</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13325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92777" y="515895"/>
            <a:ext cx="10502537" cy="5613845"/>
          </a:xfrm>
          <a:prstGeom prst="rect">
            <a:avLst/>
          </a:prstGeom>
        </p:spPr>
        <p:txBody>
          <a:bodyPr wrap="square">
            <a:spAutoFit/>
          </a:bodyPr>
          <a:lstStyle/>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Ichki quloqlarning uchchala bo‘limi endolimfa nomli suyuqlikdan iboratdir. Ichki quloqlarning asosiy qismi chig‘anoqdan iborat bo‘lib, uning ichida kortiy organ mavjud, u gumbaz shakliga ega bo‘lib, asosida membrana joylashgan. Membrana uzunligi qisqarib boruvchi elastik tolalardan iborat bo‘lib, ular tarang tortilgan to‘rlarga o‘xshaydi. Uning yuqori qismida maxsus, tayoqchasimon hujayralar mavjud va ular kortiy dugalari deb yuritiladi. Membrananing tolalari endolimfaga ingichka qo‘llari bor maxsus hujayralar yordamida korniy dugalari orqali katta yarim sharlar po‘stining bo‘lagida joylashgan.</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Havo to‘lqinlarining harakati tufayli tovush chiqaruvchi jismlar tebranganida eshitish sezgilari hosil bo‘ladi. Agar musiqaviy tovushlar havo to‘lqinlarining sekin harakatlari natijasida vujudga kelsa, shovqinli tovushlar esa ularning notekis harakatlari natijasida yuzaga keladi.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Odamning</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eshitish</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organi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sekundda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16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martadan</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20000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martagacha</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tebranishli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tovushlarni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qabul</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qiladi</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51190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9838" y="3223559"/>
            <a:ext cx="4272324" cy="556434"/>
          </a:xfrm>
          <a:prstGeom prst="rect">
            <a:avLst/>
          </a:prstGeom>
        </p:spPr>
        <p:txBody>
          <a:bodyPr wrap="none">
            <a:spAutoFit/>
          </a:bodyPr>
          <a:lstStyle/>
          <a:p>
            <a:pPr algn="ctr">
              <a:lnSpc>
                <a:spcPct val="115000"/>
              </a:lnSpc>
            </a:pPr>
            <a:r>
              <a:rPr lang="en-US"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HID BILISH SEZGILARI</a:t>
            </a:r>
            <a:endParaRPr lang="ru-RU"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35551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80606" y="1108302"/>
            <a:ext cx="9078685" cy="4339650"/>
          </a:xfrm>
          <a:prstGeom prst="rect">
            <a:avLst/>
          </a:prstGeom>
        </p:spPr>
        <p:txBody>
          <a:bodyPr wrap="square">
            <a:spAutoFit/>
          </a:bodyPr>
          <a:lstStyle/>
          <a:p>
            <a:pPr algn="just">
              <a:lnSpc>
                <a:spcPct val="115000"/>
              </a:lnSpc>
            </a:pP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Hid </a:t>
            </a: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bilish sezgilariga hidlarni his qilish kiradi va ularning organi burun kavagining yuqori tomoni hisoblanib, bu erda hid bilish hujayralari hamda sezuvchi nerv tarmoqlari joylashgan. Ular shilliq pardalarda botib turadi.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Hidli moddalar sezuvchi nervni qo‘zg‘aydi. Hid bilish markazi bosh miya yarim sharlari orqa yuzasining pastki qismida mavjud deb taxmin qilinadi. Hidli moddalar hid bilish hujayralariga gaz holatida ta’sir etib, kimyoviy reaksiyalar yo‘li bilan ularni qo‘zg‘atadi. Oddiy gaz holatidagi hidli moddalar havo bilan nafas olish jarayonida burun havosiga kirib keladi, natijada aks ettirish holati hosil bo‘ladi.</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68338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78736" y="2635731"/>
            <a:ext cx="5121916" cy="622799"/>
          </a:xfrm>
          <a:prstGeom prst="rect">
            <a:avLst/>
          </a:prstGeom>
        </p:spPr>
        <p:txBody>
          <a:bodyPr wrap="none">
            <a:spAutoFit/>
          </a:bodyPr>
          <a:lstStyle/>
          <a:p>
            <a:pPr algn="ctr">
              <a:lnSpc>
                <a:spcPct val="115000"/>
              </a:lnSpc>
            </a:pP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TA’M BILISH SEZGILARI</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325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23406" y="1152993"/>
            <a:ext cx="9784080" cy="4764381"/>
          </a:xfrm>
          <a:prstGeom prst="rect">
            <a:avLst/>
          </a:prstGeom>
        </p:spPr>
        <p:txBody>
          <a:bodyPr wrap="square">
            <a:spAutoFit/>
          </a:bodyPr>
          <a:lstStyle/>
          <a:p>
            <a:pPr algn="just">
              <a:lnSpc>
                <a:spcPct val="115000"/>
              </a:lnSpc>
            </a:pP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Ta’m bilish sezgilari shirin, achchiq, nordon, sho‘r singari mazalarni his qilish bilan tavsiflanadi. Ta’m bilish sezgilarining organi tilning yuzasi va tanglayning yumshoq qismidan tashkil topgan. Tilning shilliq pardasida maxsus ta’m bilish so‘rg‘ichlari mavjud bo‘lib, ularning tarkibi tayoqchasimon hujayralardan tuzilgan maxsus ta’m bilish “kurtaklari”ga ega. Ta’m bilish so‘rg‘ichlari til yuzasida bir tekis taqsimlanmaganligi uchun uning orqa qismi achchiqni, uchi shirin mazani, chetlari esa nordon mazani sezadi. Lekin ularning o‘rtasi bo‘lsa mazani aks ettira olmaydi. Ta’m bilish so‘rg‘ichlarining hujayrali qismlarida maxsus sezuvchi nervlarning chekka uchlari joylashgan, ular ta’m bilish organidagi qo‘zg‘alishni bosh miyaga uzatib turadi, uning markazlariga yaqin joylashgan.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29631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57196" y="3223559"/>
            <a:ext cx="3677610" cy="622799"/>
          </a:xfrm>
          <a:prstGeom prst="rect">
            <a:avLst/>
          </a:prstGeom>
        </p:spPr>
        <p:txBody>
          <a:bodyPr wrap="none">
            <a:spAutoFit/>
          </a:bodyPr>
          <a:lstStyle/>
          <a:p>
            <a:pPr algn="ctr">
              <a:lnSpc>
                <a:spcPct val="115000"/>
              </a:lnSpc>
            </a:pP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TERI SEZGILARI.</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33206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19349" y="665551"/>
            <a:ext cx="9875520" cy="5189113"/>
          </a:xfrm>
          <a:prstGeom prst="rect">
            <a:avLst/>
          </a:prstGeom>
        </p:spPr>
        <p:txBody>
          <a:bodyPr wrap="square">
            <a:spAutoFit/>
          </a:bodyPr>
          <a:lstStyle/>
          <a:p>
            <a:pPr algn="just">
              <a:lnSpc>
                <a:spcPct val="115000"/>
              </a:lnSpc>
            </a:pPr>
            <a:r>
              <a:rPr lang="uz-Cyrl-UZ">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Teri sezgilari tarkibi tuyish va harorat turlaridan iborat bo‘lib, ularning bunday nomlanishining bosh omili bu retseptorlarning tarkibi va organizmning tashqi shilliq pardalarida joylashganligidadir.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Tuyish sezgilari ikki xil axborotni qabul qilish imkoniyatiga ega bo‘lib, birinchisi tegish va tarqalishini tuyish sezgilari, ikkinchisi esa silliq yoki g‘adir – budurni tuyish bilan tavsiflanadi. Odatda tana a’zosiga narsalarning tegishini sezish tashqi qo‘zg‘atuvchi kuchayganda siqiq sezgiga aylanadi, u yanada kuchayganda og‘riq sezgisiga aylanadi.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Tuyish sezgilari organi teridagi va tashqi shilliq pardalardagi tuyish tanachalari deb nomlanuvchi tanachalardan iborat. Tanachalarning ichida va qisman tashqarisida tuyish nervining chekka tarmoqlari mavjud, ular terida va shilliq pardalarda bir tekis taqsimlangan, barmoqlarning uchlarida til uchida labda zich joylashgan, xuddi shu boisdan sezgirlik darajasi boshqalardan yuksakroqdir.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Psixologiyada tuyish tanachalari va sezuvchi nervning chekka tarmoqlari zichligi ekstiziometr asbobi yordami bilan o‘lchanadi. Asbob keriladigan ikki oyoqli sirkuldan tashkil topgan, bo‘lib, uning o‘zagidagi darajalar oyoqlarning uchlari o‘rtasidagi masofani o‘lchaydi.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Tuyish sezgilarining markazi bosh miya po‘stining orqadagi markaziy nuqtasida joylashgan deb taxmin qilinadi. Tuyish sezgilarining tashqi, ya’ni fizik sababi bu biron- bir narsalarning teriga bevosita tegishidir.</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27816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9680" y="3223559"/>
            <a:ext cx="9412641" cy="556434"/>
          </a:xfrm>
          <a:prstGeom prst="rect">
            <a:avLst/>
          </a:prstGeom>
        </p:spPr>
        <p:txBody>
          <a:bodyPr wrap="none">
            <a:spAutoFit/>
          </a:bodyPr>
          <a:lstStyle/>
          <a:p>
            <a:pPr algn="ctr">
              <a:lnSpc>
                <a:spcPct val="115000"/>
              </a:lnSpc>
            </a:pPr>
            <a:r>
              <a:rPr lang="uz-Cyrl-UZ"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MUSKUL – HARAKAT SEZGILARI, STATIK SEZGILAR</a:t>
            </a:r>
            <a:endParaRPr lang="ru-RU"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23752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28354" y="356621"/>
            <a:ext cx="9692639" cy="5907771"/>
          </a:xfrm>
          <a:prstGeom prst="rect">
            <a:avLst/>
          </a:prstGeom>
        </p:spPr>
        <p:txBody>
          <a:bodyPr wrap="square">
            <a:spAutoFit/>
          </a:bodyPr>
          <a:lstStyle/>
          <a:p>
            <a:pPr algn="just">
              <a:lnSpc>
                <a:spcPct val="115000"/>
              </a:lnSpc>
            </a:pPr>
            <a:r>
              <a:rPr lang="en-US" sz="2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Muskul-harakat </a:t>
            </a:r>
            <a:r>
              <a:rPr lang="uz-Cyrl-UZ"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sezgilari motor sezgilar deb nomlanib, ularga og‘irlikni, qarshilikni, organlar harakatini bilish sezgilari kiradi. Ularning organlari–gavda muskullari, paylar, bo‘g‘imlardan iboratdir. Organlarning tarkibida sezuvchi nervlarning chekka tarmoqlari mavjud bo‘lib, ularning ta’sirida harakat va statik sezgilar vujudga keladi.</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sz="2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Muskul </a:t>
            </a:r>
            <a:r>
              <a:rPr lang="uz-Cyrl-UZ"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harakat sezgilarining fizik sababi muskullarga ta’sir etuvchi narsalarning mexanik tazyiqi va gavda harakatlaridir.</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Statik sezgilar gavdaning fazodagi holatini sezish va muvozanat saqlash sezgilari deb ataladi.</a:t>
            </a:r>
            <a:endParaRPr lang="ru-RU" sz="2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sz="2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Gavdaning fazodagi holatini bilish va muvozanat saqlash sezgisi uchun ichki quloqdagi vestibulyar apparat retseptor vazifasini bajaradi. Vestibulyar apparat quloq dahlizi yarim doira kanallaridan tashkil topgan bo‘ladi, sezuvchi nerv tarmoqlari esa gavdaning fazodagi harakatini va holatini boshqaradi. Gavda muvozanatini saqlashda alohida ahamiyat kasb etib, ular endolimfada suzib yuradigan mayda ohaktosh kristallardan tashkil topgan.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22255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87704" y="3223559"/>
            <a:ext cx="4416594" cy="622799"/>
          </a:xfrm>
          <a:prstGeom prst="rect">
            <a:avLst/>
          </a:prstGeom>
        </p:spPr>
        <p:txBody>
          <a:bodyPr wrap="none">
            <a:spAutoFit/>
          </a:bodyPr>
          <a:lstStyle/>
          <a:p>
            <a:pPr algn="ctr">
              <a:lnSpc>
                <a:spcPct val="115000"/>
              </a:lnSpc>
            </a:pPr>
            <a:r>
              <a:rPr lang="uz-Cyrl-UZ" sz="32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ORGANIK SEZGILAR</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52888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40970" y="751488"/>
            <a:ext cx="9653451" cy="5507662"/>
          </a:xfrm>
          <a:prstGeom prst="rect">
            <a:avLst/>
          </a:prstGeom>
        </p:spPr>
        <p:txBody>
          <a:bodyPr wrap="square">
            <a:spAutoFit/>
          </a:bodyPr>
          <a:lstStyle/>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Organik sezgilarning retseptorlari ichki organlarda, qizilo‘ngach, me’da, ichak, qon tomirlari, o‘pka va shu kabilarda joylashgan bo‘ladi. Ichki organlardagi jarayonlar organik sezgilar retseptorlarining qo‘zg‘atuvchi-laridir.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Ularga quyidagilar kiradi;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Og‘riq</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chanqo</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noxush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tuyg‘ular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ochlikni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sezish</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Analizatorlar sezuvchanligining faoliyatdagi seskantiruvchilarga ko‘nikishining ta’siri ostida o‘zgarishi </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ataladi. Bunda umumiy qonuniyat quyidagidan iborat bo‘ladi: kuchli seskantiruvchilardan kuchsizlariga o‘tishda sezuvchanlik oshadi, kuchsizlardan kuchlilarga o‘tishda – kamayadi. Turli analizatorlar tizimlarining moslashish darajasi bir xilda bo‘lmaydi: yuqori moslashish taktil, haroratli, hid bilish va ko‘rish sezgilarida, zaif moslashish – eshitish va og‘riq sezgilarida kuzatiladi. Ularning orasidan hid bilish va taktil analizatorlar tez fursatda moslashadilar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Yod hidiga to‘liq moslashish bir daqiqadan so‘ng yuz beradi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 soniyadan so‘ng bosim sezgisi seskantiruvchining </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1/5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kuchini aks ettiradi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Qorong‘ilikka to‘liq moslashish uchun 45 daqiqa kerak bo‘ladi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920525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212" y="771178"/>
            <a:ext cx="10306594" cy="5529719"/>
          </a:xfrm>
          <a:prstGeom prst="rect">
            <a:avLst/>
          </a:prstGeom>
        </p:spPr>
        <p:txBody>
          <a:bodyPr wrap="square">
            <a:spAutoFit/>
          </a:bodyPr>
          <a:lstStyle/>
          <a:p>
            <a:pPr indent="360045" algn="just">
              <a:spcAft>
                <a:spcPts val="800"/>
              </a:spcAft>
            </a:pP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A.V.Petrovsk</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iy tahririyati ostida chop etilgan darslikda moslashish hodisasining uch xil turi keltiriladi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seskantiruvchining davomli ta’sirida sezgining to‘liq g‘oyib bo‘lishidagi </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kuchli seskantiruvchi ta’siri ostida sezgining susayishidagi </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Moslashishning bu ikki turini </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salbiy moslashish</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atamasi ostida birlashtiradilar</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chunki buning natijasida analizatorlarning sezuvchanligi kamayadi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kuchsiz seskantiruvchi ta’sirida sezuvchanlikning oshishi ham </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ataladi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Moslashishning bu turi ijobiy moslashish hisoblanadi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 turga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qorong‘ilik ta’sirida ko‘rish analizatori sezuvchanligining oshishida kuzatiladigan qorong‘ilikka moslashish kiradi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360045" algn="just">
              <a:spcAft>
                <a:spcPts val="80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Moslashish hodisasini retseptor faoliyatida seskantiruvchining davomli ta’siri ostida sodir bo‘ladigan chetki o‘zgarishlar yordamida tushuntirish mumkin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Ma’lumki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yorug‘lik ta’sirida ko‘z to‘r pardasi tayoqchalaridagi ko‘rish to‘q qizil rangi o‘chib ketadi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Qorong‘ilikda esa, aksincha, qizil rang tiklanadi, bu sezuvchanlikni oshiradi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r>
              <a:rPr lang="uz-Cyrl-UZ" sz="2000" dirty="0">
                <a:solidFill>
                  <a:srgbClr val="000000"/>
                </a:solidFill>
                <a:latin typeface="Times New Roman" panose="02020603050405020304" pitchFamily="18" charset="0"/>
                <a:ea typeface="Times New Roman" panose="02020603050405020304" pitchFamily="18" charset="0"/>
              </a:rPr>
              <a:t>Moslashish hodisasi analizatorlarning markaziy bo‘limlarida kechadigan jarayonlar yordamida ham tushuntiriladi</a:t>
            </a:r>
            <a:r>
              <a:rPr lang="en-US" sz="2000" dirty="0">
                <a:solidFill>
                  <a:srgbClr val="000000"/>
                </a:solidFill>
                <a:latin typeface="Times New Roman" panose="02020603050405020304" pitchFamily="18" charset="0"/>
                <a:ea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rPr>
              <a:t>Uzoq vaqt davomidagi qo‘zg‘alish natijasida bosh miya po‘slog‘i sezuvchanlikni kamaytiradigan  ichki himoya tormozlanishi kuzatiladi</a:t>
            </a:r>
            <a:r>
              <a:rPr lang="en-US" sz="2000" dirty="0">
                <a:solidFill>
                  <a:srgbClr val="000000"/>
                </a:solidFill>
                <a:latin typeface="Times New Roman" panose="02020603050405020304" pitchFamily="18" charset="0"/>
                <a:ea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rPr>
              <a:t>Tormozlanishning rivojlanishi  boshqa o‘choqlarning kuchli qo‘zg‘alishini keltirib chiqaradi, bu esa yangi sharoitlarda sezuvchanlikning oshishiga yordam beradi</a:t>
            </a:r>
            <a:endParaRPr lang="ru-RU" sz="2000" dirty="0"/>
          </a:p>
        </p:txBody>
      </p:sp>
    </p:spTree>
    <p:extLst>
      <p:ext uri="{BB962C8B-B14F-4D97-AF65-F5344CB8AC3E}">
        <p14:creationId xmlns:p14="http://schemas.microsoft.com/office/powerpoint/2010/main" val="28301803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1257" y="429781"/>
            <a:ext cx="11665132" cy="5928803"/>
          </a:xfrm>
          <a:prstGeom prst="rect">
            <a:avLst/>
          </a:prstGeom>
        </p:spPr>
        <p:txBody>
          <a:bodyPr wrap="square">
            <a:spAutoFit/>
          </a:bodyPr>
          <a:lstStyle/>
          <a:p>
            <a:pPr indent="360045" algn="just">
              <a:lnSpc>
                <a:spcPct val="115000"/>
              </a:lnSpc>
              <a:spcAft>
                <a:spcPts val="800"/>
              </a:spcAft>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 jadalligi faqat seskantiruvchining kuchi va retseptor moslashishining darajasiga bog‘liq bo‘lmay, ma’lum vaqtda boshqa his-tuyg‘u organlariga ta’sir ko‘rsatuvchi ta’sirlarga ham bog‘liqdir</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Boshqa analizator faoliyati ta’sirida analizator sezuvchanligining o‘zgarishi sezgilarning </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o‘zaro ta’siri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ataladi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Sezuvchanlikning o‘zgarishi analizatorlar o‘rtasidagi po‘stloq orqali aloqalari, yuqori darajada bir vaqtdagi induksiya qonuni bilan tushuntiriladi.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I.P. Pavlov</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bo‘yicha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kuchsiz seskantiruvchi  katta yarim sharlar po‘stlog‘ida oson tarqaluvchi (irradirlovchi) qo‘zg‘alish jarayonini hosil qiladi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Qo‘zg‘alish jarayonining irradiatsiyasi natijasida boshqa analizatorning sezuvchanligi oshadi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Kuchli seskantiruvchi ta’sirida, aksincha, jamlanishga moyil bo‘lgan qo‘zg‘alish jarayoni yuzaga keladi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O‘zaro induksiya qonuniga ko‘ra, bu holat markaziy bo‘limlardagi boshqa analizatorlarning tormozlanishiga va sezuvchanligining pasayishiga olib keladi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Sezgilarning o‘zaro ta’sir qonuniyati quyidagidan iborat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biror-bir analizatorlar tizimidagi kuchsiz seskantiruvchilar boshqa tizimning sezuvchanligini oshiradi, kuchli seskaniruvchilar esa kamaytiradi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kuchsiz ta’m bilish (nordon) sezgilari ko‘rish sezuvchanligini oshiradi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eshitish va ko‘rish sezgilari o‘rtasida o‘zaro ta’sir kuzatiladi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Analizatorlarning o‘zaro ta’sirlashishi, hamda, muntazam mashqlar  natijasida sezuvchanlikning oshishi </a:t>
            </a:r>
            <a:r>
              <a:rPr lang="en-US" b="1"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sensibilizats</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iya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deb ataladi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A.R. </a:t>
            </a:r>
            <a:r>
              <a:rPr lang="en-US"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Luriya</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sensibilizatsiya turiga ko‘ra, sezuvchanlik oshishining ikki tomonini ajratib ko‘rsatadi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Birinchisi davomli, muttasil xususiyatli va organizmda ro‘y beradigan barqaror o‘zgarishlarga bog‘liq bo‘lgani uchun ob’ektning yoshi aniq holatda sezuvchanlikning o‘zgarishi bilan bog‘langan bo‘ladi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Tadqiqotlarning ko‘rsatishicha, his-tuyg‘u organlari sezuvchanligining kuchliligi yosh o‘tishi bilan oshib borib,  </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20-30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yoshlarda eng yuqori cho‘qqiga chiqadi, keyinchalik esa asta-sekin pasayib boradi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Sensibilizatsiya turiga ko‘ra, sezuvchanlik oshishining ikkinchi tomoni vaqtinchalik xususiyatiga ega bo‘lib, fiziologik, shuningdek, sub’ekt holatiga ta’sir ko‘rsatuvchi favqulotda psixologik ta’sirlarga bog‘liq bo‘ladi</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541228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62148" y="428856"/>
            <a:ext cx="10724606" cy="5858014"/>
          </a:xfrm>
          <a:prstGeom prst="rect">
            <a:avLst/>
          </a:prstGeom>
        </p:spPr>
        <p:txBody>
          <a:bodyPr wrap="square">
            <a:spAutoFit/>
          </a:bodyPr>
          <a:lstStyle/>
          <a:p>
            <a:pPr indent="360045" algn="just">
              <a:lnSpc>
                <a:spcPct val="115000"/>
              </a:lnSpc>
              <a:spcAft>
                <a:spcPts val="800"/>
              </a:spcAft>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Sezgilarning o‘zaro ta’sirlashuvida </a:t>
            </a:r>
            <a:r>
              <a:rPr lang="en-US" sz="2000" b="1"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sinesteziya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ya’ni, qo‘zg‘alish ta’sirida boshqa analizatorlarga xos bo‘lgan bir xil sezgi analizatorining hosil bo‘lishi kabi holat ham kuzatiladi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Masalan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odamda tovushlar ta’siri ostida rangli sezgilar hosil bo‘lishi mumkin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ba’zi ranglar uyg‘unligi esa o‘z navbatida harorat sezuvchanligiga ta’sir ko‘rsatadi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Hammaga ma’lumki, baland tovushlarni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yorqin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ranglar bilan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pastlarini esa </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to‘q</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ranglar bilan baholaymiz</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Sinesteziya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sezgilarning his-tuyg‘u ohangini kuchaytiradi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inestezi</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 hodisasi barcha </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modal</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liklarga to‘g‘ri keladi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Ta’kidlash lozimki,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sinestezi</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  individual tarzda ifodalanadi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Sinesteziyaga yorqin qobiliyati bor odamlar mavjud, boshqalarda esa u umuman kuzatilmaydi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A.R.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Luriya</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o‘zining asarida bayon etilgan mashhur</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mnemonist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Sh.N</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 mufassal o‘rganib chiqqan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 odamda sinesteziya o‘ta yaqqol ifodalanadi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 barcha ovozlarni bo‘yalgan holda ko‘rgan, va ko‘p hollarda unga murojaat qilgan odamning ovozi, masalan, </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sariq rangda va sochiluvchan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ta’riflagan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Eshitilgan ohanglar unda turli ranglardagi (och sariq rangdan binafsha rangigacha) ko‘rish sezgilarini uyg‘otgan. Idrok etiladigan ranglar u tomonidan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jarangdor</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bo‘g‘iq</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sho‘r</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yoki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karsillagan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tovushlar sifatida his etilgan</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SHunday qilib</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sinestezi</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 hodisasi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inson organizmi analizatorlar tizimining muntazam ravishda o‘zaro aloqada bo‘lishidan, ob’ektiv olamni hissiy aks ettirishning yaxlitliligidan dalolat beradi</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46587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87188" y="2385016"/>
            <a:ext cx="6096000" cy="1547475"/>
          </a:xfrm>
          <a:prstGeom prst="rect">
            <a:avLst/>
          </a:prstGeom>
        </p:spPr>
        <p:txBody>
          <a:bodyPr>
            <a:spAutoFit/>
          </a:bodyPr>
          <a:lstStyle/>
          <a:p>
            <a:pPr indent="360045" algn="ctr">
              <a:lnSpc>
                <a:spcPct val="115000"/>
              </a:lnSpc>
              <a:spcAft>
                <a:spcPts val="800"/>
              </a:spcAft>
            </a:pPr>
            <a:r>
              <a:rPr lang="uz-Cyrl-UZ"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SEZGI SEZUVCHANLIK PSIXOLOGIK ASOSI HAQIDA QISQACHA XULOSA</a:t>
            </a:r>
            <a:endParaRPr lang="ru-RU"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50834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27908" y="617731"/>
            <a:ext cx="9966960" cy="5394297"/>
          </a:xfrm>
          <a:prstGeom prst="rect">
            <a:avLst/>
          </a:prstGeom>
        </p:spPr>
        <p:txBody>
          <a:bodyPr wrap="square">
            <a:spAutoFit/>
          </a:bodyPr>
          <a:lstStyle/>
          <a:p>
            <a:pPr indent="360045">
              <a:lnSpc>
                <a:spcPct val="115000"/>
              </a:lnSpc>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Psixofiziologiyada bo‘sag‘alarning ikki turi: absolyut sezuvchanlik bo‘sag‘asi va farqlash bo‘sag‘asini farqlaydilar.</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Seskantiruvchining eng kuchsiz ta’siri ostida dastlab paydo bo‘ladigan sezilarli darajada his etish sezgining </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 absolyut sezuvchanlik bo‘sag‘asi</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ataladi. Yirik o‘lchamli ta’sirlanish ta’sirida ma’lum sezgining mavjudligi, ta’sirlanishning borgan sayin o‘sishi natijasida sezgining g‘oyib bo‘lishi yoki og‘riqli sezgi </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yuqori absolyut sezish bo‘sag‘asi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deb ataladi</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Absolyut sezuvchanlik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sifatida kuchsiz seskantiruvchilarni sezish qobiliyati, </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farqlashga sezuvchanlik </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sifatida esa – seskantiruvchilar o‘rtasidagi kuchsiz farqlarni sezish qobiliyati tushuniladi. Seskantiruvchining eng kichik o‘lchami ta’sirida paydo bo‘ladigan dastlabki his etish </a:t>
            </a:r>
            <a:r>
              <a:rPr lang="uz-Cyrl-UZ"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sezuvchanlikning absolyut bo‘sag‘asi</a:t>
            </a: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deb ataladi. Fiziolog olim G.V. Gershuni va xodimlarining tadqiqotlari shuni ko‘rsatdiki, sezgi bo‘sag‘asidan quyiroqda joylashgan tovush seskantiruvchilari, miya elektr faolligining o‘zgarishi va ko‘z qorachig‘ining kengayishini yuzaga keltirishi mumkin. Sezgilarni hosil qilmaydigan seskantiruvchilar ta’sir doirasi G.V. Gershuni tomonidan «sensor osti sohasi» deb ataldi.</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Sezuvchanlik (bo‘sag‘a) va seskantiruvchining kuchi o‘rtasida qarama-qarshi bog‘liqlik mavjud: sezgining paydo bo‘lishi qanchalik katta kuch talab etgan bo‘lsa, odamdagi sezuvchanlik shunchalik past bo‘ladi. Sezuvchanlik bo‘sag‘alari har bir odam uchun o‘ziga xosdir.</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92508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1154" y="648896"/>
            <a:ext cx="10110652" cy="5584221"/>
          </a:xfrm>
          <a:prstGeom prst="rect">
            <a:avLst/>
          </a:prstGeom>
        </p:spPr>
        <p:txBody>
          <a:bodyPr wrap="square">
            <a:spAutoFit/>
          </a:bodyPr>
          <a:lstStyle/>
          <a:p>
            <a:pPr indent="360045" algn="just">
              <a:lnSpc>
                <a:spcPct val="115000"/>
              </a:lnSpc>
              <a:spcAft>
                <a:spcPts val="80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 va yuqori absolyut bo‘sag‘alarning kattaligi turli sharoitlar: inson yoshi va faoliyat xususiyati, retseptorning vazifa bajarish xususiyati, ta’sir etish kuchi va davomiyligi va h.k.lar ta’sirida o‘zgaradi. YUqori darajadagi sezuvchanlikka o‘spirinlik davrida erishiladi.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Absolyut sezuvchanlik bilan bir qatorda </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nisbiy</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sezuvchanlik – ta’sir jadalligining o‘zgarishiga nisbatan sezuvchanlik ham mavjud. Nisbiy sezuvchanlik </a:t>
            </a:r>
            <a:r>
              <a:rPr lang="uz-Cyrl-UZ" sz="2000" b="1"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farqlashning boshlanishi</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bilan o‘lchanadi. Sezgilar kuchi yoki sifatida  unchalik sezilmaydigan farqni yuzaga keltiradigan faoliyatdagi seskantiruvchining kuchiga nisbatan eng kichik qo‘shimcha farqlash bo‘sag‘asi yoki ko‘p tomonlama bo‘sag‘a deb ataladi.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360045" algn="just">
              <a:lnSpc>
                <a:spcPct val="115000"/>
              </a:lnSpc>
              <a:spcAft>
                <a:spcPts val="800"/>
              </a:spcAft>
            </a:pP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Farqlashga bo‘lgan sezuvchanlikni tajribada tadqiq etish Veber va Bugerga o‘rtacha, ya’ni, absolyut sezuvchanlikning quyi yoki yuqori bo‘sag‘alariga yaqinlashmaydigan seskantiruvchilar uchun haqqoniy bo‘lgan qonunni ifodalash imkonini berdi. Unga ko‘ra, seskantiruvchi orttirma kuchining  uning asosiy kuchiga nisbati sezuvchanlikning ma’lum turi uchun doimiy kattalikdir. Bosimni (taktil sezuvchanlik) sezishda bu orttirma seskantiruvchi dastlabki og‘irligining  1/30 ga teng, eshitish seskantiruvchilari uchun bu konstanta 1/10 ga, ko‘rish seskantiruvchilari uchun  – 1/100 ga teng.</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106421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13792" y="3223559"/>
            <a:ext cx="6764417" cy="556434"/>
          </a:xfrm>
          <a:prstGeom prst="rect">
            <a:avLst/>
          </a:prstGeom>
        </p:spPr>
        <p:txBody>
          <a:bodyPr wrap="none">
            <a:spAutoFit/>
          </a:bodyPr>
          <a:lstStyle/>
          <a:p>
            <a:pPr algn="ctr">
              <a:lnSpc>
                <a:spcPct val="115000"/>
              </a:lnSpc>
            </a:pPr>
            <a:r>
              <a:rPr lang="uz-Cyrl-UZ" sz="28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XOMILALIK YURAK DETEKTORLARI</a:t>
            </a:r>
            <a:endParaRPr lang="ru-RU"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084024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8720" y="623382"/>
            <a:ext cx="10136776" cy="5401479"/>
          </a:xfrm>
          <a:prstGeom prst="rect">
            <a:avLst/>
          </a:prstGeom>
        </p:spPr>
        <p:txBody>
          <a:bodyPr wrap="square">
            <a:spAutoFit/>
          </a:bodyPr>
          <a:lstStyle/>
          <a:p>
            <a:pPr indent="449580" algn="just">
              <a:lnSpc>
                <a:spcPct val="115000"/>
              </a:lnSpc>
            </a:pPr>
            <a:r>
              <a:rPr lang="en-US" sz="2000" dirty="0" err="1">
                <a:solidFill>
                  <a:srgbClr val="000000"/>
                </a:solidFill>
                <a:latin typeface="Times New Roman" panose="02020603050405020304" pitchFamily="18" charset="0"/>
              </a:rPr>
              <a:t>Bachadonda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rivojlanishning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dastlabki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bosqichidanoq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tezlashadi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urishining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kuchi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salomatligi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to'g'risida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muhim</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ma'lumot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berishi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shuning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uchun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aniqlashning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oddiy</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usuli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juda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foydalidir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Stetoskop</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ba'zan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tovushlarini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qabul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qilishi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 ammo </a:t>
            </a:r>
            <a:r>
              <a:rPr lang="en-US" sz="2000" dirty="0" err="1">
                <a:solidFill>
                  <a:srgbClr val="000000"/>
                </a:solidFill>
                <a:latin typeface="Times New Roman" panose="02020603050405020304" pitchFamily="18" charset="0"/>
              </a:rPr>
              <a:t>bu</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qiyin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ayniqsa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homiladorlikning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boshida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chunki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kichik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odatda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onaning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tanasida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juda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chuqurdir</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detektorlari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Dopler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ta'siridan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oqimi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detektorlari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singari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foydalanadi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ultratovush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nurini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yo'nalishi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bo'yicha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yuboradi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ultratovush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natijasida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hosil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tovush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o'zgarishini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tinglab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harakatlanuvchi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qismlari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tomonidan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aks</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ettiriladi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homiladorlikning</a:t>
            </a:r>
            <a:r>
              <a:rPr lang="en-US" sz="2000" dirty="0">
                <a:solidFill>
                  <a:srgbClr val="000000"/>
                </a:solidFill>
                <a:latin typeface="Times New Roman" panose="02020603050405020304" pitchFamily="18" charset="0"/>
              </a:rPr>
              <a:t> 7 </a:t>
            </a:r>
            <a:r>
              <a:rPr lang="en-US" sz="2000" dirty="0" err="1">
                <a:solidFill>
                  <a:srgbClr val="000000"/>
                </a:solidFill>
                <a:latin typeface="Times New Roman" panose="02020603050405020304" pitchFamily="18" charset="0"/>
              </a:rPr>
              <a:t>yoki</a:t>
            </a:r>
            <a:r>
              <a:rPr lang="en-US" sz="2000" dirty="0">
                <a:solidFill>
                  <a:srgbClr val="000000"/>
                </a:solidFill>
                <a:latin typeface="Times New Roman" panose="02020603050405020304" pitchFamily="18" charset="0"/>
              </a:rPr>
              <a:t> 8 </a:t>
            </a:r>
            <a:r>
              <a:rPr lang="en-US" sz="2000" dirty="0" err="1">
                <a:solidFill>
                  <a:srgbClr val="000000"/>
                </a:solidFill>
                <a:latin typeface="Times New Roman" panose="02020603050405020304" pitchFamily="18" charset="0"/>
              </a:rPr>
              <a:t>xaftaligidayoq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aniqlash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Ultratovushli</a:t>
            </a:r>
            <a:r>
              <a:rPr lang="en-US" sz="2000" dirty="0">
                <a:solidFill>
                  <a:srgbClr val="000000"/>
                </a:solidFill>
                <a:latin typeface="Times New Roman" panose="02020603050405020304" pitchFamily="18" charset="0"/>
              </a:rPr>
              <a:t> gel </a:t>
            </a:r>
            <a:r>
              <a:rPr lang="en-US" sz="2000" dirty="0" err="1">
                <a:solidFill>
                  <a:srgbClr val="000000"/>
                </a:solidFill>
                <a:latin typeface="Times New Roman" panose="02020603050405020304" pitchFamily="18" charset="0"/>
              </a:rPr>
              <a:t>detektor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onaning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qorinlari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o'rtasida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yaxshi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sonik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birikmani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ta'minlaydi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aniq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aniqlash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uchun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oz</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tajriba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zarur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chunki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onaning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aortasining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pulsatsiyalanishi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shunga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o'xshash</a:t>
            </a:r>
            <a:r>
              <a:rPr lang="en-US" sz="2000" dirty="0">
                <a:solidFill>
                  <a:srgbClr val="000000"/>
                </a:solidFill>
                <a:latin typeface="Times New Roman" panose="02020603050405020304" pitchFamily="18" charset="0"/>
              </a:rPr>
              <a:t> signal </a:t>
            </a:r>
            <a:r>
              <a:rPr lang="en-US" sz="2000" dirty="0" err="1">
                <a:solidFill>
                  <a:srgbClr val="000000"/>
                </a:solidFill>
                <a:latin typeface="Times New Roman" panose="02020603050405020304" pitchFamily="18" charset="0"/>
              </a:rPr>
              <a:t>berishi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Onaning</a:t>
            </a:r>
            <a:r>
              <a:rPr lang="en-US" sz="2000" dirty="0">
                <a:solidFill>
                  <a:srgbClr val="000000"/>
                </a:solidFill>
                <a:latin typeface="Times New Roman" panose="02020603050405020304" pitchFamily="18" charset="0"/>
              </a:rPr>
              <a:t> aorta </a:t>
            </a:r>
            <a:r>
              <a:rPr lang="en-US" sz="2000" dirty="0" err="1">
                <a:solidFill>
                  <a:srgbClr val="000000"/>
                </a:solidFill>
                <a:latin typeface="Times New Roman" panose="02020603050405020304" pitchFamily="18" charset="0"/>
              </a:rPr>
              <a:t>pulsi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tezligidan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ancha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sekinroq</a:t>
            </a:r>
            <a:r>
              <a:rPr lang="en-US" sz="2000" dirty="0">
                <a:solidFill>
                  <a:srgbClr val="000000"/>
                </a:solidFill>
                <a:latin typeface="Times New Roman" panose="02020603050405020304" pitchFamily="18" charset="0"/>
              </a:rPr>
              <a:t>, ammo </a:t>
            </a:r>
            <a:r>
              <a:rPr lang="en-US" sz="2000" dirty="0" err="1">
                <a:solidFill>
                  <a:srgbClr val="000000"/>
                </a:solidFill>
                <a:latin typeface="Times New Roman" panose="02020603050405020304" pitchFamily="18" charset="0"/>
              </a:rPr>
              <a:t>sekinroq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harakat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o'ziga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xos</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ovoz</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chiqaradi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odatda</a:t>
            </a:r>
            <a:r>
              <a:rPr lang="en-US" sz="2000" dirty="0">
                <a:solidFill>
                  <a:srgbClr val="000000"/>
                </a:solidFill>
                <a:latin typeface="Times New Roman" panose="02020603050405020304" pitchFamily="18" charset="0"/>
              </a:rPr>
              <a:t> 120 </a:t>
            </a:r>
            <a:r>
              <a:rPr lang="en-US" sz="2000" dirty="0" err="1">
                <a:solidFill>
                  <a:srgbClr val="000000"/>
                </a:solidFill>
                <a:latin typeface="Times New Roman" panose="02020603050405020304" pitchFamily="18" charset="0"/>
              </a:rPr>
              <a:t>dan</a:t>
            </a:r>
            <a:r>
              <a:rPr lang="en-US" sz="2000" dirty="0">
                <a:solidFill>
                  <a:srgbClr val="000000"/>
                </a:solidFill>
                <a:latin typeface="Times New Roman" panose="02020603050405020304" pitchFamily="18" charset="0"/>
              </a:rPr>
              <a:t> 160 </a:t>
            </a:r>
            <a:r>
              <a:rPr lang="en-US" sz="2000" dirty="0" err="1">
                <a:solidFill>
                  <a:srgbClr val="000000"/>
                </a:solidFill>
                <a:latin typeface="Times New Roman" panose="02020603050405020304" pitchFamily="18" charset="0"/>
              </a:rPr>
              <a:t>gacha</a:t>
            </a:r>
            <a:r>
              <a:rPr lang="en-US" sz="2000" dirty="0">
                <a:solidFill>
                  <a:srgbClr val="000000"/>
                </a:solidFill>
                <a:latin typeface="Times New Roman" panose="02020603050405020304" pitchFamily="18" charset="0"/>
              </a:rPr>
              <a:t> / min., </a:t>
            </a:r>
            <a:r>
              <a:rPr lang="en-US" sz="2000" dirty="0" err="1">
                <a:solidFill>
                  <a:srgbClr val="000000"/>
                </a:solidFill>
                <a:latin typeface="Times New Roman" panose="02020603050405020304" pitchFamily="18" charset="0"/>
              </a:rPr>
              <a:t>Taqqoslash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olish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uchun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kattalar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uchun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esa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odatda</a:t>
            </a:r>
            <a:r>
              <a:rPr lang="en-US" sz="2000" dirty="0">
                <a:solidFill>
                  <a:srgbClr val="000000"/>
                </a:solidFill>
                <a:latin typeface="Times New Roman" panose="02020603050405020304" pitchFamily="18" charset="0"/>
              </a:rPr>
              <a:t> 60-80 / min.</a:t>
            </a:r>
            <a:endParaRPr lang="ru-RU" sz="2000" dirty="0">
              <a:solidFill>
                <a:srgbClr val="000000"/>
              </a:solidFill>
              <a:effectLst/>
              <a:latin typeface="Arial Unicode MS"/>
            </a:endParaRPr>
          </a:p>
        </p:txBody>
      </p:sp>
    </p:spTree>
    <p:extLst>
      <p:ext uri="{BB962C8B-B14F-4D97-AF65-F5344CB8AC3E}">
        <p14:creationId xmlns:p14="http://schemas.microsoft.com/office/powerpoint/2010/main" val="743554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36765" y="1118844"/>
            <a:ext cx="9387840" cy="4339650"/>
          </a:xfrm>
          <a:prstGeom prst="rect">
            <a:avLst/>
          </a:prstGeom>
        </p:spPr>
        <p:txBody>
          <a:bodyPr wrap="square">
            <a:spAutoFit/>
          </a:bodyPr>
          <a:lstStyle/>
          <a:p>
            <a:pPr indent="449580" algn="just">
              <a:lnSpc>
                <a:spcPct val="115000"/>
              </a:lnSpc>
            </a:pPr>
            <a:r>
              <a:rPr lang="en-US" sz="2400" dirty="0" err="1">
                <a:solidFill>
                  <a:srgbClr val="000000"/>
                </a:solidFill>
                <a:latin typeface="Times New Roman" panose="02020603050405020304" pitchFamily="18" charset="0"/>
              </a:rPr>
              <a:t>Dopler</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xomilalik</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yurak</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detektorlari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nisbatan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arzon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ko'chma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va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ulardan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foydalanish</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oson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bo'lganligi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sababli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ular</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homilaning</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mumkin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bo'lgan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qiyinchiliklari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uchun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hayotiy</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erta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ogohlantirish</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tizimi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bo'lib</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xizmat</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qilishi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mumkin</a:t>
            </a:r>
            <a:r>
              <a:rPr lang="en-US" sz="2400" dirty="0">
                <a:solidFill>
                  <a:srgbClr val="000000"/>
                </a:solidFill>
                <a:latin typeface="Times New Roman" panose="02020603050405020304" pitchFamily="18" charset="0"/>
              </a:rPr>
              <a:t>. Agar </a:t>
            </a:r>
            <a:r>
              <a:rPr lang="en-US" sz="2400" dirty="0" err="1">
                <a:solidFill>
                  <a:srgbClr val="000000"/>
                </a:solidFill>
                <a:latin typeface="Times New Roman" panose="02020603050405020304" pitchFamily="18" charset="0"/>
              </a:rPr>
              <a:t>muammo</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shubha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qilingan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bo'lsa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murakkab</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ultratovush</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apparatlari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yordamida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qo'shimcha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tekshiruv</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o'tkazilishi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mumkin</a:t>
            </a:r>
            <a:r>
              <a:rPr lang="en-US" sz="24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400" dirty="0" err="1">
                <a:solidFill>
                  <a:srgbClr val="000000"/>
                </a:solidFill>
                <a:latin typeface="Times New Roman" panose="02020603050405020304" pitchFamily="18" charset="0"/>
              </a:rPr>
              <a:t>Ultratovush</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kristallari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mo'rt</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bo'lib</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zarba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bilan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yorilib</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ketishi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mumkin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Yorilgan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kristallar</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ba'zida</a:t>
            </a:r>
            <a:r>
              <a:rPr lang="en-US" sz="2400" dirty="0">
                <a:solidFill>
                  <a:srgbClr val="000000"/>
                </a:solidFill>
                <a:latin typeface="Times New Roman" panose="02020603050405020304" pitchFamily="18" charset="0"/>
              </a:rPr>
              <a:t> ham </a:t>
            </a:r>
            <a:r>
              <a:rPr lang="en-US" sz="2400" dirty="0" err="1">
                <a:solidFill>
                  <a:srgbClr val="000000"/>
                </a:solidFill>
                <a:latin typeface="Times New Roman" panose="02020603050405020304" pitchFamily="18" charset="0"/>
              </a:rPr>
              <a:t>ishlashi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mumkin</a:t>
            </a:r>
            <a:r>
              <a:rPr lang="en-US" sz="2400" dirty="0">
                <a:solidFill>
                  <a:srgbClr val="000000"/>
                </a:solidFill>
                <a:latin typeface="Times New Roman" panose="02020603050405020304" pitchFamily="18" charset="0"/>
              </a:rPr>
              <a:t>, ammo </a:t>
            </a:r>
            <a:r>
              <a:rPr lang="en-US" sz="2400" dirty="0" err="1">
                <a:solidFill>
                  <a:srgbClr val="000000"/>
                </a:solidFill>
                <a:latin typeface="Times New Roman" panose="02020603050405020304" pitchFamily="18" charset="0"/>
              </a:rPr>
              <a:t>ishlash</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juda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pasayadi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Eshitish</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vositalarining</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shikastlangan</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simlari</a:t>
            </a:r>
            <a:r>
              <a:rPr lang="en-US" sz="2400" dirty="0">
                <a:solidFill>
                  <a:srgbClr val="000000"/>
                </a:solidFill>
                <a:latin typeface="Times New Roman" panose="02020603050405020304" pitchFamily="18" charset="0"/>
              </a:rPr>
              <a:t>, agar </a:t>
            </a:r>
            <a:r>
              <a:rPr lang="en-US" sz="2400" dirty="0" err="1">
                <a:solidFill>
                  <a:srgbClr val="000000"/>
                </a:solidFill>
                <a:latin typeface="Times New Roman" panose="02020603050405020304" pitchFamily="18" charset="0"/>
              </a:rPr>
              <a:t>ishlatilsa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shovqinli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yoki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intervalgacha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signallarga</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olib</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kelishi</a:t>
            </a:r>
            <a:r>
              <a:rPr lang="en-US" sz="2400" dirty="0">
                <a:solidFill>
                  <a:srgbClr val="000000"/>
                </a:solidFill>
                <a:latin typeface="Times New Roman" panose="02020603050405020304" pitchFamily="18" charset="0"/>
              </a:rPr>
              <a:t> </a:t>
            </a:r>
            <a:r>
              <a:rPr lang="en-US" sz="2400" dirty="0" err="1">
                <a:solidFill>
                  <a:srgbClr val="000000"/>
                </a:solidFill>
                <a:latin typeface="Times New Roman" panose="02020603050405020304" pitchFamily="18" charset="0"/>
              </a:rPr>
              <a:t>mumkin</a:t>
            </a:r>
            <a:r>
              <a:rPr lang="en-US" sz="2400" dirty="0">
                <a:solidFill>
                  <a:srgbClr val="000000"/>
                </a:solidFill>
                <a:latin typeface="Times New Roman" panose="02020603050405020304" pitchFamily="18" charset="0"/>
              </a:rPr>
              <a:t>.</a:t>
            </a:r>
            <a:endParaRPr lang="ru-RU" sz="2000" dirty="0">
              <a:solidFill>
                <a:srgbClr val="000000"/>
              </a:solidFill>
              <a:effectLst/>
              <a:latin typeface="Arial Unicode MS"/>
            </a:endParaRPr>
          </a:p>
        </p:txBody>
      </p:sp>
    </p:spTree>
    <p:extLst>
      <p:ext uri="{BB962C8B-B14F-4D97-AF65-F5344CB8AC3E}">
        <p14:creationId xmlns:p14="http://schemas.microsoft.com/office/powerpoint/2010/main" val="97157141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24839" y="2844736"/>
            <a:ext cx="6142324" cy="612732"/>
          </a:xfrm>
          <a:prstGeom prst="rect">
            <a:avLst/>
          </a:prstGeom>
        </p:spPr>
        <p:txBody>
          <a:bodyPr wrap="none">
            <a:spAutoFit/>
          </a:bodyPr>
          <a:lstStyle/>
          <a:p>
            <a:pPr indent="449580" algn="ctr">
              <a:lnSpc>
                <a:spcPct val="115000"/>
              </a:lnSpc>
            </a:pPr>
            <a:r>
              <a:rPr lang="en-US" sz="3200" b="1" dirty="0" smtClean="0">
                <a:solidFill>
                  <a:srgbClr val="FF0000"/>
                </a:solidFill>
                <a:latin typeface="Times New Roman" panose="02020603050405020304" pitchFamily="18" charset="0"/>
              </a:rPr>
              <a:t>XOMILALIK MONITORLAR</a:t>
            </a:r>
            <a:endParaRPr lang="ru-RU" sz="2400" dirty="0">
              <a:solidFill>
                <a:srgbClr val="FF0000"/>
              </a:solidFill>
              <a:effectLst/>
              <a:latin typeface="Arial Unicode MS"/>
            </a:endParaRPr>
          </a:p>
        </p:txBody>
      </p:sp>
    </p:spTree>
    <p:extLst>
      <p:ext uri="{BB962C8B-B14F-4D97-AF65-F5344CB8AC3E}">
        <p14:creationId xmlns:p14="http://schemas.microsoft.com/office/powerpoint/2010/main" val="169862863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4663" y="341500"/>
            <a:ext cx="9601200" cy="5826210"/>
          </a:xfrm>
          <a:prstGeom prst="rect">
            <a:avLst/>
          </a:prstGeom>
        </p:spPr>
        <p:txBody>
          <a:bodyPr wrap="square">
            <a:spAutoFit/>
          </a:bodyPr>
          <a:lstStyle/>
          <a:p>
            <a:pPr indent="449580" algn="just">
              <a:lnSpc>
                <a:spcPct val="115000"/>
              </a:lnSpc>
            </a:pPr>
            <a:r>
              <a:rPr lang="en-US" dirty="0" err="1">
                <a:solidFill>
                  <a:srgbClr val="000000"/>
                </a:solidFill>
                <a:latin typeface="Times New Roman" panose="02020603050405020304" pitchFamily="18" charset="0"/>
              </a:rPr>
              <a:t>Yuqorida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aytib</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o'tganimizdek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homilaning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urishi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kuchliligi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homila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sog'lig'ining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yaxshi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ko'rsatkichi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bo'lishi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mumkin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Xomilalik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detektori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bilan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solishtirganda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uzoqroq</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vaqt</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davomida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urishini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kuzatib</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borish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foydali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bo'lishi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mumkin</a:t>
            </a:r>
            <a:r>
              <a:rPr lang="en-US" dirty="0">
                <a:solidFill>
                  <a:srgbClr val="000000"/>
                </a:solidFill>
                <a:latin typeface="Times New Roman" panose="02020603050405020304" pitchFamily="18" charset="0"/>
              </a:rPr>
              <a:t>.</a:t>
            </a:r>
            <a:endParaRPr lang="ru-RU" dirty="0">
              <a:solidFill>
                <a:srgbClr val="000000"/>
              </a:solidFill>
              <a:latin typeface="Arial Unicode MS"/>
            </a:endParaRPr>
          </a:p>
          <a:p>
            <a:pPr indent="449580" algn="just">
              <a:lnSpc>
                <a:spcPct val="115000"/>
              </a:lnSpc>
            </a:pPr>
            <a:r>
              <a:rPr lang="en-US" dirty="0" err="1">
                <a:solidFill>
                  <a:srgbClr val="000000"/>
                </a:solidFill>
                <a:latin typeface="Times New Roman" panose="02020603050405020304" pitchFamily="18" charset="0"/>
              </a:rPr>
              <a:t>Xomilaning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urishi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bachadon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qisqarishining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o'zaro</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bog'liqligini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aniqlay</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olish</a:t>
            </a:r>
            <a:r>
              <a:rPr lang="en-US" dirty="0">
                <a:solidFill>
                  <a:srgbClr val="000000"/>
                </a:solidFill>
                <a:latin typeface="Times New Roman" panose="02020603050405020304" pitchFamily="18" charset="0"/>
              </a:rPr>
              <a:t> ham </a:t>
            </a:r>
            <a:r>
              <a:rPr lang="en-US" dirty="0" err="1">
                <a:solidFill>
                  <a:srgbClr val="000000"/>
                </a:solidFill>
                <a:latin typeface="Times New Roman" panose="02020603050405020304" pitchFamily="18" charset="0"/>
              </a:rPr>
              <a:t>muhimdir</a:t>
            </a:r>
            <a:r>
              <a:rPr lang="en-US" dirty="0">
                <a:solidFill>
                  <a:srgbClr val="000000"/>
                </a:solidFill>
                <a:latin typeface="Times New Roman" panose="02020603050405020304" pitchFamily="18" charset="0"/>
              </a:rPr>
              <a:t>.</a:t>
            </a:r>
            <a:endParaRPr lang="ru-RU" dirty="0">
              <a:solidFill>
                <a:srgbClr val="000000"/>
              </a:solidFill>
              <a:latin typeface="Arial Unicode MS"/>
            </a:endParaRPr>
          </a:p>
          <a:p>
            <a:pPr indent="449580" algn="just">
              <a:lnSpc>
                <a:spcPct val="115000"/>
              </a:lnSpc>
            </a:pPr>
            <a:r>
              <a:rPr lang="en-US" dirty="0" err="1">
                <a:solidFill>
                  <a:srgbClr val="000000"/>
                </a:solidFill>
                <a:latin typeface="Times New Roman" panose="02020603050405020304" pitchFamily="18" charset="0"/>
              </a:rPr>
              <a:t>Xomilalik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monitorlari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ba'zida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tug'ruqdan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oldin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homila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monitorlari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yoki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kardiotokograflar</a:t>
            </a:r>
            <a:r>
              <a:rPr lang="en-US" dirty="0">
                <a:solidFill>
                  <a:srgbClr val="000000"/>
                </a:solidFill>
                <a:latin typeface="Times New Roman" panose="02020603050405020304" pitchFamily="18" charset="0"/>
              </a:rPr>
              <a:t> deb </a:t>
            </a:r>
            <a:r>
              <a:rPr lang="en-US" dirty="0" err="1">
                <a:solidFill>
                  <a:srgbClr val="000000"/>
                </a:solidFill>
                <a:latin typeface="Times New Roman" panose="02020603050405020304" pitchFamily="18" charset="0"/>
              </a:rPr>
              <a:t>nomlanadi</a:t>
            </a:r>
            <a:r>
              <a:rPr lang="en-US" dirty="0">
                <a:solidFill>
                  <a:srgbClr val="000000"/>
                </a:solidFill>
                <a:latin typeface="Times New Roman" panose="02020603050405020304" pitchFamily="18" charset="0"/>
              </a:rPr>
              <a:t>.</a:t>
            </a:r>
            <a:endParaRPr lang="ru-RU" dirty="0">
              <a:solidFill>
                <a:srgbClr val="000000"/>
              </a:solidFill>
              <a:latin typeface="Arial Unicode MS"/>
            </a:endParaRPr>
          </a:p>
          <a:p>
            <a:pPr indent="449580" algn="just">
              <a:lnSpc>
                <a:spcPct val="115000"/>
              </a:lnSpc>
            </a:pPr>
            <a:r>
              <a:rPr lang="en-US" dirty="0" err="1">
                <a:solidFill>
                  <a:srgbClr val="000000"/>
                </a:solidFill>
                <a:latin typeface="Times New Roman" panose="02020603050405020304" pitchFamily="18" charset="0"/>
              </a:rPr>
              <a:t>Ushbu</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bo'limlarda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xomilalik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aniqlash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yuqorida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tavsiflangan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oddiy</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xomilalik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detektorlari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bilan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xil</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printsipdan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foydalanadi</a:t>
            </a:r>
            <a:r>
              <a:rPr lang="en-US" dirty="0">
                <a:solidFill>
                  <a:srgbClr val="000000"/>
                </a:solidFill>
                <a:latin typeface="Times New Roman" panose="02020603050405020304" pitchFamily="18" charset="0"/>
              </a:rPr>
              <a:t>. Shu </a:t>
            </a:r>
            <a:r>
              <a:rPr lang="en-US" dirty="0" err="1">
                <a:solidFill>
                  <a:srgbClr val="000000"/>
                </a:solidFill>
                <a:latin typeface="Times New Roman" panose="02020603050405020304" pitchFamily="18" charset="0"/>
              </a:rPr>
              <a:t>bilan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birga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ultratovush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kristallari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massivi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ishlatiladi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bu</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esa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yaxshi</a:t>
            </a:r>
            <a:r>
              <a:rPr lang="en-US" dirty="0">
                <a:solidFill>
                  <a:srgbClr val="000000"/>
                </a:solidFill>
                <a:latin typeface="Times New Roman" panose="02020603050405020304" pitchFamily="18" charset="0"/>
              </a:rPr>
              <a:t> signal </a:t>
            </a:r>
            <a:r>
              <a:rPr lang="en-US" dirty="0" err="1">
                <a:solidFill>
                  <a:srgbClr val="000000"/>
                </a:solidFill>
                <a:latin typeface="Times New Roman" panose="02020603050405020304" pitchFamily="18" charset="0"/>
              </a:rPr>
              <a:t>beradi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Kristallar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shunday</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joylashtirilganki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ularning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har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nurlari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onaning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qornidagi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homilaning</a:t>
            </a:r>
            <a:r>
              <a:rPr lang="en-US" dirty="0">
                <a:solidFill>
                  <a:srgbClr val="000000"/>
                </a:solidFill>
                <a:latin typeface="Times New Roman" panose="02020603050405020304" pitchFamily="18" charset="0"/>
              </a:rPr>
              <a:t> normal </a:t>
            </a:r>
            <a:r>
              <a:rPr lang="en-US" dirty="0" err="1">
                <a:solidFill>
                  <a:srgbClr val="000000"/>
                </a:solidFill>
                <a:latin typeface="Times New Roman" panose="02020603050405020304" pitchFamily="18" charset="0"/>
              </a:rPr>
              <a:t>holatiga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to'g'ri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keladigan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nuqtada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kesishadi</a:t>
            </a:r>
            <a:r>
              <a:rPr lang="en-US" dirty="0">
                <a:solidFill>
                  <a:srgbClr val="000000"/>
                </a:solidFill>
                <a:latin typeface="Times New Roman" panose="02020603050405020304" pitchFamily="18" charset="0"/>
              </a:rPr>
              <a:t>. Bu </a:t>
            </a:r>
            <a:r>
              <a:rPr lang="en-US" dirty="0" err="1">
                <a:solidFill>
                  <a:srgbClr val="000000"/>
                </a:solidFill>
                <a:latin typeface="Times New Roman" panose="02020603050405020304" pitchFamily="18" charset="0"/>
              </a:rPr>
              <a:t>signalni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yaxshilaydi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shuningdek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onaning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aortasi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yoki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egizakning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yurak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urishi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kabi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boshqa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manbalardan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keladigan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signallarni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yo'q</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qilishga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yordam</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beradi</a:t>
            </a:r>
            <a:r>
              <a:rPr lang="en-US" dirty="0">
                <a:solidFill>
                  <a:srgbClr val="000000"/>
                </a:solidFill>
                <a:latin typeface="Times New Roman" panose="02020603050405020304" pitchFamily="18" charset="0"/>
              </a:rPr>
              <a:t>.</a:t>
            </a:r>
            <a:endParaRPr lang="ru-RU" dirty="0">
              <a:solidFill>
                <a:srgbClr val="000000"/>
              </a:solidFill>
              <a:latin typeface="Arial Unicode MS"/>
            </a:endParaRPr>
          </a:p>
          <a:p>
            <a:pPr indent="449580" algn="just">
              <a:lnSpc>
                <a:spcPct val="115000"/>
              </a:lnSpc>
            </a:pPr>
            <a:r>
              <a:rPr lang="en-US" dirty="0" err="1">
                <a:solidFill>
                  <a:srgbClr val="000000"/>
                </a:solidFill>
                <a:latin typeface="Times New Roman" panose="02020603050405020304" pitchFamily="18" charset="0"/>
              </a:rPr>
              <a:t>Ushbu</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ultratovush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transduserlari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yaxshi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signalni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olish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uchun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onaning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qorin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qismida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joylashgan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ultratovush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jeli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yordamida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keyinchalik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konvertorni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ushlab</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turish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uchun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kamar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ishlatiladi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Ba'zi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monitorlarda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ikkita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transduser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usuli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mavjud</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ular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vaqtning</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o'zida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egizaklarni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kuzatishga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qodir</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Transduserlarni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siljish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yoki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homila</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harakati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tufayli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vaqti-vaqti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bilan</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sozlash</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kerak</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bo'lishi</a:t>
            </a:r>
            <a:r>
              <a:rPr lang="en-US" dirty="0">
                <a:solidFill>
                  <a:srgbClr val="000000"/>
                </a:solidFill>
                <a:latin typeface="Times New Roman" panose="02020603050405020304" pitchFamily="18" charset="0"/>
              </a:rPr>
              <a:t> </a:t>
            </a:r>
            <a:r>
              <a:rPr lang="en-US" dirty="0" err="1">
                <a:solidFill>
                  <a:srgbClr val="000000"/>
                </a:solidFill>
                <a:latin typeface="Times New Roman" panose="02020603050405020304" pitchFamily="18" charset="0"/>
              </a:rPr>
              <a:t>mumkin</a:t>
            </a:r>
            <a:r>
              <a:rPr lang="en-US" dirty="0">
                <a:solidFill>
                  <a:srgbClr val="000000"/>
                </a:solidFill>
                <a:latin typeface="Times New Roman" panose="02020603050405020304" pitchFamily="18" charset="0"/>
              </a:rPr>
              <a:t>.</a:t>
            </a:r>
            <a:endParaRPr lang="ru-RU" dirty="0">
              <a:solidFill>
                <a:srgbClr val="000000"/>
              </a:solidFill>
              <a:effectLst/>
              <a:latin typeface="Arial Unicode MS"/>
            </a:endParaRPr>
          </a:p>
        </p:txBody>
      </p:sp>
    </p:spTree>
    <p:extLst>
      <p:ext uri="{BB962C8B-B14F-4D97-AF65-F5344CB8AC3E}">
        <p14:creationId xmlns:p14="http://schemas.microsoft.com/office/powerpoint/2010/main" val="14443423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9713" y="589695"/>
            <a:ext cx="10228217" cy="5726696"/>
          </a:xfrm>
          <a:prstGeom prst="rect">
            <a:avLst/>
          </a:prstGeom>
        </p:spPr>
        <p:txBody>
          <a:bodyPr wrap="square">
            <a:spAutoFit/>
          </a:bodyPr>
          <a:lstStyle/>
          <a:p>
            <a:pPr indent="449580" algn="just">
              <a:lnSpc>
                <a:spcPct val="115000"/>
              </a:lnSpc>
            </a:pP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signallari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kuchaytiriladi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uchta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natijalar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olinadi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oddiy</a:t>
            </a:r>
            <a:r>
              <a:rPr lang="en-US" sz="2000" dirty="0">
                <a:solidFill>
                  <a:srgbClr val="000000"/>
                </a:solidFill>
                <a:latin typeface="Times New Roman" panose="02020603050405020304" pitchFamily="18" charset="0"/>
              </a:rPr>
              <a:t> signal </a:t>
            </a: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detektorlari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kabi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ovozli</a:t>
            </a:r>
            <a:r>
              <a:rPr lang="en-US" sz="2000" dirty="0">
                <a:solidFill>
                  <a:srgbClr val="000000"/>
                </a:solidFill>
                <a:latin typeface="Times New Roman" panose="02020603050405020304" pitchFamily="18" charset="0"/>
              </a:rPr>
              <a:t> signal; old </a:t>
            </a:r>
            <a:r>
              <a:rPr lang="en-US" sz="2000" dirty="0" err="1">
                <a:solidFill>
                  <a:srgbClr val="000000"/>
                </a:solidFill>
                <a:latin typeface="Times New Roman" panose="02020603050405020304" pitchFamily="18" charset="0"/>
              </a:rPr>
              <a:t>panelda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ko'rsatilgan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raqamli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qiymati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ko'rsatkichini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ko'rsatadigan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grafik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yozuvchiga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berilgan</a:t>
            </a:r>
            <a:r>
              <a:rPr lang="en-US" sz="2000" dirty="0">
                <a:solidFill>
                  <a:srgbClr val="000000"/>
                </a:solidFill>
                <a:latin typeface="Times New Roman" panose="02020603050405020304" pitchFamily="18" charset="0"/>
              </a:rPr>
              <a:t> signal. </a:t>
            </a:r>
            <a:r>
              <a:rPr lang="en-US" sz="2000" dirty="0" err="1">
                <a:solidFill>
                  <a:srgbClr val="000000"/>
                </a:solidFill>
                <a:latin typeface="Times New Roman" panose="02020603050405020304" pitchFamily="18" charset="0"/>
              </a:rPr>
              <a:t>Ba'zi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tizimlar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haqidagi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ma'lumotlarni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markaziy</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kuzatuv</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tizimiga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yuborishi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Xomilalik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monitorning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ikkinchi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qismi</a:t>
            </a:r>
            <a:r>
              <a:rPr lang="en-US" sz="2000" dirty="0">
                <a:solidFill>
                  <a:srgbClr val="000000"/>
                </a:solidFill>
                <a:latin typeface="Times New Roman" panose="02020603050405020304" pitchFamily="18" charset="0"/>
              </a:rPr>
              <a:t> - </a:t>
            </a:r>
            <a:r>
              <a:rPr lang="en-US" sz="2000" dirty="0" err="1">
                <a:solidFill>
                  <a:srgbClr val="000000"/>
                </a:solidFill>
                <a:latin typeface="Times New Roman" panose="02020603050405020304" pitchFamily="18" charset="0"/>
              </a:rPr>
              <a:t>bachadonning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qisqarishini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aniqlovchi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tokograf</a:t>
            </a:r>
            <a:r>
              <a:rPr lang="en-US" sz="2000" dirty="0">
                <a:solidFill>
                  <a:srgbClr val="000000"/>
                </a:solidFill>
                <a:latin typeface="Times New Roman" panose="02020603050405020304" pitchFamily="18" charset="0"/>
              </a:rPr>
              <a:t> deb </a:t>
            </a:r>
            <a:r>
              <a:rPr lang="en-US" sz="2000" dirty="0" err="1">
                <a:solidFill>
                  <a:srgbClr val="000000"/>
                </a:solidFill>
                <a:latin typeface="Times New Roman" panose="02020603050405020304" pitchFamily="18" charset="0"/>
              </a:rPr>
              <a:t>nomlangan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Ushbu</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datchik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shunchaki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korpusga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o'rnatilgan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onaning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qoriniga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bog'langan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bosim</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o'tkazgichidir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Bachadonning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qisqarishi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sodir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bo'lganda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qorin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devori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yanada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qattiqlashadi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bu</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transduserni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siqilishiga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olib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keladi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Burilish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miqdori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nisbiy</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birliksiz</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qiymatga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tarjima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qilinadi</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Siqilish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qiymati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monitorning</a:t>
            </a:r>
            <a:r>
              <a:rPr lang="en-US" sz="2000" dirty="0">
                <a:solidFill>
                  <a:srgbClr val="000000"/>
                </a:solidFill>
                <a:latin typeface="Times New Roman" panose="02020603050405020304" pitchFamily="18" charset="0"/>
              </a:rPr>
              <a:t> old </a:t>
            </a:r>
            <a:r>
              <a:rPr lang="en-US" sz="2000" dirty="0" err="1">
                <a:solidFill>
                  <a:srgbClr val="000000"/>
                </a:solidFill>
                <a:latin typeface="Times New Roman" panose="02020603050405020304" pitchFamily="18" charset="0"/>
              </a:rPr>
              <a:t>panelida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ko'rsatiladi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shuningdek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xomilaning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tezligi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bilan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xil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jadval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yozuvchisida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yozuvni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hosil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qiladi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bu</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esa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osonlik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bilan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vizual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korrelyatsiyani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ta'minlaydi</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Aksariyat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monitorlarda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ona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tomonidan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bosilishi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tugma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mavjud</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masalan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homilaning</a:t>
            </a:r>
            <a:r>
              <a:rPr lang="en-US" sz="2000" dirty="0">
                <a:solidFill>
                  <a:srgbClr val="000000"/>
                </a:solidFill>
                <a:latin typeface="Times New Roman" panose="02020603050405020304" pitchFamily="18" charset="0"/>
              </a:rPr>
              <a:t> his </a:t>
            </a:r>
            <a:r>
              <a:rPr lang="en-US" sz="2000" dirty="0" err="1">
                <a:solidFill>
                  <a:srgbClr val="000000"/>
                </a:solidFill>
                <a:latin typeface="Times New Roman" panose="02020603050405020304" pitchFamily="18" charset="0"/>
              </a:rPr>
              <a:t>etilishi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kabi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ba'zi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voqealarni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uchun</a:t>
            </a:r>
            <a:r>
              <a:rPr lang="en-US" sz="2000" dirty="0">
                <a:solidFill>
                  <a:srgbClr val="000000"/>
                </a:solidFill>
                <a:latin typeface="Times New Roman" panose="02020603050405020304" pitchFamily="18" charset="0"/>
              </a:rPr>
              <a:t>. Bu </a:t>
            </a:r>
            <a:r>
              <a:rPr lang="en-US" sz="2000" dirty="0" err="1">
                <a:solidFill>
                  <a:srgbClr val="000000"/>
                </a:solidFill>
                <a:latin typeface="Times New Roman" panose="02020603050405020304" pitchFamily="18" charset="0"/>
              </a:rPr>
              <a:t>xomilaning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yurak</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urishidagi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o'zgarishlarni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baholashga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yordam</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beradi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Tugmani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bosish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diagramma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yozuvida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belgi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qo'yadi</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Diagramma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registrlari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vaqtni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sanani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qog'ozning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chekkasida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ma'lum</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vaqt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oralig'ida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bosib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chiqaradi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bu</a:t>
            </a:r>
            <a:r>
              <a:rPr lang="en-US" sz="2000" dirty="0">
                <a:solidFill>
                  <a:srgbClr val="000000"/>
                </a:solidFill>
                <a:latin typeface="Times New Roman" panose="02020603050405020304" pitchFamily="18" charset="0"/>
              </a:rPr>
              <a:t> ham </a:t>
            </a:r>
            <a:r>
              <a:rPr lang="en-US" sz="2000" dirty="0" err="1">
                <a:solidFill>
                  <a:srgbClr val="000000"/>
                </a:solidFill>
                <a:latin typeface="Times New Roman" panose="02020603050405020304" pitchFamily="18" charset="0"/>
              </a:rPr>
              <a:t>tibbiy</a:t>
            </a:r>
            <a:r>
              <a:rPr lang="en-US" sz="2000" dirty="0">
                <a:solidFill>
                  <a:srgbClr val="000000"/>
                </a:solidFill>
                <a:latin typeface="Times New Roman" panose="02020603050405020304" pitchFamily="18" charset="0"/>
              </a:rPr>
              <a:t>, ham </a:t>
            </a:r>
            <a:r>
              <a:rPr lang="en-US" sz="2000" dirty="0" err="1">
                <a:solidFill>
                  <a:srgbClr val="000000"/>
                </a:solidFill>
                <a:latin typeface="Times New Roman" panose="02020603050405020304" pitchFamily="18" charset="0"/>
              </a:rPr>
              <a:t>huquqiy</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yozuv</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sifatida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xizmat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qilishi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a:t>
            </a:r>
            <a:endParaRPr lang="ru-RU" sz="2000" dirty="0">
              <a:solidFill>
                <a:srgbClr val="000000"/>
              </a:solidFill>
              <a:effectLst/>
              <a:latin typeface="Arial Unicode MS"/>
            </a:endParaRPr>
          </a:p>
        </p:txBody>
      </p:sp>
    </p:spTree>
    <p:extLst>
      <p:ext uri="{BB962C8B-B14F-4D97-AF65-F5344CB8AC3E}">
        <p14:creationId xmlns:p14="http://schemas.microsoft.com/office/powerpoint/2010/main" val="262949014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97394" y="3223559"/>
            <a:ext cx="4797212" cy="677750"/>
          </a:xfrm>
          <a:prstGeom prst="rect">
            <a:avLst/>
          </a:prstGeom>
        </p:spPr>
        <p:txBody>
          <a:bodyPr wrap="none">
            <a:spAutoFit/>
          </a:bodyPr>
          <a:lstStyle/>
          <a:p>
            <a:pPr algn="ctr">
              <a:lnSpc>
                <a:spcPct val="115000"/>
              </a:lnSpc>
            </a:pPr>
            <a:r>
              <a:rPr lang="en-US" sz="3600" b="1" dirty="0" smtClean="0">
                <a:solidFill>
                  <a:srgbClr val="FF0000"/>
                </a:solidFill>
                <a:latin typeface="Times New Roman" panose="02020603050405020304" pitchFamily="18" charset="0"/>
              </a:rPr>
              <a:t>BOLALAR TAROZISI</a:t>
            </a:r>
            <a:endParaRPr lang="ru-RU" sz="2800" dirty="0">
              <a:solidFill>
                <a:srgbClr val="FF0000"/>
              </a:solidFill>
              <a:effectLst/>
              <a:latin typeface="Arial Unicode MS"/>
            </a:endParaRPr>
          </a:p>
        </p:txBody>
      </p:sp>
    </p:spTree>
    <p:extLst>
      <p:ext uri="{BB962C8B-B14F-4D97-AF65-F5344CB8AC3E}">
        <p14:creationId xmlns:p14="http://schemas.microsoft.com/office/powerpoint/2010/main" val="8986547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212" y="768041"/>
            <a:ext cx="10894421" cy="4656275"/>
          </a:xfrm>
          <a:prstGeom prst="rect">
            <a:avLst/>
          </a:prstGeom>
        </p:spPr>
        <p:txBody>
          <a:bodyPr wrap="square">
            <a:spAutoFit/>
          </a:bodyPr>
          <a:lstStyle/>
          <a:p>
            <a:pPr indent="449580" algn="just">
              <a:lnSpc>
                <a:spcPct val="115000"/>
              </a:lnSpc>
            </a:pPr>
            <a:r>
              <a:rPr lang="en-US" sz="2600" dirty="0" err="1">
                <a:solidFill>
                  <a:srgbClr val="000000"/>
                </a:solidFill>
                <a:latin typeface="Times New Roman" panose="02020603050405020304" pitchFamily="18" charset="0"/>
              </a:rPr>
              <a:t>Kichkintoyning</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vazni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o'sishni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suyuqlik</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muvozanatini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boshqa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qadriyatlarni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aniqlashda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muhim</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ahamiyatga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ega</a:t>
            </a:r>
            <a:r>
              <a:rPr lang="en-US" sz="2600" dirty="0">
                <a:solidFill>
                  <a:srgbClr val="000000"/>
                </a:solidFill>
                <a:latin typeface="Times New Roman" panose="02020603050405020304" pitchFamily="18" charset="0"/>
              </a:rPr>
              <a:t>, ammo </a:t>
            </a:r>
            <a:r>
              <a:rPr lang="en-US" sz="2600" dirty="0" err="1">
                <a:solidFill>
                  <a:srgbClr val="000000"/>
                </a:solidFill>
                <a:latin typeface="Times New Roman" panose="02020603050405020304" pitchFamily="18" charset="0"/>
              </a:rPr>
              <a:t>go'daklar</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ba'zida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juda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faol</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bo'lishadi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shuning</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uchun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ularni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tortish</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uchun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ishlatiladigan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tarozilar</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barqaror</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vazn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berish</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uchun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qisqa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vaqt</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ichida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ko'rsatkichlarni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o'rtacha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hisoblash</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vositalariga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ega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bo'lishi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kerak</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o'qish</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Tarozilar</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tara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funktsiyasiga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ega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bu</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esa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xodimlarga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go'dakdan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tashqari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tarozida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bo'lishi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mumkin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bo'lgan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narsalarning</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masalan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taglikning</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yoki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adyolning</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o'rnini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qoplashga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imkon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beradi</a:t>
            </a:r>
            <a:r>
              <a:rPr lang="en-US" sz="2600" dirty="0">
                <a:solidFill>
                  <a:srgbClr val="000000"/>
                </a:solidFill>
                <a:latin typeface="Times New Roman" panose="02020603050405020304" pitchFamily="18" charset="0"/>
              </a:rPr>
              <a:t>.</a:t>
            </a:r>
            <a:endParaRPr lang="ru-RU" sz="2600" dirty="0">
              <a:solidFill>
                <a:srgbClr val="000000"/>
              </a:solidFill>
              <a:latin typeface="Arial Unicode MS"/>
            </a:endParaRPr>
          </a:p>
          <a:p>
            <a:pPr algn="just">
              <a:lnSpc>
                <a:spcPct val="115000"/>
              </a:lnSpc>
            </a:pPr>
            <a:r>
              <a:rPr lang="en-US" sz="2600" dirty="0" err="1">
                <a:solidFill>
                  <a:srgbClr val="000000"/>
                </a:solidFill>
                <a:latin typeface="Times New Roman" panose="02020603050405020304" pitchFamily="18" charset="0"/>
              </a:rPr>
              <a:t>Tarozilar</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odatda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vaznni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aniqlash</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uchun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kuchlanish</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o'lchagichlardan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foydalanadilar</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Ushbu</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birliklarning</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signallari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kuchaytiriladi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raqamlashtiriladi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o'rtacha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hisoblanadi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va</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keyin</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raqamli</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qiymat</a:t>
            </a:r>
            <a:r>
              <a:rPr lang="en-US" sz="2600" dirty="0">
                <a:solidFill>
                  <a:srgbClr val="000000"/>
                </a:solidFill>
                <a:latin typeface="Times New Roman" panose="02020603050405020304" pitchFamily="18" charset="0"/>
              </a:rPr>
              <a:t> </a:t>
            </a:r>
            <a:r>
              <a:rPr lang="en-US" sz="2600" dirty="0" err="1">
                <a:solidFill>
                  <a:srgbClr val="000000"/>
                </a:solidFill>
                <a:latin typeface="Times New Roman" panose="02020603050405020304" pitchFamily="18" charset="0"/>
              </a:rPr>
              <a:t>ko'rsatiladi</a:t>
            </a:r>
            <a:r>
              <a:rPr lang="en-US" sz="2600" dirty="0">
                <a:solidFill>
                  <a:srgbClr val="000000"/>
                </a:solidFill>
                <a:latin typeface="Times New Roman" panose="02020603050405020304" pitchFamily="18" charset="0"/>
              </a:rPr>
              <a:t>.</a:t>
            </a:r>
            <a:endParaRPr lang="ru-RU" sz="2600" dirty="0">
              <a:solidFill>
                <a:srgbClr val="000000"/>
              </a:solidFill>
              <a:effectLst/>
              <a:latin typeface="Arial Unicode MS"/>
            </a:endParaRPr>
          </a:p>
        </p:txBody>
      </p:sp>
    </p:spTree>
    <p:extLst>
      <p:ext uri="{BB962C8B-B14F-4D97-AF65-F5344CB8AC3E}">
        <p14:creationId xmlns:p14="http://schemas.microsoft.com/office/powerpoint/2010/main" val="396986060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07147" y="2805547"/>
            <a:ext cx="4977709" cy="612732"/>
          </a:xfrm>
          <a:prstGeom prst="rect">
            <a:avLst/>
          </a:prstGeom>
        </p:spPr>
        <p:txBody>
          <a:bodyPr wrap="none">
            <a:spAutoFit/>
          </a:bodyPr>
          <a:lstStyle/>
          <a:p>
            <a:pPr indent="449580" algn="ctr">
              <a:lnSpc>
                <a:spcPct val="115000"/>
              </a:lnSpc>
            </a:pPr>
            <a:r>
              <a:rPr lang="en-US" sz="3200" b="1" dirty="0" smtClean="0">
                <a:solidFill>
                  <a:srgbClr val="FF0000"/>
                </a:solidFill>
                <a:latin typeface="Times New Roman" panose="02020603050405020304" pitchFamily="18" charset="0"/>
              </a:rPr>
              <a:t>APGAR TAYMERLARI</a:t>
            </a:r>
            <a:endParaRPr lang="ru-RU" sz="2400" dirty="0">
              <a:solidFill>
                <a:srgbClr val="FF0000"/>
              </a:solidFill>
              <a:effectLst/>
              <a:latin typeface="Arial Unicode MS"/>
            </a:endParaRPr>
          </a:p>
        </p:txBody>
      </p:sp>
    </p:spTree>
    <p:extLst>
      <p:ext uri="{BB962C8B-B14F-4D97-AF65-F5344CB8AC3E}">
        <p14:creationId xmlns:p14="http://schemas.microsoft.com/office/powerpoint/2010/main" val="5423598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20240" y="696256"/>
            <a:ext cx="8817428" cy="5732980"/>
          </a:xfrm>
          <a:prstGeom prst="rect">
            <a:avLst/>
          </a:prstGeom>
        </p:spPr>
        <p:txBody>
          <a:bodyPr wrap="square">
            <a:spAutoFit/>
          </a:bodyPr>
          <a:lstStyle/>
          <a:p>
            <a:pPr indent="449580" algn="just">
              <a:lnSpc>
                <a:spcPct val="115000"/>
              </a:lnSpc>
            </a:pPr>
            <a:r>
              <a:rPr lang="en-US" sz="2000" dirty="0" err="1">
                <a:solidFill>
                  <a:srgbClr val="000000"/>
                </a:solidFill>
                <a:latin typeface="Times New Roman" panose="02020603050405020304" pitchFamily="18" charset="0"/>
              </a:rPr>
              <a:t>Yangi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tug'ilgan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chaqaloqning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sog'lig'ini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baholashning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tezkor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standartlashtirilgan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vositasi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muhim</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ahamiyatga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ega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shu</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maqsadda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doktor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Virjiniya</a:t>
            </a:r>
            <a:r>
              <a:rPr lang="en-US" sz="2000" dirty="0">
                <a:solidFill>
                  <a:srgbClr val="000000"/>
                </a:solidFill>
                <a:latin typeface="Times New Roman" panose="02020603050405020304" pitchFamily="18" charset="0"/>
              </a:rPr>
              <a:t> Apgar 1952 </a:t>
            </a:r>
            <a:r>
              <a:rPr lang="en-US" sz="2000" dirty="0" err="1">
                <a:solidFill>
                  <a:srgbClr val="000000"/>
                </a:solidFill>
                <a:latin typeface="Times New Roman" panose="02020603050405020304" pitchFamily="18" charset="0"/>
              </a:rPr>
              <a:t>yilda</a:t>
            </a:r>
            <a:r>
              <a:rPr lang="en-US" sz="2000" dirty="0">
                <a:solidFill>
                  <a:srgbClr val="000000"/>
                </a:solidFill>
                <a:latin typeface="Times New Roman" panose="02020603050405020304" pitchFamily="18" charset="0"/>
              </a:rPr>
              <a:t> Apgar </a:t>
            </a:r>
            <a:r>
              <a:rPr lang="en-US" sz="2000" dirty="0" err="1">
                <a:solidFill>
                  <a:srgbClr val="000000"/>
                </a:solidFill>
                <a:latin typeface="Times New Roman" panose="02020603050405020304" pitchFamily="18" charset="0"/>
              </a:rPr>
              <a:t>skoring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tizimini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ishlab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chiqdi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O'lchov</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beshta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mezonni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baholaydi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ularning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biriga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nol</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bitta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yoki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ikkitasi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Ballar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jamlanadi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natijada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olingan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holat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vaziyatni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yaxshi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ko'rsatib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beradi</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Har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mezon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uchun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qisqartmalar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xotira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vositasi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sifatida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ishlatilgan</a:t>
            </a:r>
            <a:r>
              <a:rPr lang="en-US" sz="2000" dirty="0">
                <a:solidFill>
                  <a:srgbClr val="000000"/>
                </a:solidFill>
                <a:latin typeface="Times New Roman" panose="02020603050405020304" pitchFamily="18" charset="0"/>
              </a:rPr>
              <a:t>, ammo test </a:t>
            </a:r>
            <a:r>
              <a:rPr lang="en-US" sz="2000" dirty="0" err="1">
                <a:solidFill>
                  <a:srgbClr val="000000"/>
                </a:solidFill>
                <a:latin typeface="Times New Roman" panose="02020603050405020304" pitchFamily="18" charset="0"/>
              </a:rPr>
              <a:t>nomi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yaratuvchisidan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olingan</a:t>
            </a:r>
            <a:endParaRPr lang="ru-RU" sz="2000" dirty="0">
              <a:solidFill>
                <a:srgbClr val="000000"/>
              </a:solidFill>
              <a:latin typeface="Arial Unicode MS"/>
            </a:endParaRPr>
          </a:p>
          <a:p>
            <a:pPr indent="449580" algn="just">
              <a:lnSpc>
                <a:spcPct val="115000"/>
              </a:lnSpc>
            </a:pPr>
            <a:r>
              <a:rPr lang="en-US" sz="2000" dirty="0" err="1">
                <a:solidFill>
                  <a:srgbClr val="000000"/>
                </a:solidFill>
                <a:latin typeface="Times New Roman" panose="02020603050405020304" pitchFamily="18" charset="0"/>
              </a:rPr>
              <a:t>Sinovlar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odatda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tug'ilishdan</a:t>
            </a:r>
            <a:r>
              <a:rPr lang="en-US" sz="2000" dirty="0">
                <a:solidFill>
                  <a:srgbClr val="000000"/>
                </a:solidFill>
                <a:latin typeface="Times New Roman" panose="02020603050405020304" pitchFamily="18" charset="0"/>
              </a:rPr>
              <a:t> 1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5 </a:t>
            </a:r>
            <a:r>
              <a:rPr lang="en-US" sz="2000" dirty="0" err="1">
                <a:solidFill>
                  <a:srgbClr val="000000"/>
                </a:solidFill>
                <a:latin typeface="Times New Roman" panose="02020603050405020304" pitchFamily="18" charset="0"/>
              </a:rPr>
              <a:t>minut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o'tgach</a:t>
            </a:r>
            <a:r>
              <a:rPr lang="en-US" sz="2000" dirty="0">
                <a:solidFill>
                  <a:srgbClr val="000000"/>
                </a:solidFill>
                <a:latin typeface="Times New Roman" panose="02020603050405020304" pitchFamily="18" charset="0"/>
              </a:rPr>
              <a:t>, agar </a:t>
            </a:r>
            <a:r>
              <a:rPr lang="en-US" sz="2000" dirty="0" err="1">
                <a:solidFill>
                  <a:srgbClr val="000000"/>
                </a:solidFill>
                <a:latin typeface="Times New Roman" panose="02020603050405020304" pitchFamily="18" charset="0"/>
              </a:rPr>
              <a:t>ballar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me'yordan</a:t>
            </a:r>
            <a:r>
              <a:rPr lang="en-US" sz="2000" dirty="0">
                <a:solidFill>
                  <a:srgbClr val="000000"/>
                </a:solidFill>
                <a:latin typeface="Times New Roman" panose="02020603050405020304" pitchFamily="18" charset="0"/>
              </a:rPr>
              <a:t> past </a:t>
            </a:r>
            <a:r>
              <a:rPr lang="en-US" sz="2000" dirty="0" err="1">
                <a:solidFill>
                  <a:srgbClr val="000000"/>
                </a:solidFill>
                <a:latin typeface="Times New Roman" panose="02020603050405020304" pitchFamily="18" charset="0"/>
              </a:rPr>
              <a:t>bo'lsa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keyinroq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amalga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oshiriladi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Odatda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yoshgacha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bo'lgan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ballar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o'ta</a:t>
            </a:r>
            <a:r>
              <a:rPr lang="en-US" sz="2000" dirty="0">
                <a:solidFill>
                  <a:srgbClr val="000000"/>
                </a:solidFill>
                <a:latin typeface="Times New Roman" panose="02020603050405020304" pitchFamily="18" charset="0"/>
              </a:rPr>
              <a:t> past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odatdagidan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etti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undan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yuqori</a:t>
            </a:r>
            <a:r>
              <a:rPr lang="en-US" sz="2000" dirty="0">
                <a:solidFill>
                  <a:srgbClr val="000000"/>
                </a:solidFill>
                <a:latin typeface="Times New Roman" panose="02020603050405020304" pitchFamily="18" charset="0"/>
              </a:rPr>
              <a:t> deb </a:t>
            </a:r>
            <a:r>
              <a:rPr lang="en-US" sz="2000" dirty="0" err="1">
                <a:solidFill>
                  <a:srgbClr val="000000"/>
                </a:solidFill>
                <a:latin typeface="Times New Roman" panose="02020603050405020304" pitchFamily="18" charset="0"/>
              </a:rPr>
              <a:t>hisoblanadi</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indent="449580" algn="just">
              <a:lnSpc>
                <a:spcPct val="115000"/>
              </a:lnSpc>
            </a:pPr>
            <a:r>
              <a:rPr lang="en-US" sz="2000" dirty="0">
                <a:solidFill>
                  <a:srgbClr val="000000"/>
                </a:solidFill>
                <a:latin typeface="Times New Roman" panose="02020603050405020304" pitchFamily="18" charset="0"/>
              </a:rPr>
              <a:t>1-daqiqada past </a:t>
            </a:r>
            <a:r>
              <a:rPr lang="en-US" sz="2000" dirty="0" err="1">
                <a:solidFill>
                  <a:srgbClr val="000000"/>
                </a:solidFill>
                <a:latin typeface="Times New Roman" panose="02020603050405020304" pitchFamily="18" charset="0"/>
              </a:rPr>
              <a:t>ko'rsatkichlar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qo'shimcha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e'tiborni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keltirib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chiqaradi</a:t>
            </a:r>
            <a:r>
              <a:rPr lang="en-US" sz="2000" dirty="0">
                <a:solidFill>
                  <a:srgbClr val="000000"/>
                </a:solidFill>
                <a:latin typeface="Times New Roman" panose="02020603050405020304" pitchFamily="18" charset="0"/>
              </a:rPr>
              <a:t>, ammo </a:t>
            </a:r>
            <a:r>
              <a:rPr lang="en-US" sz="2000" dirty="0" err="1">
                <a:solidFill>
                  <a:srgbClr val="000000"/>
                </a:solidFill>
                <a:latin typeface="Times New Roman" panose="02020603050405020304" pitchFamily="18" charset="0"/>
              </a:rPr>
              <a:t>katta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muammolarni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ko'rsatmasligi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ayniqsa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ballar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vaqt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o'tishi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bilan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yaxshilansa</a:t>
            </a:r>
            <a:r>
              <a:rPr lang="en-US" sz="2000" dirty="0">
                <a:solidFill>
                  <a:srgbClr val="000000"/>
                </a:solidFill>
                <a:latin typeface="Times New Roman" panose="02020603050405020304" pitchFamily="18" charset="0"/>
              </a:rPr>
              <a:t>. Agar </a:t>
            </a:r>
            <a:r>
              <a:rPr lang="en-US" sz="2000" dirty="0" err="1">
                <a:solidFill>
                  <a:srgbClr val="000000"/>
                </a:solidFill>
                <a:latin typeface="Times New Roman" panose="02020603050405020304" pitchFamily="18" charset="0"/>
              </a:rPr>
              <a:t>ballar</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uzoqroq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vaqt</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davomida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uch</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yoki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undan</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kam</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bo'lsa</a:t>
            </a:r>
            <a:r>
              <a:rPr lang="en-US" sz="2000" dirty="0">
                <a:solidFill>
                  <a:srgbClr val="000000"/>
                </a:solidFill>
                <a:latin typeface="Times New Roman" panose="02020603050405020304" pitchFamily="18" charset="0"/>
              </a:rPr>
              <a:t>, 30 </a:t>
            </a:r>
            <a:r>
              <a:rPr lang="en-US" sz="2000" dirty="0" err="1">
                <a:solidFill>
                  <a:srgbClr val="000000"/>
                </a:solidFill>
                <a:latin typeface="Times New Roman" panose="02020603050405020304" pitchFamily="18" charset="0"/>
              </a:rPr>
              <a:t>daqiqagacha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bo'lsa</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bu</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chaqaloqning</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uzoq</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muddatli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asab</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kasalliklari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xavfi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borligini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ko'rsatishi</a:t>
            </a:r>
            <a:r>
              <a:rPr lang="en-US" sz="2000" dirty="0">
                <a:solidFill>
                  <a:srgbClr val="000000"/>
                </a:solidFill>
                <a:latin typeface="Times New Roman" panose="02020603050405020304" pitchFamily="18" charset="0"/>
              </a:rPr>
              <a:t> </a:t>
            </a:r>
            <a:r>
              <a:rPr lang="en-US" sz="2000" dirty="0" err="1">
                <a:solidFill>
                  <a:srgbClr val="000000"/>
                </a:solidFill>
                <a:latin typeface="Times New Roman" panose="02020603050405020304" pitchFamily="18" charset="0"/>
              </a:rPr>
              <a:t>mumkin</a:t>
            </a:r>
            <a:r>
              <a:rPr lang="en-US" sz="2000" dirty="0">
                <a:solidFill>
                  <a:srgbClr val="000000"/>
                </a:solidFill>
                <a:latin typeface="Times New Roman" panose="02020603050405020304" pitchFamily="18" charset="0"/>
              </a:rPr>
              <a:t>.</a:t>
            </a:r>
            <a:endParaRPr lang="ru-RU" sz="2000" dirty="0">
              <a:solidFill>
                <a:srgbClr val="000000"/>
              </a:solidFill>
              <a:latin typeface="Arial Unicode MS"/>
            </a:endParaRPr>
          </a:p>
          <a:p>
            <a:pPr marL="1939290" marR="0" algn="just">
              <a:lnSpc>
                <a:spcPct val="115000"/>
              </a:lnSpc>
              <a:spcBef>
                <a:spcPts val="0"/>
              </a:spcBef>
              <a:spcAft>
                <a:spcPts val="0"/>
              </a:spcAft>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093919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0417" y="2397499"/>
            <a:ext cx="8942231" cy="1754326"/>
          </a:xfrm>
          <a:prstGeom prst="rect">
            <a:avLst/>
          </a:prstGeom>
        </p:spPr>
        <p:txBody>
          <a:bodyPr wrap="square">
            <a:spAutoFit/>
          </a:bodyPr>
          <a:lstStyle/>
          <a:p>
            <a:pPr marL="342900" indent="-342900">
              <a:lnSpc>
                <a:spcPct val="150000"/>
              </a:lnSpc>
              <a:buAutoNum type="arabicPeriod"/>
            </a:pP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Tibbiyot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muhandisligida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zamonaviy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texnologiyalar</a:t>
            </a:r>
            <a:r>
              <a:rPr lang="en-US" sz="2400" dirty="0" smtClean="0">
                <a:latin typeface="Times New Roman" panose="02020603050405020304" pitchFamily="18" charset="0"/>
                <a:cs typeface="Times New Roman" panose="02020603050405020304" pitchFamily="18" charset="0"/>
              </a:rPr>
              <a:t>", Z. B. </a:t>
            </a:r>
            <a:r>
              <a:rPr lang="en-US" sz="2400" dirty="0" err="1" smtClean="0">
                <a:latin typeface="Times New Roman" panose="02020603050405020304" pitchFamily="18" charset="0"/>
                <a:cs typeface="Times New Roman" panose="02020603050405020304" pitchFamily="18" charset="0"/>
              </a:rPr>
              <a:t>Juraev</a:t>
            </a:r>
            <a:r>
              <a:rPr lang="en-US" sz="2400" dirty="0" smtClean="0">
                <a:latin typeface="Times New Roman" panose="02020603050405020304" pitchFamily="18" charset="0"/>
                <a:cs typeface="Times New Roman" panose="02020603050405020304" pitchFamily="18" charset="0"/>
              </a:rPr>
              <a:t>, Y. K. </a:t>
            </a:r>
            <a:r>
              <a:rPr lang="en-US" sz="2400" dirty="0" err="1" smtClean="0">
                <a:latin typeface="Times New Roman" panose="02020603050405020304" pitchFamily="18" charset="0"/>
                <a:cs typeface="Times New Roman" panose="02020603050405020304" pitchFamily="18" charset="0"/>
              </a:rPr>
              <a:t>Ismoiljonov</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Andijon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mashinasozlik</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instituti</a:t>
            </a:r>
            <a:r>
              <a:rPr lang="en-US" sz="2400" dirty="0" smtClean="0">
                <a:latin typeface="Times New Roman" panose="02020603050405020304" pitchFamily="18" charset="0"/>
                <a:cs typeface="Times New Roman" panose="02020603050405020304" pitchFamily="18" charset="0"/>
              </a:rPr>
              <a:t>, 2020. </a:t>
            </a:r>
          </a:p>
          <a:p>
            <a:pPr marL="342900" indent="-342900">
              <a:lnSpc>
                <a:spcPct val="150000"/>
              </a:lnSpc>
              <a:buAutoNum type="arabicPeriod"/>
            </a:pP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Tibbiyot</a:t>
            </a:r>
            <a:r>
              <a:rPr lang="en-US" sz="2400" dirty="0" smtClean="0">
                <a:latin typeface="Times New Roman" panose="02020603050405020304" pitchFamily="18" charset="0"/>
                <a:cs typeface="Times New Roman" panose="02020603050405020304" pitchFamily="18" charset="0"/>
              </a:rPr>
              <a:t> t</a:t>
            </a:r>
            <a:r>
              <a:rPr lang="ru-RU" sz="2400" dirty="0" smtClean="0">
                <a:latin typeface="Times New Roman" panose="02020603050405020304" pitchFamily="18" charset="0"/>
                <a:cs typeface="Times New Roman" panose="02020603050405020304" pitchFamily="18" charset="0"/>
              </a:rPr>
              <a:t>е</a:t>
            </a:r>
            <a:r>
              <a:rPr lang="en-US" sz="2400" dirty="0" err="1" smtClean="0">
                <a:latin typeface="Times New Roman" panose="02020603050405020304" pitchFamily="18" charset="0"/>
                <a:cs typeface="Times New Roman" panose="02020603050405020304" pitchFamily="18" charset="0"/>
              </a:rPr>
              <a:t>xnikasi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S.X.Umarov</a:t>
            </a:r>
            <a:r>
              <a:rPr lang="en-US" sz="2400" dirty="0" smtClean="0">
                <a:latin typeface="Times New Roman" panose="02020603050405020304" pitchFamily="18" charset="0"/>
                <a:cs typeface="Times New Roman" panose="02020603050405020304" pitchFamily="18" charset="0"/>
              </a:rPr>
              <a:t>, Toshkent-2018</a:t>
            </a:r>
          </a:p>
        </p:txBody>
      </p:sp>
      <p:sp>
        <p:nvSpPr>
          <p:cNvPr id="5" name="Прямоугольник 4"/>
          <p:cNvSpPr/>
          <p:nvPr/>
        </p:nvSpPr>
        <p:spPr>
          <a:xfrm>
            <a:off x="3644528" y="1016288"/>
            <a:ext cx="5311711" cy="579967"/>
          </a:xfrm>
          <a:prstGeom prst="rect">
            <a:avLst/>
          </a:prstGeom>
        </p:spPr>
        <p:txBody>
          <a:bodyPr wrap="none">
            <a:spAutoFit/>
          </a:bodyPr>
          <a:lstStyle/>
          <a:p>
            <a:pPr>
              <a:lnSpc>
                <a:spcPct val="150000"/>
              </a:lnSpc>
            </a:pPr>
            <a:r>
              <a:rPr lang="en-US" sz="2400" b="1" dirty="0" smtClean="0">
                <a:solidFill>
                  <a:srgbClr val="FF0000"/>
                </a:solidFill>
                <a:latin typeface="Times New Roman" panose="02020603050405020304" pitchFamily="18" charset="0"/>
                <a:cs typeface="Times New Roman" panose="02020603050405020304" pitchFamily="18" charset="0"/>
              </a:rPr>
              <a:t>FOYDALANILGAN ADABIYOTLAR</a:t>
            </a:r>
            <a:endParaRPr lang="ru-RU"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269813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1646</Words>
  <Application>Microsoft Office PowerPoint</Application>
  <PresentationFormat>Широкоэкранный</PresentationFormat>
  <Paragraphs>149</Paragraphs>
  <Slides>50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50</vt:i4>
      </vt:variant>
    </vt:vector>
  </HeadingPairs>
  <TitlesOfParts>
    <vt:vector size="56" baseType="lpstr">
      <vt:lpstr>Arial</vt:lpstr>
      <vt:lpstr>Arial Unicode MS</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Umumiy ma’lumotlar</dc:title>
  <dc:creator>User</dc:creator>
  <cp:lastModifiedBy>User</cp:lastModifiedBy>
  <cp:revision>18</cp:revision>
  <dcterms:created xsi:type="dcterms:W3CDTF">2021-03-30T12:37:41Z</dcterms:created>
  <dcterms:modified xsi:type="dcterms:W3CDTF">2021-04-11T13:02:25Z</dcterms:modified>
</cp:coreProperties>
</file>