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8" r:id="rId2"/>
    <p:sldId id="358" r:id="rId3"/>
    <p:sldId id="359" r:id="rId4"/>
    <p:sldId id="360" r:id="rId5"/>
    <p:sldId id="361" r:id="rId6"/>
    <p:sldId id="362" r:id="rId7"/>
    <p:sldId id="363" r:id="rId8"/>
    <p:sldId id="364" r:id="rId9"/>
    <p:sldId id="365" r:id="rId10"/>
    <p:sldId id="366" r:id="rId11"/>
    <p:sldId id="367" r:id="rId12"/>
    <p:sldId id="368" r:id="rId13"/>
    <p:sldId id="369" r:id="rId14"/>
    <p:sldId id="370" r:id="rId15"/>
    <p:sldId id="371" r:id="rId16"/>
    <p:sldId id="372" r:id="rId17"/>
    <p:sldId id="373" r:id="rId18"/>
    <p:sldId id="374" r:id="rId19"/>
    <p:sldId id="375" r:id="rId20"/>
    <p:sldId id="376" r:id="rId21"/>
    <p:sldId id="377" r:id="rId22"/>
    <p:sldId id="378" r:id="rId23"/>
    <p:sldId id="379" r:id="rId24"/>
    <p:sldId id="380" r:id="rId25"/>
    <p:sldId id="381" r:id="rId26"/>
    <p:sldId id="382" r:id="rId27"/>
    <p:sldId id="383" r:id="rId28"/>
    <p:sldId id="384" r:id="rId29"/>
    <p:sldId id="385" r:id="rId30"/>
    <p:sldId id="386" r:id="rId31"/>
    <p:sldId id="387" r:id="rId32"/>
    <p:sldId id="388" r:id="rId33"/>
    <p:sldId id="389" r:id="rId34"/>
    <p:sldId id="390" r:id="rId35"/>
    <p:sldId id="312" r:id="rId3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82" autoAdjust="0"/>
    <p:restoredTop sz="94660"/>
  </p:normalViewPr>
  <p:slideViewPr>
    <p:cSldViewPr snapToGrid="0">
      <p:cViewPr>
        <p:scale>
          <a:sx n="66" d="100"/>
          <a:sy n="66" d="100"/>
        </p:scale>
        <p:origin x="960" y="6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9DF5-F60C-4E0B-B11A-F09CDA056369}" type="datetimeFigureOut">
              <a:rPr lang="ru-RU" smtClean="0"/>
              <a:t>10.05.2021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5940-8672-4203-8194-48D66DB1C6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85189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9DF5-F60C-4E0B-B11A-F09CDA056369}" type="datetimeFigureOut">
              <a:rPr lang="ru-RU" smtClean="0"/>
              <a:t>10.05.2021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5940-8672-4203-8194-48D66DB1C6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75053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9DF5-F60C-4E0B-B11A-F09CDA056369}" type="datetimeFigureOut">
              <a:rPr lang="ru-RU" smtClean="0"/>
              <a:t>10.05.2021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5940-8672-4203-8194-48D66DB1C6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27209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9DF5-F60C-4E0B-B11A-F09CDA056369}" type="datetimeFigureOut">
              <a:rPr lang="ru-RU" smtClean="0"/>
              <a:t>10.05.2021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5940-8672-4203-8194-48D66DB1C6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49485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9DF5-F60C-4E0B-B11A-F09CDA056369}" type="datetimeFigureOut">
              <a:rPr lang="ru-RU" smtClean="0"/>
              <a:t>10.05.2021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5940-8672-4203-8194-48D66DB1C6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97044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9DF5-F60C-4E0B-B11A-F09CDA056369}" type="datetimeFigureOut">
              <a:rPr lang="ru-RU" smtClean="0"/>
              <a:t>10.05.2021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5940-8672-4203-8194-48D66DB1C6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46651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9DF5-F60C-4E0B-B11A-F09CDA056369}" type="datetimeFigureOut">
              <a:rPr lang="ru-RU" smtClean="0"/>
              <a:t>10.05.2021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5940-8672-4203-8194-48D66DB1C6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03300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9DF5-F60C-4E0B-B11A-F09CDA056369}" type="datetimeFigureOut">
              <a:rPr lang="ru-RU" smtClean="0"/>
              <a:t>10.05.2021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5940-8672-4203-8194-48D66DB1C6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70012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9DF5-F60C-4E0B-B11A-F09CDA056369}" type="datetimeFigureOut">
              <a:rPr lang="ru-RU" smtClean="0"/>
              <a:t>10.05.2021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5940-8672-4203-8194-48D66DB1C6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1721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9DF5-F60C-4E0B-B11A-F09CDA056369}" type="datetimeFigureOut">
              <a:rPr lang="ru-RU" smtClean="0"/>
              <a:t>10.05.2021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5940-8672-4203-8194-48D66DB1C6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59463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9DF5-F60C-4E0B-B11A-F09CDA056369}" type="datetimeFigureOut">
              <a:rPr lang="ru-RU" smtClean="0"/>
              <a:t>10.05.2021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5940-8672-4203-8194-48D66DB1C6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34929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A69DF5-F60C-4E0B-B11A-F09CDA056369}" type="datetimeFigureOut">
              <a:rPr lang="ru-RU" smtClean="0"/>
              <a:t>10.05.2021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2D5940-8672-4203-8194-48D66DB1C6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32612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icroteknik.com/product/air-thermometer-constant-volume/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esearchgate.net/figure/Little-Florentine-Thermometers-with-50G-scale-marked-with-black-and-white-glass-enamel_fig2_226562950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pngimg.com/image/77603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921001" y="164394"/>
            <a:ext cx="67912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TIBBIYOT MUHANDISLIK TEXNOLOGIYALARI</a:t>
            </a:r>
            <a:endParaRPr lang="ru-RU" sz="4000" b="1" dirty="0">
              <a:solidFill>
                <a:srgbClr val="C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30" name="Picture 6" descr="Tiger Medical, Inc. Mission Statement, Employees and Hiring | LinkedI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02" b="7739"/>
          <a:stretch/>
        </p:blipFill>
        <p:spPr bwMode="auto">
          <a:xfrm>
            <a:off x="2222505" y="1401104"/>
            <a:ext cx="7948274" cy="345589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4368017" y="4741582"/>
            <a:ext cx="6096000" cy="2308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https://www.linkedin.com/company/tiger-medical-inc/?trk=similar-companies_org_title&amp;originalSubdomain=mk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148642" y="4972414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TERMOMETRLAR,</a:t>
            </a:r>
            <a:endParaRPr lang="ru-RU" sz="2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RENTGEN NURLARIGA ASOSLANGAN DIAGNOSTIK </a:t>
            </a:r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JIXOZLAR</a:t>
            </a:r>
            <a:r>
              <a:rPr lang="uz-Cyrl-UZ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2830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53141" y="236701"/>
            <a:ext cx="6466115" cy="6093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Termometr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tuzilishi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termometriya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qoidalari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Termometr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yaratilish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tarixi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tuzilishi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Sog‘lom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odamda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harorati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doimiy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sutka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davomida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biroz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(36—37°C).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Ertalab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harorati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biroz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pastroq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kechga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biroz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yuqoriroq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Sog’lom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odamda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harorati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37°C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past,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sutka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davomida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o‘zgarishi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0,3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1°C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gacha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doimiy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harorati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issiqlik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uzatilishi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bog’liq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Qariyalarda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harorati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biroz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pastroq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bolalarda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aksincha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biroz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To‘g‘ri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ichak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qinda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harorat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qo‘ltiq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osti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chov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sohasiga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nisbatan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1°C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baland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Termometr okienny drewniany zewnętrzny FACKELMANN 16364 ⚡ | Organizacja \  Termometry |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357" r="22011"/>
          <a:stretch/>
        </p:blipFill>
        <p:spPr bwMode="auto">
          <a:xfrm>
            <a:off x="8547100" y="511174"/>
            <a:ext cx="2692400" cy="5020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8086725" y="5696635"/>
            <a:ext cx="357505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https://fackelmann.com.pl/product-ger-3826-Termometr-okienny-drewniany-zewnetrzny-FACKELMANN-16364.html</a:t>
            </a:r>
          </a:p>
        </p:txBody>
      </p:sp>
    </p:spTree>
    <p:extLst>
      <p:ext uri="{BB962C8B-B14F-4D97-AF65-F5344CB8AC3E}">
        <p14:creationId xmlns:p14="http://schemas.microsoft.com/office/powerpoint/2010/main" val="542359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58800" y="267544"/>
            <a:ext cx="6451600" cy="6093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Termometr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asbobining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yaratilish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tarixi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US" sz="2000" dirty="0" smtClean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Qadimda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insonlarda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haroratini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o'lchashda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faqat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sovuq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issiq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qaynoq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parametrlardan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foydalanganlar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Hozirgi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apparatlarning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yaratilish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uzoq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tarixga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qiyinchiliklarga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Termodinamika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tarixi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1552-yil G.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Galileyning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oddiy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qurilmasi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—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termoskop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ixtirosi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boshlanadi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Galiley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haroratni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havoning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kengayishi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bo‘yicha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o'lchashni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taklif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birinchi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termoskopiga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ko‘rsatma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barometric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o‘zgarishining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buzilishi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doimiy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hajmli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gazli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termoskop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ixtiro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avvalgisiga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nisbatan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biroz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sezgir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aniqroq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Keyinchalik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nay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havo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suyuqliklar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birgalikda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to‘ldirildi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suv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spirt,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keyinroq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simob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Termometr pokojowy ścienny TFA 12.3005 cieczowy wewnętrzny / zewnętrzny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206" r="23512"/>
          <a:stretch/>
        </p:blipFill>
        <p:spPr bwMode="auto">
          <a:xfrm>
            <a:off x="8724900" y="521109"/>
            <a:ext cx="2476500" cy="4933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7791450" y="5454444"/>
            <a:ext cx="434340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https://sklep.meteoplus.pl/p/243/839/tfa-12-3005-termometr-pokojowy-scienny-cieczowy-wewnetrzny-zewnetrzny-41-cm-wewnetrzne-tradycyjne-temperatura-sprzet-amatorski.html</a:t>
            </a:r>
          </a:p>
        </p:txBody>
      </p:sp>
    </p:spTree>
    <p:extLst>
      <p:ext uri="{BB962C8B-B14F-4D97-AF65-F5344CB8AC3E}">
        <p14:creationId xmlns:p14="http://schemas.microsoft.com/office/powerpoint/2010/main" val="1567095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Air Thermometer (Constant Volume) - Microteknik | Scientific Laboratory  Instruments Manufacturer | Exporter | Suppliers Waste management  incinerator in Abu Dhabi, Solid waste management in Abu Dhabi, Medical  waste incinerator in Abu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8300" y="909935"/>
            <a:ext cx="3759200" cy="416081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939800" y="1625580"/>
            <a:ext cx="6096000" cy="295638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b="1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Havoli</a:t>
            </a:r>
            <a:r>
              <a:rPr lang="en-US" b="1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doimiy</a:t>
            </a:r>
            <a:r>
              <a:rPr lang="en-US" b="1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hajmli</a:t>
            </a:r>
            <a:r>
              <a:rPr lang="en-US" b="1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termoskop</a:t>
            </a:r>
            <a:r>
              <a:rPr lang="en-US" b="1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1702-yilda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havo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hajmi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o‘rtacha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8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havo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tashqaridan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simob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ajratib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qo‘yilgan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simob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shaming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pastki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ingichka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naychada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joylashtirilgan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hajmi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1mm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atrofida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Harorat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o‘zgarganda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276870" y="302131"/>
            <a:ext cx="3384260" cy="4633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Havoli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doimiy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hajmli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termoskop</a:t>
            </a:r>
            <a:endParaRPr lang="ru-RU" sz="14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552531" y="5178576"/>
            <a:ext cx="4321969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000" i="1" u="sn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http://www.microteknik.com/product/air-thermometer-constant-volume/</a:t>
            </a:r>
            <a:r>
              <a:rPr lang="en-US" sz="10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5212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31800" y="536793"/>
            <a:ext cx="7073900" cy="54938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b="1" i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b="1" i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Suyuqlikli</a:t>
            </a:r>
            <a:r>
              <a:rPr lang="en-US" b="1" i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termoskoplar</a:t>
            </a:r>
            <a:r>
              <a:rPr lang="en-US" b="1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XVIII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asrda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ixtiro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shakllarda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yasalgan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Ko‘rsatilgan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hajmining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egallagan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harorati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o‘zgarishini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kuzatish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maqsadidagi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birinchi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italiyalik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Galileo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Galiley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taxm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1597-yilda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shisha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naychaga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o‘rnatilgan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uncha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bo‘lmagan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shisha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iborat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1657-yilda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Galileyning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florensiyalik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olimlar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zamonaviylashtirildi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Keyinroq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yana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o'zgartirildi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XVIII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termoskoplar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germetik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yopiq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nay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ko‘rinishida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simob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spirt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to‘ldirilgan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chiqarila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boshlandi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darajasining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o‘zgarishiga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harorat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o'zgarishi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haqida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yuritilardi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Shu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davrdan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termoskopiya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ko‘rsatmalari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atmosfera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bosimining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o‘zgarishi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bogiandi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1714-yilda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golland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Farengeyt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simobli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termometrni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yaratdi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1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 descr="Evolution of the technology in building thermometers in the 18th... |  Download Scientific Diagram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3411" y="1184493"/>
            <a:ext cx="3228975" cy="3228975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>
            <a:off x="8089899" y="4816986"/>
            <a:ext cx="3556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800" i="1" u="sng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https://www.researchgate.net/figure/Little-Florentine-Thermometers-with-50G-scale-marked-with-black-and-white-glass-enamel_fig2_226562950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8723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20700" y="242144"/>
            <a:ext cx="7264400" cy="63248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Farengeyt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aralashtirdi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termometrni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1730-yilda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fransuz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fízigi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Reomer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spirtli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termometrni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taklif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K.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Linney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shkala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doimiy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nuqtalar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0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gradus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harorat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suv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muzga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100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gradus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qaynagan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toza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suv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atmosfera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havosida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orasidagi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masofa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100 ta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qismchalarga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bo‘lingan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harorat</a:t>
            </a:r>
            <a:r>
              <a:rPr lang="en-US" b="1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graduslari</a:t>
            </a:r>
            <a:r>
              <a:rPr lang="en-US" b="1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deyiladi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(lot. </a:t>
            </a:r>
            <a:r>
              <a:rPr lang="en-US" b="1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</a:t>
            </a:r>
            <a:r>
              <a:rPr lang="en-US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gradus</a:t>
            </a:r>
            <a:r>
              <a:rPr lang="en-US" b="1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 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—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qadam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pog‘ona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).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haroratini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termometrlar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simobli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maksimal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holatli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R="0" lv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Ko‘pincha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simobli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termometrlar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qo'llaniladi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termometrlar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kapillyar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shisha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naylardan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rezervuar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tutashgan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simob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to‘ldirilgan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Termometr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shkalasi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34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42—43°C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Simobli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termometr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shkalasi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0,1°C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birlikda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endParaRPr lang="ru-RU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 descr="Thermometer 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905699">
            <a:off x="7493000" y="1365919"/>
            <a:ext cx="4330700" cy="2420302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>
            <a:off x="8633870" y="5419266"/>
            <a:ext cx="204895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i="1" u="sn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https://pngimg.com/image/77603</a:t>
            </a:r>
            <a:endParaRPr lang="ru-RU" sz="1100" dirty="0"/>
          </a:p>
        </p:txBody>
      </p:sp>
    </p:spTree>
    <p:extLst>
      <p:ext uri="{BB962C8B-B14F-4D97-AF65-F5344CB8AC3E}">
        <p14:creationId xmlns:p14="http://schemas.microsoft.com/office/powerpoint/2010/main" val="1948015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38200" y="526093"/>
            <a:ext cx="10528300" cy="49992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Tana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haroratini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qoidalari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200000"/>
              </a:lnSpc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Termometriya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—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haroratini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oichash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kuzatish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harorati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tebranishi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ko‘tarilish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xususiyatlari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kasallik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boshlanishi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kechishi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ma’lumot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200000"/>
              </a:lnSpc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haroratini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o‘lchash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mushak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osti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chuqurchalari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og‘iz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bo‘shlig‘i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ostida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);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chov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burmasi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to‘g‘ri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ichak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8206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87400" y="642099"/>
            <a:ext cx="109728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b="1" i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sz="2000" b="1" i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Aksilyar</a:t>
            </a:r>
            <a:r>
              <a:rPr lang="en-US" sz="2000" b="1" i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haroratni</a:t>
            </a:r>
            <a:r>
              <a:rPr lang="en-US" sz="2000" b="1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samarali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termometr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minutdan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bolmagan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davomida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qo'yiladi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Termometrni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oldin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mushak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osti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chuqurchalarini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ko‘zdan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kechirish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quritish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Termometr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qutisidan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steril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mato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oqib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suvda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yuviladi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quritiladi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termometr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simob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ustuni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35°C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belgisiga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tushgunicha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qattiq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silkitiladi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Termometr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qo‘ltiq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ostiga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qo‘yilganda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simob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hamma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tarafdan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yopilishi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termometr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orasida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kiyim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qismlari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qolmasligi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Yelka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ko'krak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qafasiga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qattiq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10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minutdan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so‘ng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termometr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ko‘riladi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bo‘lingandan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so‘ng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termometr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dezinfeksion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eritma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yuviladi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agar u individual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bo'lsa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issiq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suvda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sovun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yuviladi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quritiladi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simob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boshlang'ich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ko‘rsatkichga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tushiriladi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maxsus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futlyariga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solinadi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harorat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ozg‘in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aksilyar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chuqurcha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tekis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holatlarda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semiz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odamlarda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‘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to‘qimasi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hisobidan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1°C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gacha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rektal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haroratdan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bo‘lishi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9194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4000" y="254000"/>
            <a:ext cx="11658600" cy="63248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Rektal</a:t>
            </a:r>
            <a:r>
              <a:rPr lang="en-US" b="1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harorat</a:t>
            </a:r>
            <a:r>
              <a:rPr lang="en-US" b="1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—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sohada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harorat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biroz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yuqoriroq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Rektal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haroratni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o‘lchashga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ko‘rsatma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organizmning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sovuq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qotishi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mushak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osti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chuqurchalari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terisi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shikastlanishi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yallig‘lanishi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yaqqol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ifodalangan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ozishi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oyoqlarini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tizza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bo‘g‘imidan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bukkan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qorniga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tortgan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yon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tomoniga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yotqiziladi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Rezina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qo‘lqop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kiyiladi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termometr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qutisidan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Termometr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oqib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suvda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yuviladi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quritiladi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simobni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35°C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belgisiga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tushirish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termometr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qattiq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silkitiladi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Termometrning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oxirgi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vazelin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‘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surtiladi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to‘g‘ri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ichakka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4-5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sm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chuqurlikda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Termometr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atrofida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mushaklar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mahkam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Termometr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5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minut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davomida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qo‘yiladi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Termometr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anusdan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olingach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yaxshilab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oqar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suvda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yuviladi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dezinfeksiyalovchi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eritma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solingan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idishga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joylashtiriladi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So‘ng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qo‘lqop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yechiladi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yaxshilab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yuviladi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O‘lchangan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qo‘yiladi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b="1" i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Qarshi</a:t>
            </a:r>
            <a:r>
              <a:rPr lang="en-US" b="1" i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</a:t>
            </a:r>
            <a:r>
              <a:rPr lang="en-US" b="1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rsatma</a:t>
            </a:r>
            <a:r>
              <a:rPr lang="en-US" b="1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axlat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tutilib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qolish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ketish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to ‘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g‘ri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ichak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kasalliklari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2412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28700" y="879798"/>
            <a:ext cx="10350500" cy="38318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Bukkal</a:t>
            </a:r>
            <a:r>
              <a:rPr lang="en-US" b="1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harorat</a:t>
            </a:r>
            <a:r>
              <a:rPr lang="en-US" b="1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qulay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o‘tkazish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usulidir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Biroq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faqat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bolalarda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qo‘llash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qizilo‘ngach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aorta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to‘g‘ri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ichakdagiga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nisbatan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0,1—0,4°C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pastroq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Amaliyotda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to‘g‘ri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0,5°C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qo‘shib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Bukkal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haroratni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o‘lchash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chuqur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uslubni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termometrik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zond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sublingual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joylashtiriladi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Bukkal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harorat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karotid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harorat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chiqarilayotgan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havo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vujudga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nafas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sovuq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ichimliklarga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bog'liq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b="1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Timpanik</a:t>
            </a:r>
            <a:r>
              <a:rPr lang="en-US" b="1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harorat</a:t>
            </a:r>
            <a:r>
              <a:rPr lang="en-US" b="1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markaziy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haroratni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ifodalaydi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chunki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timpangi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potalamusdek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ta’minlanishga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necha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sekund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ichida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Optimal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o‘lchash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termometrik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zondninng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timpanik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membrana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sohada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joylashtirilishi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timpanik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membranadan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o‘tkir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burchak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ostida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3756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31900" y="938243"/>
            <a:ext cx="10160000" cy="51212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Chov</a:t>
            </a:r>
            <a:r>
              <a:rPr lang="en-US" sz="2000" b="1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burmasidagi</a:t>
            </a:r>
            <a:r>
              <a:rPr lang="en-US" sz="2000" b="1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haroratni</a:t>
            </a:r>
            <a:r>
              <a:rPr lang="en-US" sz="2000" b="1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o’lchash</a:t>
            </a:r>
            <a:r>
              <a:rPr lang="en-US" sz="2000" b="1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ko‘pincha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bolalarda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qo'llaniladi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	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Termometr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dezinfeksiyalovchi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eritma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solingan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idishidan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olinadi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oqar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suvda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yuviladi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quritiladi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Termometr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simob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ustuni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35°C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belgisiga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tushishi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yaxshi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silkitiladi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Bola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oyog‘i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son-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chanoq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tizza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bo‘g‘imidan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bukiladi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bu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holatda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termometr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chov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burmasida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yaxshi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qisiladi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Harorat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5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daqiqa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davomida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o‘lchanadi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Termometr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olinadi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dezinfeksiyalovchi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eritma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solingan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idishga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joylashtiriladi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Natija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yozib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qo‘yiladi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Statsionarlarda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tana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harorati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sutkasiga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ikki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marta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: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ertalab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soat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6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8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orasida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kunduzi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soat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16—18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larda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o‘lchanadi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Bu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soatlarda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maksimal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minimal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harorat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to‘g‘risida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xulosa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chiqarish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mumkin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Sutkalik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harorat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to'g‘risida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birmuncha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aniq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tushuncha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hosil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qilish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zarur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bo‘lganda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har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2—3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soatda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o‘lchash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alohida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varaqqa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yozib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borish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kerak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Haroratni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yozib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borish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umumiy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harorat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varaqasidan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foydalaniladi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349134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149600" y="2294235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marR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4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RENTGEN NURLARIGA ASOSLANGAN DIAGNOSTIK JIZOLAR.</a:t>
            </a:r>
            <a:endParaRPr lang="ru-RU" sz="1100" b="1" dirty="0">
              <a:solidFill>
                <a:srgbClr val="C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5620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43000" y="304170"/>
            <a:ext cx="10223500" cy="59554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Rentgen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nurlarinig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xususiyatlari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05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nurlarining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xususiyatlari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singish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tarqalish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ba’zi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moddalami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yoritish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lyuminessentsiya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fotokimyoviy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ion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hosil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ko‘rsatish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to‘g‘ri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chiziqdek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tarqaladi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yorugiik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zaryadi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kvant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qatoriga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Gamma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ko‘rsatadi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ko‘zga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ko'rinmaydi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yo‘q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rangsiz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odamning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badanidan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o‘tganda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hech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narsa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sezmaydi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Nurlaming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ulaming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to‘lqin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uzunligiga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bog‘liq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Agar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"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qattiq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ko‘p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"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yumshoq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nisbatan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ko‘proq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yo‘li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nurlaming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miqdorini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o'zgartirish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Nurlaming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odamning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badani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narsalar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moddalardan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o‘tayotganda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ulaming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qalinligi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qattiqligi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solishtirma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og'irligi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kimyoviy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tuzilishiga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bog'liq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Jism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qalin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atom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og'irligi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ko'p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ko'p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singdiradi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o'zidan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taratadi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sulfat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qo'rg'oshin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ko'p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o'tkazmaydi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qalinligi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rbel" panose="020B0503020204020204" pitchFamily="34" charset="0"/>
                <a:cs typeface="Corbel" panose="020B0503020204020204" pitchFamily="34" charset="0"/>
              </a:rPr>
              <a:t>1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mm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qo'rg'oshin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nurlaridan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saqlanishda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to'siq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Aksincha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havo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roentgen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singdirmay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qolmay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hammasini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o'tkazib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yuboradi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9820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19100" y="197411"/>
            <a:ext cx="11163300" cy="59621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nurlari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moddaning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kirganda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ikkinchi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darajali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rentgert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nurlarini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chiqaradigan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manbaga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aylantiradi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o'zi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hamma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tomonga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tarqalib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ketadi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oldinga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ko’taralish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orqaga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nisbatan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ko'proq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boiadi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nurlari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yoritilgan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ekranda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ko'rinish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plyonkada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qorong'i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soya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paydo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nurlarning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ichga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kirish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xususiyatiga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singishi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tur U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moddalar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,“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jismlar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narsalar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to'qimalardan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o'tishiga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bog'liq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Ana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xususiyatlarga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qarab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ekran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plyonkada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soya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yorug’lik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ifodalanadi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nurlarini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suyak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to'qimasi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hammadan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ko'p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muskul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tog'ay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' 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to'qimasi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kamroq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tomir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nervlar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singdiradi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o’pka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to’qimasi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deyarli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singdirmaydi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organlarni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ekranda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ko'rganda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ekran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turlicha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yoritiladi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o'pkadan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o'tganda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ekranni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yorug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'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yirik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tomirlar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oldida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ekran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yorug’ligi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kamayadi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qovurg'alar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umurtqa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suyagi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oldida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ekran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qorong'i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ko’krak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qafasi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ekranda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soyalar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paydo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tabiiy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kontrast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sljaroit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organlarning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sog'lom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kasalligini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aniqlashga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Bularning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hammasi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rentgenologik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yaratilisniga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boidi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nurlari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qadimiy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sulfat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rux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sulfat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kalsiy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volframat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kabi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moddalarga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singib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shula’lanish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xususiyatiga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lyuminestsentsiya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qorong'ida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ko'rish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Shulalanadigan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moddalar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lyuminaforlar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deb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ataladi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hodisa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yorug‘lanuvchi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flyuressentsiyalanuvchi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ekran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tuzishga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berdi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Ekran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nurlari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ta’sirida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sariq-yashil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rangda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yorug’lanadi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tashqari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surat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ishlatiladigan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kuchaytiruvchi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ekran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yaratildi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u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binafsha-ko‘k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rangda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yorug’lanadi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Ekranning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yorug’lanishi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ravshanligi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nurlarining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"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qattiqligi"ga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ekran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yorug’lik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sezuvchi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qavatining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tarkibiga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kiradigan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moddalarga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bog‘liq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Ekran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qancha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ravshan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yorishsa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detallarni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shuncha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yaxshi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ajratish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Ana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ekranda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ko'rish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rentgenoskopiya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paydo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8987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03300" y="683801"/>
            <a:ext cx="10121900" cy="54938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nurlarining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fotokimyoviy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fotomateriallar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plyonka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qog‘oz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yorug’lik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sezuvchi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qavatiga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tasviri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yoritilganda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qorayish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paydo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Yorug’lk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sezuvchi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qavat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tarkibi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jelatinga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kumush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galoididan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iborat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Kumush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galoidi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kumush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brom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xlorning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kimyoviy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birikmasidir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Bulardan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kumush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brom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birikmasi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yorugiik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energiyasigajuda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sezgir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Obyekt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suratini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rentgenografiya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oiganda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ozgina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singadi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ozginasi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plyonkaga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yetib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Tasvirni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yorituvchi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eritmada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plyonkaga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ishlov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berilganda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eritma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mikrokristallari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kimyoviy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reaksiyaga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kirishadi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kumush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bromid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parchalanib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toza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metall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kumushi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paydo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boiadi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Shunday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tasvirni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yorituvchi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eritma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dastavval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yashirin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mikrokristallar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ifodasi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tiklanadi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Tasvir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yoritilgandan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so‘ng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plyonkaning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emulsiya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qavatida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20—25%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tiklanmagan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kumush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bromid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qotirish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fototasvir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qavatidan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natriy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tiosulfat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eritmasi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tagiga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kumush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metali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cho‘kadi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suratga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rentgenografiya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paydo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7065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09600" y="576704"/>
            <a:ext cx="11226800" cy="54938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Ionizatsiya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havoni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ionlashtiradi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havo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gazlardan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o‘tganda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neytral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molekulalami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parchalab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musbat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manfiy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ionlar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hosil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ishlaganda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kabinetining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havosi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ionlangan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Tabiiy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sun’iy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radioaktiv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ionlashtirish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xususiyatiga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egadir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radioaktiv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ionizatsiya</a:t>
            </a:r>
            <a:r>
              <a:rPr lang="en-US" b="1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qiluvchi</a:t>
            </a:r>
            <a:r>
              <a:rPr lang="en-US" b="1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deb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ataladi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hamma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manba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qayerda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qat’i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gavda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to‘qimalariga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tekkanda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kirganda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singib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hosil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birinchi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galda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fizikaga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oid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boiib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o’zaro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to’qnashishi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natijasida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ionlashgan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notinchlangan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molekulalar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hosil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Moddalar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tirik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to‘qimalarning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ionlanish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samarasi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singishi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moddalarni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o‘z-o’zidan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ionlashtirmaydi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singish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taralish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natijasida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ikkilamchi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hosil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singdirgan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ionlashtiradi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ikkilamchi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ionlashtirish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xususiyatiga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nurlarining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yetarli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bo’lmagan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katod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trubkasini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ulaganda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qo‘rg‘oshin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plastinkasi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qoplangan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metalldan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shkafning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orqasiga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berkingan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saqlaydi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1896-yilda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rus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fiziologi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I. R.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Tarxanov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birinchi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nurlarining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o‘rgandi</a:t>
            </a:r>
            <a:r>
              <a:rPr lang="en-US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3080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0" y="330855"/>
            <a:ext cx="1160780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hujayralar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to‘qimalar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tirik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organizmda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o‘zgarishlar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xususiyatiga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o’zgarishlarda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energiyasining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obyektda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singishi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ionlanish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hosil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munosabati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ionlashgan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notinchlangan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molekulalar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paydo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bo‘lishidan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kimyoviy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faol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molekulalar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o’zaro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tirik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moddalar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atomi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reaksiyaga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kirishib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yogiar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fermentlar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nukleoproteidlar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nuklein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kislotalarda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kimyoviy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bog‘lamni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kimyoviy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faol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radikallar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hosil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suvning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dastlabki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ionl’anishi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hujayralar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suyuqligi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ahamiyatga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molekulalarining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dissotsiatsiyasi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natijasida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"H"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"OH"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radikallar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paydo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to’qimalarda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kimyoviy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faol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piroksid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birikmalar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hosil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birikmalar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suvda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moddalar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molekulalari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o’zaro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ta’sirlanib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radiatsion-kimyoviy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reaksiyani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hosil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oqsillar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parchalanib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aminokislota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gistaminga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o’xshash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birikmalar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paydo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tanaga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zaharli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ko'rsatadi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hujayrada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hujayraaro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moddalarda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murakkab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fizik-kimyoviy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o’zgarishlar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vujudga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	.	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nurlarining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nerv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endokrin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gormonal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organizmning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immune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ahvolida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o’ynaydi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oxirida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to'qimalarda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distrofik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o‘zgarishlar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rivojlanadi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tirik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to‘qimalar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nobud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yo'qotadi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7583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021983" y="444585"/>
            <a:ext cx="4224233" cy="5046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0" lv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000" b="1" dirty="0" err="1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Rentgenologik</a:t>
            </a:r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</a:t>
            </a:r>
            <a:r>
              <a:rPr lang="en-US" sz="2000" b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r>
              <a:rPr lang="ru-RU" sz="2000" b="1" dirty="0" err="1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atni</a:t>
            </a:r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</a:t>
            </a:r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r>
              <a:rPr lang="en-US" sz="2000" b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96900" y="1282700"/>
            <a:ext cx="1137920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kabineti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kasalxona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poliklinikalarda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apparatlari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jihozlangan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maxsus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xona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nurlarini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manba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Ishlatiladigan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o‘zgaruvchan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127, 220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380 V.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Hozirgi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diagnostika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apparatlari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yuqoridagi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kuchlanishning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xohlaganiga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ulanishi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rentgendiagnostika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apparatlari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tuzilishi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ishlatilishiga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qarab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ekran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ko‘radigan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rentgenoskopiya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suratini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oladigan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rentgenografiya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maxsus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ishlangan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siydik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yo’lini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tekshiradigan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urologik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yurak-tomirni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tekshiradigan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angiokardiologik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tish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jag‘ni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tekshiradigan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stomatologik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apparatlarga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bo’linadi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Rentgendiagnostika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apparatlari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joyga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o‘rnatilgan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statsionar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ko‘chma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qismlarga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avtomashinada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joydan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ikkinchi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joyga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olib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borish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temiryo’l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vagonlariga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o‘rnatish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trubkasi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sxemasining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ta’minlanishiga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qarab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rentgenodiagnostika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apparatlari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guruhlarga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bo’lnadi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	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Kenotroni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yo‘q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apparatlar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trubkasi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bevosita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bosh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transfarmatorga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ulangan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o'zgaruvchan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tokning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yarim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to’lqinidan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foydalaniladi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apparatlarga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quvvatli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ko‘chma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orbel" panose="020B0503020204020204" pitchFamily="34" charset="0"/>
                <a:cs typeface="Corbel" panose="020B0503020204020204" pitchFamily="34" charset="0"/>
              </a:rPr>
              <a:t>100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kV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tokka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apparatlar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palatada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ishlatiladigan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ko‘chma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"Arman - I", "12-II-5" (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sobiq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SSSR). " Tur - DY - 16", "Tur — DY — 18" (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Germaniya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tish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suratini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oladigan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"5 — D — 1", "5 — D— 2"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apparatlari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kiradi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4765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X-ray generator - Wikipedi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2527" y="349957"/>
            <a:ext cx="6936198" cy="5202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855648" y="5856906"/>
            <a:ext cx="45290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https://en.wikipedia.org/wiki/X-ray_generator</a:t>
            </a:r>
          </a:p>
        </p:txBody>
      </p:sp>
    </p:spTree>
    <p:extLst>
      <p:ext uri="{BB962C8B-B14F-4D97-AF65-F5344CB8AC3E}">
        <p14:creationId xmlns:p14="http://schemas.microsoft.com/office/powerpoint/2010/main" val="2331413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06400" y="274612"/>
            <a:ext cx="11277599" cy="62324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en-US" sz="16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Oliy</a:t>
            </a:r>
            <a:r>
              <a:rPr lang="en-US" sz="16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sinfdagi</a:t>
            </a:r>
            <a:r>
              <a:rPr lang="en-US" sz="16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rentgendiagnostika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apparatlari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fazali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yarim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o‘tkazgichli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to‘g‘rilash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ta’minlangan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tokining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maksimal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kuchlanishini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150 kV,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anod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tokini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1000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2000 mA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gacha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yetkazadi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RTK (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ta’svirini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kuchaytiruvchi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ishlaydi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tarqatuvchi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RTK-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televizor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trubkasi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monitor.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ru-RU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sinfga</a:t>
            </a:r>
            <a:r>
              <a:rPr lang="ru-RU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"Siemens"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firmasi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Germaniya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chiqaradigan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rentgendiagnostika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qurilmasi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shtativi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"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Seregraf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"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Orbiskop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ta’minlash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sistemasining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tuzilishi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"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Gigatos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E", "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Garantiks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boshqalar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General —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elektrik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firmasi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AQSh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chiqaradigan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"Tele-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viks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orbel" panose="020B0503020204020204" pitchFamily="34" charset="0"/>
                <a:cs typeface="Corbel" panose="020B0503020204020204" pitchFamily="34" charset="0"/>
              </a:rPr>
              <a:t>2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rentgendiagnostika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qurilmasi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 — D — 1500" (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Germaniya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rentgendiagnostika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qurilmasi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kiradi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50000"/>
              </a:lnSpc>
            </a:pPr>
            <a:r>
              <a:rPr lang="en-US" sz="16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Birinchi</a:t>
            </a:r>
            <a:r>
              <a:rPr lang="en-US" sz="16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sinfga</a:t>
            </a:r>
            <a:r>
              <a:rPr lang="en-US" sz="16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kiradigan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rentgendiagnostika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apparatlari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fazali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olti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yarim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o‘tkazgich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tuzilishiga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bo‘lib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maksimal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125 — 150 kV,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anod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tokini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600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800 mA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gacha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yetkazadi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oliy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avtomatlashgan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universal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shtativ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RTK,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televizor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priyomnigi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kino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flyuorograf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kamerasi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ta’minlangan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Birinchi</a:t>
            </a:r>
            <a:r>
              <a:rPr lang="ru-RU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sinfga</a:t>
            </a:r>
            <a:r>
              <a:rPr lang="ru-RU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lphaLcParenR"/>
            </a:pP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"RUM — 20"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"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50" (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sobiq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SSSR);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lphaLcParenR"/>
            </a:pP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"TUR - D — 701"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"TUR - D — 1001" (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Germaniya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);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lphaLcParenR"/>
            </a:pPr>
            <a:r>
              <a:rPr lang="ru-RU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</a:t>
            </a:r>
            <a:r>
              <a:rPr lang="ru-RU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Durolyuks</a:t>
            </a:r>
            <a:r>
              <a:rPr lang="ru-RU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 (</a:t>
            </a:r>
            <a:r>
              <a:rPr lang="ru-RU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</a:t>
            </a:r>
            <a:r>
              <a:rPr lang="ru-RU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SR);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lphaLcParenR"/>
            </a:pPr>
            <a:r>
              <a:rPr lang="ru-RU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"EDR — 750" (VXR) </a:t>
            </a:r>
            <a:r>
              <a:rPr lang="ru-RU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apparatlari</a:t>
            </a:r>
            <a:r>
              <a:rPr lang="ru-RU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kiradi</a:t>
            </a:r>
            <a:r>
              <a:rPr lang="ru-RU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9714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66057" y="159657"/>
            <a:ext cx="11306629" cy="63248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lnSpc>
                <a:spcPct val="150000"/>
              </a:lnSpc>
            </a:pP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Ikkinchi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sinfga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fazali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ta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minlanuvchi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‘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tkazgichli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to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‘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‘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‘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rentgendiagnostika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kiradi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125 — 150 kV,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anod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400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500 mA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yetkazadi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komplektida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avtomatik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shtativ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RTK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televizor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priyomnigi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qabul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bor.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sinfga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lphaLcParenR"/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"RUM — 10"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"RUM — 22"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sobiq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SSSR);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lphaLcParenR"/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Xirodur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125"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"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Megameta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125"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lphaLcParenR"/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Diagnomaks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125”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"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Nediagnomaks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125" (VXR)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50000"/>
              </a:lnSpc>
            </a:pP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Uchinchi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sinfga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quvvatli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ko‘p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tarqalgan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rentgendiagnostika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220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380 V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tarmoqlari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bitta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fazali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o‘tkazgichli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to‘g‘rilash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125 kV,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anod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125 — 300 mA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shtativi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oddiy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kichik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kasalxonalar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mo‘ljallangan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sinfga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lphaLcParenR"/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30", "URD — D — 110"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"RUM — 5"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sobiq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SSSR);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lphaLcParenR"/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"TUR - D - 350" (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Germaniya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lphaLcParenR"/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Durameta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SR)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kiradi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1166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2458" y="398958"/>
            <a:ext cx="1053737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Rentgendiagnostika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kabinetini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faoliyati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SES,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Respublika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viloyat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shahar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profilaktika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muassasalari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rahbarlari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Sanitariya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bo‘yicha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rentgendiagnostika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kabineti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maxsus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binoda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nurlanish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xavfsizligini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kabinet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hamma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saqlanish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ajratilgan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Zamonaviy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rentgendiagnostika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kabineti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4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xona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hojatxonadan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iborat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muolaja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xonasi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pulti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xonasi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shifokor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xonasi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fotolaboratoriya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Muolaja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xonasi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joylashgan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xonada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shifokor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rentgenolog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laborant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suratga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pulti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xonasida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pulti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joylashgan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stolida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masofadan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Xonaning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hajmi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rbel" panose="020B0503020204020204" pitchFamily="34" charset="0"/>
                <a:cs typeface="Corbel" panose="020B0503020204020204" pitchFamily="34" charset="0"/>
              </a:rPr>
              <a:t>6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9 m</a:t>
            </a:r>
            <a:r>
              <a:rPr lang="en-US" baseline="30000" dirty="0">
                <a:solidFill>
                  <a:srgbClr val="000000"/>
                </a:solidFill>
                <a:latin typeface="Times New Roman" panose="02020603050405020304" pitchFamily="18" charset="0"/>
                <a:ea typeface="Corbel" panose="020B0503020204020204" pitchFamily="34" charset="0"/>
                <a:cs typeface="Corbel" panose="020B0503020204020204" pitchFamily="34" charset="0"/>
              </a:rPr>
              <a:t>2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Muolaja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xonasi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pulti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xonasi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gaplashish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o‘rtasidagi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devorda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qo‘rg‘oshinlangan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oyna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solingan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qaraydigan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xodimlarni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kuzatish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6394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4456" y="187527"/>
            <a:ext cx="11495315" cy="63248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Shifokor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xonasining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hajmi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10 m</a:t>
            </a:r>
            <a:r>
              <a:rPr lang="en-US" baseline="30000" dirty="0">
                <a:solidFill>
                  <a:srgbClr val="000000"/>
                </a:solidFill>
                <a:latin typeface="Times New Roman" panose="02020603050405020304" pitchFamily="18" charset="0"/>
                <a:ea typeface="Corbel" panose="020B0503020204020204" pitchFamily="34" charset="0"/>
                <a:cs typeface="Corbel" panose="020B0503020204020204" pitchFamily="34" charset="0"/>
              </a:rPr>
              <a:t>2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bolishi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xonada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shifokor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nurlanish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bog’lanmagan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Fotolaboratoriyada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surat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plyonkalarga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ishlov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tasvirni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yoritish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mahkam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qo‘yish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oqib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suvda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yuvish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Xonaning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hajmi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stolining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9 — 12 m</a:t>
            </a:r>
            <a:r>
              <a:rPr lang="en-US" baseline="30000" dirty="0">
                <a:solidFill>
                  <a:srgbClr val="000000"/>
                </a:solidFill>
                <a:latin typeface="Times New Roman" panose="02020603050405020304" pitchFamily="18" charset="0"/>
                <a:ea typeface="Corbel" panose="020B0503020204020204" pitchFamily="34" charset="0"/>
                <a:cs typeface="Corbel" panose="020B0503020204020204" pitchFamily="34" charset="0"/>
              </a:rPr>
              <a:t>2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Surat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laboratoriyasi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muolaja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xonasi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orasida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tanbur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qo‘shqavat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eshik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boiishi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Muolaja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surat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xonalari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qorong‘ilashtirilishi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tabiiy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sun’iy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yo‘l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havo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almashtirilib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turilishi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havo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tortuvchi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yuboruvchi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ventilyator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o‘matiladi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xonalarda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sovuq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issiq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yuvgich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boiishi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kabineti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hamma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jihozlar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kushetka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yozuv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stollari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stullar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qizil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xira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fonarlar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negatoskoplar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yozuv-chizuv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buyumlari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bemorlami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ro'yxatdan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o‘tkazish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jurnali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ruchka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qalam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daftarlar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fotolaboratoriyaga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asbob-anjomlar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plyonkalarga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ishlov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oqar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suvda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yuvadigan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tank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moslamasi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komplekti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kassetaga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plyonka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joylaydigan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surat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olgandan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so‘ng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plyonkani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stoli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kassetalar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(13x18, 18x24, 24x30, 30x40, 35x35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shunday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plyonkalar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qizil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fonarlar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negotoskop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qo‘rg‘oshindan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qo‘ygich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quritgich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shkaf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sulfatini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pishiradigan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saqlaydigan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ta’minlanishi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kabinetida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yonginga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o‘chirgich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belkurak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chelak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9526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38628" y="173012"/>
            <a:ext cx="11030857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kabinetida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komplekt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himoya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Komplektga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qo‘rg‘oshinlangan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rezina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qo’lqoplar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fartuklar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yubkalar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ekvivalenti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qo‘rg‘oshin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plastinkasining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qalinligi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0,3—1 mm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yaroqliligini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yilda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tekshiruvdan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o'tkaziladi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tekshiruvdan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o‘tkazganda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radiatsiyadan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saqlanish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rentgenolog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shifokor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kamaytirish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chorasini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Shu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vaqti-vaqti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o’tkaziladigan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tekshiruv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nurlanish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dozasini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kamaytirish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texnikani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qisqartirish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himoya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choralarini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takomiliashtirish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xodim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kasbiy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saviyasmi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qat’iy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ravishda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klinik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shifokor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aytganidek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o‘tkazishi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Rentgendiagnostika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qismlardan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pulti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transfarmator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kenotron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o'tkazadigan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ekranli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kabel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trubka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shtativ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ko‘rsatadigan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ekrandan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shikastlanmaslik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rentgendiagnostika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metalldan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himoya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simiga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pulti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sirtqi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tarmog‘i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ulaydi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9700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25715" y="670181"/>
            <a:ext cx="1076960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pulti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o‘lchov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tarmoqdagi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(V),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(kV),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(mA)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tarmoqdagi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ko‘rsatuvchi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moslashgan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shuningdek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tegishli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imkoniyatini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yorug‘lik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signalizatsiyasi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bor.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pultida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tarmoqdagi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to‘g‘rilaydigan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avtotransfarmator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15 V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pasaytiruvchi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transfarmator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joylashgan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boiib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trubkasini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kenotronni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qizitib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tayyorlaydi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pulti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bosqichli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ulanishga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bosqich</a:t>
            </a:r>
            <a:r>
              <a:rPr lang="en-US" b="1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qizitish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tayyorlanish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pasaytiruvchi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(15 V)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transfarmator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kenotrondagi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trubkasidagi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katodlarda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joylashgan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volframdan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spiral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simlar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yonib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qizitadi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qabul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Tayyorlanish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10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sekund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bosqich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Pultni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shifokor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rentgenologning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muofiq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laborant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1458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4057" y="292809"/>
            <a:ext cx="1056640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lnSpc>
                <a:spcPct val="150000"/>
              </a:lnSpc>
            </a:pP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nurlari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yoritiluvchi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ekran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ko’zga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ko’rinmaydi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bilvosita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yo’llar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moddalar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singiganida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yorug'lik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hosil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lyuminessentsiya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), 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qorong‘ida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yaxshi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ko‘rinadi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Yoritib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rentgenoskopiya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maxsus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lyuminessent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ekrandan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foydalaniladi</a:t>
            </a:r>
            <a:r>
              <a:rPr lang="en-US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yorug‘lantirilib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trubka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shtativ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oldida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ekran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orasida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jismdan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o‘tganda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singadi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taraladi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ekranga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yetib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tekshirilayotgan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a’zoni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ko‘rsatadi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Sanitariya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qoidalariga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ko‘ra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nurlanishdan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saqlanish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kabinetida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ortiqcha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buyumlar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bo’lmasligi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plyonkalar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suratlar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rentgenogrammalar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eshigi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zich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yopiladigan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metall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yashik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shkaflarda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saqlanishi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mutaxassislar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kabinetida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ishlaydigan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xodimlar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Sog’liqni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vazirligining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qarori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bo‘yicha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yiliga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albatta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ko'rikdan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o'tishlari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xavfsizlik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texnikasini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o‘rgangan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bo‘1ishlari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Rentgenolog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shifokor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radiatsiyadan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xavfsiz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o‘tkazishga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javobgar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1330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86972" y="625771"/>
            <a:ext cx="10435772" cy="54938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</a:t>
            </a: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</a:t>
            </a: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50000"/>
              </a:lnSpc>
            </a:pP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Rentgenologik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a’zo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tizimning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morfologik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funksional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faoliyatini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rejali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normal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patologik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holatiga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baho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obyektiv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diagnostik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ma’lumot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qurilgan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tadbirlardan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iboratdir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Rentgenologik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tekshirishlar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natijasi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asosan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rentgendiagnostika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kabinetlarining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jihozlanishi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etilishiga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tanlangan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usulning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to‘la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javob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texnika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nuqtayi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nazaridan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bajarilishiga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rentgenologning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ilmi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tajribasi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malakasi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tekshirishning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vaqtida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o'tkazilishiga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bog‘liq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Zamonaviy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rentgenologik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juda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ko‘p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sababli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guruhlarga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bo‘lish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maqsadga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muvofiqdir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—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qo‘shimcha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murakkab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rentgenkontrast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rentgenfunksional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a’zo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tasvirini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zamonaviy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827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51543" y="195681"/>
            <a:ext cx="11292114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rentgenologik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usullariga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rentgenoskopiya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rentgenografiya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flyuorografiya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elektrrentgenografiya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kiradi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Rentgenoskopiya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o‘pka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tomirlar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ko‘ks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oraligi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diafragmani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Buning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ekran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trubka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orasida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shtativ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oldida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turadi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Ko‘krak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qafasini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rentgenoskopiya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qilganda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kuchlanishli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50 — 70 kV (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obyektning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qalinligiga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qarab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3—4 mA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bo’lshi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Ekranni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yoritish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yoii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qizilo‘ngach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o‘t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pufagi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siydik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yoilarini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ko‘rganda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ko‘rsatkichlar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oshiriladi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Rentgenoskopiya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a’zo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tizimning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sharoitda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proeksiya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tekshirishga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U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a’zoni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qovurg‘a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diafragma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ichak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h. k.)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kuzatib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vazifasini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o‘rganish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A’zoni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tekshirganda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o‘zgargan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joy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zichlashgan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siyraklanish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ro‘y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to'qima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yo‘q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bo’lsa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o‘rnini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havo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gaz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egallaydi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Rentgenoskopiyada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zichlashgan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joy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intensivligiga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qarab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soya (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qorayish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hosil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to'qimaning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siyraklashgan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yo‘qolgan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ekranda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yorug</a:t>
            </a:r>
            <a:r>
              <a:rPr lang="en-US" sz="1600" baseline="30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Corbel" panose="020B0503020204020204" pitchFamily="34" charset="0"/>
              </a:rPr>
              <a:t>’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ko'rinadi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Rentgenoskopiya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taxminiy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u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a’zo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morfologiyasi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to‘g‘risida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fikr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o‘zgarish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topilganda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rentgenografiya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o’zgargan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joy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yaxshi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tasvirlanadi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taraflama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o'rganish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Rentgenoskopiya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rentgenografiya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bir-birini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to'ldirib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a’zo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to‘g‘risida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yetarli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ma’lumot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kasallikni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tashxis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qo'yishda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9141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19199" y="461565"/>
            <a:ext cx="10130972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en-US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Rentgenografiya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surat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klassik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tekshirilayotgan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a’zo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soyasining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plyonkada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tasvirlanishiga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Rentgenografiya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rentgenogramma</a:t>
            </a:r>
            <a:r>
              <a:rPr lang="en-US" b="1" i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deb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ataladi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Rentgenogramma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surat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xususiyatga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tasvirlangan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obyekt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tuzilishini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ravshan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tiniq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ko‘rsatadi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ko'p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ma’lumot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dinamik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kuzatish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mutaxassis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konsultatsiya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en-US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Rentgenogramma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tekshirilayotgan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a’zo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tasviri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to'g'risidagi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yuridik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kabineti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arxivida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muddatgacha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saqlanishi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en-US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Flyurografiya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flyurosentsiyalangan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ekrandan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fotoplyonkaga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flyurografiya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plyonkasiga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kichkina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surat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ifodasi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flyurosentsiyalangan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ekrandagi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tasvirlangan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a’zo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maxsus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fotoapparatlarda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suratga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plyonka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avtomatik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suriladi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Flyurosentsiyalangan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ekranda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rux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sulfat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kadmiy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nurlanish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sariq-yashil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yorug'lanib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plyonkaga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tasvirni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yaxshi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tushiradi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Ekran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o'lchami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35x35 sm.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729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59542" y="221104"/>
            <a:ext cx="10334172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Sobiq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Butun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Ittifoq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Interoskopiya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ilmiy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institutida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mukammallashtirilgan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gastroflyurografiya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ixtiro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kontrast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moddaning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ovqat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hazm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yo'lining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boshlanish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joylaridan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o'tishini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kuzatish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shilliq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pardasi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burmachalarini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motor-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evakuatorlik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xususiyatini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sinchiklab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o'rganish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Gastroflyurograf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tasvirni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kuchaytirgich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(RTK) "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Sapfir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televizor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monitori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qorin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devorini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korreksiya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teleboshqaruvchi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tubus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tekshirilayotgan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aylantirish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imkoniyatini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shtativ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Shtativ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masofadan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yotgan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tomonlama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polipozitsion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Flyurogrammalar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RTK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ekranidan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70 mm li RF—3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plyonkaga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o‘lchami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60x60 mm.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televizor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ekrani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sharoitda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o‘tkaziladi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70—100 kV,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1,5 mA,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ekspozitsiya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0,08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sekund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Flyurogrammani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40 mA.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Ma’lumot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borasida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gastroflyurografiya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an’anaviy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qolishmaydi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Flyurografiya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flyurogramma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deb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ataladi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o'lchamlari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70x70, 90x90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100x100 mm,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flyuroskop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o‘rganiladi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Agar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flyurogrammada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patologik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topilsa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kabinetiga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yuboriladi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rentgenoskopiya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rentgenografiya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Bolalar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flyurografiya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qilinmaydi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116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70857" y="693793"/>
            <a:ext cx="10755086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en-US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Elektrorentgenografiya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tekshiriladigan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a’zo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surati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oddiy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qog'ozga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ERGA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Suratlarni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(2—3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minutda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mablag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'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sarflanadi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tasvir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tiniq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faqat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suyak-bo'g'im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a’zolarini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qo‘llangan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Bolalar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elektrorentgenografiya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qilinmaydi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Qo'shimcha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murakkab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tomografiya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zonografiya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mammorgrafiya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rentgenkinematografiya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rentgentelevideniye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en-US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Tomografiya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tekshirilayotgan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a’zoning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qavatma-qavat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suratini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Tomografiya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bosqichlardan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iborat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joylashgan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chuqurligi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yotqizish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tegishli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qavatni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sharoitlarni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suratlar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Tomografiya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trubka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plyonka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joylashgan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kassetaning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bir-biriga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nisbatan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qarama-qarshi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harakat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siljishi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qimirlamay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yotishiga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qavat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orasidagi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masofa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stomografik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qadam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hajmi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obyektning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qalinligiga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bog‘liq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O‘pka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qadam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0,5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ko'proq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6162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53142" y="549517"/>
            <a:ext cx="11059885" cy="54938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en-US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Zonografiya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kichik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burchakdan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(5—10°)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trubkaning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burilishi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qavatni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tasvirga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tushiruvchi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yillarda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o‘pka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kasalliklari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yallig'lanish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yiringli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kasbga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aloqador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kasalliklarga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tashxis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qo‘yishda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qoilanmoqda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Zonografiya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oddiy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tomografiyadan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xususiyatlari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farq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o'rganilayotgan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qavatda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detallar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ko‘pligi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tekshiriladigan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qavat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sathining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suratlar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nurlanishidan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iborat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Zonografiya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ko‘krak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qafasining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rentgenogrammalari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olgandan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Zonogrammalar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o‘pkaning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tuzilishini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sinchiklab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o‘rganishga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Zonografiya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to‘g‘ri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sharoitlarda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trubkaning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burilish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burchagi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7—10°,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anod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65 — 100 kV,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30—50 mA,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0, 15—0, 25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sekund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Yon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zonografiya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qilinganda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anod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to‘g‘ri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nisbatdan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10—15 kV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ko‘proq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zonografiya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yotqizilganda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o‘pkada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paydo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patologik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tomografik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stol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yaqin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7754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22513" y="424304"/>
            <a:ext cx="11132457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en-US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Rentgenkinematografiya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RTK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kinoapparat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16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35 mm li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plyonkaga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sekundda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25—50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kadr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surat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normada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patologiyada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morfologik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funksional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tekshirishlarda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qimmatli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ma’lumotlar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en-US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Rentgentelevidenie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tasvirni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masofaga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yuborish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RTK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telekamera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tekshirishlarda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a’zodagi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o‘zgarishlarni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xodimlarning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nurlanish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dozasi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kamayib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o‘rganish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yaxshilanadi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Zaruriyat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magnit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lentasiga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so‘ngra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televizor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ekranida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en-US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Rentgenkontrast</a:t>
            </a:r>
            <a:r>
              <a:rPr lang="en-US" b="1" i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moddalar</a:t>
            </a:r>
            <a:r>
              <a:rPr lang="en-US" b="1" i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bilan</a:t>
            </a:r>
            <a:r>
              <a:rPr lang="en-US" b="1" i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tekshirish</a:t>
            </a:r>
            <a:r>
              <a:rPr lang="en-US" b="1" i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usullari</a:t>
            </a:r>
            <a:r>
              <a:rPr lang="en-US" b="1" i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.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Biror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a’zo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sistemaning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hajmiga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ko‘ra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atrofidagi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a’zolar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to'qimalardan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farq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bo’lmasa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kontrast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moddalar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Kontrast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moddalarning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qoilanilishi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organizmidagi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hamma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a’zo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sistemalami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diagnostikada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oldingi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o‘rinni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egalladi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tekshirishlarda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qoilanadigan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kontrast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moddalar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guruhga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bo‘linadi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en-US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Birinchi</a:t>
            </a:r>
            <a:r>
              <a:rPr lang="en-US" b="1" i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guruhga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atom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og‘irligi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singdirish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xususiyatiga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ekran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rentgenogrammada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intensiv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soya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kontrast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moddalar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og‘ir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metallar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birikmalari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4357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25715" y="223053"/>
            <a:ext cx="6096000" cy="6324808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tekshirishlarda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kimyoviy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toza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sulfat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100g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maxsus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paketlarda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mutlaqo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zararsiz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organizmdagi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suvlarda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erimaydi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shilliq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pardaga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etmaydi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o‘zgarmasdan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ketadi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50% li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sulfat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pasta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preparati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"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Rekon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"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Rekon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pastasi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ovqat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hazm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yo‘li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nafas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naylari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tarmoqlari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a’zolarni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Suvda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yog‘da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eritilgan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birikmalari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konsentratsiyada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tabletkada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Murakkab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tuzlarining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suvdagi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eritmasi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ampulalarda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tarkibida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30 — 90%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Bularga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triombrast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triyodtrast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yodamid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bilignost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en-US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Ikkinchi</a:t>
            </a:r>
            <a:r>
              <a:rPr lang="en-US" b="1" i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guruhga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yutmaydigan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o‘rtacha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og’irligi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past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kontrast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moddalar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kislorod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azot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oksidi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uglerod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oksidi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PHILIPS DigitalDiagnost Digital Radiography System Rad/Fluoro Room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01" b="9981"/>
          <a:stretch/>
        </p:blipFill>
        <p:spPr bwMode="auto">
          <a:xfrm>
            <a:off x="8007802" y="435429"/>
            <a:ext cx="3385911" cy="467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7590973" y="5253949"/>
            <a:ext cx="4470399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https://www.abufarhamedical.com/product/philips-digitaldiagnost-digital-radiography-system-radfluoro-room</a:t>
            </a:r>
          </a:p>
        </p:txBody>
      </p:sp>
    </p:spTree>
    <p:extLst>
      <p:ext uri="{BB962C8B-B14F-4D97-AF65-F5344CB8AC3E}">
        <p14:creationId xmlns:p14="http://schemas.microsoft.com/office/powerpoint/2010/main" val="3206510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940417" y="2397499"/>
            <a:ext cx="894223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AutoNum type="arabicPeriod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Tibbiyot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muhandisligida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zamonaviy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", Z. B.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Juraev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Y. K.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Ismoiljonov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Andijon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mashinasozlik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instituti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2020. 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Tibbiyot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xnikasi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S.X.Umarov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Toshkent-2018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644528" y="1016288"/>
            <a:ext cx="5311711" cy="5799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FOYDALANILGAN ADABIYOTLAR</a:t>
            </a:r>
            <a:endParaRPr lang="ru-RU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2698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160</TotalTime>
  <Words>4268</Words>
  <Application>Microsoft Office PowerPoint</Application>
  <PresentationFormat>Широкоэкранный</PresentationFormat>
  <Paragraphs>134</Paragraphs>
  <Slides>35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42" baseType="lpstr">
      <vt:lpstr>Arial</vt:lpstr>
      <vt:lpstr>Calibri</vt:lpstr>
      <vt:lpstr>Calibri Light</vt:lpstr>
      <vt:lpstr>Corbel</vt:lpstr>
      <vt:lpstr>Courier New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Umumiy ma’lumotlar</dc:title>
  <dc:creator>User</dc:creator>
  <cp:lastModifiedBy>Yodgor</cp:lastModifiedBy>
  <cp:revision>22</cp:revision>
  <dcterms:created xsi:type="dcterms:W3CDTF">2021-03-30T12:37:41Z</dcterms:created>
  <dcterms:modified xsi:type="dcterms:W3CDTF">2021-05-10T06:57:57Z</dcterms:modified>
</cp:coreProperties>
</file>