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390" r:id="rId3"/>
    <p:sldId id="391" r:id="rId4"/>
    <p:sldId id="392" r:id="rId5"/>
    <p:sldId id="393" r:id="rId6"/>
    <p:sldId id="394" r:id="rId7"/>
    <p:sldId id="395" r:id="rId8"/>
    <p:sldId id="396" r:id="rId9"/>
    <p:sldId id="397" r:id="rId10"/>
    <p:sldId id="398" r:id="rId11"/>
    <p:sldId id="399" r:id="rId12"/>
    <p:sldId id="400" r:id="rId13"/>
    <p:sldId id="401" r:id="rId14"/>
    <p:sldId id="402" r:id="rId15"/>
    <p:sldId id="403" r:id="rId16"/>
    <p:sldId id="404" r:id="rId17"/>
    <p:sldId id="405" r:id="rId18"/>
    <p:sldId id="406" r:id="rId19"/>
    <p:sldId id="407" r:id="rId20"/>
    <p:sldId id="408" r:id="rId21"/>
    <p:sldId id="409" r:id="rId22"/>
    <p:sldId id="410" r:id="rId23"/>
    <p:sldId id="411" r:id="rId24"/>
    <p:sldId id="412" r:id="rId25"/>
    <p:sldId id="413" r:id="rId26"/>
    <p:sldId id="414" r:id="rId27"/>
    <p:sldId id="415" r:id="rId28"/>
    <p:sldId id="416" r:id="rId29"/>
    <p:sldId id="417" r:id="rId30"/>
    <p:sldId id="418" r:id="rId31"/>
    <p:sldId id="419" r:id="rId32"/>
    <p:sldId id="312" r:id="rId3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2" autoAdjust="0"/>
    <p:restoredTop sz="94660"/>
  </p:normalViewPr>
  <p:slideViewPr>
    <p:cSldViewPr snapToGrid="0">
      <p:cViewPr>
        <p:scale>
          <a:sx n="66" d="100"/>
          <a:sy n="66" d="100"/>
        </p:scale>
        <p:origin x="960" y="6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9A69DF5-F60C-4E0B-B11A-F09CDA056369}" type="datetimeFigureOut">
              <a:rPr lang="ru-RU" smtClean="0"/>
              <a:t>10.05.2021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4258518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9A69DF5-F60C-4E0B-B11A-F09CDA056369}" type="datetimeFigureOut">
              <a:rPr lang="ru-RU" smtClean="0"/>
              <a:t>10.05.2021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2647505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9A69DF5-F60C-4E0B-B11A-F09CDA056369}" type="datetimeFigureOut">
              <a:rPr lang="ru-RU" smtClean="0"/>
              <a:t>10.05.2021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2312720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9A69DF5-F60C-4E0B-B11A-F09CDA056369}" type="datetimeFigureOut">
              <a:rPr lang="ru-RU" smtClean="0"/>
              <a:t>10.05.2021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1304948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9A69DF5-F60C-4E0B-B11A-F09CDA056369}" type="datetimeFigureOut">
              <a:rPr lang="ru-RU" smtClean="0"/>
              <a:t>10.05.2021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3989704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9A69DF5-F60C-4E0B-B11A-F09CDA056369}" type="datetimeFigureOut">
              <a:rPr lang="ru-RU" smtClean="0"/>
              <a:t>10.05.2021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544665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9A69DF5-F60C-4E0B-B11A-F09CDA056369}" type="datetimeFigureOut">
              <a:rPr lang="ru-RU" smtClean="0"/>
              <a:t>10.05.2021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2410330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9A69DF5-F60C-4E0B-B11A-F09CDA056369}" type="datetimeFigureOut">
              <a:rPr lang="ru-RU" smtClean="0"/>
              <a:t>10.05.2021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807001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9A69DF5-F60C-4E0B-B11A-F09CDA056369}" type="datetimeFigureOut">
              <a:rPr lang="ru-RU" smtClean="0"/>
              <a:t>10.05.2021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372172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9A69DF5-F60C-4E0B-B11A-F09CDA056369}" type="datetimeFigureOut">
              <a:rPr lang="ru-RU" smtClean="0"/>
              <a:t>10.05.2021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3745946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9A69DF5-F60C-4E0B-B11A-F09CDA056369}" type="datetimeFigureOut">
              <a:rPr lang="ru-RU" smtClean="0"/>
              <a:t>10.05.2021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1263492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69DF5-F60C-4E0B-B11A-F09CDA056369}" type="datetimeFigureOut">
              <a:rPr lang="ru-RU" smtClean="0"/>
              <a:t>10.05.2021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2D5940-8672-4203-8194-48D66DB1C695}" type="slidenum">
              <a:rPr lang="ru-RU" smtClean="0"/>
              <a:t>‹#›</a:t>
            </a:fld>
            <a:endParaRPr lang="ru-RU"/>
          </a:p>
        </p:txBody>
      </p:sp>
    </p:spTree>
    <p:extLst>
      <p:ext uri="{BB962C8B-B14F-4D97-AF65-F5344CB8AC3E}">
        <p14:creationId xmlns:p14="http://schemas.microsoft.com/office/powerpoint/2010/main" val="21432612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mymedic.uz/kasalliklar/urologiya/buyrak-yetishmovchiligi/"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21001" y="164394"/>
            <a:ext cx="6791236" cy="1200329"/>
          </a:xfrm>
          <a:prstGeom prst="rect">
            <a:avLst/>
          </a:prstGeom>
        </p:spPr>
        <p:txBody>
          <a:bodyPr wrap="square">
            <a:spAutoFit/>
          </a:bodyPr>
          <a:lstStyle/>
          <a:p>
            <a:pPr algn="ctr"/>
            <a:r>
              <a:rPr lang="en-US" sz="3600" b="1" dirty="0">
                <a:solidFill>
                  <a:srgbClr val="C00000"/>
                </a:solidFill>
                <a:latin typeface="Times New Roman" panose="02020603050405020304" pitchFamily="18" charset="0"/>
                <a:cs typeface="Times New Roman" panose="02020603050405020304" pitchFamily="18" charset="0"/>
              </a:rPr>
              <a:t>TIBBIYOT MUHANDISLIK TEXNOLOGIYALARI</a:t>
            </a:r>
            <a:endParaRPr lang="ru-RU" sz="40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30" name="Picture 6" descr="Tiger Medical, Inc. Mission Statement, Employees and Hiring | LinkedIn"/>
          <p:cNvPicPr>
            <a:picLocks noChangeAspect="1" noChangeArrowheads="1"/>
          </p:cNvPicPr>
          <p:nvPr/>
        </p:nvPicPr>
        <p:blipFill rotWithShape="1">
          <a:blip r:embed="rId2">
            <a:extLst>
              <a:ext uri="{28A0092B-C50C-407E-A947-70E740481C1C}">
                <a14:useLocalDpi xmlns:a14="http://schemas.microsoft.com/office/drawing/2010/main" val="0"/>
              </a:ext>
            </a:extLst>
          </a:blip>
          <a:srcRect t="5302" b="7739"/>
          <a:stretch/>
        </p:blipFill>
        <p:spPr bwMode="auto">
          <a:xfrm>
            <a:off x="2222505" y="1401104"/>
            <a:ext cx="7948274" cy="34558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4368017" y="4741582"/>
            <a:ext cx="6096000" cy="230832"/>
          </a:xfrm>
          <a:prstGeom prst="rect">
            <a:avLst/>
          </a:prstGeom>
        </p:spPr>
        <p:txBody>
          <a:bodyPr>
            <a:spAutoFit/>
          </a:bodyPr>
          <a:lstStyle/>
          <a:p>
            <a:r>
              <a:rPr lang="ru-RU" sz="900" dirty="0">
                <a:latin typeface="Times New Roman" panose="02020603050405020304" pitchFamily="18" charset="0"/>
                <a:cs typeface="Times New Roman" panose="02020603050405020304" pitchFamily="18" charset="0"/>
              </a:rPr>
              <a:t>https://www.linkedin.com/company/tiger-medical-inc/?trk=similar-companies_org_title&amp;originalSubdomain=mk</a:t>
            </a:r>
          </a:p>
        </p:txBody>
      </p:sp>
      <p:sp>
        <p:nvSpPr>
          <p:cNvPr id="2" name="Прямоугольник 1"/>
          <p:cNvSpPr/>
          <p:nvPr/>
        </p:nvSpPr>
        <p:spPr>
          <a:xfrm>
            <a:off x="3268619" y="5092043"/>
            <a:ext cx="6096000" cy="1006429"/>
          </a:xfrm>
          <a:prstGeom prst="rect">
            <a:avLst/>
          </a:prstGeom>
        </p:spPr>
        <p:txBody>
          <a:bodyPr>
            <a:spAutoFit/>
          </a:bodyPr>
          <a:lstStyle/>
          <a:p>
            <a:pPr algn="ctr">
              <a:lnSpc>
                <a:spcPct val="115000"/>
              </a:lnSpc>
            </a:pPr>
            <a:r>
              <a:rPr lang="en-US"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MAMOGRAFIYA, </a:t>
            </a:r>
            <a:endParaRPr lang="ru-RU" sz="1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pPr>
            <a:r>
              <a:rPr lang="en-US"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MAGNIT-REZONANS TOMOGRAFIYA</a:t>
            </a:r>
            <a:endParaRPr lang="ru-RU" sz="1000" dirty="0">
              <a:latin typeface="Calibri" panose="020F0502020204030204" pitchFamily="34" charset="0"/>
              <a:ea typeface="Calibri" panose="020F0502020204030204" pitchFamily="34" charset="0"/>
              <a:cs typeface="Times New Roman" panose="02020603050405020304" pitchFamily="18" charset="0"/>
            </a:endParaRPr>
          </a:p>
          <a:p>
            <a:pPr algn="ctr"/>
            <a:r>
              <a:rPr lang="uz-Latn-UZ" b="1" dirty="0">
                <a:solidFill>
                  <a:srgbClr val="FF0000"/>
                </a:solidFill>
                <a:latin typeface="Times New Roman" panose="02020603050405020304" pitchFamily="18" charset="0"/>
                <a:ea typeface="Times New Roman" panose="02020603050405020304" pitchFamily="18" charset="0"/>
              </a:rPr>
              <a:t>DEFIBRILATORLAR </a:t>
            </a:r>
            <a:endParaRPr lang="ru-RU" dirty="0"/>
          </a:p>
        </p:txBody>
      </p:sp>
    </p:spTree>
    <p:extLst>
      <p:ext uri="{BB962C8B-B14F-4D97-AF65-F5344CB8AC3E}">
        <p14:creationId xmlns:p14="http://schemas.microsoft.com/office/powerpoint/2010/main" val="39528309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8456" y="2014678"/>
            <a:ext cx="5638801" cy="3831818"/>
          </a:xfrm>
          <a:prstGeom prst="rect">
            <a:avLst/>
          </a:prstGeom>
        </p:spPr>
        <p:txBody>
          <a:bodyPr wrap="square">
            <a:spAutoFit/>
          </a:bodyPr>
          <a:lstStyle/>
          <a:p>
            <a:pPr indent="449580" algn="just">
              <a:lnSpc>
                <a:spcPct val="150000"/>
              </a:lnSpc>
            </a:pPr>
            <a:r>
              <a:rPr lang="en-US" dirty="0" err="1" smtClean="0">
                <a:latin typeface="Times New Roman" panose="02020603050405020304" pitchFamily="18" charset="0"/>
                <a:ea typeface="Calibri" panose="020F0502020204030204" pitchFamily="34" charset="0"/>
                <a:cs typeface="Times New Roman" panose="02020603050405020304" pitchFamily="18" charset="0"/>
              </a:rPr>
              <a:t>Magnit-rezonans</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tomografiya</a:t>
            </a:r>
            <a:r>
              <a:rPr lang="en-US" dirty="0">
                <a:latin typeface="Times New Roman" panose="02020603050405020304" pitchFamily="18" charset="0"/>
                <a:ea typeface="Calibri" panose="020F0502020204030204" pitchFamily="34" charset="0"/>
                <a:cs typeface="Times New Roman" panose="02020603050405020304" pitchFamily="18" charset="0"/>
              </a:rPr>
              <a:t> (MRT) — </a:t>
            </a:r>
            <a:r>
              <a:rPr lang="en-US" dirty="0" err="1">
                <a:latin typeface="Times New Roman" panose="02020603050405020304" pitchFamily="18" charset="0"/>
                <a:ea typeface="Calibri" panose="020F0502020204030204" pitchFamily="34" charset="0"/>
                <a:cs typeface="Times New Roman" panose="02020603050405020304" pitchFamily="18" charset="0"/>
              </a:rPr>
              <a:t>yadro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magnit-rezonans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hodisasi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yordamida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ichki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tibbiy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a:t>
            </a:r>
            <a:r>
              <a:rPr lang="en-US" dirty="0">
                <a:latin typeface="Times New Roman" panose="02020603050405020304" pitchFamily="18" charset="0"/>
                <a:ea typeface="Calibri" panose="020F0502020204030204" pitchFamily="34" charset="0"/>
                <a:cs typeface="Times New Roman" panose="02020603050405020304" pitchFamily="18" charset="0"/>
              </a:rPr>
              <a:t> atom </a:t>
            </a:r>
            <a:r>
              <a:rPr lang="en-US" dirty="0" err="1">
                <a:latin typeface="Times New Roman" panose="02020603050405020304" pitchFamily="18" charset="0"/>
                <a:ea typeface="Calibri" panose="020F0502020204030204" pitchFamily="34" charset="0"/>
                <a:cs typeface="Times New Roman" panose="02020603050405020304" pitchFamily="18" charset="0"/>
              </a:rPr>
              <a:t>yadrolarining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elektromagnit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javobini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vodorod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atomi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yadrolarining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javobini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o’lchashga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yuqori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kuchlanishdagi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doimiy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muayyan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elektromagnit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to’lqinlar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tufayli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yadrolarning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qo’zg’alishi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3929060" y="502130"/>
            <a:ext cx="4333879" cy="410882"/>
          </a:xfrm>
          <a:prstGeom prst="rect">
            <a:avLst/>
          </a:prstGeom>
        </p:spPr>
        <p:txBody>
          <a:bodyPr wrap="none">
            <a:spAutoFit/>
          </a:bodyPr>
          <a:lstStyle/>
          <a:p>
            <a:pPr algn="ctr">
              <a:lnSpc>
                <a:spcPct val="115000"/>
              </a:lnSpc>
            </a:pPr>
            <a:r>
              <a:rPr lang="en-US" b="1" dirty="0">
                <a:latin typeface="Times New Roman" panose="02020603050405020304" pitchFamily="18" charset="0"/>
                <a:ea typeface="Calibri" panose="020F0502020204030204" pitchFamily="34" charset="0"/>
                <a:cs typeface="Times New Roman" panose="02020603050405020304" pitchFamily="18" charset="0"/>
              </a:rPr>
              <a:t>MAGNIT-REZONANS TOMOGRAFIYA</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Magnit-rezonans tomografiya Echostar 1.5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7346" y="1707669"/>
            <a:ext cx="3810000" cy="3810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7394575" y="5390711"/>
            <a:ext cx="4615541" cy="253916"/>
          </a:xfrm>
          <a:prstGeom prst="rect">
            <a:avLst/>
          </a:prstGeom>
        </p:spPr>
        <p:txBody>
          <a:bodyPr wrap="square">
            <a:spAutoFit/>
          </a:bodyPr>
          <a:lstStyle/>
          <a:p>
            <a:r>
              <a:rPr lang="ru-RU" sz="1050" dirty="0">
                <a:latin typeface="Times New Roman" panose="02020603050405020304" pitchFamily="18" charset="0"/>
                <a:cs typeface="Times New Roman" panose="02020603050405020304" pitchFamily="18" charset="0"/>
              </a:rPr>
              <a:t>https://www.samed.uz/uz/catalog/magnitno-rezonansnyj-tomograf-echostar-15t</a:t>
            </a:r>
          </a:p>
        </p:txBody>
      </p:sp>
    </p:spTree>
    <p:extLst>
      <p:ext uri="{BB962C8B-B14F-4D97-AF65-F5344CB8AC3E}">
        <p14:creationId xmlns:p14="http://schemas.microsoft.com/office/powerpoint/2010/main" val="32065103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8342" y="1034143"/>
            <a:ext cx="6781801" cy="5493812"/>
          </a:xfrm>
          <a:prstGeom prst="rect">
            <a:avLst/>
          </a:prstGeom>
        </p:spPr>
        <p:txBody>
          <a:bodyPr wrap="square">
            <a:spAutoFit/>
          </a:bodyPr>
          <a:lstStyle/>
          <a:p>
            <a:pPr indent="449580" algn="just">
              <a:lnSpc>
                <a:spcPct val="150000"/>
              </a:lnSpc>
            </a:pPr>
            <a:r>
              <a:rPr lang="en-US" dirty="0" err="1" smtClean="0">
                <a:latin typeface="Times New Roman" panose="02020603050405020304" pitchFamily="18" charset="0"/>
                <a:ea typeface="Calibri" panose="020F0502020204030204" pitchFamily="34" charset="0"/>
                <a:cs typeface="Times New Roman" panose="02020603050405020304" pitchFamily="18" charset="0"/>
              </a:rPr>
              <a:t>Magnit-rezonansli</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tomografiya</a:t>
            </a:r>
            <a:r>
              <a:rPr lang="en-US" dirty="0">
                <a:latin typeface="Times New Roman" panose="02020603050405020304" pitchFamily="18" charset="0"/>
                <a:ea typeface="Calibri" panose="020F0502020204030204" pitchFamily="34" charset="0"/>
                <a:cs typeface="Times New Roman" panose="02020603050405020304" pitchFamily="18" charset="0"/>
              </a:rPr>
              <a:t> 1973-yil </a:t>
            </a:r>
            <a:r>
              <a:rPr lang="en-US" dirty="0" err="1">
                <a:latin typeface="Times New Roman" panose="02020603050405020304" pitchFamily="18" charset="0"/>
                <a:ea typeface="Calibri" panose="020F0502020204030204" pitchFamily="34" charset="0"/>
                <a:cs typeface="Times New Roman" panose="02020603050405020304" pitchFamily="18" charset="0"/>
              </a:rPr>
              <a:t>kashf</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etilgan</a:t>
            </a:r>
            <a:r>
              <a:rPr lang="en-US" dirty="0">
                <a:latin typeface="Times New Roman" panose="02020603050405020304" pitchFamily="18" charset="0"/>
                <a:ea typeface="Calibri" panose="020F0502020204030204" pitchFamily="34" charset="0"/>
                <a:cs typeface="Times New Roman" panose="02020603050405020304" pitchFamily="18" charset="0"/>
              </a:rPr>
              <a:t> deb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kimyo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professori</a:t>
            </a:r>
            <a:r>
              <a:rPr lang="en-US" dirty="0">
                <a:latin typeface="Times New Roman" panose="02020603050405020304" pitchFamily="18" charset="0"/>
                <a:ea typeface="Calibri" panose="020F0502020204030204" pitchFamily="34" charset="0"/>
                <a:cs typeface="Times New Roman" panose="02020603050405020304" pitchFamily="18" charset="0"/>
              </a:rPr>
              <a:t> «Nature» </a:t>
            </a:r>
            <a:r>
              <a:rPr lang="en-US" dirty="0" err="1">
                <a:latin typeface="Times New Roman" panose="02020603050405020304" pitchFamily="18" charset="0"/>
                <a:ea typeface="Calibri" panose="020F0502020204030204" pitchFamily="34" charset="0"/>
                <a:cs typeface="Times New Roman" panose="02020603050405020304" pitchFamily="18" charset="0"/>
              </a:rPr>
              <a:t>jurnalida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Induktsiyalangan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mahalliy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o’zaro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yordamida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yaratish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rezonans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namunalar</a:t>
            </a:r>
            <a:r>
              <a:rPr lang="en-US" dirty="0">
                <a:latin typeface="Times New Roman" panose="02020603050405020304" pitchFamily="18" charset="0"/>
                <a:ea typeface="Calibri" panose="020F0502020204030204" pitchFamily="34" charset="0"/>
                <a:cs typeface="Times New Roman" panose="02020603050405020304" pitchFamily="18" charset="0"/>
              </a:rPr>
              <a:t>» deb </a:t>
            </a:r>
            <a:r>
              <a:rPr lang="en-US" dirty="0" err="1">
                <a:latin typeface="Times New Roman" panose="02020603050405020304" pitchFamily="18" charset="0"/>
                <a:ea typeface="Calibri" panose="020F0502020204030204" pitchFamily="34" charset="0"/>
                <a:cs typeface="Times New Roman" panose="02020603050405020304" pitchFamily="18" charset="0"/>
              </a:rPr>
              <a:t>nomlangan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maqola</a:t>
            </a:r>
            <a:r>
              <a:rPr lang="en-US" dirty="0">
                <a:latin typeface="Times New Roman" panose="02020603050405020304" pitchFamily="18" charset="0"/>
                <a:ea typeface="Calibri" panose="020F0502020204030204" pitchFamily="34" charset="0"/>
                <a:cs typeface="Times New Roman" panose="02020603050405020304" pitchFamily="18" charset="0"/>
              </a:rPr>
              <a:t> chop </a:t>
            </a:r>
            <a:r>
              <a:rPr lang="en-US" dirty="0" err="1">
                <a:latin typeface="Times New Roman" panose="02020603050405020304" pitchFamily="18" charset="0"/>
                <a:ea typeface="Calibri" panose="020F0502020204030204" pitchFamily="34" charset="0"/>
                <a:cs typeface="Times New Roman" panose="02020603050405020304" pitchFamily="18" charset="0"/>
              </a:rPr>
              <a:t>etdi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Keyinchalik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Piter</a:t>
            </a:r>
            <a:r>
              <a:rPr lang="en-US" dirty="0">
                <a:latin typeface="Times New Roman" panose="02020603050405020304" pitchFamily="18" charset="0"/>
                <a:ea typeface="Calibri" panose="020F0502020204030204" pitchFamily="34" charset="0"/>
                <a:cs typeface="Times New Roman" panose="02020603050405020304" pitchFamily="18" charset="0"/>
              </a:rPr>
              <a:t> Mansfield </a:t>
            </a:r>
            <a:r>
              <a:rPr lang="en-US" dirty="0" err="1">
                <a:latin typeface="Times New Roman" panose="02020603050405020304" pitchFamily="18" charset="0"/>
                <a:ea typeface="Calibri" panose="020F0502020204030204" pitchFamily="34" charset="0"/>
                <a:cs typeface="Times New Roman" panose="02020603050405020304" pitchFamily="18" charset="0"/>
              </a:rPr>
              <a:t>tasvir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matematik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algoritmlarni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takomillashtirdi</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usulini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ixtiro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qilganlik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ikkala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tadqiqotchi</a:t>
            </a:r>
            <a:r>
              <a:rPr lang="en-US" dirty="0">
                <a:latin typeface="Times New Roman" panose="02020603050405020304" pitchFamily="18" charset="0"/>
                <a:ea typeface="Calibri" panose="020F0502020204030204" pitchFamily="34" charset="0"/>
                <a:cs typeface="Times New Roman" panose="02020603050405020304" pitchFamily="18" charset="0"/>
              </a:rPr>
              <a:t> 2003-yilda </a:t>
            </a:r>
            <a:r>
              <a:rPr lang="en-US" dirty="0" err="1">
                <a:latin typeface="Times New Roman" panose="02020603050405020304" pitchFamily="18" charset="0"/>
                <a:ea typeface="Calibri" panose="020F0502020204030204" pitchFamily="34" charset="0"/>
                <a:cs typeface="Times New Roman" panose="02020603050405020304" pitchFamily="18" charset="0"/>
              </a:rPr>
              <a:t>tibbiyot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bo’yicha</a:t>
            </a:r>
            <a:r>
              <a:rPr lang="en-US" dirty="0">
                <a:latin typeface="Times New Roman" panose="02020603050405020304" pitchFamily="18" charset="0"/>
                <a:ea typeface="Calibri" panose="020F0502020204030204" pitchFamily="34" charset="0"/>
                <a:cs typeface="Times New Roman" panose="02020603050405020304" pitchFamily="18" charset="0"/>
              </a:rPr>
              <a:t> Nobel </a:t>
            </a:r>
            <a:r>
              <a:rPr lang="en-US" dirty="0" err="1">
                <a:latin typeface="Times New Roman" panose="02020603050405020304" pitchFamily="18" charset="0"/>
                <a:ea typeface="Calibri" panose="020F0502020204030204" pitchFamily="34" charset="0"/>
                <a:cs typeface="Times New Roman" panose="02020603050405020304" pitchFamily="18" charset="0"/>
              </a:rPr>
              <a:t>mukofotiga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sazovor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Biroq</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qurilmasi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amerikalik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doktor</a:t>
            </a:r>
            <a:r>
              <a:rPr lang="en-US" dirty="0">
                <a:latin typeface="Times New Roman" panose="02020603050405020304" pitchFamily="18" charset="0"/>
                <a:ea typeface="Calibri" panose="020F0502020204030204" pitchFamily="34" charset="0"/>
                <a:cs typeface="Times New Roman" panose="02020603050405020304" pitchFamily="18" charset="0"/>
              </a:rPr>
              <a:t> Raymond </a:t>
            </a:r>
            <a:r>
              <a:rPr lang="en-US" dirty="0" err="1">
                <a:latin typeface="Times New Roman" panose="02020603050405020304" pitchFamily="18" charset="0"/>
                <a:ea typeface="Calibri" panose="020F0502020204030204" pitchFamily="34" charset="0"/>
                <a:cs typeface="Times New Roman" panose="02020603050405020304" pitchFamily="18" charset="0"/>
              </a:rPr>
              <a:t>Damadyan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ixtiro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qilinganligi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haqida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dalillar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tashqari</a:t>
            </a:r>
            <a:r>
              <a:rPr lang="en-US" dirty="0">
                <a:latin typeface="Times New Roman" panose="02020603050405020304" pitchFamily="18" charset="0"/>
                <a:ea typeface="Calibri" panose="020F0502020204030204" pitchFamily="34" charset="0"/>
                <a:cs typeface="Times New Roman" panose="02020603050405020304" pitchFamily="18" charset="0"/>
              </a:rPr>
              <a:t>, 1960-yilda V. A. Ivanov </a:t>
            </a:r>
            <a:r>
              <a:rPr lang="en-US" dirty="0" err="1">
                <a:latin typeface="Times New Roman" panose="02020603050405020304" pitchFamily="18" charset="0"/>
                <a:ea typeface="Calibri" panose="020F0502020204030204" pitchFamily="34" charset="0"/>
                <a:cs typeface="Times New Roman" panose="02020603050405020304" pitchFamily="18" charset="0"/>
              </a:rPr>
              <a:t>Ixtirolar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kashfiyotlar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SSSR </a:t>
            </a:r>
            <a:r>
              <a:rPr lang="en-US" dirty="0" err="1">
                <a:latin typeface="Times New Roman" panose="02020603050405020304" pitchFamily="18" charset="0"/>
                <a:ea typeface="Calibri" panose="020F0502020204030204" pitchFamily="34" charset="0"/>
                <a:cs typeface="Times New Roman" panose="02020603050405020304" pitchFamily="18" charset="0"/>
              </a:rPr>
              <a:t>davlat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qo’mitasiga</a:t>
            </a:r>
            <a:r>
              <a:rPr lang="en-US" dirty="0">
                <a:latin typeface="Times New Roman" panose="02020603050405020304" pitchFamily="18" charset="0"/>
                <a:ea typeface="Calibri" panose="020F0502020204030204" pitchFamily="34" charset="0"/>
                <a:cs typeface="Times New Roman" panose="02020603050405020304" pitchFamily="18" charset="0"/>
              </a:rPr>
              <a:t> 0659411/26 </a:t>
            </a:r>
            <a:r>
              <a:rPr lang="en-US" dirty="0" err="1">
                <a:latin typeface="Times New Roman" panose="02020603050405020304" pitchFamily="18" charset="0"/>
                <a:ea typeface="Calibri" panose="020F0502020204030204" pitchFamily="34" charset="0"/>
                <a:cs typeface="Times New Roman" panose="02020603050405020304" pitchFamily="18" charset="0"/>
              </a:rPr>
              <a:t>sonli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A’zolarning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ichki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tuzilishini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a:t>
            </a:r>
            <a:r>
              <a:rPr lang="en-US" dirty="0">
                <a:latin typeface="Times New Roman" panose="02020603050405020304" pitchFamily="18" charset="0"/>
                <a:ea typeface="Calibri" panose="020F0502020204030204" pitchFamily="34" charset="0"/>
                <a:cs typeface="Times New Roman" panose="02020603050405020304" pitchFamily="18" charset="0"/>
              </a:rPr>
              <a:t>» deb </a:t>
            </a:r>
            <a:r>
              <a:rPr lang="en-US" dirty="0" err="1">
                <a:latin typeface="Times New Roman" panose="02020603050405020304" pitchFamily="18" charset="0"/>
                <a:ea typeface="Calibri" panose="020F0502020204030204" pitchFamily="34" charset="0"/>
                <a:cs typeface="Times New Roman" panose="02020603050405020304" pitchFamily="18" charset="0"/>
              </a:rPr>
              <a:t>nomlangan</a:t>
            </a:r>
            <a:r>
              <a:rPr lang="en-US" dirty="0">
                <a:latin typeface="Times New Roman" panose="02020603050405020304" pitchFamily="18" charset="0"/>
                <a:ea typeface="Calibri" panose="020F0502020204030204" pitchFamily="34" charset="0"/>
                <a:cs typeface="Times New Roman" panose="02020603050405020304" pitchFamily="18" charset="0"/>
              </a:rPr>
              <a:t> patent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ariza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yuborgani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dalili</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5425380" y="284416"/>
            <a:ext cx="1275927" cy="490199"/>
          </a:xfrm>
          <a:prstGeom prst="rect">
            <a:avLst/>
          </a:prstGeom>
        </p:spPr>
        <p:txBody>
          <a:bodyPr wrap="none">
            <a:spAutoFit/>
          </a:bodyPr>
          <a:lstStyle/>
          <a:p>
            <a:pPr algn="ctr">
              <a:lnSpc>
                <a:spcPct val="115000"/>
              </a:lnSpc>
            </a:pPr>
            <a:r>
              <a:rPr lang="en-US" sz="2400" b="1" dirty="0">
                <a:latin typeface="Times New Roman" panose="02020603050405020304" pitchFamily="18" charset="0"/>
                <a:ea typeface="Calibri" panose="020F0502020204030204" pitchFamily="34" charset="0"/>
                <a:cs typeface="Times New Roman" panose="02020603050405020304" pitchFamily="18" charset="0"/>
              </a:rPr>
              <a:t>TARIXI</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pic>
        <p:nvPicPr>
          <p:cNvPr id="2050" name="Picture 2" descr="Yamrt - yadroviy magnit-rezonans tomografiya. Tashxis mo''jizasi: MRI  qanday ishlayd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2404" y="1034143"/>
            <a:ext cx="3474833" cy="316706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434943" y="4438963"/>
            <a:ext cx="4757057" cy="215444"/>
          </a:xfrm>
          <a:prstGeom prst="rect">
            <a:avLst/>
          </a:prstGeom>
        </p:spPr>
        <p:txBody>
          <a:bodyPr wrap="square">
            <a:spAutoFit/>
          </a:bodyPr>
          <a:lstStyle/>
          <a:p>
            <a:r>
              <a:rPr lang="ru-RU" sz="800" dirty="0"/>
              <a:t>https://zoo-vse.ru/uz/yamrt-yaderno-magnitnaya-rezonansnaya-tomografiya-chudo-diagnostiki-princip.html</a:t>
            </a:r>
          </a:p>
        </p:txBody>
      </p:sp>
    </p:spTree>
    <p:extLst>
      <p:ext uri="{BB962C8B-B14F-4D97-AF65-F5344CB8AC3E}">
        <p14:creationId xmlns:p14="http://schemas.microsoft.com/office/powerpoint/2010/main" val="37378560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2258" y="419072"/>
            <a:ext cx="10787742" cy="5864875"/>
          </a:xfrm>
          <a:prstGeom prst="rect">
            <a:avLst/>
          </a:prstGeom>
        </p:spPr>
        <p:txBody>
          <a:bodyPr wrap="square">
            <a:spAutoFit/>
          </a:bodyPr>
          <a:lstStyle/>
          <a:p>
            <a:pPr indent="449580"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vaqtlar</a:t>
            </a:r>
            <a:r>
              <a:rPr lang="en-US" dirty="0">
                <a:latin typeface="Times New Roman" panose="02020603050405020304" pitchFamily="18" charset="0"/>
                <a:ea typeface="Calibri" panose="020F0502020204030204" pitchFamily="34" charset="0"/>
                <a:cs typeface="Times New Roman" panose="02020603050405020304" pitchFamily="18" charset="0"/>
              </a:rPr>
              <a:t> YMR (</a:t>
            </a:r>
            <a:r>
              <a:rPr lang="en-US" dirty="0" err="1">
                <a:latin typeface="Times New Roman" panose="02020603050405020304" pitchFamily="18" charset="0"/>
                <a:ea typeface="Calibri" panose="020F0502020204030204" pitchFamily="34" charset="0"/>
                <a:cs typeface="Times New Roman" panose="02020603050405020304" pitchFamily="18" charset="0"/>
              </a:rPr>
              <a:t>Yadroviy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rezonans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tomografiyasi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atamasi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edi</a:t>
            </a:r>
            <a:r>
              <a:rPr lang="en-US" dirty="0">
                <a:latin typeface="Times New Roman" panose="02020603050405020304" pitchFamily="18" charset="0"/>
                <a:ea typeface="Calibri" panose="020F0502020204030204" pitchFamily="34" charset="0"/>
                <a:cs typeface="Times New Roman" panose="02020603050405020304" pitchFamily="18" charset="0"/>
              </a:rPr>
              <a:t>, u 1986-yilda </a:t>
            </a:r>
            <a:r>
              <a:rPr lang="en-US" dirty="0" err="1">
                <a:latin typeface="Times New Roman" panose="02020603050405020304" pitchFamily="18" charset="0"/>
                <a:ea typeface="Calibri" panose="020F0502020204030204" pitchFamily="34" charset="0"/>
                <a:cs typeface="Times New Roman" panose="02020603050405020304" pitchFamily="18" charset="0"/>
              </a:rPr>
              <a:t>Chernobil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fojiasidan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keyin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odamlarda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radiofobiyaning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rivojlanishi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sababli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MRT`ga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almashtirildi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yadroviy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manbasiga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ishora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yo’qolib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ketdi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unga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zamonaviy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tibbiyot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amaliyotga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kirishiga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berdi</a:t>
            </a:r>
            <a:r>
              <a:rPr lang="en-US" dirty="0">
                <a:latin typeface="Times New Roman" panose="02020603050405020304" pitchFamily="18" charset="0"/>
                <a:ea typeface="Calibri" panose="020F0502020204030204" pitchFamily="34" charset="0"/>
                <a:cs typeface="Times New Roman" panose="02020603050405020304" pitchFamily="18" charset="0"/>
              </a:rPr>
              <a:t>, ammo </a:t>
            </a:r>
            <a:r>
              <a:rPr lang="en-US" dirty="0" err="1">
                <a:latin typeface="Times New Roman" panose="02020603050405020304" pitchFamily="18" charset="0"/>
                <a:ea typeface="Calibri" panose="020F0502020204030204" pitchFamily="34" charset="0"/>
                <a:cs typeface="Times New Roman" panose="02020603050405020304" pitchFamily="18" charset="0"/>
              </a:rPr>
              <a:t>asl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hozir</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ma’lum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amaliyotda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ishlatiladi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Magnit-rezonans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yaratishada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muayyan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hissani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Armanistonlik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amerika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olimi</a:t>
            </a:r>
            <a:r>
              <a:rPr lang="en-US" dirty="0">
                <a:latin typeface="Times New Roman" panose="02020603050405020304" pitchFamily="18" charset="0"/>
                <a:ea typeface="Calibri" panose="020F0502020204030204" pitchFamily="34" charset="0"/>
                <a:cs typeface="Times New Roman" panose="02020603050405020304" pitchFamily="18" charset="0"/>
              </a:rPr>
              <a:t> Raymond </a:t>
            </a:r>
            <a:r>
              <a:rPr lang="en-US" dirty="0" err="1">
                <a:latin typeface="Times New Roman" panose="02020603050405020304" pitchFamily="18" charset="0"/>
                <a:ea typeface="Calibri" panose="020F0502020204030204" pitchFamily="34" charset="0"/>
                <a:cs typeface="Times New Roman" panose="02020603050405020304" pitchFamily="18" charset="0"/>
              </a:rPr>
              <a:t>Damadian</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qo’shgan</a:t>
            </a:r>
            <a:r>
              <a:rPr lang="en-US" dirty="0">
                <a:latin typeface="Times New Roman" panose="02020603050405020304" pitchFamily="18" charset="0"/>
                <a:ea typeface="Calibri" panose="020F0502020204030204" pitchFamily="34" charset="0"/>
                <a:cs typeface="Times New Roman" panose="02020603050405020304" pitchFamily="18" charset="0"/>
              </a:rPr>
              <a:t>, u MRT </a:t>
            </a:r>
            <a:r>
              <a:rPr lang="en-US" dirty="0" err="1">
                <a:latin typeface="Times New Roman" panose="02020603050405020304" pitchFamily="18" charset="0"/>
                <a:ea typeface="Calibri" panose="020F0502020204030204" pitchFamily="34" charset="0"/>
                <a:cs typeface="Times New Roman" panose="02020603050405020304" pitchFamily="18" charset="0"/>
              </a:rPr>
              <a:t>tamoyillarini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birinchilardan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o’rgangan</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patenti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tijorat</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skaneri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yaratuvchisi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Tomografiya</a:t>
            </a:r>
            <a:r>
              <a:rPr lang="en-US" dirty="0">
                <a:latin typeface="Times New Roman" panose="02020603050405020304" pitchFamily="18" charset="0"/>
                <a:ea typeface="Calibri" panose="020F0502020204030204" pitchFamily="34" charset="0"/>
                <a:cs typeface="Times New Roman" panose="02020603050405020304" pitchFamily="18" charset="0"/>
              </a:rPr>
              <a:t> bosh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ichki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yuqori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Zamonaviy</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texnologiyalar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faoliyatini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tadqiq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noinvaziv</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jarrohlik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aralashuvisiz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yaratadi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xususan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oqimi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tezligini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Orqa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suyuqligi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oqimini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To’qimalarda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diffuziya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darajasini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Turli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a’zolar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faoliyati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davomida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po’stlog’ining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kuzatish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funktsional</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yoxud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fMRT</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24160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1744" y="772575"/>
            <a:ext cx="10635342" cy="4870564"/>
          </a:xfrm>
          <a:prstGeom prst="rect">
            <a:avLst/>
          </a:prstGeom>
        </p:spPr>
        <p:txBody>
          <a:bodyPr wrap="square">
            <a:spAutoFit/>
          </a:bodyPr>
          <a:lstStyle/>
          <a:p>
            <a:pPr algn="ctr">
              <a:lnSpc>
                <a:spcPct val="115000"/>
              </a:lnSpc>
            </a:pPr>
            <a:r>
              <a:rPr lang="en-US" b="1" dirty="0">
                <a:latin typeface="Times New Roman" panose="02020603050405020304" pitchFamily="18" charset="0"/>
                <a:ea typeface="Calibri" panose="020F0502020204030204" pitchFamily="34" charset="0"/>
                <a:cs typeface="Times New Roman" panose="02020603050405020304" pitchFamily="18" charset="0"/>
              </a:rPr>
              <a:t>MRT USULI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Yadroviy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rezonans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vodorod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to’yinganligi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xususiyatlariga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asoslanib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inson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tanasi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Vodorod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yadrosi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protondan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iborat</a:t>
            </a:r>
            <a:r>
              <a:rPr lang="en-US" dirty="0">
                <a:latin typeface="Times New Roman" panose="02020603050405020304" pitchFamily="18" charset="0"/>
                <a:ea typeface="Calibri" panose="020F0502020204030204" pitchFamily="34" charset="0"/>
                <a:cs typeface="Times New Roman" panose="02020603050405020304" pitchFamily="18" charset="0"/>
              </a:rPr>
              <a:t>, u proton </a:t>
            </a:r>
            <a:r>
              <a:rPr lang="en-US" dirty="0" err="1">
                <a:latin typeface="Times New Roman" panose="02020603050405020304" pitchFamily="18" charset="0"/>
                <a:ea typeface="Calibri" panose="020F0502020204030204" pitchFamily="34" charset="0"/>
                <a:cs typeface="Times New Roman" panose="02020603050405020304" pitchFamily="18" charset="0"/>
              </a:rPr>
              <a:t>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momentiga</a:t>
            </a:r>
            <a:r>
              <a:rPr lang="en-US" dirty="0">
                <a:latin typeface="Times New Roman" panose="02020603050405020304" pitchFamily="18" charset="0"/>
                <a:ea typeface="Calibri" panose="020F0502020204030204" pitchFamily="34" charset="0"/>
                <a:cs typeface="Times New Roman" panose="02020603050405020304" pitchFamily="18" charset="0"/>
              </a:rPr>
              <a:t> (spin) </a:t>
            </a:r>
            <a:r>
              <a:rPr lang="en-US" dirty="0" err="1">
                <a:latin typeface="Times New Roman" panose="02020603050405020304" pitchFamily="18" charset="0"/>
                <a:ea typeface="Calibri" panose="020F0502020204030204" pitchFamily="34" charset="0"/>
                <a:cs typeface="Times New Roman" panose="02020603050405020304" pitchFamily="18" charset="0"/>
              </a:rPr>
              <a:t>ega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gradient deb </a:t>
            </a:r>
            <a:r>
              <a:rPr lang="en-US" dirty="0" err="1">
                <a:latin typeface="Times New Roman" panose="02020603050405020304" pitchFamily="18" charset="0"/>
                <a:ea typeface="Calibri" panose="020F0502020204030204" pitchFamily="34" charset="0"/>
                <a:cs typeface="Times New Roman" panose="02020603050405020304" pitchFamily="18" charset="0"/>
              </a:rPr>
              <a:t>nomlangan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qo’shimcha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fazoviy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joylashuvini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o’zgartiradi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Vodorod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protoni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parametrlari</a:t>
            </a:r>
            <a:r>
              <a:rPr lang="en-US" dirty="0">
                <a:latin typeface="Times New Roman" panose="02020603050405020304" pitchFamily="18" charset="0"/>
                <a:ea typeface="Calibri" panose="020F0502020204030204" pitchFamily="34" charset="0"/>
                <a:cs typeface="Times New Roman" panose="02020603050405020304" pitchFamily="18" charset="0"/>
              </a:rPr>
              <a:t> (spin)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faqat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ikki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qarama-qarshi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fazada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vektor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yo’nalishiga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ularning</a:t>
            </a:r>
            <a:r>
              <a:rPr lang="en-US" dirty="0">
                <a:latin typeface="Times New Roman" panose="02020603050405020304" pitchFamily="18" charset="0"/>
                <a:ea typeface="Calibri" panose="020F0502020204030204" pitchFamily="34" charset="0"/>
                <a:cs typeface="Times New Roman" panose="02020603050405020304" pitchFamily="18" charset="0"/>
              </a:rPr>
              <a:t> proton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momentiga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ekanligiga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asoslanib</a:t>
            </a:r>
            <a:r>
              <a:rPr lang="en-US" dirty="0">
                <a:latin typeface="Times New Roman" panose="02020603050405020304" pitchFamily="18" charset="0"/>
                <a:ea typeface="Calibri" panose="020F0502020204030204" pitchFamily="34" charset="0"/>
                <a:cs typeface="Times New Roman" panose="02020603050405020304" pitchFamily="18" charset="0"/>
              </a:rPr>
              <a:t>, u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vodorod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atomi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aynan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joylashganligini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Ba’zan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gadoliniy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temir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oksidi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asosida</a:t>
            </a:r>
            <a:r>
              <a:rPr lang="en-US" dirty="0">
                <a:latin typeface="Times New Roman" panose="02020603050405020304" pitchFamily="18" charset="0"/>
                <a:ea typeface="Calibri" panose="020F0502020204030204" pitchFamily="34" charset="0"/>
                <a:cs typeface="Times New Roman" panose="02020603050405020304" pitchFamily="18" charset="0"/>
              </a:rPr>
              <a:t> MR-</a:t>
            </a:r>
            <a:r>
              <a:rPr lang="en-US" dirty="0" err="1">
                <a:latin typeface="Times New Roman" panose="02020603050405020304" pitchFamily="18" charset="0"/>
                <a:ea typeface="Calibri" panose="020F0502020204030204" pitchFamily="34" charset="0"/>
                <a:cs typeface="Times New Roman" panose="02020603050405020304" pitchFamily="18" charset="0"/>
              </a:rPr>
              <a:t>kontrastlar</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ishlatilishi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en-US" dirty="0">
                <a:latin typeface="Times New Roman" panose="02020603050405020304" pitchFamily="18" charset="0"/>
                <a:ea typeface="Calibri" panose="020F0502020204030204" pitchFamily="34" charset="0"/>
                <a:cs typeface="Times New Roman" panose="02020603050405020304" pitchFamily="18" charset="0"/>
              </a:rPr>
              <a:t>Agar proton </a:t>
            </a:r>
            <a:r>
              <a:rPr lang="en-US" dirty="0" err="1">
                <a:latin typeface="Times New Roman" panose="02020603050405020304" pitchFamily="18" charset="0"/>
                <a:ea typeface="Calibri" panose="020F0502020204030204" pitchFamily="34" charset="0"/>
                <a:cs typeface="Times New Roman" panose="02020603050405020304" pitchFamily="18" charset="0"/>
              </a:rPr>
              <a:t>tashqi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joylashtirilsa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momenti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yo’nalishi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bo’ylab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yo’nalishiga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yo’nalgan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ikkinchi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energiya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yuqoriligini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O’rganilayotgan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sohaga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muayyan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chastotali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elektromagnit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etilganda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protonlarning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momentini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teskarisiga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o’zgartiradi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keyin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qaytadi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energiya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tizimi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ilgari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qo’zg’algan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protonlarning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tinch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paytida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energiya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ajralishini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2505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64772" y="779449"/>
            <a:ext cx="10003971" cy="4870564"/>
          </a:xfrm>
          <a:prstGeom prst="rect">
            <a:avLst/>
          </a:prstGeom>
        </p:spPr>
        <p:txBody>
          <a:bodyPr wrap="square">
            <a:spAutoFit/>
          </a:bodyPr>
          <a:lstStyle/>
          <a:p>
            <a:pPr indent="449580" algn="just">
              <a:lnSpc>
                <a:spcPct val="115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Birinchi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tomograflar</a:t>
            </a:r>
            <a:r>
              <a:rPr lang="en-US" dirty="0">
                <a:latin typeface="Times New Roman" panose="02020603050405020304" pitchFamily="18" charset="0"/>
                <a:ea typeface="Calibri" panose="020F0502020204030204" pitchFamily="34" charset="0"/>
                <a:cs typeface="Times New Roman" panose="02020603050405020304" pitchFamily="18" charset="0"/>
              </a:rPr>
              <a:t> 0,005 Tl (Tesla)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induktsiyasiga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lekin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sifati</a:t>
            </a:r>
            <a:r>
              <a:rPr lang="en-US" dirty="0">
                <a:latin typeface="Times New Roman" panose="02020603050405020304" pitchFamily="18" charset="0"/>
                <a:ea typeface="Calibri" panose="020F0502020204030204" pitchFamily="34" charset="0"/>
                <a:cs typeface="Times New Roman" panose="02020603050405020304" pitchFamily="18" charset="0"/>
              </a:rPr>
              <a:t> past </a:t>
            </a:r>
            <a:r>
              <a:rPr lang="en-US" dirty="0" err="1">
                <a:latin typeface="Times New Roman" panose="02020603050405020304" pitchFamily="18" charset="0"/>
                <a:ea typeface="Calibri" panose="020F0502020204030204" pitchFamily="34" charset="0"/>
                <a:cs typeface="Times New Roman" panose="02020603050405020304" pitchFamily="18" charset="0"/>
              </a:rPr>
              <a:t>edi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Zamonaviy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hosil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manbalarga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manbalarga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elektromagnitlar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odatda</a:t>
            </a:r>
            <a:r>
              <a:rPr lang="en-US" dirty="0">
                <a:latin typeface="Times New Roman" panose="02020603050405020304" pitchFamily="18" charset="0"/>
                <a:ea typeface="Calibri" panose="020F0502020204030204" pitchFamily="34" charset="0"/>
                <a:cs typeface="Times New Roman" panose="02020603050405020304" pitchFamily="18" charset="0"/>
              </a:rPr>
              <a:t> 1-3 Tl </a:t>
            </a:r>
            <a:r>
              <a:rPr lang="en-US" dirty="0" err="1">
                <a:latin typeface="Times New Roman" panose="02020603050405020304" pitchFamily="18" charset="0"/>
                <a:ea typeface="Calibri" panose="020F0502020204030204" pitchFamily="34" charset="0"/>
                <a:cs typeface="Times New Roman" panose="02020603050405020304" pitchFamily="18" charset="0"/>
              </a:rPr>
              <a:t>gacha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ba’zi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hollarda</a:t>
            </a:r>
            <a:r>
              <a:rPr lang="en-US" dirty="0">
                <a:latin typeface="Times New Roman" panose="02020603050405020304" pitchFamily="18" charset="0"/>
                <a:ea typeface="Calibri" panose="020F0502020204030204" pitchFamily="34" charset="0"/>
                <a:cs typeface="Times New Roman" panose="02020603050405020304" pitchFamily="18" charset="0"/>
              </a:rPr>
              <a:t> 9,4 Tl </a:t>
            </a:r>
            <a:r>
              <a:rPr lang="en-US" dirty="0" err="1">
                <a:latin typeface="Times New Roman" panose="02020603050405020304" pitchFamily="18" charset="0"/>
                <a:ea typeface="Calibri" panose="020F0502020204030204" pitchFamily="34" charset="0"/>
                <a:cs typeface="Times New Roman" panose="02020603050405020304" pitchFamily="18" charset="0"/>
              </a:rPr>
              <a:t>gacha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doimiy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magnitlar</a:t>
            </a:r>
            <a:r>
              <a:rPr lang="en-US" dirty="0">
                <a:latin typeface="Times New Roman" panose="02020603050405020304" pitchFamily="18" charset="0"/>
                <a:ea typeface="Calibri" panose="020F0502020204030204" pitchFamily="34" charset="0"/>
                <a:cs typeface="Times New Roman" panose="02020603050405020304" pitchFamily="18" charset="0"/>
              </a:rPr>
              <a:t> (0,7 Tl </a:t>
            </a:r>
            <a:r>
              <a:rPr lang="en-US" dirty="0" err="1">
                <a:latin typeface="Times New Roman" panose="02020603050405020304" pitchFamily="18" charset="0"/>
                <a:ea typeface="Calibri" panose="020F0502020204030204" pitchFamily="34" charset="0"/>
                <a:cs typeface="Times New Roman" panose="02020603050405020304" pitchFamily="18" charset="0"/>
              </a:rPr>
              <a:t>gacha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juda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suyuq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geliyda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ishlaydigan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yuqori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o’tkazuvchanli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elektromagnitlar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doimiy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juda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kuchlilari</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neodimlilari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to’g’ri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To’qimalarning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rezonansli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aks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sado»si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doimiy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elektromagnitlarga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nisbatan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zaifroq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doimiy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imkoniyati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cheklangan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doimiy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ochiq</a:t>
            </a:r>
            <a:r>
              <a:rPr lang="en-US" dirty="0">
                <a:latin typeface="Times New Roman" panose="02020603050405020304" pitchFamily="18" charset="0"/>
                <a:ea typeface="Calibri" panose="020F0502020204030204" pitchFamily="34" charset="0"/>
                <a:cs typeface="Times New Roman" panose="02020603050405020304" pitchFamily="18" charset="0"/>
              </a:rPr>
              <a:t>» deb </a:t>
            </a:r>
            <a:r>
              <a:rPr lang="en-US" dirty="0" err="1">
                <a:latin typeface="Times New Roman" panose="02020603050405020304" pitchFamily="18" charset="0"/>
                <a:ea typeface="Calibri" panose="020F0502020204030204" pitchFamily="34" charset="0"/>
                <a:cs typeface="Times New Roman" panose="02020603050405020304" pitchFamily="18" charset="0"/>
              </a:rPr>
              <a:t>atalmish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konfiguratsiyali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tadqiqotni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turganda</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tadqiqot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shifokorga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bemor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tasvirini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aloqa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interventsion</a:t>
            </a:r>
            <a:r>
              <a:rPr lang="en-US" dirty="0">
                <a:latin typeface="Times New Roman" panose="02020603050405020304" pitchFamily="18" charset="0"/>
                <a:ea typeface="Calibri" panose="020F0502020204030204" pitchFamily="34" charset="0"/>
                <a:cs typeface="Times New Roman" panose="02020603050405020304" pitchFamily="18" charset="0"/>
              </a:rPr>
              <a:t> MRT deb </a:t>
            </a:r>
            <a:r>
              <a:rPr lang="en-US" dirty="0" err="1">
                <a:latin typeface="Times New Roman" panose="02020603050405020304" pitchFamily="18" charset="0"/>
                <a:ea typeface="Calibri" panose="020F0502020204030204" pitchFamily="34" charset="0"/>
                <a:cs typeface="Times New Roman" panose="02020603050405020304" pitchFamily="18" charset="0"/>
              </a:rPr>
              <a:t>ataladi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Umuman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olganda</a:t>
            </a:r>
            <a:r>
              <a:rPr lang="en-US" dirty="0">
                <a:latin typeface="Times New Roman" panose="02020603050405020304" pitchFamily="18" charset="0"/>
                <a:ea typeface="Calibri" panose="020F0502020204030204" pitchFamily="34" charset="0"/>
                <a:cs typeface="Times New Roman" panose="02020603050405020304" pitchFamily="18" charset="0"/>
              </a:rPr>
              <a:t> 3 Tesla </a:t>
            </a:r>
            <a:r>
              <a:rPr lang="en-US" dirty="0" err="1">
                <a:latin typeface="Times New Roman" panose="02020603050405020304" pitchFamily="18" charset="0"/>
                <a:ea typeface="Calibri" panose="020F0502020204030204" pitchFamily="34" charset="0"/>
                <a:cs typeface="Times New Roman" panose="02020603050405020304" pitchFamily="18" charset="0"/>
              </a:rPr>
              <a:t>skanerlarda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olingan</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tasvirlar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aniqligi</a:t>
            </a:r>
            <a:r>
              <a:rPr lang="en-US" dirty="0">
                <a:latin typeface="Times New Roman" panose="02020603050405020304" pitchFamily="18" charset="0"/>
                <a:ea typeface="Calibri" panose="020F0502020204030204" pitchFamily="34" charset="0"/>
                <a:cs typeface="Times New Roman" panose="02020603050405020304" pitchFamily="18" charset="0"/>
              </a:rPr>
              <a:t> 1,5 Tesla </a:t>
            </a:r>
            <a:r>
              <a:rPr lang="en-US" dirty="0" err="1">
                <a:latin typeface="Times New Roman" panose="02020603050405020304" pitchFamily="18" charset="0"/>
                <a:ea typeface="Calibri" panose="020F0502020204030204" pitchFamily="34" charset="0"/>
                <a:cs typeface="Times New Roman" panose="02020603050405020304" pitchFamily="18" charset="0"/>
              </a:rPr>
              <a:t>skanerlarda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olingan</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tasvirlar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aniqligidan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farq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qilmaydi</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holda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ravshanligi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ko’proq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sozlamalariga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Lekin</a:t>
            </a:r>
            <a:r>
              <a:rPr lang="en-US" dirty="0">
                <a:latin typeface="Times New Roman" panose="02020603050405020304" pitchFamily="18" charset="0"/>
                <a:ea typeface="Calibri" panose="020F0502020204030204" pitchFamily="34" charset="0"/>
                <a:cs typeface="Times New Roman" panose="02020603050405020304" pitchFamily="18" charset="0"/>
              </a:rPr>
              <a:t> 1,5 Tesla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1,0 Tesla, </a:t>
            </a:r>
            <a:r>
              <a:rPr lang="en-US" dirty="0" err="1">
                <a:latin typeface="Times New Roman" panose="02020603050405020304" pitchFamily="18" charset="0"/>
                <a:ea typeface="Calibri" panose="020F0502020204030204" pitchFamily="34" charset="0"/>
                <a:cs typeface="Times New Roman" panose="02020603050405020304" pitchFamily="18" charset="0"/>
              </a:rPr>
              <a:t>ayniqsa</a:t>
            </a:r>
            <a:r>
              <a:rPr lang="en-US" dirty="0">
                <a:latin typeface="Times New Roman" panose="02020603050405020304" pitchFamily="18" charset="0"/>
                <a:ea typeface="Calibri" panose="020F0502020204030204" pitchFamily="34" charset="0"/>
                <a:cs typeface="Times New Roman" panose="02020603050405020304" pitchFamily="18" charset="0"/>
              </a:rPr>
              <a:t> 0,35 Tesla </a:t>
            </a:r>
            <a:r>
              <a:rPr lang="en-US" dirty="0" err="1">
                <a:latin typeface="Times New Roman" panose="02020603050405020304" pitchFamily="18" charset="0"/>
                <a:ea typeface="Calibri" panose="020F0502020204030204" pitchFamily="34" charset="0"/>
                <a:cs typeface="Times New Roman" panose="02020603050405020304" pitchFamily="18" charset="0"/>
              </a:rPr>
              <a:t>orasidagi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farq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juda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044605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5542" y="594959"/>
            <a:ext cx="5682343" cy="5507662"/>
          </a:xfrm>
          <a:prstGeom prst="rect">
            <a:avLst/>
          </a:prstGeom>
        </p:spPr>
        <p:txBody>
          <a:bodyPr wrap="square">
            <a:spAutoFit/>
          </a:bodyPr>
          <a:lstStyle/>
          <a:p>
            <a:pPr indent="449580" algn="just">
              <a:lnSpc>
                <a:spcPct val="115000"/>
              </a:lnSpc>
            </a:pPr>
            <a:r>
              <a:rPr lang="en-US" dirty="0">
                <a:latin typeface="Times New Roman" panose="02020603050405020304" pitchFamily="18" charset="0"/>
                <a:ea typeface="Calibri" panose="020F0502020204030204" pitchFamily="34" charset="0"/>
                <a:cs typeface="Times New Roman" panose="02020603050405020304" pitchFamily="18" charset="0"/>
              </a:rPr>
              <a:t>1 Tesla </a:t>
            </a:r>
            <a:r>
              <a:rPr lang="en-US" dirty="0" err="1">
                <a:latin typeface="Times New Roman" panose="02020603050405020304" pitchFamily="18" charset="0"/>
                <a:ea typeface="Calibri" panose="020F0502020204030204" pitchFamily="34" charset="0"/>
                <a:cs typeface="Times New Roman" panose="02020603050405020304" pitchFamily="18" charset="0"/>
              </a:rPr>
              <a:t>dan</a:t>
            </a:r>
            <a:r>
              <a:rPr lang="en-US" dirty="0">
                <a:latin typeface="Times New Roman" panose="02020603050405020304" pitchFamily="18" charset="0"/>
                <a:ea typeface="Calibri" panose="020F0502020204030204" pitchFamily="34" charset="0"/>
                <a:cs typeface="Times New Roman" panose="02020603050405020304" pitchFamily="18" charset="0"/>
              </a:rPr>
              <a:t> past MRT </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qorin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a’zolari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kichik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a’zolari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bo’lmaydi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Bunday</a:t>
            </a:r>
            <a:r>
              <a:rPr lang="en-US" dirty="0">
                <a:latin typeface="Times New Roman" panose="02020603050405020304" pitchFamily="18" charset="0"/>
                <a:ea typeface="Calibri" panose="020F0502020204030204" pitchFamily="34" charset="0"/>
                <a:cs typeface="Times New Roman" panose="02020603050405020304" pitchFamily="18" charset="0"/>
              </a:rPr>
              <a:t> past </a:t>
            </a:r>
            <a:r>
              <a:rPr lang="en-US" dirty="0" err="1">
                <a:latin typeface="Times New Roman" panose="02020603050405020304" pitchFamily="18" charset="0"/>
                <a:ea typeface="Calibri" panose="020F0502020204030204" pitchFamily="34" charset="0"/>
                <a:cs typeface="Times New Roman" panose="02020603050405020304" pitchFamily="18" charset="0"/>
              </a:rPr>
              <a:t>qutbli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uskunalarda</a:t>
            </a:r>
            <a:r>
              <a:rPr lang="en-US" dirty="0">
                <a:latin typeface="Times New Roman" panose="02020603050405020304" pitchFamily="18" charset="0"/>
                <a:ea typeface="Calibri" panose="020F0502020204030204" pitchFamily="34" charset="0"/>
                <a:cs typeface="Times New Roman" panose="02020603050405020304" pitchFamily="18" charset="0"/>
              </a:rPr>
              <a:t> (1 Tesla </a:t>
            </a:r>
            <a:r>
              <a:rPr lang="en-US" dirty="0" err="1">
                <a:latin typeface="Times New Roman" panose="02020603050405020304" pitchFamily="18" charset="0"/>
                <a:ea typeface="Calibri" panose="020F0502020204030204" pitchFamily="34" charset="0"/>
                <a:cs typeface="Times New Roman" panose="02020603050405020304" pitchFamily="18" charset="0"/>
              </a:rPr>
              <a:t>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kamroq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faqat</a:t>
            </a:r>
            <a:r>
              <a:rPr lang="en-US" dirty="0">
                <a:latin typeface="Times New Roman" panose="02020603050405020304" pitchFamily="18" charset="0"/>
                <a:ea typeface="Calibri" panose="020F0502020204030204" pitchFamily="34" charset="0"/>
                <a:cs typeface="Times New Roman" panose="02020603050405020304" pitchFamily="18" charset="0"/>
              </a:rPr>
              <a:t> bosh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umurtqa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bo’g’imlar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MRTsini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borsa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Zamonaviy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texnologiya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kompyuter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texnologiyalarini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joriy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orqali</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KT </a:t>
            </a:r>
            <a:r>
              <a:rPr lang="en-US" dirty="0" err="1">
                <a:latin typeface="Times New Roman" panose="02020603050405020304" pitchFamily="18" charset="0"/>
                <a:ea typeface="Calibri" panose="020F0502020204030204" pitchFamily="34" charset="0"/>
                <a:cs typeface="Times New Roman" panose="02020603050405020304" pitchFamily="18" charset="0"/>
              </a:rPr>
              <a:t>orqali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tuzilmalarning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o’lchamli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modelini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paydo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virtual </a:t>
            </a:r>
            <a:r>
              <a:rPr lang="en-US" dirty="0" err="1">
                <a:latin typeface="Times New Roman" panose="02020603050405020304" pitchFamily="18" charset="0"/>
                <a:ea typeface="Calibri" panose="020F0502020204030204" pitchFamily="34" charset="0"/>
                <a:cs typeface="Times New Roman" panose="02020603050405020304" pitchFamily="18" charset="0"/>
              </a:rPr>
              <a:t>endoskopiya</a:t>
            </a:r>
            <a:r>
              <a:rPr lang="en-US" dirty="0">
                <a:latin typeface="Times New Roman" panose="02020603050405020304" pitchFamily="18" charset="0"/>
                <a:ea typeface="Calibri" panose="020F0502020204030204" pitchFamily="34" charset="0"/>
                <a:cs typeface="Times New Roman" panose="02020603050405020304" pitchFamily="18" charset="0"/>
              </a:rPr>
              <a:t> deb nom </a:t>
            </a:r>
            <a:r>
              <a:rPr lang="en-US" dirty="0" err="1">
                <a:latin typeface="Times New Roman" panose="02020603050405020304" pitchFamily="18" charset="0"/>
                <a:ea typeface="Calibri" panose="020F0502020204030204" pitchFamily="34" charset="0"/>
                <a:cs typeface="Times New Roman" panose="02020603050405020304" pitchFamily="18" charset="0"/>
              </a:rPr>
              <a:t>olgan</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masalan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yurak-qon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nafas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tizimlarining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og’ir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kasalliklari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kabi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endoskopiya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amalga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oshirishning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iloji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bo’lmagan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qo’llaniladi</a:t>
            </a:r>
            <a:r>
              <a:rPr lang="en-US" dirty="0">
                <a:latin typeface="Times New Roman" panose="02020603050405020304" pitchFamily="18" charset="0"/>
                <a:ea typeface="Calibri" panose="020F0502020204030204" pitchFamily="34" charset="0"/>
                <a:cs typeface="Times New Roman" panose="02020603050405020304" pitchFamily="18" charset="0"/>
              </a:rPr>
              <a:t>. Virtual </a:t>
            </a:r>
            <a:r>
              <a:rPr lang="en-US" dirty="0" err="1">
                <a:latin typeface="Times New Roman" panose="02020603050405020304" pitchFamily="18" charset="0"/>
                <a:ea typeface="Calibri" panose="020F0502020204030204" pitchFamily="34" charset="0"/>
                <a:cs typeface="Times New Roman" panose="02020603050405020304" pitchFamily="18" charset="0"/>
              </a:rPr>
              <a:t>endoskopiya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angiologiya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onkologiya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urologiya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tibbiyot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sohalarida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Tadqiqot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natijalari</a:t>
            </a:r>
            <a:r>
              <a:rPr lang="en-US" dirty="0">
                <a:latin typeface="Times New Roman" panose="02020603050405020304" pitchFamily="18" charset="0"/>
                <a:ea typeface="Calibri" panose="020F0502020204030204" pitchFamily="34" charset="0"/>
                <a:cs typeface="Times New Roman" panose="02020603050405020304" pitchFamily="18" charset="0"/>
              </a:rPr>
              <a:t> DICOM </a:t>
            </a:r>
            <a:r>
              <a:rPr lang="en-US" dirty="0" err="1">
                <a:latin typeface="Times New Roman" panose="02020603050405020304" pitchFamily="18" charset="0"/>
                <a:ea typeface="Calibri" panose="020F0502020204030204" pitchFamily="34" charset="0"/>
                <a:cs typeface="Times New Roman" panose="02020603050405020304" pitchFamily="18" charset="0"/>
              </a:rPr>
              <a:t>formatida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tibbiy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muassasada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saqlanadi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bemorga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taqdim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dinamikasini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ishlatilishi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074" name="Picture 2" descr="Saraton tashxisida va davolanishida eng ilg'or texnologiya uskunala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5085" y="696686"/>
            <a:ext cx="4679261" cy="3116942"/>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6945085" y="4096436"/>
            <a:ext cx="4679261" cy="430887"/>
          </a:xfrm>
          <a:prstGeom prst="rect">
            <a:avLst/>
          </a:prstGeom>
        </p:spPr>
        <p:txBody>
          <a:bodyPr wrap="square">
            <a:spAutoFit/>
          </a:bodyPr>
          <a:lstStyle/>
          <a:p>
            <a:pPr algn="ctr"/>
            <a:r>
              <a:rPr lang="ru-RU" sz="1100" dirty="0">
                <a:latin typeface="Times New Roman" panose="02020603050405020304" pitchFamily="18" charset="0"/>
                <a:cs typeface="Times New Roman" panose="02020603050405020304" pitchFamily="18" charset="0"/>
              </a:rPr>
              <a:t>https://kun.uz/uz/news/2018/02/12/saraton-tashisida-va-davolanisida-eng-ilgor-tehnologia-uskunalari</a:t>
            </a:r>
          </a:p>
        </p:txBody>
      </p:sp>
    </p:spTree>
    <p:extLst>
      <p:ext uri="{BB962C8B-B14F-4D97-AF65-F5344CB8AC3E}">
        <p14:creationId xmlns:p14="http://schemas.microsoft.com/office/powerpoint/2010/main" val="39853503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64772" y="327975"/>
            <a:ext cx="10047514" cy="5864875"/>
          </a:xfrm>
          <a:prstGeom prst="rect">
            <a:avLst/>
          </a:prstGeom>
        </p:spPr>
        <p:txBody>
          <a:bodyPr wrap="square">
            <a:spAutoFit/>
          </a:bodyPr>
          <a:lstStyle/>
          <a:p>
            <a:pPr algn="ctr">
              <a:lnSpc>
                <a:spcPct val="150000"/>
              </a:lnSpc>
            </a:pPr>
            <a:r>
              <a:rPr lang="en-US" b="1" dirty="0">
                <a:latin typeface="Times New Roman" panose="02020603050405020304" pitchFamily="18" charset="0"/>
                <a:ea typeface="Calibri" panose="020F0502020204030204" pitchFamily="34" charset="0"/>
                <a:cs typeface="Times New Roman" panose="02020603050405020304" pitchFamily="18" charset="0"/>
              </a:rPr>
              <a:t>MRTDAN OLDIN VA UNING DAVOMIDA</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Tadqiqotdan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oldin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barcha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metall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buyumlarni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yechish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tatuirovka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dorivor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plastirlarni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tekshirish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skanerlash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davomiyligi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odatda</a:t>
            </a:r>
            <a:r>
              <a:rPr lang="en-US" dirty="0">
                <a:latin typeface="Times New Roman" panose="02020603050405020304" pitchFamily="18" charset="0"/>
                <a:ea typeface="Calibri" panose="020F0502020204030204" pitchFamily="34" charset="0"/>
                <a:cs typeface="Times New Roman" panose="02020603050405020304" pitchFamily="18" charset="0"/>
              </a:rPr>
              <a:t> 20-30 </a:t>
            </a:r>
            <a:r>
              <a:rPr lang="en-US" dirty="0" err="1">
                <a:latin typeface="Times New Roman" panose="02020603050405020304" pitchFamily="18" charset="0"/>
                <a:ea typeface="Calibri" panose="020F0502020204030204" pitchFamily="34" charset="0"/>
                <a:cs typeface="Times New Roman" panose="02020603050405020304" pitchFamily="18" charset="0"/>
              </a:rPr>
              <a:t>daqiqa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etadi</a:t>
            </a:r>
            <a:r>
              <a:rPr lang="en-US" dirty="0">
                <a:latin typeface="Times New Roman" panose="02020603050405020304" pitchFamily="18" charset="0"/>
                <a:ea typeface="Calibri" panose="020F0502020204030204" pitchFamily="34" charset="0"/>
                <a:cs typeface="Times New Roman" panose="02020603050405020304" pitchFamily="18" charset="0"/>
              </a:rPr>
              <a:t>, ammo </a:t>
            </a:r>
            <a:r>
              <a:rPr lang="en-US" dirty="0" err="1">
                <a:latin typeface="Times New Roman" panose="02020603050405020304" pitchFamily="18" charset="0"/>
                <a:ea typeface="Calibri" panose="020F0502020204030204" pitchFamily="34" charset="0"/>
                <a:cs typeface="Times New Roman" panose="02020603050405020304" pitchFamily="18" charset="0"/>
              </a:rPr>
              <a:t>ba’zi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uzoqroq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etishi</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Masalan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qorin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skanerlash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skanerlashdan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ko’proq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dirty="0">
                <a:latin typeface="Times New Roman" panose="02020603050405020304" pitchFamily="18" charset="0"/>
                <a:ea typeface="Calibri" panose="020F0502020204030204" pitchFamily="34" charset="0"/>
                <a:cs typeface="Times New Roman" panose="02020603050405020304" pitchFamily="18" charset="0"/>
              </a:rPr>
              <a:t>MR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juda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baland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shovqinga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sabab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sababli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quloqni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himoya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moslamalari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quloq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yopgich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minigarnituralar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Ba’zi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tadqiqotlar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intravenoz</a:t>
            </a:r>
            <a:r>
              <a:rPr lang="en-US" dirty="0">
                <a:latin typeface="Times New Roman" panose="02020603050405020304" pitchFamily="18" charset="0"/>
                <a:ea typeface="Calibri" panose="020F0502020204030204" pitchFamily="34" charset="0"/>
                <a:cs typeface="Times New Roman" panose="02020603050405020304" pitchFamily="18" charset="0"/>
              </a:rPr>
              <a:t> (vena </a:t>
            </a:r>
            <a:r>
              <a:rPr lang="en-US" dirty="0" err="1">
                <a:latin typeface="Times New Roman" panose="02020603050405020304" pitchFamily="18" charset="0"/>
                <a:ea typeface="Calibri" panose="020F0502020204030204" pitchFamily="34" charset="0"/>
                <a:cs typeface="Times New Roman" panose="02020603050405020304" pitchFamily="18" charset="0"/>
              </a:rPr>
              <a:t>ichiga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kontrast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yuborish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Bemorlarga</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tushishidan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oldin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so’rab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tavsiya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Skanerlash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davolashga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ko’rsatishi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MRT </a:t>
            </a:r>
            <a:r>
              <a:rPr lang="en-US" dirty="0" err="1">
                <a:latin typeface="Times New Roman" panose="02020603050405020304" pitchFamily="18" charset="0"/>
                <a:ea typeface="Calibri" panose="020F0502020204030204" pitchFamily="34" charset="0"/>
                <a:cs typeface="Times New Roman" panose="02020603050405020304" pitchFamily="18" charset="0"/>
              </a:rPr>
              <a:t>o’tkazishga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ko’rsatmalar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mavjudligi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Kontrast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qo’llaniladimi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nima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kerakligi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Skanerlash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etishi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Qo’ng’iroq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tugmasi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qayerda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skanerlash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paytida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xodimlarga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murojaat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mumkinligi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75676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3827" y="1174181"/>
            <a:ext cx="6934201" cy="729430"/>
          </a:xfrm>
          <a:prstGeom prst="rect">
            <a:avLst/>
          </a:prstGeom>
        </p:spPr>
        <p:txBody>
          <a:bodyPr wrap="square">
            <a:spAutoFit/>
          </a:bodyPr>
          <a:lstStyle/>
          <a:p>
            <a:pPr indent="449580" algn="ctr">
              <a:lnSpc>
                <a:spcPct val="115000"/>
              </a:lnSpc>
            </a:pPr>
            <a:r>
              <a:rPr lang="en-US" dirty="0" smtClean="0">
                <a:latin typeface="Times New Roman" panose="02020603050405020304" pitchFamily="18" charset="0"/>
                <a:ea typeface="Calibri" panose="020F0502020204030204" pitchFamily="34" charset="0"/>
                <a:cs typeface="Times New Roman" panose="02020603050405020304" pitchFamily="18" charset="0"/>
              </a:rPr>
              <a:t>MR </a:t>
            </a:r>
            <a:r>
              <a:rPr lang="en-US" dirty="0" err="1">
                <a:latin typeface="Times New Roman" panose="02020603050405020304" pitchFamily="18" charset="0"/>
                <a:ea typeface="Calibri" panose="020F0502020204030204" pitchFamily="34" charset="0"/>
                <a:cs typeface="Times New Roman" panose="02020603050405020304" pitchFamily="18" charset="0"/>
              </a:rPr>
              <a:t>diffuziya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hujayra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ichidagi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suv</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molekulalarining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usuldir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5238916" y="415044"/>
            <a:ext cx="1888337" cy="410882"/>
          </a:xfrm>
          <a:prstGeom prst="rect">
            <a:avLst/>
          </a:prstGeom>
        </p:spPr>
        <p:txBody>
          <a:bodyPr wrap="none">
            <a:spAutoFit/>
          </a:bodyPr>
          <a:lstStyle/>
          <a:p>
            <a:pPr algn="ctr">
              <a:lnSpc>
                <a:spcPct val="115000"/>
              </a:lnSpc>
            </a:pPr>
            <a:r>
              <a:rPr lang="en-US" b="1" dirty="0">
                <a:latin typeface="Times New Roman" panose="02020603050405020304" pitchFamily="18" charset="0"/>
                <a:ea typeface="Calibri" panose="020F0502020204030204" pitchFamily="34" charset="0"/>
                <a:cs typeface="Times New Roman" panose="02020603050405020304" pitchFamily="18" charset="0"/>
              </a:rPr>
              <a:t>MR DIFFUZIYA</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4098" name="Picture 2" descr="Miyaning MRG: tez-tez bajarilishi mumkinligini nima ko'rsatmoqda? Qanday  qilib magnit-rezonans tomografiyasi. Bolalar va homilador ayollarni  tekshirishda xavf mavjudm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1974" y="2393379"/>
            <a:ext cx="8988425" cy="359537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278186" y="6155351"/>
            <a:ext cx="6096000" cy="261610"/>
          </a:xfrm>
          <a:prstGeom prst="rect">
            <a:avLst/>
          </a:prstGeom>
        </p:spPr>
        <p:txBody>
          <a:bodyPr>
            <a:spAutoFit/>
          </a:bodyPr>
          <a:lstStyle/>
          <a:p>
            <a:r>
              <a:rPr lang="ru-RU" sz="1100" dirty="0">
                <a:latin typeface="Times New Roman" panose="02020603050405020304" pitchFamily="18" charset="0"/>
                <a:cs typeface="Times New Roman" panose="02020603050405020304" pitchFamily="18" charset="0"/>
              </a:rPr>
              <a:t>https://fingernal.ru/uz/disease/mrt-golovnogo-mozga-chto-pokazyvaet-kak-chasto-mozhno-delat/</a:t>
            </a:r>
          </a:p>
        </p:txBody>
      </p:sp>
    </p:spTree>
    <p:extLst>
      <p:ext uri="{BB962C8B-B14F-4D97-AF65-F5344CB8AC3E}">
        <p14:creationId xmlns:p14="http://schemas.microsoft.com/office/powerpoint/2010/main" val="17927818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8971" y="1757432"/>
            <a:ext cx="5562600" cy="3831818"/>
          </a:xfrm>
          <a:prstGeom prst="rect">
            <a:avLst/>
          </a:prstGeom>
        </p:spPr>
        <p:txBody>
          <a:bodyPr wrap="square">
            <a:spAutoFit/>
          </a:bodyPr>
          <a:lstStyle/>
          <a:p>
            <a:pPr indent="449580" algn="just">
              <a:lnSpc>
                <a:spcPct val="150000"/>
              </a:lnSpc>
            </a:pPr>
            <a:r>
              <a:rPr lang="en-US" dirty="0" err="1" smtClean="0">
                <a:latin typeface="Times New Roman" panose="02020603050405020304" pitchFamily="18" charset="0"/>
                <a:ea typeface="Calibri" panose="020F0502020204030204" pitchFamily="34" charset="0"/>
                <a:cs typeface="Times New Roman" panose="02020603050405020304" pitchFamily="18" charset="0"/>
              </a:rPr>
              <a:t>Diffuzion-o’lchangan</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tomografiya</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radioimpulslar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belgilangan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protonlarning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tezligini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magnit-rezonans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usulidir</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hujayra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membranalarining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yaxlitligini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hujayralararo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bo’shliqlar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O’ta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o’tkir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o’tkir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ishemik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tipdagi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o’tkir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aylanishi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buzilishini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tashxislashda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sanaladi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Saraton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kasalligini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dastlabki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tashxislashda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4076851" y="513017"/>
            <a:ext cx="4996240" cy="410882"/>
          </a:xfrm>
          <a:prstGeom prst="rect">
            <a:avLst/>
          </a:prstGeom>
        </p:spPr>
        <p:txBody>
          <a:bodyPr wrap="none">
            <a:spAutoFit/>
          </a:bodyPr>
          <a:lstStyle/>
          <a:p>
            <a:pPr algn="ctr">
              <a:lnSpc>
                <a:spcPct val="115000"/>
              </a:lnSpc>
            </a:pPr>
            <a:r>
              <a:rPr lang="en-US" b="1" dirty="0">
                <a:latin typeface="Times New Roman" panose="02020603050405020304" pitchFamily="18" charset="0"/>
                <a:ea typeface="Calibri" panose="020F0502020204030204" pitchFamily="34" charset="0"/>
                <a:cs typeface="Times New Roman" panose="02020603050405020304" pitchFamily="18" charset="0"/>
              </a:rPr>
              <a:t>DIFFUZION-O’LCHANGAN TOMOGRAFIYA</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122" name="Picture 2" descr="Кабинет МРТ и компьютерной томографии | Бизнес идея 202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74971" y="1955393"/>
            <a:ext cx="5153844" cy="3435896"/>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416799" y="5435361"/>
            <a:ext cx="3999813" cy="307777"/>
          </a:xfrm>
          <a:prstGeom prst="rect">
            <a:avLst/>
          </a:prstGeom>
        </p:spPr>
        <p:txBody>
          <a:bodyPr wrap="none">
            <a:spAutoFit/>
          </a:bodyPr>
          <a:lstStyle/>
          <a:p>
            <a:r>
              <a:rPr lang="ru-RU" sz="1400" dirty="0">
                <a:latin typeface="Times New Roman" panose="02020603050405020304" pitchFamily="18" charset="0"/>
                <a:cs typeface="Times New Roman" panose="02020603050405020304" pitchFamily="18" charset="0"/>
              </a:rPr>
              <a:t>https://alterainvest.ru/rus/biznes-idei/detail-3840887/</a:t>
            </a:r>
          </a:p>
        </p:txBody>
      </p:sp>
    </p:spTree>
    <p:extLst>
      <p:ext uri="{BB962C8B-B14F-4D97-AF65-F5344CB8AC3E}">
        <p14:creationId xmlns:p14="http://schemas.microsoft.com/office/powerpoint/2010/main" val="12304445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93942" y="683559"/>
            <a:ext cx="1952458" cy="410882"/>
          </a:xfrm>
          <a:prstGeom prst="rect">
            <a:avLst/>
          </a:prstGeom>
        </p:spPr>
        <p:txBody>
          <a:bodyPr wrap="none">
            <a:spAutoFit/>
          </a:bodyPr>
          <a:lstStyle/>
          <a:p>
            <a:pPr algn="ctr">
              <a:lnSpc>
                <a:spcPct val="115000"/>
              </a:lnSpc>
            </a:pPr>
            <a:r>
              <a:rPr lang="en-US" b="1" dirty="0">
                <a:latin typeface="Times New Roman" panose="02020603050405020304" pitchFamily="18" charset="0"/>
                <a:ea typeface="Calibri" panose="020F0502020204030204" pitchFamily="34" charset="0"/>
                <a:cs typeface="Times New Roman" panose="02020603050405020304" pitchFamily="18" charset="0"/>
              </a:rPr>
              <a:t>MR PERFUZIYA</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827314" y="1631199"/>
            <a:ext cx="6139543" cy="3914918"/>
          </a:xfrm>
          <a:prstGeom prst="rect">
            <a:avLst/>
          </a:prstGeom>
        </p:spPr>
        <p:txBody>
          <a:bodyPr wrap="square">
            <a:spAutoFit/>
          </a:bodyPr>
          <a:lstStyle/>
          <a:p>
            <a:pPr indent="449580" algn="just">
              <a:lnSpc>
                <a:spcPct val="115000"/>
              </a:lnSpc>
            </a:pPr>
            <a:r>
              <a:rPr lang="en-US" dirty="0">
                <a:latin typeface="Times New Roman" panose="02020603050405020304" pitchFamily="18" charset="0"/>
                <a:ea typeface="Calibri" panose="020F0502020204030204" pitchFamily="34" charset="0"/>
                <a:cs typeface="Times New Roman" panose="02020603050405020304" pitchFamily="18" charset="0"/>
              </a:rPr>
              <a:t>Bu </a:t>
            </a:r>
            <a:r>
              <a:rPr lang="en-US" dirty="0" err="1">
                <a:latin typeface="Times New Roman" panose="02020603050405020304" pitchFamily="18" charset="0"/>
                <a:ea typeface="Calibri" panose="020F0502020204030204" pitchFamily="34" charset="0"/>
                <a:cs typeface="Times New Roman" panose="02020603050405020304" pitchFamily="18" charset="0"/>
              </a:rPr>
              <a:t>usul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organizm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orqali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o’tishini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baholash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Xususan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maxsus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xarakteristikalar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oqimining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hajm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ko’rsatkichi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devorlarining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o’tkazuvchanligi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venoz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oqiming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parametrlarni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tadqiq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natijasida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sog’lom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patologik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farqlashga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ko’maklashadi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masalan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Miya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orqali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o’tishi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Jigar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orqali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o’tishi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en-US"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ishemiya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darajasini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146" name="Picture 2" descr="Магнитно-резонансная томография и ее диагностические возможности в  кардиологии"/>
          <p:cNvPicPr>
            <a:picLocks noChangeAspect="1" noChangeArrowheads="1"/>
          </p:cNvPicPr>
          <p:nvPr/>
        </p:nvPicPr>
        <p:blipFill rotWithShape="1">
          <a:blip r:embed="rId2">
            <a:extLst>
              <a:ext uri="{28A0092B-C50C-407E-A947-70E740481C1C}">
                <a14:useLocalDpi xmlns:a14="http://schemas.microsoft.com/office/drawing/2010/main" val="0"/>
              </a:ext>
            </a:extLst>
          </a:blip>
          <a:srcRect l="9694" r="9073"/>
          <a:stretch/>
        </p:blipFill>
        <p:spPr bwMode="auto">
          <a:xfrm>
            <a:off x="7649029" y="1770741"/>
            <a:ext cx="4014676" cy="3294745"/>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879843" y="5115230"/>
            <a:ext cx="3783862" cy="430887"/>
          </a:xfrm>
          <a:prstGeom prst="rect">
            <a:avLst/>
          </a:prstGeom>
        </p:spPr>
        <p:txBody>
          <a:bodyPr wrap="square">
            <a:spAutoFit/>
          </a:bodyPr>
          <a:lstStyle/>
          <a:p>
            <a:pPr algn="ctr"/>
            <a:r>
              <a:rPr lang="ru-RU" sz="1050" dirty="0">
                <a:latin typeface="Times New Roman" panose="02020603050405020304" pitchFamily="18" charset="0"/>
                <a:cs typeface="Times New Roman" panose="02020603050405020304" pitchFamily="18" charset="0"/>
              </a:rPr>
              <a:t>https://health-ua.com/article/4748-magnitnorezonansnaya-tomografiya-i-ee-diagnosticheskie-vozmozhnosti-v-kardi</a:t>
            </a:r>
          </a:p>
        </p:txBody>
      </p:sp>
    </p:spTree>
    <p:extLst>
      <p:ext uri="{BB962C8B-B14F-4D97-AF65-F5344CB8AC3E}">
        <p14:creationId xmlns:p14="http://schemas.microsoft.com/office/powerpoint/2010/main" val="34773789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1486" y="1762210"/>
            <a:ext cx="6096000" cy="3894721"/>
          </a:xfrm>
          <a:prstGeom prst="rect">
            <a:avLst/>
          </a:prstGeom>
        </p:spPr>
        <p:txBody>
          <a:bodyPr>
            <a:spAutoFit/>
          </a:bodyPr>
          <a:lstStyle/>
          <a:p>
            <a:pPr algn="just">
              <a:lnSpc>
                <a:spcPct val="115000"/>
              </a:lnSpc>
            </a:pPr>
            <a:r>
              <a:rPr lang="en-US" dirty="0" err="1" smtClean="0">
                <a:latin typeface="Times New Roman" panose="02020603050405020304" pitchFamily="18" charset="0"/>
                <a:ea typeface="Calibri" panose="020F0502020204030204" pitchFamily="34" charset="0"/>
                <a:cs typeface="Times New Roman" panose="02020603050405020304" pitchFamily="18" charset="0"/>
              </a:rPr>
              <a:t>Magnit-rezonans</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spektroskopiya</a:t>
            </a:r>
            <a:r>
              <a:rPr lang="en-US" dirty="0">
                <a:latin typeface="Times New Roman" panose="02020603050405020304" pitchFamily="18" charset="0"/>
                <a:ea typeface="Calibri" panose="020F0502020204030204" pitchFamily="34" charset="0"/>
                <a:cs typeface="Times New Roman" panose="02020603050405020304" pitchFamily="18" charset="0"/>
              </a:rPr>
              <a:t> (MRS) — </a:t>
            </a:r>
            <a:r>
              <a:rPr lang="en-US" dirty="0" err="1">
                <a:latin typeface="Times New Roman" panose="02020603050405020304" pitchFamily="18" charset="0"/>
                <a:ea typeface="Calibri" panose="020F0502020204030204" pitchFamily="34" charset="0"/>
                <a:cs typeface="Times New Roman" panose="02020603050405020304" pitchFamily="18" charset="0"/>
              </a:rPr>
              <a:t>ma’lum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metabolitlar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kontsentratsiyasiga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kasalliklarida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biokimyoviy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o’zgarishlarini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en-US" dirty="0">
                <a:latin typeface="Times New Roman" panose="02020603050405020304" pitchFamily="18" charset="0"/>
                <a:ea typeface="Calibri" panose="020F0502020204030204" pitchFamily="34" charset="0"/>
                <a:cs typeface="Times New Roman" panose="02020603050405020304" pitchFamily="18" charset="0"/>
              </a:rPr>
              <a:t>MR-</a:t>
            </a:r>
            <a:r>
              <a:rPr lang="en-US" dirty="0" err="1">
                <a:latin typeface="Times New Roman" panose="02020603050405020304" pitchFamily="18" charset="0"/>
                <a:ea typeface="Calibri" panose="020F0502020204030204" pitchFamily="34" charset="0"/>
                <a:cs typeface="Times New Roman" panose="02020603050405020304" pitchFamily="18" charset="0"/>
              </a:rPr>
              <a:t>spektrlar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metabolik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almashinuvi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xarakterlovchi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sohasidagi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biologik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moddalarning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nisbiy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tarkibini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aks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ettiradi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Metabolik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buzilishlar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kasallikning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klinik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ko’rinishigacha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rivojlanadi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MR-</a:t>
            </a:r>
            <a:r>
              <a:rPr lang="en-US" dirty="0" err="1">
                <a:latin typeface="Times New Roman" panose="02020603050405020304" pitchFamily="18" charset="0"/>
                <a:ea typeface="Calibri" panose="020F0502020204030204" pitchFamily="34" charset="0"/>
                <a:cs typeface="Times New Roman" panose="02020603050405020304" pitchFamily="18" charset="0"/>
              </a:rPr>
              <a:t>spektroskopiya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yordamida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kasallikni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dastlabki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bosqichlarida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tashxis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en-US" dirty="0">
                <a:latin typeface="Times New Roman" panose="02020603050405020304" pitchFamily="18" charset="0"/>
                <a:ea typeface="Calibri" panose="020F0502020204030204" pitchFamily="34" charset="0"/>
                <a:cs typeface="Times New Roman" panose="02020603050405020304" pitchFamily="18" charset="0"/>
              </a:rPr>
              <a:t>MR </a:t>
            </a:r>
            <a:r>
              <a:rPr lang="en-US" dirty="0" err="1">
                <a:latin typeface="Times New Roman" panose="02020603050405020304" pitchFamily="18" charset="0"/>
                <a:ea typeface="Calibri" panose="020F0502020204030204" pitchFamily="34" charset="0"/>
                <a:cs typeface="Times New Roman" panose="02020603050405020304" pitchFamily="18" charset="0"/>
              </a:rPr>
              <a:t>spektroskopiya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turlari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Ichki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organlarning</a:t>
            </a:r>
            <a:r>
              <a:rPr lang="en-US" dirty="0">
                <a:latin typeface="Times New Roman" panose="02020603050405020304" pitchFamily="18" charset="0"/>
                <a:ea typeface="Calibri" panose="020F0502020204030204" pitchFamily="34" charset="0"/>
                <a:cs typeface="Times New Roman" panose="02020603050405020304" pitchFamily="18" charset="0"/>
              </a:rPr>
              <a:t> MR-</a:t>
            </a:r>
            <a:r>
              <a:rPr lang="en-US" dirty="0" err="1">
                <a:latin typeface="Times New Roman" panose="02020603050405020304" pitchFamily="18" charset="0"/>
                <a:ea typeface="Calibri" panose="020F0502020204030204" pitchFamily="34" charset="0"/>
                <a:cs typeface="Times New Roman" panose="02020603050405020304" pitchFamily="18" charset="0"/>
              </a:rPr>
              <a:t>spektroskopiyasi</a:t>
            </a:r>
            <a:r>
              <a:rPr lang="en-US" dirty="0">
                <a:latin typeface="Times New Roman" panose="02020603050405020304" pitchFamily="18" charset="0"/>
                <a:ea typeface="Calibri" panose="020F0502020204030204" pitchFamily="34" charset="0"/>
                <a:cs typeface="Times New Roman" panose="02020603050405020304" pitchFamily="18" charset="0"/>
              </a:rPr>
              <a:t> (in vivo)</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dirty="0" err="1">
                <a:latin typeface="Times New Roman" panose="02020603050405020304" pitchFamily="18" charset="0"/>
                <a:ea typeface="Calibri" panose="020F0502020204030204" pitchFamily="34" charset="0"/>
                <a:cs typeface="Times New Roman" panose="02020603050405020304" pitchFamily="18" charset="0"/>
              </a:rPr>
              <a:t>Biologik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suyuqliklarning</a:t>
            </a:r>
            <a:r>
              <a:rPr lang="en-US" dirty="0">
                <a:latin typeface="Times New Roman" panose="02020603050405020304" pitchFamily="18" charset="0"/>
                <a:ea typeface="Calibri" panose="020F0502020204030204" pitchFamily="34" charset="0"/>
                <a:cs typeface="Times New Roman" panose="02020603050405020304" pitchFamily="18" charset="0"/>
              </a:rPr>
              <a:t> MR-</a:t>
            </a:r>
            <a:r>
              <a:rPr lang="en-US" dirty="0" err="1">
                <a:latin typeface="Times New Roman" panose="02020603050405020304" pitchFamily="18" charset="0"/>
                <a:ea typeface="Calibri" panose="020F0502020204030204" pitchFamily="34" charset="0"/>
                <a:cs typeface="Times New Roman" panose="02020603050405020304" pitchFamily="18" charset="0"/>
              </a:rPr>
              <a:t>spektroskopiyasi</a:t>
            </a:r>
            <a:r>
              <a:rPr lang="en-US" dirty="0">
                <a:latin typeface="Times New Roman" panose="02020603050405020304" pitchFamily="18" charset="0"/>
                <a:ea typeface="Calibri" panose="020F0502020204030204" pitchFamily="34" charset="0"/>
                <a:cs typeface="Times New Roman" panose="02020603050405020304" pitchFamily="18" charset="0"/>
              </a:rPr>
              <a:t> (in vitro)</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4952939" y="640016"/>
            <a:ext cx="2779607" cy="410882"/>
          </a:xfrm>
          <a:prstGeom prst="rect">
            <a:avLst/>
          </a:prstGeom>
        </p:spPr>
        <p:txBody>
          <a:bodyPr wrap="none">
            <a:spAutoFit/>
          </a:bodyPr>
          <a:lstStyle/>
          <a:p>
            <a:pPr algn="ctr">
              <a:lnSpc>
                <a:spcPct val="115000"/>
              </a:lnSpc>
            </a:pPr>
            <a:r>
              <a:rPr lang="en-US" b="1" dirty="0">
                <a:latin typeface="Times New Roman" panose="02020603050405020304" pitchFamily="18" charset="0"/>
                <a:ea typeface="Calibri" panose="020F0502020204030204" pitchFamily="34" charset="0"/>
                <a:cs typeface="Times New Roman" panose="02020603050405020304" pitchFamily="18" charset="0"/>
              </a:rPr>
              <a:t>MR-SPEKTROSKOPIYA</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7170" name="Picture 2" descr="МРТ в Валенсии на русском язык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4260" y="1762210"/>
            <a:ext cx="3821340" cy="327543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534401" y="5256821"/>
            <a:ext cx="3062514" cy="400110"/>
          </a:xfrm>
          <a:prstGeom prst="rect">
            <a:avLst/>
          </a:prstGeom>
        </p:spPr>
        <p:txBody>
          <a:bodyPr wrap="square">
            <a:spAutoFit/>
          </a:bodyPr>
          <a:lstStyle/>
          <a:p>
            <a:pPr algn="ctr"/>
            <a:r>
              <a:rPr lang="ru-RU" sz="1000" dirty="0">
                <a:latin typeface="Times New Roman" panose="02020603050405020304" pitchFamily="18" charset="0"/>
                <a:cs typeface="Times New Roman" panose="02020603050405020304" pitchFamily="18" charset="0"/>
              </a:rPr>
              <a:t>http://medvalencia.com/obsledovaniya-v-valensii/392-mrt-magnitno-rezonansnaya-tomografiya-valencia</a:t>
            </a:r>
          </a:p>
        </p:txBody>
      </p:sp>
    </p:spTree>
    <p:extLst>
      <p:ext uri="{BB962C8B-B14F-4D97-AF65-F5344CB8AC3E}">
        <p14:creationId xmlns:p14="http://schemas.microsoft.com/office/powerpoint/2010/main" val="24552107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1200" y="1442512"/>
            <a:ext cx="6096000" cy="4618380"/>
          </a:xfrm>
          <a:prstGeom prst="rect">
            <a:avLst/>
          </a:prstGeom>
        </p:spPr>
        <p:txBody>
          <a:bodyPr>
            <a:spAutoFit/>
          </a:bodyPr>
          <a:lstStyle/>
          <a:p>
            <a:pPr indent="449580" algn="just">
              <a:lnSpc>
                <a:spcPct val="150000"/>
              </a:lnSpc>
            </a:pPr>
            <a:r>
              <a:rPr lang="en-US" dirty="0" err="1" smtClean="0">
                <a:latin typeface="Times New Roman" panose="02020603050405020304" pitchFamily="18" charset="0"/>
                <a:ea typeface="Calibri" panose="020F0502020204030204" pitchFamily="34" charset="0"/>
                <a:cs typeface="Times New Roman" panose="02020603050405020304" pitchFamily="18" charset="0"/>
              </a:rPr>
              <a:t>Magnit</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rezonans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angiografiyasi</a:t>
            </a:r>
            <a:r>
              <a:rPr lang="en-US" dirty="0">
                <a:latin typeface="Times New Roman" panose="02020603050405020304" pitchFamily="18" charset="0"/>
                <a:ea typeface="Calibri" panose="020F0502020204030204" pitchFamily="34" charset="0"/>
                <a:cs typeface="Times New Roman" panose="02020603050405020304" pitchFamily="18" charset="0"/>
              </a:rPr>
              <a:t> (MRA) — </a:t>
            </a:r>
            <a:r>
              <a:rPr lang="en-US" dirty="0" err="1">
                <a:latin typeface="Times New Roman" panose="02020603050405020304" pitchFamily="18" charset="0"/>
                <a:ea typeface="Calibri" panose="020F0502020204030204" pitchFamily="34" charset="0"/>
                <a:cs typeface="Times New Roman" panose="02020603050405020304" pitchFamily="18" charset="0"/>
              </a:rPr>
              <a:t>magnit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rezonans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tomografiya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yordamida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tomirlarning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oqimining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anatomik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funktsional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xususiyatlarini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baholash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pPr>
            <a:r>
              <a:rPr lang="en-US" dirty="0">
                <a:latin typeface="Times New Roman" panose="02020603050405020304" pitchFamily="18" charset="0"/>
                <a:ea typeface="Calibri" panose="020F0502020204030204" pitchFamily="34" charset="0"/>
                <a:cs typeface="Times New Roman" panose="02020603050405020304" pitchFamily="18" charset="0"/>
              </a:rPr>
              <a:t>MRA </a:t>
            </a:r>
            <a:r>
              <a:rPr lang="en-US" dirty="0" err="1">
                <a:latin typeface="Times New Roman" panose="02020603050405020304" pitchFamily="18" charset="0"/>
                <a:ea typeface="Calibri" panose="020F0502020204030204" pitchFamily="34" charset="0"/>
                <a:cs typeface="Times New Roman" panose="02020603050405020304" pitchFamily="18" charset="0"/>
              </a:rPr>
              <a:t>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oqimining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harakatlanadigan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protonlarini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signallarini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harakatlanmaydigan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to’qimalar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protonlari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signallariga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nisbatan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solishtirishga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hech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kontrast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eritmalar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yuborishni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qilmaydi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Aniqroq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paramagnitik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moddalarga</a:t>
            </a:r>
            <a:r>
              <a:rPr lang="en-US" dirty="0">
                <a:latin typeface="Times New Roman" panose="02020603050405020304" pitchFamily="18" charset="0"/>
                <a:ea typeface="Calibri" panose="020F0502020204030204" pitchFamily="34" charset="0"/>
                <a:cs typeface="Times New Roman" panose="02020603050405020304" pitchFamily="18" charset="0"/>
              </a:rPr>
              <a:t> (gadolinium) </a:t>
            </a:r>
            <a:r>
              <a:rPr lang="en-US" dirty="0" err="1">
                <a:latin typeface="Times New Roman" panose="02020603050405020304" pitchFamily="18" charset="0"/>
                <a:ea typeface="Calibri" panose="020F0502020204030204" pitchFamily="34" charset="0"/>
                <a:cs typeface="Times New Roman" panose="02020603050405020304" pitchFamily="18" charset="0"/>
              </a:rPr>
              <a:t>asoslangan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maxsus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kontrast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yuborilishi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5203499" y="451330"/>
            <a:ext cx="2452659" cy="410882"/>
          </a:xfrm>
          <a:prstGeom prst="rect">
            <a:avLst/>
          </a:prstGeom>
        </p:spPr>
        <p:txBody>
          <a:bodyPr wrap="none">
            <a:spAutoFit/>
          </a:bodyPr>
          <a:lstStyle/>
          <a:p>
            <a:pPr algn="ctr">
              <a:lnSpc>
                <a:spcPct val="115000"/>
              </a:lnSpc>
            </a:pPr>
            <a:r>
              <a:rPr lang="en-US" b="1" dirty="0">
                <a:latin typeface="Times New Roman" panose="02020603050405020304" pitchFamily="18" charset="0"/>
                <a:ea typeface="Calibri" panose="020F0502020204030204" pitchFamily="34" charset="0"/>
                <a:cs typeface="Times New Roman" panose="02020603050405020304" pitchFamily="18" charset="0"/>
              </a:rPr>
              <a:t>MR ANGIOGRAFIYA</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8194" name="Picture 2" descr="Yamrt - yadroviy magnit-rezonans tomografiya. Tashxis mo''jizasi: MRI  qanday ishlayd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3688" y="1608849"/>
            <a:ext cx="4579827" cy="305023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468959" y="4872676"/>
            <a:ext cx="2721556" cy="338554"/>
          </a:xfrm>
          <a:prstGeom prst="rect">
            <a:avLst/>
          </a:prstGeom>
        </p:spPr>
        <p:txBody>
          <a:bodyPr wrap="square">
            <a:spAutoFit/>
          </a:bodyPr>
          <a:lstStyle/>
          <a:p>
            <a:pPr algn="ctr"/>
            <a:r>
              <a:rPr lang="ru-RU" sz="800" dirty="0">
                <a:latin typeface="Times New Roman" panose="02020603050405020304" pitchFamily="18" charset="0"/>
                <a:cs typeface="Times New Roman" panose="02020603050405020304" pitchFamily="18" charset="0"/>
              </a:rPr>
              <a:t>https://zoo-vse.ru/uz/yamrt-yaderno-magnitnaya-rezonansnaya-tomografiya-chudo-diagnostiki-princip.html</a:t>
            </a:r>
          </a:p>
        </p:txBody>
      </p:sp>
    </p:spTree>
    <p:extLst>
      <p:ext uri="{BB962C8B-B14F-4D97-AF65-F5344CB8AC3E}">
        <p14:creationId xmlns:p14="http://schemas.microsoft.com/office/powerpoint/2010/main" val="40528537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67656" y="1732417"/>
            <a:ext cx="5225143" cy="4202882"/>
          </a:xfrm>
          <a:prstGeom prst="rect">
            <a:avLst/>
          </a:prstGeom>
        </p:spPr>
        <p:txBody>
          <a:bodyPr wrap="square">
            <a:spAutoFit/>
          </a:bodyPr>
          <a:lstStyle/>
          <a:p>
            <a:pPr indent="449580" algn="just">
              <a:lnSpc>
                <a:spcPct val="150000"/>
              </a:lnSpc>
            </a:pPr>
            <a:r>
              <a:rPr lang="en-US" dirty="0" err="1" smtClean="0">
                <a:latin typeface="Times New Roman" panose="02020603050405020304" pitchFamily="18" charset="0"/>
                <a:ea typeface="Calibri" panose="020F0502020204030204" pitchFamily="34" charset="0"/>
                <a:cs typeface="Times New Roman" panose="02020603050405020304" pitchFamily="18" charset="0"/>
              </a:rPr>
              <a:t>Funktsional</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MRT (FMRT) —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individual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bemorning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nutq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xotira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vazifalar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beradigan</a:t>
            </a:r>
            <a:r>
              <a:rPr lang="en-US" dirty="0">
                <a:latin typeface="Times New Roman" panose="02020603050405020304" pitchFamily="18" charset="0"/>
                <a:ea typeface="Calibri" panose="020F0502020204030204" pitchFamily="34" charset="0"/>
                <a:cs typeface="Times New Roman" panose="02020603050405020304" pitchFamily="18" charset="0"/>
              </a:rPr>
              <a:t> bosh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po’stlog’ini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xaritalash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Usulning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mohiyati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faollashganda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kuchayadi</a:t>
            </a:r>
            <a:r>
              <a:rPr lang="en-US" dirty="0">
                <a:latin typeface="Times New Roman" panose="02020603050405020304" pitchFamily="18" charset="0"/>
                <a:ea typeface="Calibri" panose="020F0502020204030204" pitchFamily="34" charset="0"/>
                <a:cs typeface="Times New Roman" panose="02020603050405020304" pitchFamily="18" charset="0"/>
              </a:rPr>
              <a:t>. FMRT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bemorga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muayyan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vazifalarni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bajarish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taklif</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odatdagi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MRTsiga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tushadi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5014717" y="727102"/>
            <a:ext cx="2452851" cy="410882"/>
          </a:xfrm>
          <a:prstGeom prst="rect">
            <a:avLst/>
          </a:prstGeom>
        </p:spPr>
        <p:txBody>
          <a:bodyPr wrap="none">
            <a:spAutoFit/>
          </a:bodyPr>
          <a:lstStyle/>
          <a:p>
            <a:pPr algn="ctr">
              <a:lnSpc>
                <a:spcPct val="115000"/>
              </a:lnSpc>
            </a:pPr>
            <a:r>
              <a:rPr lang="en-US" b="1" dirty="0">
                <a:latin typeface="Times New Roman" panose="02020603050405020304" pitchFamily="18" charset="0"/>
                <a:ea typeface="Calibri" panose="020F0502020204030204" pitchFamily="34" charset="0"/>
                <a:cs typeface="Times New Roman" panose="02020603050405020304" pitchFamily="18" charset="0"/>
              </a:rPr>
              <a:t>FUNKTSIONAL MRT</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9218" name="Picture 2" descr="ОТЕЧЕСТВЕННЫЕ МАГНИТНО-РЕЗОНАНСНЫЕ ТОМОГРАФ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0546" y="1624919"/>
            <a:ext cx="4695825" cy="3514726"/>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952238" y="5242734"/>
            <a:ext cx="2488182" cy="246221"/>
          </a:xfrm>
          <a:prstGeom prst="rect">
            <a:avLst/>
          </a:prstGeom>
        </p:spPr>
        <p:txBody>
          <a:bodyPr wrap="none">
            <a:spAutoFit/>
          </a:bodyPr>
          <a:lstStyle/>
          <a:p>
            <a:r>
              <a:rPr lang="ru-RU" sz="1000" dirty="0">
                <a:latin typeface="Times New Roman" panose="02020603050405020304" pitchFamily="18" charset="0"/>
                <a:cs typeface="Times New Roman" panose="02020603050405020304" pitchFamily="18" charset="0"/>
              </a:rPr>
              <a:t>http://newchemistry.ru/letter.php?n_id=8706</a:t>
            </a:r>
          </a:p>
        </p:txBody>
      </p:sp>
    </p:spTree>
    <p:extLst>
      <p:ext uri="{BB962C8B-B14F-4D97-AF65-F5344CB8AC3E}">
        <p14:creationId xmlns:p14="http://schemas.microsoft.com/office/powerpoint/2010/main" val="36434392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5428" y="1587654"/>
            <a:ext cx="5660572" cy="4662815"/>
          </a:xfrm>
          <a:prstGeom prst="rect">
            <a:avLst/>
          </a:prstGeom>
        </p:spPr>
        <p:txBody>
          <a:bodyPr wrap="square">
            <a:spAutoFit/>
          </a:bodyPr>
          <a:lstStyle/>
          <a:p>
            <a:pPr indent="449580" algn="just">
              <a:lnSpc>
                <a:spcPct val="150000"/>
              </a:lnSpc>
            </a:pPr>
            <a:r>
              <a:rPr lang="en-US" dirty="0" err="1" smtClean="0">
                <a:latin typeface="Times New Roman" panose="02020603050405020304" pitchFamily="18" charset="0"/>
                <a:ea typeface="Calibri" panose="020F0502020204030204" pitchFamily="34" charset="0"/>
                <a:cs typeface="Times New Roman" panose="02020603050405020304" pitchFamily="18" charset="0"/>
              </a:rPr>
              <a:t>Ushbu</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nisbatan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umurtqani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mohiyati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avval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an’anaviy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umurtqa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MRTsini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o’tkazish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keyin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esa</a:t>
            </a:r>
            <a:r>
              <a:rPr lang="en-US" dirty="0">
                <a:latin typeface="Times New Roman" panose="02020603050405020304" pitchFamily="18" charset="0"/>
                <a:ea typeface="Calibri" panose="020F0502020204030204" pitchFamily="34" charset="0"/>
                <a:cs typeface="Times New Roman" panose="02020603050405020304" pitchFamily="18" charset="0"/>
              </a:rPr>
              <a:t> MRT </a:t>
            </a:r>
            <a:r>
              <a:rPr lang="en-US" dirty="0" err="1">
                <a:latin typeface="Times New Roman" panose="02020603050405020304" pitchFamily="18" charset="0"/>
                <a:ea typeface="Calibri" panose="020F0502020204030204" pitchFamily="34" charset="0"/>
                <a:cs typeface="Times New Roman" panose="02020603050405020304" pitchFamily="18" charset="0"/>
              </a:rPr>
              <a:t>stolini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bemor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vertikal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keltirishda</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holda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umurtqa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pog’onasiga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tortishish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boshlaydi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qo’shni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umrtqalar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bir-biriga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nisbatan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disk </a:t>
            </a:r>
            <a:r>
              <a:rPr lang="en-US" dirty="0" err="1">
                <a:latin typeface="Times New Roman" panose="02020603050405020304" pitchFamily="18" charset="0"/>
                <a:ea typeface="Calibri" panose="020F0502020204030204" pitchFamily="34" charset="0"/>
                <a:cs typeface="Times New Roman" panose="02020603050405020304" pitchFamily="18" charset="0"/>
              </a:rPr>
              <a:t>churrasi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sezilarli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pPr>
            <a:r>
              <a:rPr lang="en-US" dirty="0" err="1">
                <a:latin typeface="Times New Roman" panose="02020603050405020304" pitchFamily="18" charset="0"/>
                <a:ea typeface="Calibri" panose="020F0502020204030204" pitchFamily="34" charset="0"/>
                <a:cs typeface="Times New Roman" panose="02020603050405020304" pitchFamily="18" charset="0"/>
              </a:rPr>
              <a:t>Bundan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tashqari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tekshirish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neyroxirurglar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ishonchli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fiksatsiyani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ta’minlash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vaznining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barqarorligini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3526971" y="538799"/>
            <a:ext cx="6096000" cy="729430"/>
          </a:xfrm>
          <a:prstGeom prst="rect">
            <a:avLst/>
          </a:prstGeom>
        </p:spPr>
        <p:txBody>
          <a:bodyPr>
            <a:spAutoFit/>
          </a:bodyPr>
          <a:lstStyle/>
          <a:p>
            <a:pPr algn="ctr">
              <a:lnSpc>
                <a:spcPct val="115000"/>
              </a:lnSpc>
            </a:pPr>
            <a:r>
              <a:rPr lang="en-US" b="1" dirty="0">
                <a:latin typeface="Times New Roman" panose="02020603050405020304" pitchFamily="18" charset="0"/>
                <a:ea typeface="Calibri" panose="020F0502020204030204" pitchFamily="34" charset="0"/>
                <a:cs typeface="Times New Roman" panose="02020603050405020304" pitchFamily="18" charset="0"/>
              </a:rPr>
              <a:t>UMURTQANING VERTIKAL MR TOMOGRAFIYASI (O’Q YUKI BILAN)</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0242" name="Picture 2" descr="kodolu magnētiskās rezonanses spektroskopija - Nacionālā enciklopēdij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4775" y="1823385"/>
            <a:ext cx="5330825" cy="355166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454775" y="5531567"/>
            <a:ext cx="6096000" cy="261610"/>
          </a:xfrm>
          <a:prstGeom prst="rect">
            <a:avLst/>
          </a:prstGeom>
        </p:spPr>
        <p:txBody>
          <a:bodyPr>
            <a:spAutoFit/>
          </a:bodyPr>
          <a:lstStyle/>
          <a:p>
            <a:r>
              <a:rPr lang="ru-RU" sz="1050" dirty="0">
                <a:latin typeface="Times New Roman" panose="02020603050405020304" pitchFamily="18" charset="0"/>
                <a:cs typeface="Times New Roman" panose="02020603050405020304" pitchFamily="18" charset="0"/>
              </a:rPr>
              <a:t>https://enciklopedija.lv/skirklis/105814-kodolu-magn%C4%93tisk%C4%81s-rezonanses-spektroskopija</a:t>
            </a:r>
          </a:p>
        </p:txBody>
      </p:sp>
    </p:spTree>
    <p:extLst>
      <p:ext uri="{BB962C8B-B14F-4D97-AF65-F5344CB8AC3E}">
        <p14:creationId xmlns:p14="http://schemas.microsoft.com/office/powerpoint/2010/main" val="17474695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0057" y="2080759"/>
            <a:ext cx="10929257" cy="3647152"/>
          </a:xfrm>
          <a:prstGeom prst="rect">
            <a:avLst/>
          </a:prstGeom>
        </p:spPr>
        <p:txBody>
          <a:bodyPr wrap="square">
            <a:spAutoFit/>
          </a:bodyPr>
          <a:lstStyle/>
          <a:p>
            <a:pPr indent="449580" algn="just">
              <a:lnSpc>
                <a:spcPct val="150000"/>
              </a:lnSpc>
            </a:pPr>
            <a:r>
              <a:rPr lang="en-US" sz="2200" dirty="0" smtClean="0">
                <a:latin typeface="Times New Roman" panose="02020603050405020304" pitchFamily="18" charset="0"/>
                <a:ea typeface="Calibri" panose="020F0502020204030204" pitchFamily="34" charset="0"/>
                <a:cs typeface="Times New Roman" panose="02020603050405020304" pitchFamily="18" charset="0"/>
              </a:rPr>
              <a:t>MRT-</a:t>
            </a:r>
            <a:r>
              <a:rPr lang="en-US" sz="2200" dirty="0" err="1" smtClean="0">
                <a:latin typeface="Times New Roman" panose="02020603050405020304" pitchFamily="18" charset="0"/>
                <a:ea typeface="Calibri" panose="020F0502020204030204" pitchFamily="34" charset="0"/>
                <a:cs typeface="Times New Roman" panose="02020603050405020304" pitchFamily="18" charset="0"/>
              </a:rPr>
              <a:t>termometriyasi</a:t>
            </a:r>
            <a:r>
              <a:rPr lang="en-US" sz="2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o’rganilayotgan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obyektning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vodorodli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protonlaridan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rezonans</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olishga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asoslangan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usuldir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Rezonans</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chastotalaridagi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farq</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to’qimalarning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mutlaq</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harorati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haqida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ma’lumot</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beradi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Radioto’lqinlarning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chastotasi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o’rganilayotgan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to’qimalarni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isitish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sovutish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o’zgaradi</a:t>
            </a:r>
            <a:r>
              <a:rPr lang="en-US" sz="2200" dirty="0">
                <a:latin typeface="Times New Roman" panose="02020603050405020304" pitchFamily="18" charset="0"/>
                <a:ea typeface="Calibri" panose="020F0502020204030204" pitchFamily="34" charset="0"/>
                <a:cs typeface="Times New Roman" panose="02020603050405020304" pitchFamily="18" charset="0"/>
              </a:rPr>
              <a:t>.</a:t>
            </a:r>
            <a:endParaRPr lang="ru-RU" sz="22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pPr>
            <a:r>
              <a:rPr lang="en-US" sz="22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uslub</a:t>
            </a:r>
            <a:r>
              <a:rPr lang="en-US" sz="2200" dirty="0">
                <a:latin typeface="Times New Roman" panose="02020603050405020304" pitchFamily="18" charset="0"/>
                <a:ea typeface="Calibri" panose="020F0502020204030204" pitchFamily="34" charset="0"/>
                <a:cs typeface="Times New Roman" panose="02020603050405020304" pitchFamily="18" charset="0"/>
              </a:rPr>
              <a:t> MRT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tadqiqotlarining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axborot</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qiymatini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oshiradi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selektiv</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to’qimalarni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isitish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terapevtik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jarayonlarning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samaradorligini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oshirishga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imkon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beradi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To’qimalarning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mahalliy</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isitilishi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turli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xil</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saraton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o’simtalarini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davolashda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ishlatiladi</a:t>
            </a:r>
            <a:r>
              <a:rPr lang="en-US" sz="2200" dirty="0">
                <a:latin typeface="Times New Roman" panose="02020603050405020304" pitchFamily="18" charset="0"/>
                <a:ea typeface="Calibri" panose="020F0502020204030204" pitchFamily="34" charset="0"/>
                <a:cs typeface="Times New Roman" panose="02020603050405020304" pitchFamily="18" charset="0"/>
              </a:rPr>
              <a: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3470037" y="552930"/>
            <a:ext cx="5629298" cy="490199"/>
          </a:xfrm>
          <a:prstGeom prst="rect">
            <a:avLst/>
          </a:prstGeom>
        </p:spPr>
        <p:txBody>
          <a:bodyPr wrap="none">
            <a:spAutoFit/>
          </a:bodyPr>
          <a:lstStyle/>
          <a:p>
            <a:pPr algn="ctr">
              <a:lnSpc>
                <a:spcPct val="115000"/>
              </a:lnSpc>
            </a:pPr>
            <a:r>
              <a:rPr lang="en-US" sz="2400" b="1" dirty="0">
                <a:latin typeface="Times New Roman" panose="02020603050405020304" pitchFamily="18" charset="0"/>
                <a:ea typeface="Calibri" panose="020F0502020204030204" pitchFamily="34" charset="0"/>
                <a:cs typeface="Times New Roman" panose="02020603050405020304" pitchFamily="18" charset="0"/>
              </a:rPr>
              <a:t>MRT BILAN HARORATNI O’LCHASH</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74875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98055" y="3065050"/>
            <a:ext cx="8912003" cy="1339662"/>
          </a:xfrm>
          <a:prstGeom prst="rect">
            <a:avLst/>
          </a:prstGeom>
        </p:spPr>
        <p:txBody>
          <a:bodyPr wrap="square">
            <a:spAutoFit/>
          </a:bodyPr>
          <a:lstStyle/>
          <a:p>
            <a:pPr indent="449580" algn="ctr">
              <a:lnSpc>
                <a:spcPct val="115000"/>
              </a:lnSpc>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Tadqiqotning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muayyan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sharoitlar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ostida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o’tkazilishi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nisbiy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qarshi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ko’rsatmalar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tadqiqot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qat’iyan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taqiqlanadigan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mutlaq</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qarshi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ko’rsatmalar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2597827" y="1946302"/>
            <a:ext cx="7112460" cy="490199"/>
          </a:xfrm>
          <a:prstGeom prst="rect">
            <a:avLst/>
          </a:prstGeom>
        </p:spPr>
        <p:txBody>
          <a:bodyPr wrap="none">
            <a:spAutoFit/>
          </a:bodyPr>
          <a:lstStyle/>
          <a:p>
            <a:pPr algn="ctr">
              <a:lnSpc>
                <a:spcPct val="115000"/>
              </a:lnSpc>
            </a:pP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QO’LLASH MUMKIN BO’LMAGAN HOLATLAR</a:t>
            </a:r>
            <a:endParaRPr lang="ru-RU"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585788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61142" y="1745016"/>
            <a:ext cx="9492343" cy="3416320"/>
          </a:xfrm>
          <a:prstGeom prst="rect">
            <a:avLst/>
          </a:prstGeom>
        </p:spPr>
        <p:txBody>
          <a:bodyPr wrap="square">
            <a:spAutoFit/>
          </a:bodyPr>
          <a:lstStyle/>
          <a:p>
            <a:pPr algn="ctr">
              <a:lnSpc>
                <a:spcPct val="150000"/>
              </a:lnSpc>
            </a:pPr>
            <a:r>
              <a:rPr lang="en-US" sz="2400" b="1" dirty="0">
                <a:latin typeface="Times New Roman" panose="02020603050405020304" pitchFamily="18" charset="0"/>
                <a:ea typeface="Calibri" panose="020F0502020204030204" pitchFamily="34" charset="0"/>
                <a:cs typeface="Times New Roman" panose="02020603050405020304" pitchFamily="18" charset="0"/>
              </a:rPr>
              <a:t>MUTLAQ QARSHI KO’RSATMALAR</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Calibri" panose="020F0502020204030204" pitchFamily="34" charset="0"/>
                <a:cs typeface="Times New Roman" panose="02020603050405020304" pitchFamily="18" charset="0"/>
              </a:rPr>
              <a:t>Kardiostimulyator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o’rnatilganligi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magnit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maydonidagi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o’zgarishlar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yurak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ritmini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taqlid</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Calibri" panose="020F0502020204030204" pitchFamily="34" charset="0"/>
                <a:cs typeface="Times New Roman" panose="02020603050405020304" pitchFamily="18" charset="0"/>
              </a:rPr>
              <a:t>O’rta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quloqning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ferromagnit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elektron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implantlari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Calibri" panose="020F0502020204030204" pitchFamily="34" charset="0"/>
                <a:cs typeface="Times New Roman" panose="02020603050405020304" pitchFamily="18" charset="0"/>
              </a:rPr>
              <a:t>Yirik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metall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implantlari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ferromagnit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qismlari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Calibri" panose="020F0502020204030204" pitchFamily="34" charset="0"/>
                <a:cs typeface="Times New Roman" panose="02020603050405020304" pitchFamily="18" charset="0"/>
              </a:rPr>
              <a:t>Ilizarov</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ferromagnit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qurilmalari</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08546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99770" y="515131"/>
            <a:ext cx="9477830" cy="6047809"/>
          </a:xfrm>
          <a:prstGeom prst="rect">
            <a:avLst/>
          </a:prstGeom>
        </p:spPr>
        <p:txBody>
          <a:bodyPr wrap="square">
            <a:spAutoFit/>
          </a:bodyPr>
          <a:lstStyle/>
          <a:p>
            <a:pPr algn="ctr">
              <a:lnSpc>
                <a:spcPct val="150000"/>
              </a:lnSpc>
            </a:pPr>
            <a:r>
              <a:rPr lang="ru-RU" sz="2000" b="1" dirty="0">
                <a:latin typeface="Times New Roman" panose="02020603050405020304" pitchFamily="18" charset="0"/>
                <a:ea typeface="Calibri" panose="020F0502020204030204" pitchFamily="34" charset="0"/>
                <a:cs typeface="Times New Roman" panose="02020603050405020304" pitchFamily="18" charset="0"/>
              </a:rPr>
              <a:t>NISBIY QARSHI KO’RSATMALAR</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Insulin</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nasoslari</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Nerv</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stimulyatorlari</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Ichki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quloqning</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noferromagnit</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implantlari</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Protezli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yurak</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klapanlari</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Gemostatik</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qisqichlar</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miya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tomirlaridan</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tashqari</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smtClean="0">
                <a:latin typeface="Times New Roman" panose="02020603050405020304" pitchFamily="18" charset="0"/>
                <a:ea typeface="Calibri" panose="020F0502020204030204" pitchFamily="34" charset="0"/>
                <a:cs typeface="Times New Roman" panose="02020603050405020304" pitchFamily="18" charset="0"/>
              </a:rPr>
              <a:t>Klaustrofobiya</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r>
              <a:rPr lang="ru-RU" sz="2000" dirty="0" err="1">
                <a:latin typeface="Times New Roman" panose="02020603050405020304" pitchFamily="18" charset="0"/>
                <a:ea typeface="Calibri" panose="020F0502020204030204" pitchFamily="34" charset="0"/>
                <a:cs typeface="Times New Roman" panose="02020603050405020304" pitchFamily="18" charset="0"/>
              </a:rPr>
              <a:t>qurilma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tunnelida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vahima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tadqiqotga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halaqit</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beradi</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Fiziologik</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monitoringga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ehtiyoj</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Bemorning</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ruhiy</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sog’lom</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emasligi</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Bemorning</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og’ir</a:t>
            </a:r>
            <a:r>
              <a:rPr lang="ru-RU" sz="2000" dirty="0">
                <a:latin typeface="Times New Roman" panose="02020603050405020304" pitchFamily="18" charset="0"/>
                <a:ea typeface="Calibri" panose="020F0502020204030204" pitchFamily="34" charset="0"/>
                <a:cs typeface="Times New Roman" panose="02020603050405020304" pitchFamily="18" charset="0"/>
              </a:rPr>
              <a:t> / </a:t>
            </a:r>
            <a:r>
              <a:rPr lang="ru-RU" sz="2000" dirty="0" err="1">
                <a:latin typeface="Times New Roman" panose="02020603050405020304" pitchFamily="18" charset="0"/>
                <a:ea typeface="Calibri" panose="020F0502020204030204" pitchFamily="34" charset="0"/>
                <a:cs typeface="Times New Roman" panose="02020603050405020304" pitchFamily="18" charset="0"/>
              </a:rPr>
              <a:t>o’ta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og’ir</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holatdaligi</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Metall</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qo’shimchalar</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bo’yoqlardan</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tayyorlangan</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tatuirovkalar</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mavjudligi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kuyishlar</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paydo</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bo’lishi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ru-RU" sz="2000" dirty="0" err="1">
                <a:latin typeface="Times New Roman" panose="02020603050405020304" pitchFamily="18" charset="0"/>
                <a:ea typeface="Calibri" panose="020F0502020204030204" pitchFamily="34" charset="0"/>
                <a:cs typeface="Times New Roman" panose="02020603050405020304" pitchFamily="18" charset="0"/>
              </a:rPr>
              <a:t>Tish</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protezlari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va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breket</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tizimlari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mavjudligi</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17747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43429" y="515895"/>
            <a:ext cx="10566400" cy="5632311"/>
          </a:xfrm>
          <a:prstGeom prst="rect">
            <a:avLst/>
          </a:prstGeom>
        </p:spPr>
        <p:txBody>
          <a:bodyPr wrap="square">
            <a:spAutoFit/>
          </a:bodyPr>
          <a:lstStyle/>
          <a:p>
            <a:pPr indent="228600" algn="just">
              <a:lnSpc>
                <a:spcPct val="150000"/>
              </a:lnSpc>
            </a:pPr>
            <a:r>
              <a:rPr lang="en-US" sz="2000" dirty="0" err="1">
                <a:latin typeface="Times New Roman" panose="02020603050405020304" pitchFamily="18" charset="0"/>
                <a:ea typeface="Calibri" panose="020F0502020204030204" pitchFamily="34" charset="0"/>
                <a:cs typeface="Times New Roman" panose="02020603050405020304" pitchFamily="18" charset="0"/>
              </a:rPr>
              <a:t>Protezlashda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qo’llaniladigan</a:t>
            </a:r>
            <a:r>
              <a:rPr lang="en-US" sz="2000" dirty="0">
                <a:latin typeface="Times New Roman" panose="02020603050405020304" pitchFamily="18" charset="0"/>
                <a:ea typeface="Calibri" panose="020F0502020204030204" pitchFamily="34" charset="0"/>
                <a:cs typeface="Times New Roman" panose="02020603050405020304" pitchFamily="18" charset="0"/>
              </a:rPr>
              <a:t> titan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ferromagnit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emas</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MRT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o’tkazilishida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deyarli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xavfsiz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istisno</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bo’yoqlari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tarkibida</a:t>
            </a:r>
            <a:r>
              <a:rPr lang="en-US" sz="2000" dirty="0">
                <a:latin typeface="Times New Roman" panose="02020603050405020304" pitchFamily="18" charset="0"/>
                <a:ea typeface="Calibri" panose="020F0502020204030204" pitchFamily="34" charset="0"/>
                <a:cs typeface="Times New Roman" panose="02020603050405020304" pitchFamily="18" charset="0"/>
              </a:rPr>
              <a:t> titan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masalan</a:t>
            </a:r>
            <a:r>
              <a:rPr lang="en-US" sz="2000" dirty="0">
                <a:latin typeface="Times New Roman" panose="02020603050405020304" pitchFamily="18" charset="0"/>
                <a:ea typeface="Calibri" panose="020F0502020204030204" pitchFamily="34" charset="0"/>
                <a:cs typeface="Times New Roman" panose="02020603050405020304" pitchFamily="18" charset="0"/>
              </a:rPr>
              <a:t>, titan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dioksid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asosida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tatuirovkalar</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228600" algn="just">
              <a:lnSpc>
                <a:spcPct val="150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MRT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qo’shimcha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qarshi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ko’rsatma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koxlear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implantlar</a:t>
            </a:r>
            <a:r>
              <a:rPr lang="en-US" sz="2000" dirty="0">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ichki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quloq</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protezlari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mavjudligidir</a:t>
            </a:r>
            <a:r>
              <a:rPr lang="en-US" sz="2000" dirty="0">
                <a:latin typeface="Times New Roman" panose="02020603050405020304" pitchFamily="18" charset="0"/>
                <a:ea typeface="Calibri" panose="020F0502020204030204" pitchFamily="34" charset="0"/>
                <a:cs typeface="Times New Roman" panose="02020603050405020304" pitchFamily="18" charset="0"/>
              </a:rPr>
              <a:t>. MRT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ba’zi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ichki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quloq</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protezlarida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taqiqlanadi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chunki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koxlear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implantlarda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ferromagnit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materiallarni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ichiga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metall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qismlari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228600" algn="just">
              <a:lnSpc>
                <a:spcPct val="150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Agar MRT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kontrast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bajarilsa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ro’yxatga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qarshi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ko’rsatmalar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qo’shiladi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000" dirty="0" err="1">
                <a:latin typeface="Times New Roman" panose="02020603050405020304" pitchFamily="18" charset="0"/>
                <a:ea typeface="Calibri" panose="020F0502020204030204" pitchFamily="34" charset="0"/>
                <a:cs typeface="Times New Roman" panose="02020603050405020304" pitchFamily="18" charset="0"/>
              </a:rPr>
              <a:t>Gemolitik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anemiya</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000" dirty="0" err="1">
                <a:latin typeface="Times New Roman" panose="02020603050405020304" pitchFamily="18" charset="0"/>
                <a:ea typeface="Calibri" panose="020F0502020204030204" pitchFamily="34" charset="0"/>
                <a:cs typeface="Times New Roman" panose="02020603050405020304" pitchFamily="18" charset="0"/>
              </a:rPr>
              <a:t>Kontrastli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muhitni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tashkil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etuvchi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komponentlarga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shaxsiy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intolerantlik</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000" dirty="0" err="1">
                <a:latin typeface="Times New Roman" panose="02020603050405020304" pitchFamily="18" charset="0"/>
                <a:ea typeface="Calibri" panose="020F0502020204030204" pitchFamily="34" charset="0"/>
                <a:cs typeface="Times New Roman" panose="02020603050405020304" pitchFamily="18" charset="0"/>
                <a:hlinkClick r:id="rId2"/>
              </a:rPr>
              <a:t>Surunkali</a:t>
            </a:r>
            <a:r>
              <a:rPr lang="en-US" sz="2000" dirty="0">
                <a:latin typeface="Times New Roman" panose="02020603050405020304" pitchFamily="18" charset="0"/>
                <a:ea typeface="Calibri" panose="020F0502020204030204" pitchFamily="34" charset="0"/>
                <a:cs typeface="Times New Roman" panose="02020603050405020304" pitchFamily="18" charset="0"/>
                <a:hlinkClick r:id="rId2"/>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hlinkClick r:id="rId2"/>
              </a:rPr>
              <a:t>buyrak</a:t>
            </a:r>
            <a:r>
              <a:rPr lang="en-US" sz="2000" dirty="0">
                <a:latin typeface="Times New Roman" panose="02020603050405020304" pitchFamily="18" charset="0"/>
                <a:ea typeface="Calibri" panose="020F0502020204030204" pitchFamily="34" charset="0"/>
                <a:cs typeface="Times New Roman" panose="02020603050405020304" pitchFamily="18" charset="0"/>
                <a:hlinkClick r:id="rId2"/>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hlinkClick r:id="rId2"/>
              </a:rPr>
              <a:t>yetishmovchiligi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chunki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holatda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kontrastni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tanadan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qiyinlashishi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000" dirty="0" err="1">
                <a:latin typeface="Times New Roman" panose="02020603050405020304" pitchFamily="18" charset="0"/>
                <a:ea typeface="Calibri" panose="020F0502020204030204" pitchFamily="34" charset="0"/>
                <a:cs typeface="Times New Roman" panose="02020603050405020304" pitchFamily="18" charset="0"/>
              </a:rPr>
              <a:t>Har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qanday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homiladorlik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vaqtida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chunki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kontrast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platsentar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to’siqdan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o’tadi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homilaga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ta’siri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yaxshi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o’rganilmagan</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537097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82410" y="2831673"/>
            <a:ext cx="5178725" cy="755400"/>
          </a:xfrm>
          <a:prstGeom prst="rect">
            <a:avLst/>
          </a:prstGeom>
        </p:spPr>
        <p:txBody>
          <a:bodyPr wrap="none">
            <a:spAutoFit/>
          </a:bodyPr>
          <a:lstStyle/>
          <a:p>
            <a:pPr marL="457200" marR="0" indent="-457200" algn="ctr">
              <a:lnSpc>
                <a:spcPct val="115000"/>
              </a:lnSpc>
              <a:spcBef>
                <a:spcPts val="0"/>
              </a:spcBef>
              <a:spcAft>
                <a:spcPts val="0"/>
              </a:spcAft>
            </a:pPr>
            <a:r>
              <a:rPr lang="uz-Latn-UZ" sz="40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DEFIBRILATORLAR</a:t>
            </a:r>
            <a:endParaRPr lang="ru-RU"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02215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4456" y="885443"/>
            <a:ext cx="6516916" cy="5826210"/>
          </a:xfrm>
          <a:prstGeom prst="rect">
            <a:avLst/>
          </a:prstGeom>
        </p:spPr>
        <p:txBody>
          <a:bodyPr wrap="square">
            <a:spAutoFit/>
          </a:bodyPr>
          <a:lstStyle/>
          <a:p>
            <a:pPr indent="360045" algn="just">
              <a:lnSpc>
                <a:spcPct val="115000"/>
              </a:lnSpc>
            </a:pPr>
            <a:r>
              <a:rPr lang="uz-Latn-UZ" dirty="0" smtClean="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Defibrilatorning </a:t>
            </a:r>
            <a:r>
              <a:rPr lang="uz-Latn-UZ"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tarixi elektrokardiograf tarixi bilan chambarchas bog'liq. Olimlar va shifokorlar oddiy yurak kasılmalarının tez-tez halokatli uzilishlarini davolash vositasini topishga harakat qilishdan oldin, yurakning qanday ishlashini, ayniqsa elektr signallari va mushaklarning qisqarishi nuqtai nazaridan tushunishlari kerak edi.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pPr>
            <a:r>
              <a:rPr lang="uz-Latn-UZ"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1947 yilda, boshqa bemorlarga qilingan oltita muvaffaqiyatsiz urinishlardan so'ng, Klivlenddagi yurak-qon tomir jarrohlari Klod Bek kardiojarrohlik paytida 14 yoshli bolaning yuragini defrilatsiya qildi. Bunday holatda defibrilatsiya uskunasidagi impuls to'g'ridan-to'g'ri bemorning yuragiga ta'sir qildi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pPr>
            <a:r>
              <a:rPr lang="uz-Latn-UZ"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1956 yilda kardiolog Pol Zoll yanada kuchli defibrilatordan foydalanib, defibrilator impulsini tashqi tomondan - ko'krak qafasi devorlari orqali muvaffaqiyatli ravishda defibrilatsiyalashga qodir.</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pPr>
            <a:r>
              <a:rPr lang="uz-Latn-UZ"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Defibrilatorlarni tadqiq qilish va ishlab chiqish Buyuk Britaniya va SSSRda, shuningdek, Belfastda tez yordam mashinalarida ishlatilishi mumkin bo'lgan birinchi mobil moslamani o'z ichiga olgan.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5081084" y="262644"/>
            <a:ext cx="1478290" cy="622799"/>
          </a:xfrm>
          <a:prstGeom prst="rect">
            <a:avLst/>
          </a:prstGeom>
        </p:spPr>
        <p:txBody>
          <a:bodyPr wrap="none">
            <a:spAutoFit/>
          </a:bodyPr>
          <a:lstStyle/>
          <a:p>
            <a:pPr algn="ctr">
              <a:lnSpc>
                <a:spcPct val="115000"/>
              </a:lnSpc>
            </a:pPr>
            <a:r>
              <a:rPr lang="en-US" sz="32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TARIX</a:t>
            </a:r>
            <a:endParaRPr lang="ru-RU" sz="2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1266" name="Picture 2" descr="D500 Defibrilator - ICC Medic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0243" y="885443"/>
            <a:ext cx="3788957" cy="3432796"/>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475615" y="4478048"/>
            <a:ext cx="2337499" cy="253916"/>
          </a:xfrm>
          <a:prstGeom prst="rect">
            <a:avLst/>
          </a:prstGeom>
        </p:spPr>
        <p:txBody>
          <a:bodyPr wrap="none">
            <a:spAutoFit/>
          </a:bodyPr>
          <a:lstStyle/>
          <a:p>
            <a:r>
              <a:rPr lang="ru-RU" sz="1000" dirty="0">
                <a:latin typeface="Times New Roman" panose="02020603050405020304" pitchFamily="18" charset="0"/>
                <a:cs typeface="Times New Roman" panose="02020603050405020304" pitchFamily="18" charset="0"/>
              </a:rPr>
              <a:t>http://iccmedical.com/d500-defibrilator/</a:t>
            </a:r>
          </a:p>
        </p:txBody>
      </p:sp>
    </p:spTree>
    <p:extLst>
      <p:ext uri="{BB962C8B-B14F-4D97-AF65-F5344CB8AC3E}">
        <p14:creationId xmlns:p14="http://schemas.microsoft.com/office/powerpoint/2010/main" val="13219258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4446" y="1116976"/>
            <a:ext cx="6047954" cy="5826210"/>
          </a:xfrm>
          <a:prstGeom prst="rect">
            <a:avLst/>
          </a:prstGeom>
        </p:spPr>
        <p:txBody>
          <a:bodyPr wrap="square">
            <a:spAutoFit/>
          </a:bodyPr>
          <a:lstStyle/>
          <a:p>
            <a:pPr indent="360045" algn="just">
              <a:lnSpc>
                <a:spcPct val="115000"/>
              </a:lnSpc>
            </a:pPr>
            <a:r>
              <a:rPr lang="uz-Latn-UZ"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Fibrilasyon yurak </a:t>
            </a:r>
            <a:r>
              <a:rPr lang="uz-Latn-UZ"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mushak tolalarining tez, tartibsiz va sinxron bo'lmagan qisqarishi hisoblanadi. Odatda fibrilatsiya ikki turdan biridir.</a:t>
            </a:r>
            <a:r>
              <a:rPr lang="uz-Latn-UZ" dirty="0">
                <a:latin typeface="Times New Roman" panose="02020603050405020304" pitchFamily="18" charset="0"/>
                <a:ea typeface="Calibri" panose="020F0502020204030204" pitchFamily="34" charset="0"/>
                <a:cs typeface="Times New Roman" panose="02020603050405020304" pitchFamily="18" charset="0"/>
              </a:rPr>
              <a:t> </a:t>
            </a:r>
            <a:r>
              <a:rPr lang="uz-Latn-UZ"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Atriyal fibrilatsiyada yurakning atriyal kameralari samarali tarzda siqilmaydi, qorinchalar normal ishlashda davom etadi (2-rasm). Qorinchalar qon quyish bilan bog'liq ko'p ishlarni bajarganligi sababli, bu odatda hayot uchun xavfli holat emas, garchi u og'irlashsa ham. Atriyal fibrilatsiyani tuzatish, ba'zida kardioversiya yoki sinxronlashtirilgan kardioversiya deb ataladigan protsedura favqulodda vaziyat emas va odatda tinch, boshqariladigan klinik sharoitda amalga </a:t>
            </a:r>
            <a:r>
              <a:rPr lang="uz-Latn-UZ"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oshiriladi</a:t>
            </a:r>
            <a:r>
              <a:rPr lang="en-US"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Ventrikulyar fibrilasyon (yoki v-fib) qorinchalar nonsinron bo'lmag</a:t>
            </a:r>
            <a:r>
              <a:rPr lang="en-US" dirty="0">
                <a:latin typeface="Times New Roman" panose="02020603050405020304" pitchFamily="18" charset="0"/>
                <a:cs typeface="Times New Roman" panose="02020603050405020304" pitchFamily="18" charset="0"/>
              </a:rPr>
              <a:t>an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qisqarganda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 (3-rasm). </a:t>
            </a:r>
            <a:r>
              <a:rPr lang="en-US" dirty="0" err="1">
                <a:latin typeface="Times New Roman" panose="02020603050405020304" pitchFamily="18" charset="0"/>
                <a:cs typeface="Times New Roman" panose="02020603050405020304" pitchFamily="18" charset="0"/>
              </a:rPr>
              <a:t>Qorincha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fibrilatsiyasi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yurakdan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deyarli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to'xtashiga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defibrilatsiya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qilinmasa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halokatli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shoshilinch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operatsiya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ko'pincha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yurak-o'pka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reanimatsiyasi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seansidan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indent="360045" algn="just">
              <a:lnSpc>
                <a:spcPct val="115000"/>
              </a:lnSpc>
            </a:pP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4184617" y="552930"/>
            <a:ext cx="3909853" cy="490199"/>
          </a:xfrm>
          <a:prstGeom prst="rect">
            <a:avLst/>
          </a:prstGeom>
        </p:spPr>
        <p:txBody>
          <a:bodyPr wrap="none">
            <a:spAutoFit/>
          </a:bodyPr>
          <a:lstStyle/>
          <a:p>
            <a:pPr algn="ctr">
              <a:lnSpc>
                <a:spcPct val="115000"/>
              </a:lnSpc>
            </a:pPr>
            <a:r>
              <a:rPr lang="en-US" sz="24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AMALIYOT NAZARIYASI</a:t>
            </a:r>
            <a:endParaRPr lang="ru-RU"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descr="Acadoodle"/>
          <p:cNvPicPr/>
          <p:nvPr/>
        </p:nvPicPr>
        <p:blipFill rotWithShape="1">
          <a:blip r:embed="rId2">
            <a:extLst>
              <a:ext uri="{28A0092B-C50C-407E-A947-70E740481C1C}">
                <a14:useLocalDpi xmlns:a14="http://schemas.microsoft.com/office/drawing/2010/main" val="0"/>
              </a:ext>
            </a:extLst>
          </a:blip>
          <a:srcRect l="35948" r="10268"/>
          <a:stretch/>
        </p:blipFill>
        <p:spPr bwMode="auto">
          <a:xfrm>
            <a:off x="6855186" y="1496151"/>
            <a:ext cx="4857843" cy="1508306"/>
          </a:xfrm>
          <a:prstGeom prst="rect">
            <a:avLst/>
          </a:prstGeom>
          <a:noFill/>
          <a:ln>
            <a:noFill/>
          </a:ln>
          <a:extLst>
            <a:ext uri="{53640926-AAD7-44D8-BBD7-CCE9431645EC}">
              <a14:shadowObscured xmlns:a14="http://schemas.microsoft.com/office/drawing/2010/main"/>
            </a:ext>
          </a:extLst>
        </p:spPr>
      </p:pic>
      <p:pic>
        <p:nvPicPr>
          <p:cNvPr id="5" name="Рисунок 4" descr="Ventricular fibrillation (VF Stock Photo: 162924849 - Alamy"/>
          <p:cNvPicPr/>
          <p:nvPr/>
        </p:nvPicPr>
        <p:blipFill rotWithShape="1">
          <a:blip r:embed="rId3" cstate="print">
            <a:extLst>
              <a:ext uri="{28A0092B-C50C-407E-A947-70E740481C1C}">
                <a14:useLocalDpi xmlns:a14="http://schemas.microsoft.com/office/drawing/2010/main" val="0"/>
              </a:ext>
            </a:extLst>
          </a:blip>
          <a:srcRect t="16044" b="19267"/>
          <a:stretch/>
        </p:blipFill>
        <p:spPr bwMode="auto">
          <a:xfrm>
            <a:off x="6855187" y="3779111"/>
            <a:ext cx="5071110" cy="217360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414234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1200" y="1537817"/>
            <a:ext cx="5457372" cy="4708981"/>
          </a:xfrm>
          <a:prstGeom prst="rect">
            <a:avLst/>
          </a:prstGeom>
        </p:spPr>
        <p:txBody>
          <a:bodyPr wrap="square">
            <a:spAutoFit/>
          </a:bodyPr>
          <a:lstStyle/>
          <a:p>
            <a:pPr indent="449580" algn="just">
              <a:lnSpc>
                <a:spcPct val="150000"/>
              </a:lnSpc>
            </a:pPr>
            <a:r>
              <a:rPr lang="uz-Latn-UZ" sz="2000"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Yurakka </a:t>
            </a:r>
            <a:r>
              <a:rPr lang="uz-Latn-UZ"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qisqa tokli elektr tokini etkazib berish orqali defibrilatatorlar ishlaydi. Ushbu tok urishi yurakdagi barcha mushak va asab hujayralarini bir vaqtning o'zida qutblashtiradi va (umid qilamanki) ular normal ishlashni tiklashga imkon beradi, ya'ni yurak tanada qon quyilishi uchun kelishilgan qisqarish hosil qiladi. Defibrilatator energiya manbai, energiyani boshqaradigan zanjir va energiyani yurakka etkazib berish vositasidan iborat.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5342846" y="480359"/>
            <a:ext cx="2028825" cy="556434"/>
          </a:xfrm>
          <a:prstGeom prst="rect">
            <a:avLst/>
          </a:prstGeom>
        </p:spPr>
        <p:txBody>
          <a:bodyPr wrap="none">
            <a:spAutoFit/>
          </a:bodyPr>
          <a:lstStyle/>
          <a:p>
            <a:pPr algn="ctr">
              <a:lnSpc>
                <a:spcPct val="115000"/>
              </a:lnSpc>
            </a:pPr>
            <a:r>
              <a:rPr lang="en-US" sz="2800" b="1" dirty="0" smtClean="0">
                <a:latin typeface="Times New Roman" panose="02020603050405020304" pitchFamily="18" charset="0"/>
                <a:ea typeface="Calibri" panose="020F0502020204030204" pitchFamily="34" charset="0"/>
                <a:cs typeface="Times New Roman" panose="02020603050405020304" pitchFamily="18" charset="0"/>
              </a:rPr>
              <a:t>FUNKSIYA</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2290" name="Picture 2" descr="2,241 Defibrilator Stock Photos, Images | Download Defibrilator Pictures on  Depositph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1518" y="1537817"/>
            <a:ext cx="4876800" cy="32512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602477" y="4789017"/>
            <a:ext cx="3074881" cy="246221"/>
          </a:xfrm>
          <a:prstGeom prst="rect">
            <a:avLst/>
          </a:prstGeom>
        </p:spPr>
        <p:txBody>
          <a:bodyPr wrap="none">
            <a:spAutoFit/>
          </a:bodyPr>
          <a:lstStyle/>
          <a:p>
            <a:r>
              <a:rPr lang="ru-RU" sz="1000" dirty="0">
                <a:latin typeface="Times New Roman" panose="02020603050405020304" pitchFamily="18" charset="0"/>
                <a:cs typeface="Times New Roman" panose="02020603050405020304" pitchFamily="18" charset="0"/>
              </a:rPr>
              <a:t>https://depositphotos.com/stock-photos/defibrilator.html</a:t>
            </a:r>
          </a:p>
        </p:txBody>
      </p:sp>
    </p:spTree>
    <p:extLst>
      <p:ext uri="{BB962C8B-B14F-4D97-AF65-F5344CB8AC3E}">
        <p14:creationId xmlns:p14="http://schemas.microsoft.com/office/powerpoint/2010/main" val="27444442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6401" y="233629"/>
            <a:ext cx="11509828" cy="6180795"/>
          </a:xfrm>
          <a:prstGeom prst="rect">
            <a:avLst/>
          </a:prstGeom>
        </p:spPr>
        <p:txBody>
          <a:bodyPr wrap="square">
            <a:spAutoFit/>
          </a:bodyPr>
          <a:lstStyle/>
          <a:p>
            <a:pPr algn="ctr">
              <a:lnSpc>
                <a:spcPct val="115000"/>
              </a:lnSpc>
            </a:pPr>
            <a:r>
              <a:rPr lang="uz-Latn-UZ" b="1" dirty="0">
                <a:latin typeface="Times New Roman" panose="02020603050405020304" pitchFamily="18" charset="0"/>
                <a:ea typeface="Calibri" panose="020F0502020204030204" pitchFamily="34" charset="0"/>
                <a:cs typeface="Times New Roman" panose="02020603050405020304" pitchFamily="18" charset="0"/>
              </a:rPr>
              <a:t>Energiya manbayi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Latn-UZ" dirty="0">
                <a:latin typeface="Times New Roman" panose="02020603050405020304" pitchFamily="18" charset="0"/>
                <a:ea typeface="Calibri" panose="020F0502020204030204" pitchFamily="34" charset="0"/>
                <a:cs typeface="Times New Roman" panose="02020603050405020304" pitchFamily="18" charset="0"/>
              </a:rPr>
              <a:t/>
            </a:r>
            <a:br>
              <a:rPr lang="uz-Latn-UZ" dirty="0">
                <a:latin typeface="Times New Roman" panose="02020603050405020304" pitchFamily="18" charset="0"/>
                <a:ea typeface="Calibri" panose="020F0502020204030204" pitchFamily="34" charset="0"/>
                <a:cs typeface="Times New Roman" panose="02020603050405020304" pitchFamily="18" charset="0"/>
              </a:rPr>
            </a:b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uz-Latn-UZ"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Klinik </a:t>
            </a:r>
            <a:r>
              <a:rPr lang="uz-Latn-UZ"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foydalanishda birinchi defibrilatorlar elektr toki (chiziqli) rozetkadan olingan va katta va og'ir </a:t>
            </a:r>
            <a:r>
              <a:rPr lang="uz-Latn-UZ"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sz="1400" dirty="0" smtClean="0">
                <a:latin typeface="Calibri" panose="020F0502020204030204" pitchFamily="34" charset="0"/>
                <a:ea typeface="Calibri" panose="020F0502020204030204" pitchFamily="34" charset="0"/>
                <a:cs typeface="Times New Roman" panose="02020603050405020304" pitchFamily="18" charset="0"/>
              </a:rPr>
              <a:t>. </a:t>
            </a:r>
            <a:r>
              <a:rPr lang="uz-Latn-UZ"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Bu </a:t>
            </a:r>
            <a:r>
              <a:rPr lang="uz-Latn-UZ"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elektr ta'minoti uzluksiz bo'lishini anglatardi, lekin qurilmalar rozetkaga yaqin joyda ishlash bilan cheklandi va defibrillyatorlar ko'pincha rozetkalari bo'lmagan joylarda talab qilinar edi, shuning uchun batareya bilan ishlaydigan kichikroq, engilroq bloklar ishlab chiqarildi.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pPr>
            <a:r>
              <a:rPr lang="uz-Latn-UZ"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Defibrilatorlarda</a:t>
            </a:r>
            <a:r>
              <a:rPr lang="en-US"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ishlatiladigan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qator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talablarga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javob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berishi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etarli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miqdordagi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quvvatni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ta'minlay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olishlari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ishonchli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xavfsiz</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ularni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ko'p</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marta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imkoniyati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o'rtacha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darajada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engil</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texnologiyasi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rivojlanib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borishi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bilan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defiblarda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turli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xil</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turlari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Dastlabki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qurilmalarda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nikel-kadmiy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(NiCad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NiCd</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yangi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energiya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zichligiga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ammo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xotira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yaratishga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moyil</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bu</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ularning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to'liq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quvvat</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bilan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ta'minlanishiga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to'sqinlik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NiCd</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batareyasining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yangi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dizayni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murakkab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zaryadlash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davri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bu</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muammoni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engillashtirishga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yordam</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beradi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To'kilishini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oldini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qanday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yo'nalishda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ishlashga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imkon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beradigan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gazlangan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elektrolitdan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foydalanadigan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muhrlangan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qo'rg'oshin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kislotali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ham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defibrilator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dizaynida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qo'llanilgan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Ularning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yuqori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darajadagi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ishonchliligi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nisbatan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past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energiya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zichligiga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to'g'ri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keldi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Qo'rg'oshin-kislotali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odatda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to'liq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zaryadsizlangan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bo'lsa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uzoq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vaqt</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davomida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zaryadsiz</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holatda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qolsa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yaxshi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ishlamaydi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shuning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ularni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zudlik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bilan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zaryadlash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Energiya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defibrilatorlari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yuqori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energiya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zichligi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xotira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muammolariga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past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sezuvchanlik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bilan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lityum</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ion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nikel</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-metal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gidridli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tobora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ko'proq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foydalanilmoqda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ammo,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uzoq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ishonchli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ishlashini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ta'minlash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ham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ehtiyotkorlik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bilan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munosabatda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35395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80572" y="876455"/>
            <a:ext cx="6096000" cy="5582939"/>
          </a:xfrm>
          <a:prstGeom prst="rect">
            <a:avLst/>
          </a:prstGeom>
        </p:spPr>
        <p:txBody>
          <a:bodyPr>
            <a:spAutoFit/>
          </a:bodyPr>
          <a:lstStyle/>
          <a:p>
            <a:pPr algn="just">
              <a:lnSpc>
                <a:spcPct val="150000"/>
              </a:lnSpc>
            </a:pPr>
            <a:r>
              <a:rPr lang="en-US" sz="2000"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Batareyalarni</a:t>
            </a:r>
            <a:r>
              <a:rPr lang="en-US" sz="2000"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quvvatlantiruvchi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defibrilatator</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odatda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12 V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kuchlanishni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ta'minlaydi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berish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esa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amplituda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necha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ming</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voltgacha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maxsus</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shakldagi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to'lqindir</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Shuning</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zaryadini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5000 V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oshirish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Bu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kasalga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etkazilguncha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elektr</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energiyasini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saqlaydigan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kondensatorga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qo'llaniladi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Buni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amalga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oshirish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kontaktlarning</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zanglashiga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olib</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borish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odatda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shaharni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to'rtburchak</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aylantiradi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shaklini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yuqori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nisbatli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transformator</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orqali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o'tadi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Keyin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yuqori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voltli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AC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to'g'rilanadi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saqlash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kondensatorini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qilish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ishlatiladi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5229413" y="277159"/>
            <a:ext cx="2894318" cy="490199"/>
          </a:xfrm>
          <a:prstGeom prst="rect">
            <a:avLst/>
          </a:prstGeom>
        </p:spPr>
        <p:txBody>
          <a:bodyPr wrap="none">
            <a:spAutoFit/>
          </a:bodyPr>
          <a:lstStyle/>
          <a:p>
            <a:pPr algn="ctr">
              <a:lnSpc>
                <a:spcPct val="115000"/>
              </a:lnSpc>
            </a:pP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KUCHAYTIRGICH</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3314" name="Picture 2" descr="Defibrilator — стоковые фотографии и другие картинки Anemic Infarct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8016" y="1185662"/>
            <a:ext cx="4532540" cy="3023169"/>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676572" y="4627135"/>
            <a:ext cx="5515428" cy="230832"/>
          </a:xfrm>
          <a:prstGeom prst="rect">
            <a:avLst/>
          </a:prstGeom>
        </p:spPr>
        <p:txBody>
          <a:bodyPr wrap="square">
            <a:spAutoFit/>
          </a:bodyPr>
          <a:lstStyle/>
          <a:p>
            <a:r>
              <a:rPr lang="ru-RU" sz="900" dirty="0">
                <a:latin typeface="Times New Roman" panose="02020603050405020304" pitchFamily="18" charset="0"/>
                <a:cs typeface="Times New Roman" panose="02020603050405020304" pitchFamily="18" charset="0"/>
              </a:rPr>
              <a:t>https://www.istockphoto.com/ru/%D1%84%D0%BE%D1%82%D0%BE/defibrilator-gm157562847-11863762</a:t>
            </a:r>
          </a:p>
        </p:txBody>
      </p:sp>
    </p:spTree>
    <p:extLst>
      <p:ext uri="{BB962C8B-B14F-4D97-AF65-F5344CB8AC3E}">
        <p14:creationId xmlns:p14="http://schemas.microsoft.com/office/powerpoint/2010/main" val="12984295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59428" y="1324485"/>
            <a:ext cx="9013371" cy="1047979"/>
          </a:xfrm>
          <a:prstGeom prst="rect">
            <a:avLst/>
          </a:prstGeom>
        </p:spPr>
        <p:txBody>
          <a:bodyPr wrap="square">
            <a:spAutoFit/>
          </a:bodyPr>
          <a:lstStyle/>
          <a:p>
            <a:pPr algn="just">
              <a:lnSpc>
                <a:spcPct val="115000"/>
              </a:lnSpc>
            </a:pPr>
            <a:r>
              <a:rPr lang="en-US" dirty="0" err="1"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Elektr</a:t>
            </a:r>
            <a:r>
              <a:rPr lang="en-US"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energiyasini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etkazguncha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ushlab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turish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yuqori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kuchlanish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sig'im</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ko'rsatkichlariga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kondansatör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ishlatiladi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Energiyani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ishonchli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qayta-qayta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saqlash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yuqori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tezlikda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chiqarish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ushbu</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kondansatör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yuqori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sifatli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4679073" y="669045"/>
            <a:ext cx="3356368" cy="490199"/>
          </a:xfrm>
          <a:prstGeom prst="rect">
            <a:avLst/>
          </a:prstGeom>
        </p:spPr>
        <p:txBody>
          <a:bodyPr wrap="none">
            <a:spAutoFit/>
          </a:bodyPr>
          <a:lstStyle/>
          <a:p>
            <a:pPr algn="ctr">
              <a:lnSpc>
                <a:spcPct val="115000"/>
              </a:lnSpc>
            </a:pPr>
            <a:r>
              <a:rPr lang="en-US" sz="24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ZARYADNI SAQLASH</a:t>
            </a:r>
            <a:endParaRPr lang="ru-RU"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4338" name="Picture 2" descr="Philips HeartStart MRx Defibrilator - AED - Black"/>
          <p:cNvPicPr>
            <a:picLocks noChangeAspect="1" noChangeArrowheads="1"/>
          </p:cNvPicPr>
          <p:nvPr/>
        </p:nvPicPr>
        <p:blipFill rotWithShape="1">
          <a:blip r:embed="rId2">
            <a:extLst>
              <a:ext uri="{28A0092B-C50C-407E-A947-70E740481C1C}">
                <a14:useLocalDpi xmlns:a14="http://schemas.microsoft.com/office/drawing/2010/main" val="0"/>
              </a:ext>
            </a:extLst>
          </a:blip>
          <a:srcRect t="15447" b="12729"/>
          <a:stretch/>
        </p:blipFill>
        <p:spPr bwMode="auto">
          <a:xfrm>
            <a:off x="3309257" y="2537705"/>
            <a:ext cx="6493144" cy="310605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4335142" y="5809003"/>
            <a:ext cx="4475029" cy="276999"/>
          </a:xfrm>
          <a:prstGeom prst="rect">
            <a:avLst/>
          </a:prstGeom>
        </p:spPr>
        <p:txBody>
          <a:bodyPr wrap="square">
            <a:spAutoFit/>
          </a:bodyPr>
          <a:lstStyle/>
          <a:p>
            <a:r>
              <a:rPr lang="ru-RU" sz="1200" dirty="0">
                <a:latin typeface="Times New Roman" panose="02020603050405020304" pitchFamily="18" charset="0"/>
                <a:cs typeface="Times New Roman" panose="02020603050405020304" pitchFamily="18" charset="0"/>
              </a:rPr>
              <a:t>http://www.absolutemed.com/philips-heartstart-mrx-defibrilator.htm</a:t>
            </a:r>
          </a:p>
        </p:txBody>
      </p:sp>
    </p:spTree>
    <p:extLst>
      <p:ext uri="{BB962C8B-B14F-4D97-AF65-F5344CB8AC3E}">
        <p14:creationId xmlns:p14="http://schemas.microsoft.com/office/powerpoint/2010/main" val="21748925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5372" y="546837"/>
            <a:ext cx="10755086" cy="5449377"/>
          </a:xfrm>
          <a:prstGeom prst="rect">
            <a:avLst/>
          </a:prstGeom>
        </p:spPr>
        <p:txBody>
          <a:bodyPr wrap="square">
            <a:spAutoFit/>
          </a:bodyPr>
          <a:lstStyle/>
          <a:p>
            <a:pPr algn="ctr">
              <a:lnSpc>
                <a:spcPct val="150000"/>
              </a:lnSpc>
            </a:pPr>
            <a:r>
              <a:rPr lang="en-US" b="1" dirty="0" err="1">
                <a:latin typeface="Times New Roman" panose="02020603050405020304" pitchFamily="18" charset="0"/>
                <a:ea typeface="Calibri" panose="020F0502020204030204" pitchFamily="34" charset="0"/>
                <a:cs typeface="Times New Roman" panose="02020603050405020304" pitchFamily="18" charset="0"/>
              </a:rPr>
              <a:t>To’lqin</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shakllari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50000"/>
              </a:lnSpc>
            </a:pP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Bemorlarni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defibratsiyalashga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birinchi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urinish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to'g'ridan-to'g'ri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yurakka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plombalar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orqali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qo'llaniladigan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alternativ</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(sinusoidal)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tokdan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foydalangan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Hayvonlarning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tajribalarida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kuchlanishning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tegishli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darajalari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aniqlangan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bundan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keyingi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sinov</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shuni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ko'rsatdiki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DC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turidagi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AC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qaraganda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samaraliroq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ya'ni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kamroq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quvvat</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talab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qilinadigan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AC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kuchlanishiga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qaraganda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muvaffaqiyat</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tez-tez</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uchragan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bu</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esa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bemorlarning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omon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qolish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tezligini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anglatar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kuyish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ehtimoli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kamroq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60-yillarning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boshlarida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ko'pgina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defibrilator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chiqaruvchilari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tomonidan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ijobiy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pulsatsiyalanuvchi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monofazik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defibrilatsiya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qabul</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qilindi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Edmark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tarqalgan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pastki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deb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nomlanadigan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ushbu</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taxminan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2000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yilgacha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tadqiqot</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shuni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ko'rsatdiki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ijobiy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salbiy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tarkibiy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qismlarga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bifazik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past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kuch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bilan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samarali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natijalar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berishi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shu</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bilan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xavfsizligini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oshiradi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batareyalar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boshqa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qismlarga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talabni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kamaytirish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bilan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E'tibor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bering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ushbu</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davri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necha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millisekundlarga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bifazik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monofaziklarga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qaraganda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uzunroq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amplitudalari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esa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qo'llanilishiga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qarab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necha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voltdan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necha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yuz</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voltgacha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o'zgarishi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mumkin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798432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0285" y="1079273"/>
            <a:ext cx="6284686" cy="5170646"/>
          </a:xfrm>
          <a:prstGeom prst="rect">
            <a:avLst/>
          </a:prstGeom>
        </p:spPr>
        <p:txBody>
          <a:bodyPr wrap="square">
            <a:spAutoFit/>
          </a:bodyPr>
          <a:lstStyle/>
          <a:p>
            <a:pPr algn="just">
              <a:lnSpc>
                <a:spcPct val="150000"/>
              </a:lnSpc>
              <a:spcAft>
                <a:spcPts val="800"/>
              </a:spcAft>
            </a:pPr>
            <a:r>
              <a:rPr lang="en-US" sz="2000"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Bemorga</a:t>
            </a:r>
            <a:r>
              <a:rPr lang="en-US" sz="2000"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defibrilatsiya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zarbasini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yetkazish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vaqti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kelganida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saqlash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kondensatorini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shakllantiruvchi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kontaktlarning</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zanjiriga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so'ngra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pad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yoki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elektrod</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orqali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ulash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o'rni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faollashadi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o'rni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aniq</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talablarga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javob</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berishi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etarlicha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qisqa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vaqt</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ichida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olish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tezkor</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harakat</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qilish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Kontaktlar</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juda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yuqori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tok</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yuqori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kuchlanishlarga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bardosh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bera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oladigan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tarzda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chiqilishi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Nihoyat</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yonadigan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joy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yaqin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atrofda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ishlatiladigan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bo'lsa</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ochiq</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uchqun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paydo</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bo'lishining</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oldini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olish</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korpus</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havo</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o'tkazmaydigan</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4518312" y="335216"/>
            <a:ext cx="3300520" cy="490199"/>
          </a:xfrm>
          <a:prstGeom prst="rect">
            <a:avLst/>
          </a:prstGeom>
        </p:spPr>
        <p:txBody>
          <a:bodyPr wrap="none">
            <a:spAutoFit/>
          </a:bodyPr>
          <a:lstStyle/>
          <a:p>
            <a:pPr algn="ctr">
              <a:lnSpc>
                <a:spcPct val="115000"/>
              </a:lnSpc>
            </a:pP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BO’SHATISH ROLIGI</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5362" name="Picture 2" descr="BENEHEART D6 DEFIBRILATOR - POLYPHARMA Web Site"/>
          <p:cNvPicPr>
            <a:picLocks noChangeAspect="1" noChangeArrowheads="1"/>
          </p:cNvPicPr>
          <p:nvPr/>
        </p:nvPicPr>
        <p:blipFill rotWithShape="1">
          <a:blip r:embed="rId2">
            <a:extLst>
              <a:ext uri="{28A0092B-C50C-407E-A947-70E740481C1C}">
                <a14:useLocalDpi xmlns:a14="http://schemas.microsoft.com/office/drawing/2010/main" val="0"/>
              </a:ext>
            </a:extLst>
          </a:blip>
          <a:srcRect l="15863" t="22666" r="19375" b="21523"/>
          <a:stretch/>
        </p:blipFill>
        <p:spPr bwMode="auto">
          <a:xfrm>
            <a:off x="6966857" y="1079273"/>
            <a:ext cx="4934857" cy="4252686"/>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141027" y="5331959"/>
            <a:ext cx="4586515" cy="253858"/>
          </a:xfrm>
          <a:prstGeom prst="rect">
            <a:avLst/>
          </a:prstGeom>
        </p:spPr>
        <p:txBody>
          <a:bodyPr wrap="square">
            <a:spAutoFit/>
          </a:bodyPr>
          <a:lstStyle/>
          <a:p>
            <a:r>
              <a:rPr lang="ru-RU" sz="1050" dirty="0">
                <a:latin typeface="Times New Roman" panose="02020603050405020304" pitchFamily="18" charset="0"/>
                <a:cs typeface="Times New Roman" panose="02020603050405020304" pitchFamily="18" charset="0"/>
              </a:rPr>
              <a:t>http://www.polypharma90.com/en/defibrilator/97-beneheart-d6-defibrilator.html</a:t>
            </a:r>
          </a:p>
        </p:txBody>
      </p:sp>
    </p:spTree>
    <p:extLst>
      <p:ext uri="{BB962C8B-B14F-4D97-AF65-F5344CB8AC3E}">
        <p14:creationId xmlns:p14="http://schemas.microsoft.com/office/powerpoint/2010/main" val="32468895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25601" y="1382161"/>
            <a:ext cx="9695542" cy="1366528"/>
          </a:xfrm>
          <a:prstGeom prst="rect">
            <a:avLst/>
          </a:prstGeom>
        </p:spPr>
        <p:txBody>
          <a:bodyPr wrap="square">
            <a:spAutoFit/>
          </a:bodyPr>
          <a:lstStyle/>
          <a:p>
            <a:pPr algn="ctr">
              <a:lnSpc>
                <a:spcPct val="115000"/>
              </a:lnSpc>
            </a:pPr>
            <a:r>
              <a:rPr lang="en-US" sz="2400" dirty="0" err="1"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Zaryadlovchi</a:t>
            </a:r>
            <a:r>
              <a:rPr lang="en-US" sz="2400"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kondensatorlar</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oddiy</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DC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kuchlanishini</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ta'minlaydi</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Buni</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kerakli</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to'lqin</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shakliga</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o'tkazish</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qator</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induktorlar</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kondansatörler</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rezistorlar</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ishlatiladi</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(LRC </a:t>
            </a:r>
            <a:r>
              <a:rPr lang="en-US" sz="24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davri</a:t>
            </a:r>
            <a:r>
              <a:rPr lang="en-US" sz="24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4329422" y="683559"/>
            <a:ext cx="3968587" cy="490199"/>
          </a:xfrm>
          <a:prstGeom prst="rect">
            <a:avLst/>
          </a:prstGeom>
        </p:spPr>
        <p:txBody>
          <a:bodyPr wrap="none">
            <a:spAutoFit/>
          </a:bodyPr>
          <a:lstStyle/>
          <a:p>
            <a:pPr algn="ctr">
              <a:lnSpc>
                <a:spcPct val="115000"/>
              </a:lnSpc>
            </a:pPr>
            <a:r>
              <a:rPr lang="en-US" sz="24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TO’LQIN SHAKLLANISHI</a:t>
            </a:r>
            <a:endParaRPr lang="ru-RU"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6386" name="Picture 2" descr="Defibrilator Monitor Stock Video - Download Video Clip Now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1144" y="2957092"/>
            <a:ext cx="5544456" cy="311875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701144" y="6284252"/>
            <a:ext cx="5293550" cy="276217"/>
          </a:xfrm>
          <a:prstGeom prst="rect">
            <a:avLst/>
          </a:prstGeom>
        </p:spPr>
        <p:txBody>
          <a:bodyPr wrap="square">
            <a:spAutoFit/>
          </a:bodyPr>
          <a:lstStyle/>
          <a:p>
            <a:r>
              <a:rPr lang="ru-RU" sz="1200" dirty="0">
                <a:latin typeface="Times New Roman" panose="02020603050405020304" pitchFamily="18" charset="0"/>
                <a:cs typeface="Times New Roman" panose="02020603050405020304" pitchFamily="18" charset="0"/>
              </a:rPr>
              <a:t>https://www.istockphoto.com/video/defibrilator-monitor-gm472927729-18569532</a:t>
            </a:r>
          </a:p>
        </p:txBody>
      </p:sp>
    </p:spTree>
    <p:extLst>
      <p:ext uri="{BB962C8B-B14F-4D97-AF65-F5344CB8AC3E}">
        <p14:creationId xmlns:p14="http://schemas.microsoft.com/office/powerpoint/2010/main" val="20617214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5429" y="186277"/>
            <a:ext cx="11408229" cy="6324808"/>
          </a:xfrm>
          <a:prstGeom prst="rect">
            <a:avLst/>
          </a:prstGeom>
        </p:spPr>
        <p:txBody>
          <a:bodyPr wrap="square">
            <a:spAutoFit/>
          </a:bodyPr>
          <a:lstStyle/>
          <a:p>
            <a:pPr algn="ctr">
              <a:lnSpc>
                <a:spcPct val="150000"/>
              </a:lnSpc>
            </a:pPr>
            <a:r>
              <a:rPr lang="en-US" b="1" dirty="0" err="1">
                <a:latin typeface="Times New Roman" panose="02020603050405020304" pitchFamily="18" charset="0"/>
                <a:ea typeface="Calibri" panose="020F0502020204030204" pitchFamily="34" charset="0"/>
                <a:cs typeface="Times New Roman" panose="02020603050405020304" pitchFamily="18" charset="0"/>
              </a:rPr>
              <a:t>Eshiklar</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va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elektrodlar</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50000"/>
              </a:lnSpc>
            </a:pP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yetkazib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berish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samarali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defibrilatsiyani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chiqarish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zarur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katta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miqdordagi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elektr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energiyasi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katta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sirt</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maydoni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chunki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hozirgi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zichlik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kuyishning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oldini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olish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etarlicha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past.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Tashqi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defibrilator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plashlari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odatda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silliq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tekis</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zanglamaydigan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po'latdan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yasalgan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yuzga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ko'pgina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chiqaruvchilar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pediatrik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bemorlarni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joylashtirish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kichik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padladalar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qo'shimchalarda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kichik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sirpanishlarga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Supero'tkazuvchilar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tuzli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jel</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bekatlar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terisi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o'rtasida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tekis</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past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impedansli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aloqa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qilishni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ta'minlash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ishlatiladi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Defibrilatsiyani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ochiq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jarrohligi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paytida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ham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amalga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oshirish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bunda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ancha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kam</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quvvat</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talab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etiladi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Yostiqchalarni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tirik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yurakka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ishonchli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samarali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ravishda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qo'llash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padkalar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nisbatan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kichik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o'ralgan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yuzlari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uzun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izolyatsiyalangan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tutqichlari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Defibrilatorlar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qaysi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pedlar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biriktirilganligini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aniqlash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imkoniyatiga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agar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pediatrik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ichki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plashlardan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foydalanilsa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maksimal</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quvvatni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cheklashi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Agar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takroriy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defibrilatsiyani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talab</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qilsa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masalan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atriyal</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fibrilatsiya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holatida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ko'p</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fibrilatsiyani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boshdan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kechirgan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bo'lsa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bemorning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ko'kragiga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yopishtiruvchi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elektrodlarni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qo'llash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samaraliroq</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qulay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Agar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bemor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tashqi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yurak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urishini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boshdan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kechirayotgan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bo'lsa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bu</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elektrodlar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ham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defibrilatsiyani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ham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pulslarni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o'tkazishda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xizmat</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qilishi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Avtomatik</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tashqi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defibrilator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(AED),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o'qitilgan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tibbiy</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xodimlar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bo'lmasligi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bo'lgan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holatlarda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protseduralarni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soddalashtirish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yopishtiruvchi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prokladkalardan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ham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foydalanadi</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115547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0417" y="2397499"/>
            <a:ext cx="8942231" cy="1754326"/>
          </a:xfrm>
          <a:prstGeom prst="rect">
            <a:avLst/>
          </a:prstGeom>
        </p:spPr>
        <p:txBody>
          <a:bodyPr wrap="square">
            <a:spAutoFit/>
          </a:bodyPr>
          <a:lstStyle/>
          <a:p>
            <a:pPr marL="342900" indent="-342900">
              <a:lnSpc>
                <a:spcPct val="150000"/>
              </a:lnSpc>
              <a:buAutoNum type="arabicPeriod"/>
            </a:pP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Tibbiyot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muhandisligida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zamonaviy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texnologiyalar</a:t>
            </a:r>
            <a:r>
              <a:rPr lang="en-US" sz="2400" dirty="0" smtClean="0">
                <a:latin typeface="Times New Roman" panose="02020603050405020304" pitchFamily="18" charset="0"/>
                <a:cs typeface="Times New Roman" panose="02020603050405020304" pitchFamily="18" charset="0"/>
              </a:rPr>
              <a:t>", Z. B. </a:t>
            </a:r>
            <a:r>
              <a:rPr lang="en-US" sz="2400" dirty="0" err="1" smtClean="0">
                <a:latin typeface="Times New Roman" panose="02020603050405020304" pitchFamily="18" charset="0"/>
                <a:cs typeface="Times New Roman" panose="02020603050405020304" pitchFamily="18" charset="0"/>
              </a:rPr>
              <a:t>Juraev</a:t>
            </a:r>
            <a:r>
              <a:rPr lang="en-US" sz="2400" dirty="0" smtClean="0">
                <a:latin typeface="Times New Roman" panose="02020603050405020304" pitchFamily="18" charset="0"/>
                <a:cs typeface="Times New Roman" panose="02020603050405020304" pitchFamily="18" charset="0"/>
              </a:rPr>
              <a:t>, Y. K. </a:t>
            </a:r>
            <a:r>
              <a:rPr lang="en-US" sz="2400" dirty="0" err="1" smtClean="0">
                <a:latin typeface="Times New Roman" panose="02020603050405020304" pitchFamily="18" charset="0"/>
                <a:cs typeface="Times New Roman" panose="02020603050405020304" pitchFamily="18" charset="0"/>
              </a:rPr>
              <a:t>Ismoiljonov</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Andijon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mashinasozlik</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instituti</a:t>
            </a:r>
            <a:r>
              <a:rPr lang="en-US" sz="2400" dirty="0" smtClean="0">
                <a:latin typeface="Times New Roman" panose="02020603050405020304" pitchFamily="18" charset="0"/>
                <a:cs typeface="Times New Roman" panose="02020603050405020304" pitchFamily="18" charset="0"/>
              </a:rPr>
              <a:t>, 2020. </a:t>
            </a:r>
          </a:p>
          <a:p>
            <a:pPr marL="342900" indent="-342900">
              <a:lnSpc>
                <a:spcPct val="150000"/>
              </a:lnSpc>
              <a:buAutoNum type="arabicPeriod"/>
            </a:pP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Tibbiyot</a:t>
            </a:r>
            <a:r>
              <a:rPr lang="en-US" sz="2400" dirty="0" smtClean="0">
                <a:latin typeface="Times New Roman" panose="02020603050405020304" pitchFamily="18" charset="0"/>
                <a:cs typeface="Times New Roman" panose="02020603050405020304" pitchFamily="18" charset="0"/>
              </a:rPr>
              <a:t> t</a:t>
            </a:r>
            <a:r>
              <a:rPr lang="ru-RU" sz="2400" dirty="0" smtClean="0">
                <a:latin typeface="Times New Roman" panose="02020603050405020304" pitchFamily="18" charset="0"/>
                <a:cs typeface="Times New Roman" panose="02020603050405020304" pitchFamily="18" charset="0"/>
              </a:rPr>
              <a:t>е</a:t>
            </a:r>
            <a:r>
              <a:rPr lang="en-US" sz="2400" dirty="0" err="1" smtClean="0">
                <a:latin typeface="Times New Roman" panose="02020603050405020304" pitchFamily="18" charset="0"/>
                <a:cs typeface="Times New Roman" panose="02020603050405020304" pitchFamily="18" charset="0"/>
              </a:rPr>
              <a:t>xnikasi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S.X.Umarov</a:t>
            </a:r>
            <a:r>
              <a:rPr lang="en-US" sz="2400" dirty="0" smtClean="0">
                <a:latin typeface="Times New Roman" panose="02020603050405020304" pitchFamily="18" charset="0"/>
                <a:cs typeface="Times New Roman" panose="02020603050405020304" pitchFamily="18" charset="0"/>
              </a:rPr>
              <a:t>, Toshkent-2018</a:t>
            </a:r>
          </a:p>
        </p:txBody>
      </p:sp>
      <p:sp>
        <p:nvSpPr>
          <p:cNvPr id="5" name="Прямоугольник 4"/>
          <p:cNvSpPr/>
          <p:nvPr/>
        </p:nvSpPr>
        <p:spPr>
          <a:xfrm>
            <a:off x="3644528" y="1016288"/>
            <a:ext cx="5311711" cy="579967"/>
          </a:xfrm>
          <a:prstGeom prst="rect">
            <a:avLst/>
          </a:prstGeom>
        </p:spPr>
        <p:txBody>
          <a:bodyPr wrap="none">
            <a:spAutoFit/>
          </a:bodyPr>
          <a:lstStyle/>
          <a:p>
            <a:pPr>
              <a:lnSpc>
                <a:spcPct val="150000"/>
              </a:lnSpc>
            </a:pPr>
            <a:r>
              <a:rPr lang="en-US" sz="2400" b="1" dirty="0" smtClean="0">
                <a:solidFill>
                  <a:srgbClr val="FF0000"/>
                </a:solidFill>
                <a:latin typeface="Times New Roman" panose="02020603050405020304" pitchFamily="18" charset="0"/>
                <a:cs typeface="Times New Roman" panose="02020603050405020304" pitchFamily="18" charset="0"/>
              </a:rPr>
              <a:t>FOYDALANILGAN ADABIYOTLAR</a:t>
            </a:r>
            <a:endParaRPr lang="ru-RU"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269813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269</TotalTime>
  <Words>1699</Words>
  <Application>Microsoft Office PowerPoint</Application>
  <PresentationFormat>Широкоэкранный</PresentationFormat>
  <Paragraphs>137</Paragraphs>
  <Slides>32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32</vt:i4>
      </vt:variant>
    </vt:vector>
  </HeadingPairs>
  <TitlesOfParts>
    <vt:vector size="38" baseType="lpstr">
      <vt:lpstr>Arial</vt:lpstr>
      <vt:lpstr>Calibri</vt:lpstr>
      <vt:lpstr>Calibri Light</vt:lpstr>
      <vt:lpstr>Symbol</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Umumiy ma’lumotlar</dc:title>
  <dc:creator>User</dc:creator>
  <cp:lastModifiedBy>Yodgor</cp:lastModifiedBy>
  <cp:revision>28</cp:revision>
  <dcterms:created xsi:type="dcterms:W3CDTF">2021-03-30T12:37:41Z</dcterms:created>
  <dcterms:modified xsi:type="dcterms:W3CDTF">2021-05-10T08:49:17Z</dcterms:modified>
</cp:coreProperties>
</file>