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446" r:id="rId3"/>
    <p:sldId id="447" r:id="rId4"/>
    <p:sldId id="448" r:id="rId5"/>
    <p:sldId id="449" r:id="rId6"/>
    <p:sldId id="450" r:id="rId7"/>
    <p:sldId id="451" r:id="rId8"/>
    <p:sldId id="452" r:id="rId9"/>
    <p:sldId id="453" r:id="rId10"/>
    <p:sldId id="454" r:id="rId11"/>
    <p:sldId id="455" r:id="rId12"/>
    <p:sldId id="456" r:id="rId13"/>
    <p:sldId id="457" r:id="rId14"/>
    <p:sldId id="458" r:id="rId15"/>
    <p:sldId id="459" r:id="rId16"/>
    <p:sldId id="460" r:id="rId17"/>
    <p:sldId id="461" r:id="rId18"/>
    <p:sldId id="462" r:id="rId19"/>
    <p:sldId id="463" r:id="rId20"/>
    <p:sldId id="464" r:id="rId21"/>
    <p:sldId id="465" r:id="rId22"/>
    <p:sldId id="466" r:id="rId23"/>
    <p:sldId id="467" r:id="rId24"/>
    <p:sldId id="468" r:id="rId25"/>
    <p:sldId id="469" r:id="rId26"/>
    <p:sldId id="470" r:id="rId27"/>
    <p:sldId id="471" r:id="rId28"/>
    <p:sldId id="472" r:id="rId29"/>
    <p:sldId id="473" r:id="rId30"/>
    <p:sldId id="474" r:id="rId31"/>
    <p:sldId id="475" r:id="rId32"/>
    <p:sldId id="476" r:id="rId33"/>
    <p:sldId id="477" r:id="rId34"/>
    <p:sldId id="478" r:id="rId35"/>
    <p:sldId id="312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 snapToGrid="0">
      <p:cViewPr>
        <p:scale>
          <a:sx n="75" d="100"/>
          <a:sy n="75" d="100"/>
        </p:scale>
        <p:origin x="600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518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50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720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948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704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665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330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001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72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946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49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69DF5-F60C-4E0B-B11A-F09CDA056369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261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1" y="164394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222505" y="1401104"/>
            <a:ext cx="7948274" cy="3455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529817" y="4893379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768669" y="5313616"/>
            <a:ext cx="4855945" cy="11541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VENA QON TOMIRLARI ICHIGA </a:t>
            </a:r>
          </a:p>
          <a:p>
            <a:pPr algn="ctr">
              <a:lnSpc>
                <a:spcPct val="115000"/>
              </a:lnSpc>
            </a:pP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 YUBORUVCHI NASOSLAR</a:t>
            </a:r>
          </a:p>
          <a:p>
            <a:pPr algn="ctr">
              <a:lnSpc>
                <a:spcPct val="115000"/>
              </a:lnSpc>
            </a:pPr>
            <a:r>
              <a:rPr lang="en-US" sz="20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ASAB TIZIMLARI.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ANASTEZIYA.</a:t>
            </a:r>
            <a:endParaRPr lang="ru-R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8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0529" y="490647"/>
            <a:ext cx="11081657" cy="5864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og'iz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hidratsiya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dorilarni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ozuqaviy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ehtiyojlarni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rezervuariga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kateter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yuborilayotgan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gradiyentini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o'tishlari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yaqinroq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ravshanroq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ingichka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penetratsiyani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osonlashtiradi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Vena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oddiygina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tortishish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ehtiyotkorlik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diqqat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Gravitatsiyaviy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ozuqa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etarlicha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olmasligi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52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589416"/>
            <a:ext cx="6197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ko'pincha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afzalliklari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IV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stavkalarda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ko'pkanalli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Syringe pump HK-40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274" y="1094423"/>
            <a:ext cx="4276725" cy="288067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7569200" y="4096435"/>
            <a:ext cx="41275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https://infinita-medical.eu/en/vet-equipment/250-syringe-pump-hk-400.html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243014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1053642"/>
            <a:ext cx="100076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infuzionlari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bo'linmalar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egiluvchan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infuzion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paketga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pufak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lampochka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pompasi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infuziyalari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ko'p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ko'tarishni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jarrohlik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soddaligidan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terapiya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dasturlarida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48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725539"/>
            <a:ext cx="55880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qat'iyan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pompalanmasa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yo'lini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to'sib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tomchilatuvchi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o'tayotganda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tomchilarini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Damlacıklar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tomchilar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Medfusion 3500 Syringe Pump | Medical Equipment | DiaMedical US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 b="22999"/>
          <a:stretch/>
        </p:blipFill>
        <p:spPr bwMode="auto">
          <a:xfrm>
            <a:off x="6937375" y="1320800"/>
            <a:ext cx="5031154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756400" y="3706168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https://diamedicalusa.com/medical-equipment/infusion-dialysis/syringe-pumps/medfusion-3500-syringe-pump-2/</a:t>
            </a:r>
          </a:p>
        </p:txBody>
      </p:sp>
    </p:spTree>
    <p:extLst>
      <p:ext uri="{BB962C8B-B14F-4D97-AF65-F5344CB8AC3E}">
        <p14:creationId xmlns:p14="http://schemas.microsoft.com/office/powerpoint/2010/main" val="420975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240892"/>
            <a:ext cx="11557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Shprits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ko'rinib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turibdiki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kateter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jihozlangan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in'ektsiya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shpritsini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pistonni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qo'zg'aysan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Shubhasiz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giyohvand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o'murtqa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og'riq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qoldiruvchi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dorilarni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insulinni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oralig'ida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Shpritslar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shprits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pistonini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shprits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past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o'lchamdagi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shpritslarni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The newly developed Neo syringe pump (Bionet, Co. Ltd, Seoul, Korea). |  Download Scientific Diagram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243" y="3857308"/>
            <a:ext cx="5700713" cy="245459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476500" y="6382954"/>
            <a:ext cx="9499600" cy="258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</a:pPr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https://www.researchgate.net/figure/The-newly-developed-Neo-syringe-pump-Bionet-Co-Ltd-Seoul-Korea_fig1_312668035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65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8000" y="181866"/>
            <a:ext cx="6375400" cy="6506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Pistonli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piston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kameradan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aniqlikka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valflar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yo'nalishini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piston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diskret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impulslarni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impulslarning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chastotasini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 w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ta'minlaydi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ammo piston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valf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sarflanadigan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xarajatlarning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kanalli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kassetalar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LifeCare PCA Infusion System - Avante Health Solutions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44" t="7093" r="18499" b="9220"/>
          <a:stretch/>
        </p:blipFill>
        <p:spPr bwMode="auto">
          <a:xfrm>
            <a:off x="7962899" y="476250"/>
            <a:ext cx="3333751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962899" y="4972050"/>
            <a:ext cx="37401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https://avantehs.com/p/lifecare-pca-infusion-system/1645</a:t>
            </a:r>
          </a:p>
        </p:txBody>
      </p:sp>
    </p:spTree>
    <p:extLst>
      <p:ext uri="{BB962C8B-B14F-4D97-AF65-F5344CB8AC3E}">
        <p14:creationId xmlns:p14="http://schemas.microsoft.com/office/powerpoint/2010/main" val="154445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700" y="162128"/>
            <a:ext cx="6248400" cy="6695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Peristaltik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Peristaltik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segmentlarini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yo'nalishi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Ovqat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peristaltik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devorlaridagi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halqalari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ovqatni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o'xshash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Peristaltik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pompalaydi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quvurlarning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Keyinchalik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yopilguncha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Peristaltik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Multi-channel Peristaltic Pump - LP-BT100-1L - Low Flow Rate Laboratory Pump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10" b="8294"/>
          <a:stretch/>
        </p:blipFill>
        <p:spPr bwMode="auto">
          <a:xfrm>
            <a:off x="7686674" y="1153658"/>
            <a:ext cx="4010025" cy="33040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350000" y="4842285"/>
            <a:ext cx="6096000" cy="2415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9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https://www.drifton.eu/shop/9-flow-rate-tube-pumps/18-lp-bt100-1l-peristaltic-flow-rate-pump/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77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452648"/>
            <a:ext cx="10795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egiluvchan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perimetri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to'rtta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g'ildirak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o'rnatiladi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trubadagi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ishqalanishni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Teflon 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ishqalanuvchi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material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distal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yetguncha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siljiydi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Quvurni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bo'lgunga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cho'zishi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kauchuk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moslashuvchan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bardoshli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infuzion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to'plamdan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egiluvchan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uchastkaning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xarajatlar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anglatadi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diametri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quvurlar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cho'zilib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etarlicha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to'plamlar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oralig'ida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50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371874"/>
            <a:ext cx="7416800" cy="6061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Lineer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peristaltik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barmoqlar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panjaralari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o'tqaziladi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qo'yiladi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novda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cho'zilganda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yopadi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bo'shashadi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bo'shashishning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to'lqin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yo'nalishda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harakatlantiradi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peristaltik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barmoqlari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dvigatel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tovush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quvurlarning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diametrining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silikon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kauchuk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elastik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emasligi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tez-tez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Agar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naycha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shunchaki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bo'ylab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harakatlantiring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trubaning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IV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bormoqda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signal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Dori-darmonlarni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etkazib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bemorning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yozuvlariga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Alaris Medley Combo 1 - 8015 PC Module + (2 ea) 8100 IV Pump Module -  Centurion Service Group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81" b="16612"/>
          <a:stretch/>
        </p:blipFill>
        <p:spPr bwMode="auto">
          <a:xfrm>
            <a:off x="7972425" y="1265928"/>
            <a:ext cx="3721100" cy="25431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039100" y="4156484"/>
            <a:ext cx="358775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https://centurionservice.com/shop/alaris-medley-combo-1-8015-pc-module-2-ea-8100-iv-pump-module/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29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68600" y="2282736"/>
            <a:ext cx="73025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 QON AYLANISH, SUN'IY BUYRAK, SUN'IY YURAK APPARATLARINING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 VA ISHLASHINING ASOSIY PRINTSIPLARI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 QON AYLANISH APPARATI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24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500" y="384700"/>
            <a:ext cx="107569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Ekstrakorporal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Bryuxon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nko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yaratdilar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1930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binskiy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Gibb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shahri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1953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1957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SSSR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Vishn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vskiy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ITI da op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gional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variantdagi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1.Umumiy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kardioxirurgiyada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2.R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gionar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izolyatsiya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rfuziyasidir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jarohat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onkologiya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yiringli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xirurgiyada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45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3900" y="712803"/>
            <a:ext cx="10693400" cy="548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(SQA).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SQA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1.Apparat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xajmini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4÷5 l)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2.Oksig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rializatsiyasini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95 %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to’yintirish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35÷45 mm. sim.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СО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3.SQA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rfuziyasida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4.Apparat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bo’shliqlaridan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5.Apparatda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jarohati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rfuziyaning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plazmaning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gomoglobini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 %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6.SQA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kimyoviy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rilizatsiya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57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9500" y="807528"/>
            <a:ext cx="104013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almashinuvidagi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ratorlar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joydagi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ratorlari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pufakli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plyonkali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SQ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klapansiz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tashqaridagi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namoyandalari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Klapansiz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roliklarni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yugurtirish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xanik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barmoqlar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barmoqli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ko’ndalang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elastik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hujayralari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shikastlanishini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minimumga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SQA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konstruktsiyalashda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qovushqoqlik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magistrallari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ynolds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59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400" y="215900"/>
            <a:ext cx="113411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almashtirgich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koronar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otsosi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tanasi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raturasini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SQA da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almashtirgichlarning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almashtirgichni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normal 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raturasi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sirkulyatsion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koronarli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otsos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rolikli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otsosi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pufakchalari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tutkichlar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SQA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natorning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harakatlantiruvchi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privodlari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unumdorligini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raturasi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h.k.larni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o’lchaydigan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halokat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privodidir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takomillashuvining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bloklarining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martali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foydalanishidir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733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1200" y="533192"/>
            <a:ext cx="106299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SQA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namunalari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IK-5M, ISL-4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koronar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natorga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unumdorligi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l.daq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2,0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2,5 l.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rfuzionli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apparatdan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absolyut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ntratsiyali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ishqorli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eritmalar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rilizatsiya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SQA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konstruktiv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avtoklavirovanlash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sovuq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ritsidli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diotsid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 –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propiolakton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aralashmalari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SQA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etapdagi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unumdorligiga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yo’nalishlardagi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qisqichlar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mijoz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organizmidan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qo’yilmaydi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1÷2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sinxron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rfuziyaning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lgilangan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normada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2,2÷2,4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m.daq.ni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25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2300" y="419654"/>
            <a:ext cx="10922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davomiyligi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zlash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minimumga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Art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kamaytirish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«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»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pparati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zaharli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mahsulotlarni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ayraboshlash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ekzog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zaharlarni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dualizi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ultrafiltratsiya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ktrolitli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ishqorli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muvozanatni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tartidga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mostazni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dumaloqli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filtratsiya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kanalli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absortsiya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b.)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inkr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llashtirmaydi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modializ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((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haemodialysis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gr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haemo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n, dialysis -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yirmoq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ma'nolarini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bildiradi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ultrafiltratsiya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diffuziya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kulali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0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6900" y="297431"/>
            <a:ext cx="10693400" cy="5864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modializ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surunkali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tishmovchiligi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intoksikatsiyalarda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ktrolit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zaharlardan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zaharlanishda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surunkali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modializni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tishmovchiligida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rvativ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rminal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ham,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mostaz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boshqarilishining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butunlay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intoksikatsiyaning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simptomlari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siydik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anqib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qontalashlar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quruqshashi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sarg’ayishi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qichishishlar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uyquning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Surunkali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tishmovchiligida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modializga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absolyut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rikardit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lgilarining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vaqtinchalik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tishmovchiligi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modializni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yarimo’tkazuvchi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eritmani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o’tkazishida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qono’tkazuvchi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o’tkazuvchanligi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konstruktsiyasi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raturasi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ntratsiyasining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kulalarining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andozasi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moddalarning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dualizi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zlikda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35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157731"/>
            <a:ext cx="11239500" cy="628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Ultrafiltratsiya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gradi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erishilishi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qono’tkazuvchi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ijobiy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dializirlashtirilgan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hisobidandir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Osmotik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glyukoza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mannitol)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dializirlashtiriladigan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osmotik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suvni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kuchaytirish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rikalik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Djon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(1913y.)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jiddiy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qiyinchiliklar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modializ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yarimo’tkazgichli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yo’qligida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ximiyaviy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o’rganilmaganligi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variantlari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kollodiy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baliqlarning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pufagi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buzoqning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mustahkamlik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kuchining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nihoyatda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Talxaym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(W.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Thalhimer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1938y.),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marotiba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llofanni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Gollandiyalik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Vilyam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1944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intaktsikatsiyaning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simptomlari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67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yoshli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ayolga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lgandagi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90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8500" y="577652"/>
            <a:ext cx="111887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P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rfuzionli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apparat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rolikli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sigma –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Dializirlovchi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priborning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rilizatsiya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martalik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xanizm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muncha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kamchiligi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qimmatligidir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dializatorlari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– 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rilizatsiya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2% - li formalin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rastvor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fizeritma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 ÷ 40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«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sov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 mod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lining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2.80 -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1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dializator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llofanli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plastinka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11 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ktsiya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ro’para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oqayotgan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dializirlovchi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42603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7500" y="543393"/>
            <a:ext cx="94107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ionlari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glyukozadan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(K; Na; Ca; Mg; Cl; HCO3),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ktrolit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sostavini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ktsiya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dializatordan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unumdorlikni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quyulgan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So’ngra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morning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Dializirlangan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isitgich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raturasi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38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 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ko’tariladi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karbog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to’ldiriladiki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7,4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bo’lsin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dializirlangan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dializatorga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Dializatorda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qonning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zligi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250 ÷ 300 ml/d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pparatning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klir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nsi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siydik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140 ml/d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buyrak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apparatlarining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avlodlari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ultrazamonaviy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xnologiyalar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qo’yida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birn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ko’rinishdagi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mod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maqasdga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muvofiqdir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42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663" y="401320"/>
            <a:ext cx="6269673" cy="43865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25600" y="5092700"/>
            <a:ext cx="932180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1-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r, 2-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3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4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o’lchagichi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5-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6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havoushlagich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7 –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8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isitgich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9 -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dializirlangan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10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dializirlovchi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eritma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11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rotam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12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karbonat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kislotasi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rotam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13-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gidroprovod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rfuzzion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nasosi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3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442248"/>
            <a:ext cx="7708900" cy="5859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»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pparati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SYuA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SYuA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1937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V. P.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mbranali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ktromator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apparat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2,5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erishildi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rivojlanmoqda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1)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shoshilinch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animatsion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transplantatini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tanlashgacha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 2)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implantatsiya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qo’llash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3" r="4394"/>
          <a:stretch/>
        </p:blipFill>
        <p:spPr>
          <a:xfrm>
            <a:off x="7937499" y="781224"/>
            <a:ext cx="4000501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56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409166"/>
            <a:ext cx="11557000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izlanishlar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borilmoqda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yillarida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sobiq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ittifoq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inj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–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hamkorlikda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yaratdilar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tadbiqini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Ftorsilikatli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kauchukdan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xaltacha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tipi»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l.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yuklamalarni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ko’taraoladigan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tromb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riallardan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turg’un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zonalarni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zliklarini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shikastlanishiga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minimumga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yumshoq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Xaltachalarning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vorlari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xaltachalar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chiqarilishi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Xaltachalar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pasaytirilganda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xaltachalarning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rib,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bosimlar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pulsatsiyalanuvchi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yuragining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lib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implantatsiya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qulaydir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oqishini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zgirlikka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sikllari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140÷150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haydashni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14÷15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70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400" y="368300"/>
            <a:ext cx="11620500" cy="628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mahkamlangan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diafragma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fa'ol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bo’lmachalari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tomirlarida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pulsatsiyalangan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sistolada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so’ngra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privoddan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diafragma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qorinchalarda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gulbargli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Gulbargli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to’rt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gulbargli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ntilli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disk,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sf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shaklidagi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rkitadigan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karkaslarga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mahkamlab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hayvonlar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buzoqlar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cho’chqalarni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yuragining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klapanlari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rvirlangan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kontruktsiyali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korpusining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o’tkazuvchi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qatlam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sig’imli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hisoblagichi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nsatorning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qon-diafragma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ktromotori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yuritmalari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suyuqlikni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plasmassali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shlanglar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taqsimlash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xanizmlari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52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6800" y="571005"/>
            <a:ext cx="7797800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plastmassalar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manbai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Plutoniy-238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taminlangan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radioizotopli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ampula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akkumulyatori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Dvigat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qorinchaga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porsh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hisoblagich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Mod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kg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~1,8 l.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yaratilishining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tarmoqlari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mustahkamlik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«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charchash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fiziko-ximiyaviy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rtlikni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zanglamaydigan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titanli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qotishma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polim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mat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ftoroplastlar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yarimolif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mniyorganik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kauchuklarning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birlashmalari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silikonlar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yarimur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yarimefirsilikonur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pirougl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gidrofillig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trombor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qoplama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zaryadlariga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ktrolitli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kslar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9488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35200" y="961747"/>
            <a:ext cx="7518400" cy="5450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ntilyatsiyasi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(02)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lmashinuvini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to’xtaganda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tishmovchiligida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laksantlaridan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almashinuvini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tishmovchiligida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zo’riqib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Spontan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aralashmasi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bo’shlig’idagi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bo’shlig’idagi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(MVB)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modinamika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yomonlashadi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521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00300" y="1351416"/>
            <a:ext cx="90043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nafasga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ko’rsatmalar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pnoe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holatlarid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taxipnoe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(1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gipovol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02 – 60 mm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sim.ust.dan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рС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02- 60 mm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sim.ust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baland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mior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laksantlar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qo’llanilgand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tiklanguncha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laksant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narkotiklar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intoksikatsiyad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gipov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ntilyatsiyalar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talvasa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shishishi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zaharlanish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26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3700" y="352541"/>
            <a:ext cx="11366500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lgilariga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maromi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chuqurligi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sianoz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zovtalanish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hushlik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mushaklar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o’tqaziladi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almashinuvini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Ekspirator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rishda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qo’yidagilardan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"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qopchasi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DP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asboblaridan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(RO,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Sirrus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o’pkasiga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aralashmasini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("AMBU"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qopchasi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ADR-2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RPA-2)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qopchalaridan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Bu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shoshilinch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shoshilinch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vmat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Lada, RD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DP)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o’chiruvchilarda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Yuqoridagilardan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o’tqazishga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statsionarlarda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"Faza-5", "Faza-7", "Faza-11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"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Faza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- 21", "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Vdox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"Evita - 4"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bor.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qo’yidagi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chastotasi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DNH-DAH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olyar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- 1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olyar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DNH = NH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x NS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O’B -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bo’shliq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halqum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hiqildoq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trax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bronxlar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almashinuvida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etmaydigan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 transport,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isitish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namlash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almashinuvi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UB-150÷200 ml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593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2300" y="636603"/>
            <a:ext cx="11366500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O’SV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o’tkazilayotgan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qolmasligi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puls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trax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obronx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daraxt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4÷6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bo’shlig’i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yonboshlatiladi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muvozanati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ntilyatsiya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o’zgartirilganda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Biokimyoviy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spirator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sinxronizatsiya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Sutkada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MVB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spirator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sozligi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trubka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manj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2÷4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auskultativ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13.Balg’am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hafta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antibiotiklarga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zuvchanligini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Diur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volyum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32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7100" y="1018550"/>
            <a:ext cx="83185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asoratlarga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trax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obronxit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bronxospazm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vmoniya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vmotoraks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trax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nozi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tabolik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morning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ahvoli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SO’V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yo’tal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kslarini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so’ndirishga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SO’V da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barojarohat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yo’llaridagi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zararlanishidir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Barojarohat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chaqiruvchi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xanizm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1)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haddan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yuborish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2)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not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ntilyatsiyasi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Barojarohatda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rstitsiya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to’qimalariga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vrani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hatto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qorin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bo’shlig’iga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Barojarohat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o’lim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Barojarohat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profilaktikasining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biom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xanikasi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monitoringi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diqqat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auskultatsiya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ko’krak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qafasini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ntg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nologik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kshirish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diagnostikasi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ahamiyatga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oqibati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yomonlashadi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53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49500" y="913323"/>
            <a:ext cx="7924800" cy="5033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pparatlarni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zararsizlantirish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SO’V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ishlatilgandan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zararsizlantirilishi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to’liq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yoyib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zinf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ktsiyalovchi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zinf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ktsiyalanadi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rilizatsiya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an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zararsizlantirish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instruktsiyalariga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rilizatsiyalash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samara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-an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gamma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nurlantirish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zararsizlantiruvchi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qimmat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Antibakt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filtrlardan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qulayroq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morning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mikrozarralar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tushishidan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riyalar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ktsiyalanishidan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Filtrni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bakt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riyalar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tushishidan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sog’ligiga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salbiy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ko’rsatmaydi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26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5500" y="718161"/>
            <a:ext cx="10579100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islorod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ballonlari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ishlaganda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xnika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markazlashgan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ta'minotiga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o’rnatmalariga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Ammo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aslida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ballonlari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blokdan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xonalarda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taldan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qutilardan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fiksatsiya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pasaotr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damlanish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raqami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rtifikat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moviy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bo’yalgan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1-2-10-40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sig’imli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ballonlardan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tashiladi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borligini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ko’paytiriladi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·VB. Bund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Р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balondagi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VB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ballondagi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kislorodning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kulrang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1-2-10-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ballonlard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S, 51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tm.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tashlanadi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1-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kg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suyuq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500 l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bug’simon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vaznini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500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ko’paytirib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daqiqada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tishini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Narkoz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4÷6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bosimdan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oshmagan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51÷250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tm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pasaytirish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duktorlar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duktorlar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muzlamaydigan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azot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oksidi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2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92300" y="778867"/>
            <a:ext cx="9359900" cy="5033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ballonini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ishlatishga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tishmovchiligi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tishmovchiligi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kasalliklarida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R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ratsiyalarida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uzoq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op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yurak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transplantatsiyasi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koronaroshuntlash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Klinik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o’lim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T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rminal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buzilishi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zaharlanishlar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O’pka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sun'iy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ntilyatsiyasida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Trax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obturatsiyasida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Narkoz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Apparatlarga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kislorod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taqsimoti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49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40417" y="2397499"/>
            <a:ext cx="89422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Toshkent-2018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69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2010</Words>
  <Application>Microsoft Office PowerPoint</Application>
  <PresentationFormat>Широкоэкранный</PresentationFormat>
  <Paragraphs>108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Lucida Sans Unicode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Umumiy ma’lumotlar</dc:title>
  <dc:creator>User</dc:creator>
  <cp:lastModifiedBy>Yodgor</cp:lastModifiedBy>
  <cp:revision>40</cp:revision>
  <dcterms:created xsi:type="dcterms:W3CDTF">2021-03-30T12:37:41Z</dcterms:created>
  <dcterms:modified xsi:type="dcterms:W3CDTF">2021-05-17T10:43:55Z</dcterms:modified>
</cp:coreProperties>
</file>