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8" r:id="rId2"/>
    <p:sldId id="441" r:id="rId3"/>
    <p:sldId id="454" r:id="rId4"/>
    <p:sldId id="455" r:id="rId5"/>
    <p:sldId id="456" r:id="rId6"/>
    <p:sldId id="457" r:id="rId7"/>
    <p:sldId id="458" r:id="rId8"/>
    <p:sldId id="459" r:id="rId9"/>
    <p:sldId id="460" r:id="rId10"/>
    <p:sldId id="440" r:id="rId11"/>
    <p:sldId id="442" r:id="rId12"/>
    <p:sldId id="443" r:id="rId13"/>
    <p:sldId id="444" r:id="rId14"/>
    <p:sldId id="445" r:id="rId15"/>
    <p:sldId id="446" r:id="rId16"/>
    <p:sldId id="447" r:id="rId17"/>
    <p:sldId id="448" r:id="rId18"/>
    <p:sldId id="449" r:id="rId19"/>
    <p:sldId id="450" r:id="rId20"/>
    <p:sldId id="451" r:id="rId21"/>
    <p:sldId id="452" r:id="rId22"/>
    <p:sldId id="453" r:id="rId23"/>
    <p:sldId id="312" r:id="rId24"/>
    <p:sldId id="462" r:id="rId25"/>
    <p:sldId id="463" r:id="rId26"/>
    <p:sldId id="464" r:id="rId27"/>
    <p:sldId id="465" r:id="rId28"/>
    <p:sldId id="466" r:id="rId29"/>
    <p:sldId id="467" r:id="rId30"/>
    <p:sldId id="468" r:id="rId31"/>
    <p:sldId id="469" r:id="rId32"/>
    <p:sldId id="461" r:id="rId3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82" autoAdjust="0"/>
    <p:restoredTop sz="94660"/>
  </p:normalViewPr>
  <p:slideViewPr>
    <p:cSldViewPr snapToGrid="0">
      <p:cViewPr varScale="1">
        <p:scale>
          <a:sx n="88" d="100"/>
          <a:sy n="88" d="100"/>
        </p:scale>
        <p:origin x="120" y="1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9DF5-F60C-4E0B-B11A-F09CDA056369}" type="datetimeFigureOut">
              <a:rPr lang="ru-RU" smtClean="0"/>
              <a:t>18.05.2021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5940-8672-4203-8194-48D66DB1C6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85189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9DF5-F60C-4E0B-B11A-F09CDA056369}" type="datetimeFigureOut">
              <a:rPr lang="ru-RU" smtClean="0"/>
              <a:t>18.05.2021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5940-8672-4203-8194-48D66DB1C6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75053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9DF5-F60C-4E0B-B11A-F09CDA056369}" type="datetimeFigureOut">
              <a:rPr lang="ru-RU" smtClean="0"/>
              <a:t>18.05.2021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5940-8672-4203-8194-48D66DB1C6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27209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9DF5-F60C-4E0B-B11A-F09CDA056369}" type="datetimeFigureOut">
              <a:rPr lang="ru-RU" smtClean="0"/>
              <a:t>18.05.2021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5940-8672-4203-8194-48D66DB1C6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49485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9DF5-F60C-4E0B-B11A-F09CDA056369}" type="datetimeFigureOut">
              <a:rPr lang="ru-RU" smtClean="0"/>
              <a:t>18.05.2021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5940-8672-4203-8194-48D66DB1C6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97044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9DF5-F60C-4E0B-B11A-F09CDA056369}" type="datetimeFigureOut">
              <a:rPr lang="ru-RU" smtClean="0"/>
              <a:t>18.05.2021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5940-8672-4203-8194-48D66DB1C6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46651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9DF5-F60C-4E0B-B11A-F09CDA056369}" type="datetimeFigureOut">
              <a:rPr lang="ru-RU" smtClean="0"/>
              <a:t>18.05.2021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5940-8672-4203-8194-48D66DB1C6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03300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9DF5-F60C-4E0B-B11A-F09CDA056369}" type="datetimeFigureOut">
              <a:rPr lang="ru-RU" smtClean="0"/>
              <a:t>18.05.2021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5940-8672-4203-8194-48D66DB1C6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70012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9DF5-F60C-4E0B-B11A-F09CDA056369}" type="datetimeFigureOut">
              <a:rPr lang="ru-RU" smtClean="0"/>
              <a:t>18.05.2021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5940-8672-4203-8194-48D66DB1C6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1721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9DF5-F60C-4E0B-B11A-F09CDA056369}" type="datetimeFigureOut">
              <a:rPr lang="ru-RU" smtClean="0"/>
              <a:t>18.05.2021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5940-8672-4203-8194-48D66DB1C6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59463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9DF5-F60C-4E0B-B11A-F09CDA056369}" type="datetimeFigureOut">
              <a:rPr lang="ru-RU" smtClean="0"/>
              <a:t>18.05.2021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5940-8672-4203-8194-48D66DB1C6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34929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A69DF5-F60C-4E0B-B11A-F09CDA056369}" type="datetimeFigureOut">
              <a:rPr lang="ru-RU" smtClean="0"/>
              <a:t>18.05.2021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2D5940-8672-4203-8194-48D66DB1C6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32612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921001" y="164394"/>
            <a:ext cx="67912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TIBBIYOT MUHANDISLIK TEXNOLOGIYALARI</a:t>
            </a:r>
            <a:endParaRPr lang="ru-RU" sz="4000" b="1" dirty="0">
              <a:solidFill>
                <a:srgbClr val="C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30" name="Picture 6" descr="Tiger Medical, Inc. Mission Statement, Employees and Hiring | LinkedI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02" b="7739"/>
          <a:stretch/>
        </p:blipFill>
        <p:spPr bwMode="auto">
          <a:xfrm>
            <a:off x="2222505" y="1401104"/>
            <a:ext cx="7948274" cy="345589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3571183" y="4741582"/>
            <a:ext cx="6096000" cy="2308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https://www.linkedin.com/company/tiger-medical-inc/?trk=similar-companies_org_title&amp;originalSubdomain=mk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1841863" y="5161895"/>
            <a:ext cx="926156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b="1" dirty="0">
                <a:solidFill>
                  <a:srgbClr val="C00000"/>
                </a:solidFill>
                <a:latin typeface="Times New Roman" panose="02020603050405020304" pitchFamily="18" charset="0"/>
              </a:rPr>
              <a:t>ELEKTROJARROHLIK JIXOZLARI (MASHINALARI)</a:t>
            </a:r>
            <a:endParaRPr lang="ru-RU" sz="2800" dirty="0">
              <a:solidFill>
                <a:srgbClr val="C00000"/>
              </a:solidFill>
              <a:latin typeface="Arial Unicode MS"/>
            </a:endParaRPr>
          </a:p>
          <a:p>
            <a:pPr algn="ctr">
              <a:lnSpc>
                <a:spcPct val="150000"/>
              </a:lnSpc>
            </a:pPr>
            <a:r>
              <a:rPr lang="en-GB" sz="2800" b="1" dirty="0">
                <a:solidFill>
                  <a:srgbClr val="C00000"/>
                </a:solidFill>
                <a:latin typeface="Times New Roman" panose="02020603050405020304" pitchFamily="18" charset="0"/>
              </a:rPr>
              <a:t>JARROHLIK LAZERLARI</a:t>
            </a:r>
            <a:endParaRPr lang="ru-RU" sz="2800" dirty="0">
              <a:solidFill>
                <a:srgbClr val="C00000"/>
              </a:solidFill>
              <a:effectLst/>
              <a:latin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3952830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70709" y="305763"/>
            <a:ext cx="10959737" cy="609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ctr">
              <a:lnSpc>
                <a:spcPct val="150000"/>
              </a:lnSpc>
            </a:pPr>
            <a:r>
              <a:rPr lang="en-GB" sz="2000" b="1" dirty="0" err="1">
                <a:solidFill>
                  <a:srgbClr val="0070C0"/>
                </a:solidFill>
                <a:latin typeface="Times New Roman" panose="02020603050405020304" pitchFamily="18" charset="0"/>
              </a:rPr>
              <a:t>Elektrojarrohlik</a:t>
            </a:r>
            <a:r>
              <a:rPr lang="en-GB" sz="2000" b="1" dirty="0">
                <a:solidFill>
                  <a:srgbClr val="0070C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b="1" dirty="0" err="1">
                <a:solidFill>
                  <a:srgbClr val="0070C0"/>
                </a:solidFill>
                <a:latin typeface="Times New Roman" panose="02020603050405020304" pitchFamily="18" charset="0"/>
              </a:rPr>
              <a:t>jixozlari</a:t>
            </a:r>
            <a:r>
              <a:rPr lang="en-GB" sz="2000" b="1" dirty="0">
                <a:solidFill>
                  <a:srgbClr val="0070C0"/>
                </a:solidFill>
                <a:latin typeface="Times New Roman" panose="02020603050405020304" pitchFamily="18" charset="0"/>
              </a:rPr>
              <a:t> (</a:t>
            </a:r>
            <a:r>
              <a:rPr lang="en-GB" sz="2000" b="1" dirty="0" err="1">
                <a:solidFill>
                  <a:srgbClr val="0070C0"/>
                </a:solidFill>
                <a:latin typeface="Times New Roman" panose="02020603050405020304" pitchFamily="18" charset="0"/>
              </a:rPr>
              <a:t>mashinalari</a:t>
            </a:r>
            <a:r>
              <a:rPr lang="en-GB" sz="2000" b="1" dirty="0">
                <a:solidFill>
                  <a:srgbClr val="0070C0"/>
                </a:solidFill>
                <a:latin typeface="Times New Roman" panose="02020603050405020304" pitchFamily="18" charset="0"/>
              </a:rPr>
              <a:t>)</a:t>
            </a:r>
            <a:endParaRPr lang="ru-RU" sz="2000" dirty="0">
              <a:solidFill>
                <a:srgbClr val="000000"/>
              </a:solidFill>
              <a:latin typeface="Arial Unicode MS"/>
            </a:endParaRPr>
          </a:p>
          <a:p>
            <a:pPr indent="449580" algn="just">
              <a:lnSpc>
                <a:spcPct val="150000"/>
              </a:lnSpc>
            </a:pP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Jarrohlik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san'ati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ming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yillar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davomida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amal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qilib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kelgan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, ammo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qon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ketish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har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doim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ham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muammo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bo'lib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kelgan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Tana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qismini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yoki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begona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narsalarni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olib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tashlash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yoki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qandaydir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zararni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tiklash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uchun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go'shtga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kesib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tashlash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natijasida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ko'plab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mayda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yirik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qon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tomirlari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uzilib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qoldi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Ba'zan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kattaroq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tomirlarni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bog'lab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qo'yish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mumkin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edi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, ammo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kichiklarini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iloji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yo'q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edi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jarroh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bemor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shunchaki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tananing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qon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ivish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mexanizmi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oqimini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to'xtatguncha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kutish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kerak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edi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Bundan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tashqari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bu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noqulay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bo'lgan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nojo'ya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ta'sirlardan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tashqari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qon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ketish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jarrohlik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joyini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to'sib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qo'ydi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jarroh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nima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qilayotganini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ko'rishga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qiynaldi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ru-RU" sz="2000" dirty="0">
              <a:solidFill>
                <a:srgbClr val="000000"/>
              </a:solidFill>
              <a:latin typeface="Arial Unicode MS"/>
            </a:endParaRPr>
          </a:p>
          <a:p>
            <a:pPr indent="449580" algn="just">
              <a:lnSpc>
                <a:spcPct val="150000"/>
              </a:lnSpc>
            </a:pP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Tasodifan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yoki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tajriba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bilan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topilgan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bo'ladimi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o'tmishda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ham,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yuqori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issiqlik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yara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yoki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kesilgan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joydan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qon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ketishini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to'xtatib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to'qimalarga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aylantiradi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to'xtaydi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Qizil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dazmol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bu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ishni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bajardi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, ammo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noqulay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potentsial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darajada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og'riqli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edi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chunki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u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behushlik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paydo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bo'lishidan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ancha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oldin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ishlatilgan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ru-RU" sz="2000" dirty="0">
              <a:solidFill>
                <a:srgbClr val="000000"/>
              </a:solidFill>
              <a:latin typeface="Arial Unicode MS"/>
            </a:endParaRPr>
          </a:p>
          <a:p>
            <a:pPr indent="449580" algn="just">
              <a:lnSpc>
                <a:spcPct val="150000"/>
              </a:lnSpc>
            </a:pP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Koterizatsiyaning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har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qanday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usuli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bilan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foydasi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shundaki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, u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katerlangan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to'qimadagi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ko'pgina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bakteriya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viruslarni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yo'q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qiladi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ru-RU" sz="2000" dirty="0">
              <a:solidFill>
                <a:srgbClr val="000000"/>
              </a:solidFill>
              <a:effectLst/>
              <a:latin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2177854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00892" y="537905"/>
            <a:ext cx="10946674" cy="54938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Eksperimentatorlar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elektr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energiyasi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bilan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ishlay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boshlaganlarida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ularning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xususiyati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shundaki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ob'ekt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orqali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o'tadigan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elektr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toki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issiqlik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hosil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qiladi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Oxir-oqibat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ushbu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xususiyatdan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to'qimalarni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kesish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uchun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foydalanish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mumkinligi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aniqlandi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agar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ehtiyotkorlik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bilan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qo'llanilsa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elektr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toki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to'qimalarni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ham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kesishi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mumkin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 1920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yilda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Uilyam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Bovi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birinchi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amaliy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elektrojarrohlik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generatorini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yaratdi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Ko'proq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modellar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uning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asl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nusxasida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takomillashtirildi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uning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nomi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keyinchalik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o'nlab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yillar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davomida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ushbu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maydon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bilan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bog'liq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edi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-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aslida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YO'Q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xodimlarining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elektrojarrohlik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bo'linmalarini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"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Bovies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" deb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nomlashini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eshitish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odatiy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hol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emas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xuddi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fotokopi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mashinalari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ko'pincha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"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kserokslar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" deb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nomlanadi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endParaRPr lang="ru-RU" sz="1600" dirty="0">
              <a:solidFill>
                <a:srgbClr val="000000"/>
              </a:solidFill>
              <a:latin typeface="Arial Unicode MS"/>
            </a:endParaRPr>
          </a:p>
          <a:p>
            <a:pPr indent="449580" algn="just">
              <a:lnSpc>
                <a:spcPct val="150000"/>
              </a:lnSpc>
            </a:pP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Eksperimentlar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natijasida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elektr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energiyasining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ma'lum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chastotalari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boshqalarga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qaraganda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ko'proq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asab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mushaklarning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stimulyatsiyasini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keltirib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chiqarishi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aniqlandi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ESUlar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ushbu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chastotalardan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qochish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uchun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ishlab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chiqilgan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Ko'pgina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birliklar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100 KHz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dan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10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MGts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oralig'ida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ishlaydi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ru-RU" sz="1600" dirty="0">
              <a:solidFill>
                <a:srgbClr val="000000"/>
              </a:solidFill>
              <a:latin typeface="Arial Unicode MS"/>
            </a:endParaRPr>
          </a:p>
          <a:p>
            <a:pPr indent="449580" algn="just">
              <a:lnSpc>
                <a:spcPct val="150000"/>
              </a:lnSpc>
            </a:pP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Elektr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tokini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to'qimalarga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qo'llash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natijasida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to'qima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qizib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ketadi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, ammo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signalning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o'ziga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xos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xususiyatlari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to'qimalarga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nima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bo'lishini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aniqlaydi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qanday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elektr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zanjiridagi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kabi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to'liq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yo'l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bo'lishi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kerak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Elektroxirurgiyada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tok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manbai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faol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elektrod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, lavabo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esa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qaytish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yoki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topraklama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elektrodi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deb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ataladi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ru-RU" sz="1600" dirty="0">
              <a:solidFill>
                <a:srgbClr val="000000"/>
              </a:solidFill>
              <a:effectLst/>
              <a:latin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250631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7646" y="173402"/>
            <a:ext cx="10855234" cy="63248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Yuqori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intensivlik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uzluksiz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sinus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to'lqini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signalini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qo'llashda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to'qimalar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hujayralari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yorilib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qanday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suv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tezda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qaynab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ketadi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 Bu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to'qimalarni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kesishga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ta'sir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qiladi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 Shu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bilan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birga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materialning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tez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qurishi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kamroq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o'tkazuvchan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qiladi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shuning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uchun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oqim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qo'llanilish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nuqtasidan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juda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uzoqqa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tarqalmaydi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Kesish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ingichka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isitish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kesilgan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joydan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minimal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masofada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Kesish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jarayonida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oqim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yetarlicha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yuqori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bo'lib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faol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elektrod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to'g'ridan-to'g'ri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to'qima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bilan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aloqa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qilmaydi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;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aksincha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harakatni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amalga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oshirish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uchun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metall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elektroddan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to'qima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ichiga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uchqunlar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sakrab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chiqadi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ru-RU" sz="1600" dirty="0">
              <a:solidFill>
                <a:srgbClr val="000000"/>
              </a:solidFill>
              <a:latin typeface="Arial Unicode MS"/>
            </a:endParaRPr>
          </a:p>
          <a:p>
            <a:pPr indent="449580" algn="just">
              <a:lnSpc>
                <a:spcPct val="150000"/>
              </a:lnSpc>
            </a:pP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Agar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xil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signal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tez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o'chirilgan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o'chirilgan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bo'lsa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chiqib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ketish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effekti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kamayadi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katta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maydonda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isitish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sodir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bo'ladi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 Bu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to'qimalarni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koagulyatsiya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qilish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ya'ni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kengroq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yo'lni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quritish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ketishni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to'xtatish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ta'siriga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ru-RU" sz="1600" dirty="0">
              <a:solidFill>
                <a:srgbClr val="000000"/>
              </a:solidFill>
              <a:latin typeface="Arial Unicode MS"/>
            </a:endParaRPr>
          </a:p>
          <a:p>
            <a:pPr indent="449580" algn="just">
              <a:lnSpc>
                <a:spcPct val="150000"/>
              </a:lnSpc>
            </a:pP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Ba'zi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hollarda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kattaroq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joylarni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quritib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yoki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quritib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yuborish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foydali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bo'ladi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Bunday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holda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, sinus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to'lqinining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aylanishi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yanada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kamayadi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oqimning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katta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kirib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borishi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kerakli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natijani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beradi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ru-RU" sz="1600" dirty="0">
              <a:solidFill>
                <a:srgbClr val="000000"/>
              </a:solidFill>
              <a:latin typeface="Arial Unicode MS"/>
            </a:endParaRPr>
          </a:p>
          <a:p>
            <a:pPr indent="449580" algn="just">
              <a:lnSpc>
                <a:spcPct val="150000"/>
              </a:lnSpc>
            </a:pP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Bunday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signallarning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qo'llanilishining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ko'payishi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quritilgan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to'qimalarni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yoqib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yuboradi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bu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jarayon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fulguratsiya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deb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ataladi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Oddiy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eksizatsiyani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amalga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oshirishning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iloji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bo'lmaganda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saraton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o'smasi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kabi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tuzilmalarni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olib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tashlash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yoki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sterilizatsiya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qilish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jarayonida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tomir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deferenslari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yoki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bachadon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naychalarini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yo'q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qilish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uchun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foydalaniladi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ru-RU" sz="1600" dirty="0">
              <a:solidFill>
                <a:srgbClr val="000000"/>
              </a:solidFill>
              <a:effectLst/>
              <a:latin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2871754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1885" y="482643"/>
            <a:ext cx="7010401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b="1" dirty="0">
                <a:solidFill>
                  <a:srgbClr val="000000"/>
                </a:solidFill>
                <a:latin typeface="Times New Roman" panose="02020603050405020304" pitchFamily="18" charset="0"/>
                <a:ea typeface="FrankRuehl"/>
                <a:cs typeface="FrankRuehl"/>
              </a:rPr>
              <a:t>MONOPOLYAR ELEKTROJARROHLIK</a:t>
            </a:r>
            <a:endParaRPr lang="ru-RU" sz="1600" dirty="0">
              <a:solidFill>
                <a:srgbClr val="000000"/>
              </a:solidFill>
              <a:latin typeface="Arial Unicode MS"/>
            </a:endParaRPr>
          </a:p>
          <a:p>
            <a:pPr indent="449580" algn="just"/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Monopolyar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operatsiyada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jarrohlik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oqimi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joyida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faol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elektrod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orqali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qo'llaniladi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Faol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elektrodlarni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oyoq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tugmasi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yordamida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yoqish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o'chirish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yoki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qo'l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qismidagi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kalitlarga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ega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bo'lishi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mumkin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Ikkala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tur ham CUT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yoki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COAG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ni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tanlashi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mumkin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ru-RU" sz="1600" dirty="0">
              <a:solidFill>
                <a:srgbClr val="000000"/>
              </a:solidFill>
              <a:latin typeface="Arial Unicode MS"/>
            </a:endParaRPr>
          </a:p>
          <a:p>
            <a:pPr indent="449580" algn="just"/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Endoskopiya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protsedurasida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masalan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kolonoskopiyada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, ESU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elektrodini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simli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tuzoq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shaklida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ishlatish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mumkin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Tuzoqning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halqasi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polip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poydevori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atrofida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mahkam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tortiladi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unga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qo'llaniladigan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tok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, ham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polipni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kesib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, ham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joyni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kesib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tashlaydi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ru-RU" sz="1600" dirty="0">
              <a:solidFill>
                <a:srgbClr val="000000"/>
              </a:solidFill>
              <a:latin typeface="Arial Unicode MS"/>
            </a:endParaRPr>
          </a:p>
          <a:p>
            <a:pPr indent="449580" algn="just"/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Amaliyot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zonasidan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o'tib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oqim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tanada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tarqalib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oqim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zichligini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kamaytiradi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shuning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uchun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sezilarli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isitish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bo'lmaydi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Monopolyar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qaytib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elektrod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oqim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zichligini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past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darajada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ushlab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turish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uchun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katta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sirt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maydoniga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ega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Odatda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tananing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katta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nisbatan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silliq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yuzasiga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masalan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, son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yoki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dumg'aza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joyiga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qo'llaniladi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ru-RU" sz="1600" dirty="0">
              <a:solidFill>
                <a:srgbClr val="000000"/>
              </a:solidFill>
              <a:latin typeface="Arial Unicode MS"/>
            </a:endParaRPr>
          </a:p>
          <a:p>
            <a:pPr indent="449580" algn="just"/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Qaytgan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elektrod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uchun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elektrod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maydonida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kuyishlar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rivojlanmasligi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uchun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oqim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zichligini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etarlicha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past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darajada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ushlab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turish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uchun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katta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aloqa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maydonini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saqlab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qolish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juda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muhimdir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. Shu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maqsadda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ESU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ishlab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chiqaruvchilarining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ko'pchiligi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aloqa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sifatini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o'lchash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tizimini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ishlab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chiqdilar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Valleylab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ikki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qismli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elektroddan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foydalanadi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Ikkala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uchastkada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kichik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kuchlanishni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qo'llash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oqim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oqimini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o'lchash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orqali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. Agar u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juda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past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bo'lsa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bu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etarli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aloqani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ko'rsatmasa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, signal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eshitiladi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ESU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ishi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bloklanadi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Boshqa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tomondan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, agar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sinov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oqimi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juda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yuqori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bo'lsa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masalan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elektrodning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ikki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qismi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teridan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chiqib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bir-biri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bilan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aloqa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qilgan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bo'lsa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yoki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bo'limlar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orasida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qon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singari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ba'zi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bir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Supero'tkazuvchilar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material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bo'lsa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, signal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shuningdek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ishga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tushirilib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mashinaning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ishlashiga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to'sqinlik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qiladi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endParaRPr lang="ru-RU" sz="1600" dirty="0">
              <a:solidFill>
                <a:srgbClr val="000000"/>
              </a:solidFill>
              <a:effectLst/>
              <a:latin typeface="Arial Unicode MS"/>
            </a:endParaRPr>
          </a:p>
        </p:txBody>
      </p:sp>
      <p:pic>
        <p:nvPicPr>
          <p:cNvPr id="1026" name="Picture 2" descr="Electrosurgical Pencil (ESU Pencil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432" y="816427"/>
            <a:ext cx="3904795" cy="4161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522028" y="4731621"/>
            <a:ext cx="6096000" cy="24622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https://www.eworldtrade.com/pd/dgdena/electrosurgical-pencil-esu-pencil/638079/</a:t>
            </a:r>
          </a:p>
        </p:txBody>
      </p:sp>
    </p:spTree>
    <p:extLst>
      <p:ext uri="{BB962C8B-B14F-4D97-AF65-F5344CB8AC3E}">
        <p14:creationId xmlns:p14="http://schemas.microsoft.com/office/powerpoint/2010/main" val="912240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5909" y="368338"/>
            <a:ext cx="6239691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BIPOLYAR ELEKTROJARROHLIK</a:t>
            </a:r>
            <a:endParaRPr lang="ru-RU" sz="2000" dirty="0">
              <a:solidFill>
                <a:srgbClr val="000000"/>
              </a:solidFill>
              <a:latin typeface="Arial Unicode MS"/>
            </a:endParaRPr>
          </a:p>
          <a:p>
            <a:pPr indent="449580" algn="just"/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Ba'zi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protseduralarda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ayniqsa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laparoskopik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usulda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bajarilgan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yuqorida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aytib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o'tilganidek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elektrodni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qaytarish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tartibi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amaliy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emas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Bunday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sharoitda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oqim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manbai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cho'kishi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bir-biriga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yaqin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bo'lgan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bipolyar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tartib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ishlatiladi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ru-RU" sz="2000" dirty="0">
              <a:solidFill>
                <a:srgbClr val="000000"/>
              </a:solidFill>
              <a:latin typeface="Arial Unicode MS"/>
            </a:endParaRPr>
          </a:p>
          <a:p>
            <a:pPr indent="449580" algn="just"/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Bu,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odatda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bir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jag '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manbai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bo'lgan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ikkinchisi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esa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cho'kib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ketadigan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forseps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yoki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qisqich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shaklida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bo'ladi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ru-RU" sz="2000" dirty="0">
              <a:solidFill>
                <a:srgbClr val="000000"/>
              </a:solidFill>
              <a:latin typeface="Arial Unicode MS"/>
            </a:endParaRPr>
          </a:p>
          <a:p>
            <a:pPr indent="449580" algn="just"/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Bu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alohida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qaytish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elektrodini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unga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ulangan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simlarni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keraksiz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holga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keltiradi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, ammo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faqat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fallop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naychalari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yoki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ichak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poliplari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kabi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kichik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tuzilmalar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uchun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foydalidir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ru-RU" sz="2000" dirty="0">
              <a:solidFill>
                <a:srgbClr val="000000"/>
              </a:solidFill>
              <a:latin typeface="Arial Unicode MS"/>
            </a:endParaRPr>
          </a:p>
          <a:p>
            <a:pPr indent="449580" algn="just"/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To'qimalarni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kesishda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ESUlarda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tutun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paydo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bo'lishi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mumkin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, u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jarrohlik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joyidan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yuqoridagi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shlyuzda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ko'tariladi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Ushbu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tutun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tarkibida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yonayotgan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to'qima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tomonidan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ishlab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chiqarilgan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toksik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kimyoviy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moddalar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ham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bo'lishi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mumkin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shuningdek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bemorga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virus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yuqtirilishi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mumkin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Bunday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tutun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tutunlarini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hududdan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olib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tashlash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uchun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tutun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evakuator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tizimidan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foydalanish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juda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tavsiya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etiladi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ru-RU" sz="2000" dirty="0">
              <a:solidFill>
                <a:srgbClr val="000000"/>
              </a:solidFill>
              <a:latin typeface="Arial Unicode MS"/>
            </a:endParaRPr>
          </a:p>
          <a:p>
            <a:pPr algn="ctr"/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 </a:t>
            </a:r>
            <a:endParaRPr lang="ru-RU" sz="2000" dirty="0">
              <a:solidFill>
                <a:srgbClr val="000000"/>
              </a:solidFill>
              <a:effectLst/>
              <a:latin typeface="Arial Unicode MS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901543" y="5217663"/>
            <a:ext cx="6096000" cy="24622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https://www.boviemedical.com/2016/10/03/bipolar-electrosurgery-vs-monopolar-electrosurgery/</a:t>
            </a:r>
          </a:p>
        </p:txBody>
      </p:sp>
      <p:pic>
        <p:nvPicPr>
          <p:cNvPr id="2050" name="Picture 2" descr="Monopolar Electrosurgery vs. Bipolar Electrosurgery - Bovie Medic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9775" y="1088570"/>
            <a:ext cx="4799019" cy="3603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4667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49086" y="1153863"/>
            <a:ext cx="5225143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JARROHLIK ULTRATOVUSH</a:t>
            </a:r>
            <a:endParaRPr lang="ru-RU" sz="1600" dirty="0">
              <a:solidFill>
                <a:srgbClr val="000000"/>
              </a:solidFill>
              <a:latin typeface="Arial Unicode MS"/>
            </a:endParaRPr>
          </a:p>
          <a:p>
            <a:pPr indent="449580" algn="just">
              <a:lnSpc>
                <a:spcPct val="150000"/>
              </a:lnSpc>
            </a:pP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Yuqori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zichlikdagi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yuqori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chastotali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ultratovush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to'lqinlari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to'qimalarni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juda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tez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qizdiradigan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tarzda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xuddi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elektrojarrohlik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yoki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jarrohlik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lazerlar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singari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lekin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elektrojarrohlikdagi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kabi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qaytish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yo'llari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yoki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lazer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nurlari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xavfi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bo'lmagan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holda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yo'naltirilishi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mumkin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Nurlar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ustki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qatlam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to'qimalariga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zarar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bermasdan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sirt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ostidagi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to'qimalarga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yo'naltirilgan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bo'lishi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mumkin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bu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jarayonni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prostata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bezlarini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davolash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uchun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juda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moslashtirgan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ru-RU" sz="1600" dirty="0">
              <a:solidFill>
                <a:srgbClr val="000000"/>
              </a:solidFill>
              <a:effectLst/>
              <a:latin typeface="Arial Unicode MS"/>
            </a:endParaRPr>
          </a:p>
        </p:txBody>
      </p:sp>
      <p:pic>
        <p:nvPicPr>
          <p:cNvPr id="3074" name="Picture 2" descr="Ideal Surgical Ultrasound Machine, Continuous Wave, Micro Array(MHz), Rs  295000 /unit | ID: 1083357575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2689" y="638680"/>
            <a:ext cx="4762500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002689" y="5555120"/>
            <a:ext cx="6096000" cy="2616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https://www.indiamart.com/proddetail/ultrasound-machine-10833575755.html</a:t>
            </a:r>
          </a:p>
        </p:txBody>
      </p:sp>
    </p:spTree>
    <p:extLst>
      <p:ext uri="{BB962C8B-B14F-4D97-AF65-F5344CB8AC3E}">
        <p14:creationId xmlns:p14="http://schemas.microsoft.com/office/powerpoint/2010/main" val="324566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" y="304800"/>
            <a:ext cx="11639005" cy="63248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ctr">
              <a:lnSpc>
                <a:spcPct val="150000"/>
              </a:lnSpc>
            </a:pP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KROSURERGIYA QURILMALARI</a:t>
            </a:r>
            <a:endParaRPr lang="ru-RU" sz="1600" dirty="0">
              <a:solidFill>
                <a:srgbClr val="000000"/>
              </a:solidFill>
              <a:latin typeface="Arial Unicode MS"/>
            </a:endParaRPr>
          </a:p>
          <a:p>
            <a:pPr indent="449580" algn="just">
              <a:lnSpc>
                <a:spcPct val="150000"/>
              </a:lnSpc>
            </a:pP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Odamlar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qishda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tashqarida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yurishgan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ekan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shiddatli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sovuq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ta'sirida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to'qimalarni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o'ldirishi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mumkinligi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ma'lum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bo'lgan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Suyuqlar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terining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keratozalari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ayrim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terining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saraton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kasalliklari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kabi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sirt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to'qimalariga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o'ta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sovuq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narsalarning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ehtiyotkorlik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bilan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boshqariladigan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qo'llanmalaridan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foydalanib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ko'rib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chiqilayotgan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to'qimalarni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muzlatish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o'ldirish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mumkin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bu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esa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atrofdagi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tuzilmalarga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juda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oz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ta'sir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qiladi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necha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kundan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so'ng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, "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muzlagan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" joy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quriydi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siljiydi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, u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erda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deyarli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hech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qanday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belgi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qolmaydi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Bunday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dasturlarda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ehtiyotkorlik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muhim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bo'lganligi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sababli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birinchi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davolanish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barcha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buzilgan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to'qimalarni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ololmasligi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mumkin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shuning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uchun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kuzatuv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talab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qilinishi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mumkin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ru-RU" sz="1600" dirty="0">
              <a:solidFill>
                <a:srgbClr val="000000"/>
              </a:solidFill>
              <a:latin typeface="Arial Unicode MS"/>
            </a:endParaRPr>
          </a:p>
          <a:p>
            <a:pPr indent="449580" algn="just">
              <a:lnSpc>
                <a:spcPct val="150000"/>
              </a:lnSpc>
            </a:pP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Eng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oddiy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krioxirurgiya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texnikasi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yog'och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kabi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 past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issiqlik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o'tkazuvchanlik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materialidan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yasalgan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novda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uchida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changni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yutish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moddasining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kichik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qismini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ishlatadi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.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Tayoq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va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 material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suyuq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azot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o'z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ichiga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olgan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vakuumli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kolbaga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botiriladi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.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Suyuq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azot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 material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tomonidan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so'riladi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va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novda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kolbadan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chiqarilguncha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suyuq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holda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qoladi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.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Keyin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namlangan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 material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maqsadli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joyga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qo'llaniladi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.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Istalgan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natijani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olish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uchun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odatda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bir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necha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soniya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aloqa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etarli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.</a:t>
            </a:r>
            <a:endParaRPr lang="ru-RU" sz="1600" dirty="0">
              <a:solidFill>
                <a:srgbClr val="000000"/>
              </a:solidFill>
              <a:latin typeface="Arial Unicode MS"/>
            </a:endParaRPr>
          </a:p>
          <a:p>
            <a:pPr indent="449580" algn="just">
              <a:lnSpc>
                <a:spcPct val="150000"/>
              </a:lnSpc>
            </a:pP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Suyuq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azot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har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doim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 ham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mavjud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bo'lmasligi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yoki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qulay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bo'lishi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mumkin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,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yoki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ba'zi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protseduralar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uchun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etarlicha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uzoq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xizmat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qilmasligi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mumkin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.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Kriyoxirurgiya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mashinalari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,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gazlar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kengayganda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tez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soviydi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. Agar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yuqori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siqilgan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gaz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ballondan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chiqarilsa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va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metall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yuzadan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o'tib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ketsa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,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metallning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o'zi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tez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soviydi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.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Zarur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bo'lganda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gaz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chiqarilishini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takrorlash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orqali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metallni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sovuq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ushlab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turish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mumkin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 Antiqua" panose="02040602050305030304" pitchFamily="18" charset="0"/>
                <a:cs typeface="Book Antiqua" panose="02040602050305030304" pitchFamily="18" charset="0"/>
              </a:rPr>
              <a:t>.</a:t>
            </a:r>
            <a:endParaRPr lang="ru-RU" sz="1600" dirty="0">
              <a:solidFill>
                <a:srgbClr val="000000"/>
              </a:solidFill>
              <a:effectLst/>
              <a:latin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933912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3954" y="599450"/>
            <a:ext cx="11051177" cy="5576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Kriyoxirurgiya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bo'linmalari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ishlatiladigan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metall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zondlarni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sovutish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uchun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karbonat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angidrid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yoki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N</a:t>
            </a:r>
            <a:r>
              <a:rPr lang="en-GB" sz="2000" baseline="-25000" dirty="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O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dan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foydalanadi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Siqilgan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karbonat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angidrid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mavjud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arzon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bo'lib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xona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havosiga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chiqqanda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zararsizdir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(agar u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juda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yuqori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konsentratsiyaga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etmasa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),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lekin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u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prob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haroratini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N</a:t>
            </a:r>
            <a:r>
              <a:rPr lang="en-GB" sz="2000" baseline="-25000" dirty="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O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kabi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samarali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pasaytirmaydi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. N</a:t>
            </a:r>
            <a:r>
              <a:rPr lang="en-GB" sz="2000" baseline="-25000" dirty="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O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nisbatan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past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konsentratsiyalarda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ayniqsa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uzoq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vaqt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ta'sir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qilishda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zararli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bo'lishi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mumkin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shuning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uchun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chiqindi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gazining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katta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qismini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bu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joydan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olib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tashlash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uchun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N</a:t>
            </a:r>
            <a:r>
              <a:rPr lang="en-GB" sz="2000" baseline="-25000" dirty="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O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kriyoxirurgiya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bo'linmalarida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tozalash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tizimidan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foydalanish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kerak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ru-RU" sz="2000" dirty="0">
              <a:solidFill>
                <a:srgbClr val="000000"/>
              </a:solidFill>
              <a:latin typeface="Arial Unicode MS"/>
            </a:endParaRPr>
          </a:p>
          <a:p>
            <a:pPr indent="449580" algn="just">
              <a:lnSpc>
                <a:spcPct val="150000"/>
              </a:lnSpc>
            </a:pP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Zondlar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turli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xil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qo'llanilishi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uchun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turli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shakl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o'lchamlarda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bo'ladi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Ko'pgina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tizimlar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ikkita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boshqaruvchiga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ega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biri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kengayib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boruvchi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N</a:t>
            </a:r>
            <a:r>
              <a:rPr lang="en-GB" sz="2000" baseline="-25000" dirty="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O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ni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sovutish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uchun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probadan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o'tkazadi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ikkinchisi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zondni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tez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isitish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uchun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zond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orqali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xona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havosini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tortadi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chunki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super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sovuq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zondlar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tashqarida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qolsa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xavfli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bo'lishi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mumkin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krioxirurgiya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protsedurasidan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keyin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oching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;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ular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bexosdan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bemor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yoki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xodimlarning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go'shti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bilan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shartnoma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tuzishi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mumkin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bu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esa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zarar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etkazishi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yoki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ular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bilan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aloqada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bo'lgan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boshqa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narsalarda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muzlashi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mumkin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bu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esa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ko'chirilganda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baxtsiz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hodisaga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olib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kelishi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mumkin</a:t>
            </a: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ru-RU" sz="2000" dirty="0">
              <a:solidFill>
                <a:srgbClr val="000000"/>
              </a:solidFill>
              <a:effectLst/>
              <a:latin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689522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19944" y="2235231"/>
            <a:ext cx="944444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Laz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r-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inglizcha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so’zdan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ight 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mplification by 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mission of 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adiation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so’zining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abbr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viaturasi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«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Majburiy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nurlantirish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yorug’likning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kuchayishi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ma'nosini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bildiradi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Majburiy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nurlanish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hodisasidan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kvant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g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ratorlarida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kuchaytirgichlarda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015052" y="938740"/>
            <a:ext cx="45817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JARROHLIK LAZ</a:t>
            </a: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RLARI</a:t>
            </a:r>
            <a:endParaRPr lang="ru-RU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5207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31519" y="641153"/>
            <a:ext cx="10802983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Laz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rning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yaratilish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tarixi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laz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kvant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xanikasi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rmodinamika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fanlari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Birinchi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UYuCh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diapazonida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ishlaydigan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g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rator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laz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r)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1955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mustaqil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ravishda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sobiq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sov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olimlaridan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N. G. Basov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A. M.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Proxorovlar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am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rikalik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Ch.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Tauns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yaratdilar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ammiak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mol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kulalarining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majburiy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nurlanishiga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asoslanganligi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g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ratorlar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mol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kulyar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g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ratorlar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nomlandi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Yorug’likning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kog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oqimini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paydo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stimullangan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kvantom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xanik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samaradan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Laz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uzluksiz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doimiy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amplitudali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ekstr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mal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aniqlikka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impulsli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Ko’pgina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konstruktsiyalarda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manbadan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nurlanish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optik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kuchaytirgich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laz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el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ntidan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Kuchaytirilgan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signal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to’lqin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uzunligi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fazasi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polyarizatsiyasiga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optik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bog’lanish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moslamalari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Birinchi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marta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laz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 1960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yild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 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odor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Mayman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Kaliforniya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shtatida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joylashgan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Xyuz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(Hughes Aircraft)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kompaniyasi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laboratoriyasida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kashf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Mayman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laz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yaratishda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694,3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nanom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(nm)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to’lqin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uzunligini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radigan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yoqut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tayoqchani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4083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13509" y="117693"/>
            <a:ext cx="11639005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Taxminan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Eron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fizig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 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Yavan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gazli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laz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taqdim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kashfiyoti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Alb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rt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Eynsht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mukofoti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rilgan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asnifi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1.Gazli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laz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g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liy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onli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laz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argonli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laz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r. G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liy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onli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laz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sosiy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konstruktiv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el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nti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odatda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diam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tri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taxminan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7 mm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kvarsli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gaz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razryadli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trubka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1GPa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atrofidagi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ostida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g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liy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on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aralashmasi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(g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liy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ondan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taxminan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10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marta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2.Mol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kulyar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laz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 d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laz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r,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laz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eksim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gazli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laz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alyumo-ittriyli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laz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r, titan-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sapfirli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laz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zonatorli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laz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Erkin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el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ktronli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laz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Quyosh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nuridan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hosil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bo’luvchi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laz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2536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64770" y="512775"/>
            <a:ext cx="996695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Laz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rlarning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qo’llanilishi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nurlanishining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xususiyatiga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asoslangan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qatiy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monoxromatiklik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Δλ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≈ 0,01nm),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tarlicha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quvvatlilik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dastaning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ingichkaligi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kog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ntlik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1227" y="1870394"/>
            <a:ext cx="5454042" cy="234237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697551" y="4554728"/>
            <a:ext cx="890139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n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onli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laz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kvartsli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gaz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razryadli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trubkasining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ko’rinishi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57150" algn="ctr">
              <a:lnSpc>
                <a:spcPct val="150000"/>
              </a:lnSpc>
            </a:pP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1-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2-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laz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hosil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qiluvchi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rgiya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3-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tiniqmas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kuzgu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4-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yarim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tiniq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kuzgu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5-laz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nuri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5441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8194" y="100747"/>
            <a:ext cx="11573692" cy="69696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Laz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rlardan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Oy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orasidagi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masofani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olinadigan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santim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atrofida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golografiyada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kichik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shiklarni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kuydirib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ochishda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aloqa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maqsadlarda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foydalanadilar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Laz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tadbiqini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topmoqda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ikkita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yunalishni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Birinchisi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laz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biologik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to’qimalarni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mirish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xossasiga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asoslangan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oqsil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koagulyatsiyasi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birgalikda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bazi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qonsiz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sishlarni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bajarishga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borada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qo’yidagi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tadqiqotlarni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ko’zning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pardasi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qatlamini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op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ratsiyasiz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davolash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maxsus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laz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qurilmasi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oftalmokoagulyator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yaratilgan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xirurgiyada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chiqarmaydigan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yorug’lik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pichog’i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-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rilizatsiyaga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muhtoj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emas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ko’z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suyuqlikni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oqizib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o’lchovi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50÷100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mkm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shiklarni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laz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«t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glaukomani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davolash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hujayralarini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yo’q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tishlarni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davolashda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ntinni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mirish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Ikkinchi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yo’nalish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golografiya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bog’liq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tola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optikasidan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g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-n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onli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laz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'da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ichki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bo’shlig’ining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hajmiy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tasvirini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golografik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shakllantirishga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ruvchi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gastroskoplar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chiqarilgan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indent="449580" algn="just">
              <a:lnSpc>
                <a:spcPct val="150000"/>
              </a:lnSpc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3595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88126" y="665428"/>
            <a:ext cx="6096000" cy="5121274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Laz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apparati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to’rt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ko’rinishdagi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davolovchi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omillar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ta'sir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o’ziga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xos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qo’yidagi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tabiiy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anologik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kvant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ta'sir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kuzatiladi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doimiy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magnit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maydon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qizil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sp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ktrli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ko’rinadigan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diapazondagi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impulsli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nurlantirish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k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ng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maydonli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infraqizil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nurlantirish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impulsli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infraqizil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nurlantirish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to’rt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davolovchi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kompon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ta'sir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bularning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bir-birining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davolovchi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samarasini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Laz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nurlarining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tibbiy-biologik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ta'siri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subhujayra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hujayra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darajasida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Laz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ta'sir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qiluvchi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faktori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yo’naltirilgan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oqimi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/>
          </a:p>
        </p:txBody>
      </p:sp>
      <p:pic>
        <p:nvPicPr>
          <p:cNvPr id="3" name="Рисунок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3137" y="1349148"/>
            <a:ext cx="3067050" cy="2200275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8002365" y="4184860"/>
            <a:ext cx="40511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Lazеr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ustanovkasining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ko’rinishi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48619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96834" y="730577"/>
            <a:ext cx="6074229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Lazеrning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to’qimalar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o’zaro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ta'sir</a:t>
            </a:r>
            <a:r>
              <a:rPr lang="en-US" sz="20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ru-RU" sz="2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</a:t>
            </a:r>
            <a:r>
              <a:rPr lang="ru-RU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yidagicha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oshadi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nurni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yutish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qaytarish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tarqalish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Nurni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yutish-bunda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to’qima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atom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molеkulalari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lazеr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enеrgiyasini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tеmpеratura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kimyoviy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akustik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enеrgiyaga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lazеr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enеrgiyasiga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aylantiradi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to’lqin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uzunligi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tеri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pigmеntatsiyasi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to’qima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muhim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ahamiyatga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Nurni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o’tqazish-lazеr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enеrgiyasi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to’qima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o’zgarishsiz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o’tadi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Qaytarilish-qaytgan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lazеr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o’qimaga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ta'sir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qilmaydi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Tarqalish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-individual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mol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kula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atomlar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laz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nurlarini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qabul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yo’nalishda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yo’naltiradi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Comparing Surgical Lasers - LightScalpel CO2 Laser Surger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8700" y="730577"/>
            <a:ext cx="4271043" cy="4271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8075269" y="5141372"/>
            <a:ext cx="287790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https://www.lightscalpel.com/laser-surgery/</a:t>
            </a:r>
          </a:p>
        </p:txBody>
      </p:sp>
    </p:spTree>
    <p:extLst>
      <p:ext uri="{BB962C8B-B14F-4D97-AF65-F5344CB8AC3E}">
        <p14:creationId xmlns:p14="http://schemas.microsoft.com/office/powerpoint/2010/main" val="3791432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87857" y="510740"/>
            <a:ext cx="10017456" cy="55861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lnSpc>
                <a:spcPct val="150000"/>
              </a:lnSpc>
            </a:pP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xavfsizlik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qoidalari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Hatto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past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chastotali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laz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o’tkirligiga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salbiy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ta'sir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400÷700 nm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to’lqin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uzunligidagi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laz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ko’z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gavharidan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oson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fokuslanadi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 s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kundda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ko’rlikka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quvvatli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laz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qoplamlari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jarohatlanishiga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Bularning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oldini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qo’yidagi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xavfsizlik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qoidalariga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rioya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laz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ishlatuvchi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rsonal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himoyalovchi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ko’zoynak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taqishi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lazеrni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ko’zga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yunaltirish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taqiqlanadi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optik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o’tqazgich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yorig’iga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to’g’ridan-to’g’ri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qarash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taqiqlanadi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optik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o’tqazgich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doimo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yopiq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kеrak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xonasidan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qaytaruvchi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buyumlar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chiqarilishi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rak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xonada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yong’inga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xavfli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biror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mat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rial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bo’lmasligi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rak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2572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68491" y="230204"/>
            <a:ext cx="11409528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ctr">
              <a:lnSpc>
                <a:spcPct val="150000"/>
              </a:lnSpc>
            </a:pPr>
            <a:r>
              <a:rPr lang="en-US" sz="16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Laz</a:t>
            </a:r>
            <a:r>
              <a:rPr lang="ru-RU" sz="16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16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 t</a:t>
            </a:r>
            <a:r>
              <a:rPr lang="ru-RU" sz="16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16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rapiya</a:t>
            </a:r>
            <a:endParaRPr lang="en-US" sz="1600" b="1" dirty="0" smtClean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50000"/>
              </a:lnSpc>
            </a:pPr>
            <a:r>
              <a:rPr lang="en-US" sz="16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Laz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 t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rapiyada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past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nsivlikdagi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laz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nurlantirish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qo’llaniladi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6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 </a:t>
            </a:r>
            <a:r>
              <a:rPr lang="en-US" sz="1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nurlantirish</a:t>
            </a:r>
            <a:r>
              <a:rPr lang="en-US" sz="16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hayot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ya'ni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to’qimalarning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kislorodni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o’zlashtirish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jarayonida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qatnashuvchi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f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rm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nt-akts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ptorlar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sp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ktori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lishi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rak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Laz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nurlari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muhim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biokimyoviy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jarayonlarda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ishtirok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etuvchi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rm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ntlar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aktivligini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oshirib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hujayralar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mbranasi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yangilanishiga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olib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ladi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laz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nurlarining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biostimulyatsiyalovchi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ta'siri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asosidagi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xanizmlardan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biridir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Shuningd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k,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laz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nurlari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organizm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ichki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muhitiga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kiritilganda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hujayralarning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o’z-o’zini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gulyatsiya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aktivlashadi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hujayralarning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hayot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faoliyati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tiklanadi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ya'ni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organizmning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mobilizatsiyalanadi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Past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chastotali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laz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nurlari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mikrotsirkulyatsiyani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yaxshilab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to’qimalarning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kislorodni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o’zlashtirishi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birga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tiklanishiga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sharoit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yaratadi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Laz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 t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rapiyaning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qo’yidagi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ta'sirlari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klinik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jihatdan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isbotlangan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571500" algn="l"/>
              </a:tabLst>
            </a:pP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yallig’lanishga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qarshi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571500" algn="l"/>
              </a:tabLst>
            </a:pP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og’riqsizlantiruvchi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571500" algn="l"/>
              </a:tabLst>
            </a:pP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all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rgiyaga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qarshi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571500" algn="l"/>
              </a:tabLst>
            </a:pP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antimikrob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antivirus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ta'siri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571500" algn="l"/>
              </a:tabLst>
            </a:pP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mahalliy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immunit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tni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yaxshilash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571500" algn="l"/>
              </a:tabLst>
            </a:pP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yopishqoqligini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kamaytirish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571500" algn="l"/>
              </a:tabLst>
            </a:pP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xol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rin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miqdorini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kamaytirish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571500" algn="l"/>
              </a:tabLst>
            </a:pP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limfa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aylanishini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yaxshilash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4278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28298" y="818571"/>
            <a:ext cx="10085695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Laz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 t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rapiya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afzalliklari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dikam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ntozsiz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hollarda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dorilar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ta'sirini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kuchaytiradi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dozasini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kamaytirishga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ladi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all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rgik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aktsiya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chaqirmaydi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nojo’ya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ta'siri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yo’q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davolash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og’riq’siz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qulay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samarasi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uzoq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saqlanadi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organizmning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rv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imkoniyatlarini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tiklaydi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	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kursi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o’rtach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8÷10 kun.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Kasallik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qachon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boshlanganligiga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78%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95%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gacha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morlar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ahvoli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4÷5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muolajadan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yin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yaxshilana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6162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9306" y="274179"/>
            <a:ext cx="11573302" cy="63248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ctr">
              <a:lnSpc>
                <a:spcPct val="150000"/>
              </a:lnSpc>
            </a:pP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Laz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 t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rapiyaga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ko’rsatma</a:t>
            </a:r>
            <a:r>
              <a:rPr lang="en-US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Kardiologiya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ritmi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buzilishi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gip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rtoniya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kasalligi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miokardit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kardioskl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Pulmonologiya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surunkali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bronxitlar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bronxial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astma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pn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vmoniya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bronxopn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vmotik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kasallik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pn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vmoskl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Gastroentrologiya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kasalligi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gastroduod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nit, g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patit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surunkali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xol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tsistit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pankr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atit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kolit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ichak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disbakt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riozi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vrologiya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n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vrit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radikulit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n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vralgiya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bosh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og’rig’i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migr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n, bosh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miya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tishmovchiligi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distsirkulyator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ents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falopatiya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Tayanch-harakatlanish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kasalliklari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artroz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artrit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oxondroz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bursit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p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riartrit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umurtqa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disklari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churralari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sinishlar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tog’ay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jarohatlari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Urologiya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sistit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pi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lon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frit,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prostatit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prostata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ad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nomasi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Ginеkologiya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adnеksit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salpingooforit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Xirurgiya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infiltratlar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kuyish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trofik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yaralar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flеbitlar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vеnalarning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varikoz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kеngayishi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oblitеratsiyalovchi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endoartrit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pastki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muchalar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tomirlari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atеrosklеrozi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Otorinolaringologiya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gaymorit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frontit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surunkali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rinit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tonzillit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surunkali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otit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rmatologiya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ekz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psoriaz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n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yrod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rmit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d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rmatozlar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Endokrinologiya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gipotir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almashinuvi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buzilishi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oporoz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1422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92323" y="1027838"/>
            <a:ext cx="8884693" cy="47551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ctr">
              <a:lnSpc>
                <a:spcPct val="150000"/>
              </a:lnSpc>
            </a:pP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Qarshi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ko’rsatma</a:t>
            </a:r>
            <a:r>
              <a:rPr lang="en-US" sz="2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 indent="449580" algn="just">
              <a:lnSpc>
                <a:spcPct val="150000"/>
              </a:lnSpc>
            </a:pP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O’sma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tabiatli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kasalliklar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kasalliklari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l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ykozlar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gipoplastik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miya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aplastik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miya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g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molitik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miya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Sist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qizil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yugurik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Tub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rkulyozning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faol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fazasi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84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93158" y="1008124"/>
            <a:ext cx="8825552" cy="4662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Vrach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yo’llanmasida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quyidagilar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</a:t>
            </a:r>
            <a:r>
              <a:rPr lang="ru-RU" sz="22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rak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ta'sir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sohasi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laz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nurlanishning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nsivligi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sana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PPM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Ekspozitsiyasi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tma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-k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tligi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kursi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soni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781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05394" y="561518"/>
            <a:ext cx="10855234" cy="54938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Elektruyqu</a:t>
            </a:r>
            <a:endParaRPr lang="ru-RU" sz="1600" dirty="0">
              <a:solidFill>
                <a:srgbClr val="000000"/>
              </a:solidFill>
              <a:latin typeface="Arial Unicode MS"/>
            </a:endParaRPr>
          </a:p>
          <a:p>
            <a:pPr indent="449580" algn="just">
              <a:lnSpc>
                <a:spcPct val="150000"/>
              </a:lnSpc>
            </a:pPr>
            <a:r>
              <a:rPr lang="en-US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Elektruyqu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markaziy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nerv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sistemasiga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past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chastotali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kichik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impulsli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boiib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1948-yilda N. M.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Liventsev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V. A.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Gilyarov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Z. A.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Kirilov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Y. Y. Segal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taklif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1 — 150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chastotali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0,4 — 2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davomiylikka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boigan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impulsli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ta’siri­da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bosh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miyada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tarqalgan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tormozlanish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uyquchanlik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uyqu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impulslari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bosh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miya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po‘stlog‘i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po'stloq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osti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hosilalariga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kuchsiz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qo‘zg‘atuvchi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Elektruyqu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ta’sirining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 ta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yo‘nalishi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sedativ-trankvilizatsiyalovchi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stimullovchi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solidFill>
                <a:srgbClr val="000000"/>
              </a:solidFill>
              <a:latin typeface="Arial Unicode MS"/>
            </a:endParaRPr>
          </a:p>
          <a:p>
            <a:pPr indent="449580" algn="just">
              <a:lnSpc>
                <a:spcPct val="150000"/>
              </a:lnSpc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Elektruyqu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tabiiy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fiziologik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uyquga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yaqin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uyqu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chaqiradi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Oxirgi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tekshiruvlari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ko'rsatadiki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fiziologik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uyquga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qaraganda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elektruyqu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antispastikvaantigi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poksik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Psixoemotsional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ijobiy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organizm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funksional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tizimlarini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normal-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lashtiradi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Buzilgan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gomeostazni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tiklaydi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og‘riq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qoldiruvchi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qichishga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qarshi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trofik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ta’sir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ko'rsatadi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To‘g‘ri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burchakli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impulsli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bosh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miyaga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ta’sir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qilishi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natijasida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markaziy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asab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tizimining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funksional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o‘zgarishlari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yuzaga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vegetativ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nerv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endokrin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sistemasi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yaxshilanadi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bosimi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normallashadi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ru-RU" sz="1600" dirty="0">
              <a:solidFill>
                <a:srgbClr val="000000"/>
              </a:solidFill>
              <a:effectLst/>
              <a:latin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802698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88274" y="364017"/>
            <a:ext cx="10724606" cy="60119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Ko‘rsatma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</a:rPr>
              <a:t>: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nevroz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astenik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holat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uyqusizlik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emotsional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turg'unsizlik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gipo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gipertoniya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tomir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buzilishlari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oshqozon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12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barmoqli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ichak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yara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kasalligi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paradontoz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paradontit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yuzdagi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og'riqlar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glossalgiya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glossadiniya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jarohati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ru-RU" sz="1600" dirty="0">
              <a:solidFill>
                <a:srgbClr val="000000"/>
              </a:solidFill>
              <a:latin typeface="Arial Unicode MS"/>
            </a:endParaRPr>
          </a:p>
          <a:p>
            <a:pPr indent="449580" algn="just">
              <a:lnSpc>
                <a:spcPct val="150000"/>
              </a:lnSpc>
            </a:pP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Qarshi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ko‘rsatma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</a:rPr>
              <a:t>: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o‘sma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kasalliklari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yurak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qon-tomir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tizimi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kasalliklari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dekompensatsiya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bosqichida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teri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kasalliklari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tokni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individual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ko‘tara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olmaslik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ru-RU" sz="1600" dirty="0">
              <a:solidFill>
                <a:srgbClr val="000000"/>
              </a:solidFill>
              <a:latin typeface="Arial Unicode MS"/>
            </a:endParaRPr>
          </a:p>
          <a:p>
            <a:pPr algn="just">
              <a:lnSpc>
                <a:spcPct val="150000"/>
              </a:lnSpc>
            </a:pP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</a:rPr>
              <a:t>Apparat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turlari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</a:rPr>
              <a:t>:</a:t>
            </a:r>
            <a:endParaRPr lang="ru-RU" sz="1600" dirty="0">
              <a:solidFill>
                <a:srgbClr val="000000"/>
              </a:solidFill>
              <a:latin typeface="Arial Unicode MS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Elektroson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1.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Elektroson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2.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Elektroson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3.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eriod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Elektroson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4.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Amaliyotda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Elektroson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— 2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Elektroson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— 4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apparatlari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ko‘proq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ishlatiladi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Elektroson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— 3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apparati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vaqtning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o‘zidato‘rt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bemorga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ishlatilishi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mumkin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Ishlashida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to‘g‘ri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burchakli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shakl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amplitudasi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10 mA,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chastotasi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3,5 — 155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Gs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impuls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uzoqligi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0,5 mA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doimiy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uzoqligi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0, 5 mA.</a:t>
            </a:r>
            <a:endParaRPr lang="ru-RU" sz="1600" dirty="0">
              <a:solidFill>
                <a:srgbClr val="000000"/>
              </a:solidFill>
              <a:latin typeface="Arial Unicode MS"/>
            </a:endParaRPr>
          </a:p>
          <a:p>
            <a:pPr algn="just">
              <a:lnSpc>
                <a:spcPct val="150000"/>
              </a:lnSpc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Chastota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regulyatsiyasi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— 3 ta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qadam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: 3,5 — 15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Gs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, 11 — 45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Gs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, 38 — 150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Gs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ru-RU" sz="1600" dirty="0">
              <a:solidFill>
                <a:srgbClr val="000000"/>
              </a:solidFill>
              <a:effectLst/>
              <a:latin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2730904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53587" y="608443"/>
            <a:ext cx="10842171" cy="5596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</a:rPr>
              <a:t>Apparat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oldingi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panelida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</a:rPr>
              <a:t>:</a:t>
            </a:r>
            <a:endParaRPr lang="ru-RU" sz="1600" dirty="0">
              <a:solidFill>
                <a:srgbClr val="000000"/>
              </a:solidFill>
              <a:latin typeface="Arial Unicode MS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UDT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регулятор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ручки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ДПС).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Qo‘pol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chastota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Yumshoq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chastota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 </a:t>
            </a:r>
            <a:endParaRPr lang="ru-RU" sz="1600" dirty="0">
              <a:solidFill>
                <a:srgbClr val="000000"/>
              </a:solidFill>
              <a:latin typeface="Arial Unicode MS"/>
            </a:endParaRPr>
          </a:p>
          <a:p>
            <a:pPr algn="just">
              <a:lnSpc>
                <a:spcPct val="150000"/>
              </a:lnSpc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Apparat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ikki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tomonida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signal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chiroqchalari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(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yashil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— chap,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qizil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—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o‘ng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).</a:t>
            </a:r>
            <a:endParaRPr lang="ru-RU" sz="1600" dirty="0">
              <a:solidFill>
                <a:srgbClr val="000000"/>
              </a:solidFill>
              <a:latin typeface="Arial Unicode MS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shkalasi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0 mA — 10 mA.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kontrol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tugmachasi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tugmasi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кнопка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сброса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Milliampermetrni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nolga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UDT (ДПС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кнопка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включение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)™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yoqish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tugmasi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o‘chirish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tugmachasi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yon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tarafida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uzatgich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simlar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uyachalar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eriod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Kanallarni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o‘zgartiruvchi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5929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5131" y="-87491"/>
            <a:ext cx="11956869" cy="69454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Apparatni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yoqish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</a:rPr>
              <a:t>:</a:t>
            </a:r>
            <a:endParaRPr lang="ru-RU" sz="1600" dirty="0">
              <a:solidFill>
                <a:srgbClr val="000000"/>
              </a:solidFill>
              <a:latin typeface="Arial Unicode MS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127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220 VT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o‘rnatish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O‘chirish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 («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Выкл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tugmachasini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o‘chirish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Impulslar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chastotasi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muolajaga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"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qo‘pol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"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yumshoq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qo‘yish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buzilmaganligini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—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o‘chirish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tugmasi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"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yoqish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” (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Vkl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)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holatiga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keltiriladi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Bunda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yashil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chiroqcha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yonadi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, 2 — 3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daqiqa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kutiladi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Keyin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kuchi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dastagi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soat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millari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bo‘yicha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sekin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buraladi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"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nazorat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" (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kontrol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)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tugmachasi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bosiladi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. Apparat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buzilmagan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bo'lsa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milliampermetr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ko'rsatkichi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ko'tariladi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(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kuchi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oshadi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).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Tekshirish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tugagach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"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nazorat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"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tugmachasi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qo'yib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yuboriladi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kuchi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dastagi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chap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tarafga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oxirigacha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buraladi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ru-RU" sz="1600" dirty="0">
              <a:solidFill>
                <a:srgbClr val="000000"/>
              </a:solidFill>
              <a:latin typeface="Arial Unicode MS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Zaruriyat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tug'ilganda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impulsli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tokka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UDT (DPS)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0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0,5 mA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UDT (DPS)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tugmachasi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UDT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Elektrodlar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tayyorlanib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sekinlik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millari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bo‘yicha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qo‘yiladi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eriod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Muolaja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yoqiladi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Muolaja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tugagach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kuchi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dastagi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sekinlik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soat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millariga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teskari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holatga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keltiriladi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(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ya’ni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kuchi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nolgacha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kamaytiriladi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endParaRPr lang="ru-RU" sz="1600" dirty="0">
              <a:solidFill>
                <a:srgbClr val="000000"/>
              </a:solidFill>
              <a:effectLst/>
              <a:latin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453752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44583" y="744399"/>
            <a:ext cx="10620103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Elektruyquning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texnikasi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uslubi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Elektruyqu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maxsus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kabinetda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qorong'i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yaxshi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havo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ta’minlangan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shovqin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bo'lmagan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sun’iy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uxlashga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moslashgan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xona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kushetkada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toza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choyshab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to'shalgan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bo'lishi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kerak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Muolajadan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oldin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shifokor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hamshira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bemor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suhbatlashishi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lozim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Elektruyqu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muolajasi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haqida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tushuntiriladi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Bemor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yotgan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holatda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bo'lishi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kerak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Muolaja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vaqtida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bemor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holatini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o'zgartirmasligi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boshini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burmasligi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shart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. 1,5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qalinlikdagi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paxta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tamponni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iliq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suvga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namlab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ko'z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ensa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sohasini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bosib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turadigan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elektrod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metall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chashkasiga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kirgizib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qo'yiladi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Keyin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elektrod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ko'z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yumilgan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holatda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qovoq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(—)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so'rg'ichsimon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o'simtaga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(+)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rezina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tasmali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elektrodlar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fiksatsiyalanadi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So'ng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apparatga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ulanadi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Bemor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sezuvchanligi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mo’ljallanadi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Uyqu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chaqirish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individual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kuchi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chastotasi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olinadi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ru-RU" sz="1600" dirty="0">
              <a:solidFill>
                <a:srgbClr val="000000"/>
              </a:solidFill>
              <a:latin typeface="Arial Unicode MS"/>
            </a:endParaRPr>
          </a:p>
          <a:p>
            <a:pPr indent="449580" algn="just">
              <a:lnSpc>
                <a:spcPct val="150000"/>
              </a:lnSpc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Bemor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ko'z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elektrodida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"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chumoli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o'rmalagandek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"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hissini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sezadi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ko'z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sohasida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titrash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kuchsiz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turtkilar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seziladi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Keyin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qovoqda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og'irlik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hissi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kuchsiz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bosh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aylanish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uyqu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vujudga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nafas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kamayadi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chuqurlashadi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puls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sekinlashadi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Muolajadan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so'ng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bemor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uyg'onadi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elektrod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olinadi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Bemorga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yorug‘likka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qaramaslik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buyuriladi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Elektrod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chashkasidagi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paxta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olib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tashlanadi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metall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chashka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spirt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artiladi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ru-RU" sz="1600" dirty="0">
              <a:solidFill>
                <a:srgbClr val="000000"/>
              </a:solidFill>
              <a:effectLst/>
              <a:latin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2239885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27018" y="0"/>
            <a:ext cx="10920548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Galvanizatsiya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7200" algn="just">
              <a:lnSpc>
                <a:spcPct val="150000"/>
              </a:lnSpc>
            </a:pPr>
            <a:r>
              <a:rPr lang="en-US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Galvanizatsiya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profilaktika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past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chastotali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kichik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doimiy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past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qo'llaydigan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60045" algn="just">
              <a:lnSpc>
                <a:spcPct val="150000"/>
              </a:lnSpc>
            </a:pP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Galvanizatsiyaning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biologik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Doimiy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organizmga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to‘qimalar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fizik-kimyoviy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o‘zgarishga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To'qimalar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tarkibidagi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ionlar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mikrostrukturasining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murakkab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tuzilganligi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miqdorda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taqsimlanmasligiga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Organizmga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qarshiligi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yo‘llar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tomirlari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limfa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tomirlari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nerv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stvollari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mushak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tarqaladi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Teri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baryeri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qarshilikka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bo‘lganligi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galvanizatsiyada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to‘g‘ri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energiyasining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yutilishi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retseptorlari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to‘qima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giperemiyalashadi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shishadi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to‘qima-suv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elektrolid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balansi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o'zgaradi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60045" algn="just">
              <a:lnSpc>
                <a:spcPct val="150000"/>
              </a:lnSpc>
              <a:spcAft>
                <a:spcPts val="80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to‘qimalarda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fizik-kimyoviy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o‘zgarishlarning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galvanizatsiyaning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birlamchi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namoyon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Ionlarning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to‘qimalardagi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miqdori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bogliq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Doimiy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kationlar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katodga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anionlar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anodga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Ion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kimyoviy-fizik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xususiyatiga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zaryad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radius,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gidratatsiya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bog‘liq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Hujayralararo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to‘siq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yo’lida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ionlar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to‘sqinlik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Kislota-ishqor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to‘qimada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H+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katod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OH ion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anod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joylashadi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pH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fermentativ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biokalloid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ko‘rsatadi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9792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24297" y="1630656"/>
            <a:ext cx="9522823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0045" algn="just">
              <a:lnSpc>
                <a:spcPct val="150000"/>
              </a:lnSpc>
            </a:pP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Galvanizatsiyaning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nojo‘ya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ta’siri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Elektrodlar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qilgandan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so‘ng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ionlar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zaryadni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yo'qotib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neytral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atomga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kimyoviy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reaksiyaga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kirishish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xususiyatiga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elektroliz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ta’sirlanib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shikastlanadi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bolmasligi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gidrofil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taglik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prokladka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metall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elektrod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o‘rtasiga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joylashtiriiadi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Doimiy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galvanizatsiya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ostida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nerv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retseptorlari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ta’sirlanishi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mahalliy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reaksiya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xarakterdagi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vujudga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7024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24296" y="777304"/>
            <a:ext cx="9470571" cy="54938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0045">
              <a:lnSpc>
                <a:spcPct val="150000"/>
              </a:lnSpc>
              <a:tabLst>
                <a:tab pos="1872615" algn="l"/>
              </a:tabLst>
            </a:pP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Ko‘rsatma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Og‘riq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sindromini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pasaytirish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bartaraf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nevralgiya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nevrit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neyromiozit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glossalgiya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Tormozlovchi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jarayonlami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kuchaytirish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uyqu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buzilganda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oshqozon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kasalligi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gipertoniya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kasalligi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Nerv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stvollarining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regenerativ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stimullash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pleksit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travmatik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infektsion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nevrit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Markaziy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funksional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nevroz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markaziy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kasalliklari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Progressiyalovchi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mushak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distrofiyasi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sust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paralich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spondilez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tetaniya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Aterosklerozning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boshlang‘ich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bosqichi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stenokardiya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Suyaklar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osteomielit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A’zo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to‘qimalarning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surunkali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yalligianish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Teri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kasalliklari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eriod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Jinsiy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a’zolar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kasalliklari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2838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60765" y="863718"/>
            <a:ext cx="6871063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marR="0" indent="1651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b="1">
                <a:latin typeface="Times New Roman" panose="02020603050405020304" pitchFamily="18" charset="0"/>
                <a:ea typeface="Times New Roman" panose="02020603050405020304" pitchFamily="18" charset="0"/>
              </a:rPr>
              <a:t>Qarshi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ko‘rsatma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105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 panose="020B0604020202020204" pitchFamily="34" charset="0"/>
              <a:buChar char="—"/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butunligi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buzilganda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05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 panose="020B0604020202020204" pitchFamily="34" charset="0"/>
              <a:buChar char="—"/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og‘riq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sezgisining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butunlay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yo‘qolishida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05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 panose="020B0604020202020204" pitchFamily="34" charset="0"/>
              <a:buChar char="—"/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individual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tokni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ko‘tara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olmaslik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05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 panose="020B0604020202020204" pitchFamily="34" charset="0"/>
              <a:buChar char="—"/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hosilalarga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o‘sma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kasalliklariga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gumon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qilinganda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05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 panose="020B0604020202020204" pitchFamily="34" charset="0"/>
              <a:buChar char="—"/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o'tkir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yalligianish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yiringli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05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 panose="020B0604020202020204" pitchFamily="34" charset="0"/>
              <a:buChar char="—"/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kasalliklari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05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 panose="020B0604020202020204" pitchFamily="34" charset="0"/>
              <a:buChar char="—"/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yaqqol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namoyon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ateroskleroz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05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 panose="020B0604020202020204" pitchFamily="34" charset="0"/>
              <a:buChar char="—"/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yurak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yetishmovchiligi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05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 panose="020B0604020202020204" pitchFamily="34" charset="0"/>
              <a:buChar char="—"/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kaxeksiya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05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 panose="020B0604020202020204" pitchFamily="34" charset="0"/>
              <a:buChar char="—"/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homiladorlik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05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 panose="020B0604020202020204" pitchFamily="34" charset="0"/>
              <a:buChar char="—"/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epilepsiya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50" u="none" strike="noStrike" spc="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4680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940417" y="2397499"/>
            <a:ext cx="894223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Tibbiyot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muhandisligida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zamonaviy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", Z. B.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Juraev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Y. K.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Ismoiljonov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Andijon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mashinasozlik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instituti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2020. 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Tibbiyot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xnikasi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S.X.Umarov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Toshkent-2018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644528" y="1016288"/>
            <a:ext cx="5311711" cy="5799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FOYDALANILGAN ADABIYOTLAR</a:t>
            </a:r>
            <a:endParaRPr lang="ru-R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9489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1809</TotalTime>
  <Words>3908</Words>
  <Application>Microsoft Office PowerPoint</Application>
  <PresentationFormat>Широкоэкранный</PresentationFormat>
  <Paragraphs>176</Paragraphs>
  <Slides>32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41" baseType="lpstr">
      <vt:lpstr>Arial</vt:lpstr>
      <vt:lpstr>Arial Unicode MS</vt:lpstr>
      <vt:lpstr>Book Antiqua</vt:lpstr>
      <vt:lpstr>Calibri</vt:lpstr>
      <vt:lpstr>Calibri Light</vt:lpstr>
      <vt:lpstr>FrankRuehl</vt:lpstr>
      <vt:lpstr>Symbol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Umumiy ma’lumotlar</dc:title>
  <dc:creator>User</dc:creator>
  <cp:lastModifiedBy>Yodgor</cp:lastModifiedBy>
  <cp:revision>42</cp:revision>
  <dcterms:created xsi:type="dcterms:W3CDTF">2021-03-30T12:37:41Z</dcterms:created>
  <dcterms:modified xsi:type="dcterms:W3CDTF">2021-05-18T09:39:40Z</dcterms:modified>
</cp:coreProperties>
</file>