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469" r:id="rId3"/>
    <p:sldId id="470" r:id="rId4"/>
    <p:sldId id="471" r:id="rId5"/>
    <p:sldId id="472" r:id="rId6"/>
    <p:sldId id="473" r:id="rId7"/>
    <p:sldId id="474" r:id="rId8"/>
    <p:sldId id="475" r:id="rId9"/>
    <p:sldId id="476" r:id="rId10"/>
    <p:sldId id="477" r:id="rId11"/>
    <p:sldId id="478" r:id="rId12"/>
    <p:sldId id="479" r:id="rId13"/>
    <p:sldId id="480" r:id="rId14"/>
    <p:sldId id="481" r:id="rId15"/>
    <p:sldId id="482" r:id="rId16"/>
    <p:sldId id="483" r:id="rId17"/>
    <p:sldId id="484" r:id="rId18"/>
    <p:sldId id="485" r:id="rId19"/>
    <p:sldId id="486" r:id="rId20"/>
    <p:sldId id="487" r:id="rId21"/>
    <p:sldId id="488" r:id="rId22"/>
    <p:sldId id="489" r:id="rId23"/>
    <p:sldId id="490" r:id="rId24"/>
    <p:sldId id="491" r:id="rId25"/>
    <p:sldId id="492" r:id="rId26"/>
    <p:sldId id="493" r:id="rId27"/>
    <p:sldId id="494" r:id="rId28"/>
    <p:sldId id="495" r:id="rId29"/>
    <p:sldId id="496" r:id="rId30"/>
    <p:sldId id="497" r:id="rId31"/>
    <p:sldId id="498" r:id="rId32"/>
    <p:sldId id="499" r:id="rId33"/>
    <p:sldId id="461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2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22.05.2021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518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22.05.2021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505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22.05.2021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720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22.05.2021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948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22.05.2021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704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22.05.2021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665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22.05.2021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330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22.05.2021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001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22.05.2021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72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22.05.2021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946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22.05.2021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492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69DF5-F60C-4E0B-B11A-F09CDA056369}" type="datetimeFigureOut">
              <a:rPr lang="ru-RU" smtClean="0"/>
              <a:t>22.05.2021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261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21001" y="164394"/>
            <a:ext cx="6791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 MUHANDISLIK TEXNOLOGIYALARI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Tiger Medical, Inc. Mission Statement, Employees and Hiring | Linked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2" b="7739"/>
          <a:stretch/>
        </p:blipFill>
        <p:spPr bwMode="auto">
          <a:xfrm>
            <a:off x="2222505" y="1401104"/>
            <a:ext cx="7948274" cy="34558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571183" y="4741582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https://www.linkedin.com/company/tiger-medical-inc/?trk=similar-companies_org_title&amp;originalSubdomain=mk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67108" y="5231564"/>
            <a:ext cx="80036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TIBBIYOT MUHANDISLIK TEXNOLOGLAR ISHI</a:t>
            </a:r>
            <a:endParaRPr lang="ru-RU" sz="1400" dirty="0">
              <a:solidFill>
                <a:srgbClr val="FF0000"/>
              </a:solidFill>
              <a:latin typeface="Arial Unicode MS"/>
            </a:endParaRPr>
          </a:p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SALOMATLIK TEXNOLOGIYASINI BOSHQARISH</a:t>
            </a:r>
            <a:endParaRPr lang="ru-RU" sz="1400" dirty="0">
              <a:solidFill>
                <a:srgbClr val="FF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95283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829" y="312695"/>
            <a:ext cx="10624457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GB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GB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Tibbiyot</a:t>
            </a:r>
            <a:r>
              <a:rPr lang="en-GB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muhandislik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texnologlari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xil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ishlashlari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Ko'pchilik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kichik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kasalxonadagi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biotibbiyot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bo'limining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ammo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boshqalari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kasalxonadagi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qo'llab-quvvatlaydigan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ta'mirlash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kalibrlashni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oshiradigan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tashqi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kompaniyalarda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ishlaydi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sotuvchilar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chiqaruvchilarga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kafolatli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dastgohlarda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ta'mirlash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shifoxonalarda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yangi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texnologiyalarni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o'rnatish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savdo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guruhlariga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texnik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tajriba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malakali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odamlar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Yangi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qurilmalarni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tadqiq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loyihalash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yaratish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bo'yicha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jamoaning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-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hayajonli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qiyin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variant.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Qurolli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shifoxonadagi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asbob-uskunalarga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qo'llab-quvvatlashga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muhtoj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biomed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texnologiyalari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bo'yicha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o'zlarining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o'quv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dasturlarini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taqdim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etishlari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nihoyat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ta'limga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iste'dodga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kishilarga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biomedslarni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zavodga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oid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maxsus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o'quv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kurslarida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tibbiyot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muhandislik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texnologlari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dasturlari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mavjud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ko'plab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o'quv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yurtlarida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o'qitishga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ehtiyoj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bor.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  <p:pic>
        <p:nvPicPr>
          <p:cNvPr id="1026" name="Picture 2" descr="3 Ways to Strengthen Your Clinical Engineering Team | Blog | Agili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447" y="3692115"/>
            <a:ext cx="5749897" cy="2683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109357" y="6477000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https://www.agilitihealth.com/blog/three-ways-strengthen-clinical-engineering-teams/</a:t>
            </a:r>
          </a:p>
        </p:txBody>
      </p:sp>
    </p:spTree>
    <p:extLst>
      <p:ext uri="{BB962C8B-B14F-4D97-AF65-F5344CB8AC3E}">
        <p14:creationId xmlns:p14="http://schemas.microsoft.com/office/powerpoint/2010/main" val="245468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59971" y="435806"/>
            <a:ext cx="10896600" cy="33506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ktronikasi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harxil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darmonsizlanishi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narkozning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hushsizlanish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ktrodlarning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h. k.)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tarmog’i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ktdan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oqib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ktrodlar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to’qimalar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organlarning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qarshiligining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yig’indisidan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(2.1 -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Rich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kuchsiz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hisoblashlarda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tovon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Rich q 1kOm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336" y="4196080"/>
            <a:ext cx="7193870" cy="2237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05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6687" y="730853"/>
            <a:ext cx="11016341" cy="5255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R</a:t>
            </a:r>
            <a:r>
              <a:rPr lang="en-US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qalinlikka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turlichadir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olinmaydi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= U/R</a:t>
            </a:r>
            <a:r>
              <a:rPr lang="en-US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U/1000 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= 220V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I=220/100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=220 mA.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220 V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220 mA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boshlang’ich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tmasligidir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barmoqlarni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zanjirlarni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 k.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to’satdan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tmasligini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apparat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yopiq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aqalli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ta'minlamaydi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tarmog’ining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kkanda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sirqish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</a:t>
            </a:r>
            <a:r>
              <a:rPr lang="en-US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26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6944" y="204207"/>
            <a:ext cx="11125200" cy="38451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Ikkinchidan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skirishi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atrofdagi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havoning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tutashuvi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rishi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«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Ham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ham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choralarni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rakki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kkan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kishilarni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urishidan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xalos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etsin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Korpusga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o’tadigan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sirqish</a:t>
            </a:r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Om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qonuniga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Sirqish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tokening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2.2 –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–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transformator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–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o’rami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–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tarmoqning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–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transfarmatorning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ikkilamchi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o’rami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apparaturaning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ko’rsatilmagan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armoq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bo’lmay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muncha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o’tkazuvchanlikka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aktiv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sz="1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simlari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ru-RU" sz="1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o’tkazuvchanlik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1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1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el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ntlarning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barchasi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sochilgan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zistorlar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kond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nsatorlar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bo’lmaganligi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–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punktir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tasvirlangan</a:t>
            </a:r>
            <a:endParaRPr lang="ru-RU" sz="16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766" y="4193586"/>
            <a:ext cx="5477555" cy="235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23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335846"/>
            <a:ext cx="10820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xnika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birgina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tug’dirmasligi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ditsina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normal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ro’zg’or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ekvival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BF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CF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CF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(2.3 -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1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xillar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H, B, BF 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CF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ditsina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194" y="4183515"/>
            <a:ext cx="5670778" cy="195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46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8457" y="281579"/>
            <a:ext cx="1068977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inj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 O.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Dolivo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Dobrovolskiy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jab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variantlaridan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2.4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zanjirning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konturida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konturning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ko’rsatmasligi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ytral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sim - 4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ytral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orasidag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 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munosabat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2.5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apparat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priborning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Soddalashtirish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similar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to’la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izolyatsiyalangan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ytral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punktir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qilamiz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986" y="3339844"/>
            <a:ext cx="5940425" cy="331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40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370344"/>
            <a:ext cx="1057002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R</a:t>
            </a:r>
            <a:r>
              <a:rPr lang="ru-RU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kkanida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Shtrix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punktir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ko’rinadiki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</a:t>
            </a:r>
            <a:r>
              <a:rPr lang="en-US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R</a:t>
            </a:r>
            <a:r>
              <a:rPr lang="ru-RU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10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taqsimlanar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</a:t>
            </a:r>
            <a:r>
              <a:rPr lang="ru-RU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0,5R</a:t>
            </a:r>
            <a:r>
              <a:rPr lang="en-US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en-US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220V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220/3V ≈ 75V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ru-RU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parall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</a:t>
            </a:r>
            <a:r>
              <a:rPr lang="ru-RU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(4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R&gt;&gt;R</a:t>
            </a:r>
            <a:r>
              <a:rPr lang="ru-RU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mana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qarshilikda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ta'kidlash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korpusga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saqlagich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yoyilib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avariya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ltirmaydi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ishlovchiga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zilmasdan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qolav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korpusga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apparat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pribor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korpuslari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korpuslarga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89073" y="3566931"/>
            <a:ext cx="5940425" cy="303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27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4543" y="400271"/>
            <a:ext cx="11179629" cy="5764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ytrali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tarmoqlardan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foydalanilmoqda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haqiqatdan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(2.5 -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105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</a:t>
            </a:r>
            <a:r>
              <a:rPr lang="en-US" sz="105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taqsimlanadi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0,5U</a:t>
            </a:r>
            <a:r>
              <a:rPr lang="en-US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xavflidir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ko’yadi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birdaniga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rmasligi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avvariya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rmasligi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(2.6 -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tutashish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shtrix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punktir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ko’yadi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qachon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ytral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Aytilganlardan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takidlaymizki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ytrali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tutashishi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tanasi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ytralli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tarmog’idan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uzishni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mustahkam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himoyalanmagan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qimoya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I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tutashtirish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010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4142" y="746317"/>
            <a:ext cx="10472058" cy="4808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shnuri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vilka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uchinchisi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Vilkani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roz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tarmog’i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01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01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vaqtinchalik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yinchalik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gishligi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II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q’oshimcha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ximiyaviy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2.3-v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shnurlarining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kirgizilishi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III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20V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50V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oshmaydigan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ta'minlanishga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moo’ljallangan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75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6943" y="737775"/>
            <a:ext cx="10940142" cy="4936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o’tildi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Baxtsiz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hodisalarga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garalanamiz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gmang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ho’llangan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trubalarga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isitish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tall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konstruktsiyalarga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gmang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apparat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gmang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ktrodlar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borilayotganda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vujudga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ltiruvchi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variantlarini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isitish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kranlarga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tutashishni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hokazo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yuriqqa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chiqmaslik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bajarilmaydi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aniqroq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ko’rilmaganda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istalgancha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vaqtgacha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bajarilmaydi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43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9971" y="396780"/>
            <a:ext cx="10787743" cy="4680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apparaturasidan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foydalanilayotganda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xodimi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(apparat)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tasavvurga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lampani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zistorni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normal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eskirgan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iqtisodiy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Shu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sozlashga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chidamli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tasavvurga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qolmasligini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rmini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rlaydilar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ayniqsa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iqtisodiy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yo’qotishlarga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o’limiga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buzilmasligi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ko’pgina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51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98" y="306364"/>
            <a:ext cx="101128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buzilmasdan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ehtimolligi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 ta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buzilmagan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en-US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baholanadi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961" y="1193347"/>
            <a:ext cx="1847850" cy="85725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42997" y="2430921"/>
            <a:ext cx="101128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ristika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776" y="2962956"/>
            <a:ext cx="1653949" cy="84704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42997" y="4582303"/>
            <a:ext cx="105809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nsivligi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λ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(t)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ko’rsatgichni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ko’paytmasining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340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9343" y="525633"/>
            <a:ext cx="11005457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«-»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ishorasini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&lt;0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λ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(t)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2.7 -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zilarli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I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kuyganda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vujudga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yashirin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nuqsonlar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nsivligi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II – normal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nsivligi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normal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planlashtirishni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III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eskirish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nsivligi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eskirishning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yilishining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o’sib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000600" y="3507286"/>
            <a:ext cx="7351713" cy="2643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70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307540"/>
            <a:ext cx="1065711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o’limini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o’xshash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«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nsivligi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chaqaloqlik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III-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Buzilmasdan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nsivligi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nsivligi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λ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λ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(II-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aniqlaymiz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Diff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ntsial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nglama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(2.2)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o’zgaruvchilarni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ajratib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olamiz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909" y="1944461"/>
            <a:ext cx="1730148" cy="9293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47056" y="3033422"/>
            <a:ext cx="104720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grallab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garalarni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boshlang’ich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en-US" sz="105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 = 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garalarini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(t mom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qo’yib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355" y="3839346"/>
            <a:ext cx="4829175" cy="9334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47056" y="5160220"/>
            <a:ext cx="3845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olamiz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(2.4)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(2.1)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solishtirib</a:t>
            </a:r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909" y="5489988"/>
            <a:ext cx="1730148" cy="67132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715570" y="5640985"/>
            <a:ext cx="16594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bo’lamiz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142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2143" y="491520"/>
            <a:ext cx="11658600" cy="5702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kspluatatsiya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asoratlarga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b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xodimining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tug’diradigan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sinfdagi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buzilmasdan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planli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xnik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0,99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xnik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ko’rsatilmaydigan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lgilangan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sinfdagi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takrorlaydigan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B –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malumotni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buzib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xodimining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solmaydi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jimida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lgilangan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o’shanga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o’xshash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darhol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zaruriyatini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tug’diradi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sinfdagi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buzilmasdan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0,8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kasallarni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kuzatib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turuvchi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malar,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rag’batlantiruvchi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stimulyatorlar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V –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eff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ktivlikni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pasaytiradi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kritik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borishini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to’xtatib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yoxud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ko’paytiradi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moddiy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sinfdagi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qilinuvchi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chiqishigacha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qilinmaydigan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buyumlarni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chiqquniga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planli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xnik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ndar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kamida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oshmasligi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nsivlikda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xnik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ko’rsatilmaydigan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garantiyada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garantiya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fiziot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rap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vtik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apparaturalarning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boshqalarning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ko’pchilik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G –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El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ktrom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ditsina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kirmaydi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681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1" y="397393"/>
            <a:ext cx="11081656" cy="557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olishning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asoslari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gishli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Shu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todlarning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qonuniyat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zgir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tibbiy-biologik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'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O’lchov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zanjirining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2.8 -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diagnostika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ettiradi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ktronika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tuzilmalari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zgir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biologic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diko-biologik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informatsiyani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tuzilmaning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ktronikada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ko’rinishdagi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tuzilmalaridan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ktrodlar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datchiklar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zanjirining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tugallovchi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ettiradi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endParaRPr lang="ru-RU" sz="1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35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73629" y="508438"/>
            <a:ext cx="10189028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oralig’ida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boshlang’ich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masid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Х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trlaridan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bildiradi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harfi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lgilanadi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(mA)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qog’ozida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chizuvchining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(mm).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f(x)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359" y="2917871"/>
            <a:ext cx="8315098" cy="287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49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199" y="378393"/>
            <a:ext cx="6640286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ishlaydigan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jihozlaridan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foydalanilganda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zarar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etkazilishi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ikkita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omil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ochiq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sirt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manbai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O'tkazgichni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to'ldirish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ushbu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yo'l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cho'kma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457200" marR="0" indent="-4000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Hozirgi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manbalar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qator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sabablarga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ko'ra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yuqori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tarkibiy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masalan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ba'zi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transformatorlar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kondansatorler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Ushbu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qochqin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yuzalarga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yo'l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topishi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O'chirish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konstruktsiyasi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joriy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yo'llarni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tarkibiy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yuzalarga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sig'imli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induktiv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birikma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hosil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tarzda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birlashtirishi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Komponentlar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o'tkazgichlar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yuzalari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noto'g'ri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dizayni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konstruktsiyalarning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buzilishi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bog'lanishi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  <p:pic>
        <p:nvPicPr>
          <p:cNvPr id="3" name="Рисунок 2" descr="ESA620 Electrical Equipment Safety Analyzer | Fluke Biomedical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1" t="10337" r="11402" b="10915"/>
          <a:stretch/>
        </p:blipFill>
        <p:spPr bwMode="auto">
          <a:xfrm>
            <a:off x="7840025" y="1215934"/>
            <a:ext cx="3827145" cy="27279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126184" y="4701154"/>
            <a:ext cx="3254829" cy="37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GB" sz="800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https://www.flukebiomedical.com/products/biomedical-test-equipment/electrical-safety-analyzers/esa620-electrical-safety-analyzer</a:t>
            </a:r>
            <a:endParaRPr lang="ru-RU" sz="12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12409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4543" y="446257"/>
            <a:ext cx="11038115" cy="614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GB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Sinov</a:t>
            </a:r>
            <a:r>
              <a:rPr lang="en-GB" sz="2000" b="1" dirty="0">
                <a:solidFill>
                  <a:srgbClr val="0070C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usullari</a:t>
            </a:r>
            <a:endParaRPr lang="ru-RU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Tibbiy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asboblarning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elektr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xavfsizligini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sinovdan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o'tkazish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har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xil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sharoitlarda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topraklama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qarshiligini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elektr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qochqinlarni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o'lchashni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o'z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ichiga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olishi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shu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jumladan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qurilmada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quvvat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yoqilgan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o'chirilgan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yer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simlari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ochiq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yopiq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shuningdek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qurilmaning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issiq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neytral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ta'minot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simlari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normal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teskari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en-GB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Agar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qurilmada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odatda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masalan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EKG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qo'rg'oshinlari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defibrilator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belkuraklari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kabi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Supero'tkazuvchilar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tarkibiy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mavjud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bo'lsa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ham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tekshirilishi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EKG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simlari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orasidagi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qochqin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jarayoniga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kiritilishi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228600" algn="just">
              <a:lnSpc>
                <a:spcPct val="115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Topraklama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qochqinlarni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o'tkazish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raqamli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multimetrlar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singari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tegishli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dastgoh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qurilmalari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yordamida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oshirilishi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ammo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maxsus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xavfsizligini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moslamasi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yordamida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qulayroq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228600" algn="just">
              <a:lnSpc>
                <a:spcPct val="115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uzluksizligi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oddiy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o'lchovdir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ammo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qarshilikning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past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qiymatlarini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imkoniyatiga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Odatda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qarshilik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100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mΩ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ushbu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darajalarda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(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Eslatma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: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haqiqiy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qarshilik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chegarasi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milliy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mahalliy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institutsional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standartlarga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farq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.)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indent="228600" algn="just">
              <a:lnSpc>
                <a:spcPct val="115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qochqinlarni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biroz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murakkabroq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Nozik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hisoblagich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qurilma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tomonidan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chiqarilgan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umumiy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qochqin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oqimini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shunchaki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qurilma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o'rtasida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bog'lash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o'lchashi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Biroq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inson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o'ziga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xos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impedansga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o'lchovlar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tegishli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inson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tanasiga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impedansga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yuk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oshirilishi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Odatda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"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yuklari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" -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tanadagi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impedansni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simulyatsiya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yaratilgan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rezistor-kondansator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tarmog'i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54174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9342" y="623038"/>
            <a:ext cx="10744200" cy="5443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xavfsizligi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sinovchilari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analizatorlari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jarayonini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soddalashtirish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tuproq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qarshiligini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o'tkazilayotgan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qurilmaning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tuproq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simidan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(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ba'zan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DUT deb ham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yuritiladi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)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simidan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shassi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sxemalarni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Kalit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ulanishni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ochishi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yopishi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Tuproq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qarshiligi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odatda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simlari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nuqtalarining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qarshiligini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o'lchovdan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mo'ljallangan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er-xotin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simli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yordamida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oshiriladi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Xavfsizlik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analizatorlari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shuningdek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qochqinlarni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mikroammetr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sxemasi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birgalikda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ishlatiladigan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yukiga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Kalitlar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ochishi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yopishi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neytral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ta'minot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liniyasini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ochishi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yopishi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issiq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neytral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ta'minot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liniyalarini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almashtirishi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EKG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qo'rg'oshinidan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o'lchovlarni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osonlashtirish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testerlar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xil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umumiy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qo'rg'oshin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ulagichlarini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qabul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odatda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rang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belgilangan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yorliqli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punktlari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to'plamiga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ko'rilayotgan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qurilmaning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quvvat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shnuri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qurilmasidagi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rozetkaga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ulangan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50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Analizatorlar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xil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parametrlarni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o'rnatish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o'zini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ma'lumotlari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umumiy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displeyga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20912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2513" y="689500"/>
            <a:ext cx="11190515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Analizatorlar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ba'zi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qo'shimcha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funktsiyalarga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moslamasi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tomonidan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o'tkazilayotgan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tokni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sxemasi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Tarmoqdagi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kuchlanishni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o'lchash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Ba'zi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birliklar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tarmoqdagi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o'zgarishlarni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kuchlanish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ko'tarilishini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asboblarga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ta'sir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etkazib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berishdagi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anomaliyalarni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aniqlashga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yordam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ortiqcha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kuchlanishni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kuzatishi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natijalarini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chop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birgalikda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ishlatiladigan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natijalari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printer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porti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natijalarini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uzatish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test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funktsiyalarini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kompyuter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tomonidan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boshqarish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kompyuterga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ulanish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ma'lumotlar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uzatish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porti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Umumiy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vaziyatlari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avtomatlashtirilgan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tartib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Foydalanuvchilar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tomonidan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tartib-qoidalar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joylashtirilishi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Shtrixli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skaner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tekshirilayotgan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qurilmani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moslamasi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Keyinchalik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ma'lumotlar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test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natijalarining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tashkil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qaysi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testlarni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o'tkazish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kerakligini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ishlatilishi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Ba'zi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tizimlar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natijalarini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to'plash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tartibga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PM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rejalashtirish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boshqarish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dasturiy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ta'minot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to'plami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birgalikda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ishlaydi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34359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8829" y="1356859"/>
            <a:ext cx="5312229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GB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Kimyoviy</a:t>
            </a:r>
            <a:r>
              <a:rPr lang="en-GB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xavfsizlik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Biomed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xodimlari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paytida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kimyoviy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moddalar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o'zlarining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joylarida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xil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kimyoviy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moddalar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bog'liq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xavf-xatarlar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tanishishlari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Materiallarning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xavfsizligi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to'g'risidagi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ma'lumotlar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varaqalari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ushbu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hududda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topilgan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kimyoviy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moddalar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mavjud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;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xodimlar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Materiallarning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xavfsizligi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to'g'risidagi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ma'lumotlar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varaqalari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ma'lumotlari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qaerda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joylashganligini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bilishlari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kimyoviy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moddalarning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xususiyatlari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tanishishlari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</p:txBody>
      </p:sp>
      <p:pic>
        <p:nvPicPr>
          <p:cNvPr id="3" name="Рисунок 2" descr="Amerex B500, 5lb ABC Dry Chemical Class A B C Fire Extinguisher ...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410" y="1519600"/>
            <a:ext cx="2846933" cy="306785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6183086" y="5001942"/>
            <a:ext cx="6096000" cy="2386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GB" sz="900" dirty="0">
                <a:solidFill>
                  <a:srgbClr val="000000"/>
                </a:solidFill>
                <a:latin typeface="Times New Roman" panose="02020603050405020304" pitchFamily="18" charset="0"/>
              </a:rPr>
              <a:t>https://www.lowes.com/pd/First-Alert-5-lb-Premium-Rechargeable-Fire-Extinguisher/3822503</a:t>
            </a:r>
            <a:endParaRPr lang="ru-RU" sz="1200" dirty="0">
              <a:solidFill>
                <a:srgbClr val="000000"/>
              </a:solidFill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68396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5286" y="930017"/>
            <a:ext cx="522514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000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Mexanik</a:t>
            </a:r>
            <a:r>
              <a:rPr lang="en-GB" sz="20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GB" sz="2000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xavfsizlik</a:t>
            </a:r>
            <a:endParaRPr lang="ru-RU" sz="20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50000"/>
              </a:lnSpc>
            </a:pPr>
            <a:r>
              <a:rPr lang="en-GB" sz="20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 </a:t>
            </a:r>
            <a:endParaRPr lang="ru-RU" sz="20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	BMET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matkaplar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maydalagichlar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lehim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dazmollari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mexanik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qurilmalar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ishlashi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o'zlari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boshqaradigan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qurilmalar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bog'liq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bo'lgan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xavf-xatarlarni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yaxshi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bilishlari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bo'lganda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tegishli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himoya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vositalaridan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foydalanishlari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Ko'z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ko'zoynagi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qalqonlari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qo'lqop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niqob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quloqni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himoya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talab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qilinishi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sz="2000" dirty="0"/>
          </a:p>
        </p:txBody>
      </p:sp>
      <p:pic>
        <p:nvPicPr>
          <p:cNvPr id="3" name="Рисунок 2" descr="Best goggles, face shields and glasses for COVID-19 protectio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682" y="1884590"/>
            <a:ext cx="3686175" cy="24574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8333940" y="4805581"/>
            <a:ext cx="2904961" cy="254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GB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https://nypost.com/article/best-goggles-for-covid-19/</a:t>
            </a:r>
            <a:endParaRPr lang="ru-RU" sz="12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4267500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9343" y="451163"/>
            <a:ext cx="10918371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GB" b="1">
                <a:solidFill>
                  <a:srgbClr val="0070C0"/>
                </a:solidFill>
                <a:latin typeface="Times New Roman" panose="02020603050405020304" pitchFamily="18" charset="0"/>
              </a:rPr>
              <a:t>Infektsiyani</a:t>
            </a:r>
            <a:r>
              <a:rPr lang="en-GB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boshqarish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Ba'zida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qanday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ishlaydigan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ishchilar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yuqumli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kasalliklarga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duchor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ammo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kasalxonalar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xodimlari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ayniqsa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ostida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Infektsiyani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nazorat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bo'yicha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qo'llanmalar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bo'limda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joylashgan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infektsiyani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nazorat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bo'yicha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treningga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infektsiyani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nazorat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qo'llanmasidagi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materiallar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tanishishi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Infektsiyani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nazorat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xodimlarning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kasalliklarini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oldini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shuningdek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kasalliklarni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o'rtasida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yuqtirishdan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saqlanish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muhimdir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Infektsiyalarni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nazorat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yordam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vositalar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qo'llaniladi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maskalari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ko'plab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yuqumli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kasalliklarning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nafas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tizimida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tashqarisida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harakatlanishiga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to'sqinlik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Niqob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og'iz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burun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atrofiga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mahkam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o'rnashib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tushmasligi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tasodifan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pastga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tushmasligi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mahkamlangan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tez-tez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yuvish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spirtli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ichimliklarni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tozalash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vositalarini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ayniqsa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parvarish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kirishdan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oldin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undan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paytida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muhim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ahamiyatga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Yuqumli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moddalar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bemorlar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steril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imkoniyati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mavjud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qo'lqoplardan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foydalanish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Ba'zi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uskunalarda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tashqi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yuzalarda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yuqumli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moddalar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holda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tegishli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ehtiyot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choralariga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rioya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Agar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iloji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bo'lsa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ifloslangan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tozalash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dezinfektsiya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kasalxonaning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markaziy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ishlov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maydoniga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yuborish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59762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urgical protection masks: box of 50 masks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13" b="11185"/>
          <a:stretch/>
        </p:blipFill>
        <p:spPr bwMode="auto">
          <a:xfrm>
            <a:off x="1328057" y="1534886"/>
            <a:ext cx="2847976" cy="24184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0171" y="5008816"/>
            <a:ext cx="3640740" cy="2712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GB" sz="1100" dirty="0">
                <a:solidFill>
                  <a:srgbClr val="000000"/>
                </a:solidFill>
                <a:latin typeface="Times New Roman" panose="02020603050405020304" pitchFamily="18" charset="0"/>
              </a:rPr>
              <a:t>https://silca.cc/products/3-ply-surgical-mask-usa-made-25pcs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  <p:pic>
        <p:nvPicPr>
          <p:cNvPr id="4" name="Рисунок 3" descr="Rapidline Automatic Hand Sanitizer Station | Office Stock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26" t="5995" r="26679" b="9759"/>
          <a:stretch/>
        </p:blipFill>
        <p:spPr bwMode="auto">
          <a:xfrm>
            <a:off x="5774763" y="446313"/>
            <a:ext cx="1714182" cy="35070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30911" y="4227157"/>
            <a:ext cx="4201886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https://www.officestock.com.au/rapidline-automatic-hand-sanitizer-station</a:t>
            </a:r>
            <a:endParaRPr lang="ru-RU" sz="1050" dirty="0"/>
          </a:p>
        </p:txBody>
      </p:sp>
      <p:pic>
        <p:nvPicPr>
          <p:cNvPr id="6" name="Рисунок 5" descr="SURGICAL GLOVES - TAR IDEAL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7675" y="1534886"/>
            <a:ext cx="2684008" cy="255338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9172400" y="4905775"/>
            <a:ext cx="2512226" cy="2386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GB" sz="900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https://www.tarideal.com/product/surgical-gloves/</a:t>
            </a:r>
            <a:endParaRPr lang="ru-RU" sz="12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423393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0486" y="1096354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Tig’li</a:t>
            </a:r>
            <a:r>
              <a:rPr lang="en-GB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jixozlar</a:t>
            </a:r>
            <a:r>
              <a:rPr lang="en-GB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xavfsizligi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Kasalxona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muhitida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kesishi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teshishi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ko'plab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narsalar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jumladan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hipodermik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ignalar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mavjud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;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skalpellar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;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qaychi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;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shisha;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metall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yog'och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plastmassadan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yasalgan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bo'laklar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Ushbu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xavf-xatarlar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odatda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qoidalar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protseduralarda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xavfsizlik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qo'llanmasida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tavsiflangan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xavfsiz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tarzda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qilinishi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en-GB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Kasalxonaning</a:t>
            </a:r>
            <a:r>
              <a:rPr lang="en-GB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barcha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joylarida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to'g'ri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tashlanmaguncha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o'tkir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narsalarni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xavfsiz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saqlash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maxsus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chiqarilgan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"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o'tkir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"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konteynerlar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Bunday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idishlar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ogohlantiruvchi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ko'rsatma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yorliqlari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belgilanishi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  <p:pic>
        <p:nvPicPr>
          <p:cNvPr id="3" name="Рисунок 2" descr="Sharps Containers Covidien - Needles-Disposable | Needles Syringes ...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2836" y="1845433"/>
            <a:ext cx="3086100" cy="214820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6585858" y="4435885"/>
            <a:ext cx="6096000" cy="22243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GB" sz="800" dirty="0">
                <a:solidFill>
                  <a:srgbClr val="000000"/>
                </a:solidFill>
                <a:latin typeface="Times New Roman" panose="02020603050405020304" pitchFamily="18" charset="0"/>
              </a:rPr>
              <a:t>https://www.valleyvet.com/ct_detail.html?pgguid=30e07ac0-7b6a-11d5-a192-00b0d0204ae5</a:t>
            </a:r>
            <a:endParaRPr lang="ru-RU" sz="1100" dirty="0">
              <a:solidFill>
                <a:srgbClr val="000000"/>
              </a:solidFill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886477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luke - 200 MHz, 4 Channel, Portable Oscilloscope - 69365914 ..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607" y="1156110"/>
            <a:ext cx="2458085" cy="287591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378744" y="4189051"/>
            <a:ext cx="3975123" cy="216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GB" sz="700" dirty="0">
                <a:solidFill>
                  <a:srgbClr val="000000"/>
                </a:solidFill>
                <a:latin typeface="Times New Roman" panose="02020603050405020304" pitchFamily="18" charset="0"/>
              </a:rPr>
              <a:t>https://www.flukebiomedical.com/products/biomedical-test-equipment/portable-oscilloscopes</a:t>
            </a:r>
            <a:endParaRPr lang="ru-RU" sz="1050" dirty="0">
              <a:solidFill>
                <a:srgbClr val="000000"/>
              </a:solidFill>
              <a:effectLst/>
              <a:latin typeface="Arial Unicode MS"/>
            </a:endParaRPr>
          </a:p>
        </p:txBody>
      </p:sp>
      <p:pic>
        <p:nvPicPr>
          <p:cNvPr id="4" name="Рисунок 3" descr="Printed Circuit Board Testing - Permatech Electronics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04" y="3875000"/>
            <a:ext cx="3607911" cy="174887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-900441" y="5826713"/>
            <a:ext cx="6096000" cy="22243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GB" sz="800" dirty="0">
                <a:solidFill>
                  <a:srgbClr val="000000"/>
                </a:solidFill>
                <a:latin typeface="Times New Roman" panose="02020603050405020304" pitchFamily="18" charset="0"/>
              </a:rPr>
              <a:t>https://www.permatechelectronics.com/printed-circuit-board-testing.html</a:t>
            </a:r>
            <a:endParaRPr lang="ru-RU" sz="1100" dirty="0">
              <a:solidFill>
                <a:srgbClr val="000000"/>
              </a:solidFill>
              <a:effectLst/>
              <a:latin typeface="Arial Unicode MS"/>
            </a:endParaRPr>
          </a:p>
        </p:txBody>
      </p:sp>
      <p:pic>
        <p:nvPicPr>
          <p:cNvPr id="6" name="Рисунок 5" descr="Tonghui TH2818 Automatic Component Analyzer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33" b="17549"/>
          <a:stretch/>
        </p:blipFill>
        <p:spPr bwMode="auto">
          <a:xfrm>
            <a:off x="8334420" y="3790180"/>
            <a:ext cx="3567702" cy="19185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044543" y="5937930"/>
            <a:ext cx="4147457" cy="278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GB" sz="700" b="1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https://www.globalmediapro.com/dp/A26D25/Tonghui-TH2818-Automatic-Component-Analyzer/</a:t>
            </a:r>
            <a:r>
              <a:rPr lang="en-GB" sz="1050" b="1" dirty="0">
                <a:solidFill>
                  <a:srgbClr val="000000"/>
                </a:solidFill>
                <a:latin typeface="Times New Roman" panose="02020603050405020304" pitchFamily="18" charset="0"/>
                <a:ea typeface="Bookman Old Style" panose="02050604050505020204" pitchFamily="18" charset="0"/>
                <a:cs typeface="Bookman Old Style" panose="02050604050505020204" pitchFamily="18" charset="0"/>
              </a:rPr>
              <a:t> </a:t>
            </a:r>
            <a:endParaRPr lang="ru-RU" sz="10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60432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4284" y="274695"/>
            <a:ext cx="11255829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GB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Elektrostatik</a:t>
            </a:r>
            <a:r>
              <a:rPr lang="en-GB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bo'shatish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Yarimo'tkazgichli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qurilmalar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elektrostatik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(ESD)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tomonidan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shikastlanishga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moyil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Ushbu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zarar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darhol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ishlamay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qolishiga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bo'lmasligi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; agar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bo'lmasa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natijada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kelajakda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biron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vaqtda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muvaffaqiyatsizlikka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Elektrostatik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zarbalar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natijasida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yuzaga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keladigan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nosozliklarni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bartaraf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juda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qimmatga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tushadi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/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katta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ishlamay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qolishiga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ESDga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zarar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etkazmaslik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barcha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choralarni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Yangi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yarimo'tkazgichlar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konstruktsiyalar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ESD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shikastlanishiga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chidamliligini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oshirdi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ammo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ehtiyot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choralariga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rioya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ESDga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sezgir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bo'lmagan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komponentlar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elektron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platalar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yig'ilishlar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jo'natiladi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o'tkazuvchan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polietilen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paketlarda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/</a:t>
            </a:r>
            <a:r>
              <a:rPr lang="en-GB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Supero'tkazuvchilar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ko'pikli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plitalar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saqlanadi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Ushbu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choralar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qism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ishlatilmaguncha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joyida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qoldirilishi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ESD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tomonidan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zarar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etkazilishi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qanday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qurilmada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ishlashda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samarali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topraklama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bilagini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taqish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Ushbu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kayışlar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yuqori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qiymatli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qarshilik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orqali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ulanadi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bu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esa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statik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elektrni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zararsiz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ravishda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qonga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26897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NTI-STATIC-WRIST-STRAP -PCCables.com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3" b="22541"/>
          <a:stretch/>
        </p:blipFill>
        <p:spPr bwMode="auto">
          <a:xfrm>
            <a:off x="3301137" y="1090748"/>
            <a:ext cx="5222377" cy="321999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90800" y="4740685"/>
            <a:ext cx="6096000" cy="27122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en-GB" sz="1100" dirty="0">
                <a:solidFill>
                  <a:srgbClr val="000000"/>
                </a:solidFill>
                <a:latin typeface="Times New Roman" panose="02020603050405020304" pitchFamily="18" charset="0"/>
              </a:rPr>
              <a:t>https://www.pccables.com/ANTI-STATIC-WRIST-STRAP.html</a:t>
            </a:r>
            <a:endParaRPr lang="ru-RU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008058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7458" y="365240"/>
            <a:ext cx="11506200" cy="614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GB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Umumiy</a:t>
            </a:r>
            <a:r>
              <a:rPr lang="en-GB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mulohazalar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	 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Mavjud</a:t>
            </a:r>
            <a:r>
              <a:rPr lang="en-GB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qatoridan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xabardor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shuningdek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chiqaruvchilar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sotuvchilar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etkazib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beruvchilarning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kuchli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zaif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tomonlari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texnologiyaga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nisbatan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yaxshi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qarorlarni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qabul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yordam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Rejalashtirish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jarayonlarni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o'z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oladi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1.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Mavjud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inventarizatsiyasini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borish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2.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Yangi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so'rovlarni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baholash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3.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Takliflar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so'rovlarni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tayyorlash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/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tahlil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4.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Odil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savdolar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jarayonini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ta'minlash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5.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Tirnoqlarni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qayta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ishlash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6.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Raqobatbardosh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etkazib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beruvchilarning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qiyosiy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baholarini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loyihalashtirish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oshirish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7.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Barcha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yangi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jihozlarning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tegishli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standartlarga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javob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berishini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ta'minlash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8. PA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barcha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yangi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jihozlarning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xavfsizligini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sinovdan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o'tkazish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9.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Yangi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jihozlarni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montaj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/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o'rnatish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ishlarini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nazorat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/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oshirish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10.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Tashqi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sotuvchilar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tuzilgan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shartnoma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bo'yicha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uskunalarga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texnik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xizmat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ko'rsatishni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nazorat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qilish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kuzatib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borish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11.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Qurilmaning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nosozliklaridan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so'ng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tashlash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/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ta'mirlash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/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almashtirishni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baholashni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amalga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oshirish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12.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Barcha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qurilmalar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samarali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profilaktik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xizmat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/ PA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dasturidan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so'ng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Yuqorida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keltirilgan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ba'zi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jarayonlarda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turli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bo'limlar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ishtirok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to'liq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bajarishi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8754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661421"/>
            <a:ext cx="11353800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Ichki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siyosat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muhim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ahamiyatga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rejalashtirish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jarayonining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kechikishi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yoki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o'zgarishiga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;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aniq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aloqa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diplomatiya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juda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muhimdir</a:t>
            </a:r>
            <a:r>
              <a:rPr lang="en-GB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Barcha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tomonlar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ma'lum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rejalashtirish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jarayonlarining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klinik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muhandislik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oqibatlari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to'g'risida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ma'lumot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olishlari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(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xabardor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bo'lishlari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)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kerak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algn="just">
              <a:lnSpc>
                <a:spcPct val="115000"/>
              </a:lnSpc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Ishtirok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etishi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mumkin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bo'lgan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tomonlar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quyidagilar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endParaRPr lang="ru-RU" sz="1600" dirty="0">
              <a:solidFill>
                <a:srgbClr val="000000"/>
              </a:solidFill>
              <a:latin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Tibbiyot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/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klinik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muhandislik</a:t>
            </a:r>
            <a:endParaRPr lang="ru-RU" sz="1600" dirty="0">
              <a:solidFill>
                <a:srgbClr val="000000"/>
              </a:solidFill>
              <a:latin typeface="Arial Unicode MS"/>
              <a:ea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Xarid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qilish</a:t>
            </a:r>
            <a:endParaRPr lang="ru-RU" sz="1600" dirty="0">
              <a:solidFill>
                <a:srgbClr val="000000"/>
              </a:solidFill>
              <a:latin typeface="Arial Unicode MS"/>
              <a:ea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Moliya</a:t>
            </a:r>
            <a:endParaRPr lang="ru-RU" sz="1600" dirty="0">
              <a:solidFill>
                <a:srgbClr val="000000"/>
              </a:solidFill>
              <a:latin typeface="Arial Unicode MS"/>
              <a:ea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hamshiralik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ishi</a:t>
            </a:r>
            <a:endParaRPr lang="ru-RU" sz="1600" dirty="0">
              <a:solidFill>
                <a:srgbClr val="000000"/>
              </a:solidFill>
              <a:latin typeface="Arial Unicode MS"/>
              <a:ea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Shifokorlar</a:t>
            </a:r>
            <a:endParaRPr lang="ru-RU" sz="1600" dirty="0">
              <a:solidFill>
                <a:srgbClr val="000000"/>
              </a:solidFill>
              <a:latin typeface="Arial Unicode MS"/>
              <a:ea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o'simlik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xizmatlari</a:t>
            </a:r>
            <a:endParaRPr lang="ru-RU" sz="1600" dirty="0">
              <a:solidFill>
                <a:srgbClr val="000000"/>
              </a:solidFill>
              <a:latin typeface="Arial Unicode MS"/>
              <a:ea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Sterilizatsiya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bo'limi</a:t>
            </a:r>
            <a:endParaRPr lang="ru-RU" sz="1600" dirty="0">
              <a:solidFill>
                <a:srgbClr val="000000"/>
              </a:solidFill>
              <a:latin typeface="Arial Unicode MS"/>
              <a:ea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Uyni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saqlash</a:t>
            </a:r>
            <a:endParaRPr lang="ru-RU" sz="1600" dirty="0">
              <a:solidFill>
                <a:srgbClr val="000000"/>
              </a:solidFill>
              <a:latin typeface="Arial Unicode MS"/>
              <a:ea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Birlamchi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uskunalarni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etkazib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</a:rPr>
              <a:t>beruvchilar</a:t>
            </a:r>
            <a:endParaRPr lang="ru-RU" sz="1600" dirty="0">
              <a:solidFill>
                <a:srgbClr val="000000"/>
              </a:solidFill>
              <a:latin typeface="Arial Unicode MS"/>
              <a:ea typeface="Arial Unicode MS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Tashqi</a:t>
            </a:r>
            <a:r>
              <a:rPr lang="en-GB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pudratchilarni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qo'llab-quvvatlash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(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binolarni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o'zgartirish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simlarni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uzatish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sanitariya-tesisat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, HVAC </a:t>
            </a:r>
            <a:r>
              <a:rPr lang="en-GB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talablari</a:t>
            </a:r>
            <a:r>
              <a:rPr lang="en-GB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boshqalar</a:t>
            </a: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).</a:t>
            </a:r>
            <a:endParaRPr lang="ru-RU" sz="1600" dirty="0">
              <a:solidFill>
                <a:srgbClr val="000000"/>
              </a:solidFill>
              <a:effectLst/>
              <a:latin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02539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40417" y="2397499"/>
            <a:ext cx="89422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", Z. B.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Juraev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Y. K.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Ismoiljonov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2020.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xnikasi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S.X.Umarov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Toshkent-2018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44528" y="1016288"/>
            <a:ext cx="5311711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 ADABIYOTLAR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4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2098</TotalTime>
  <Words>1562</Words>
  <Application>Microsoft Office PowerPoint</Application>
  <PresentationFormat>Широкоэкранный</PresentationFormat>
  <Paragraphs>143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1" baseType="lpstr">
      <vt:lpstr>Arial</vt:lpstr>
      <vt:lpstr>Arial Unicode MS</vt:lpstr>
      <vt:lpstr>Bookman Old Style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Umumiy ma’lumotlar</dc:title>
  <dc:creator>User</dc:creator>
  <cp:lastModifiedBy>Yodgor</cp:lastModifiedBy>
  <cp:revision>54</cp:revision>
  <dcterms:created xsi:type="dcterms:W3CDTF">2021-03-30T12:37:41Z</dcterms:created>
  <dcterms:modified xsi:type="dcterms:W3CDTF">2021-05-22T09:20:16Z</dcterms:modified>
</cp:coreProperties>
</file>