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419" r:id="rId3"/>
    <p:sldId id="420" r:id="rId4"/>
    <p:sldId id="421" r:id="rId5"/>
    <p:sldId id="422" r:id="rId6"/>
    <p:sldId id="423" r:id="rId7"/>
    <p:sldId id="424" r:id="rId8"/>
    <p:sldId id="425" r:id="rId9"/>
    <p:sldId id="426" r:id="rId10"/>
    <p:sldId id="427" r:id="rId11"/>
    <p:sldId id="428" r:id="rId12"/>
    <p:sldId id="429" r:id="rId13"/>
    <p:sldId id="430" r:id="rId14"/>
    <p:sldId id="431" r:id="rId15"/>
    <p:sldId id="432" r:id="rId16"/>
    <p:sldId id="433" r:id="rId17"/>
    <p:sldId id="434" r:id="rId18"/>
    <p:sldId id="435" r:id="rId19"/>
    <p:sldId id="436" r:id="rId20"/>
    <p:sldId id="437" r:id="rId21"/>
    <p:sldId id="438" r:id="rId22"/>
    <p:sldId id="439" r:id="rId23"/>
    <p:sldId id="440" r:id="rId24"/>
    <p:sldId id="441" r:id="rId25"/>
    <p:sldId id="442" r:id="rId26"/>
    <p:sldId id="443" r:id="rId27"/>
    <p:sldId id="444" r:id="rId28"/>
    <p:sldId id="445" r:id="rId29"/>
    <p:sldId id="446" r:id="rId30"/>
    <p:sldId id="447" r:id="rId31"/>
    <p:sldId id="448" r:id="rId32"/>
    <p:sldId id="312" r:id="rId3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9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518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7505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2720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948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704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665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0330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7001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72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946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349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69DF5-F60C-4E0B-B11A-F09CDA056369}" type="datetimeFigureOut">
              <a:rPr lang="ru-RU" smtClean="0"/>
              <a:t>15.05.2021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D5940-8672-4203-8194-48D66DB1C6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261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lex.uz/docs/-99877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ex.u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1001" y="164394"/>
            <a:ext cx="67912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 MUHANDISLIK TEXNOLOGIYALARI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 descr="Tiger Medical, Inc. Mission Statement, Employees and Hiring | LinkedI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02" b="7739"/>
          <a:stretch/>
        </p:blipFill>
        <p:spPr bwMode="auto">
          <a:xfrm>
            <a:off x="2222505" y="1401104"/>
            <a:ext cx="7948274" cy="3455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368017" y="4741582"/>
            <a:ext cx="6096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https://www.linkedin.com/company/tiger-medical-inc/?trk=similar-companies_org_title&amp;originalSubdomain=mk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33235" y="5179944"/>
            <a:ext cx="7326813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400" b="1" cap="all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2400" b="1" cap="all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cap="all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RespublikasiDA</a:t>
            </a:r>
            <a:r>
              <a:rPr lang="en-US" sz="2400" b="1" cap="all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TIBBIY </a:t>
            </a:r>
            <a:r>
              <a:rPr lang="en-US" sz="2400" b="1" cap="all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JIXOZLARNI </a:t>
            </a:r>
            <a:r>
              <a:rPr lang="en-US" sz="2400" b="1" cap="all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TARTIBGA SOLISH QOIDALARI (REGLAMENTLAR) VA STANDARDLAR</a:t>
            </a:r>
            <a:endParaRPr lang="ru-RU" sz="1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8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70709" y="338980"/>
            <a:ext cx="10659291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Tibbiyotda</a:t>
            </a:r>
            <a:r>
              <a:rPr lang="en-US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qo‘llanadigan</a:t>
            </a:r>
            <a:r>
              <a:rPr lang="en-US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</a:t>
            </a:r>
            <a:r>
              <a:rPr lang="en-US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diagnostika</a:t>
            </a:r>
            <a:r>
              <a:rPr lang="en-US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uskunalarining</a:t>
            </a:r>
            <a:r>
              <a:rPr lang="en-US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nazoratini</a:t>
            </a:r>
            <a:r>
              <a:rPr lang="en-US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takomillashtirish</a:t>
            </a:r>
            <a:r>
              <a:rPr lang="en-US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chora-tadbirlari</a:t>
            </a:r>
            <a:r>
              <a:rPr lang="en-US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oid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funksional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tadqiqotlar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yaxshilash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ta’minotni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takomillashtirish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aholiga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samaradorligini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xavfsizligini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2018-2019-yillar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sog‘liqni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sohasida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Tadbirlar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“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1-ilovaga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2-ilovaga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3-ilovaga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tasdiqlansin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qo‘yilsinki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kompetentligi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akkreditatsiyadan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155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5028" y="610780"/>
            <a:ext cx="9927772" cy="5507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“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milliy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instituti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korxonasi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sertifikatlashtirish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markazlari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vakolatli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idoralar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belgilansin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“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reyestrini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Standartlashtirish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sertifikatlashtirish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jihatdan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ilmiy-tadqiqot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instituti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negizida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yetakchi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xorijiy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mutaxassislar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ekspertlarni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jalb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“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ixtisosligi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malakali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mutaxassislarni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qayta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kurslarini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yuklansin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“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milliy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metrologiya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instituti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DKda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hududiy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sertifikatlashtirish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markazlarida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tashkilotlaridagi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ixtisoslashgan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qilsin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buyumlar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mahalliy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chiqaruvchilarining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kompetentligiga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qo‘yiladigan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belgilaydigan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standartlarni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muddatda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tasdiqlasin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10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201" y="774632"/>
            <a:ext cx="9649096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Sog‘liqni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vazirligi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manfaatdor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vazirliklar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idoralar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birgalikda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ro‘yxatini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ro‘yxatini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muddatda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tasdiqlasin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Sog‘liqni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vazirligi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turdagi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reglamentlaydigan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standartlar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dasturni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muddatda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tasdiqlasin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qo‘mitasi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birgalikda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agentligining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moddiy-texnika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bazasini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zamonaviylashtirish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xorijiy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investitsiyalar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beg‘araz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grantlar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jalb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qilinishini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ta’minlasin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934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10787" y="408873"/>
            <a:ext cx="9731829" cy="6038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Sog‘liqni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vazirligi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tuzilmasida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muassasalar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vazirliklar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idoralar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xususiy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pPr indent="540385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ta’minoti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mas’ul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xodimlar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malakasini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oshirishni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ta’minlasinlar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Sog‘liqni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“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manfaatdor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vazirliklar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idoralar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birgalikda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qonun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hujjatlariga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kelib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o‘zgartirish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qo‘shimchalar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takliflarni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oy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muddatda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Mahkamasiga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kiritsinlar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8.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bajarilishini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Bosh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o‘rinbosari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“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O‘zagrotexsanoatxolding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AJ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boshqaruvi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raisi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N.S.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Otajonov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Bosh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o‘rinbosari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K.V.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Akmalov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zimmasiga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yuklansin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9586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2341" y="1690316"/>
            <a:ext cx="9048207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Mahkamasining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2018-yil 15-fevraldagi 112-son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1-ILOVA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2018-2019-yillar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sog‘liqni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sohasida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metrologiya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rivojlantirish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sz="2800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Tadbirlar</a:t>
            </a:r>
            <a:r>
              <a:rPr lang="en-US" sz="2800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rejasi</a:t>
            </a:r>
            <a:r>
              <a:rPr lang="en-US" sz="2800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“</a:t>
            </a:r>
            <a:r>
              <a:rPr lang="en-US" sz="2800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sz="2800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cap="all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xaritasi</a:t>
            </a:r>
            <a:r>
              <a:rPr lang="en-US" sz="2800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8313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223637"/>
              </p:ext>
            </p:extLst>
          </p:nvPr>
        </p:nvGraphicFramePr>
        <p:xfrm>
          <a:off x="850521" y="651434"/>
          <a:ext cx="10360329" cy="55408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0423">
                  <a:extLst>
                    <a:ext uri="{9D8B030D-6E8A-4147-A177-3AD203B41FA5}">
                      <a16:colId xmlns:a16="http://schemas.microsoft.com/office/drawing/2014/main" val="774846880"/>
                    </a:ext>
                  </a:extLst>
                </a:gridCol>
                <a:gridCol w="3524648">
                  <a:extLst>
                    <a:ext uri="{9D8B030D-6E8A-4147-A177-3AD203B41FA5}">
                      <a16:colId xmlns:a16="http://schemas.microsoft.com/office/drawing/2014/main" val="3549417108"/>
                    </a:ext>
                  </a:extLst>
                </a:gridCol>
                <a:gridCol w="3417840">
                  <a:extLst>
                    <a:ext uri="{9D8B030D-6E8A-4147-A177-3AD203B41FA5}">
                      <a16:colId xmlns:a16="http://schemas.microsoft.com/office/drawing/2014/main" val="3419843745"/>
                    </a:ext>
                  </a:extLst>
                </a:gridCol>
                <a:gridCol w="1174883">
                  <a:extLst>
                    <a:ext uri="{9D8B030D-6E8A-4147-A177-3AD203B41FA5}">
                      <a16:colId xmlns:a16="http://schemas.microsoft.com/office/drawing/2014/main" val="47525538"/>
                    </a:ext>
                  </a:extLst>
                </a:gridCol>
                <a:gridCol w="1922535">
                  <a:extLst>
                    <a:ext uri="{9D8B030D-6E8A-4147-A177-3AD203B41FA5}">
                      <a16:colId xmlns:a16="http://schemas.microsoft.com/office/drawing/2014/main" val="3462608881"/>
                    </a:ext>
                  </a:extLst>
                </a:gridCol>
              </a:tblGrid>
              <a:tr h="7252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T/r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Tadbirning nomi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oshirish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mexanizmi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Amalga oshirish muddati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Mas’ul ijrochilar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 anchor="ctr"/>
                </a:tc>
                <a:extLst>
                  <a:ext uri="{0D108BD9-81ED-4DB2-BD59-A6C34878D82A}">
                    <a16:rowId xmlns:a16="http://schemas.microsoft.com/office/drawing/2014/main" val="1281801805"/>
                  </a:ext>
                </a:extLst>
              </a:tr>
              <a:tr h="241741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Normativ-huquqiy bazani takomillashtirish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032885"/>
                  </a:ext>
                </a:extLst>
              </a:tr>
              <a:tr h="33843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Funksional-diagnostik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tekshirishlar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natijalarining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ishonchliligini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ta’minlash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Aholi sog‘ligini va tibbiyot tashkilotlarining faoliyatini o‘rganish uchun tekshirish natijalarining ishonchliligini baholash usullarini ishlab chiqish.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Talablarni kuchaytirish qismida barcha nozologiyalar uchun, turli mulkchilik shaklidagi muassasalar tomonidan taqdim etiladigan diagnostik tadqiqotlarni reglamentlovchi standartlarni qayta ko‘rib chiqish.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Barcha darajalardagi tibbiyot tashkilotlarida, keyinchalik belgilangan tartibda akkreditatsiya qilgan holda laboratoriya tekshiruvlari sifatini nazorat qilish bo‘yicha markazlar tashkil qilish.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2018-yil aprel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2018-yil may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2018-2019-yillar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Sog‘liqni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saqlash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vazirligi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O‘zstandart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agentligi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extLst>
                  <a:ext uri="{0D108BD9-81ED-4DB2-BD59-A6C34878D82A}">
                    <a16:rowId xmlns:a16="http://schemas.microsoft.com/office/drawing/2014/main" val="41600284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34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024596"/>
              </p:ext>
            </p:extLst>
          </p:nvPr>
        </p:nvGraphicFramePr>
        <p:xfrm>
          <a:off x="825137" y="1408535"/>
          <a:ext cx="10515600" cy="47221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5225">
                  <a:extLst>
                    <a:ext uri="{9D8B030D-6E8A-4147-A177-3AD203B41FA5}">
                      <a16:colId xmlns:a16="http://schemas.microsoft.com/office/drawing/2014/main" val="2853060283"/>
                    </a:ext>
                  </a:extLst>
                </a:gridCol>
                <a:gridCol w="3577472">
                  <a:extLst>
                    <a:ext uri="{9D8B030D-6E8A-4147-A177-3AD203B41FA5}">
                      <a16:colId xmlns:a16="http://schemas.microsoft.com/office/drawing/2014/main" val="2662311221"/>
                    </a:ext>
                  </a:extLst>
                </a:gridCol>
                <a:gridCol w="3469064">
                  <a:extLst>
                    <a:ext uri="{9D8B030D-6E8A-4147-A177-3AD203B41FA5}">
                      <a16:colId xmlns:a16="http://schemas.microsoft.com/office/drawing/2014/main" val="3853309241"/>
                    </a:ext>
                  </a:extLst>
                </a:gridCol>
                <a:gridCol w="1192491">
                  <a:extLst>
                    <a:ext uri="{9D8B030D-6E8A-4147-A177-3AD203B41FA5}">
                      <a16:colId xmlns:a16="http://schemas.microsoft.com/office/drawing/2014/main" val="1609909477"/>
                    </a:ext>
                  </a:extLst>
                </a:gridCol>
                <a:gridCol w="1951348">
                  <a:extLst>
                    <a:ext uri="{9D8B030D-6E8A-4147-A177-3AD203B41FA5}">
                      <a16:colId xmlns:a16="http://schemas.microsoft.com/office/drawing/2014/main" val="47196684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Barcha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turdagi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diagnostika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tekshiruvlari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zamonaviy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asoslangan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majburiy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standartlarni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joriy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diagnostika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tekshiruvlariga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doir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ilg‘or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xorijiy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tajriba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o‘rganish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qo‘llash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Amaldagi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standartlar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tekshirish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inventarizatsiya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zamonaviylariga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muvofiqligini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keyingi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zarur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o‘zgartishlar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kiritgan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holda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ko‘rib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Amaliyotga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zamonaviy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o‘lchashlarni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bajarish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joriy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Muntazam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ravishda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2018-2019-yillar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2018-2019-yillar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Sog‘liqni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saqlash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vazirligi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O‘zstandart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agentligi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extLst>
                  <a:ext uri="{0D108BD9-81ED-4DB2-BD59-A6C34878D82A}">
                    <a16:rowId xmlns:a16="http://schemas.microsoft.com/office/drawing/2014/main" val="39118813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Tibbiy texnikaga texnik xizmat ko‘rsatishni amalga oshirish, ishga tushirish-sozlash va ta’mirlash ishlarini bajarish tartibi to‘g‘risida nizom ishlab chiqish.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Tibbiy texnikaga texnik xizmat ko‘rsatishni amalga oshirish, ishga tushirish-sozlash va ta’mirlash ishlarini bajarish tartibi to‘g‘risida nizomni ishlab chiqish va belgilangan tartibda tasdiqlash.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2018-yil iyul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Sog‘liqni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saqlash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vazirligi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extLst>
                  <a:ext uri="{0D108BD9-81ED-4DB2-BD59-A6C34878D82A}">
                    <a16:rowId xmlns:a16="http://schemas.microsoft.com/office/drawing/2014/main" val="4122858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558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70853"/>
              </p:ext>
            </p:extLst>
          </p:nvPr>
        </p:nvGraphicFramePr>
        <p:xfrm>
          <a:off x="837458" y="591236"/>
          <a:ext cx="10360329" cy="556336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0423">
                  <a:extLst>
                    <a:ext uri="{9D8B030D-6E8A-4147-A177-3AD203B41FA5}">
                      <a16:colId xmlns:a16="http://schemas.microsoft.com/office/drawing/2014/main" val="1709849407"/>
                    </a:ext>
                  </a:extLst>
                </a:gridCol>
                <a:gridCol w="3524648">
                  <a:extLst>
                    <a:ext uri="{9D8B030D-6E8A-4147-A177-3AD203B41FA5}">
                      <a16:colId xmlns:a16="http://schemas.microsoft.com/office/drawing/2014/main" val="3965328593"/>
                    </a:ext>
                  </a:extLst>
                </a:gridCol>
                <a:gridCol w="3417840">
                  <a:extLst>
                    <a:ext uri="{9D8B030D-6E8A-4147-A177-3AD203B41FA5}">
                      <a16:colId xmlns:a16="http://schemas.microsoft.com/office/drawing/2014/main" val="2453457782"/>
                    </a:ext>
                  </a:extLst>
                </a:gridCol>
                <a:gridCol w="1174883">
                  <a:extLst>
                    <a:ext uri="{9D8B030D-6E8A-4147-A177-3AD203B41FA5}">
                      <a16:colId xmlns:a16="http://schemas.microsoft.com/office/drawing/2014/main" val="3348959209"/>
                    </a:ext>
                  </a:extLst>
                </a:gridCol>
                <a:gridCol w="1922535">
                  <a:extLst>
                    <a:ext uri="{9D8B030D-6E8A-4147-A177-3AD203B41FA5}">
                      <a16:colId xmlns:a16="http://schemas.microsoft.com/office/drawing/2014/main" val="1151849704"/>
                    </a:ext>
                  </a:extLst>
                </a:gridCol>
              </a:tblGrid>
              <a:tr h="241741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II. Nazorat mexanizmlarini yaratish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7077988"/>
                  </a:ext>
                </a:extLst>
              </a:tr>
              <a:tr h="41095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O‘lchash funksiyalariga ega bo‘lgan tibbiy texnikani metrologik tekshiruvdan o‘tkazish va unga texnik xizmat ko‘rsatishni tashkil etish.Tibbiy texnikani ta’mirlash.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O‘lchash funksiyalariga ega bo‘lgan barcha tibbiy texnikani qamrab olgan holda tekshiruvdan o‘tkazish (qiyoslash) jadvallarini ishlab chiqish.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Tekshiruvdan o‘tkazilmagan (qiyoslanmagan) va tekshiruvdan o‘tkazish (qiyoslash) bilan qamrab olinmagan o‘lchash funksiyalariga ega tibbiy texnika hisobini yuritish.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Sog‘liqni saqlash vazirligi rahbariyatiga metrologik ta’minot holati to‘g‘risida hisobotlar va uni takomillashtirish bo‘yicha takliflar taqdim etish.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Metrologik tekshiruvdan va davriy sinovlardan o‘tkazilishi lozim bo‘lgan tibbiy texnikaning hisobi yuritilishini tashkil etish (elektron ma’lumotlar bankini yaratish).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 yili</a:t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15-yanvargacha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 yili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Har yili</a:t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15-dekabrgacha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2018-yil</a:t>
                      </a:r>
                      <a:b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iyun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Sog‘liqni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saqlash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vazirligi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O‘zstandart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agentligi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extLst>
                  <a:ext uri="{0D108BD9-81ED-4DB2-BD59-A6C34878D82A}">
                    <a16:rowId xmlns:a16="http://schemas.microsoft.com/office/drawing/2014/main" val="1351888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506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500196"/>
              </p:ext>
            </p:extLst>
          </p:nvPr>
        </p:nvGraphicFramePr>
        <p:xfrm>
          <a:off x="681446" y="308969"/>
          <a:ext cx="10515600" cy="58212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5225">
                  <a:extLst>
                    <a:ext uri="{9D8B030D-6E8A-4147-A177-3AD203B41FA5}">
                      <a16:colId xmlns:a16="http://schemas.microsoft.com/office/drawing/2014/main" val="1952058873"/>
                    </a:ext>
                  </a:extLst>
                </a:gridCol>
                <a:gridCol w="3577472">
                  <a:extLst>
                    <a:ext uri="{9D8B030D-6E8A-4147-A177-3AD203B41FA5}">
                      <a16:colId xmlns:a16="http://schemas.microsoft.com/office/drawing/2014/main" val="594835064"/>
                    </a:ext>
                  </a:extLst>
                </a:gridCol>
                <a:gridCol w="3469064">
                  <a:extLst>
                    <a:ext uri="{9D8B030D-6E8A-4147-A177-3AD203B41FA5}">
                      <a16:colId xmlns:a16="http://schemas.microsoft.com/office/drawing/2014/main" val="2145347959"/>
                    </a:ext>
                  </a:extLst>
                </a:gridCol>
                <a:gridCol w="1192491">
                  <a:extLst>
                    <a:ext uri="{9D8B030D-6E8A-4147-A177-3AD203B41FA5}">
                      <a16:colId xmlns:a16="http://schemas.microsoft.com/office/drawing/2014/main" val="3176440869"/>
                    </a:ext>
                  </a:extLst>
                </a:gridCol>
                <a:gridCol w="1951348">
                  <a:extLst>
                    <a:ext uri="{9D8B030D-6E8A-4147-A177-3AD203B41FA5}">
                      <a16:colId xmlns:a16="http://schemas.microsoft.com/office/drawing/2014/main" val="102511510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III. Moddiy-texnik bazani rivojlantirish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2878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“O‘zstandart” agentligining moddiy-texnik bazasini rivojlantirish.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“O‘zbekiston milliy metrologiya instituti” davlat korxonasi huzurida ixtisoslashgan laboratoriya tashkil etish.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Laboratoriyani zarur o‘lchash vositalari bilan texnik jihozlash.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2018-yil mart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2018-2019-yillar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“O‘zstandart” agentligi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“O‘zstandart” agentligi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extLst>
                  <a:ext uri="{0D108BD9-81ED-4DB2-BD59-A6C34878D82A}">
                    <a16:rowId xmlns:a16="http://schemas.microsoft.com/office/drawing/2014/main" val="28309013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Tibbiyot tashkilotlaridagi tibbiy texnikaning sifatli metrologik tekshiruvini tashkil etish va o‘tkazish uchun “O‘zstandart” agentligining barcha hududiy sinov va sertifikatlashtirish markazlarida bosqichma-bosqich zarur sharoitlar yaratish.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Hududiy sinov va sertifikatlashtirish markazlari, shuningdek, boshqa akkreditatsiya qilingan laboratoriyalarning zarur moddiy-texnik bazalari hajmini aniqlash.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Toshkent shahrida va respublika hududlarida metrologik xizmatlar ko‘rsatish uchun bosqichma-bosqich zarur bazani yaratish.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Metrologik xizmatlar ko‘rsatish bo‘yicha hududiy sinov va sertifikatlashtirish markazlarini akkreditatsiya qilish doirasini kengaytirish.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2017-yil may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2018-2019-yillar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2018-2019-yillar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O‘zstandart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agentligi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extLst>
                  <a:ext uri="{0D108BD9-81ED-4DB2-BD59-A6C34878D82A}">
                    <a16:rowId xmlns:a16="http://schemas.microsoft.com/office/drawing/2014/main" val="34504418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584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738296"/>
              </p:ext>
            </p:extLst>
          </p:nvPr>
        </p:nvGraphicFramePr>
        <p:xfrm>
          <a:off x="143692" y="164460"/>
          <a:ext cx="11495315" cy="64270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5526">
                  <a:extLst>
                    <a:ext uri="{9D8B030D-6E8A-4147-A177-3AD203B41FA5}">
                      <a16:colId xmlns:a16="http://schemas.microsoft.com/office/drawing/2014/main" val="2712641174"/>
                    </a:ext>
                  </a:extLst>
                </a:gridCol>
                <a:gridCol w="3910777">
                  <a:extLst>
                    <a:ext uri="{9D8B030D-6E8A-4147-A177-3AD203B41FA5}">
                      <a16:colId xmlns:a16="http://schemas.microsoft.com/office/drawing/2014/main" val="3604252101"/>
                    </a:ext>
                  </a:extLst>
                </a:gridCol>
                <a:gridCol w="3792269">
                  <a:extLst>
                    <a:ext uri="{9D8B030D-6E8A-4147-A177-3AD203B41FA5}">
                      <a16:colId xmlns:a16="http://schemas.microsoft.com/office/drawing/2014/main" val="1509321004"/>
                    </a:ext>
                  </a:extLst>
                </a:gridCol>
                <a:gridCol w="1303593">
                  <a:extLst>
                    <a:ext uri="{9D8B030D-6E8A-4147-A177-3AD203B41FA5}">
                      <a16:colId xmlns:a16="http://schemas.microsoft.com/office/drawing/2014/main" val="1607281235"/>
                    </a:ext>
                  </a:extLst>
                </a:gridCol>
                <a:gridCol w="2133150">
                  <a:extLst>
                    <a:ext uri="{9D8B030D-6E8A-4147-A177-3AD203B41FA5}">
                      <a16:colId xmlns:a16="http://schemas.microsoft.com/office/drawing/2014/main" val="3367007372"/>
                    </a:ext>
                  </a:extLst>
                </a:gridCol>
              </a:tblGrid>
              <a:tr h="435133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16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7908" marR="27908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Respublika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“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Davsanepidemnazorat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markazlari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sinov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laboratoriyalarining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akkreditatsiya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qilingan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komplekslari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moddiy-texnik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bazasini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takomillashtirish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7908" marR="27908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Xorijiy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investitsiyalar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beg‘araz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texnik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yordam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ko‘rsatish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vositalari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grantlar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jalb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qilgan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holda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xalqaro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e’tirof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etilgan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akkreditatsiyalovchi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organ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tomonidan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Respublika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davlat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sanitariya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epidemiologiya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nazorati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markazi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Samarqand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viloyati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Toshkent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shahar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laboratoriyalarini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akkreditatsiya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“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Davsanepidemnazorat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hududiy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markazlarining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zarur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moddiy-texnik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bazalari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hajmini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aniqlash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Sifatli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xizmat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ko‘rsatish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“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Davsanepidemnazorat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hududiy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markazlarining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bosqichma-bosqich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zarur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moddiy-texnik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bazasini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yaratish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Respublika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davlat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sanitariya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epidemiologiya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nazorati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markazining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akkreditatsiya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doirasini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kengaytirish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Laboratoriya-diagnostika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markazlarini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xalqaro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standart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talablariga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muvofiqlik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bo‘yicha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bosqichma-bosqich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akkreditatsiya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rejasini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ishlab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chiqish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belgilangan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tartibda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tasdiqlash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7908" marR="27908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2018-2019-yillar</a:t>
                      </a:r>
                      <a:endParaRPr lang="ru-RU" sz="16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7908" marR="27908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Sog‘liqni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saqlash</a:t>
                      </a:r>
                      <a:r>
                        <a:rPr lang="ru-RU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vazirligi</a:t>
                      </a:r>
                      <a:endParaRPr lang="ru-RU" sz="16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27908" marR="27908" marT="0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8459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691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487964"/>
              </p:ext>
            </p:extLst>
          </p:nvPr>
        </p:nvGraphicFramePr>
        <p:xfrm>
          <a:off x="642257" y="862724"/>
          <a:ext cx="10515600" cy="52829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5225">
                  <a:extLst>
                    <a:ext uri="{9D8B030D-6E8A-4147-A177-3AD203B41FA5}">
                      <a16:colId xmlns:a16="http://schemas.microsoft.com/office/drawing/2014/main" val="2255945745"/>
                    </a:ext>
                  </a:extLst>
                </a:gridCol>
                <a:gridCol w="3577472">
                  <a:extLst>
                    <a:ext uri="{9D8B030D-6E8A-4147-A177-3AD203B41FA5}">
                      <a16:colId xmlns:a16="http://schemas.microsoft.com/office/drawing/2014/main" val="317589938"/>
                    </a:ext>
                  </a:extLst>
                </a:gridCol>
                <a:gridCol w="3469064">
                  <a:extLst>
                    <a:ext uri="{9D8B030D-6E8A-4147-A177-3AD203B41FA5}">
                      <a16:colId xmlns:a16="http://schemas.microsoft.com/office/drawing/2014/main" val="4039725983"/>
                    </a:ext>
                  </a:extLst>
                </a:gridCol>
                <a:gridCol w="1192491">
                  <a:extLst>
                    <a:ext uri="{9D8B030D-6E8A-4147-A177-3AD203B41FA5}">
                      <a16:colId xmlns:a16="http://schemas.microsoft.com/office/drawing/2014/main" val="2589774177"/>
                    </a:ext>
                  </a:extLst>
                </a:gridCol>
                <a:gridCol w="1951348">
                  <a:extLst>
                    <a:ext uri="{9D8B030D-6E8A-4147-A177-3AD203B41FA5}">
                      <a16:colId xmlns:a16="http://schemas.microsoft.com/office/drawing/2014/main" val="272888492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O‘zbekiston Respublikasi Sog‘liqni saqlash vazirligi metrologiya xizmatining moddiy-texnik bazasini rivojlantirish.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“Dori vositalari, tibbiy buyumlar va tibbiy texnika ekspertizasi va standartizatsiyasi davlat markazi” DUK moddiy-texnik bazasini xususiy mablag‘lari va xalqaro tashkilotlarning grantlarini jalb qilish hisobiga rivojlantirish.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“Dori vositalari, tibbiy buyumlar va tibbiy texnika ekspertizasi va standartizatsiyasi davlat markazi” DUK Samarqand, Xorazm, Qarshi va Andijon filiallarining moddiy-texnik bazasini bosqichma-bosqich rivojlantirish. 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2018-2019-yillar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Sog‘liqni saqlash vazirligi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extLst>
                  <a:ext uri="{0D108BD9-81ED-4DB2-BD59-A6C34878D82A}">
                    <a16:rowId xmlns:a16="http://schemas.microsoft.com/office/drawing/2014/main" val="10398138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O‘quv laboratoriyalarining moddiy-texnik bazasini rivojlantirish. 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Karimov nomidagi Toshkent davlat texnika universitetining tibbiy texnika sohasidagi muhandislar tayyorlash o‘quv laboratoriyalarini zamonaviy sinov va o‘lchov uskunalari bilan jihozlash.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2018-2019-yillar</a:t>
                      </a:r>
                      <a:endParaRPr lang="ru-RU" sz="14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Oliy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o‘rta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maxsus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ta’lim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vazirligi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Moliya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vazirligi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I.Karimov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nomidagi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Toshkent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davlat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texnika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universiteti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6195" marR="36195" marT="0" marB="0"/>
                </a:tc>
                <a:extLst>
                  <a:ext uri="{0D108BD9-81ED-4DB2-BD59-A6C34878D82A}">
                    <a16:rowId xmlns:a16="http://schemas.microsoft.com/office/drawing/2014/main" val="3969130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299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2442183"/>
              </p:ext>
            </p:extLst>
          </p:nvPr>
        </p:nvGraphicFramePr>
        <p:xfrm>
          <a:off x="889709" y="565109"/>
          <a:ext cx="10360329" cy="584377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0423">
                  <a:extLst>
                    <a:ext uri="{9D8B030D-6E8A-4147-A177-3AD203B41FA5}">
                      <a16:colId xmlns:a16="http://schemas.microsoft.com/office/drawing/2014/main" val="1752550774"/>
                    </a:ext>
                  </a:extLst>
                </a:gridCol>
                <a:gridCol w="3524648">
                  <a:extLst>
                    <a:ext uri="{9D8B030D-6E8A-4147-A177-3AD203B41FA5}">
                      <a16:colId xmlns:a16="http://schemas.microsoft.com/office/drawing/2014/main" val="3820099788"/>
                    </a:ext>
                  </a:extLst>
                </a:gridCol>
                <a:gridCol w="3417840">
                  <a:extLst>
                    <a:ext uri="{9D8B030D-6E8A-4147-A177-3AD203B41FA5}">
                      <a16:colId xmlns:a16="http://schemas.microsoft.com/office/drawing/2014/main" val="4176653635"/>
                    </a:ext>
                  </a:extLst>
                </a:gridCol>
                <a:gridCol w="1174883">
                  <a:extLst>
                    <a:ext uri="{9D8B030D-6E8A-4147-A177-3AD203B41FA5}">
                      <a16:colId xmlns:a16="http://schemas.microsoft.com/office/drawing/2014/main" val="3502910466"/>
                    </a:ext>
                  </a:extLst>
                </a:gridCol>
                <a:gridCol w="1922535">
                  <a:extLst>
                    <a:ext uri="{9D8B030D-6E8A-4147-A177-3AD203B41FA5}">
                      <a16:colId xmlns:a16="http://schemas.microsoft.com/office/drawing/2014/main" val="1411082549"/>
                    </a:ext>
                  </a:extLst>
                </a:gridCol>
              </a:tblGrid>
              <a:tr h="241741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IV. Kadrlar tayyorlash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1587835"/>
                  </a:ext>
                </a:extLst>
              </a:tr>
              <a:tr h="41095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Tibbiyot uchun mo‘ljallangan o‘lchash vositalarini metrologik tekshiruvdan o‘tkazish va servisi xizmat ko‘rsatish bo‘yicha malakali muhandis-texnik kadrlar tayyorlashni ta’minlash.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“O‘zstandart” agentligi Standartlashtirish, metrologiya va sertifikatlashtirish ilmiy-tadqiqot instituti huzurida, Toshkent vrachlar malakasini oshirish institutining klinik laboratoriya diagnostikasi kafedrasida, tibbiy texnika va innovatsion texnologiyalar bo‘yicha muhandis-texnik xodimlar kafedrasida tibbiy metrologiya sohasidagi mutaxassislarni tayyorlash va qayta tayyorlash uchun sharoit yaratish.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Tibbiy texnika va texnologiya, shuningdek, tibbiy texnika metrologik tekshiruvi sohasida bakalavrlar va magistrlar tayyorlash.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O‘qituvchilar, iqtidorli talabalarning yetakchi, shu jumladan xorijiy sinov laboratoriyalarida amaliyot o‘tashini tashkil etish.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2018-yil iyun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2019-yildan boshlab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2018-2019-yillar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O‘zstandart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”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agentligi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Sog‘liqni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saqlash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vazirligi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I.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Karimov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nomidagi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Toshkent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davlat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texnika</a:t>
                      </a: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universiteti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5661" marR="35661" marT="0" marB="0"/>
                </a:tc>
                <a:extLst>
                  <a:ext uri="{0D108BD9-81ED-4DB2-BD59-A6C34878D82A}">
                    <a16:rowId xmlns:a16="http://schemas.microsoft.com/office/drawing/2014/main" val="27747025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3388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67542" y="2231245"/>
            <a:ext cx="9562011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Mahkamasining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2018-yil 15-fevraldagi 112-son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b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2-ILOVA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2800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NIZOM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373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0159" y="698775"/>
            <a:ext cx="9980023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nazoratini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2000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NIZOM 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1-bob.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qoidalar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to‘g‘risida”gi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Qonuniga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  <a:hlinkClick r:id="rId2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o‘rinlarda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deb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akkreditatsiyalangan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o‘rinlarda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deb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tekshiruvdan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qo‘yiladigan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tekshiruvi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almashishi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doirasidan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tashqarida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ixtiyoriy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O‘quv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namoyish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maqsadlari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o‘tkazilmaydi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74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5395" y="344483"/>
            <a:ext cx="10476411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tushunchalar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(O‘FTT) —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tavsiflarga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qiyoslashlararo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interval —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navbatma-navbat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oralig‘i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tamg‘asining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izi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vositasini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qoniqarli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o‘tkazilganligini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tasdiqlaydigan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vositasini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rostlovchi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sanksiyalanmagan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himoyalash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mo‘ljallangan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muvofiqligini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vakolat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operatsiyalar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majmui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qiyoslovchi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akkreditatsiyalangan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malakaga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tayyorlovdan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huquqiga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attestatsiyalangan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mutaxassisi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manfaatdor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tekshiruvi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chiqarilishda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ta’mirlashdan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vakolat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o‘rinlarda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879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5838" y="469608"/>
            <a:ext cx="10345783" cy="6144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15000"/>
              </a:lnSpc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yaroqliligining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tasdiqlanishi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yaroqli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deb tan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ta’mirlashdan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etishlari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8. MDX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qiyoslovini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qiyoslovi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statsionar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ko‘chma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laboratoriyalarida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joylashgan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qiyoslovchilarni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safariga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yuborish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yo‘li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transportda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10.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yetkazishni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borib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hududida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oshirayotgan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joyiga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kelishni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806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6387" y="409797"/>
            <a:ext cx="10933611" cy="582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2-bob.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qiyoslashga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yozma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arizasiga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yozma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kundan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davomida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13.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rekvizitlari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tavsiflari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mamlakat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ilova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ilova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ro‘yxati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xarajatlarni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kafolatlangan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majburiyat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14.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O‘FTT,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transportda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imkoniyati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vakolat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qiyoslovchilarga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reglamentlovchi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15.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15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oshmasligi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normasi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o‘rinlarda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MH deb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muddatdan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biroq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30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oshmaydigan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mustasno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16.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o‘rtasida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9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0889" y="222338"/>
            <a:ext cx="11103429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3-bob.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17.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ilovadan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sxema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18.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navbatdan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inspeksion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ekspert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qiyoslashlardan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19.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chiqishida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ta’mirlashdan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20.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Birlamchi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nusxalari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attestatsiyalashdan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mustasno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21.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22.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navbatdan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uzoq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bitta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qiyoslashlararo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intervaldan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muddat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saqlangandan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buzilganda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qoniqarsiz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23.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Inspeksion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yaroqliligini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24.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Inspeksion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inspeksion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ko‘zda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hajmda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o‘tkazmaslikka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yo‘l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25.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Inspeksion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dalolatnomasida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ettiriladi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26.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Inspeksion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tekshirilayotgan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vakilining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ishtirokida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27.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Ekspert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tergov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prokuratura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sud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rahbari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tasdiqlanadigan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xulosa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15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28.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Ekspert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manfaatdor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vakillari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qatnashishi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08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0971" y="1296221"/>
            <a:ext cx="99930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4-bob.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rasmiylashtirish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29.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yaroqli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deb tan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vositasini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sertifikati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tamg‘asining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izi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30.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yaroqsiz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deb tan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vositasining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yaroqsizligi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xabarnoma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yozib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52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3771" y="338518"/>
            <a:ext cx="10306595" cy="6275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5-bob.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Yakunlovchi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qoidalar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31.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arizasiga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ekspert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to‘lanadi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32.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tarzda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bajarilmaganligi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rioya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qilinmaganligi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DMX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33. DMX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O‘FTT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beruvchiga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topshirilgunga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qadar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ishonchliligi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34.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buzilishida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aybdor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qonun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35.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norozi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manfaatdor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bevosita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sud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murojaat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36.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O‘FTTni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yagonaligini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tizimining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solinadi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27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3154" y="1721794"/>
            <a:ext cx="9144000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to‘g‘risidagi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ILOVA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qiyoslashdan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sz="2800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SXEMASI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620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714" y="0"/>
            <a:ext cx="4898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207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069" y="1891611"/>
            <a:ext cx="7589520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Mahkamasining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2018-yil 15-fevraldagi 112-son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qaroriga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3-ILOVA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en-US" sz="2800" cap="all" dirty="0">
                <a:latin typeface="Times New Roman" panose="02020603050405020304" pitchFamily="18" charset="0"/>
                <a:ea typeface="Times New Roman" panose="02020603050405020304" pitchFamily="18" charset="0"/>
              </a:rPr>
              <a:t>NIZOM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26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3143" y="38072"/>
            <a:ext cx="10515599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1-bob.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qoidalar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munosabatlarni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yaroqliligini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xavfsizligini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kompleksi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Majburiy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o‘rinlarda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deb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diagnostika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kasallikni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davolashda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qo‘llanadigan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tavsiflarga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tavsiflari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me’yorlanmaydigan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tavsiflarga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metrologik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tavsiflarga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turkumiga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kirmaydi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nomlari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ro‘yxati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O‘zbekiston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Respublikasi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Sog‘liqni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vazirligi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kelishuvga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“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68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7017" y="197346"/>
            <a:ext cx="10894423" cy="6500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akkreditatsiyalangan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keyinchalik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kompleks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ko‘rsatishdan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yuridik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o‘tkazilayotgan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akkreditatsiyalangan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8.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kafolatlangan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muddati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ta’mirlash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zavod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(firma)lar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taqdirda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kafolatlangan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muddat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zavod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(firma)lar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akkreditatsiya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etilmaydi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9.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tomonlarning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munosabatini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soluvchi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qonun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hujjatlariga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talablarini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olgan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tuzilishi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085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9007" y="0"/>
            <a:ext cx="11982993" cy="6690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2-bob.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oshiradigan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o‘rtasidagi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o‘zaro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munosabatlar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10.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arizasiga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tekshiruv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bajarishning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ilg‘or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joriy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kompleks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konstruktiv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xususiyatlari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yig‘adi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buzilish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sabablarini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o‘rganadi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umumlashtiradi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xabardor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zavodlarga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reklamatsiyalar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defekt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dalolatnomalari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komissiya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ishtirok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o‘zlashtirishda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xodimlariga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instruktaj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kompleks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sog‘liqni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saqlash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organlari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so‘roviga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oid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axborotni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o‘rnatishda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xonalarning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Sanitariya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yo‘riqnoma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muvofiqligini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aniqlashda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yordam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12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1337" y="427438"/>
            <a:ext cx="10515600" cy="5859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tuzilgan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ko‘rsatilayotgan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sharoit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yaratadi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to‘xtatib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xonalar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muhandislik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kommunikatsiyalarini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tashkillashtiradi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xonasini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taqdim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xona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tayyorlaydi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xodimlar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instruktaj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uskunalarni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oqilona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ishlatilishini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tayyorgarlikka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bo‘lmagan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shaxslarni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qo‘ymaydi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qobiliyatini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muntazam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tekshiradi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bajarilganligi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dalolatnomani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978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9006" y="602756"/>
            <a:ext cx="11782697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xodimlarining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xavfsizlik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qoidalari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ta’lim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olishini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mahalliy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bajarilmaydigan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o‘rnatish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sozlash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ta’mirlash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zavod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xorijiy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firma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ixtisoslashgan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vakillarining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chaqiruvini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rasmiylashtiradi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o‘lchash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funksiyalariga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holatini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O‘zstandart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agentligi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bo‘linmalarida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o‘zgartirishlar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kiritish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oy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muddatda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akkreditatsiyalangan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ma’lumot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yuboradi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yuritadi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mutaxassislarni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jalb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ro‘yxatdan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utilizatsiya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bajaruvchi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tashkilotlarga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topshirilishini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ta’mirlash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qiyoslashga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berilishini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bajarilgandan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14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7463" y="236997"/>
            <a:ext cx="10424160" cy="6275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3-bob.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ishlarning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mazmuni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12.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taalluqli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me’yoriy-texnik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davlatlararo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standartlar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tashkilot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standartlari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13.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Majburiy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ishlovchi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idishlarni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bug‘li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sterilizatorlar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h.k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.)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gidravlik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ulovchi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qurilmalarni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izolatsiyasining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mustahkamligini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me’yoriy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hujjatlar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shartnoma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ariza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kelishilgan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jadvalga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14.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navbatdan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15. U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vaziyatlarda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ehtiyot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qismlarning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ba’zilari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almashtirilganda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navbatdan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biror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almashtirilishi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o‘zgarishiga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kelishi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ta’mirlash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ko‘rsatishdan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so‘ng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parametrlari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vaziyatga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o‘zgarganligi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gumon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qilingan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o‘tkaziladi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11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4583" y="813359"/>
            <a:ext cx="10776857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16.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navbatdan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tashqari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oid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ta’mirlash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hajmiga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bo‘lishi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17.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ko‘ra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natijalarga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bog‘liq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Nizomning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2-ilovalarida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bo‘yicha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davriy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guvohnoma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nomuvofiqligi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to‘g‘risidagi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dalolatnomasi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4-bob.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hisob-kitoblar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540385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18.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Tibbiy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texnikani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sinovdan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o‘tkazish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hisob-kitoblar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tartibda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tasdiqlangan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preyskurantga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oshiriladi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71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40417" y="2397499"/>
            <a:ext cx="894223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muhandisligida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Z. B.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Juraev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Y. K.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Ismoiljonov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2020. 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xnikasi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S.X.Umarov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Toshkent-2018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www.lex.uz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644528" y="1016288"/>
            <a:ext cx="5311711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 ADABIYOTLAR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2698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</TotalTime>
  <Words>3497</Words>
  <Application>Microsoft Office PowerPoint</Application>
  <PresentationFormat>Широкоэкранный</PresentationFormat>
  <Paragraphs>250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Umumiy ma’lumotlar</dc:title>
  <dc:creator>User</dc:creator>
  <cp:lastModifiedBy>User</cp:lastModifiedBy>
  <cp:revision>33</cp:revision>
  <dcterms:created xsi:type="dcterms:W3CDTF">2021-03-30T12:37:41Z</dcterms:created>
  <dcterms:modified xsi:type="dcterms:W3CDTF">2021-05-15T03:51:24Z</dcterms:modified>
</cp:coreProperties>
</file>